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9" r:id="rId5"/>
    <p:sldId id="270" r:id="rId6"/>
    <p:sldId id="271" r:id="rId7"/>
    <p:sldId id="272" r:id="rId8"/>
    <p:sldId id="273" r:id="rId9"/>
    <p:sldId id="277" r:id="rId10"/>
    <p:sldId id="278" r:id="rId11"/>
    <p:sldId id="261" r:id="rId12"/>
    <p:sldId id="279" r:id="rId13"/>
    <p:sldId id="262" r:id="rId14"/>
    <p:sldId id="280" r:id="rId15"/>
    <p:sldId id="281" r:id="rId16"/>
    <p:sldId id="258" r:id="rId17"/>
    <p:sldId id="282" r:id="rId18"/>
    <p:sldId id="28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08D-0A5D-4709-810E-8E942F2767B0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990-FCCB-4DD2-86E1-05316A67CF26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64A-454C-4C5E-9A02-070113ADBE9D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D9CA-212A-4853-90E0-B4DF97820014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B9A-6781-4747-95F1-BD3F92ED3BDB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0D2B-021E-4F58-9D37-15F6CF3A5D96}" type="datetime1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69F-DC56-44BB-B966-2CDF271D6806}" type="datetime1">
              <a:rPr lang="en-IN" smtClean="0"/>
              <a:t>22-09-2021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2103-AFDA-44C9-B458-2B3A6EC4A7C6}" type="datetime1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1BE-3085-4D9A-AF0C-70E80D8824F6}" type="datetime1">
              <a:rPr lang="en-IN" smtClean="0"/>
              <a:t>22-09-2021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2A18-9E5C-4891-8B6C-414AFF7A7E45}" type="datetime1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DC36-E568-4DF8-9B24-B707B7428DA2}" type="datetime1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AFD4-9E7D-485E-8D7B-63C5C97B6CE0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474C-5F6A-496F-9B1B-74A798C05104}" type="datetime1">
              <a:rPr lang="en-IN" smtClean="0"/>
              <a:t>22-09-2021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138C-5996-4B26-8750-938975DA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Classification of Data </a:t>
            </a:r>
            <a:r>
              <a:rPr lang="en-US" spc="-10" dirty="0"/>
              <a:t>Structure</a:t>
            </a:r>
            <a:r>
              <a:rPr lang="en-US" spc="-114" dirty="0"/>
              <a:t> </a:t>
            </a:r>
            <a:r>
              <a:rPr lang="en-US" spc="-5" dirty="0"/>
              <a:t>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9791-EBBE-408B-9CAE-527F9693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Simple Data Structure: </a:t>
            </a:r>
            <a:r>
              <a:rPr lang="en-US" dirty="0"/>
              <a:t>Simple data structure can be  constructed with the help of primitive data types.</a:t>
            </a:r>
          </a:p>
          <a:p>
            <a:pPr marL="992188" indent="-992188" algn="just">
              <a:buNone/>
            </a:pPr>
            <a:r>
              <a:rPr lang="en-US" dirty="0"/>
              <a:t>         - A  primitive data structure is used to represent the standard data  types of programming languages languages (integer, character,  float etc.).</a:t>
            </a:r>
          </a:p>
          <a:p>
            <a:endParaRPr lang="en-US" dirty="0"/>
          </a:p>
          <a:p>
            <a:pPr algn="just"/>
            <a:r>
              <a:rPr lang="en-US" b="1" dirty="0"/>
              <a:t>Compound Data Structure: </a:t>
            </a:r>
            <a:r>
              <a:rPr lang="en-US" dirty="0"/>
              <a:t>Compound data structure  can be constructed with the help of any one of the primitive data  structure and it is having a specific functionality. </a:t>
            </a:r>
          </a:p>
          <a:p>
            <a:pPr marL="1081088" indent="-1081088" algn="just">
              <a:buNone/>
            </a:pPr>
            <a:r>
              <a:rPr lang="en-US" dirty="0"/>
              <a:t>         - It can be  designed by user. It can be classified as </a:t>
            </a:r>
            <a:r>
              <a:rPr lang="en-US" b="1" dirty="0"/>
              <a:t>Linear and Non-Linear  </a:t>
            </a:r>
            <a:r>
              <a:rPr lang="en-US" dirty="0"/>
              <a:t>Data Structure.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2C52-5025-4105-BAC3-228CC29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75C-D6DD-4199-BC62-428C9BC838EE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7F1F-FA5E-4CDE-90E7-B9F2491B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4962-88DD-42AA-B027-DF1A6B16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0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090E-C7FE-4FF5-8EB9-F4ED09E3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7092-B92D-4ACE-80E8-F9DD87C6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Linear Data Structures: </a:t>
            </a:r>
            <a:r>
              <a:rPr lang="en-US" dirty="0"/>
              <a:t>A linear data structure traverses  the data elements sequentially, in which only one data element  can directly be reached.</a:t>
            </a:r>
          </a:p>
          <a:p>
            <a:pPr marL="0" indent="0">
              <a:buNone/>
            </a:pPr>
            <a:r>
              <a:rPr lang="en-US" dirty="0"/>
              <a:t>	 Ex: Arrays, Linked Lists</a:t>
            </a:r>
          </a:p>
          <a:p>
            <a:endParaRPr lang="en-US" dirty="0"/>
          </a:p>
          <a:p>
            <a:pPr algn="just"/>
            <a:r>
              <a:rPr lang="en-US" b="1" dirty="0"/>
              <a:t>Non-Linear Data Structures: </a:t>
            </a:r>
            <a:r>
              <a:rPr lang="en-US" dirty="0"/>
              <a:t>Every data item is  attached to several other data items in a way that is specific for  reflecting relationships. The data items are not arranged in a  sequential structure.</a:t>
            </a:r>
          </a:p>
          <a:p>
            <a:pPr marL="0" indent="0">
              <a:buNone/>
            </a:pPr>
            <a:r>
              <a:rPr lang="en-US" dirty="0"/>
              <a:t>	 Ex: Trees, Graphs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8C6A-406B-4AB2-8BDE-8C177C7A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C0B9-FBC6-4E6C-B324-3A738B61A58E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0F23-499E-409B-81F6-C53BD1B1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D829-D1D9-4171-B7AF-A3DB4924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3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A473C-8130-4081-A778-12FD61E21427}"/>
              </a:ext>
            </a:extLst>
          </p:cNvPr>
          <p:cNvGrpSpPr/>
          <p:nvPr/>
        </p:nvGrpSpPr>
        <p:grpSpPr>
          <a:xfrm>
            <a:off x="1943735" y="1037159"/>
            <a:ext cx="8304530" cy="5440914"/>
            <a:chOff x="1409700" y="677104"/>
            <a:chExt cx="8304530" cy="5659120"/>
          </a:xfrm>
        </p:grpSpPr>
        <p:sp>
          <p:nvSpPr>
            <p:cNvPr id="78" name="object 3">
              <a:extLst>
                <a:ext uri="{FF2B5EF4-FFF2-40B4-BE49-F238E27FC236}">
                  <a16:creationId xmlns:a16="http://schemas.microsoft.com/office/drawing/2014/main" id="{B685D61E-5DA8-4BB7-98CA-52E6AA926AFE}"/>
                </a:ext>
              </a:extLst>
            </p:cNvPr>
            <p:cNvSpPr/>
            <p:nvPr/>
          </p:nvSpPr>
          <p:spPr>
            <a:xfrm>
              <a:off x="5370829" y="677104"/>
              <a:ext cx="1654810" cy="547370"/>
            </a:xfrm>
            <a:custGeom>
              <a:avLst/>
              <a:gdLst/>
              <a:ahLst/>
              <a:cxnLst/>
              <a:rect l="l" t="t" r="r" b="b"/>
              <a:pathLst>
                <a:path w="1654810" h="547369">
                  <a:moveTo>
                    <a:pt x="1654810" y="0"/>
                  </a:moveTo>
                  <a:lnTo>
                    <a:pt x="0" y="0"/>
                  </a:lnTo>
                  <a:lnTo>
                    <a:pt x="0" y="547370"/>
                  </a:lnTo>
                  <a:lnTo>
                    <a:pt x="1654810" y="547370"/>
                  </a:lnTo>
                  <a:lnTo>
                    <a:pt x="16548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bject 4">
              <a:extLst>
                <a:ext uri="{FF2B5EF4-FFF2-40B4-BE49-F238E27FC236}">
                  <a16:creationId xmlns:a16="http://schemas.microsoft.com/office/drawing/2014/main" id="{1CE1D8AE-C48D-499C-A3F8-B3CFF39F865F}"/>
                </a:ext>
              </a:extLst>
            </p:cNvPr>
            <p:cNvSpPr/>
            <p:nvPr/>
          </p:nvSpPr>
          <p:spPr>
            <a:xfrm>
              <a:off x="5370829" y="677104"/>
              <a:ext cx="1654810" cy="547370"/>
            </a:xfrm>
            <a:custGeom>
              <a:avLst/>
              <a:gdLst/>
              <a:ahLst/>
              <a:cxnLst/>
              <a:rect l="l" t="t" r="r" b="b"/>
              <a:pathLst>
                <a:path w="1654810" h="547369">
                  <a:moveTo>
                    <a:pt x="826770" y="547370"/>
                  </a:moveTo>
                  <a:lnTo>
                    <a:pt x="0" y="547370"/>
                  </a:lnTo>
                  <a:lnTo>
                    <a:pt x="0" y="0"/>
                  </a:lnTo>
                  <a:lnTo>
                    <a:pt x="1654810" y="0"/>
                  </a:lnTo>
                  <a:lnTo>
                    <a:pt x="1654810" y="547370"/>
                  </a:lnTo>
                  <a:lnTo>
                    <a:pt x="826770" y="54737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bject 5">
              <a:extLst>
                <a:ext uri="{FF2B5EF4-FFF2-40B4-BE49-F238E27FC236}">
                  <a16:creationId xmlns:a16="http://schemas.microsoft.com/office/drawing/2014/main" id="{27001E48-55BC-47B9-8E65-8CB2AF290A0F}"/>
                </a:ext>
              </a:extLst>
            </p:cNvPr>
            <p:cNvSpPr txBox="1"/>
            <p:nvPr/>
          </p:nvSpPr>
          <p:spPr>
            <a:xfrm>
              <a:off x="5370829" y="688534"/>
              <a:ext cx="1654810" cy="3206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90170" defTabSz="914400">
                <a:spcBef>
                  <a:spcPts val="100"/>
                </a:spcBef>
              </a:pPr>
              <a:r>
                <a:rPr sz="20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sz="20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bject 6">
              <a:extLst>
                <a:ext uri="{FF2B5EF4-FFF2-40B4-BE49-F238E27FC236}">
                  <a16:creationId xmlns:a16="http://schemas.microsoft.com/office/drawing/2014/main" id="{C6A2BFD3-0857-4CB1-B6AF-7162BE643D42}"/>
                </a:ext>
              </a:extLst>
            </p:cNvPr>
            <p:cNvSpPr/>
            <p:nvPr/>
          </p:nvSpPr>
          <p:spPr>
            <a:xfrm>
              <a:off x="6197600" y="127908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bject 7">
              <a:extLst>
                <a:ext uri="{FF2B5EF4-FFF2-40B4-BE49-F238E27FC236}">
                  <a16:creationId xmlns:a16="http://schemas.microsoft.com/office/drawing/2014/main" id="{DA5B73F8-C9B8-4610-919F-E04C3E04CE81}"/>
                </a:ext>
              </a:extLst>
            </p:cNvPr>
            <p:cNvSpPr/>
            <p:nvPr/>
          </p:nvSpPr>
          <p:spPr>
            <a:xfrm>
              <a:off x="3695700" y="1747714"/>
              <a:ext cx="4800600" cy="0"/>
            </a:xfrm>
            <a:custGeom>
              <a:avLst/>
              <a:gdLst/>
              <a:ahLst/>
              <a:cxnLst/>
              <a:rect l="l" t="t" r="r" b="b"/>
              <a:pathLst>
                <a:path w="4800600">
                  <a:moveTo>
                    <a:pt x="0" y="0"/>
                  </a:moveTo>
                  <a:lnTo>
                    <a:pt x="48006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bject 8">
              <a:extLst>
                <a:ext uri="{FF2B5EF4-FFF2-40B4-BE49-F238E27FC236}">
                  <a16:creationId xmlns:a16="http://schemas.microsoft.com/office/drawing/2014/main" id="{8902253D-29FF-4E41-BB25-90CC950B81FA}"/>
                </a:ext>
              </a:extLst>
            </p:cNvPr>
            <p:cNvSpPr/>
            <p:nvPr/>
          </p:nvSpPr>
          <p:spPr>
            <a:xfrm>
              <a:off x="3695700" y="1747714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79">
                  <a:moveTo>
                    <a:pt x="0" y="0"/>
                  </a:moveTo>
                  <a:lnTo>
                    <a:pt x="0" y="50038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4E81F1CC-FF4C-48D8-9377-CC66845F19E7}"/>
                </a:ext>
              </a:extLst>
            </p:cNvPr>
            <p:cNvSpPr/>
            <p:nvPr/>
          </p:nvSpPr>
          <p:spPr>
            <a:xfrm>
              <a:off x="2617469" y="2248095"/>
              <a:ext cx="2416810" cy="547370"/>
            </a:xfrm>
            <a:custGeom>
              <a:avLst/>
              <a:gdLst/>
              <a:ahLst/>
              <a:cxnLst/>
              <a:rect l="l" t="t" r="r" b="b"/>
              <a:pathLst>
                <a:path w="2416810" h="547370">
                  <a:moveTo>
                    <a:pt x="2416810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416810" y="547369"/>
                  </a:lnTo>
                  <a:lnTo>
                    <a:pt x="24168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Primitive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bject 10">
              <a:extLst>
                <a:ext uri="{FF2B5EF4-FFF2-40B4-BE49-F238E27FC236}">
                  <a16:creationId xmlns:a16="http://schemas.microsoft.com/office/drawing/2014/main" id="{025FA903-D661-40D7-B518-3D19F143D714}"/>
                </a:ext>
              </a:extLst>
            </p:cNvPr>
            <p:cNvSpPr/>
            <p:nvPr/>
          </p:nvSpPr>
          <p:spPr>
            <a:xfrm>
              <a:off x="2617469" y="2248095"/>
              <a:ext cx="2416810" cy="547370"/>
            </a:xfrm>
            <a:custGeom>
              <a:avLst/>
              <a:gdLst/>
              <a:ahLst/>
              <a:cxnLst/>
              <a:rect l="l" t="t" r="r" b="b"/>
              <a:pathLst>
                <a:path w="2416810" h="547370">
                  <a:moveTo>
                    <a:pt x="1207770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416810" y="0"/>
                  </a:lnTo>
                  <a:lnTo>
                    <a:pt x="2416810" y="547369"/>
                  </a:lnTo>
                  <a:lnTo>
                    <a:pt x="1207770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bject 12">
              <a:extLst>
                <a:ext uri="{FF2B5EF4-FFF2-40B4-BE49-F238E27FC236}">
                  <a16:creationId xmlns:a16="http://schemas.microsoft.com/office/drawing/2014/main" id="{7FD09D54-A1C8-4895-8129-313BF1E9375D}"/>
                </a:ext>
              </a:extLst>
            </p:cNvPr>
            <p:cNvSpPr/>
            <p:nvPr/>
          </p:nvSpPr>
          <p:spPr>
            <a:xfrm>
              <a:off x="6819900" y="2686245"/>
              <a:ext cx="2837180" cy="547370"/>
            </a:xfrm>
            <a:custGeom>
              <a:avLst/>
              <a:gdLst/>
              <a:ahLst/>
              <a:cxnLst/>
              <a:rect l="l" t="t" r="r" b="b"/>
              <a:pathLst>
                <a:path w="2837179" h="547370">
                  <a:moveTo>
                    <a:pt x="2837179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837179" y="547369"/>
                  </a:lnTo>
                  <a:lnTo>
                    <a:pt x="283717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Compound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bject 13">
              <a:extLst>
                <a:ext uri="{FF2B5EF4-FFF2-40B4-BE49-F238E27FC236}">
                  <a16:creationId xmlns:a16="http://schemas.microsoft.com/office/drawing/2014/main" id="{CC7A73D7-6F5A-4DC6-AAF6-B0D7DA0CFDBA}"/>
                </a:ext>
              </a:extLst>
            </p:cNvPr>
            <p:cNvSpPr/>
            <p:nvPr/>
          </p:nvSpPr>
          <p:spPr>
            <a:xfrm>
              <a:off x="6819900" y="2686245"/>
              <a:ext cx="2837180" cy="547370"/>
            </a:xfrm>
            <a:custGeom>
              <a:avLst/>
              <a:gdLst/>
              <a:ahLst/>
              <a:cxnLst/>
              <a:rect l="l" t="t" r="r" b="b"/>
              <a:pathLst>
                <a:path w="2837179" h="547370">
                  <a:moveTo>
                    <a:pt x="1418590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837179" y="0"/>
                  </a:lnTo>
                  <a:lnTo>
                    <a:pt x="2837179" y="547369"/>
                  </a:lnTo>
                  <a:lnTo>
                    <a:pt x="1418590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bject 15">
              <a:extLst>
                <a:ext uri="{FF2B5EF4-FFF2-40B4-BE49-F238E27FC236}">
                  <a16:creationId xmlns:a16="http://schemas.microsoft.com/office/drawing/2014/main" id="{251E9910-2EDE-4006-B44B-9A1D7EB464CD}"/>
                </a:ext>
              </a:extLst>
            </p:cNvPr>
            <p:cNvSpPr/>
            <p:nvPr/>
          </p:nvSpPr>
          <p:spPr>
            <a:xfrm>
              <a:off x="8483600" y="1771845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bject 16">
              <a:extLst>
                <a:ext uri="{FF2B5EF4-FFF2-40B4-BE49-F238E27FC236}">
                  <a16:creationId xmlns:a16="http://schemas.microsoft.com/office/drawing/2014/main" id="{2EF2599D-E63C-46AD-9E7A-8EE146C0349A}"/>
                </a:ext>
              </a:extLst>
            </p:cNvPr>
            <p:cNvSpPr/>
            <p:nvPr/>
          </p:nvSpPr>
          <p:spPr>
            <a:xfrm>
              <a:off x="7340600" y="3227265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bject 17">
              <a:extLst>
                <a:ext uri="{FF2B5EF4-FFF2-40B4-BE49-F238E27FC236}">
                  <a16:creationId xmlns:a16="http://schemas.microsoft.com/office/drawing/2014/main" id="{B06ADF51-5FFC-449E-B598-8F0E7F61C1E2}"/>
                </a:ext>
              </a:extLst>
            </p:cNvPr>
            <p:cNvSpPr/>
            <p:nvPr/>
          </p:nvSpPr>
          <p:spPr>
            <a:xfrm>
              <a:off x="5740400" y="3877504"/>
              <a:ext cx="2743200" cy="48260"/>
            </a:xfrm>
            <a:custGeom>
              <a:avLst/>
              <a:gdLst/>
              <a:ahLst/>
              <a:cxnLst/>
              <a:rect l="l" t="t" r="r" b="b"/>
              <a:pathLst>
                <a:path w="2743200" h="48260">
                  <a:moveTo>
                    <a:pt x="0" y="0"/>
                  </a:moveTo>
                  <a:lnTo>
                    <a:pt x="2743200" y="4826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bject 18">
              <a:extLst>
                <a:ext uri="{FF2B5EF4-FFF2-40B4-BE49-F238E27FC236}">
                  <a16:creationId xmlns:a16="http://schemas.microsoft.com/office/drawing/2014/main" id="{B7E778B7-2F52-40EF-9420-AAC1F87F1A6D}"/>
                </a:ext>
              </a:extLst>
            </p:cNvPr>
            <p:cNvSpPr/>
            <p:nvPr/>
          </p:nvSpPr>
          <p:spPr>
            <a:xfrm>
              <a:off x="5740400" y="387750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bject 19">
              <a:extLst>
                <a:ext uri="{FF2B5EF4-FFF2-40B4-BE49-F238E27FC236}">
                  <a16:creationId xmlns:a16="http://schemas.microsoft.com/office/drawing/2014/main" id="{CB2CD68B-6410-41EA-B5CB-39360E0777E5}"/>
                </a:ext>
              </a:extLst>
            </p:cNvPr>
            <p:cNvSpPr/>
            <p:nvPr/>
          </p:nvSpPr>
          <p:spPr>
            <a:xfrm>
              <a:off x="8477250" y="394989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bject 20">
              <a:extLst>
                <a:ext uri="{FF2B5EF4-FFF2-40B4-BE49-F238E27FC236}">
                  <a16:creationId xmlns:a16="http://schemas.microsoft.com/office/drawing/2014/main" id="{F0A894D7-4832-431F-8238-CC22F5806644}"/>
                </a:ext>
              </a:extLst>
            </p:cNvPr>
            <p:cNvSpPr/>
            <p:nvPr/>
          </p:nvSpPr>
          <p:spPr>
            <a:xfrm>
              <a:off x="3863339" y="4334704"/>
              <a:ext cx="2353310" cy="547370"/>
            </a:xfrm>
            <a:custGeom>
              <a:avLst/>
              <a:gdLst/>
              <a:ahLst/>
              <a:cxnLst/>
              <a:rect l="l" t="t" r="r" b="b"/>
              <a:pathLst>
                <a:path w="2353310" h="547370">
                  <a:moveTo>
                    <a:pt x="2353310" y="0"/>
                  </a:moveTo>
                  <a:lnTo>
                    <a:pt x="0" y="0"/>
                  </a:lnTo>
                  <a:lnTo>
                    <a:pt x="0" y="547370"/>
                  </a:lnTo>
                  <a:lnTo>
                    <a:pt x="2353310" y="547370"/>
                  </a:lnTo>
                  <a:lnTo>
                    <a:pt x="23533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bject 21">
              <a:extLst>
                <a:ext uri="{FF2B5EF4-FFF2-40B4-BE49-F238E27FC236}">
                  <a16:creationId xmlns:a16="http://schemas.microsoft.com/office/drawing/2014/main" id="{002F748B-31B2-4F24-AB49-B64B549A8863}"/>
                </a:ext>
              </a:extLst>
            </p:cNvPr>
            <p:cNvSpPr/>
            <p:nvPr/>
          </p:nvSpPr>
          <p:spPr>
            <a:xfrm>
              <a:off x="3863339" y="4334704"/>
              <a:ext cx="2353310" cy="547370"/>
            </a:xfrm>
            <a:custGeom>
              <a:avLst/>
              <a:gdLst/>
              <a:ahLst/>
              <a:cxnLst/>
              <a:rect l="l" t="t" r="r" b="b"/>
              <a:pathLst>
                <a:path w="2353310" h="547370">
                  <a:moveTo>
                    <a:pt x="1177289" y="547370"/>
                  </a:moveTo>
                  <a:lnTo>
                    <a:pt x="0" y="547370"/>
                  </a:lnTo>
                  <a:lnTo>
                    <a:pt x="0" y="0"/>
                  </a:lnTo>
                  <a:lnTo>
                    <a:pt x="2353310" y="0"/>
                  </a:lnTo>
                  <a:lnTo>
                    <a:pt x="2353310" y="547370"/>
                  </a:lnTo>
                  <a:lnTo>
                    <a:pt x="1177289" y="54737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bject 22">
              <a:extLst>
                <a:ext uri="{FF2B5EF4-FFF2-40B4-BE49-F238E27FC236}">
                  <a16:creationId xmlns:a16="http://schemas.microsoft.com/office/drawing/2014/main" id="{9BA53A26-DAE4-4B0A-B0DD-CE2B522F2143}"/>
                </a:ext>
              </a:extLst>
            </p:cNvPr>
            <p:cNvSpPr/>
            <p:nvPr/>
          </p:nvSpPr>
          <p:spPr>
            <a:xfrm>
              <a:off x="6865620" y="4407095"/>
              <a:ext cx="2848610" cy="547370"/>
            </a:xfrm>
            <a:custGeom>
              <a:avLst/>
              <a:gdLst/>
              <a:ahLst/>
              <a:cxnLst/>
              <a:rect l="l" t="t" r="r" b="b"/>
              <a:pathLst>
                <a:path w="2848609" h="547370">
                  <a:moveTo>
                    <a:pt x="2848609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848609" y="547369"/>
                  </a:lnTo>
                  <a:lnTo>
                    <a:pt x="284860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Non-Linear data structure</a:t>
              </a:r>
            </a:p>
          </p:txBody>
        </p:sp>
        <p:sp>
          <p:nvSpPr>
            <p:cNvPr id="98" name="object 23">
              <a:extLst>
                <a:ext uri="{FF2B5EF4-FFF2-40B4-BE49-F238E27FC236}">
                  <a16:creationId xmlns:a16="http://schemas.microsoft.com/office/drawing/2014/main" id="{037AD34F-D0E1-4F89-AA57-F0B683CD7EBC}"/>
                </a:ext>
              </a:extLst>
            </p:cNvPr>
            <p:cNvSpPr/>
            <p:nvPr/>
          </p:nvSpPr>
          <p:spPr>
            <a:xfrm>
              <a:off x="6865620" y="4407095"/>
              <a:ext cx="2848610" cy="547370"/>
            </a:xfrm>
            <a:custGeom>
              <a:avLst/>
              <a:gdLst/>
              <a:ahLst/>
              <a:cxnLst/>
              <a:rect l="l" t="t" r="r" b="b"/>
              <a:pathLst>
                <a:path w="2848609" h="547370">
                  <a:moveTo>
                    <a:pt x="1424939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848609" y="0"/>
                  </a:lnTo>
                  <a:lnTo>
                    <a:pt x="2848609" y="547369"/>
                  </a:lnTo>
                  <a:lnTo>
                    <a:pt x="1424939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0D7A1A87-1AA3-4EB9-BE90-FC26E92157C9}"/>
                </a:ext>
              </a:extLst>
            </p:cNvPr>
            <p:cNvSpPr/>
            <p:nvPr/>
          </p:nvSpPr>
          <p:spPr>
            <a:xfrm>
              <a:off x="5054600" y="489985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4D4DE5F7-9658-4282-B848-D40E4904F87E}"/>
                </a:ext>
              </a:extLst>
            </p:cNvPr>
            <p:cNvSpPr/>
            <p:nvPr/>
          </p:nvSpPr>
          <p:spPr>
            <a:xfrm>
              <a:off x="2997200" y="5369755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40CDEF14-2580-49B3-BF1F-2AEE410D3D3C}"/>
                </a:ext>
              </a:extLst>
            </p:cNvPr>
            <p:cNvSpPr/>
            <p:nvPr/>
          </p:nvSpPr>
          <p:spPr>
            <a:xfrm>
              <a:off x="299720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DD04387B-8F53-4C30-8801-4BB8B0C6F02C}"/>
                </a:ext>
              </a:extLst>
            </p:cNvPr>
            <p:cNvSpPr/>
            <p:nvPr/>
          </p:nvSpPr>
          <p:spPr>
            <a:xfrm>
              <a:off x="397002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D0BE0163-367E-4A5D-B66B-309C759AC486}"/>
                </a:ext>
              </a:extLst>
            </p:cNvPr>
            <p:cNvSpPr/>
            <p:nvPr/>
          </p:nvSpPr>
          <p:spPr>
            <a:xfrm>
              <a:off x="504952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760A2294-EEC9-4AA7-9172-82ACF7DA9DBF}"/>
                </a:ext>
              </a:extLst>
            </p:cNvPr>
            <p:cNvSpPr/>
            <p:nvPr/>
          </p:nvSpPr>
          <p:spPr>
            <a:xfrm>
              <a:off x="6417309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ECA2D70-6C4E-4AC6-9319-5CF482609AEE}"/>
                </a:ext>
              </a:extLst>
            </p:cNvPr>
            <p:cNvSpPr/>
            <p:nvPr/>
          </p:nvSpPr>
          <p:spPr>
            <a:xfrm>
              <a:off x="8583930" y="497224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DD49A67F-6C90-4881-A2A5-7BB5906350C8}"/>
                </a:ext>
              </a:extLst>
            </p:cNvPr>
            <p:cNvSpPr/>
            <p:nvPr/>
          </p:nvSpPr>
          <p:spPr>
            <a:xfrm>
              <a:off x="7167879" y="5442144"/>
              <a:ext cx="2391410" cy="0"/>
            </a:xfrm>
            <a:custGeom>
              <a:avLst/>
              <a:gdLst/>
              <a:ahLst/>
              <a:cxnLst/>
              <a:rect l="l" t="t" r="r" b="b"/>
              <a:pathLst>
                <a:path w="2391409">
                  <a:moveTo>
                    <a:pt x="0" y="0"/>
                  </a:moveTo>
                  <a:lnTo>
                    <a:pt x="239141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FDA76101-87C8-4385-952A-576C4601FBD5}"/>
                </a:ext>
              </a:extLst>
            </p:cNvPr>
            <p:cNvSpPr/>
            <p:nvPr/>
          </p:nvSpPr>
          <p:spPr>
            <a:xfrm>
              <a:off x="7174229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27850525-39F0-42A6-93F3-4F20DD476545}"/>
                </a:ext>
              </a:extLst>
            </p:cNvPr>
            <p:cNvSpPr/>
            <p:nvPr/>
          </p:nvSpPr>
          <p:spPr>
            <a:xfrm>
              <a:off x="8361680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bject 35">
              <a:extLst>
                <a:ext uri="{FF2B5EF4-FFF2-40B4-BE49-F238E27FC236}">
                  <a16:creationId xmlns:a16="http://schemas.microsoft.com/office/drawing/2014/main" id="{D3013916-834E-43B8-864C-4EBAAD156E9B}"/>
                </a:ext>
              </a:extLst>
            </p:cNvPr>
            <p:cNvSpPr/>
            <p:nvPr/>
          </p:nvSpPr>
          <p:spPr>
            <a:xfrm>
              <a:off x="9550400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bject 36">
              <a:extLst>
                <a:ext uri="{FF2B5EF4-FFF2-40B4-BE49-F238E27FC236}">
                  <a16:creationId xmlns:a16="http://schemas.microsoft.com/office/drawing/2014/main" id="{653C39BC-A37D-4200-92A1-DF593A30BBDA}"/>
                </a:ext>
              </a:extLst>
            </p:cNvPr>
            <p:cNvSpPr/>
            <p:nvPr/>
          </p:nvSpPr>
          <p:spPr>
            <a:xfrm>
              <a:off x="2679700" y="5826955"/>
              <a:ext cx="726440" cy="457200"/>
            </a:xfrm>
            <a:custGeom>
              <a:avLst/>
              <a:gdLst/>
              <a:ahLst/>
              <a:cxnLst/>
              <a:rect l="l" t="t" r="r" b="b"/>
              <a:pathLst>
                <a:path w="726439" h="457200">
                  <a:moveTo>
                    <a:pt x="7264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26439" y="457200"/>
                  </a:lnTo>
                  <a:lnTo>
                    <a:pt x="7264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bject 37">
              <a:extLst>
                <a:ext uri="{FF2B5EF4-FFF2-40B4-BE49-F238E27FC236}">
                  <a16:creationId xmlns:a16="http://schemas.microsoft.com/office/drawing/2014/main" id="{08228D52-0BDC-4804-8E37-B506554347B5}"/>
                </a:ext>
              </a:extLst>
            </p:cNvPr>
            <p:cNvSpPr/>
            <p:nvPr/>
          </p:nvSpPr>
          <p:spPr>
            <a:xfrm>
              <a:off x="2679700" y="5826955"/>
              <a:ext cx="726440" cy="457200"/>
            </a:xfrm>
            <a:custGeom>
              <a:avLst/>
              <a:gdLst/>
              <a:ahLst/>
              <a:cxnLst/>
              <a:rect l="l" t="t" r="r" b="b"/>
              <a:pathLst>
                <a:path w="726439" h="457200">
                  <a:moveTo>
                    <a:pt x="36321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26439" y="0"/>
                  </a:lnTo>
                  <a:lnTo>
                    <a:pt x="726439" y="457200"/>
                  </a:lnTo>
                  <a:lnTo>
                    <a:pt x="36321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40">
              <a:extLst>
                <a:ext uri="{FF2B5EF4-FFF2-40B4-BE49-F238E27FC236}">
                  <a16:creationId xmlns:a16="http://schemas.microsoft.com/office/drawing/2014/main" id="{7D9D967D-4BAB-4C8D-B37B-BE5F93610620}"/>
                </a:ext>
              </a:extLst>
            </p:cNvPr>
            <p:cNvSpPr/>
            <p:nvPr/>
          </p:nvSpPr>
          <p:spPr>
            <a:xfrm>
              <a:off x="3522979" y="5826955"/>
              <a:ext cx="1273810" cy="457200"/>
            </a:xfrm>
            <a:custGeom>
              <a:avLst/>
              <a:gdLst/>
              <a:ahLst/>
              <a:cxnLst/>
              <a:rect l="l" t="t" r="r" b="b"/>
              <a:pathLst>
                <a:path w="1273810" h="457200">
                  <a:moveTo>
                    <a:pt x="6362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273809" y="0"/>
                  </a:lnTo>
                  <a:lnTo>
                    <a:pt x="1273809" y="457200"/>
                  </a:lnTo>
                  <a:lnTo>
                    <a:pt x="6362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Linked list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bject 43">
              <a:extLst>
                <a:ext uri="{FF2B5EF4-FFF2-40B4-BE49-F238E27FC236}">
                  <a16:creationId xmlns:a16="http://schemas.microsoft.com/office/drawing/2014/main" id="{394344EE-D3CF-4536-A346-80E3D899B007}"/>
                </a:ext>
              </a:extLst>
            </p:cNvPr>
            <p:cNvSpPr/>
            <p:nvPr/>
          </p:nvSpPr>
          <p:spPr>
            <a:xfrm>
              <a:off x="4898390" y="5826955"/>
              <a:ext cx="753110" cy="457200"/>
            </a:xfrm>
            <a:custGeom>
              <a:avLst/>
              <a:gdLst/>
              <a:ahLst/>
              <a:cxnLst/>
              <a:rect l="l" t="t" r="r" b="b"/>
              <a:pathLst>
                <a:path w="753110" h="457200">
                  <a:moveTo>
                    <a:pt x="37718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53110" y="0"/>
                  </a:lnTo>
                  <a:lnTo>
                    <a:pt x="753110" y="457200"/>
                  </a:lnTo>
                  <a:lnTo>
                    <a:pt x="37718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46">
              <a:extLst>
                <a:ext uri="{FF2B5EF4-FFF2-40B4-BE49-F238E27FC236}">
                  <a16:creationId xmlns:a16="http://schemas.microsoft.com/office/drawing/2014/main" id="{EC7AFAFA-87E2-43D3-9CEC-130953E89C94}"/>
                </a:ext>
              </a:extLst>
            </p:cNvPr>
            <p:cNvSpPr/>
            <p:nvPr/>
          </p:nvSpPr>
          <p:spPr>
            <a:xfrm>
              <a:off x="5922009" y="5826955"/>
              <a:ext cx="866140" cy="457200"/>
            </a:xfrm>
            <a:custGeom>
              <a:avLst/>
              <a:gdLst/>
              <a:ahLst/>
              <a:cxnLst/>
              <a:rect l="l" t="t" r="r" b="b"/>
              <a:pathLst>
                <a:path w="866139" h="457200">
                  <a:moveTo>
                    <a:pt x="4330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66139" y="0"/>
                  </a:lnTo>
                  <a:lnTo>
                    <a:pt x="866139" y="457200"/>
                  </a:lnTo>
                  <a:lnTo>
                    <a:pt x="4330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bject 49">
              <a:extLst>
                <a:ext uri="{FF2B5EF4-FFF2-40B4-BE49-F238E27FC236}">
                  <a16:creationId xmlns:a16="http://schemas.microsoft.com/office/drawing/2014/main" id="{3E18190B-9563-4C92-A04D-B72851E99EE6}"/>
                </a:ext>
              </a:extLst>
            </p:cNvPr>
            <p:cNvSpPr/>
            <p:nvPr/>
          </p:nvSpPr>
          <p:spPr>
            <a:xfrm>
              <a:off x="6969759" y="5899344"/>
              <a:ext cx="642620" cy="436880"/>
            </a:xfrm>
            <a:custGeom>
              <a:avLst/>
              <a:gdLst/>
              <a:ahLst/>
              <a:cxnLst/>
              <a:rect l="l" t="t" r="r" b="b"/>
              <a:pathLst>
                <a:path w="642620" h="436879">
                  <a:moveTo>
                    <a:pt x="0" y="436879"/>
                  </a:moveTo>
                  <a:lnTo>
                    <a:pt x="0" y="0"/>
                  </a:lnTo>
                  <a:lnTo>
                    <a:pt x="642619" y="0"/>
                  </a:lnTo>
                  <a:lnTo>
                    <a:pt x="64261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bject 51">
              <a:extLst>
                <a:ext uri="{FF2B5EF4-FFF2-40B4-BE49-F238E27FC236}">
                  <a16:creationId xmlns:a16="http://schemas.microsoft.com/office/drawing/2014/main" id="{76D7B3CF-08B2-44A5-B7C6-24519F099343}"/>
                </a:ext>
              </a:extLst>
            </p:cNvPr>
            <p:cNvSpPr/>
            <p:nvPr/>
          </p:nvSpPr>
          <p:spPr>
            <a:xfrm>
              <a:off x="7927340" y="5899344"/>
              <a:ext cx="816610" cy="436880"/>
            </a:xfrm>
            <a:custGeom>
              <a:avLst/>
              <a:gdLst/>
              <a:ahLst/>
              <a:cxnLst/>
              <a:rect l="l" t="t" r="r" b="b"/>
              <a:pathLst>
                <a:path w="816609" h="436879">
                  <a:moveTo>
                    <a:pt x="816609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816609" y="0"/>
                  </a:lnTo>
                  <a:lnTo>
                    <a:pt x="816609" y="43687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bject 52">
              <a:extLst>
                <a:ext uri="{FF2B5EF4-FFF2-40B4-BE49-F238E27FC236}">
                  <a16:creationId xmlns:a16="http://schemas.microsoft.com/office/drawing/2014/main" id="{F8F6D90C-3553-4984-8F22-9312882C48F7}"/>
                </a:ext>
              </a:extLst>
            </p:cNvPr>
            <p:cNvSpPr/>
            <p:nvPr/>
          </p:nvSpPr>
          <p:spPr>
            <a:xfrm>
              <a:off x="7927340" y="5899344"/>
              <a:ext cx="816610" cy="436880"/>
            </a:xfrm>
            <a:custGeom>
              <a:avLst/>
              <a:gdLst/>
              <a:ahLst/>
              <a:cxnLst/>
              <a:rect l="l" t="t" r="r" b="b"/>
              <a:pathLst>
                <a:path w="816609" h="436879">
                  <a:moveTo>
                    <a:pt x="0" y="436879"/>
                  </a:moveTo>
                  <a:lnTo>
                    <a:pt x="0" y="0"/>
                  </a:lnTo>
                  <a:lnTo>
                    <a:pt x="816609" y="0"/>
                  </a:lnTo>
                  <a:lnTo>
                    <a:pt x="81660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bject 54">
              <a:extLst>
                <a:ext uri="{FF2B5EF4-FFF2-40B4-BE49-F238E27FC236}">
                  <a16:creationId xmlns:a16="http://schemas.microsoft.com/office/drawing/2014/main" id="{FF6A9403-9466-4533-B89D-0D056265DF77}"/>
                </a:ext>
              </a:extLst>
            </p:cNvPr>
            <p:cNvSpPr/>
            <p:nvPr/>
          </p:nvSpPr>
          <p:spPr>
            <a:xfrm>
              <a:off x="8975090" y="5899344"/>
              <a:ext cx="664210" cy="436880"/>
            </a:xfrm>
            <a:custGeom>
              <a:avLst/>
              <a:gdLst/>
              <a:ahLst/>
              <a:cxnLst/>
              <a:rect l="l" t="t" r="r" b="b"/>
              <a:pathLst>
                <a:path w="664209" h="436879">
                  <a:moveTo>
                    <a:pt x="664209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664209" y="0"/>
                  </a:lnTo>
                  <a:lnTo>
                    <a:pt x="664209" y="43687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files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bject 55">
              <a:extLst>
                <a:ext uri="{FF2B5EF4-FFF2-40B4-BE49-F238E27FC236}">
                  <a16:creationId xmlns:a16="http://schemas.microsoft.com/office/drawing/2014/main" id="{898F9FA5-E70A-4EA2-A281-B484A26B55F1}"/>
                </a:ext>
              </a:extLst>
            </p:cNvPr>
            <p:cNvSpPr/>
            <p:nvPr/>
          </p:nvSpPr>
          <p:spPr>
            <a:xfrm>
              <a:off x="8975090" y="5899344"/>
              <a:ext cx="664210" cy="436880"/>
            </a:xfrm>
            <a:custGeom>
              <a:avLst/>
              <a:gdLst/>
              <a:ahLst/>
              <a:cxnLst/>
              <a:rect l="l" t="t" r="r" b="b"/>
              <a:pathLst>
                <a:path w="664209" h="436879">
                  <a:moveTo>
                    <a:pt x="0" y="436879"/>
                  </a:moveTo>
                  <a:lnTo>
                    <a:pt x="0" y="0"/>
                  </a:lnTo>
                  <a:lnTo>
                    <a:pt x="664209" y="0"/>
                  </a:lnTo>
                  <a:lnTo>
                    <a:pt x="66420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bject 57">
              <a:extLst>
                <a:ext uri="{FF2B5EF4-FFF2-40B4-BE49-F238E27FC236}">
                  <a16:creationId xmlns:a16="http://schemas.microsoft.com/office/drawing/2014/main" id="{DCA409F7-BDE9-4AF6-9860-DACDC9AF65AF}"/>
                </a:ext>
              </a:extLst>
            </p:cNvPr>
            <p:cNvSpPr/>
            <p:nvPr/>
          </p:nvSpPr>
          <p:spPr>
            <a:xfrm>
              <a:off x="3867150" y="27764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bject 58">
              <a:extLst>
                <a:ext uri="{FF2B5EF4-FFF2-40B4-BE49-F238E27FC236}">
                  <a16:creationId xmlns:a16="http://schemas.microsoft.com/office/drawing/2014/main" id="{4C1F6496-94BC-4F66-BE0F-F37775C4FDC8}"/>
                </a:ext>
              </a:extLst>
            </p:cNvPr>
            <p:cNvSpPr/>
            <p:nvPr/>
          </p:nvSpPr>
          <p:spPr>
            <a:xfrm>
              <a:off x="1809750" y="3246315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bject 59">
              <a:extLst>
                <a:ext uri="{FF2B5EF4-FFF2-40B4-BE49-F238E27FC236}">
                  <a16:creationId xmlns:a16="http://schemas.microsoft.com/office/drawing/2014/main" id="{3B08CDA2-53E8-4F8D-83C6-5C82EC96133B}"/>
                </a:ext>
              </a:extLst>
            </p:cNvPr>
            <p:cNvSpPr/>
            <p:nvPr/>
          </p:nvSpPr>
          <p:spPr>
            <a:xfrm>
              <a:off x="1809750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bject 60">
              <a:extLst>
                <a:ext uri="{FF2B5EF4-FFF2-40B4-BE49-F238E27FC236}">
                  <a16:creationId xmlns:a16="http://schemas.microsoft.com/office/drawing/2014/main" id="{5EAD47E4-B2E1-4417-ACE9-6519A6A1CF17}"/>
                </a:ext>
              </a:extLst>
            </p:cNvPr>
            <p:cNvSpPr/>
            <p:nvPr/>
          </p:nvSpPr>
          <p:spPr>
            <a:xfrm>
              <a:off x="2782569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bject 62">
              <a:extLst>
                <a:ext uri="{FF2B5EF4-FFF2-40B4-BE49-F238E27FC236}">
                  <a16:creationId xmlns:a16="http://schemas.microsoft.com/office/drawing/2014/main" id="{71F77BA1-9E08-4364-9738-8CEC91B96646}"/>
                </a:ext>
              </a:extLst>
            </p:cNvPr>
            <p:cNvSpPr/>
            <p:nvPr/>
          </p:nvSpPr>
          <p:spPr>
            <a:xfrm>
              <a:off x="1409700" y="3703515"/>
              <a:ext cx="892810" cy="457200"/>
            </a:xfrm>
            <a:custGeom>
              <a:avLst/>
              <a:gdLst/>
              <a:ahLst/>
              <a:cxnLst/>
              <a:rect l="l" t="t" r="r" b="b"/>
              <a:pathLst>
                <a:path w="892810" h="457200">
                  <a:moveTo>
                    <a:pt x="44704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92810" y="0"/>
                  </a:lnTo>
                  <a:lnTo>
                    <a:pt x="892810" y="457200"/>
                  </a:lnTo>
                  <a:lnTo>
                    <a:pt x="447040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bject 64">
              <a:extLst>
                <a:ext uri="{FF2B5EF4-FFF2-40B4-BE49-F238E27FC236}">
                  <a16:creationId xmlns:a16="http://schemas.microsoft.com/office/drawing/2014/main" id="{65B80D52-BFB4-4E59-BD18-FF0581A83D05}"/>
                </a:ext>
              </a:extLst>
            </p:cNvPr>
            <p:cNvSpPr/>
            <p:nvPr/>
          </p:nvSpPr>
          <p:spPr>
            <a:xfrm>
              <a:off x="2627630" y="3703515"/>
              <a:ext cx="688340" cy="457200"/>
            </a:xfrm>
            <a:custGeom>
              <a:avLst/>
              <a:gdLst/>
              <a:ahLst/>
              <a:cxnLst/>
              <a:rect l="l" t="t" r="r" b="b"/>
              <a:pathLst>
                <a:path w="688339" h="457200">
                  <a:moveTo>
                    <a:pt x="6883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8339" y="457200"/>
                  </a:lnTo>
                  <a:lnTo>
                    <a:pt x="6883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bject 65">
              <a:extLst>
                <a:ext uri="{FF2B5EF4-FFF2-40B4-BE49-F238E27FC236}">
                  <a16:creationId xmlns:a16="http://schemas.microsoft.com/office/drawing/2014/main" id="{72E39F9E-6686-4788-8785-2F171484C1A1}"/>
                </a:ext>
              </a:extLst>
            </p:cNvPr>
            <p:cNvSpPr/>
            <p:nvPr/>
          </p:nvSpPr>
          <p:spPr>
            <a:xfrm>
              <a:off x="2627630" y="3703515"/>
              <a:ext cx="688340" cy="457200"/>
            </a:xfrm>
            <a:custGeom>
              <a:avLst/>
              <a:gdLst/>
              <a:ahLst/>
              <a:cxnLst/>
              <a:rect l="l" t="t" r="r" b="b"/>
              <a:pathLst>
                <a:path w="688339" h="457200">
                  <a:moveTo>
                    <a:pt x="3441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8339" y="0"/>
                  </a:lnTo>
                  <a:lnTo>
                    <a:pt x="688339" y="457200"/>
                  </a:lnTo>
                  <a:lnTo>
                    <a:pt x="3441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bject 67">
              <a:extLst>
                <a:ext uri="{FF2B5EF4-FFF2-40B4-BE49-F238E27FC236}">
                  <a16:creationId xmlns:a16="http://schemas.microsoft.com/office/drawing/2014/main" id="{31D982A6-6D98-43B7-990D-8A3B7485AA01}"/>
                </a:ext>
              </a:extLst>
            </p:cNvPr>
            <p:cNvSpPr/>
            <p:nvPr/>
          </p:nvSpPr>
          <p:spPr>
            <a:xfrm>
              <a:off x="3387089" y="3703515"/>
              <a:ext cx="1184910" cy="457200"/>
            </a:xfrm>
            <a:custGeom>
              <a:avLst/>
              <a:gdLst/>
              <a:ahLst/>
              <a:cxnLst/>
              <a:rect l="l" t="t" r="r" b="b"/>
              <a:pathLst>
                <a:path w="1184910" h="457200">
                  <a:moveTo>
                    <a:pt x="118491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84910" y="457200"/>
                  </a:lnTo>
                  <a:lnTo>
                    <a:pt x="11849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bject 68">
              <a:extLst>
                <a:ext uri="{FF2B5EF4-FFF2-40B4-BE49-F238E27FC236}">
                  <a16:creationId xmlns:a16="http://schemas.microsoft.com/office/drawing/2014/main" id="{6BF7ACE4-CF4B-4A46-9E6D-F56A00C5FBDF}"/>
                </a:ext>
              </a:extLst>
            </p:cNvPr>
            <p:cNvSpPr/>
            <p:nvPr/>
          </p:nvSpPr>
          <p:spPr>
            <a:xfrm>
              <a:off x="3387089" y="3703515"/>
              <a:ext cx="1184910" cy="457200"/>
            </a:xfrm>
            <a:custGeom>
              <a:avLst/>
              <a:gdLst/>
              <a:ahLst/>
              <a:cxnLst/>
              <a:rect l="l" t="t" r="r" b="b"/>
              <a:pathLst>
                <a:path w="1184910" h="457200">
                  <a:moveTo>
                    <a:pt x="59309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184910" y="0"/>
                  </a:lnTo>
                  <a:lnTo>
                    <a:pt x="1184910" y="457200"/>
                  </a:lnTo>
                  <a:lnTo>
                    <a:pt x="593090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bject 69">
              <a:extLst>
                <a:ext uri="{FF2B5EF4-FFF2-40B4-BE49-F238E27FC236}">
                  <a16:creationId xmlns:a16="http://schemas.microsoft.com/office/drawing/2014/main" id="{195FAC66-D277-4887-8B0F-49BC4F0BEB94}"/>
                </a:ext>
              </a:extLst>
            </p:cNvPr>
            <p:cNvSpPr/>
            <p:nvPr/>
          </p:nvSpPr>
          <p:spPr>
            <a:xfrm>
              <a:off x="4715509" y="3703515"/>
              <a:ext cx="904240" cy="457200"/>
            </a:xfrm>
            <a:custGeom>
              <a:avLst/>
              <a:gdLst/>
              <a:ahLst/>
              <a:cxnLst/>
              <a:rect l="l" t="t" r="r" b="b"/>
              <a:pathLst>
                <a:path w="904239" h="457200">
                  <a:moveTo>
                    <a:pt x="9042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4239" y="457200"/>
                  </a:lnTo>
                  <a:lnTo>
                    <a:pt x="9042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bject 70">
              <a:extLst>
                <a:ext uri="{FF2B5EF4-FFF2-40B4-BE49-F238E27FC236}">
                  <a16:creationId xmlns:a16="http://schemas.microsoft.com/office/drawing/2014/main" id="{45B8C3CC-F2B2-4AF1-8DB8-F278C162A1E4}"/>
                </a:ext>
              </a:extLst>
            </p:cNvPr>
            <p:cNvSpPr/>
            <p:nvPr/>
          </p:nvSpPr>
          <p:spPr>
            <a:xfrm>
              <a:off x="4715509" y="3703515"/>
              <a:ext cx="904240" cy="457200"/>
            </a:xfrm>
            <a:custGeom>
              <a:avLst/>
              <a:gdLst/>
              <a:ahLst/>
              <a:cxnLst/>
              <a:rect l="l" t="t" r="r" b="b"/>
              <a:pathLst>
                <a:path w="904239" h="457200">
                  <a:moveTo>
                    <a:pt x="45211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904239" y="0"/>
                  </a:lnTo>
                  <a:lnTo>
                    <a:pt x="904239" y="457200"/>
                  </a:lnTo>
                  <a:lnTo>
                    <a:pt x="45211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object 72">
              <a:extLst>
                <a:ext uri="{FF2B5EF4-FFF2-40B4-BE49-F238E27FC236}">
                  <a16:creationId xmlns:a16="http://schemas.microsoft.com/office/drawing/2014/main" id="{4AD4D282-3CF5-455B-887B-3C872CF31274}"/>
                </a:ext>
              </a:extLst>
            </p:cNvPr>
            <p:cNvSpPr/>
            <p:nvPr/>
          </p:nvSpPr>
          <p:spPr>
            <a:xfrm>
              <a:off x="4042410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object 73">
              <a:extLst>
                <a:ext uri="{FF2B5EF4-FFF2-40B4-BE49-F238E27FC236}">
                  <a16:creationId xmlns:a16="http://schemas.microsoft.com/office/drawing/2014/main" id="{AF294D80-C99D-47C6-9288-4FE7D06DCAA4}"/>
                </a:ext>
              </a:extLst>
            </p:cNvPr>
            <p:cNvSpPr/>
            <p:nvPr/>
          </p:nvSpPr>
          <p:spPr>
            <a:xfrm>
              <a:off x="5229859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AA1E1-F173-4097-825B-C5DBEF05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D9F9-8A28-4AA1-A958-6CD240B31FC7}" type="datetime1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B0795-2944-44EE-ACE2-AD36FC7F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F3AC-03D2-4D76-9EBA-85052257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3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C7B-387B-4CF3-93DA-E253A35C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665A-33B5-468C-AE14-BE4ABA17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Array: </a:t>
            </a:r>
            <a:r>
              <a:rPr lang="en-US" dirty="0"/>
              <a:t>is commonly used in computer  programming to mean a contiguous block of  memory locations, where each memory location  stores one fixed-length data item. e.g. Array of  Integers-int a[10], Array of Characters- char b[10]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5E048B-6ED0-42BF-9653-1A595DA8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4B58-5867-459B-B9B8-7B0324A09922}" type="datetime1">
              <a:rPr lang="en-IN" smtClean="0"/>
              <a:t>22-09-2021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99F055-71D5-44C0-98B5-2BC56FA4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0BA464-2157-4396-8AC4-CD2FB6E0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256FE7D-BD8A-4154-A8ED-32814F619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59176"/>
              </p:ext>
            </p:extLst>
          </p:nvPr>
        </p:nvGraphicFramePr>
        <p:xfrm>
          <a:off x="737512" y="3707129"/>
          <a:ext cx="5060945" cy="112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895">
                <a:tc gridSpan="10">
                  <a:txBody>
                    <a:bodyPr/>
                    <a:lstStyle/>
                    <a:p>
                      <a:pPr marL="147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Integers</a:t>
                      </a:r>
                    </a:p>
                  </a:txBody>
                  <a:tcPr marL="0" marR="0" marT="127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A599C54-C140-40C2-9011-4C3BF6F1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18604"/>
              </p:ext>
            </p:extLst>
          </p:nvPr>
        </p:nvGraphicFramePr>
        <p:xfrm>
          <a:off x="6108700" y="3705738"/>
          <a:ext cx="4932678" cy="113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0530">
                <a:tc gridSpan="10">
                  <a:txBody>
                    <a:bodyPr/>
                    <a:lstStyle/>
                    <a:p>
                      <a:pPr marL="13874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‘c’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‘a’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‘b’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'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‘/’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‘=‘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‘+’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‘w’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‘g’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0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97B-D72A-41BA-9B2D-668AAEC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D354-3715-49DE-BB81-8917F1E8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3" y="1045433"/>
            <a:ext cx="6644424" cy="513152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Stack: </a:t>
            </a:r>
            <a:r>
              <a:rPr lang="en-US" dirty="0"/>
              <a:t>Stack is a data  structure in which items can be inserted only from one  end and get items back from the same end. </a:t>
            </a:r>
          </a:p>
          <a:p>
            <a:pPr algn="just"/>
            <a:r>
              <a:rPr lang="en-US" dirty="0"/>
              <a:t>The last  item inserted into stack, is the first item to be taken out from the stack. </a:t>
            </a:r>
          </a:p>
          <a:p>
            <a:pPr algn="just"/>
            <a:r>
              <a:rPr lang="en-US" dirty="0"/>
              <a:t>It is also called Last in First out [LIFO].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0BBB-5DF7-4750-8525-93ACB4FB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79F9-311F-422A-A6E4-251D076B6538}" type="datetime1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F06E-BD52-473A-86E3-9733400D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7B25-5832-408E-BE5B-1A0519F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14</a:t>
            </a:fld>
            <a:endParaRPr lang="en-IN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9A69141-5BD2-46C5-B918-A84B3DBD8219}"/>
              </a:ext>
            </a:extLst>
          </p:cNvPr>
          <p:cNvSpPr/>
          <p:nvPr/>
        </p:nvSpPr>
        <p:spPr>
          <a:xfrm>
            <a:off x="6887537" y="1035731"/>
            <a:ext cx="4466263" cy="5131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3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97B-D72A-41BA-9B2D-668AAEC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D354-3715-49DE-BB81-8917F1E8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3" y="1045433"/>
            <a:ext cx="6644424" cy="513152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Queue: </a:t>
            </a:r>
            <a:r>
              <a:rPr lang="en-US" dirty="0"/>
              <a:t>Queue is a two ended data structure in which items can be inserted from one end and taken out from the other end. </a:t>
            </a:r>
          </a:p>
          <a:p>
            <a:pPr algn="just"/>
            <a:r>
              <a:rPr lang="en-US" dirty="0"/>
              <a:t>Therefore, the first item inserted into queue is the first item to be taken out from the queue. </a:t>
            </a:r>
          </a:p>
          <a:p>
            <a:pPr algn="just"/>
            <a:r>
              <a:rPr lang="en-US" dirty="0"/>
              <a:t>This  property is called First In First Out [FIFO].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0BBB-5DF7-4750-8525-93ACB4FB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E2C-A006-4390-8285-7D14C07E7C5D}" type="datetime1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F06E-BD52-473A-86E3-9733400D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7B25-5832-408E-BE5B-1A0519F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15</a:t>
            </a:fld>
            <a:endParaRPr lang="en-I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11B3B6A-DBB4-45FA-BEA5-DAB11243FBAF}"/>
              </a:ext>
            </a:extLst>
          </p:cNvPr>
          <p:cNvSpPr/>
          <p:nvPr/>
        </p:nvSpPr>
        <p:spPr>
          <a:xfrm>
            <a:off x="7200900" y="1192548"/>
            <a:ext cx="4152900" cy="35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24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02EA-7E32-4EAA-B04A-6707CCF9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8F12-CB6E-4910-AD72-00A8C6C5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Linked List: </a:t>
            </a:r>
            <a:r>
              <a:rPr lang="en-US" dirty="0"/>
              <a:t>Could alternately used to store items. </a:t>
            </a:r>
          </a:p>
          <a:p>
            <a:pPr algn="just"/>
            <a:r>
              <a:rPr lang="en-US" dirty="0"/>
              <a:t>In  linked list, space to store items is created as is needed and destroyed when space no longer required to store items. </a:t>
            </a:r>
          </a:p>
          <a:p>
            <a:pPr algn="just"/>
            <a:r>
              <a:rPr lang="en-US" dirty="0"/>
              <a:t>Hence linked list is a dynamic data structure since space is acquired only when needed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F862-9E41-4079-A0C9-49349C0F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272-6AE6-49E6-8E18-EF7E324AB853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7715-D81E-47EC-9542-28ECAF24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910-C219-44C0-8343-F35D8983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16</a:t>
            </a:fld>
            <a:endParaRPr lang="en-IN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EA887D5-4237-4461-AB93-7A34B9B8A52C}"/>
              </a:ext>
            </a:extLst>
          </p:cNvPr>
          <p:cNvSpPr/>
          <p:nvPr/>
        </p:nvSpPr>
        <p:spPr>
          <a:xfrm>
            <a:off x="1971004" y="3733347"/>
            <a:ext cx="74676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58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79A-5108-441E-8351-7AEF801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2B5E-2822-45CE-9A2E-A696435A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Tree: </a:t>
            </a:r>
            <a:r>
              <a:rPr lang="en-US" dirty="0"/>
              <a:t>is a non-linear data structure which is mainly used to represent data containing a  hierarchical relationship  between elements.</a:t>
            </a:r>
          </a:p>
          <a:p>
            <a:pPr marL="457200" lvl="1" indent="0" algn="just">
              <a:buNone/>
            </a:pPr>
            <a:r>
              <a:rPr lang="en-US" b="1" dirty="0"/>
              <a:t>- Binary Tree: </a:t>
            </a:r>
            <a:r>
              <a:rPr lang="en-US" dirty="0"/>
              <a:t>A binary tree is a tree such that every node has at most two child nodes and each node is labeled as either left or  right child.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9945-E8EE-47EF-BD9F-C2018F16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AED5-940A-4BA1-81CA-115E5B2C5AE6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EA01-3D53-4E02-9DCB-498DE369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837A-1680-4F7E-B950-FE98A170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17</a:t>
            </a:fld>
            <a:endParaRPr lang="en-IN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A0E2546-86D2-4A03-AC83-022A597D9A49}"/>
              </a:ext>
            </a:extLst>
          </p:cNvPr>
          <p:cNvSpPr/>
          <p:nvPr/>
        </p:nvSpPr>
        <p:spPr>
          <a:xfrm>
            <a:off x="2541252" y="2944611"/>
            <a:ext cx="7134896" cy="2902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4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AC0D-1C40-4665-B154-1EA5381F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34E0-C1F5-4B31-B16B-3AA99982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143044"/>
            <a:ext cx="6956176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Graph: </a:t>
            </a:r>
            <a:r>
              <a:rPr lang="en-US" dirty="0"/>
              <a:t>It is a set of items connected by edges. </a:t>
            </a:r>
          </a:p>
          <a:p>
            <a:pPr algn="just"/>
            <a:r>
              <a:rPr lang="en-US" dirty="0"/>
              <a:t>Each item is called a vertex or node. </a:t>
            </a:r>
          </a:p>
          <a:p>
            <a:pPr algn="just"/>
            <a:r>
              <a:rPr lang="en-US" dirty="0"/>
              <a:t>Tree is a   special kind of graph. </a:t>
            </a:r>
          </a:p>
          <a:p>
            <a:pPr algn="just"/>
            <a:r>
              <a:rPr lang="en-US" dirty="0"/>
              <a:t>Graphs are usually represented as G = (V, E), where V is the set vertices and E is the set of Edges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9A0F6-B480-4010-8518-C6FEF26D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D0AA-B16F-4C95-B519-247554AF870D}" type="datetime1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66F6-E42E-4F4B-8B29-66AE331E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52DCA-F049-4130-82FB-BEE7D360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18</a:t>
            </a:fld>
            <a:endParaRPr lang="en-IN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150E663-30D0-473B-8952-0489DC85BDA3}"/>
              </a:ext>
            </a:extLst>
          </p:cNvPr>
          <p:cNvSpPr/>
          <p:nvPr/>
        </p:nvSpPr>
        <p:spPr>
          <a:xfrm>
            <a:off x="7330172" y="1143044"/>
            <a:ext cx="4427220" cy="390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45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FB8363CC-59E4-44F4-A2B5-54A50DE39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14" y="136011"/>
            <a:ext cx="8761413" cy="70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Selecting </a:t>
            </a:r>
            <a:r>
              <a:rPr dirty="0"/>
              <a:t>a </a:t>
            </a:r>
            <a:r>
              <a:rPr spc="-10" dirty="0"/>
              <a:t>Data</a:t>
            </a:r>
            <a:r>
              <a:rPr spc="-4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6C70-8EF2-4007-BED7-AC5696D6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Analyze the problem to determine the resource  constraints a solution must meet.</a:t>
            </a:r>
          </a:p>
          <a:p>
            <a:pPr algn="just"/>
            <a:r>
              <a:rPr lang="en-US" dirty="0"/>
              <a:t>Determine the basic operations that must be  supported.	Quantify the resource constraints  for each operation.</a:t>
            </a:r>
          </a:p>
          <a:p>
            <a:pPr algn="just"/>
            <a:r>
              <a:rPr lang="en-US" dirty="0"/>
              <a:t>Select the data structure that best meets these  requirements.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DFE27-D6C2-404C-B3EE-F31E070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C4C-6359-4E02-9CF2-17A0B9F467FE}" type="datetime1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3B37-68CE-4DDC-95D2-4BBAF36D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619BA-1D0E-4AEA-B03B-0F77EE4F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05B7-0DA9-47D0-A3B7-7567B9E2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4F4E-8F00-4F4A-9BFC-8C86E9BD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Data: </a:t>
            </a:r>
            <a:r>
              <a:rPr lang="en-US" sz="3200" dirty="0"/>
              <a:t>A value or a set of values of  same or different data types such as   integer, float, char, string etc.</a:t>
            </a:r>
          </a:p>
          <a:p>
            <a:endParaRPr lang="en-US" sz="3200" dirty="0"/>
          </a:p>
          <a:p>
            <a:r>
              <a:rPr lang="en-US" sz="3200" b="1" dirty="0"/>
              <a:t>Structure: </a:t>
            </a:r>
            <a:r>
              <a:rPr lang="en-US" sz="3200" dirty="0"/>
              <a:t>Way of organizing information, so that  it is easier to use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F0C4-D03F-4BA8-806C-59F6ADA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7105-6C81-44FD-8CE5-19A76FB3019D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DB39-1511-4C7A-9209-2118CEF0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8A47-0D4D-4D6F-AD04-DA32FF6E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0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F8CD-F6A1-4852-AA17-621C6D1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816E-24EB-4DA4-BD2D-04C02EF3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In simple words we can define </a:t>
            </a:r>
            <a:r>
              <a:rPr lang="en-US" sz="3200" b="1" dirty="0"/>
              <a:t>data structure </a:t>
            </a:r>
            <a:r>
              <a:rPr lang="en-US" sz="3200" dirty="0"/>
              <a:t>as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way of storing and  organizing data in such a way  that it is easier to use.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particular way of storing and organizing data in a computer so that it  can be used efficiently in programs or algorithms.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scheme for organizing related pieces of information.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123D-7725-4550-B634-736B9ED2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32A-7BD8-426F-89CA-64DFF64221EA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0A7E-5722-45A8-9529-82369BA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D508-49B2-4433-A6D8-0DFE6D5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0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Set of instructions  which work on the data structure to solve a particular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C9AF-9C3D-48BF-91BB-F261B7AA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361-B8AC-448D-98CD-95B41ED9A9E4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1E3B-25F0-44CA-B25C-7626C3D9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A82B-F0C6-4027-8952-634DB43A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0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1CD37E-6358-4E5C-B40A-67CCB03B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7A59-9126-4659-9BBC-79C5101E908C}" type="datetime1">
              <a:rPr lang="en-IN" smtClean="0"/>
              <a:t>22-09-2021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625A66-12C1-4B39-B002-A10376AB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0F64C0-53B1-4421-94CC-F592FC7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19804"/>
              </p:ext>
            </p:extLst>
          </p:nvPr>
        </p:nvGraphicFramePr>
        <p:xfrm>
          <a:off x="6318415" y="2210234"/>
          <a:ext cx="50820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72">
                  <a:extLst>
                    <a:ext uri="{9D8B030D-6E8A-4147-A177-3AD203B41FA5}">
                      <a16:colId xmlns:a16="http://schemas.microsoft.com/office/drawing/2014/main" val="3796769214"/>
                    </a:ext>
                  </a:extLst>
                </a:gridCol>
                <a:gridCol w="1119457">
                  <a:extLst>
                    <a:ext uri="{9D8B030D-6E8A-4147-A177-3AD203B41FA5}">
                      <a16:colId xmlns:a16="http://schemas.microsoft.com/office/drawing/2014/main" val="79319726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419153559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390860861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15619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2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7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6093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C9D2876-BBC7-4EEC-BC56-E1E6C5784FB0}"/>
              </a:ext>
            </a:extLst>
          </p:cNvPr>
          <p:cNvGrpSpPr/>
          <p:nvPr/>
        </p:nvGrpSpPr>
        <p:grpSpPr>
          <a:xfrm>
            <a:off x="100234" y="1714346"/>
            <a:ext cx="5698223" cy="3429307"/>
            <a:chOff x="16778" y="2466919"/>
            <a:chExt cx="5698223" cy="34293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1" y="2466919"/>
              <a:ext cx="965202" cy="115458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54" y="4788569"/>
              <a:ext cx="1428499" cy="110765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53" y="3443023"/>
              <a:ext cx="1097548" cy="105678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13" y="2608353"/>
              <a:ext cx="1669340" cy="16693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778" y="463468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5km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88063" y="534239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8597" y="2754506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2km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5850" y="296280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7km</a:t>
              </a:r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1869203" y="3332139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-Right Arrow 18"/>
            <p:cNvSpPr/>
            <p:nvPr/>
          </p:nvSpPr>
          <p:spPr>
            <a:xfrm rot="3745030">
              <a:off x="418431" y="4277693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-Right Arrow 19"/>
            <p:cNvSpPr/>
            <p:nvPr/>
          </p:nvSpPr>
          <p:spPr>
            <a:xfrm rot="19016822">
              <a:off x="2503897" y="4256685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-Right Arrow 21"/>
            <p:cNvSpPr/>
            <p:nvPr/>
          </p:nvSpPr>
          <p:spPr>
            <a:xfrm rot="1392559">
              <a:off x="3982453" y="3690890"/>
              <a:ext cx="588665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/>
            <p:cNvSpPr/>
            <p:nvPr/>
          </p:nvSpPr>
          <p:spPr>
            <a:xfrm rot="19016822">
              <a:off x="3771122" y="5213131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44505" y="428299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56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239FD5-5CAE-469D-99C5-236E6DD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B267-58FA-4AE5-AB0B-E2439EE98ADC}" type="datetime1">
              <a:rPr lang="en-IN" smtClean="0"/>
              <a:t>22-09-2021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DB46ECB-DDDC-47F1-A133-747FE478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E2C455-06EB-4021-8184-1F0A668C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66120"/>
              </p:ext>
            </p:extLst>
          </p:nvPr>
        </p:nvGraphicFramePr>
        <p:xfrm>
          <a:off x="6188058" y="2279028"/>
          <a:ext cx="50820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72">
                  <a:extLst>
                    <a:ext uri="{9D8B030D-6E8A-4147-A177-3AD203B41FA5}">
                      <a16:colId xmlns:a16="http://schemas.microsoft.com/office/drawing/2014/main" val="3796769214"/>
                    </a:ext>
                  </a:extLst>
                </a:gridCol>
                <a:gridCol w="1119457">
                  <a:extLst>
                    <a:ext uri="{9D8B030D-6E8A-4147-A177-3AD203B41FA5}">
                      <a16:colId xmlns:a16="http://schemas.microsoft.com/office/drawing/2014/main" val="79319726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419153559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390860861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15619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2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7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6093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0" y="4589824"/>
            <a:ext cx="58929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shortest distance between home and school?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9D7BDE-17A0-4FB6-BD94-328C09B93CF0}"/>
              </a:ext>
            </a:extLst>
          </p:cNvPr>
          <p:cNvGrpSpPr/>
          <p:nvPr/>
        </p:nvGrpSpPr>
        <p:grpSpPr>
          <a:xfrm>
            <a:off x="100234" y="1714346"/>
            <a:ext cx="5698223" cy="3429307"/>
            <a:chOff x="16778" y="2466919"/>
            <a:chExt cx="5698223" cy="342930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B7D266-8D20-4815-A068-5073BFDD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1" y="2466919"/>
              <a:ext cx="965202" cy="115458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57743A-D50D-46C7-9EE7-E6FEAF933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54" y="4788569"/>
              <a:ext cx="1428499" cy="110765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7C157F7-F7C4-4501-B031-E58B69D7B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53" y="3443023"/>
              <a:ext cx="1097548" cy="105678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7600173-FD34-4F52-B5D8-5B8F763E1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13" y="2608353"/>
              <a:ext cx="1669340" cy="166934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7D2AF6-0891-4CEB-86CF-F363ECEF3C60}"/>
                </a:ext>
              </a:extLst>
            </p:cNvPr>
            <p:cNvSpPr txBox="1"/>
            <p:nvPr/>
          </p:nvSpPr>
          <p:spPr>
            <a:xfrm>
              <a:off x="16778" y="463468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5km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52906F-2CE6-4C7A-A159-DC8A415C815D}"/>
                </a:ext>
              </a:extLst>
            </p:cNvPr>
            <p:cNvSpPr txBox="1"/>
            <p:nvPr/>
          </p:nvSpPr>
          <p:spPr>
            <a:xfrm>
              <a:off x="4088063" y="534239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18CDE0-0FD7-461D-9739-D74E0C90080E}"/>
                </a:ext>
              </a:extLst>
            </p:cNvPr>
            <p:cNvSpPr txBox="1"/>
            <p:nvPr/>
          </p:nvSpPr>
          <p:spPr>
            <a:xfrm>
              <a:off x="1638597" y="2754506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2km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2C04AA-9E6E-403F-98D0-83570E02EFA9}"/>
                </a:ext>
              </a:extLst>
            </p:cNvPr>
            <p:cNvSpPr txBox="1"/>
            <p:nvPr/>
          </p:nvSpPr>
          <p:spPr>
            <a:xfrm>
              <a:off x="4145850" y="296280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7km</a:t>
              </a:r>
            </a:p>
          </p:txBody>
        </p:sp>
        <p:sp>
          <p:nvSpPr>
            <p:cNvPr id="33" name="Left-Right Arrow 17">
              <a:extLst>
                <a:ext uri="{FF2B5EF4-FFF2-40B4-BE49-F238E27FC236}">
                  <a16:creationId xmlns:a16="http://schemas.microsoft.com/office/drawing/2014/main" id="{7DF48DC3-2D72-46E0-B2A1-F0BAED3AC993}"/>
                </a:ext>
              </a:extLst>
            </p:cNvPr>
            <p:cNvSpPr/>
            <p:nvPr/>
          </p:nvSpPr>
          <p:spPr>
            <a:xfrm>
              <a:off x="1869203" y="3332139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-Right Arrow 18">
              <a:extLst>
                <a:ext uri="{FF2B5EF4-FFF2-40B4-BE49-F238E27FC236}">
                  <a16:creationId xmlns:a16="http://schemas.microsoft.com/office/drawing/2014/main" id="{4A3DE26C-700E-4288-8850-431768CE99FE}"/>
                </a:ext>
              </a:extLst>
            </p:cNvPr>
            <p:cNvSpPr/>
            <p:nvPr/>
          </p:nvSpPr>
          <p:spPr>
            <a:xfrm rot="3745030">
              <a:off x="418431" y="4277693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-Right Arrow 19">
              <a:extLst>
                <a:ext uri="{FF2B5EF4-FFF2-40B4-BE49-F238E27FC236}">
                  <a16:creationId xmlns:a16="http://schemas.microsoft.com/office/drawing/2014/main" id="{42BF6965-362B-4243-ABB4-8FA3ABC3BAF0}"/>
                </a:ext>
              </a:extLst>
            </p:cNvPr>
            <p:cNvSpPr/>
            <p:nvPr/>
          </p:nvSpPr>
          <p:spPr>
            <a:xfrm rot="19016822">
              <a:off x="2503897" y="4256685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-Right Arrow 21">
              <a:extLst>
                <a:ext uri="{FF2B5EF4-FFF2-40B4-BE49-F238E27FC236}">
                  <a16:creationId xmlns:a16="http://schemas.microsoft.com/office/drawing/2014/main" id="{B5BAEBD2-600E-4E12-8A9A-7357722C6AD5}"/>
                </a:ext>
              </a:extLst>
            </p:cNvPr>
            <p:cNvSpPr/>
            <p:nvPr/>
          </p:nvSpPr>
          <p:spPr>
            <a:xfrm rot="1392559">
              <a:off x="3982453" y="3690890"/>
              <a:ext cx="588665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-Right Arrow 22">
              <a:extLst>
                <a:ext uri="{FF2B5EF4-FFF2-40B4-BE49-F238E27FC236}">
                  <a16:creationId xmlns:a16="http://schemas.microsoft.com/office/drawing/2014/main" id="{0449BC94-D2CA-43B4-B168-4CD92EBE7541}"/>
                </a:ext>
              </a:extLst>
            </p:cNvPr>
            <p:cNvSpPr/>
            <p:nvPr/>
          </p:nvSpPr>
          <p:spPr>
            <a:xfrm rot="19016822">
              <a:off x="3771122" y="5213131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4E1105-6D12-4DE1-A8A3-670610A851D0}"/>
                </a:ext>
              </a:extLst>
            </p:cNvPr>
            <p:cNvSpPr txBox="1"/>
            <p:nvPr/>
          </p:nvSpPr>
          <p:spPr>
            <a:xfrm>
              <a:off x="2844505" y="428299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66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answer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There is no direct path from home to school according to our convention</a:t>
            </a:r>
          </a:p>
          <a:p>
            <a:pPr algn="just"/>
            <a:r>
              <a:rPr lang="en-US" sz="3200" dirty="0"/>
              <a:t>So, calculate the distance to school from home via shop</a:t>
            </a:r>
          </a:p>
          <a:p>
            <a:pPr algn="just"/>
            <a:r>
              <a:rPr lang="en-US" sz="3200" dirty="0"/>
              <a:t>Calculate the distance to school from home via mall</a:t>
            </a:r>
          </a:p>
          <a:p>
            <a:pPr algn="just"/>
            <a:r>
              <a:rPr lang="en-US" sz="3200" dirty="0"/>
              <a:t>Find smallest distance among these two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2C90-833B-4880-8534-B6DCA6FD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36F7-3F9E-4EBF-8A68-9F85990A8F9A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3395-86C7-4807-9C45-F1B49533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18B8-BEE5-4296-8984-D3CCE53B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1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data structures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Computer is a data processor. Without storing and knowing how to store data in different ways how will you process?</a:t>
            </a:r>
          </a:p>
          <a:p>
            <a:pPr algn="just"/>
            <a:r>
              <a:rPr lang="en-US" sz="3200" dirty="0"/>
              <a:t>How will you decide which approach is better ?</a:t>
            </a:r>
          </a:p>
          <a:p>
            <a:pPr algn="just"/>
            <a:r>
              <a:rPr lang="en-US" sz="3200" dirty="0"/>
              <a:t>How  will you decide what data structure to use?</a:t>
            </a:r>
          </a:p>
          <a:p>
            <a:pPr algn="just"/>
            <a:r>
              <a:rPr lang="en-US" sz="3200" dirty="0"/>
              <a:t>Which processing method should be used?</a:t>
            </a:r>
          </a:p>
          <a:p>
            <a:pPr algn="just"/>
            <a:r>
              <a:rPr lang="en-US" sz="3200" dirty="0"/>
              <a:t>……………..</a:t>
            </a:r>
          </a:p>
          <a:p>
            <a:pPr algn="just"/>
            <a:r>
              <a:rPr lang="en-US" sz="3200" dirty="0"/>
              <a:t>So, It is very </a:t>
            </a:r>
            <a:r>
              <a:rPr lang="en-US" sz="3200" dirty="0" err="1"/>
              <a:t>very</a:t>
            </a:r>
            <a:r>
              <a:rPr lang="en-US" sz="3200" dirty="0"/>
              <a:t> important to know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EAA0-B9EB-43C8-B27B-87E27B05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2620-8F18-4DBC-84C7-52CD0EFEA91D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83AC-DAB8-4472-A97B-4D44D19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65EF-FCFE-4BFF-AAFA-AFCD627C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1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data is</a:t>
            </a:r>
          </a:p>
          <a:p>
            <a:pPr marL="0" indent="0">
              <a:buNone/>
            </a:pPr>
            <a:r>
              <a:rPr lang="en-US" dirty="0"/>
              <a:t>         A. array     B. values  C. organization  D. Integer</a:t>
            </a:r>
          </a:p>
          <a:p>
            <a:endParaRPr lang="en-US" dirty="0"/>
          </a:p>
          <a:p>
            <a:r>
              <a:rPr lang="en-US" dirty="0"/>
              <a:t>The meaning of structure is</a:t>
            </a:r>
          </a:p>
          <a:p>
            <a:pPr marL="0" indent="0">
              <a:buNone/>
            </a:pPr>
            <a:r>
              <a:rPr lang="en-US" dirty="0"/>
              <a:t>         A. Storing   B. Organizing   C. Different ways   D. None of these</a:t>
            </a:r>
          </a:p>
          <a:p>
            <a:endParaRPr lang="en-US" dirty="0"/>
          </a:p>
          <a:p>
            <a:r>
              <a:rPr lang="en-US" dirty="0"/>
              <a:t>Float  is  -----------</a:t>
            </a:r>
          </a:p>
          <a:p>
            <a:pPr marL="0" indent="0">
              <a:buNone/>
            </a:pPr>
            <a:r>
              <a:rPr lang="en-US" dirty="0"/>
              <a:t>         A. Value    B. data type  C. both A and B  D. none of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9E6E-353D-4014-A946-4DCBC98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3F53-D8B3-48A3-A081-AE80FF2AB0E7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17F3-8C06-444A-8742-567DB21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006C-D5C4-4F77-8B53-C8B4DF2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0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54DF789A-A92D-48FF-BB34-6497E384885A}"/>
</file>

<file path=customXml/itemProps2.xml><?xml version="1.0" encoding="utf-8"?>
<ds:datastoreItem xmlns:ds="http://schemas.openxmlformats.org/officeDocument/2006/customXml" ds:itemID="{F4E1D6CC-06E5-4A9F-B04E-174B07564B1E}"/>
</file>

<file path=customXml/itemProps3.xml><?xml version="1.0" encoding="utf-8"?>
<ds:datastoreItem xmlns:ds="http://schemas.openxmlformats.org/officeDocument/2006/customXml" ds:itemID="{795155B0-D162-4B68-B951-ACC0D6C95F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1145</Words>
  <Application>Microsoft Office PowerPoint</Application>
  <PresentationFormat>Widescreen</PresentationFormat>
  <Paragraphs>247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INTRODUCTION TO  DATA STRUCTURES</vt:lpstr>
      <vt:lpstr>Basic Terminologies</vt:lpstr>
      <vt:lpstr>Data Structure</vt:lpstr>
      <vt:lpstr>Algorithm</vt:lpstr>
      <vt:lpstr>Example</vt:lpstr>
      <vt:lpstr>Example</vt:lpstr>
      <vt:lpstr>Algorithm to answer question</vt:lpstr>
      <vt:lpstr>Why study data structures and algorithms</vt:lpstr>
      <vt:lpstr>MCQ’s</vt:lpstr>
      <vt:lpstr>Classification of Data Structure ...</vt:lpstr>
      <vt:lpstr>Another way of classification</vt:lpstr>
      <vt:lpstr>PowerPoint Presentation</vt:lpstr>
      <vt:lpstr>Types of Data Structure</vt:lpstr>
      <vt:lpstr>Types of Data Structure</vt:lpstr>
      <vt:lpstr>Types of Data Structure</vt:lpstr>
      <vt:lpstr>Types of Data Structure</vt:lpstr>
      <vt:lpstr>Types of Data Structure</vt:lpstr>
      <vt:lpstr>Types of Data Structure</vt:lpstr>
      <vt:lpstr>Selecting a 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Balachandra [MAHE-MIT]</cp:lastModifiedBy>
  <cp:revision>8</cp:revision>
  <dcterms:created xsi:type="dcterms:W3CDTF">2021-09-14T14:47:52Z</dcterms:created>
  <dcterms:modified xsi:type="dcterms:W3CDTF">2021-09-22T04:36:31Z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