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536" r:id="rId3"/>
    <p:sldId id="537" r:id="rId4"/>
    <p:sldId id="538" r:id="rId5"/>
    <p:sldId id="539" r:id="rId6"/>
    <p:sldId id="540" r:id="rId7"/>
    <p:sldId id="541" r:id="rId8"/>
    <p:sldId id="542" r:id="rId9"/>
    <p:sldId id="543" r:id="rId10"/>
    <p:sldId id="544" r:id="rId11"/>
    <p:sldId id="548" r:id="rId12"/>
    <p:sldId id="550" r:id="rId13"/>
    <p:sldId id="551" r:id="rId14"/>
    <p:sldId id="552" r:id="rId15"/>
    <p:sldId id="553" r:id="rId16"/>
    <p:sldId id="554" r:id="rId17"/>
    <p:sldId id="555" r:id="rId18"/>
    <p:sldId id="556" r:id="rId19"/>
    <p:sldId id="594" r:id="rId20"/>
    <p:sldId id="557" r:id="rId21"/>
    <p:sldId id="595" r:id="rId22"/>
    <p:sldId id="596" r:id="rId23"/>
    <p:sldId id="59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C4C1C-0A9C-49F8-AE47-E1A01B48A783}" type="datetimeFigureOut">
              <a:rPr lang="en-IN" smtClean="0"/>
              <a:t>01-09-2022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DFF0F-FC88-44B5-B2ED-B56B1E363DD7}" type="slidenum">
              <a:rPr lang="en-IN" smtClean="0"/>
              <a:t>‹#›</a:t>
            </a:fld>
            <a:endParaRPr lang="en-IN"/>
          </a:p>
        </p:txBody>
      </p:sp>
    </p:spTree>
    <p:extLst>
      <p:ext uri="{BB962C8B-B14F-4D97-AF65-F5344CB8AC3E}">
        <p14:creationId xmlns:p14="http://schemas.microsoft.com/office/powerpoint/2010/main" val="4228011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E363-0AFA-4F2A-85AD-3A39297F21F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13CDEF-C220-4E05-89E7-A9B49DC49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99A356-8199-40BE-9721-0772877763BA}"/>
              </a:ext>
            </a:extLst>
          </p:cNvPr>
          <p:cNvSpPr>
            <a:spLocks noGrp="1"/>
          </p:cNvSpPr>
          <p:nvPr>
            <p:ph type="dt" sz="half" idx="10"/>
          </p:nvPr>
        </p:nvSpPr>
        <p:spPr/>
        <p:txBody>
          <a:bodyPr/>
          <a:lstStyle/>
          <a:p>
            <a:fld id="{4A6CBA24-259C-4F92-B8C5-03404436520F}" type="datetime1">
              <a:rPr lang="en-IN" smtClean="0"/>
              <a:t>01-09-2022</a:t>
            </a:fld>
            <a:endParaRPr lang="en-IN"/>
          </a:p>
        </p:txBody>
      </p:sp>
      <p:sp>
        <p:nvSpPr>
          <p:cNvPr id="5" name="Footer Placeholder 4">
            <a:extLst>
              <a:ext uri="{FF2B5EF4-FFF2-40B4-BE49-F238E27FC236}">
                <a16:creationId xmlns:a16="http://schemas.microsoft.com/office/drawing/2014/main" id="{8B99ECAF-AFAB-44DE-8E45-32B48F5A307A}"/>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E01AC7A9-AF3C-4F61-B76E-C247B80D5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17238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D7B5-CD84-40CB-BCEF-A1916AC0662B}"/>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13155-FF5D-4383-8BE1-30D68B510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105B1-1E88-4229-A9A4-EA79C1036171}"/>
              </a:ext>
            </a:extLst>
          </p:cNvPr>
          <p:cNvSpPr>
            <a:spLocks noGrp="1"/>
          </p:cNvSpPr>
          <p:nvPr>
            <p:ph type="dt" sz="half" idx="10"/>
          </p:nvPr>
        </p:nvSpPr>
        <p:spPr/>
        <p:txBody>
          <a:bodyPr/>
          <a:lstStyle/>
          <a:p>
            <a:fld id="{6E8EF171-60B4-4CAF-B295-FC71F919D284}" type="datetime1">
              <a:rPr lang="en-IN" smtClean="0"/>
              <a:t>01-09-2022</a:t>
            </a:fld>
            <a:endParaRPr lang="en-IN"/>
          </a:p>
        </p:txBody>
      </p:sp>
      <p:sp>
        <p:nvSpPr>
          <p:cNvPr id="5" name="Footer Placeholder 4">
            <a:extLst>
              <a:ext uri="{FF2B5EF4-FFF2-40B4-BE49-F238E27FC236}">
                <a16:creationId xmlns:a16="http://schemas.microsoft.com/office/drawing/2014/main" id="{A33BB2B3-1CB6-4BE4-AA37-74C265AF62BD}"/>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F58F361E-7440-4786-BC53-93E1DE29D125}"/>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39688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94CB0-BB2C-4689-9513-36643BC069B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158AF-92BD-4795-A1B6-102559D2D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2A2DF-00DE-4840-97A4-CD8282B0EA2E}"/>
              </a:ext>
            </a:extLst>
          </p:cNvPr>
          <p:cNvSpPr>
            <a:spLocks noGrp="1"/>
          </p:cNvSpPr>
          <p:nvPr>
            <p:ph type="dt" sz="half" idx="10"/>
          </p:nvPr>
        </p:nvSpPr>
        <p:spPr/>
        <p:txBody>
          <a:bodyPr/>
          <a:lstStyle/>
          <a:p>
            <a:fld id="{76C08B04-0A00-47C4-B562-F04978C09531}" type="datetime1">
              <a:rPr lang="en-IN" smtClean="0"/>
              <a:t>01-09-2022</a:t>
            </a:fld>
            <a:endParaRPr lang="en-IN"/>
          </a:p>
        </p:txBody>
      </p:sp>
      <p:sp>
        <p:nvSpPr>
          <p:cNvPr id="5" name="Footer Placeholder 4">
            <a:extLst>
              <a:ext uri="{FF2B5EF4-FFF2-40B4-BE49-F238E27FC236}">
                <a16:creationId xmlns:a16="http://schemas.microsoft.com/office/drawing/2014/main" id="{8DDD1A68-E6C3-43DE-8EC9-7A124AEA4604}"/>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57991543-FC68-4F21-940A-EFD48CCDF2BC}"/>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55319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2436-3613-447C-A9C6-820F36E4FF45}"/>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4D2E5-2171-4F6B-B359-51E1B2DC9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8E0F6-1B9A-42B6-854B-8C330DD1559F}"/>
              </a:ext>
            </a:extLst>
          </p:cNvPr>
          <p:cNvSpPr>
            <a:spLocks noGrp="1"/>
          </p:cNvSpPr>
          <p:nvPr>
            <p:ph type="dt" sz="half" idx="10"/>
          </p:nvPr>
        </p:nvSpPr>
        <p:spPr/>
        <p:txBody>
          <a:bodyPr/>
          <a:lstStyle/>
          <a:p>
            <a:fld id="{20C17CBF-1973-43AF-BDFE-062EAD3A8EE5}" type="datetime1">
              <a:rPr lang="en-IN" smtClean="0"/>
              <a:t>01-09-2022</a:t>
            </a:fld>
            <a:endParaRPr lang="en-IN"/>
          </a:p>
        </p:txBody>
      </p:sp>
      <p:sp>
        <p:nvSpPr>
          <p:cNvPr id="5" name="Footer Placeholder 4">
            <a:extLst>
              <a:ext uri="{FF2B5EF4-FFF2-40B4-BE49-F238E27FC236}">
                <a16:creationId xmlns:a16="http://schemas.microsoft.com/office/drawing/2014/main" id="{90FFF617-9B73-4D0D-A906-E46C91A07838}"/>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FBC7FFD5-BF2C-40D3-B197-E46E7D09B038}"/>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17997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B4FD-C896-4BDA-96FB-A1F684291EB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B188A4-41D1-4195-8CFF-24ABA9926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F25F1-8102-4D54-9299-18EBA8505D5A}"/>
              </a:ext>
            </a:extLst>
          </p:cNvPr>
          <p:cNvSpPr>
            <a:spLocks noGrp="1"/>
          </p:cNvSpPr>
          <p:nvPr>
            <p:ph type="dt" sz="half" idx="10"/>
          </p:nvPr>
        </p:nvSpPr>
        <p:spPr/>
        <p:txBody>
          <a:bodyPr/>
          <a:lstStyle/>
          <a:p>
            <a:fld id="{5D8DDB41-5AD4-4660-BBB7-9D538D5E5E03}" type="datetime1">
              <a:rPr lang="en-IN" smtClean="0"/>
              <a:t>01-09-2022</a:t>
            </a:fld>
            <a:endParaRPr lang="en-IN"/>
          </a:p>
        </p:txBody>
      </p:sp>
      <p:sp>
        <p:nvSpPr>
          <p:cNvPr id="5" name="Footer Placeholder 4">
            <a:extLst>
              <a:ext uri="{FF2B5EF4-FFF2-40B4-BE49-F238E27FC236}">
                <a16:creationId xmlns:a16="http://schemas.microsoft.com/office/drawing/2014/main" id="{912E5D00-0661-4379-909C-6EC7E1359E4F}"/>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01DB897D-41F4-4472-ADBF-715FBE4D5092}"/>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30650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E94-4310-4B5F-BFAA-3C3F98D7A1E7}"/>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B60D6-6911-4EDD-AF4A-0A51CDEEE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40E06D-4107-436F-8620-FEBB6BC41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28EF06-77D7-43C2-B444-9FFDD45CBE8E}"/>
              </a:ext>
            </a:extLst>
          </p:cNvPr>
          <p:cNvSpPr>
            <a:spLocks noGrp="1"/>
          </p:cNvSpPr>
          <p:nvPr>
            <p:ph type="dt" sz="half" idx="10"/>
          </p:nvPr>
        </p:nvSpPr>
        <p:spPr/>
        <p:txBody>
          <a:bodyPr/>
          <a:lstStyle/>
          <a:p>
            <a:fld id="{01688E97-DE94-4E51-B33A-27B1467B5F68}" type="datetime1">
              <a:rPr lang="en-IN" smtClean="0"/>
              <a:t>01-09-2022</a:t>
            </a:fld>
            <a:endParaRPr lang="en-IN"/>
          </a:p>
        </p:txBody>
      </p:sp>
      <p:sp>
        <p:nvSpPr>
          <p:cNvPr id="6" name="Footer Placeholder 5">
            <a:extLst>
              <a:ext uri="{FF2B5EF4-FFF2-40B4-BE49-F238E27FC236}">
                <a16:creationId xmlns:a16="http://schemas.microsoft.com/office/drawing/2014/main" id="{B7F2EB5D-5B83-4C1D-BFAC-C84CFDF3475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DC6A729-A2C8-4743-AD06-BC859B15A35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206200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AAA2-22C3-44BD-9EB0-C53C747B3C0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20823-F80E-4B19-A334-E22269AD5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52A72-AA92-4235-A293-2842FF5D9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1A2AB6-EA90-4BFB-BF88-445928B5D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077F5-031D-4BB9-92B7-5A1D8884D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E04ED3-2F35-4EB4-9906-30EF76658D0B}"/>
              </a:ext>
            </a:extLst>
          </p:cNvPr>
          <p:cNvSpPr>
            <a:spLocks noGrp="1"/>
          </p:cNvSpPr>
          <p:nvPr>
            <p:ph type="dt" sz="half" idx="10"/>
          </p:nvPr>
        </p:nvSpPr>
        <p:spPr/>
        <p:txBody>
          <a:bodyPr/>
          <a:lstStyle/>
          <a:p>
            <a:fld id="{3EC7527D-DC83-4BE9-9137-A95B3264736A}" type="datetime1">
              <a:rPr lang="en-IN" smtClean="0"/>
              <a:t>01-09-2022</a:t>
            </a:fld>
            <a:endParaRPr lang="en-IN"/>
          </a:p>
        </p:txBody>
      </p:sp>
      <p:sp>
        <p:nvSpPr>
          <p:cNvPr id="8" name="Footer Placeholder 7">
            <a:extLst>
              <a:ext uri="{FF2B5EF4-FFF2-40B4-BE49-F238E27FC236}">
                <a16:creationId xmlns:a16="http://schemas.microsoft.com/office/drawing/2014/main" id="{3FE56187-2EA3-4E19-A572-B8E52C58E419}"/>
              </a:ext>
            </a:extLst>
          </p:cNvPr>
          <p:cNvSpPr>
            <a:spLocks noGrp="1"/>
          </p:cNvSpPr>
          <p:nvPr>
            <p:ph type="ftr" sz="quarter" idx="11"/>
          </p:nvPr>
        </p:nvSpPr>
        <p:spPr/>
        <p:txBody>
          <a:bodyPr/>
          <a:lstStyle/>
          <a:p>
            <a:r>
              <a:rPr lang="en-IN"/>
              <a:t>Dept of I&amp;CT</a:t>
            </a:r>
          </a:p>
        </p:txBody>
      </p:sp>
      <p:sp>
        <p:nvSpPr>
          <p:cNvPr id="9" name="Slide Number Placeholder 8">
            <a:extLst>
              <a:ext uri="{FF2B5EF4-FFF2-40B4-BE49-F238E27FC236}">
                <a16:creationId xmlns:a16="http://schemas.microsoft.com/office/drawing/2014/main" id="{9AFFAF70-FCE9-4AE0-A4AE-D268BF60476F}"/>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18366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42BC-F834-47F9-88C9-DF3330319089}"/>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DF213A-07D2-4A88-85DE-DCC480BB48A1}"/>
              </a:ext>
            </a:extLst>
          </p:cNvPr>
          <p:cNvSpPr>
            <a:spLocks noGrp="1"/>
          </p:cNvSpPr>
          <p:nvPr>
            <p:ph type="dt" sz="half" idx="10"/>
          </p:nvPr>
        </p:nvSpPr>
        <p:spPr/>
        <p:txBody>
          <a:bodyPr/>
          <a:lstStyle/>
          <a:p>
            <a:fld id="{6B680417-5F73-406A-B85B-B1F0863E7866}" type="datetime1">
              <a:rPr lang="en-IN" smtClean="0"/>
              <a:t>01-09-2022</a:t>
            </a:fld>
            <a:endParaRPr lang="en-IN"/>
          </a:p>
        </p:txBody>
      </p:sp>
      <p:sp>
        <p:nvSpPr>
          <p:cNvPr id="4" name="Footer Placeholder 3">
            <a:extLst>
              <a:ext uri="{FF2B5EF4-FFF2-40B4-BE49-F238E27FC236}">
                <a16:creationId xmlns:a16="http://schemas.microsoft.com/office/drawing/2014/main" id="{16DE8FD8-A4DE-4D65-915F-E9A6C5356BCE}"/>
              </a:ext>
            </a:extLst>
          </p:cNvPr>
          <p:cNvSpPr>
            <a:spLocks noGrp="1"/>
          </p:cNvSpPr>
          <p:nvPr>
            <p:ph type="ftr" sz="quarter" idx="11"/>
          </p:nvPr>
        </p:nvSpPr>
        <p:spPr/>
        <p:txBody>
          <a:bodyPr/>
          <a:lstStyle/>
          <a:p>
            <a:r>
              <a:rPr lang="en-IN"/>
              <a:t>Dept of I&amp;CT</a:t>
            </a:r>
          </a:p>
        </p:txBody>
      </p:sp>
      <p:sp>
        <p:nvSpPr>
          <p:cNvPr id="5" name="Slide Number Placeholder 4">
            <a:extLst>
              <a:ext uri="{FF2B5EF4-FFF2-40B4-BE49-F238E27FC236}">
                <a16:creationId xmlns:a16="http://schemas.microsoft.com/office/drawing/2014/main" id="{15BA8D47-A4FE-467A-9477-1E914DF9BA4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12768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F1FB3-F8BA-438D-8F18-7AF7E682FB50}"/>
              </a:ext>
            </a:extLst>
          </p:cNvPr>
          <p:cNvSpPr>
            <a:spLocks noGrp="1"/>
          </p:cNvSpPr>
          <p:nvPr>
            <p:ph type="dt" sz="half" idx="10"/>
          </p:nvPr>
        </p:nvSpPr>
        <p:spPr/>
        <p:txBody>
          <a:bodyPr/>
          <a:lstStyle/>
          <a:p>
            <a:fld id="{6D1B8A6F-AB46-482D-AC51-EBE22DC1B287}" type="datetime1">
              <a:rPr lang="en-IN" smtClean="0"/>
              <a:t>01-09-2022</a:t>
            </a:fld>
            <a:endParaRPr lang="en-IN"/>
          </a:p>
        </p:txBody>
      </p:sp>
      <p:sp>
        <p:nvSpPr>
          <p:cNvPr id="3" name="Footer Placeholder 2">
            <a:extLst>
              <a:ext uri="{FF2B5EF4-FFF2-40B4-BE49-F238E27FC236}">
                <a16:creationId xmlns:a16="http://schemas.microsoft.com/office/drawing/2014/main" id="{5D408B44-0310-402B-A12C-CEA6163E89C6}"/>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FA6DC99-E57B-49AF-8D64-F7F9D99CFB9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15307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57D6-73C6-48BF-9896-FD17D6A38DB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BBEA2A-0B30-476B-B12B-BA01B7412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8D699F-E503-49BB-8B67-E6D3090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85A8A-D285-41B9-807B-7F46ACA96A12}"/>
              </a:ext>
            </a:extLst>
          </p:cNvPr>
          <p:cNvSpPr>
            <a:spLocks noGrp="1"/>
          </p:cNvSpPr>
          <p:nvPr>
            <p:ph type="dt" sz="half" idx="10"/>
          </p:nvPr>
        </p:nvSpPr>
        <p:spPr/>
        <p:txBody>
          <a:bodyPr/>
          <a:lstStyle/>
          <a:p>
            <a:fld id="{664169CF-021E-4A74-84C4-4BF7AF16CE4A}" type="datetime1">
              <a:rPr lang="en-IN" smtClean="0"/>
              <a:t>01-09-2022</a:t>
            </a:fld>
            <a:endParaRPr lang="en-IN"/>
          </a:p>
        </p:txBody>
      </p:sp>
      <p:sp>
        <p:nvSpPr>
          <p:cNvPr id="6" name="Footer Placeholder 5">
            <a:extLst>
              <a:ext uri="{FF2B5EF4-FFF2-40B4-BE49-F238E27FC236}">
                <a16:creationId xmlns:a16="http://schemas.microsoft.com/office/drawing/2014/main" id="{2D4AD107-8D17-4962-B027-1EF3C4459C68}"/>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3065FC4-36BA-4E2C-8993-73B0A9A13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32779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C87-3A0A-4B11-BFA2-BDEB72FCF85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25D4B1-D1D2-4013-A75F-82134AAA0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3C1545-1D7D-4F34-9460-4272AC8BD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DB717-705B-4EA2-82EA-FBB3FF85356A}"/>
              </a:ext>
            </a:extLst>
          </p:cNvPr>
          <p:cNvSpPr>
            <a:spLocks noGrp="1"/>
          </p:cNvSpPr>
          <p:nvPr>
            <p:ph type="dt" sz="half" idx="10"/>
          </p:nvPr>
        </p:nvSpPr>
        <p:spPr/>
        <p:txBody>
          <a:bodyPr/>
          <a:lstStyle/>
          <a:p>
            <a:fld id="{78273F51-FCD2-48B9-89FB-DFDA48F5310F}" type="datetime1">
              <a:rPr lang="en-IN" smtClean="0"/>
              <a:t>01-09-2022</a:t>
            </a:fld>
            <a:endParaRPr lang="en-IN"/>
          </a:p>
        </p:txBody>
      </p:sp>
      <p:sp>
        <p:nvSpPr>
          <p:cNvPr id="6" name="Footer Placeholder 5">
            <a:extLst>
              <a:ext uri="{FF2B5EF4-FFF2-40B4-BE49-F238E27FC236}">
                <a16:creationId xmlns:a16="http://schemas.microsoft.com/office/drawing/2014/main" id="{66E8D71A-B163-4551-AADB-8CA900B40DB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DEC817EF-0828-44F1-9B2E-760C6850938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49554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30000" t="20000" r="30000" b="20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F46ABF-E1CD-42FB-89B9-3E7AFD2A8F49}"/>
              </a:ext>
            </a:extLst>
          </p:cNvPr>
          <p:cNvSpPr>
            <a:spLocks noGrp="1"/>
          </p:cNvSpPr>
          <p:nvPr>
            <p:ph type="body" idx="1"/>
          </p:nvPr>
        </p:nvSpPr>
        <p:spPr>
          <a:xfrm>
            <a:off x="243114" y="1143453"/>
            <a:ext cx="11731172" cy="512457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14D1C3D-0430-43DD-821A-AEF774D93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DC3B5-BB35-44E3-8852-8F36DE0B7A68}" type="datetime1">
              <a:rPr lang="en-IN" smtClean="0"/>
              <a:t>01-09-2022</a:t>
            </a:fld>
            <a:endParaRPr lang="en-IN"/>
          </a:p>
        </p:txBody>
      </p:sp>
      <p:sp>
        <p:nvSpPr>
          <p:cNvPr id="5" name="Footer Placeholder 4">
            <a:extLst>
              <a:ext uri="{FF2B5EF4-FFF2-40B4-BE49-F238E27FC236}">
                <a16:creationId xmlns:a16="http://schemas.microsoft.com/office/drawing/2014/main" id="{CF1F6401-2C7C-410B-97ED-BC4B23A81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I&amp;CT</a:t>
            </a:r>
          </a:p>
        </p:txBody>
      </p:sp>
      <p:sp>
        <p:nvSpPr>
          <p:cNvPr id="6" name="Slide Number Placeholder 5">
            <a:extLst>
              <a:ext uri="{FF2B5EF4-FFF2-40B4-BE49-F238E27FC236}">
                <a16:creationId xmlns:a16="http://schemas.microsoft.com/office/drawing/2014/main" id="{9118C1D5-F1E9-4C0D-8322-CADA58D9E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4385C-0615-4A46-ADB2-FB00C56C0F04}" type="slidenum">
              <a:rPr lang="en-IN" smtClean="0"/>
              <a:t>‹#›</a:t>
            </a:fld>
            <a:endParaRPr lang="en-IN"/>
          </a:p>
        </p:txBody>
      </p:sp>
      <p:pic>
        <p:nvPicPr>
          <p:cNvPr id="8" name="Picture 7" descr="Logo&#10;&#10;Description automatically generated">
            <a:extLst>
              <a:ext uri="{FF2B5EF4-FFF2-40B4-BE49-F238E27FC236}">
                <a16:creationId xmlns:a16="http://schemas.microsoft.com/office/drawing/2014/main" id="{83212F8D-F146-4573-8B77-D7A51934D56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476758" y="0"/>
            <a:ext cx="715241" cy="856343"/>
          </a:xfrm>
          <a:prstGeom prst="rect">
            <a:avLst/>
          </a:prstGeom>
        </p:spPr>
      </p:pic>
      <p:sp>
        <p:nvSpPr>
          <p:cNvPr id="9" name="Rectangle 8">
            <a:extLst>
              <a:ext uri="{FF2B5EF4-FFF2-40B4-BE49-F238E27FC236}">
                <a16:creationId xmlns:a16="http://schemas.microsoft.com/office/drawing/2014/main" id="{D050C8B7-714F-4EF6-800A-D2A13840CB7C}"/>
              </a:ext>
            </a:extLst>
          </p:cNvPr>
          <p:cNvSpPr/>
          <p:nvPr userDrawn="1"/>
        </p:nvSpPr>
        <p:spPr>
          <a:xfrm>
            <a:off x="0" y="854787"/>
            <a:ext cx="12191999" cy="45719"/>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1" name="Title Placeholder 10">
            <a:extLst>
              <a:ext uri="{FF2B5EF4-FFF2-40B4-BE49-F238E27FC236}">
                <a16:creationId xmlns:a16="http://schemas.microsoft.com/office/drawing/2014/main" id="{50A7923F-DE29-424F-B3CF-D8A383B02683}"/>
              </a:ext>
            </a:extLst>
          </p:cNvPr>
          <p:cNvSpPr>
            <a:spLocks noGrp="1"/>
          </p:cNvSpPr>
          <p:nvPr>
            <p:ph type="title"/>
          </p:nvPr>
        </p:nvSpPr>
        <p:spPr>
          <a:xfrm>
            <a:off x="217714" y="45719"/>
            <a:ext cx="11136086" cy="809068"/>
          </a:xfrm>
          <a:prstGeom prst="rect">
            <a:avLst/>
          </a:prstGeom>
        </p:spPr>
        <p:txBody>
          <a:bodyPr vert="horz" lIns="91440" tIns="45720" rIns="91440" bIns="45720" rtlCol="0" anchor="ctr">
            <a:normAutofit/>
          </a:bodyPr>
          <a:lstStyle/>
          <a:p>
            <a:r>
              <a:rPr lang="en-US" dirty="0"/>
              <a:t>Click to edit Master title style</a:t>
            </a:r>
            <a:endParaRPr lang="en-IN" dirty="0"/>
          </a:p>
        </p:txBody>
      </p:sp>
    </p:spTree>
    <p:extLst>
      <p:ext uri="{BB962C8B-B14F-4D97-AF65-F5344CB8AC3E}">
        <p14:creationId xmlns:p14="http://schemas.microsoft.com/office/powerpoint/2010/main" val="292060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7E63-6D7F-488A-9436-092EAB764AC8}"/>
              </a:ext>
            </a:extLst>
          </p:cNvPr>
          <p:cNvSpPr>
            <a:spLocks noGrp="1"/>
          </p:cNvSpPr>
          <p:nvPr>
            <p:ph type="ctrTitle"/>
          </p:nvPr>
        </p:nvSpPr>
        <p:spPr>
          <a:xfrm>
            <a:off x="1654629" y="1223963"/>
            <a:ext cx="9144000" cy="2387600"/>
          </a:xfrm>
        </p:spPr>
        <p:txBody>
          <a:bodyPr/>
          <a:lstStyle/>
          <a:p>
            <a:r>
              <a:rPr lang="en-US" dirty="0">
                <a:latin typeface="Times New Roman" panose="02020603050405020304" pitchFamily="18" charset="0"/>
                <a:cs typeface="Times New Roman" panose="02020603050405020304" pitchFamily="18" charset="0"/>
              </a:rPr>
              <a:t>STRINGS</a:t>
            </a:r>
            <a:endParaRPr lang="en-IN"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7D858E3-E998-4238-88B3-490D5CEBD554}"/>
              </a:ext>
            </a:extLst>
          </p:cNvPr>
          <p:cNvSpPr>
            <a:spLocks noGrp="1"/>
          </p:cNvSpPr>
          <p:nvPr>
            <p:ph type="dt" sz="half" idx="10"/>
          </p:nvPr>
        </p:nvSpPr>
        <p:spPr/>
        <p:txBody>
          <a:bodyPr/>
          <a:lstStyle/>
          <a:p>
            <a:fld id="{97C9D18D-0206-4E21-BC92-25D5531D3EFE}" type="datetime1">
              <a:rPr lang="en-IN" smtClean="0"/>
              <a:t>01-09-2022</a:t>
            </a:fld>
            <a:endParaRPr lang="en-IN"/>
          </a:p>
        </p:txBody>
      </p:sp>
      <p:sp>
        <p:nvSpPr>
          <p:cNvPr id="8" name="Footer Placeholder 7">
            <a:extLst>
              <a:ext uri="{FF2B5EF4-FFF2-40B4-BE49-F238E27FC236}">
                <a16:creationId xmlns:a16="http://schemas.microsoft.com/office/drawing/2014/main" id="{A7E0A5DD-E5C6-4586-A88A-7CA2341A91E7}"/>
              </a:ext>
            </a:extLst>
          </p:cNvPr>
          <p:cNvSpPr>
            <a:spLocks noGrp="1"/>
          </p:cNvSpPr>
          <p:nvPr>
            <p:ph type="ftr" sz="quarter" idx="11"/>
          </p:nvPr>
        </p:nvSpPr>
        <p:spPr/>
        <p:txBody>
          <a:bodyPr/>
          <a:lstStyle/>
          <a:p>
            <a:r>
              <a:rPr lang="en-IN"/>
              <a:t>Dept of I&amp;CT</a:t>
            </a:r>
          </a:p>
        </p:txBody>
      </p:sp>
      <p:sp>
        <p:nvSpPr>
          <p:cNvPr id="9" name="Slide Number Placeholder 8">
            <a:extLst>
              <a:ext uri="{FF2B5EF4-FFF2-40B4-BE49-F238E27FC236}">
                <a16:creationId xmlns:a16="http://schemas.microsoft.com/office/drawing/2014/main" id="{AFAC211A-AF5D-4B67-BE37-33F3081E17AE}"/>
              </a:ext>
            </a:extLst>
          </p:cNvPr>
          <p:cNvSpPr>
            <a:spLocks noGrp="1"/>
          </p:cNvSpPr>
          <p:nvPr>
            <p:ph type="sldNum" sz="quarter" idx="12"/>
          </p:nvPr>
        </p:nvSpPr>
        <p:spPr/>
        <p:txBody>
          <a:bodyPr/>
          <a:lstStyle/>
          <a:p>
            <a:fld id="{1B44385C-0615-4A46-ADB2-FB00C56C0F04}" type="slidenum">
              <a:rPr lang="en-IN" smtClean="0"/>
              <a:t>1</a:t>
            </a:fld>
            <a:endParaRPr lang="en-IN"/>
          </a:p>
        </p:txBody>
      </p:sp>
    </p:spTree>
    <p:extLst>
      <p:ext uri="{BB962C8B-B14F-4D97-AF65-F5344CB8AC3E}">
        <p14:creationId xmlns:p14="http://schemas.microsoft.com/office/powerpoint/2010/main" val="1173746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8E76-1DDF-437F-BA4A-FAFD271F4839}"/>
              </a:ext>
            </a:extLst>
          </p:cNvPr>
          <p:cNvSpPr>
            <a:spLocks noGrp="1"/>
          </p:cNvSpPr>
          <p:nvPr>
            <p:ph type="title"/>
          </p:nvPr>
        </p:nvSpPr>
        <p:spPr>
          <a:xfrm>
            <a:off x="245772" y="136526"/>
            <a:ext cx="11108028" cy="700602"/>
          </a:xfrm>
        </p:spPr>
        <p:txBody>
          <a:bodyPr/>
          <a:lstStyle/>
          <a:p>
            <a:r>
              <a:rPr lang="en-US" dirty="0"/>
              <a:t>Insert substring</a:t>
            </a:r>
          </a:p>
        </p:txBody>
      </p:sp>
      <p:sp>
        <p:nvSpPr>
          <p:cNvPr id="3" name="Content Placeholder 2">
            <a:extLst>
              <a:ext uri="{FF2B5EF4-FFF2-40B4-BE49-F238E27FC236}">
                <a16:creationId xmlns:a16="http://schemas.microsoft.com/office/drawing/2014/main" id="{287AD27A-7B8F-434A-80F9-2756BEF5EE5F}"/>
              </a:ext>
            </a:extLst>
          </p:cNvPr>
          <p:cNvSpPr>
            <a:spLocks noGrp="1"/>
          </p:cNvSpPr>
          <p:nvPr>
            <p:ph idx="1"/>
          </p:nvPr>
        </p:nvSpPr>
        <p:spPr>
          <a:xfrm>
            <a:off x="245772" y="976542"/>
            <a:ext cx="4114800" cy="5240394"/>
          </a:xfrm>
        </p:spPr>
        <p:txBody>
          <a:bodyPr>
            <a:normAutofit fontScale="62500" lnSpcReduction="20000"/>
          </a:bodyPr>
          <a:lstStyle/>
          <a:p>
            <a:pPr marL="0" indent="0">
              <a:buNone/>
            </a:pPr>
            <a:r>
              <a:rPr lang="en-US" dirty="0"/>
              <a:t>#include &lt;</a:t>
            </a:r>
            <a:r>
              <a:rPr lang="en-US" dirty="0" err="1"/>
              <a:t>iostream</a:t>
            </a:r>
            <a:r>
              <a:rPr lang="en-US" dirty="0"/>
              <a:t>&gt;</a:t>
            </a:r>
          </a:p>
          <a:p>
            <a:pPr marL="0" indent="0">
              <a:buNone/>
            </a:pPr>
            <a:r>
              <a:rPr lang="en-US" dirty="0"/>
              <a:t>#include&lt;</a:t>
            </a:r>
            <a:r>
              <a:rPr lang="en-US" dirty="0" err="1"/>
              <a:t>string.h</a:t>
            </a:r>
            <a:r>
              <a:rPr lang="en-US" dirty="0"/>
              <a:t>&gt;</a:t>
            </a:r>
          </a:p>
          <a:p>
            <a:pPr marL="0" indent="0">
              <a:buNone/>
            </a:pPr>
            <a:r>
              <a:rPr lang="en-US" dirty="0"/>
              <a:t>#include&lt;</a:t>
            </a:r>
            <a:r>
              <a:rPr lang="en-US" dirty="0" err="1"/>
              <a:t>math.h</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a[10], b[4], c[10];</a:t>
            </a:r>
          </a:p>
          <a:p>
            <a:pPr marL="0" indent="0">
              <a:buNone/>
            </a:pPr>
            <a:r>
              <a:rPr lang="en-US" dirty="0"/>
              <a:t>int k=0, j=0, </a:t>
            </a:r>
            <a:r>
              <a:rPr lang="en-US" dirty="0" err="1"/>
              <a:t>i</a:t>
            </a:r>
            <a:r>
              <a:rPr lang="en-US" dirty="0"/>
              <a:t>=0, p;</a:t>
            </a:r>
          </a:p>
          <a:p>
            <a:pPr marL="0" indent="0">
              <a:buNone/>
            </a:pPr>
            <a:r>
              <a:rPr lang="en-US" dirty="0"/>
              <a:t>int x, </a:t>
            </a:r>
            <a:r>
              <a:rPr lang="en-US" dirty="0" err="1"/>
              <a:t>tot_size</a:t>
            </a:r>
            <a:r>
              <a:rPr lang="en-US" dirty="0"/>
              <a:t>, o;</a:t>
            </a:r>
          </a:p>
          <a:p>
            <a:pPr marL="0" indent="0">
              <a:buNone/>
            </a:pPr>
            <a:r>
              <a:rPr lang="en-US" dirty="0" err="1"/>
              <a:t>cout</a:t>
            </a:r>
            <a:r>
              <a:rPr lang="en-US" dirty="0"/>
              <a:t>&lt;&lt;"Enter First String:";</a:t>
            </a:r>
          </a:p>
          <a:p>
            <a:pPr marL="0" indent="0">
              <a:buNone/>
            </a:pPr>
            <a:r>
              <a:rPr lang="en-US" dirty="0" err="1"/>
              <a:t>cin</a:t>
            </a:r>
            <a:r>
              <a:rPr lang="en-US" dirty="0"/>
              <a:t>&gt;&gt;a;</a:t>
            </a:r>
          </a:p>
          <a:p>
            <a:pPr marL="0" indent="0">
              <a:buNone/>
            </a:pPr>
            <a:r>
              <a:rPr lang="en-US" dirty="0" err="1"/>
              <a:t>cout</a:t>
            </a:r>
            <a:r>
              <a:rPr lang="en-US" dirty="0"/>
              <a:t>&lt;&lt;"Enter Second String:";</a:t>
            </a:r>
          </a:p>
          <a:p>
            <a:pPr marL="0" indent="0">
              <a:buNone/>
            </a:pPr>
            <a:r>
              <a:rPr lang="en-US" dirty="0" err="1"/>
              <a:t>cin</a:t>
            </a:r>
            <a:r>
              <a:rPr lang="en-US" dirty="0"/>
              <a:t>&gt;&gt;b;</a:t>
            </a:r>
          </a:p>
          <a:p>
            <a:pPr marL="0" indent="0">
              <a:buNone/>
            </a:pPr>
            <a:r>
              <a:rPr lang="en-US" dirty="0" err="1"/>
              <a:t>cout</a:t>
            </a:r>
            <a:r>
              <a:rPr lang="en-US" dirty="0"/>
              <a:t>&lt;&lt;"Enter the position where the item has to be inserted: ";</a:t>
            </a:r>
          </a:p>
          <a:p>
            <a:pPr marL="0" indent="0">
              <a:buNone/>
            </a:pPr>
            <a:r>
              <a:rPr lang="en-US" dirty="0" err="1"/>
              <a:t>cin</a:t>
            </a:r>
            <a:r>
              <a:rPr lang="en-US" dirty="0"/>
              <a:t>&gt;&gt;p;</a:t>
            </a:r>
          </a:p>
        </p:txBody>
      </p:sp>
      <p:sp>
        <p:nvSpPr>
          <p:cNvPr id="4" name="Date Placeholder 3">
            <a:extLst>
              <a:ext uri="{FF2B5EF4-FFF2-40B4-BE49-F238E27FC236}">
                <a16:creationId xmlns:a16="http://schemas.microsoft.com/office/drawing/2014/main" id="{71B860FF-5C3D-4ED7-9E18-EBB6AB2EBA4A}"/>
              </a:ext>
            </a:extLst>
          </p:cNvPr>
          <p:cNvSpPr>
            <a:spLocks noGrp="1"/>
          </p:cNvSpPr>
          <p:nvPr>
            <p:ph type="dt" sz="half" idx="10"/>
          </p:nvPr>
        </p:nvSpPr>
        <p:spPr/>
        <p:txBody>
          <a:bodyPr/>
          <a:lstStyle/>
          <a:p>
            <a:fld id="{635F9835-B8A6-431B-B231-C054291FF68E}" type="datetime1">
              <a:rPr lang="en-IN" smtClean="0"/>
              <a:t>01-09-2022</a:t>
            </a:fld>
            <a:endParaRPr lang="en-US"/>
          </a:p>
        </p:txBody>
      </p:sp>
      <p:sp>
        <p:nvSpPr>
          <p:cNvPr id="5" name="Slide Number Placeholder 4">
            <a:extLst>
              <a:ext uri="{FF2B5EF4-FFF2-40B4-BE49-F238E27FC236}">
                <a16:creationId xmlns:a16="http://schemas.microsoft.com/office/drawing/2014/main" id="{79C955FB-4305-40EF-A98C-F354CBDC7BA8}"/>
              </a:ext>
            </a:extLst>
          </p:cNvPr>
          <p:cNvSpPr>
            <a:spLocks noGrp="1"/>
          </p:cNvSpPr>
          <p:nvPr>
            <p:ph type="sldNum" sz="quarter" idx="12"/>
          </p:nvPr>
        </p:nvSpPr>
        <p:spPr/>
        <p:txBody>
          <a:bodyPr/>
          <a:lstStyle/>
          <a:p>
            <a:fld id="{ADE9CCA5-A479-4857-B834-7FFF4BDABD38}" type="slidenum">
              <a:rPr lang="en-US" smtClean="0"/>
              <a:t>10</a:t>
            </a:fld>
            <a:endParaRPr lang="en-US"/>
          </a:p>
        </p:txBody>
      </p:sp>
      <p:sp>
        <p:nvSpPr>
          <p:cNvPr id="6" name="Footer Placeholder 5">
            <a:extLst>
              <a:ext uri="{FF2B5EF4-FFF2-40B4-BE49-F238E27FC236}">
                <a16:creationId xmlns:a16="http://schemas.microsoft.com/office/drawing/2014/main" id="{E802221F-C52D-4770-8C1D-8A011B81F71E}"/>
              </a:ext>
            </a:extLst>
          </p:cNvPr>
          <p:cNvSpPr>
            <a:spLocks noGrp="1"/>
          </p:cNvSpPr>
          <p:nvPr>
            <p:ph type="ftr" sz="quarter" idx="11"/>
          </p:nvPr>
        </p:nvSpPr>
        <p:spPr/>
        <p:txBody>
          <a:bodyPr/>
          <a:lstStyle/>
          <a:p>
            <a:r>
              <a:rPr lang="en-IN"/>
              <a:t>Dept of I&amp;CT</a:t>
            </a:r>
          </a:p>
        </p:txBody>
      </p:sp>
      <p:sp>
        <p:nvSpPr>
          <p:cNvPr id="7" name="Content Placeholder 2">
            <a:extLst>
              <a:ext uri="{FF2B5EF4-FFF2-40B4-BE49-F238E27FC236}">
                <a16:creationId xmlns:a16="http://schemas.microsoft.com/office/drawing/2014/main" id="{E69A1DBC-4022-4D0C-B629-A6F08EC1F6F8}"/>
              </a:ext>
            </a:extLst>
          </p:cNvPr>
          <p:cNvSpPr txBox="1">
            <a:spLocks/>
          </p:cNvSpPr>
          <p:nvPr/>
        </p:nvSpPr>
        <p:spPr>
          <a:xfrm>
            <a:off x="4185964" y="976542"/>
            <a:ext cx="4114793" cy="581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while(</a:t>
            </a:r>
            <a:r>
              <a:rPr lang="en-US" sz="2400" dirty="0" err="1"/>
              <a:t>i</a:t>
            </a:r>
            <a:r>
              <a:rPr lang="en-US" sz="2400" dirty="0"/>
              <a:t>&lt;=p)</a:t>
            </a:r>
          </a:p>
          <a:p>
            <a:pPr marL="0" indent="0">
              <a:buFont typeface="Arial" panose="020B0604020202020204" pitchFamily="34" charset="0"/>
              <a:buNone/>
            </a:pPr>
            <a:r>
              <a:rPr lang="en-US" sz="2400" dirty="0"/>
              <a:t>{ c[k++]=a[</a:t>
            </a:r>
            <a:r>
              <a:rPr lang="en-US" sz="2400" dirty="0" err="1"/>
              <a:t>i</a:t>
            </a:r>
            <a:r>
              <a:rPr lang="en-US" sz="2400" dirty="0"/>
              <a:t>];</a:t>
            </a:r>
            <a:r>
              <a:rPr lang="en-US" sz="2400" dirty="0" err="1"/>
              <a:t>i</a:t>
            </a:r>
            <a:r>
              <a:rPr lang="en-US" sz="2400" dirty="0"/>
              <a:t>++; }</a:t>
            </a:r>
          </a:p>
          <a:p>
            <a:pPr marL="0" indent="0">
              <a:buFont typeface="Arial" panose="020B0604020202020204" pitchFamily="34" charset="0"/>
              <a:buNone/>
            </a:pPr>
            <a:r>
              <a:rPr lang="en-US" sz="2400" dirty="0"/>
              <a:t>while(b[j]!=‘\0’)</a:t>
            </a:r>
          </a:p>
          <a:p>
            <a:pPr marL="0" indent="0">
              <a:buFont typeface="Arial" panose="020B0604020202020204" pitchFamily="34" charset="0"/>
              <a:buNone/>
            </a:pPr>
            <a:r>
              <a:rPr lang="en-US" sz="2400" dirty="0"/>
              <a:t>     c[k++]=b[</a:t>
            </a:r>
            <a:r>
              <a:rPr lang="en-US" sz="2400" dirty="0" err="1"/>
              <a:t>j++</a:t>
            </a:r>
            <a:r>
              <a:rPr lang="en-US" sz="2400" dirty="0"/>
              <a:t>]; </a:t>
            </a:r>
          </a:p>
          <a:p>
            <a:pPr marL="0" indent="0">
              <a:buFont typeface="Arial" panose="020B0604020202020204" pitchFamily="34" charset="0"/>
              <a:buNone/>
            </a:pPr>
            <a:r>
              <a:rPr lang="en-US" sz="2400" dirty="0"/>
              <a:t>    </a:t>
            </a:r>
          </a:p>
          <a:p>
            <a:pPr marL="0" indent="0">
              <a:buFont typeface="Arial" panose="020B0604020202020204" pitchFamily="34" charset="0"/>
              <a:buNone/>
            </a:pPr>
            <a:r>
              <a:rPr lang="en-US" sz="2400" dirty="0"/>
              <a:t>while(a[</a:t>
            </a:r>
            <a:r>
              <a:rPr lang="en-US" sz="2400" dirty="0" err="1"/>
              <a:t>i</a:t>
            </a:r>
            <a:r>
              <a:rPr lang="en-US" sz="2400" dirty="0"/>
              <a:t>]!=‘\0’)</a:t>
            </a:r>
          </a:p>
          <a:p>
            <a:pPr marL="0" indent="0">
              <a:buFont typeface="Arial" panose="020B0604020202020204" pitchFamily="34" charset="0"/>
              <a:buNone/>
            </a:pPr>
            <a:r>
              <a:rPr lang="en-US" sz="2400" dirty="0"/>
              <a:t>	c[k++]=a[</a:t>
            </a:r>
            <a:r>
              <a:rPr lang="en-US" sz="2400" dirty="0" err="1"/>
              <a:t>i</a:t>
            </a:r>
            <a:r>
              <a:rPr lang="en-US" sz="2400" dirty="0"/>
              <a:t>++];</a:t>
            </a:r>
          </a:p>
          <a:p>
            <a:pPr marL="0" indent="0">
              <a:buFont typeface="Arial" panose="020B0604020202020204" pitchFamily="34" charset="0"/>
              <a:buNone/>
            </a:pPr>
            <a:r>
              <a:rPr lang="en-US" sz="2400" dirty="0"/>
              <a:t>c[k]=‘\0’;</a:t>
            </a:r>
          </a:p>
          <a:p>
            <a:pPr marL="0" indent="0">
              <a:buFont typeface="Arial" panose="020B0604020202020204" pitchFamily="34" charset="0"/>
              <a:buNone/>
            </a:pPr>
            <a:r>
              <a:rPr lang="en-US" sz="2400" dirty="0" err="1"/>
              <a:t>cout</a:t>
            </a:r>
            <a:r>
              <a:rPr lang="en-US" sz="2400" dirty="0"/>
              <a:t>&lt;&lt;“resulting string: “&lt;&lt;c;</a:t>
            </a:r>
          </a:p>
          <a:p>
            <a:pPr marL="0" indent="0">
              <a:buFont typeface="Arial" panose="020B0604020202020204" pitchFamily="34" charset="0"/>
              <a:buNone/>
            </a:pPr>
            <a:r>
              <a:rPr lang="en-US" sz="2400" dirty="0"/>
              <a:t>return 0;	</a:t>
            </a:r>
          </a:p>
          <a:p>
            <a:pPr marL="0" indent="0">
              <a:buFont typeface="Arial" panose="020B0604020202020204" pitchFamily="34" charset="0"/>
              <a:buNone/>
            </a:pPr>
            <a:r>
              <a:rPr lang="en-US" sz="2400" dirty="0"/>
              <a:t>}</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cxnSp>
        <p:nvCxnSpPr>
          <p:cNvPr id="8" name="Straight Connector 7">
            <a:extLst>
              <a:ext uri="{FF2B5EF4-FFF2-40B4-BE49-F238E27FC236}">
                <a16:creationId xmlns:a16="http://schemas.microsoft.com/office/drawing/2014/main" id="{A2754270-1F8C-4013-A668-3D252B80EDA4}"/>
              </a:ext>
            </a:extLst>
          </p:cNvPr>
          <p:cNvCxnSpPr>
            <a:cxnSpLocks/>
          </p:cNvCxnSpPr>
          <p:nvPr/>
        </p:nvCxnSpPr>
        <p:spPr>
          <a:xfrm>
            <a:off x="4185964" y="976542"/>
            <a:ext cx="0" cy="537980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AACCB8BF-B752-4121-99FC-3A51614245EA}"/>
              </a:ext>
            </a:extLst>
          </p:cNvPr>
          <p:cNvCxnSpPr>
            <a:cxnSpLocks/>
          </p:cNvCxnSpPr>
          <p:nvPr/>
        </p:nvCxnSpPr>
        <p:spPr>
          <a:xfrm>
            <a:off x="8298941" y="976542"/>
            <a:ext cx="0" cy="537980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Content Placeholder 2">
            <a:extLst>
              <a:ext uri="{FF2B5EF4-FFF2-40B4-BE49-F238E27FC236}">
                <a16:creationId xmlns:a16="http://schemas.microsoft.com/office/drawing/2014/main" id="{ACD5A653-61B5-4195-AA8A-BC8404656618}"/>
              </a:ext>
            </a:extLst>
          </p:cNvPr>
          <p:cNvSpPr txBox="1">
            <a:spLocks/>
          </p:cNvSpPr>
          <p:nvPr/>
        </p:nvSpPr>
        <p:spPr>
          <a:xfrm>
            <a:off x="8384387" y="976542"/>
            <a:ext cx="3707382" cy="57133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3523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15D9-B4FA-4E7C-A77D-6BB0BB06A9A4}"/>
              </a:ext>
            </a:extLst>
          </p:cNvPr>
          <p:cNvSpPr>
            <a:spLocks noGrp="1"/>
          </p:cNvSpPr>
          <p:nvPr>
            <p:ph type="title"/>
          </p:nvPr>
        </p:nvSpPr>
        <p:spPr/>
        <p:txBody>
          <a:bodyPr/>
          <a:lstStyle/>
          <a:p>
            <a:r>
              <a:rPr lang="en-US" dirty="0"/>
              <a:t>Delete substring</a:t>
            </a:r>
          </a:p>
        </p:txBody>
      </p:sp>
      <p:sp>
        <p:nvSpPr>
          <p:cNvPr id="3" name="Content Placeholder 2">
            <a:extLst>
              <a:ext uri="{FF2B5EF4-FFF2-40B4-BE49-F238E27FC236}">
                <a16:creationId xmlns:a16="http://schemas.microsoft.com/office/drawing/2014/main" id="{6A6DA61E-E43A-409A-8D1B-3474FD8967E5}"/>
              </a:ext>
            </a:extLst>
          </p:cNvPr>
          <p:cNvSpPr>
            <a:spLocks noGrp="1"/>
          </p:cNvSpPr>
          <p:nvPr>
            <p:ph idx="1"/>
          </p:nvPr>
        </p:nvSpPr>
        <p:spPr/>
        <p:txBody>
          <a:bodyPr/>
          <a:lstStyle/>
          <a:p>
            <a:pPr marL="0" indent="0">
              <a:buNone/>
            </a:pPr>
            <a:r>
              <a:rPr lang="en-US" dirty="0"/>
              <a:t>1. Take a string and its substring as input.</a:t>
            </a:r>
            <a:br>
              <a:rPr lang="en-US" dirty="0"/>
            </a:br>
            <a:r>
              <a:rPr lang="en-US" dirty="0"/>
              <a:t>2. Put each word of the input string into the rows of 2-D array.</a:t>
            </a:r>
            <a:br>
              <a:rPr lang="en-US" dirty="0"/>
            </a:br>
            <a:r>
              <a:rPr lang="en-US" dirty="0"/>
              <a:t>3. Search for the substring in the rows of 2-D array.</a:t>
            </a:r>
            <a:br>
              <a:rPr lang="en-US" dirty="0"/>
            </a:br>
            <a:r>
              <a:rPr lang="en-US" dirty="0"/>
              <a:t>4. When the substring is got, then override the current row with next row and so on up to the last row.</a:t>
            </a:r>
          </a:p>
        </p:txBody>
      </p:sp>
      <p:sp>
        <p:nvSpPr>
          <p:cNvPr id="4" name="Date Placeholder 3">
            <a:extLst>
              <a:ext uri="{FF2B5EF4-FFF2-40B4-BE49-F238E27FC236}">
                <a16:creationId xmlns:a16="http://schemas.microsoft.com/office/drawing/2014/main" id="{AF2D19D9-13B4-4982-B218-E6A1F0C8EF24}"/>
              </a:ext>
            </a:extLst>
          </p:cNvPr>
          <p:cNvSpPr>
            <a:spLocks noGrp="1"/>
          </p:cNvSpPr>
          <p:nvPr>
            <p:ph type="dt" sz="half" idx="10"/>
          </p:nvPr>
        </p:nvSpPr>
        <p:spPr/>
        <p:txBody>
          <a:bodyPr/>
          <a:lstStyle/>
          <a:p>
            <a:fld id="{F042CF3D-7EF6-4823-8CE5-0BEBA9E624CF}" type="datetime1">
              <a:rPr lang="en-IN" smtClean="0"/>
              <a:t>01-09-2022</a:t>
            </a:fld>
            <a:endParaRPr lang="en-US"/>
          </a:p>
        </p:txBody>
      </p:sp>
      <p:sp>
        <p:nvSpPr>
          <p:cNvPr id="5" name="Slide Number Placeholder 4">
            <a:extLst>
              <a:ext uri="{FF2B5EF4-FFF2-40B4-BE49-F238E27FC236}">
                <a16:creationId xmlns:a16="http://schemas.microsoft.com/office/drawing/2014/main" id="{F70C4D62-4157-4CB3-A6C9-EFCC312FAC5F}"/>
              </a:ext>
            </a:extLst>
          </p:cNvPr>
          <p:cNvSpPr>
            <a:spLocks noGrp="1"/>
          </p:cNvSpPr>
          <p:nvPr>
            <p:ph type="sldNum" sz="quarter" idx="12"/>
          </p:nvPr>
        </p:nvSpPr>
        <p:spPr/>
        <p:txBody>
          <a:bodyPr/>
          <a:lstStyle/>
          <a:p>
            <a:fld id="{ADE9CCA5-A479-4857-B834-7FFF4BDABD38}" type="slidenum">
              <a:rPr lang="en-US" smtClean="0"/>
              <a:t>11</a:t>
            </a:fld>
            <a:endParaRPr lang="en-US"/>
          </a:p>
        </p:txBody>
      </p:sp>
      <p:sp>
        <p:nvSpPr>
          <p:cNvPr id="6" name="Footer Placeholder 5">
            <a:extLst>
              <a:ext uri="{FF2B5EF4-FFF2-40B4-BE49-F238E27FC236}">
                <a16:creationId xmlns:a16="http://schemas.microsoft.com/office/drawing/2014/main" id="{234F78DF-2D6E-4D7C-8907-9BE0AE25B186}"/>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4137023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5914-C556-48E9-BFA4-6BB420922FD6}"/>
              </a:ext>
            </a:extLst>
          </p:cNvPr>
          <p:cNvSpPr>
            <a:spLocks noGrp="1"/>
          </p:cNvSpPr>
          <p:nvPr>
            <p:ph type="title"/>
          </p:nvPr>
        </p:nvSpPr>
        <p:spPr/>
        <p:txBody>
          <a:bodyPr>
            <a:normAutofit fontScale="90000"/>
          </a:bodyPr>
          <a:lstStyle/>
          <a:p>
            <a:r>
              <a:rPr lang="en-US" spc="-200" dirty="0"/>
              <a:t>Library </a:t>
            </a:r>
            <a:r>
              <a:rPr lang="en-US" spc="-180" dirty="0"/>
              <a:t>functions: </a:t>
            </a:r>
            <a:r>
              <a:rPr lang="en-US" spc="-160" dirty="0"/>
              <a:t>String</a:t>
            </a:r>
            <a:r>
              <a:rPr lang="en-US" spc="-550" dirty="0"/>
              <a:t> </a:t>
            </a:r>
            <a:r>
              <a:rPr lang="en-US" spc="-160" dirty="0"/>
              <a:t>Handling functions(built-in)</a:t>
            </a:r>
            <a:endParaRPr lang="en-US" dirty="0"/>
          </a:p>
        </p:txBody>
      </p:sp>
      <p:sp>
        <p:nvSpPr>
          <p:cNvPr id="3" name="Content Placeholder 2">
            <a:extLst>
              <a:ext uri="{FF2B5EF4-FFF2-40B4-BE49-F238E27FC236}">
                <a16:creationId xmlns:a16="http://schemas.microsoft.com/office/drawing/2014/main" id="{EA73E315-499E-44B9-9D93-BC7D031525E2}"/>
              </a:ext>
            </a:extLst>
          </p:cNvPr>
          <p:cNvSpPr>
            <a:spLocks noGrp="1"/>
          </p:cNvSpPr>
          <p:nvPr>
            <p:ph idx="1"/>
          </p:nvPr>
        </p:nvSpPr>
        <p:spPr/>
        <p:txBody>
          <a:bodyPr>
            <a:normAutofit/>
          </a:bodyPr>
          <a:lstStyle/>
          <a:p>
            <a:pPr marL="81280" marR="796925" indent="-68580">
              <a:lnSpc>
                <a:spcPct val="100000"/>
              </a:lnSpc>
              <a:spcBef>
                <a:spcPts val="1425"/>
              </a:spcBef>
            </a:pPr>
            <a:r>
              <a:rPr lang="en-US" sz="2400" spc="-114" dirty="0"/>
              <a:t>These</a:t>
            </a:r>
            <a:r>
              <a:rPr lang="en-US" sz="2400" spc="-170" dirty="0"/>
              <a:t> </a:t>
            </a:r>
            <a:r>
              <a:rPr lang="en-US" sz="2400" spc="-114" dirty="0"/>
              <a:t>in‐built</a:t>
            </a:r>
            <a:r>
              <a:rPr lang="en-US" sz="2400" spc="-185" dirty="0"/>
              <a:t> </a:t>
            </a:r>
            <a:r>
              <a:rPr lang="en-US" sz="2400" spc="-100" dirty="0"/>
              <a:t>functions</a:t>
            </a:r>
            <a:r>
              <a:rPr lang="en-US" sz="2400" spc="-185" dirty="0"/>
              <a:t> </a:t>
            </a:r>
            <a:r>
              <a:rPr lang="en-US" sz="2400" spc="-120" dirty="0"/>
              <a:t>are</a:t>
            </a:r>
            <a:r>
              <a:rPr lang="en-US" sz="2400" spc="-180" dirty="0"/>
              <a:t> </a:t>
            </a:r>
            <a:r>
              <a:rPr lang="en-US" sz="2400" spc="-75" dirty="0"/>
              <a:t>used</a:t>
            </a:r>
            <a:r>
              <a:rPr lang="en-US" sz="2400" spc="-170" dirty="0"/>
              <a:t> </a:t>
            </a:r>
            <a:r>
              <a:rPr lang="en-US" sz="2400" spc="-100" dirty="0"/>
              <a:t>to</a:t>
            </a:r>
            <a:r>
              <a:rPr lang="en-US" sz="2400" spc="-200" dirty="0"/>
              <a:t> </a:t>
            </a:r>
            <a:r>
              <a:rPr lang="en-US" sz="2400" spc="-110" dirty="0"/>
              <a:t>manipulate</a:t>
            </a:r>
            <a:r>
              <a:rPr lang="en-US" sz="2400" spc="-190" dirty="0"/>
              <a:t> </a:t>
            </a:r>
            <a:r>
              <a:rPr lang="en-US" sz="2400" spc="-114" dirty="0"/>
              <a:t>a</a:t>
            </a:r>
            <a:r>
              <a:rPr lang="en-US" sz="2400" spc="-185" dirty="0"/>
              <a:t> </a:t>
            </a:r>
            <a:r>
              <a:rPr lang="en-US" sz="2400" spc="-100" dirty="0"/>
              <a:t>given  </a:t>
            </a:r>
            <a:r>
              <a:rPr lang="en-US" sz="2400" spc="-125" dirty="0"/>
              <a:t>string.</a:t>
            </a:r>
            <a:endParaRPr lang="en-US" sz="2400" dirty="0"/>
          </a:p>
          <a:p>
            <a:pPr marL="12700">
              <a:lnSpc>
                <a:spcPts val="3200"/>
              </a:lnSpc>
            </a:pPr>
            <a:r>
              <a:rPr lang="en-US" sz="2400" spc="-114" dirty="0"/>
              <a:t>These</a:t>
            </a:r>
            <a:r>
              <a:rPr lang="en-US" sz="2400" spc="-170" dirty="0"/>
              <a:t> </a:t>
            </a:r>
            <a:r>
              <a:rPr lang="en-US" sz="2400" spc="-100" dirty="0"/>
              <a:t>functions</a:t>
            </a:r>
            <a:r>
              <a:rPr lang="en-US" sz="2400" spc="-190" dirty="0"/>
              <a:t> </a:t>
            </a:r>
            <a:r>
              <a:rPr lang="en-US" sz="2400" spc="-125" dirty="0"/>
              <a:t>are</a:t>
            </a:r>
            <a:r>
              <a:rPr lang="en-US" sz="2400" spc="-175" dirty="0"/>
              <a:t> </a:t>
            </a:r>
            <a:r>
              <a:rPr lang="en-US" sz="2400" spc="-114" dirty="0"/>
              <a:t>part</a:t>
            </a:r>
            <a:r>
              <a:rPr lang="en-US" sz="2400" spc="-190" dirty="0"/>
              <a:t> </a:t>
            </a:r>
            <a:r>
              <a:rPr lang="en-US" sz="2400" spc="-95" dirty="0"/>
              <a:t>of</a:t>
            </a:r>
            <a:r>
              <a:rPr lang="en-US" sz="2400" spc="-250" dirty="0"/>
              <a:t> </a:t>
            </a:r>
            <a:r>
              <a:rPr lang="en-US" b="1" spc="-180" dirty="0" err="1">
                <a:solidFill>
                  <a:srgbClr val="C00000"/>
                </a:solidFill>
              </a:rPr>
              <a:t>string.h</a:t>
            </a:r>
            <a:r>
              <a:rPr lang="en-US" b="1" spc="-254" dirty="0">
                <a:solidFill>
                  <a:srgbClr val="C00000"/>
                </a:solidFill>
              </a:rPr>
              <a:t> </a:t>
            </a:r>
            <a:r>
              <a:rPr lang="en-US" sz="2400" spc="-100" dirty="0"/>
              <a:t>header</a:t>
            </a:r>
            <a:r>
              <a:rPr lang="en-US" sz="2400" spc="-170" dirty="0"/>
              <a:t> </a:t>
            </a:r>
            <a:r>
              <a:rPr lang="en-US" sz="2400" spc="-175" dirty="0"/>
              <a:t>file.</a:t>
            </a:r>
            <a:endParaRPr lang="en-US" sz="2400" dirty="0"/>
          </a:p>
          <a:p>
            <a:pPr marL="755650" indent="-285750">
              <a:lnSpc>
                <a:spcPct val="100000"/>
              </a:lnSpc>
              <a:spcBef>
                <a:spcPts val="1260"/>
              </a:spcBef>
              <a:buFont typeface="Wingdings"/>
              <a:buChar char=""/>
              <a:tabLst>
                <a:tab pos="755650" algn="l"/>
              </a:tabLst>
            </a:pPr>
            <a:r>
              <a:rPr lang="en-US" b="1" spc="-185" dirty="0" err="1">
                <a:solidFill>
                  <a:srgbClr val="800000"/>
                </a:solidFill>
              </a:rPr>
              <a:t>strlen</a:t>
            </a:r>
            <a:r>
              <a:rPr lang="en-US" b="1" spc="-90" dirty="0">
                <a:solidFill>
                  <a:srgbClr val="800000"/>
                </a:solidFill>
              </a:rPr>
              <a:t> </a:t>
            </a:r>
            <a:r>
              <a:rPr lang="en-US" b="1" spc="270" dirty="0">
                <a:solidFill>
                  <a:srgbClr val="800000"/>
                </a:solidFill>
              </a:rPr>
              <a:t>()</a:t>
            </a:r>
            <a:endParaRPr lang="en-US" dirty="0"/>
          </a:p>
          <a:p>
            <a:pPr marL="1244600" lvl="1" indent="-317500">
              <a:lnSpc>
                <a:spcPts val="2855"/>
              </a:lnSpc>
              <a:spcBef>
                <a:spcPts val="45"/>
              </a:spcBef>
              <a:buFont typeface="Wingdings"/>
              <a:buChar char=""/>
              <a:tabLst>
                <a:tab pos="1245235" algn="l"/>
              </a:tabLst>
            </a:pPr>
            <a:r>
              <a:rPr lang="en-US" b="1" spc="-254" dirty="0"/>
              <a:t>gives </a:t>
            </a:r>
            <a:r>
              <a:rPr lang="en-US" b="1" spc="-120" dirty="0"/>
              <a:t>the </a:t>
            </a:r>
            <a:r>
              <a:rPr lang="en-US" b="1" spc="-125" dirty="0"/>
              <a:t>length </a:t>
            </a:r>
            <a:r>
              <a:rPr lang="en-US" b="1" spc="-55" dirty="0"/>
              <a:t>of </a:t>
            </a:r>
            <a:r>
              <a:rPr lang="en-US" b="1" spc="-114" dirty="0"/>
              <a:t>the </a:t>
            </a:r>
            <a:r>
              <a:rPr lang="en-US" b="1" spc="-150" dirty="0"/>
              <a:t>string. </a:t>
            </a:r>
            <a:r>
              <a:rPr lang="en-US" b="1" spc="-170" dirty="0"/>
              <a:t>E.g.</a:t>
            </a:r>
            <a:r>
              <a:rPr lang="en-US" b="1" spc="-20" dirty="0"/>
              <a:t> </a:t>
            </a:r>
            <a:r>
              <a:rPr lang="en-US" b="1" spc="-110" dirty="0" err="1">
                <a:solidFill>
                  <a:srgbClr val="0000CC"/>
                </a:solidFill>
              </a:rPr>
              <a:t>strlen</a:t>
            </a:r>
            <a:r>
              <a:rPr lang="en-US" b="1" spc="-110" dirty="0">
                <a:solidFill>
                  <a:srgbClr val="0000CC"/>
                </a:solidFill>
              </a:rPr>
              <a:t>(string)</a:t>
            </a:r>
            <a:endParaRPr lang="en-US" dirty="0"/>
          </a:p>
          <a:p>
            <a:pPr marL="755650" indent="-285750">
              <a:lnSpc>
                <a:spcPts val="3335"/>
              </a:lnSpc>
              <a:buFont typeface="Wingdings"/>
              <a:buChar char=""/>
              <a:tabLst>
                <a:tab pos="755650" algn="l"/>
              </a:tabLst>
            </a:pPr>
            <a:r>
              <a:rPr lang="en-US" b="1" spc="-250" dirty="0" err="1">
                <a:solidFill>
                  <a:srgbClr val="800000"/>
                </a:solidFill>
              </a:rPr>
              <a:t>strcpy</a:t>
            </a:r>
            <a:r>
              <a:rPr lang="en-US" b="1" spc="-90" dirty="0">
                <a:solidFill>
                  <a:srgbClr val="800000"/>
                </a:solidFill>
              </a:rPr>
              <a:t> </a:t>
            </a:r>
            <a:r>
              <a:rPr lang="en-US" b="1" spc="270" dirty="0">
                <a:solidFill>
                  <a:srgbClr val="800000"/>
                </a:solidFill>
              </a:rPr>
              <a:t>()</a:t>
            </a:r>
            <a:endParaRPr lang="en-US" dirty="0"/>
          </a:p>
          <a:p>
            <a:pPr marL="1244600" lvl="1" indent="-317500">
              <a:lnSpc>
                <a:spcPts val="2855"/>
              </a:lnSpc>
              <a:spcBef>
                <a:spcPts val="45"/>
              </a:spcBef>
              <a:buFont typeface="Wingdings"/>
              <a:buChar char=""/>
              <a:tabLst>
                <a:tab pos="1245235" algn="l"/>
              </a:tabLst>
            </a:pPr>
            <a:r>
              <a:rPr lang="en-US" b="1" spc="-240" dirty="0"/>
              <a:t>copies </a:t>
            </a:r>
            <a:r>
              <a:rPr lang="en-US" b="1" spc="-135" dirty="0"/>
              <a:t>one </a:t>
            </a:r>
            <a:r>
              <a:rPr lang="en-US" b="1" spc="-160" dirty="0"/>
              <a:t>string </a:t>
            </a:r>
            <a:r>
              <a:rPr lang="en-US" b="1" spc="-10" dirty="0"/>
              <a:t>to </a:t>
            </a:r>
            <a:r>
              <a:rPr lang="en-US" b="1" spc="-95" dirty="0"/>
              <a:t>other. </a:t>
            </a:r>
            <a:r>
              <a:rPr lang="en-US" b="1" spc="-170" dirty="0"/>
              <a:t>E.g. </a:t>
            </a:r>
            <a:r>
              <a:rPr lang="en-US" b="1" spc="-175" dirty="0" err="1">
                <a:solidFill>
                  <a:srgbClr val="0000CC"/>
                </a:solidFill>
              </a:rPr>
              <a:t>strcpy</a:t>
            </a:r>
            <a:r>
              <a:rPr lang="en-US" b="1" spc="-175" dirty="0">
                <a:solidFill>
                  <a:srgbClr val="0000CC"/>
                </a:solidFill>
              </a:rPr>
              <a:t>(Dstr1,Sstr2)</a:t>
            </a:r>
            <a:endParaRPr lang="en-US" dirty="0"/>
          </a:p>
          <a:p>
            <a:pPr marL="755650" indent="-285750">
              <a:lnSpc>
                <a:spcPts val="3335"/>
              </a:lnSpc>
              <a:buFont typeface="Wingdings"/>
              <a:buChar char=""/>
              <a:tabLst>
                <a:tab pos="755650" algn="l"/>
              </a:tabLst>
            </a:pPr>
            <a:r>
              <a:rPr lang="en-US" b="1" spc="-235" dirty="0">
                <a:solidFill>
                  <a:srgbClr val="800000"/>
                </a:solidFill>
              </a:rPr>
              <a:t>strcmp</a:t>
            </a:r>
            <a:r>
              <a:rPr lang="en-US" b="1" spc="-85" dirty="0">
                <a:solidFill>
                  <a:srgbClr val="800000"/>
                </a:solidFill>
              </a:rPr>
              <a:t> </a:t>
            </a:r>
            <a:r>
              <a:rPr lang="en-US" b="1" spc="270" dirty="0">
                <a:solidFill>
                  <a:srgbClr val="800000"/>
                </a:solidFill>
              </a:rPr>
              <a:t>()</a:t>
            </a:r>
            <a:endParaRPr lang="en-US" dirty="0"/>
          </a:p>
          <a:p>
            <a:pPr marL="1244600" lvl="1" indent="-317500">
              <a:lnSpc>
                <a:spcPts val="2855"/>
              </a:lnSpc>
              <a:spcBef>
                <a:spcPts val="45"/>
              </a:spcBef>
              <a:buFont typeface="Wingdings"/>
              <a:buChar char=""/>
              <a:tabLst>
                <a:tab pos="1245235" algn="l"/>
              </a:tabLst>
            </a:pPr>
            <a:r>
              <a:rPr lang="en-US" b="1" spc="-229" dirty="0"/>
              <a:t>compares </a:t>
            </a:r>
            <a:r>
              <a:rPr lang="en-US" b="1" spc="-120" dirty="0"/>
              <a:t>the </a:t>
            </a:r>
            <a:r>
              <a:rPr lang="en-US" b="1" spc="-100" dirty="0"/>
              <a:t>two </a:t>
            </a:r>
            <a:r>
              <a:rPr lang="en-US" b="1" spc="-195" dirty="0"/>
              <a:t>strings. </a:t>
            </a:r>
            <a:r>
              <a:rPr lang="en-US" b="1" spc="-170" dirty="0"/>
              <a:t>E.g.</a:t>
            </a:r>
            <a:r>
              <a:rPr lang="en-US" b="1" spc="-110" dirty="0"/>
              <a:t> </a:t>
            </a:r>
            <a:r>
              <a:rPr lang="en-US" b="1" spc="-145" dirty="0">
                <a:solidFill>
                  <a:srgbClr val="0000CC"/>
                </a:solidFill>
              </a:rPr>
              <a:t>strcmp(str1,str2)</a:t>
            </a:r>
            <a:endParaRPr lang="en-US" dirty="0"/>
          </a:p>
          <a:p>
            <a:pPr marL="755650" indent="-285750">
              <a:lnSpc>
                <a:spcPts val="3335"/>
              </a:lnSpc>
              <a:buFont typeface="Wingdings"/>
              <a:buChar char=""/>
              <a:tabLst>
                <a:tab pos="755650" algn="l"/>
              </a:tabLst>
            </a:pPr>
            <a:r>
              <a:rPr lang="en-US" b="1" spc="-220" dirty="0" err="1">
                <a:solidFill>
                  <a:srgbClr val="800000"/>
                </a:solidFill>
              </a:rPr>
              <a:t>strcat</a:t>
            </a:r>
            <a:r>
              <a:rPr lang="en-US" b="1" spc="-90" dirty="0">
                <a:solidFill>
                  <a:srgbClr val="800000"/>
                </a:solidFill>
              </a:rPr>
              <a:t> </a:t>
            </a:r>
            <a:r>
              <a:rPr lang="en-US" b="1" spc="275" dirty="0">
                <a:solidFill>
                  <a:srgbClr val="800000"/>
                </a:solidFill>
              </a:rPr>
              <a:t>()</a:t>
            </a:r>
            <a:endParaRPr lang="en-US" dirty="0"/>
          </a:p>
          <a:p>
            <a:pPr marL="1167130" lvl="1" indent="-240029">
              <a:lnSpc>
                <a:spcPct val="100000"/>
              </a:lnSpc>
              <a:spcBef>
                <a:spcPts val="50"/>
              </a:spcBef>
              <a:buFont typeface="Wingdings"/>
              <a:buChar char=""/>
              <a:tabLst>
                <a:tab pos="1167765" algn="l"/>
              </a:tabLst>
            </a:pPr>
            <a:r>
              <a:rPr lang="en-US" b="1" spc="-150" dirty="0" err="1"/>
              <a:t>Concatinate</a:t>
            </a:r>
            <a:r>
              <a:rPr lang="en-US" b="1" spc="-150" dirty="0"/>
              <a:t> </a:t>
            </a:r>
            <a:r>
              <a:rPr lang="en-US" b="1" spc="-120" dirty="0"/>
              <a:t>the </a:t>
            </a:r>
            <a:r>
              <a:rPr lang="en-US" b="1" spc="-100" dirty="0"/>
              <a:t>two </a:t>
            </a:r>
            <a:r>
              <a:rPr lang="en-US" b="1" spc="-195" dirty="0"/>
              <a:t>strings. </a:t>
            </a:r>
            <a:r>
              <a:rPr lang="en-US" b="1" spc="-170" dirty="0"/>
              <a:t>E.g.</a:t>
            </a:r>
            <a:r>
              <a:rPr lang="en-US" b="1" spc="240" dirty="0"/>
              <a:t> </a:t>
            </a:r>
            <a:r>
              <a:rPr lang="en-US" b="1" spc="-135" dirty="0" err="1">
                <a:solidFill>
                  <a:srgbClr val="0000CC"/>
                </a:solidFill>
              </a:rPr>
              <a:t>strcat</a:t>
            </a:r>
            <a:r>
              <a:rPr lang="en-US" b="1" spc="-135" dirty="0">
                <a:solidFill>
                  <a:srgbClr val="0000CC"/>
                </a:solidFill>
              </a:rPr>
              <a:t>(str1,str2)</a:t>
            </a:r>
            <a:endParaRPr lang="en-US" dirty="0"/>
          </a:p>
        </p:txBody>
      </p:sp>
      <p:sp>
        <p:nvSpPr>
          <p:cNvPr id="4" name="Date Placeholder 3">
            <a:extLst>
              <a:ext uri="{FF2B5EF4-FFF2-40B4-BE49-F238E27FC236}">
                <a16:creationId xmlns:a16="http://schemas.microsoft.com/office/drawing/2014/main" id="{08500C34-A73E-4057-89C3-B9FE78826CA6}"/>
              </a:ext>
            </a:extLst>
          </p:cNvPr>
          <p:cNvSpPr>
            <a:spLocks noGrp="1"/>
          </p:cNvSpPr>
          <p:nvPr>
            <p:ph type="dt" sz="half" idx="10"/>
          </p:nvPr>
        </p:nvSpPr>
        <p:spPr/>
        <p:txBody>
          <a:bodyPr/>
          <a:lstStyle/>
          <a:p>
            <a:fld id="{D17CD319-FAE6-4DF0-AB05-B70ECBF88200}" type="datetime1">
              <a:rPr lang="en-IN" smtClean="0"/>
              <a:t>01-09-2022</a:t>
            </a:fld>
            <a:endParaRPr lang="en-US"/>
          </a:p>
        </p:txBody>
      </p:sp>
      <p:sp>
        <p:nvSpPr>
          <p:cNvPr id="5" name="Slide Number Placeholder 4">
            <a:extLst>
              <a:ext uri="{FF2B5EF4-FFF2-40B4-BE49-F238E27FC236}">
                <a16:creationId xmlns:a16="http://schemas.microsoft.com/office/drawing/2014/main" id="{9FC6AFFD-BB88-4271-B4D6-11ADDBC4980A}"/>
              </a:ext>
            </a:extLst>
          </p:cNvPr>
          <p:cNvSpPr>
            <a:spLocks noGrp="1"/>
          </p:cNvSpPr>
          <p:nvPr>
            <p:ph type="sldNum" sz="quarter" idx="12"/>
          </p:nvPr>
        </p:nvSpPr>
        <p:spPr/>
        <p:txBody>
          <a:bodyPr/>
          <a:lstStyle/>
          <a:p>
            <a:fld id="{ADE9CCA5-A479-4857-B834-7FFF4BDABD38}" type="slidenum">
              <a:rPr lang="en-US" smtClean="0"/>
              <a:t>12</a:t>
            </a:fld>
            <a:endParaRPr lang="en-US"/>
          </a:p>
        </p:txBody>
      </p:sp>
      <p:sp>
        <p:nvSpPr>
          <p:cNvPr id="6" name="Footer Placeholder 5">
            <a:extLst>
              <a:ext uri="{FF2B5EF4-FFF2-40B4-BE49-F238E27FC236}">
                <a16:creationId xmlns:a16="http://schemas.microsoft.com/office/drawing/2014/main" id="{E034A544-0631-4EA0-8D63-52918560B20D}"/>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506255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DF29-3FEC-4E5C-8A0B-E48871AA1AF1}"/>
              </a:ext>
            </a:extLst>
          </p:cNvPr>
          <p:cNvSpPr>
            <a:spLocks noGrp="1"/>
          </p:cNvSpPr>
          <p:nvPr>
            <p:ph type="title"/>
          </p:nvPr>
        </p:nvSpPr>
        <p:spPr/>
        <p:txBody>
          <a:bodyPr/>
          <a:lstStyle/>
          <a:p>
            <a:r>
              <a:rPr lang="en-US" spc="-200" dirty="0"/>
              <a:t>Library </a:t>
            </a:r>
            <a:r>
              <a:rPr lang="en-US" spc="-195" dirty="0"/>
              <a:t>function:</a:t>
            </a:r>
            <a:r>
              <a:rPr lang="en-US" spc="-465" dirty="0"/>
              <a:t> </a:t>
            </a:r>
            <a:r>
              <a:rPr lang="en-US" b="1" spc="-100" dirty="0" err="1">
                <a:solidFill>
                  <a:srgbClr val="C00000"/>
                </a:solidFill>
                <a:latin typeface="Arial"/>
                <a:cs typeface="Arial"/>
              </a:rPr>
              <a:t>strlen</a:t>
            </a:r>
            <a:r>
              <a:rPr lang="en-US" b="1" spc="-100" dirty="0">
                <a:solidFill>
                  <a:srgbClr val="C00000"/>
                </a:solidFill>
                <a:latin typeface="Arial"/>
                <a:cs typeface="Arial"/>
              </a:rPr>
              <a:t>()</a:t>
            </a:r>
            <a:endParaRPr lang="en-US" dirty="0"/>
          </a:p>
        </p:txBody>
      </p:sp>
      <p:sp>
        <p:nvSpPr>
          <p:cNvPr id="3" name="Content Placeholder 2">
            <a:extLst>
              <a:ext uri="{FF2B5EF4-FFF2-40B4-BE49-F238E27FC236}">
                <a16:creationId xmlns:a16="http://schemas.microsoft.com/office/drawing/2014/main" id="{A84E87DF-F3C6-44B0-8E12-3B0FB0E81122}"/>
              </a:ext>
            </a:extLst>
          </p:cNvPr>
          <p:cNvSpPr>
            <a:spLocks noGrp="1"/>
          </p:cNvSpPr>
          <p:nvPr>
            <p:ph idx="1"/>
          </p:nvPr>
        </p:nvSpPr>
        <p:spPr/>
        <p:txBody>
          <a:bodyPr/>
          <a:lstStyle/>
          <a:p>
            <a:pPr marL="355600" lvl="0" indent="-342900">
              <a:lnSpc>
                <a:spcPct val="100000"/>
              </a:lnSpc>
              <a:spcBef>
                <a:spcPts val="370"/>
              </a:spcBef>
              <a:buFont typeface="Arial"/>
              <a:buChar char="•"/>
              <a:tabLst>
                <a:tab pos="354965" algn="l"/>
                <a:tab pos="355600" algn="l"/>
              </a:tabLst>
            </a:pPr>
            <a:r>
              <a:rPr lang="en-US" sz="2400" spc="-100" dirty="0">
                <a:solidFill>
                  <a:srgbClr val="C0504D"/>
                </a:solidFill>
              </a:rPr>
              <a:t>String</a:t>
            </a:r>
            <a:r>
              <a:rPr lang="en-US" sz="2400" spc="-204" dirty="0">
                <a:solidFill>
                  <a:srgbClr val="C0504D"/>
                </a:solidFill>
              </a:rPr>
              <a:t> </a:t>
            </a:r>
            <a:r>
              <a:rPr lang="en-US" sz="2400" spc="-110" dirty="0">
                <a:solidFill>
                  <a:srgbClr val="C0504D"/>
                </a:solidFill>
              </a:rPr>
              <a:t>length</a:t>
            </a:r>
            <a:r>
              <a:rPr lang="en-US" sz="2400" spc="-185" dirty="0">
                <a:solidFill>
                  <a:srgbClr val="C0504D"/>
                </a:solidFill>
              </a:rPr>
              <a:t> </a:t>
            </a:r>
            <a:r>
              <a:rPr lang="en-US" sz="2400" spc="-120" dirty="0">
                <a:solidFill>
                  <a:srgbClr val="C0504D"/>
                </a:solidFill>
              </a:rPr>
              <a:t>can</a:t>
            </a:r>
            <a:r>
              <a:rPr lang="en-US" sz="2400" spc="-195" dirty="0">
                <a:solidFill>
                  <a:srgbClr val="C0504D"/>
                </a:solidFill>
              </a:rPr>
              <a:t> </a:t>
            </a:r>
            <a:r>
              <a:rPr lang="en-US" sz="2400" spc="-100" dirty="0">
                <a:solidFill>
                  <a:srgbClr val="C0504D"/>
                </a:solidFill>
              </a:rPr>
              <a:t>be</a:t>
            </a:r>
            <a:r>
              <a:rPr lang="en-US" sz="2400" spc="-180" dirty="0">
                <a:solidFill>
                  <a:srgbClr val="C0504D"/>
                </a:solidFill>
              </a:rPr>
              <a:t> </a:t>
            </a:r>
            <a:r>
              <a:rPr lang="en-US" sz="2400" spc="-100" dirty="0">
                <a:solidFill>
                  <a:srgbClr val="C0504D"/>
                </a:solidFill>
              </a:rPr>
              <a:t>obtained</a:t>
            </a:r>
            <a:r>
              <a:rPr lang="en-US" sz="2400" spc="-180" dirty="0">
                <a:solidFill>
                  <a:srgbClr val="C0504D"/>
                </a:solidFill>
              </a:rPr>
              <a:t> </a:t>
            </a:r>
            <a:r>
              <a:rPr lang="en-US" sz="2400" spc="-95" dirty="0">
                <a:solidFill>
                  <a:srgbClr val="C0504D"/>
                </a:solidFill>
              </a:rPr>
              <a:t>by</a:t>
            </a:r>
            <a:r>
              <a:rPr lang="en-US" sz="2400" spc="-185" dirty="0">
                <a:solidFill>
                  <a:srgbClr val="C0504D"/>
                </a:solidFill>
              </a:rPr>
              <a:t> </a:t>
            </a:r>
            <a:r>
              <a:rPr lang="en-US" sz="2400" spc="-75" dirty="0">
                <a:solidFill>
                  <a:srgbClr val="C0504D"/>
                </a:solidFill>
              </a:rPr>
              <a:t>using</a:t>
            </a:r>
            <a:r>
              <a:rPr lang="en-US" sz="2400" spc="-185" dirty="0">
                <a:solidFill>
                  <a:srgbClr val="C0504D"/>
                </a:solidFill>
              </a:rPr>
              <a:t> </a:t>
            </a:r>
            <a:r>
              <a:rPr lang="en-US" sz="2400" spc="-110" dirty="0">
                <a:solidFill>
                  <a:srgbClr val="C0504D"/>
                </a:solidFill>
              </a:rPr>
              <a:t>the</a:t>
            </a:r>
            <a:r>
              <a:rPr lang="en-US" sz="2400" spc="-185" dirty="0">
                <a:solidFill>
                  <a:srgbClr val="C0504D"/>
                </a:solidFill>
              </a:rPr>
              <a:t> </a:t>
            </a:r>
            <a:r>
              <a:rPr lang="en-US" sz="2400" spc="-105" dirty="0">
                <a:solidFill>
                  <a:srgbClr val="C0504D"/>
                </a:solidFill>
              </a:rPr>
              <a:t>following</a:t>
            </a:r>
            <a:r>
              <a:rPr lang="en-US" sz="2400" spc="-204" dirty="0">
                <a:solidFill>
                  <a:srgbClr val="C0504D"/>
                </a:solidFill>
              </a:rPr>
              <a:t> </a:t>
            </a:r>
            <a:r>
              <a:rPr lang="en-US" sz="2400" spc="-105" dirty="0">
                <a:solidFill>
                  <a:srgbClr val="C0504D"/>
                </a:solidFill>
              </a:rPr>
              <a:t>function</a:t>
            </a:r>
            <a:endParaRPr lang="en-US" sz="2400" dirty="0">
              <a:solidFill>
                <a:prstClr val="black"/>
              </a:solidFill>
            </a:endParaRPr>
          </a:p>
          <a:p>
            <a:pPr marL="355600" lvl="0" indent="0">
              <a:lnSpc>
                <a:spcPct val="100000"/>
              </a:lnSpc>
              <a:spcBef>
                <a:spcPts val="355"/>
              </a:spcBef>
              <a:buNone/>
            </a:pPr>
            <a:r>
              <a:rPr lang="en-US" sz="3200" b="1" spc="-155" dirty="0">
                <a:solidFill>
                  <a:srgbClr val="800000"/>
                </a:solidFill>
              </a:rPr>
              <a:t>n=</a:t>
            </a:r>
            <a:r>
              <a:rPr lang="en-US" sz="3200" b="1" spc="-155" dirty="0" err="1">
                <a:solidFill>
                  <a:srgbClr val="800000"/>
                </a:solidFill>
              </a:rPr>
              <a:t>strlen</a:t>
            </a:r>
            <a:r>
              <a:rPr lang="en-US" sz="3200" b="1" spc="-155" dirty="0">
                <a:solidFill>
                  <a:srgbClr val="800000"/>
                </a:solidFill>
              </a:rPr>
              <a:t>(string);</a:t>
            </a:r>
            <a:endParaRPr lang="en-US" sz="3200" dirty="0">
              <a:solidFill>
                <a:prstClr val="black"/>
              </a:solidFill>
            </a:endParaRPr>
          </a:p>
          <a:p>
            <a:pPr marL="355600" marR="5080" lvl="0" indent="0" algn="just">
              <a:lnSpc>
                <a:spcPct val="80000"/>
              </a:lnSpc>
              <a:spcBef>
                <a:spcPts val="1275"/>
              </a:spcBef>
              <a:buNone/>
            </a:pPr>
            <a:r>
              <a:rPr lang="en-US" sz="2400" spc="-114" dirty="0">
                <a:solidFill>
                  <a:prstClr val="black"/>
                </a:solidFill>
              </a:rPr>
              <a:t>This </a:t>
            </a:r>
            <a:r>
              <a:rPr lang="en-US" sz="2400" spc="-105" dirty="0">
                <a:solidFill>
                  <a:prstClr val="black"/>
                </a:solidFill>
              </a:rPr>
              <a:t>function </a:t>
            </a:r>
            <a:r>
              <a:rPr lang="en-US" sz="2400" spc="-95" dirty="0">
                <a:solidFill>
                  <a:prstClr val="black"/>
                </a:solidFill>
              </a:rPr>
              <a:t>counts </a:t>
            </a:r>
            <a:r>
              <a:rPr lang="en-US" sz="2400" spc="-85" dirty="0">
                <a:solidFill>
                  <a:prstClr val="black"/>
                </a:solidFill>
              </a:rPr>
              <a:t>and </a:t>
            </a:r>
            <a:r>
              <a:rPr lang="en-US" sz="2400" spc="-95" dirty="0">
                <a:solidFill>
                  <a:prstClr val="black"/>
                </a:solidFill>
              </a:rPr>
              <a:t>returns </a:t>
            </a:r>
            <a:r>
              <a:rPr lang="en-US" sz="2400" spc="-110" dirty="0">
                <a:solidFill>
                  <a:prstClr val="black"/>
                </a:solidFill>
              </a:rPr>
              <a:t>the </a:t>
            </a:r>
            <a:r>
              <a:rPr lang="en-US" sz="2400" spc="-85" dirty="0">
                <a:solidFill>
                  <a:prstClr val="black"/>
                </a:solidFill>
              </a:rPr>
              <a:t>number </a:t>
            </a:r>
            <a:r>
              <a:rPr lang="en-US" sz="2400" spc="-95" dirty="0">
                <a:solidFill>
                  <a:prstClr val="black"/>
                </a:solidFill>
              </a:rPr>
              <a:t>of </a:t>
            </a:r>
            <a:r>
              <a:rPr lang="en-US" sz="2400" spc="-125" dirty="0">
                <a:solidFill>
                  <a:prstClr val="black"/>
                </a:solidFill>
              </a:rPr>
              <a:t>characters </a:t>
            </a:r>
            <a:r>
              <a:rPr lang="en-US" sz="2400" spc="-95" dirty="0">
                <a:solidFill>
                  <a:prstClr val="black"/>
                </a:solidFill>
              </a:rPr>
              <a:t>in  </a:t>
            </a:r>
            <a:r>
              <a:rPr lang="en-US" sz="2400" spc="-114" dirty="0">
                <a:solidFill>
                  <a:prstClr val="black"/>
                </a:solidFill>
              </a:rPr>
              <a:t>a </a:t>
            </a:r>
            <a:r>
              <a:rPr lang="en-US" sz="2400" spc="-120" dirty="0">
                <a:solidFill>
                  <a:prstClr val="black"/>
                </a:solidFill>
              </a:rPr>
              <a:t>string, </a:t>
            </a:r>
            <a:r>
              <a:rPr lang="en-US" sz="2400" spc="-100" dirty="0">
                <a:solidFill>
                  <a:prstClr val="black"/>
                </a:solidFill>
              </a:rPr>
              <a:t>where </a:t>
            </a:r>
            <a:r>
              <a:rPr lang="en-US" sz="2400" spc="-55" dirty="0">
                <a:solidFill>
                  <a:prstClr val="black"/>
                </a:solidFill>
              </a:rPr>
              <a:t>n </a:t>
            </a:r>
            <a:r>
              <a:rPr lang="en-US" sz="2400" spc="-90" dirty="0">
                <a:solidFill>
                  <a:prstClr val="black"/>
                </a:solidFill>
              </a:rPr>
              <a:t>is </a:t>
            </a:r>
            <a:r>
              <a:rPr lang="en-US" sz="2400" spc="-85" dirty="0">
                <a:solidFill>
                  <a:prstClr val="black"/>
                </a:solidFill>
              </a:rPr>
              <a:t>an </a:t>
            </a:r>
            <a:r>
              <a:rPr lang="en-US" sz="2400" spc="-120" dirty="0">
                <a:solidFill>
                  <a:prstClr val="black"/>
                </a:solidFill>
              </a:rPr>
              <a:t>integer variable </a:t>
            </a:r>
            <a:r>
              <a:rPr lang="en-US" sz="2400" spc="-100" dirty="0">
                <a:solidFill>
                  <a:prstClr val="black"/>
                </a:solidFill>
              </a:rPr>
              <a:t>which </a:t>
            </a:r>
            <a:r>
              <a:rPr lang="en-US" sz="2400" spc="-120" dirty="0">
                <a:solidFill>
                  <a:prstClr val="black"/>
                </a:solidFill>
              </a:rPr>
              <a:t>receives </a:t>
            </a:r>
            <a:r>
              <a:rPr lang="en-US" sz="2400" spc="-105" dirty="0">
                <a:solidFill>
                  <a:prstClr val="black"/>
                </a:solidFill>
              </a:rPr>
              <a:t>the  </a:t>
            </a:r>
            <a:r>
              <a:rPr lang="en-US" sz="2400" spc="-114" dirty="0">
                <a:solidFill>
                  <a:prstClr val="black"/>
                </a:solidFill>
              </a:rPr>
              <a:t>value </a:t>
            </a:r>
            <a:r>
              <a:rPr lang="en-US" sz="2400" spc="-95" dirty="0">
                <a:solidFill>
                  <a:prstClr val="black"/>
                </a:solidFill>
              </a:rPr>
              <a:t>of </a:t>
            </a:r>
            <a:r>
              <a:rPr lang="en-US" sz="2400" spc="-110" dirty="0">
                <a:solidFill>
                  <a:prstClr val="black"/>
                </a:solidFill>
              </a:rPr>
              <a:t>the length </a:t>
            </a:r>
            <a:r>
              <a:rPr lang="en-US" sz="2400" spc="-95" dirty="0">
                <a:solidFill>
                  <a:prstClr val="black"/>
                </a:solidFill>
              </a:rPr>
              <a:t>of </a:t>
            </a:r>
            <a:r>
              <a:rPr lang="en-US" sz="2400" spc="-105" dirty="0">
                <a:solidFill>
                  <a:prstClr val="black"/>
                </a:solidFill>
              </a:rPr>
              <a:t>the </a:t>
            </a:r>
            <a:r>
              <a:rPr lang="en-US" sz="2400" spc="-125" dirty="0">
                <a:solidFill>
                  <a:prstClr val="black"/>
                </a:solidFill>
              </a:rPr>
              <a:t>string. </a:t>
            </a:r>
            <a:r>
              <a:rPr lang="en-US" sz="2400" spc="-135" dirty="0">
                <a:solidFill>
                  <a:prstClr val="black"/>
                </a:solidFill>
              </a:rPr>
              <a:t>The </a:t>
            </a:r>
            <a:r>
              <a:rPr lang="en-US" sz="2400" spc="-105" dirty="0">
                <a:solidFill>
                  <a:prstClr val="black"/>
                </a:solidFill>
              </a:rPr>
              <a:t>argument </a:t>
            </a:r>
            <a:r>
              <a:rPr lang="en-US" sz="2400" spc="-114" dirty="0">
                <a:solidFill>
                  <a:prstClr val="black"/>
                </a:solidFill>
              </a:rPr>
              <a:t>may </a:t>
            </a:r>
            <a:r>
              <a:rPr lang="en-US" sz="2400" spc="-100" dirty="0">
                <a:solidFill>
                  <a:prstClr val="black"/>
                </a:solidFill>
              </a:rPr>
              <a:t>be </a:t>
            </a:r>
            <a:r>
              <a:rPr lang="en-US" sz="2400" spc="-114" dirty="0">
                <a:solidFill>
                  <a:prstClr val="black"/>
                </a:solidFill>
              </a:rPr>
              <a:t>a  </a:t>
            </a:r>
            <a:r>
              <a:rPr lang="en-US" sz="2400" spc="-100" dirty="0">
                <a:solidFill>
                  <a:prstClr val="black"/>
                </a:solidFill>
              </a:rPr>
              <a:t>string</a:t>
            </a:r>
            <a:r>
              <a:rPr lang="en-US" sz="2400" spc="-190" dirty="0">
                <a:solidFill>
                  <a:prstClr val="black"/>
                </a:solidFill>
              </a:rPr>
              <a:t> </a:t>
            </a:r>
            <a:r>
              <a:rPr lang="en-US" sz="2400" spc="-130" dirty="0">
                <a:solidFill>
                  <a:prstClr val="black"/>
                </a:solidFill>
              </a:rPr>
              <a:t>constant.</a:t>
            </a:r>
            <a:endParaRPr lang="en-US" sz="2400" dirty="0">
              <a:solidFill>
                <a:prstClr val="black"/>
              </a:solidFill>
            </a:endParaRPr>
          </a:p>
          <a:p>
            <a:pPr marL="0" lvl="0" indent="0">
              <a:lnSpc>
                <a:spcPct val="100000"/>
              </a:lnSpc>
              <a:spcBef>
                <a:spcPts val="45"/>
              </a:spcBef>
              <a:buNone/>
            </a:pPr>
            <a:endParaRPr lang="en-US" sz="3550" dirty="0">
              <a:solidFill>
                <a:prstClr val="black"/>
              </a:solidFill>
            </a:endParaRPr>
          </a:p>
          <a:p>
            <a:pPr marL="355600" lvl="0" indent="-342900">
              <a:lnSpc>
                <a:spcPct val="100000"/>
              </a:lnSpc>
              <a:spcBef>
                <a:spcPts val="0"/>
              </a:spcBef>
              <a:buFont typeface="Arial"/>
              <a:buChar char="•"/>
              <a:tabLst>
                <a:tab pos="354965" algn="l"/>
                <a:tab pos="355600" algn="l"/>
              </a:tabLst>
            </a:pPr>
            <a:r>
              <a:rPr lang="en-US" sz="2400" spc="-95" dirty="0">
                <a:solidFill>
                  <a:srgbClr val="C0504D"/>
                </a:solidFill>
              </a:rPr>
              <a:t>Copying </a:t>
            </a:r>
            <a:r>
              <a:rPr lang="en-US" sz="2400" spc="-114" dirty="0">
                <a:solidFill>
                  <a:srgbClr val="C0504D"/>
                </a:solidFill>
              </a:rPr>
              <a:t>a </a:t>
            </a:r>
            <a:r>
              <a:rPr lang="en-US" sz="2400" spc="-100" dirty="0">
                <a:solidFill>
                  <a:srgbClr val="C0504D"/>
                </a:solidFill>
              </a:rPr>
              <a:t>String </a:t>
            </a:r>
            <a:r>
              <a:rPr lang="en-US" sz="2400" spc="-105" dirty="0">
                <a:solidFill>
                  <a:srgbClr val="C0504D"/>
                </a:solidFill>
              </a:rPr>
              <a:t>the Hard</a:t>
            </a:r>
            <a:r>
              <a:rPr lang="en-US" sz="2400" spc="-530" dirty="0">
                <a:solidFill>
                  <a:srgbClr val="C0504D"/>
                </a:solidFill>
              </a:rPr>
              <a:t> </a:t>
            </a:r>
            <a:r>
              <a:rPr lang="en-US" sz="2400" spc="-85" dirty="0">
                <a:solidFill>
                  <a:srgbClr val="C0504D"/>
                </a:solidFill>
              </a:rPr>
              <a:t>Way</a:t>
            </a:r>
            <a:endParaRPr lang="en-US" sz="2400" dirty="0">
              <a:solidFill>
                <a:prstClr val="black"/>
              </a:solidFill>
            </a:endParaRPr>
          </a:p>
          <a:p>
            <a:pPr marL="355600" marR="5080" lvl="0" indent="0" algn="just">
              <a:lnSpc>
                <a:spcPts val="2300"/>
              </a:lnSpc>
              <a:spcBef>
                <a:spcPts val="1185"/>
              </a:spcBef>
              <a:buNone/>
            </a:pPr>
            <a:r>
              <a:rPr lang="en-US" sz="2400" spc="-130" dirty="0">
                <a:solidFill>
                  <a:prstClr val="black"/>
                </a:solidFill>
              </a:rPr>
              <a:t>The </a:t>
            </a:r>
            <a:r>
              <a:rPr lang="en-US" sz="2400" spc="-105" dirty="0">
                <a:solidFill>
                  <a:prstClr val="black"/>
                </a:solidFill>
              </a:rPr>
              <a:t>best </a:t>
            </a:r>
            <a:r>
              <a:rPr lang="en-US" sz="2400" spc="-120" dirty="0">
                <a:solidFill>
                  <a:prstClr val="black"/>
                </a:solidFill>
              </a:rPr>
              <a:t>way </a:t>
            </a:r>
            <a:r>
              <a:rPr lang="en-US" sz="2400" spc="-100" dirty="0">
                <a:solidFill>
                  <a:prstClr val="black"/>
                </a:solidFill>
              </a:rPr>
              <a:t>to </a:t>
            </a:r>
            <a:r>
              <a:rPr lang="en-US" sz="2400" spc="-95" dirty="0">
                <a:solidFill>
                  <a:prstClr val="black"/>
                </a:solidFill>
              </a:rPr>
              <a:t>understand </a:t>
            </a:r>
            <a:r>
              <a:rPr lang="en-US" sz="2400" spc="-105" dirty="0">
                <a:solidFill>
                  <a:prstClr val="black"/>
                </a:solidFill>
              </a:rPr>
              <a:t>the true </a:t>
            </a:r>
            <a:r>
              <a:rPr lang="en-US" sz="2400" spc="-110" dirty="0">
                <a:solidFill>
                  <a:prstClr val="black"/>
                </a:solidFill>
              </a:rPr>
              <a:t>nature </a:t>
            </a:r>
            <a:r>
              <a:rPr lang="en-US" sz="2400" spc="-90" dirty="0">
                <a:solidFill>
                  <a:prstClr val="black"/>
                </a:solidFill>
              </a:rPr>
              <a:t>of strings </a:t>
            </a:r>
            <a:r>
              <a:rPr lang="en-US" sz="2400" spc="-85" dirty="0">
                <a:solidFill>
                  <a:prstClr val="black"/>
                </a:solidFill>
              </a:rPr>
              <a:t>is </a:t>
            </a:r>
            <a:r>
              <a:rPr lang="en-US" sz="2400" spc="-100" dirty="0">
                <a:solidFill>
                  <a:prstClr val="black"/>
                </a:solidFill>
              </a:rPr>
              <a:t>to  </a:t>
            </a:r>
            <a:r>
              <a:rPr lang="en-US" sz="2400" spc="-120" dirty="0">
                <a:solidFill>
                  <a:prstClr val="black"/>
                </a:solidFill>
              </a:rPr>
              <a:t>deal </a:t>
            </a:r>
            <a:r>
              <a:rPr lang="en-US" sz="2400" spc="-105" dirty="0">
                <a:solidFill>
                  <a:prstClr val="black"/>
                </a:solidFill>
              </a:rPr>
              <a:t>with them </a:t>
            </a:r>
            <a:r>
              <a:rPr lang="en-US" sz="2400" spc="-135" dirty="0">
                <a:solidFill>
                  <a:prstClr val="black"/>
                </a:solidFill>
              </a:rPr>
              <a:t>character </a:t>
            </a:r>
            <a:r>
              <a:rPr lang="en-US" sz="2400" spc="-90" dirty="0">
                <a:solidFill>
                  <a:prstClr val="black"/>
                </a:solidFill>
              </a:rPr>
              <a:t>by </a:t>
            </a:r>
            <a:r>
              <a:rPr lang="en-US" sz="2400" spc="-170" dirty="0">
                <a:solidFill>
                  <a:prstClr val="black"/>
                </a:solidFill>
              </a:rPr>
              <a:t>character. </a:t>
            </a:r>
            <a:r>
              <a:rPr lang="en-US" sz="2400" spc="-135" dirty="0">
                <a:solidFill>
                  <a:prstClr val="black"/>
                </a:solidFill>
              </a:rPr>
              <a:t>The </a:t>
            </a:r>
            <a:r>
              <a:rPr lang="en-US" sz="2400" spc="-105" dirty="0">
                <a:solidFill>
                  <a:prstClr val="black"/>
                </a:solidFill>
              </a:rPr>
              <a:t>following </a:t>
            </a:r>
            <a:r>
              <a:rPr lang="en-US" sz="2400" spc="-100" dirty="0">
                <a:solidFill>
                  <a:prstClr val="black"/>
                </a:solidFill>
              </a:rPr>
              <a:t>program  copies</a:t>
            </a:r>
            <a:r>
              <a:rPr lang="en-US" sz="2400" spc="-195" dirty="0">
                <a:solidFill>
                  <a:prstClr val="black"/>
                </a:solidFill>
              </a:rPr>
              <a:t> </a:t>
            </a:r>
            <a:r>
              <a:rPr lang="en-US" sz="2400" spc="-70" dirty="0">
                <a:solidFill>
                  <a:prstClr val="black"/>
                </a:solidFill>
              </a:rPr>
              <a:t>one</a:t>
            </a:r>
            <a:r>
              <a:rPr lang="en-US" sz="2400" spc="-185" dirty="0">
                <a:solidFill>
                  <a:prstClr val="black"/>
                </a:solidFill>
              </a:rPr>
              <a:t> </a:t>
            </a:r>
            <a:r>
              <a:rPr lang="en-US" sz="2400" spc="-100" dirty="0">
                <a:solidFill>
                  <a:prstClr val="black"/>
                </a:solidFill>
              </a:rPr>
              <a:t>string</a:t>
            </a:r>
            <a:r>
              <a:rPr lang="en-US" sz="2400" spc="-185" dirty="0">
                <a:solidFill>
                  <a:prstClr val="black"/>
                </a:solidFill>
              </a:rPr>
              <a:t> </a:t>
            </a:r>
            <a:r>
              <a:rPr lang="en-US" sz="2400" spc="-100" dirty="0">
                <a:solidFill>
                  <a:prstClr val="black"/>
                </a:solidFill>
              </a:rPr>
              <a:t>to</a:t>
            </a:r>
            <a:r>
              <a:rPr lang="en-US" sz="2400" spc="-200" dirty="0">
                <a:solidFill>
                  <a:prstClr val="black"/>
                </a:solidFill>
              </a:rPr>
              <a:t> </a:t>
            </a:r>
            <a:r>
              <a:rPr lang="en-US" sz="2400" spc="-90" dirty="0">
                <a:solidFill>
                  <a:prstClr val="black"/>
                </a:solidFill>
              </a:rPr>
              <a:t>another</a:t>
            </a:r>
            <a:r>
              <a:rPr lang="en-US" sz="2400" spc="-185" dirty="0">
                <a:solidFill>
                  <a:prstClr val="black"/>
                </a:solidFill>
              </a:rPr>
              <a:t> </a:t>
            </a:r>
            <a:r>
              <a:rPr lang="en-US" sz="2400" spc="-135" dirty="0">
                <a:solidFill>
                  <a:prstClr val="black"/>
                </a:solidFill>
              </a:rPr>
              <a:t>character</a:t>
            </a:r>
            <a:r>
              <a:rPr lang="en-US" sz="2400" spc="-185" dirty="0">
                <a:solidFill>
                  <a:prstClr val="black"/>
                </a:solidFill>
              </a:rPr>
              <a:t> </a:t>
            </a:r>
            <a:r>
              <a:rPr lang="en-US" sz="2400" spc="-90" dirty="0">
                <a:solidFill>
                  <a:prstClr val="black"/>
                </a:solidFill>
              </a:rPr>
              <a:t>by</a:t>
            </a:r>
            <a:r>
              <a:rPr lang="en-US" sz="2400" spc="-185" dirty="0">
                <a:solidFill>
                  <a:prstClr val="black"/>
                </a:solidFill>
              </a:rPr>
              <a:t> </a:t>
            </a:r>
            <a:r>
              <a:rPr lang="en-US" sz="2400" spc="-170" dirty="0">
                <a:solidFill>
                  <a:prstClr val="black"/>
                </a:solidFill>
              </a:rPr>
              <a:t>character.</a:t>
            </a:r>
            <a:endParaRPr lang="en-US" sz="2400" dirty="0">
              <a:solidFill>
                <a:prstClr val="black"/>
              </a:solidFill>
            </a:endParaRPr>
          </a:p>
          <a:p>
            <a:endParaRPr lang="en-US" dirty="0"/>
          </a:p>
        </p:txBody>
      </p:sp>
      <p:sp>
        <p:nvSpPr>
          <p:cNvPr id="4" name="Date Placeholder 3">
            <a:extLst>
              <a:ext uri="{FF2B5EF4-FFF2-40B4-BE49-F238E27FC236}">
                <a16:creationId xmlns:a16="http://schemas.microsoft.com/office/drawing/2014/main" id="{40759881-171E-4ADB-97E6-6088000D6E64}"/>
              </a:ext>
            </a:extLst>
          </p:cNvPr>
          <p:cNvSpPr>
            <a:spLocks noGrp="1"/>
          </p:cNvSpPr>
          <p:nvPr>
            <p:ph type="dt" sz="half" idx="10"/>
          </p:nvPr>
        </p:nvSpPr>
        <p:spPr/>
        <p:txBody>
          <a:bodyPr/>
          <a:lstStyle/>
          <a:p>
            <a:fld id="{3C346A1F-CBD6-45A0-8D3D-593E4B49545D}" type="datetime1">
              <a:rPr lang="en-IN" smtClean="0"/>
              <a:t>01-09-2022</a:t>
            </a:fld>
            <a:endParaRPr lang="en-US"/>
          </a:p>
        </p:txBody>
      </p:sp>
      <p:sp>
        <p:nvSpPr>
          <p:cNvPr id="5" name="Slide Number Placeholder 4">
            <a:extLst>
              <a:ext uri="{FF2B5EF4-FFF2-40B4-BE49-F238E27FC236}">
                <a16:creationId xmlns:a16="http://schemas.microsoft.com/office/drawing/2014/main" id="{1CD85CA2-D94B-4EC0-9CF0-96FDD5D39AB6}"/>
              </a:ext>
            </a:extLst>
          </p:cNvPr>
          <p:cNvSpPr>
            <a:spLocks noGrp="1"/>
          </p:cNvSpPr>
          <p:nvPr>
            <p:ph type="sldNum" sz="quarter" idx="12"/>
          </p:nvPr>
        </p:nvSpPr>
        <p:spPr/>
        <p:txBody>
          <a:bodyPr/>
          <a:lstStyle/>
          <a:p>
            <a:fld id="{ADE9CCA5-A479-4857-B834-7FFF4BDABD38}" type="slidenum">
              <a:rPr lang="en-US" smtClean="0"/>
              <a:t>13</a:t>
            </a:fld>
            <a:endParaRPr lang="en-US"/>
          </a:p>
        </p:txBody>
      </p:sp>
      <p:sp>
        <p:nvSpPr>
          <p:cNvPr id="6" name="Footer Placeholder 5">
            <a:extLst>
              <a:ext uri="{FF2B5EF4-FFF2-40B4-BE49-F238E27FC236}">
                <a16:creationId xmlns:a16="http://schemas.microsoft.com/office/drawing/2014/main" id="{4914DD39-C10B-4AF6-A8EF-A6E9689A610B}"/>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238232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43B4-F883-4E90-9E35-E37AB93D1385}"/>
              </a:ext>
            </a:extLst>
          </p:cNvPr>
          <p:cNvSpPr>
            <a:spLocks noGrp="1"/>
          </p:cNvSpPr>
          <p:nvPr>
            <p:ph type="title"/>
          </p:nvPr>
        </p:nvSpPr>
        <p:spPr/>
        <p:txBody>
          <a:bodyPr>
            <a:normAutofit/>
          </a:bodyPr>
          <a:lstStyle/>
          <a:p>
            <a:pPr lvl="0"/>
            <a:r>
              <a:rPr lang="en-US" kern="0" spc="-155" dirty="0">
                <a:solidFill>
                  <a:sysClr val="windowText" lastClr="000000"/>
                </a:solidFill>
              </a:rPr>
              <a:t>Copies</a:t>
            </a:r>
            <a:r>
              <a:rPr lang="en-US" kern="0" spc="-325" dirty="0">
                <a:solidFill>
                  <a:sysClr val="windowText" lastClr="000000"/>
                </a:solidFill>
              </a:rPr>
              <a:t> </a:t>
            </a:r>
            <a:r>
              <a:rPr lang="en-US" kern="0" spc="-185" dirty="0">
                <a:solidFill>
                  <a:sysClr val="windowText" lastClr="000000"/>
                </a:solidFill>
              </a:rPr>
              <a:t>a</a:t>
            </a:r>
            <a:r>
              <a:rPr lang="en-US" kern="0" spc="-320" dirty="0">
                <a:solidFill>
                  <a:sysClr val="windowText" lastClr="000000"/>
                </a:solidFill>
              </a:rPr>
              <a:t> </a:t>
            </a:r>
            <a:r>
              <a:rPr lang="en-US" kern="0" spc="-160" dirty="0">
                <a:solidFill>
                  <a:sysClr val="windowText" lastClr="000000"/>
                </a:solidFill>
              </a:rPr>
              <a:t>string</a:t>
            </a:r>
            <a:r>
              <a:rPr lang="en-US" kern="0" spc="-315" dirty="0">
                <a:solidFill>
                  <a:sysClr val="windowText" lastClr="000000"/>
                </a:solidFill>
              </a:rPr>
              <a:t> </a:t>
            </a:r>
            <a:r>
              <a:rPr lang="en-US" kern="0" spc="-120" dirty="0">
                <a:solidFill>
                  <a:sysClr val="windowText" lastClr="000000"/>
                </a:solidFill>
              </a:rPr>
              <a:t>using</a:t>
            </a:r>
            <a:r>
              <a:rPr lang="en-US" kern="0" spc="-315" dirty="0">
                <a:solidFill>
                  <a:sysClr val="windowText" lastClr="000000"/>
                </a:solidFill>
              </a:rPr>
              <a:t> </a:t>
            </a:r>
            <a:r>
              <a:rPr lang="en-US" kern="0" spc="-185" dirty="0">
                <a:solidFill>
                  <a:sysClr val="windowText" lastClr="000000"/>
                </a:solidFill>
              </a:rPr>
              <a:t>a</a:t>
            </a:r>
            <a:r>
              <a:rPr lang="en-US" kern="0" spc="-320" dirty="0">
                <a:solidFill>
                  <a:sysClr val="windowText" lastClr="000000"/>
                </a:solidFill>
              </a:rPr>
              <a:t> </a:t>
            </a:r>
            <a:r>
              <a:rPr lang="en-US" kern="0" spc="-180" dirty="0">
                <a:solidFill>
                  <a:sysClr val="windowText" lastClr="000000"/>
                </a:solidFill>
              </a:rPr>
              <a:t>for</a:t>
            </a:r>
            <a:r>
              <a:rPr lang="en-US" kern="0" spc="-315" dirty="0">
                <a:solidFill>
                  <a:sysClr val="windowText" lastClr="000000"/>
                </a:solidFill>
              </a:rPr>
              <a:t> </a:t>
            </a:r>
            <a:r>
              <a:rPr lang="en-US" kern="0" spc="-120" dirty="0">
                <a:solidFill>
                  <a:sysClr val="windowText" lastClr="000000"/>
                </a:solidFill>
              </a:rPr>
              <a:t>loop</a:t>
            </a:r>
            <a:endParaRPr lang="en-US" dirty="0"/>
          </a:p>
        </p:txBody>
      </p:sp>
      <p:sp>
        <p:nvSpPr>
          <p:cNvPr id="3" name="Content Placeholder 2">
            <a:extLst>
              <a:ext uri="{FF2B5EF4-FFF2-40B4-BE49-F238E27FC236}">
                <a16:creationId xmlns:a16="http://schemas.microsoft.com/office/drawing/2014/main" id="{E66234A2-7DDC-4230-A20E-E9B15AFCD128}"/>
              </a:ext>
            </a:extLst>
          </p:cNvPr>
          <p:cNvSpPr>
            <a:spLocks noGrp="1"/>
          </p:cNvSpPr>
          <p:nvPr>
            <p:ph idx="1"/>
          </p:nvPr>
        </p:nvSpPr>
        <p:spPr>
          <a:xfrm>
            <a:off x="445042" y="1136307"/>
            <a:ext cx="10515600" cy="5602117"/>
          </a:xfrm>
        </p:spPr>
        <p:txBody>
          <a:bodyPr>
            <a:normAutofit fontScale="85000" lnSpcReduction="2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str1[ ] = "</a:t>
            </a:r>
            <a:r>
              <a:rPr lang="en-US" dirty="0" err="1"/>
              <a:t>Manipal</a:t>
            </a:r>
            <a:r>
              <a:rPr lang="en-US" dirty="0"/>
              <a:t> Institute of Technology";</a:t>
            </a:r>
          </a:p>
          <a:p>
            <a:pPr marL="0" indent="0">
              <a:buNone/>
            </a:pPr>
            <a:r>
              <a:rPr lang="en-US" dirty="0"/>
              <a:t>char str2[100];</a:t>
            </a:r>
          </a:p>
          <a:p>
            <a:pPr marL="0" indent="0">
              <a:buNone/>
            </a:pPr>
            <a:r>
              <a:rPr lang="en-US" dirty="0" err="1"/>
              <a:t>int</a:t>
            </a:r>
            <a:r>
              <a:rPr lang="en-US" dirty="0"/>
              <a:t> j;</a:t>
            </a:r>
          </a:p>
          <a:p>
            <a:pPr marL="0" indent="0">
              <a:buNone/>
            </a:pPr>
            <a:r>
              <a:rPr lang="en-US" dirty="0"/>
              <a:t>for(j=0 ; </a:t>
            </a:r>
            <a:r>
              <a:rPr lang="en-US" dirty="0">
                <a:solidFill>
                  <a:srgbClr val="FF0000"/>
                </a:solidFill>
              </a:rPr>
              <a:t>j&lt;</a:t>
            </a:r>
            <a:r>
              <a:rPr lang="en-US" dirty="0" err="1">
                <a:solidFill>
                  <a:srgbClr val="FF0000"/>
                </a:solidFill>
              </a:rPr>
              <a:t>strlen</a:t>
            </a:r>
            <a:r>
              <a:rPr lang="en-US" dirty="0">
                <a:solidFill>
                  <a:srgbClr val="FF0000"/>
                </a:solidFill>
              </a:rPr>
              <a:t>(str1)</a:t>
            </a:r>
            <a:r>
              <a:rPr lang="en-US" dirty="0"/>
              <a:t>; j++)  </a:t>
            </a:r>
          </a:p>
          <a:p>
            <a:pPr marL="0" indent="0">
              <a:buNone/>
            </a:pPr>
            <a:r>
              <a:rPr lang="en-US" dirty="0"/>
              <a:t>    str2[j] = str1[j];</a:t>
            </a:r>
          </a:p>
          <a:p>
            <a:pPr marL="0" indent="0">
              <a:buNone/>
            </a:pPr>
            <a:r>
              <a:rPr lang="en-US" dirty="0"/>
              <a:t>str2[j] = '\0';</a:t>
            </a:r>
          </a:p>
          <a:p>
            <a:pPr marL="0" indent="0">
              <a:buNone/>
            </a:pPr>
            <a:r>
              <a:rPr lang="en-US" dirty="0" err="1"/>
              <a:t>cout</a:t>
            </a:r>
            <a:r>
              <a:rPr lang="en-US" dirty="0"/>
              <a:t> &lt;&lt; str1&lt;&lt;"\n"&lt;&lt;str2 &lt;&lt; </a:t>
            </a:r>
            <a:r>
              <a:rPr lang="en-US" dirty="0" err="1"/>
              <a:t>endl</a:t>
            </a:r>
            <a:r>
              <a:rPr lang="en-US" dirty="0"/>
              <a:t>;</a:t>
            </a:r>
          </a:p>
          <a:p>
            <a:pPr marL="0" indent="0">
              <a:buNone/>
            </a:pPr>
            <a:r>
              <a:rPr lang="en-US" dirty="0"/>
              <a:t>return 0;</a:t>
            </a:r>
          </a:p>
          <a:p>
            <a:pPr marL="0" indent="0">
              <a:buNone/>
            </a:pPr>
            <a:r>
              <a:rPr lang="en-US" dirty="0"/>
              <a:t>}</a:t>
            </a:r>
          </a:p>
        </p:txBody>
      </p:sp>
      <p:sp>
        <p:nvSpPr>
          <p:cNvPr id="17" name="object 10">
            <a:extLst>
              <a:ext uri="{FF2B5EF4-FFF2-40B4-BE49-F238E27FC236}">
                <a16:creationId xmlns:a16="http://schemas.microsoft.com/office/drawing/2014/main" id="{41D2430B-7CA1-451A-8FC2-1506D61E660E}"/>
              </a:ext>
            </a:extLst>
          </p:cNvPr>
          <p:cNvSpPr txBox="1">
            <a:spLocks/>
          </p:cNvSpPr>
          <p:nvPr/>
        </p:nvSpPr>
        <p:spPr>
          <a:xfrm>
            <a:off x="8800845" y="6874478"/>
            <a:ext cx="276859" cy="252729"/>
          </a:xfrm>
          <a:prstGeom prst="rect">
            <a:avLst/>
          </a:prstGeom>
        </p:spPr>
        <p:txBody>
          <a:bodyPr vert="horz" wrap="square" lIns="0" tIns="0" rIns="0" bIns="0" rtlCol="0">
            <a:spAutoFit/>
          </a:bodyPr>
          <a:lstStyle>
            <a:defPPr>
              <a:defRPr lang="en-US"/>
            </a:defPPr>
            <a:lvl1pPr marL="0" algn="l" defTabSz="914400" rtl="0" eaLnBrk="1" latinLnBrk="0" hangingPunct="1">
              <a:defRPr sz="16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marR="0" lvl="0" indent="0" algn="l" defTabSz="914400" rtl="0" eaLnBrk="1" fontAlgn="auto" latinLnBrk="0" hangingPunct="1">
              <a:lnSpc>
                <a:spcPts val="1870"/>
              </a:lnSpc>
              <a:spcBef>
                <a:spcPts val="0"/>
              </a:spcBef>
              <a:spcAft>
                <a:spcPts val="0"/>
              </a:spcAft>
              <a:buClrTx/>
              <a:buSzTx/>
              <a:buFontTx/>
              <a:buNone/>
              <a:tabLst/>
              <a:defRPr/>
            </a:pPr>
            <a:fld id="{81D60167-4931-47E6-BA6A-407CBD079E47}" type="slidenum">
              <a:rPr kumimoji="0" lang="en-US" sz="1600" b="1" i="0" u="none" strike="noStrike" kern="1200" cap="none" spc="0" normalizeH="0" baseline="0" noProof="0" smtClean="0">
                <a:ln>
                  <a:noFill/>
                </a:ln>
                <a:solidFill>
                  <a:prstClr val="black"/>
                </a:solidFill>
                <a:effectLst/>
                <a:uLnTx/>
                <a:uFillTx/>
                <a:latin typeface="Arial"/>
                <a:ea typeface="+mn-ea"/>
                <a:cs typeface="Arial"/>
              </a:rPr>
              <a:pPr marL="25400" marR="0" lvl="0" indent="0" algn="l" defTabSz="914400" rtl="0" eaLnBrk="1" fontAlgn="auto" latinLnBrk="0" hangingPunct="1">
                <a:lnSpc>
                  <a:spcPts val="1870"/>
                </a:lnSpc>
                <a:spcBef>
                  <a:spcPts val="0"/>
                </a:spcBef>
                <a:spcAft>
                  <a:spcPts val="0"/>
                </a:spcAft>
                <a:buClrTx/>
                <a:buSzTx/>
                <a:buFontTx/>
                <a:buNone/>
                <a:tabLst/>
                <a:defRPr/>
              </a:pPr>
              <a:t>14</a:t>
            </a:fld>
            <a:endParaRPr kumimoji="0" lang="en-US" sz="1600" b="1" i="0" u="none" strike="noStrike" kern="1200" cap="none" spc="0" normalizeH="0" baseline="0" noProof="0" dirty="0">
              <a:ln>
                <a:noFill/>
              </a:ln>
              <a:solidFill>
                <a:prstClr val="black"/>
              </a:solidFill>
              <a:effectLst/>
              <a:uLnTx/>
              <a:uFillTx/>
              <a:latin typeface="Arial"/>
              <a:ea typeface="+mn-ea"/>
              <a:cs typeface="Arial"/>
            </a:endParaRPr>
          </a:p>
        </p:txBody>
      </p:sp>
      <p:sp>
        <p:nvSpPr>
          <p:cNvPr id="18" name="object 11">
            <a:extLst>
              <a:ext uri="{FF2B5EF4-FFF2-40B4-BE49-F238E27FC236}">
                <a16:creationId xmlns:a16="http://schemas.microsoft.com/office/drawing/2014/main" id="{07DB300B-3C02-47EF-BF09-473CBA822FBD}"/>
              </a:ext>
            </a:extLst>
          </p:cNvPr>
          <p:cNvSpPr txBox="1">
            <a:spLocks/>
          </p:cNvSpPr>
          <p:nvPr/>
        </p:nvSpPr>
        <p:spPr>
          <a:xfrm>
            <a:off x="993902" y="6901646"/>
            <a:ext cx="702944"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0" lvl="0" indent="0" algn="l" defTabSz="914400" rtl="0" eaLnBrk="1" fontAlgn="auto" latinLnBrk="0" hangingPunct="1">
              <a:lnSpc>
                <a:spcPts val="1425"/>
              </a:lnSpc>
              <a:spcBef>
                <a:spcPts val="0"/>
              </a:spcBef>
              <a:spcAft>
                <a:spcPts val="0"/>
              </a:spcAft>
              <a:buClrTx/>
              <a:buSzTx/>
              <a:buFontTx/>
              <a:buNone/>
              <a:tabLst/>
              <a:defRPr/>
            </a:pPr>
            <a:r>
              <a:rPr kumimoji="0" lang="en-US" sz="1200" b="0" i="0" u="none" strike="noStrike" kern="1200" cap="none" spc="-10" normalizeH="0" baseline="0" noProof="0">
                <a:ln>
                  <a:noFill/>
                </a:ln>
                <a:solidFill>
                  <a:prstClr val="black"/>
                </a:solidFill>
                <a:effectLst/>
                <a:uLnTx/>
                <a:uFillTx/>
                <a:latin typeface="Arial"/>
                <a:ea typeface="+mn-ea"/>
                <a:cs typeface="Arial"/>
              </a:rPr>
              <a:t>7/13/2012</a:t>
            </a:r>
            <a:endParaRPr kumimoji="0" lang="en-US" sz="1200" b="0" i="0" u="none" strike="noStrike" kern="1200" cap="none" spc="-10" normalizeH="0" baseline="0" noProof="0" dirty="0">
              <a:ln>
                <a:noFill/>
              </a:ln>
              <a:solidFill>
                <a:prstClr val="black"/>
              </a:solidFill>
              <a:effectLst/>
              <a:uLnTx/>
              <a:uFillTx/>
              <a:latin typeface="Arial"/>
              <a:ea typeface="+mn-ea"/>
              <a:cs typeface="Arial"/>
            </a:endParaRPr>
          </a:p>
        </p:txBody>
      </p:sp>
      <p:sp>
        <p:nvSpPr>
          <p:cNvPr id="4" name="Date Placeholder 3">
            <a:extLst>
              <a:ext uri="{FF2B5EF4-FFF2-40B4-BE49-F238E27FC236}">
                <a16:creationId xmlns:a16="http://schemas.microsoft.com/office/drawing/2014/main" id="{AFC66DC1-492B-4D60-978E-534F6DC24A4D}"/>
              </a:ext>
            </a:extLst>
          </p:cNvPr>
          <p:cNvSpPr>
            <a:spLocks noGrp="1"/>
          </p:cNvSpPr>
          <p:nvPr>
            <p:ph type="dt" sz="half" idx="10"/>
          </p:nvPr>
        </p:nvSpPr>
        <p:spPr/>
        <p:txBody>
          <a:bodyPr/>
          <a:lstStyle/>
          <a:p>
            <a:fld id="{B7B48811-3BD1-4A3E-9044-D014CD5AE6EC}" type="datetime1">
              <a:rPr lang="en-IN" smtClean="0"/>
              <a:t>01-09-2022</a:t>
            </a:fld>
            <a:endParaRPr lang="en-US"/>
          </a:p>
        </p:txBody>
      </p:sp>
      <p:sp>
        <p:nvSpPr>
          <p:cNvPr id="5" name="Slide Number Placeholder 4">
            <a:extLst>
              <a:ext uri="{FF2B5EF4-FFF2-40B4-BE49-F238E27FC236}">
                <a16:creationId xmlns:a16="http://schemas.microsoft.com/office/drawing/2014/main" id="{47D4CC43-95D0-442A-BAA3-D6B77688D976}"/>
              </a:ext>
            </a:extLst>
          </p:cNvPr>
          <p:cNvSpPr>
            <a:spLocks noGrp="1"/>
          </p:cNvSpPr>
          <p:nvPr>
            <p:ph type="sldNum" sz="quarter" idx="12"/>
          </p:nvPr>
        </p:nvSpPr>
        <p:spPr/>
        <p:txBody>
          <a:bodyPr/>
          <a:lstStyle/>
          <a:p>
            <a:fld id="{ADE9CCA5-A479-4857-B834-7FFF4BDABD38}" type="slidenum">
              <a:rPr lang="en-US" smtClean="0"/>
              <a:t>14</a:t>
            </a:fld>
            <a:endParaRPr lang="en-US"/>
          </a:p>
        </p:txBody>
      </p:sp>
      <p:sp>
        <p:nvSpPr>
          <p:cNvPr id="6" name="Footer Placeholder 5">
            <a:extLst>
              <a:ext uri="{FF2B5EF4-FFF2-40B4-BE49-F238E27FC236}">
                <a16:creationId xmlns:a16="http://schemas.microsoft.com/office/drawing/2014/main" id="{28B25C2C-7377-43BC-B9C7-4E08C72196E1}"/>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381425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FF80-DB16-4DA4-ABDE-9CB381250271}"/>
              </a:ext>
            </a:extLst>
          </p:cNvPr>
          <p:cNvSpPr>
            <a:spLocks noGrp="1"/>
          </p:cNvSpPr>
          <p:nvPr>
            <p:ph type="title"/>
          </p:nvPr>
        </p:nvSpPr>
        <p:spPr>
          <a:xfrm>
            <a:off x="570914" y="136525"/>
            <a:ext cx="10515600" cy="649679"/>
          </a:xfrm>
        </p:spPr>
        <p:txBody>
          <a:bodyPr>
            <a:normAutofit fontScale="90000"/>
          </a:bodyPr>
          <a:lstStyle/>
          <a:p>
            <a:r>
              <a:rPr lang="en-US" spc="-155" dirty="0"/>
              <a:t>Copies</a:t>
            </a:r>
            <a:r>
              <a:rPr lang="en-US" spc="-325" dirty="0"/>
              <a:t> </a:t>
            </a:r>
            <a:r>
              <a:rPr lang="en-US" spc="-185" dirty="0"/>
              <a:t>a</a:t>
            </a:r>
            <a:r>
              <a:rPr lang="en-US" spc="-320" dirty="0"/>
              <a:t> </a:t>
            </a:r>
            <a:r>
              <a:rPr lang="en-US" spc="-160" dirty="0"/>
              <a:t>string</a:t>
            </a:r>
            <a:r>
              <a:rPr lang="en-US" spc="-315" dirty="0"/>
              <a:t> </a:t>
            </a:r>
            <a:r>
              <a:rPr lang="en-US" spc="-120" dirty="0"/>
              <a:t>using</a:t>
            </a:r>
            <a:r>
              <a:rPr lang="en-US" spc="-315" dirty="0"/>
              <a:t> </a:t>
            </a:r>
            <a:r>
              <a:rPr lang="en-US" spc="-185" dirty="0"/>
              <a:t>a</a:t>
            </a:r>
            <a:r>
              <a:rPr lang="en-US" spc="-320" dirty="0"/>
              <a:t> </a:t>
            </a:r>
            <a:r>
              <a:rPr lang="en-US" spc="-180" dirty="0"/>
              <a:t>for</a:t>
            </a:r>
            <a:r>
              <a:rPr lang="en-US" spc="-315" dirty="0"/>
              <a:t> </a:t>
            </a:r>
            <a:r>
              <a:rPr lang="en-US" spc="-120" dirty="0"/>
              <a:t>loop</a:t>
            </a:r>
            <a:endParaRPr lang="en-US" dirty="0"/>
          </a:p>
        </p:txBody>
      </p:sp>
      <p:sp>
        <p:nvSpPr>
          <p:cNvPr id="3" name="Content Placeholder 2">
            <a:extLst>
              <a:ext uri="{FF2B5EF4-FFF2-40B4-BE49-F238E27FC236}">
                <a16:creationId xmlns:a16="http://schemas.microsoft.com/office/drawing/2014/main" id="{2B2D4C98-A5E7-4099-AD88-0A9C5AE376FF}"/>
              </a:ext>
            </a:extLst>
          </p:cNvPr>
          <p:cNvSpPr>
            <a:spLocks noGrp="1"/>
          </p:cNvSpPr>
          <p:nvPr>
            <p:ph idx="1"/>
          </p:nvPr>
        </p:nvSpPr>
        <p:spPr>
          <a:xfrm>
            <a:off x="317695" y="897158"/>
            <a:ext cx="11527301" cy="5459192"/>
          </a:xfrm>
        </p:spPr>
        <p:txBody>
          <a:bodyPr>
            <a:normAutofit/>
          </a:bodyPr>
          <a:lstStyle/>
          <a:p>
            <a:pPr algn="just"/>
            <a:r>
              <a:rPr lang="en-US" dirty="0"/>
              <a:t>The copying is done one character at a time, in the Statement  str2[j] = str1[j];</a:t>
            </a:r>
          </a:p>
          <a:p>
            <a:pPr algn="just"/>
            <a:r>
              <a:rPr lang="en-US" dirty="0"/>
              <a:t>The copied version of the string must be terminated with a  null.</a:t>
            </a:r>
          </a:p>
          <a:p>
            <a:pPr algn="just"/>
            <a:r>
              <a:rPr lang="en-US" dirty="0"/>
              <a:t>However, the string length returned by </a:t>
            </a:r>
            <a:r>
              <a:rPr lang="en-US" dirty="0" err="1"/>
              <a:t>strlen</a:t>
            </a:r>
            <a:r>
              <a:rPr lang="en-US" dirty="0"/>
              <a:t>() does not  include the null. </a:t>
            </a:r>
          </a:p>
          <a:p>
            <a:pPr algn="just"/>
            <a:r>
              <a:rPr lang="en-US" dirty="0"/>
              <a:t>We could copy one additional character, but  it’s safer to insert the null explicitly. We do this with the line  str2[j] = ‘\0’;</a:t>
            </a:r>
          </a:p>
          <a:p>
            <a:pPr algn="just"/>
            <a:r>
              <a:rPr lang="en-US" dirty="0"/>
              <a:t>If you don’t insert this character, you’ll find that the string  printed by the program includes all sorts of weird characters  following the string you want.</a:t>
            </a:r>
          </a:p>
          <a:p>
            <a:pPr algn="just"/>
            <a:r>
              <a:rPr lang="en-US" dirty="0"/>
              <a:t> The &lt;&lt; just keeps on printing  characters, whatever they are, until by chance it encounters a  ‘\0’.</a:t>
            </a:r>
          </a:p>
          <a:p>
            <a:endParaRPr lang="en-US" dirty="0"/>
          </a:p>
        </p:txBody>
      </p:sp>
      <p:sp>
        <p:nvSpPr>
          <p:cNvPr id="4" name="Date Placeholder 3">
            <a:extLst>
              <a:ext uri="{FF2B5EF4-FFF2-40B4-BE49-F238E27FC236}">
                <a16:creationId xmlns:a16="http://schemas.microsoft.com/office/drawing/2014/main" id="{8F5851EA-52F6-4E56-96BF-2AAB5968DDA5}"/>
              </a:ext>
            </a:extLst>
          </p:cNvPr>
          <p:cNvSpPr>
            <a:spLocks noGrp="1"/>
          </p:cNvSpPr>
          <p:nvPr>
            <p:ph type="dt" sz="half" idx="10"/>
          </p:nvPr>
        </p:nvSpPr>
        <p:spPr/>
        <p:txBody>
          <a:bodyPr/>
          <a:lstStyle/>
          <a:p>
            <a:fld id="{AE31ABE9-179B-4120-88AE-19F4D8559993}" type="datetime1">
              <a:rPr lang="en-IN" smtClean="0"/>
              <a:t>01-09-2022</a:t>
            </a:fld>
            <a:endParaRPr lang="en-US"/>
          </a:p>
        </p:txBody>
      </p:sp>
      <p:sp>
        <p:nvSpPr>
          <p:cNvPr id="5" name="Slide Number Placeholder 4">
            <a:extLst>
              <a:ext uri="{FF2B5EF4-FFF2-40B4-BE49-F238E27FC236}">
                <a16:creationId xmlns:a16="http://schemas.microsoft.com/office/drawing/2014/main" id="{488CD244-CA4F-4B1E-BCC5-1DAEB9572E4C}"/>
              </a:ext>
            </a:extLst>
          </p:cNvPr>
          <p:cNvSpPr>
            <a:spLocks noGrp="1"/>
          </p:cNvSpPr>
          <p:nvPr>
            <p:ph type="sldNum" sz="quarter" idx="12"/>
          </p:nvPr>
        </p:nvSpPr>
        <p:spPr/>
        <p:txBody>
          <a:bodyPr/>
          <a:lstStyle/>
          <a:p>
            <a:fld id="{ADE9CCA5-A479-4857-B834-7FFF4BDABD38}" type="slidenum">
              <a:rPr lang="en-US" smtClean="0"/>
              <a:t>15</a:t>
            </a:fld>
            <a:endParaRPr lang="en-US"/>
          </a:p>
        </p:txBody>
      </p:sp>
      <p:sp>
        <p:nvSpPr>
          <p:cNvPr id="6" name="Footer Placeholder 5">
            <a:extLst>
              <a:ext uri="{FF2B5EF4-FFF2-40B4-BE49-F238E27FC236}">
                <a16:creationId xmlns:a16="http://schemas.microsoft.com/office/drawing/2014/main" id="{0159B42F-989A-4BB7-B268-5A2D6BC83B1C}"/>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23905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25D82-27F2-4643-BA71-D8A6F64025A0}"/>
              </a:ext>
            </a:extLst>
          </p:cNvPr>
          <p:cNvSpPr>
            <a:spLocks noGrp="1"/>
          </p:cNvSpPr>
          <p:nvPr>
            <p:ph type="title"/>
          </p:nvPr>
        </p:nvSpPr>
        <p:spPr/>
        <p:txBody>
          <a:bodyPr/>
          <a:lstStyle/>
          <a:p>
            <a:r>
              <a:rPr lang="en-US" spc="-200" dirty="0"/>
              <a:t>Library </a:t>
            </a:r>
            <a:r>
              <a:rPr lang="en-US" spc="-195" dirty="0"/>
              <a:t>function:</a:t>
            </a:r>
            <a:r>
              <a:rPr lang="en-US" spc="-434" dirty="0"/>
              <a:t> </a:t>
            </a:r>
            <a:r>
              <a:rPr lang="en-US" b="1" spc="-170" dirty="0" err="1">
                <a:solidFill>
                  <a:srgbClr val="C00000"/>
                </a:solidFill>
                <a:latin typeface="Arial"/>
                <a:cs typeface="Arial"/>
              </a:rPr>
              <a:t>strcpy</a:t>
            </a:r>
            <a:r>
              <a:rPr lang="en-US" b="1" spc="-170" dirty="0">
                <a:solidFill>
                  <a:srgbClr val="C00000"/>
                </a:solidFill>
                <a:latin typeface="Arial"/>
                <a:cs typeface="Arial"/>
              </a:rPr>
              <a:t>()</a:t>
            </a:r>
            <a:endParaRPr lang="en-US" dirty="0"/>
          </a:p>
        </p:txBody>
      </p:sp>
      <p:sp>
        <p:nvSpPr>
          <p:cNvPr id="3" name="Content Placeholder 2">
            <a:extLst>
              <a:ext uri="{FF2B5EF4-FFF2-40B4-BE49-F238E27FC236}">
                <a16:creationId xmlns:a16="http://schemas.microsoft.com/office/drawing/2014/main" id="{679B2798-E140-4235-BAAE-634FEA332BE4}"/>
              </a:ext>
            </a:extLst>
          </p:cNvPr>
          <p:cNvSpPr>
            <a:spLocks noGrp="1"/>
          </p:cNvSpPr>
          <p:nvPr>
            <p:ph idx="1"/>
          </p:nvPr>
        </p:nvSpPr>
        <p:spPr/>
        <p:txBody>
          <a:bodyPr/>
          <a:lstStyle/>
          <a:p>
            <a:pPr marL="12700" lvl="0" indent="0" algn="just">
              <a:lnSpc>
                <a:spcPct val="100000"/>
              </a:lnSpc>
              <a:spcBef>
                <a:spcPts val="350"/>
              </a:spcBef>
              <a:buNone/>
            </a:pPr>
            <a:r>
              <a:rPr lang="en-US" b="1" spc="-125" dirty="0">
                <a:solidFill>
                  <a:srgbClr val="C0504D"/>
                </a:solidFill>
              </a:rPr>
              <a:t>Copying </a:t>
            </a:r>
            <a:r>
              <a:rPr lang="en-US" b="1" spc="-95" dirty="0">
                <a:solidFill>
                  <a:srgbClr val="C0504D"/>
                </a:solidFill>
              </a:rPr>
              <a:t>a </a:t>
            </a:r>
            <a:r>
              <a:rPr lang="en-US" b="1" spc="-120" dirty="0">
                <a:solidFill>
                  <a:srgbClr val="C0504D"/>
                </a:solidFill>
              </a:rPr>
              <a:t>String </a:t>
            </a:r>
            <a:r>
              <a:rPr lang="en-US" b="1" spc="-145" dirty="0">
                <a:solidFill>
                  <a:srgbClr val="C0504D"/>
                </a:solidFill>
              </a:rPr>
              <a:t>the Easy</a:t>
            </a:r>
            <a:r>
              <a:rPr lang="en-US" b="1" spc="-445" dirty="0">
                <a:solidFill>
                  <a:srgbClr val="C0504D"/>
                </a:solidFill>
              </a:rPr>
              <a:t> </a:t>
            </a:r>
            <a:r>
              <a:rPr lang="en-US" b="1" spc="-105" dirty="0">
                <a:solidFill>
                  <a:srgbClr val="C0504D"/>
                </a:solidFill>
              </a:rPr>
              <a:t>Way</a:t>
            </a:r>
            <a:endParaRPr lang="en-US" dirty="0">
              <a:solidFill>
                <a:prstClr val="black"/>
              </a:solidFill>
            </a:endParaRPr>
          </a:p>
          <a:p>
            <a:pPr marL="926465" lvl="0" indent="0" algn="just">
              <a:lnSpc>
                <a:spcPct val="100000"/>
              </a:lnSpc>
              <a:spcBef>
                <a:spcPts val="295"/>
              </a:spcBef>
              <a:buNone/>
            </a:pPr>
            <a:r>
              <a:rPr lang="en-US" b="1" spc="-165" dirty="0" err="1">
                <a:solidFill>
                  <a:srgbClr val="800000"/>
                </a:solidFill>
              </a:rPr>
              <a:t>strcpy</a:t>
            </a:r>
            <a:r>
              <a:rPr lang="en-US" b="1" spc="-165" dirty="0">
                <a:solidFill>
                  <a:srgbClr val="800000"/>
                </a:solidFill>
              </a:rPr>
              <a:t>(destination,</a:t>
            </a:r>
            <a:r>
              <a:rPr lang="en-US" b="1" spc="-95" dirty="0">
                <a:solidFill>
                  <a:srgbClr val="800000"/>
                </a:solidFill>
              </a:rPr>
              <a:t> </a:t>
            </a:r>
            <a:r>
              <a:rPr lang="en-US" b="1" spc="-190" dirty="0">
                <a:solidFill>
                  <a:srgbClr val="800000"/>
                </a:solidFill>
              </a:rPr>
              <a:t>source)</a:t>
            </a:r>
            <a:endParaRPr lang="en-US" dirty="0">
              <a:solidFill>
                <a:prstClr val="black"/>
              </a:solidFill>
            </a:endParaRPr>
          </a:p>
          <a:p>
            <a:pPr marL="355600" marR="5715" lvl="0" indent="-342900" algn="just">
              <a:lnSpc>
                <a:spcPts val="2590"/>
              </a:lnSpc>
              <a:spcBef>
                <a:spcPts val="655"/>
              </a:spcBef>
              <a:buFont typeface="Wingdings"/>
              <a:buChar char=""/>
              <a:tabLst>
                <a:tab pos="354965" algn="l"/>
                <a:tab pos="355600" algn="l"/>
                <a:tab pos="967105" algn="l"/>
                <a:tab pos="1866264" algn="l"/>
                <a:tab pos="3050540" algn="l"/>
                <a:tab pos="3938904" algn="l"/>
                <a:tab pos="4927600" algn="l"/>
                <a:tab pos="5499100" algn="l"/>
                <a:tab pos="5798185" algn="l"/>
                <a:tab pos="6646545" algn="l"/>
              </a:tabLst>
            </a:pPr>
            <a:r>
              <a:rPr lang="en-US" spc="-140" dirty="0">
                <a:solidFill>
                  <a:prstClr val="black"/>
                </a:solidFill>
              </a:rPr>
              <a:t>Th</a:t>
            </a:r>
            <a:r>
              <a:rPr lang="en-US" spc="-130" dirty="0">
                <a:solidFill>
                  <a:prstClr val="black"/>
                </a:solidFill>
              </a:rPr>
              <a:t>e</a:t>
            </a:r>
            <a:r>
              <a:rPr lang="en-US" dirty="0">
                <a:solidFill>
                  <a:prstClr val="black"/>
                </a:solidFill>
              </a:rPr>
              <a:t>	</a:t>
            </a:r>
            <a:r>
              <a:rPr lang="en-US" spc="-65" dirty="0" err="1">
                <a:solidFill>
                  <a:prstClr val="black"/>
                </a:solidFill>
              </a:rPr>
              <a:t>s</a:t>
            </a:r>
            <a:r>
              <a:rPr lang="en-US" spc="-130" dirty="0" err="1">
                <a:solidFill>
                  <a:prstClr val="black"/>
                </a:solidFill>
              </a:rPr>
              <a:t>t</a:t>
            </a:r>
            <a:r>
              <a:rPr lang="en-US" spc="-165" dirty="0" err="1">
                <a:solidFill>
                  <a:prstClr val="black"/>
                </a:solidFill>
              </a:rPr>
              <a:t>r</a:t>
            </a:r>
            <a:r>
              <a:rPr lang="en-US" spc="-125" dirty="0" err="1">
                <a:solidFill>
                  <a:prstClr val="black"/>
                </a:solidFill>
              </a:rPr>
              <a:t>cp</a:t>
            </a:r>
            <a:r>
              <a:rPr lang="en-US" spc="-114" dirty="0" err="1">
                <a:solidFill>
                  <a:prstClr val="black"/>
                </a:solidFill>
              </a:rPr>
              <a:t>y</a:t>
            </a:r>
            <a:r>
              <a:rPr lang="en-US" dirty="0">
                <a:solidFill>
                  <a:prstClr val="black"/>
                </a:solidFill>
              </a:rPr>
              <a:t>	</a:t>
            </a:r>
            <a:r>
              <a:rPr lang="en-US" spc="-160" dirty="0">
                <a:solidFill>
                  <a:prstClr val="black"/>
                </a:solidFill>
              </a:rPr>
              <a:t>f</a:t>
            </a:r>
            <a:r>
              <a:rPr lang="en-US" spc="-95" dirty="0">
                <a:solidFill>
                  <a:prstClr val="black"/>
                </a:solidFill>
              </a:rPr>
              <a:t>unctio</a:t>
            </a:r>
            <a:r>
              <a:rPr lang="en-US" spc="-105" dirty="0">
                <a:solidFill>
                  <a:prstClr val="black"/>
                </a:solidFill>
              </a:rPr>
              <a:t>n</a:t>
            </a:r>
            <a:r>
              <a:rPr lang="en-US" dirty="0">
                <a:solidFill>
                  <a:prstClr val="black"/>
                </a:solidFill>
              </a:rPr>
              <a:t>	</a:t>
            </a:r>
            <a:r>
              <a:rPr lang="en-US" spc="-100" dirty="0">
                <a:solidFill>
                  <a:prstClr val="black"/>
                </a:solidFill>
              </a:rPr>
              <a:t>w</a:t>
            </a:r>
            <a:r>
              <a:rPr lang="en-US" spc="-30" dirty="0">
                <a:solidFill>
                  <a:prstClr val="black"/>
                </a:solidFill>
              </a:rPr>
              <a:t>o</a:t>
            </a:r>
            <a:r>
              <a:rPr lang="en-US" spc="-100" dirty="0">
                <a:solidFill>
                  <a:prstClr val="black"/>
                </a:solidFill>
              </a:rPr>
              <a:t>r</a:t>
            </a:r>
            <a:r>
              <a:rPr lang="en-US" spc="-150" dirty="0">
                <a:solidFill>
                  <a:prstClr val="black"/>
                </a:solidFill>
              </a:rPr>
              <a:t>k</a:t>
            </a:r>
            <a:r>
              <a:rPr lang="en-US" spc="-35" dirty="0">
                <a:solidFill>
                  <a:prstClr val="black"/>
                </a:solidFill>
              </a:rPr>
              <a:t>s</a:t>
            </a:r>
            <a:r>
              <a:rPr lang="en-US" dirty="0">
                <a:solidFill>
                  <a:prstClr val="black"/>
                </a:solidFill>
              </a:rPr>
              <a:t>	</a:t>
            </a:r>
            <a:r>
              <a:rPr lang="en-US" spc="-114" dirty="0">
                <a:solidFill>
                  <a:prstClr val="black"/>
                </a:solidFill>
              </a:rPr>
              <a:t>a</a:t>
            </a:r>
            <a:r>
              <a:rPr lang="en-US" spc="-85" dirty="0">
                <a:solidFill>
                  <a:prstClr val="black"/>
                </a:solidFill>
              </a:rPr>
              <a:t>lmo</a:t>
            </a:r>
            <a:r>
              <a:rPr lang="en-US" spc="-95" dirty="0">
                <a:solidFill>
                  <a:prstClr val="black"/>
                </a:solidFill>
              </a:rPr>
              <a:t>s</a:t>
            </a:r>
            <a:r>
              <a:rPr lang="en-US" spc="-150" dirty="0">
                <a:solidFill>
                  <a:prstClr val="black"/>
                </a:solidFill>
              </a:rPr>
              <a:t>t</a:t>
            </a:r>
            <a:r>
              <a:rPr lang="en-US" dirty="0">
                <a:solidFill>
                  <a:prstClr val="black"/>
                </a:solidFill>
              </a:rPr>
              <a:t>	</a:t>
            </a:r>
            <a:r>
              <a:rPr lang="en-US" spc="-160" dirty="0">
                <a:solidFill>
                  <a:prstClr val="black"/>
                </a:solidFill>
              </a:rPr>
              <a:t>l</a:t>
            </a:r>
            <a:r>
              <a:rPr lang="en-US" spc="-100" dirty="0">
                <a:solidFill>
                  <a:prstClr val="black"/>
                </a:solidFill>
              </a:rPr>
              <a:t>i</a:t>
            </a:r>
            <a:r>
              <a:rPr lang="en-US" spc="-250" dirty="0">
                <a:solidFill>
                  <a:prstClr val="black"/>
                </a:solidFill>
              </a:rPr>
              <a:t>k</a:t>
            </a:r>
            <a:r>
              <a:rPr lang="en-US" spc="-114" dirty="0">
                <a:solidFill>
                  <a:prstClr val="black"/>
                </a:solidFill>
              </a:rPr>
              <a:t>e</a:t>
            </a:r>
            <a:r>
              <a:rPr lang="en-US" dirty="0">
                <a:solidFill>
                  <a:prstClr val="black"/>
                </a:solidFill>
              </a:rPr>
              <a:t>	</a:t>
            </a:r>
            <a:r>
              <a:rPr lang="en-US" spc="-114" dirty="0">
                <a:solidFill>
                  <a:prstClr val="black"/>
                </a:solidFill>
              </a:rPr>
              <a:t>a</a:t>
            </a:r>
            <a:r>
              <a:rPr lang="en-US" dirty="0">
                <a:solidFill>
                  <a:prstClr val="black"/>
                </a:solidFill>
              </a:rPr>
              <a:t>	</a:t>
            </a:r>
            <a:r>
              <a:rPr lang="en-US" spc="-70" dirty="0">
                <a:solidFill>
                  <a:prstClr val="black"/>
                </a:solidFill>
              </a:rPr>
              <a:t>s</a:t>
            </a:r>
            <a:r>
              <a:rPr lang="en-US" spc="-150" dirty="0">
                <a:solidFill>
                  <a:prstClr val="black"/>
                </a:solidFill>
              </a:rPr>
              <a:t>t</a:t>
            </a:r>
            <a:r>
              <a:rPr lang="en-US" spc="-90" dirty="0">
                <a:solidFill>
                  <a:prstClr val="black"/>
                </a:solidFill>
              </a:rPr>
              <a:t>rin</a:t>
            </a:r>
            <a:r>
              <a:rPr lang="en-US" spc="-105" dirty="0">
                <a:solidFill>
                  <a:prstClr val="black"/>
                </a:solidFill>
              </a:rPr>
              <a:t>g</a:t>
            </a:r>
            <a:r>
              <a:rPr lang="en-US" dirty="0">
                <a:solidFill>
                  <a:prstClr val="black"/>
                </a:solidFill>
              </a:rPr>
              <a:t>	</a:t>
            </a:r>
            <a:r>
              <a:rPr lang="en-US" spc="-80" dirty="0">
                <a:solidFill>
                  <a:prstClr val="black"/>
                </a:solidFill>
              </a:rPr>
              <a:t>assignme</a:t>
            </a:r>
            <a:r>
              <a:rPr lang="en-US" spc="-120" dirty="0">
                <a:solidFill>
                  <a:prstClr val="black"/>
                </a:solidFill>
              </a:rPr>
              <a:t>n</a:t>
            </a:r>
            <a:r>
              <a:rPr lang="en-US" spc="-125" dirty="0">
                <a:solidFill>
                  <a:prstClr val="black"/>
                </a:solidFill>
              </a:rPr>
              <a:t>t  </a:t>
            </a:r>
            <a:r>
              <a:rPr lang="en-US" spc="-105" dirty="0">
                <a:solidFill>
                  <a:prstClr val="black"/>
                </a:solidFill>
              </a:rPr>
              <a:t>operator</a:t>
            </a:r>
            <a:r>
              <a:rPr lang="en-US" spc="-185" dirty="0">
                <a:solidFill>
                  <a:prstClr val="black"/>
                </a:solidFill>
              </a:rPr>
              <a:t> </a:t>
            </a:r>
            <a:r>
              <a:rPr lang="en-US" spc="-85" dirty="0">
                <a:solidFill>
                  <a:prstClr val="black"/>
                </a:solidFill>
              </a:rPr>
              <a:t>and</a:t>
            </a:r>
            <a:r>
              <a:rPr lang="en-US" spc="-180" dirty="0">
                <a:solidFill>
                  <a:prstClr val="black"/>
                </a:solidFill>
              </a:rPr>
              <a:t> </a:t>
            </a:r>
            <a:r>
              <a:rPr lang="en-US" spc="-75" dirty="0">
                <a:solidFill>
                  <a:prstClr val="black"/>
                </a:solidFill>
              </a:rPr>
              <a:t>assigns</a:t>
            </a:r>
            <a:r>
              <a:rPr lang="en-US" spc="-185" dirty="0">
                <a:solidFill>
                  <a:prstClr val="black"/>
                </a:solidFill>
              </a:rPr>
              <a:t> </a:t>
            </a:r>
            <a:r>
              <a:rPr lang="en-US" spc="-110" dirty="0">
                <a:solidFill>
                  <a:prstClr val="black"/>
                </a:solidFill>
              </a:rPr>
              <a:t>the</a:t>
            </a:r>
            <a:r>
              <a:rPr lang="en-US" spc="-180" dirty="0">
                <a:solidFill>
                  <a:prstClr val="black"/>
                </a:solidFill>
              </a:rPr>
              <a:t> </a:t>
            </a:r>
            <a:r>
              <a:rPr lang="en-US" spc="-110" dirty="0">
                <a:solidFill>
                  <a:prstClr val="black"/>
                </a:solidFill>
              </a:rPr>
              <a:t>contents</a:t>
            </a:r>
            <a:r>
              <a:rPr lang="en-US" spc="-185" dirty="0">
                <a:solidFill>
                  <a:prstClr val="black"/>
                </a:solidFill>
              </a:rPr>
              <a:t> </a:t>
            </a:r>
            <a:r>
              <a:rPr lang="en-US" spc="-95" dirty="0">
                <a:solidFill>
                  <a:prstClr val="black"/>
                </a:solidFill>
              </a:rPr>
              <a:t>of</a:t>
            </a:r>
            <a:r>
              <a:rPr lang="en-US" spc="-185" dirty="0">
                <a:solidFill>
                  <a:prstClr val="black"/>
                </a:solidFill>
              </a:rPr>
              <a:t> </a:t>
            </a:r>
            <a:r>
              <a:rPr lang="en-US" spc="-95" dirty="0">
                <a:solidFill>
                  <a:prstClr val="black"/>
                </a:solidFill>
              </a:rPr>
              <a:t>source</a:t>
            </a:r>
            <a:r>
              <a:rPr lang="en-US" spc="-170" dirty="0">
                <a:solidFill>
                  <a:prstClr val="black"/>
                </a:solidFill>
              </a:rPr>
              <a:t> </a:t>
            </a:r>
            <a:r>
              <a:rPr lang="en-US" spc="-100" dirty="0">
                <a:solidFill>
                  <a:prstClr val="black"/>
                </a:solidFill>
              </a:rPr>
              <a:t>to</a:t>
            </a:r>
            <a:r>
              <a:rPr lang="en-US" spc="-195" dirty="0">
                <a:solidFill>
                  <a:prstClr val="black"/>
                </a:solidFill>
              </a:rPr>
              <a:t> </a:t>
            </a:r>
            <a:r>
              <a:rPr lang="en-US" spc="-120" dirty="0">
                <a:solidFill>
                  <a:prstClr val="black"/>
                </a:solidFill>
              </a:rPr>
              <a:t>destination.</a:t>
            </a:r>
            <a:endParaRPr lang="en-US" dirty="0">
              <a:solidFill>
                <a:prstClr val="black"/>
              </a:solidFill>
            </a:endParaRPr>
          </a:p>
          <a:p>
            <a:pPr marL="355600" marR="5080" lvl="0" indent="-342900" algn="just">
              <a:lnSpc>
                <a:spcPts val="2590"/>
              </a:lnSpc>
              <a:spcBef>
                <a:spcPts val="580"/>
              </a:spcBef>
              <a:buFont typeface="Wingdings"/>
              <a:buChar char=""/>
              <a:tabLst>
                <a:tab pos="355600" algn="l"/>
                <a:tab pos="1907539" algn="l"/>
                <a:tab pos="2590165" algn="l"/>
                <a:tab pos="3061335" algn="l"/>
                <a:tab pos="3368040" algn="l"/>
                <a:tab pos="4695190" algn="l"/>
                <a:tab pos="5485765" algn="l"/>
                <a:tab pos="6628130" algn="l"/>
                <a:tab pos="7054850" algn="l"/>
                <a:tab pos="7359650" algn="l"/>
              </a:tabLst>
            </a:pPr>
            <a:r>
              <a:rPr lang="en-US" spc="-90" dirty="0">
                <a:solidFill>
                  <a:prstClr val="black"/>
                </a:solidFill>
              </a:rPr>
              <a:t>de</a:t>
            </a:r>
            <a:r>
              <a:rPr lang="en-US" spc="-100" dirty="0">
                <a:solidFill>
                  <a:prstClr val="black"/>
                </a:solidFill>
              </a:rPr>
              <a:t>s</a:t>
            </a:r>
            <a:r>
              <a:rPr lang="en-US" spc="-150" dirty="0">
                <a:solidFill>
                  <a:prstClr val="black"/>
                </a:solidFill>
              </a:rPr>
              <a:t>t</a:t>
            </a:r>
            <a:r>
              <a:rPr lang="en-US" spc="-100" dirty="0">
                <a:solidFill>
                  <a:prstClr val="black"/>
                </a:solidFill>
              </a:rPr>
              <a:t>in</a:t>
            </a:r>
            <a:r>
              <a:rPr lang="en-US" spc="-140" dirty="0">
                <a:solidFill>
                  <a:prstClr val="black"/>
                </a:solidFill>
              </a:rPr>
              <a:t>a</a:t>
            </a:r>
            <a:r>
              <a:rPr lang="en-US" spc="-150" dirty="0">
                <a:solidFill>
                  <a:prstClr val="black"/>
                </a:solidFill>
              </a:rPr>
              <a:t>t</a:t>
            </a:r>
            <a:r>
              <a:rPr lang="en-US" spc="-70" dirty="0">
                <a:solidFill>
                  <a:prstClr val="black"/>
                </a:solidFill>
              </a:rPr>
              <a:t>io</a:t>
            </a:r>
            <a:r>
              <a:rPr lang="en-US" spc="-85" dirty="0">
                <a:solidFill>
                  <a:prstClr val="black"/>
                </a:solidFill>
              </a:rPr>
              <a:t>n</a:t>
            </a:r>
            <a:r>
              <a:rPr lang="en-US" dirty="0">
                <a:solidFill>
                  <a:prstClr val="black"/>
                </a:solidFill>
              </a:rPr>
              <a:t>	</a:t>
            </a:r>
            <a:r>
              <a:rPr lang="en-US" spc="-80" dirty="0">
                <a:solidFill>
                  <a:prstClr val="black"/>
                </a:solidFill>
              </a:rPr>
              <a:t>m</a:t>
            </a:r>
            <a:r>
              <a:rPr lang="en-US" spc="-155" dirty="0">
                <a:solidFill>
                  <a:prstClr val="black"/>
                </a:solidFill>
              </a:rPr>
              <a:t>a</a:t>
            </a:r>
            <a:r>
              <a:rPr lang="en-US" spc="-100" dirty="0">
                <a:solidFill>
                  <a:prstClr val="black"/>
                </a:solidFill>
              </a:rPr>
              <a:t>y</a:t>
            </a:r>
            <a:r>
              <a:rPr lang="en-US" dirty="0">
                <a:solidFill>
                  <a:prstClr val="black"/>
                </a:solidFill>
              </a:rPr>
              <a:t>	</a:t>
            </a:r>
            <a:r>
              <a:rPr lang="en-US" spc="-105" dirty="0">
                <a:solidFill>
                  <a:prstClr val="black"/>
                </a:solidFill>
              </a:rPr>
              <a:t>b</a:t>
            </a:r>
            <a:r>
              <a:rPr lang="en-US" spc="-95" dirty="0">
                <a:solidFill>
                  <a:prstClr val="black"/>
                </a:solidFill>
              </a:rPr>
              <a:t>e</a:t>
            </a:r>
            <a:r>
              <a:rPr lang="en-US" dirty="0">
                <a:solidFill>
                  <a:prstClr val="black"/>
                </a:solidFill>
              </a:rPr>
              <a:t>	</a:t>
            </a:r>
            <a:r>
              <a:rPr lang="en-US" spc="-114" dirty="0">
                <a:solidFill>
                  <a:prstClr val="black"/>
                </a:solidFill>
              </a:rPr>
              <a:t>a</a:t>
            </a:r>
            <a:r>
              <a:rPr lang="en-US" dirty="0">
                <a:solidFill>
                  <a:prstClr val="black"/>
                </a:solidFill>
              </a:rPr>
              <a:t>	</a:t>
            </a:r>
            <a:r>
              <a:rPr lang="en-US" spc="-125" dirty="0">
                <a:solidFill>
                  <a:prstClr val="black"/>
                </a:solidFill>
              </a:rPr>
              <a:t>cha</a:t>
            </a:r>
            <a:r>
              <a:rPr lang="en-US" spc="-145" dirty="0">
                <a:solidFill>
                  <a:prstClr val="black"/>
                </a:solidFill>
              </a:rPr>
              <a:t>r</a:t>
            </a:r>
            <a:r>
              <a:rPr lang="en-US" spc="-114" dirty="0">
                <a:solidFill>
                  <a:prstClr val="black"/>
                </a:solidFill>
              </a:rPr>
              <a:t>a</a:t>
            </a:r>
            <a:r>
              <a:rPr lang="en-US" spc="-185" dirty="0">
                <a:solidFill>
                  <a:prstClr val="black"/>
                </a:solidFill>
              </a:rPr>
              <a:t>c</a:t>
            </a:r>
            <a:r>
              <a:rPr lang="en-US" spc="-170" dirty="0">
                <a:solidFill>
                  <a:prstClr val="black"/>
                </a:solidFill>
              </a:rPr>
              <a:t>t</a:t>
            </a:r>
            <a:r>
              <a:rPr lang="en-US" spc="-110" dirty="0">
                <a:solidFill>
                  <a:prstClr val="black"/>
                </a:solidFill>
              </a:rPr>
              <a:t>er</a:t>
            </a:r>
            <a:r>
              <a:rPr lang="en-US" dirty="0">
                <a:solidFill>
                  <a:prstClr val="black"/>
                </a:solidFill>
              </a:rPr>
              <a:t>	</a:t>
            </a:r>
            <a:r>
              <a:rPr lang="en-US" spc="-114" dirty="0">
                <a:solidFill>
                  <a:prstClr val="black"/>
                </a:solidFill>
              </a:rPr>
              <a:t>ar</a:t>
            </a:r>
            <a:r>
              <a:rPr lang="en-US" spc="-150" dirty="0">
                <a:solidFill>
                  <a:prstClr val="black"/>
                </a:solidFill>
              </a:rPr>
              <a:t>r</a:t>
            </a:r>
            <a:r>
              <a:rPr lang="en-US" spc="-165" dirty="0">
                <a:solidFill>
                  <a:prstClr val="black"/>
                </a:solidFill>
              </a:rPr>
              <a:t>a</a:t>
            </a:r>
            <a:r>
              <a:rPr lang="en-US" spc="-100" dirty="0">
                <a:solidFill>
                  <a:prstClr val="black"/>
                </a:solidFill>
              </a:rPr>
              <a:t>y</a:t>
            </a:r>
            <a:r>
              <a:rPr lang="en-US" dirty="0">
                <a:solidFill>
                  <a:prstClr val="black"/>
                </a:solidFill>
              </a:rPr>
              <a:t>	</a:t>
            </a:r>
            <a:r>
              <a:rPr lang="en-US" spc="-130" dirty="0">
                <a:solidFill>
                  <a:prstClr val="black"/>
                </a:solidFill>
              </a:rPr>
              <a:t>v</a:t>
            </a:r>
            <a:r>
              <a:rPr lang="en-US" spc="-120" dirty="0">
                <a:solidFill>
                  <a:prstClr val="black"/>
                </a:solidFill>
              </a:rPr>
              <a:t>ariabl</a:t>
            </a:r>
            <a:r>
              <a:rPr lang="en-US" spc="-140" dirty="0">
                <a:solidFill>
                  <a:prstClr val="black"/>
                </a:solidFill>
              </a:rPr>
              <a:t>e</a:t>
            </a:r>
            <a:r>
              <a:rPr lang="en-US" dirty="0">
                <a:solidFill>
                  <a:prstClr val="black"/>
                </a:solidFill>
              </a:rPr>
              <a:t>	</a:t>
            </a:r>
            <a:r>
              <a:rPr lang="en-US" spc="-30" dirty="0">
                <a:solidFill>
                  <a:prstClr val="black"/>
                </a:solidFill>
              </a:rPr>
              <a:t>o</a:t>
            </a:r>
            <a:r>
              <a:rPr lang="en-US" spc="-100" dirty="0">
                <a:solidFill>
                  <a:prstClr val="black"/>
                </a:solidFill>
              </a:rPr>
              <a:t>r</a:t>
            </a:r>
            <a:r>
              <a:rPr lang="en-US" dirty="0">
                <a:solidFill>
                  <a:prstClr val="black"/>
                </a:solidFill>
              </a:rPr>
              <a:t>	</a:t>
            </a:r>
            <a:r>
              <a:rPr lang="en-US" spc="-114" dirty="0">
                <a:solidFill>
                  <a:prstClr val="black"/>
                </a:solidFill>
              </a:rPr>
              <a:t>a</a:t>
            </a:r>
            <a:r>
              <a:rPr lang="en-US" dirty="0">
                <a:solidFill>
                  <a:prstClr val="black"/>
                </a:solidFill>
              </a:rPr>
              <a:t>	</a:t>
            </a:r>
            <a:r>
              <a:rPr lang="en-US" spc="-70" dirty="0">
                <a:solidFill>
                  <a:prstClr val="black"/>
                </a:solidFill>
              </a:rPr>
              <a:t>s</a:t>
            </a:r>
            <a:r>
              <a:rPr lang="en-US" spc="-150" dirty="0">
                <a:solidFill>
                  <a:prstClr val="black"/>
                </a:solidFill>
              </a:rPr>
              <a:t>t</a:t>
            </a:r>
            <a:r>
              <a:rPr lang="en-US" spc="-80" dirty="0">
                <a:solidFill>
                  <a:prstClr val="black"/>
                </a:solidFill>
              </a:rPr>
              <a:t>ring  </a:t>
            </a:r>
            <a:r>
              <a:rPr lang="en-US" spc="-130" dirty="0">
                <a:solidFill>
                  <a:prstClr val="black"/>
                </a:solidFill>
              </a:rPr>
              <a:t>constant.</a:t>
            </a:r>
            <a:endParaRPr lang="en-US" dirty="0">
              <a:solidFill>
                <a:prstClr val="black"/>
              </a:solidFill>
            </a:endParaRPr>
          </a:p>
          <a:p>
            <a:pPr marL="927100" lvl="0" indent="0" algn="just">
              <a:lnSpc>
                <a:spcPct val="100000"/>
              </a:lnSpc>
              <a:spcBef>
                <a:spcPts val="240"/>
              </a:spcBef>
              <a:buNone/>
              <a:tabLst>
                <a:tab pos="1659255" algn="l"/>
              </a:tabLst>
            </a:pPr>
            <a:r>
              <a:rPr lang="en-US" spc="-200" dirty="0">
                <a:solidFill>
                  <a:prstClr val="black"/>
                </a:solidFill>
              </a:rPr>
              <a:t>e.g.,	</a:t>
            </a:r>
            <a:r>
              <a:rPr lang="en-US" b="1" spc="-125" dirty="0" err="1">
                <a:solidFill>
                  <a:srgbClr val="C00000"/>
                </a:solidFill>
              </a:rPr>
              <a:t>strcpy</a:t>
            </a:r>
            <a:r>
              <a:rPr lang="en-US" b="1" spc="-125" dirty="0">
                <a:solidFill>
                  <a:prstClr val="black"/>
                </a:solidFill>
              </a:rPr>
              <a:t>(</a:t>
            </a:r>
            <a:r>
              <a:rPr lang="en-US" b="1" spc="-125" dirty="0">
                <a:solidFill>
                  <a:srgbClr val="0000CC"/>
                </a:solidFill>
              </a:rPr>
              <a:t>city</a:t>
            </a:r>
            <a:r>
              <a:rPr lang="en-US" b="1" spc="-125" dirty="0">
                <a:solidFill>
                  <a:prstClr val="black"/>
                </a:solidFill>
              </a:rPr>
              <a:t>, “</a:t>
            </a:r>
            <a:r>
              <a:rPr lang="en-US" b="1" spc="-125" dirty="0">
                <a:solidFill>
                  <a:srgbClr val="0000CC"/>
                </a:solidFill>
              </a:rPr>
              <a:t>DELHI</a:t>
            </a:r>
            <a:r>
              <a:rPr lang="en-US" b="1" spc="-125" dirty="0">
                <a:solidFill>
                  <a:prstClr val="black"/>
                </a:solidFill>
              </a:rPr>
              <a:t>”);</a:t>
            </a:r>
          </a:p>
          <a:p>
            <a:pPr marL="927100" lvl="0" indent="0" algn="just">
              <a:lnSpc>
                <a:spcPct val="100000"/>
              </a:lnSpc>
              <a:spcBef>
                <a:spcPts val="240"/>
              </a:spcBef>
              <a:buNone/>
              <a:tabLst>
                <a:tab pos="1659255" algn="l"/>
              </a:tabLst>
            </a:pPr>
            <a:r>
              <a:rPr lang="en-US" spc="-90" dirty="0">
                <a:solidFill>
                  <a:prstClr val="black"/>
                </a:solidFill>
              </a:rPr>
              <a:t>will</a:t>
            </a:r>
            <a:r>
              <a:rPr lang="en-US" spc="-135" dirty="0">
                <a:solidFill>
                  <a:prstClr val="black"/>
                </a:solidFill>
              </a:rPr>
              <a:t> </a:t>
            </a:r>
            <a:r>
              <a:rPr lang="en-US" spc="-55" dirty="0">
                <a:solidFill>
                  <a:prstClr val="black"/>
                </a:solidFill>
              </a:rPr>
              <a:t>assign</a:t>
            </a:r>
            <a:r>
              <a:rPr lang="en-US" spc="-140" dirty="0">
                <a:solidFill>
                  <a:prstClr val="black"/>
                </a:solidFill>
              </a:rPr>
              <a:t> </a:t>
            </a:r>
            <a:r>
              <a:rPr lang="en-US" spc="-75" dirty="0">
                <a:solidFill>
                  <a:prstClr val="black"/>
                </a:solidFill>
              </a:rPr>
              <a:t>the</a:t>
            </a:r>
            <a:r>
              <a:rPr lang="en-US" spc="-120" dirty="0">
                <a:solidFill>
                  <a:prstClr val="black"/>
                </a:solidFill>
              </a:rPr>
              <a:t> </a:t>
            </a:r>
            <a:r>
              <a:rPr lang="en-US" spc="-70" dirty="0">
                <a:solidFill>
                  <a:prstClr val="black"/>
                </a:solidFill>
              </a:rPr>
              <a:t>string</a:t>
            </a:r>
            <a:r>
              <a:rPr lang="en-US" spc="-125" dirty="0">
                <a:solidFill>
                  <a:prstClr val="black"/>
                </a:solidFill>
              </a:rPr>
              <a:t> </a:t>
            </a:r>
            <a:r>
              <a:rPr lang="en-US" spc="-95" dirty="0">
                <a:solidFill>
                  <a:prstClr val="black"/>
                </a:solidFill>
              </a:rPr>
              <a:t>“DELHI”</a:t>
            </a:r>
            <a:r>
              <a:rPr lang="en-US" spc="-100" dirty="0">
                <a:solidFill>
                  <a:prstClr val="black"/>
                </a:solidFill>
              </a:rPr>
              <a:t> </a:t>
            </a:r>
            <a:r>
              <a:rPr lang="en-US" spc="-70" dirty="0">
                <a:solidFill>
                  <a:prstClr val="black"/>
                </a:solidFill>
              </a:rPr>
              <a:t>to</a:t>
            </a:r>
            <a:r>
              <a:rPr lang="en-US" spc="-110" dirty="0">
                <a:solidFill>
                  <a:prstClr val="black"/>
                </a:solidFill>
              </a:rPr>
              <a:t> </a:t>
            </a:r>
            <a:r>
              <a:rPr lang="en-US" spc="-75" dirty="0">
                <a:solidFill>
                  <a:prstClr val="black"/>
                </a:solidFill>
              </a:rPr>
              <a:t>the</a:t>
            </a:r>
            <a:r>
              <a:rPr lang="en-US" spc="-120" dirty="0">
                <a:solidFill>
                  <a:prstClr val="black"/>
                </a:solidFill>
              </a:rPr>
              <a:t> </a:t>
            </a:r>
            <a:r>
              <a:rPr lang="en-US" spc="-70" dirty="0">
                <a:solidFill>
                  <a:prstClr val="black"/>
                </a:solidFill>
              </a:rPr>
              <a:t>string</a:t>
            </a:r>
            <a:r>
              <a:rPr lang="en-US" spc="-120" dirty="0">
                <a:solidFill>
                  <a:prstClr val="black"/>
                </a:solidFill>
              </a:rPr>
              <a:t> </a:t>
            </a:r>
            <a:r>
              <a:rPr lang="en-US" spc="-80" dirty="0">
                <a:solidFill>
                  <a:prstClr val="black"/>
                </a:solidFill>
              </a:rPr>
              <a:t>variable</a:t>
            </a:r>
            <a:r>
              <a:rPr lang="en-US" spc="-135" dirty="0">
                <a:solidFill>
                  <a:prstClr val="black"/>
                </a:solidFill>
              </a:rPr>
              <a:t> city.</a:t>
            </a:r>
            <a:endParaRPr lang="en-US" dirty="0">
              <a:solidFill>
                <a:prstClr val="black"/>
              </a:solidFill>
            </a:endParaRPr>
          </a:p>
          <a:p>
            <a:pPr marL="355600" lvl="0" indent="-342900" algn="just">
              <a:lnSpc>
                <a:spcPct val="100000"/>
              </a:lnSpc>
              <a:spcBef>
                <a:spcPts val="480"/>
              </a:spcBef>
              <a:buFont typeface="Wingdings"/>
              <a:buChar char=""/>
              <a:tabLst>
                <a:tab pos="355600" algn="l"/>
              </a:tabLst>
            </a:pPr>
            <a:r>
              <a:rPr lang="en-US" spc="-155" dirty="0">
                <a:solidFill>
                  <a:prstClr val="black"/>
                </a:solidFill>
              </a:rPr>
              <a:t>Similarly, </a:t>
            </a:r>
            <a:r>
              <a:rPr lang="en-US" spc="-105" dirty="0">
                <a:solidFill>
                  <a:prstClr val="black"/>
                </a:solidFill>
              </a:rPr>
              <a:t>the </a:t>
            </a:r>
            <a:r>
              <a:rPr lang="en-US" spc="-125" dirty="0">
                <a:solidFill>
                  <a:prstClr val="black"/>
                </a:solidFill>
              </a:rPr>
              <a:t>statement</a:t>
            </a:r>
            <a:r>
              <a:rPr lang="en-US" spc="-305" dirty="0">
                <a:solidFill>
                  <a:prstClr val="black"/>
                </a:solidFill>
              </a:rPr>
              <a:t> </a:t>
            </a:r>
            <a:r>
              <a:rPr lang="en-US" b="1" spc="-120" dirty="0" err="1">
                <a:solidFill>
                  <a:srgbClr val="C00000"/>
                </a:solidFill>
              </a:rPr>
              <a:t>strcpy</a:t>
            </a:r>
            <a:r>
              <a:rPr lang="en-US" b="1" spc="-120" dirty="0">
                <a:solidFill>
                  <a:prstClr val="black"/>
                </a:solidFill>
              </a:rPr>
              <a:t>(</a:t>
            </a:r>
            <a:r>
              <a:rPr lang="en-US" b="1" spc="-120" dirty="0">
                <a:solidFill>
                  <a:srgbClr val="0000CC"/>
                </a:solidFill>
              </a:rPr>
              <a:t>city1</a:t>
            </a:r>
            <a:r>
              <a:rPr lang="en-US" b="1" spc="-120" dirty="0">
                <a:solidFill>
                  <a:prstClr val="black"/>
                </a:solidFill>
              </a:rPr>
              <a:t>, </a:t>
            </a:r>
            <a:r>
              <a:rPr lang="en-US" b="1" spc="-120" dirty="0">
                <a:solidFill>
                  <a:srgbClr val="0000CC"/>
                </a:solidFill>
              </a:rPr>
              <a:t>city2</a:t>
            </a:r>
            <a:r>
              <a:rPr lang="en-US" b="1" spc="-120" dirty="0">
                <a:solidFill>
                  <a:prstClr val="black"/>
                </a:solidFill>
              </a:rPr>
              <a:t>);</a:t>
            </a:r>
            <a:endParaRPr lang="en-US" dirty="0">
              <a:solidFill>
                <a:prstClr val="black"/>
              </a:solidFill>
            </a:endParaRPr>
          </a:p>
          <a:p>
            <a:pPr marL="355600" marR="5080" lvl="0" indent="0" algn="just">
              <a:lnSpc>
                <a:spcPts val="2160"/>
              </a:lnSpc>
              <a:spcBef>
                <a:spcPts val="550"/>
              </a:spcBef>
              <a:buNone/>
            </a:pPr>
            <a:r>
              <a:rPr lang="en-US" spc="-110" dirty="0">
                <a:solidFill>
                  <a:prstClr val="black"/>
                </a:solidFill>
              </a:rPr>
              <a:t>will </a:t>
            </a:r>
            <a:r>
              <a:rPr lang="en-US" spc="-65" dirty="0">
                <a:solidFill>
                  <a:prstClr val="black"/>
                </a:solidFill>
              </a:rPr>
              <a:t>assign </a:t>
            </a:r>
            <a:r>
              <a:rPr lang="en-US" spc="-90" dirty="0">
                <a:solidFill>
                  <a:prstClr val="black"/>
                </a:solidFill>
              </a:rPr>
              <a:t>the contents </a:t>
            </a:r>
            <a:r>
              <a:rPr lang="en-US" spc="-75" dirty="0">
                <a:solidFill>
                  <a:prstClr val="black"/>
                </a:solidFill>
              </a:rPr>
              <a:t>of </a:t>
            </a:r>
            <a:r>
              <a:rPr lang="en-US" spc="-90" dirty="0">
                <a:solidFill>
                  <a:prstClr val="black"/>
                </a:solidFill>
              </a:rPr>
              <a:t>the </a:t>
            </a:r>
            <a:r>
              <a:rPr lang="en-US" spc="-80" dirty="0">
                <a:solidFill>
                  <a:prstClr val="black"/>
                </a:solidFill>
              </a:rPr>
              <a:t>string </a:t>
            </a:r>
            <a:r>
              <a:rPr lang="en-US" spc="-100" dirty="0">
                <a:solidFill>
                  <a:prstClr val="black"/>
                </a:solidFill>
              </a:rPr>
              <a:t>variable city2 </a:t>
            </a:r>
            <a:r>
              <a:rPr lang="en-US" spc="-85" dirty="0">
                <a:solidFill>
                  <a:prstClr val="black"/>
                </a:solidFill>
              </a:rPr>
              <a:t>to </a:t>
            </a:r>
            <a:r>
              <a:rPr lang="en-US" spc="-90" dirty="0">
                <a:solidFill>
                  <a:prstClr val="black"/>
                </a:solidFill>
              </a:rPr>
              <a:t>the </a:t>
            </a:r>
            <a:r>
              <a:rPr lang="en-US" spc="-80" dirty="0">
                <a:solidFill>
                  <a:prstClr val="black"/>
                </a:solidFill>
              </a:rPr>
              <a:t>string </a:t>
            </a:r>
            <a:r>
              <a:rPr lang="en-US" spc="-100" dirty="0">
                <a:solidFill>
                  <a:prstClr val="black"/>
                </a:solidFill>
              </a:rPr>
              <a:t>variable  </a:t>
            </a:r>
            <a:r>
              <a:rPr lang="en-US" spc="-125" dirty="0">
                <a:solidFill>
                  <a:prstClr val="black"/>
                </a:solidFill>
              </a:rPr>
              <a:t>city1.</a:t>
            </a:r>
            <a:endParaRPr lang="en-US" dirty="0">
              <a:solidFill>
                <a:prstClr val="black"/>
              </a:solidFill>
            </a:endParaRPr>
          </a:p>
          <a:p>
            <a:pPr marL="355600" marR="6350" lvl="0" indent="0" algn="just">
              <a:lnSpc>
                <a:spcPts val="2360"/>
              </a:lnSpc>
              <a:spcBef>
                <a:spcPts val="740"/>
              </a:spcBef>
              <a:buNone/>
            </a:pPr>
            <a:r>
              <a:rPr lang="en-US" spc="55" dirty="0">
                <a:solidFill>
                  <a:srgbClr val="C00000"/>
                </a:solidFill>
              </a:rPr>
              <a:t>The </a:t>
            </a:r>
            <a:r>
              <a:rPr lang="en-US" spc="65" dirty="0">
                <a:solidFill>
                  <a:srgbClr val="C00000"/>
                </a:solidFill>
              </a:rPr>
              <a:t>size </a:t>
            </a:r>
            <a:r>
              <a:rPr lang="en-US" spc="95" dirty="0">
                <a:solidFill>
                  <a:srgbClr val="C00000"/>
                </a:solidFill>
              </a:rPr>
              <a:t>of </a:t>
            </a:r>
            <a:r>
              <a:rPr lang="en-US" spc="105" dirty="0">
                <a:solidFill>
                  <a:srgbClr val="C00000"/>
                </a:solidFill>
              </a:rPr>
              <a:t>the </a:t>
            </a:r>
            <a:r>
              <a:rPr lang="en-US" spc="110" dirty="0">
                <a:solidFill>
                  <a:srgbClr val="C00000"/>
                </a:solidFill>
              </a:rPr>
              <a:t>array </a:t>
            </a:r>
            <a:r>
              <a:rPr lang="en-US" spc="114" dirty="0">
                <a:solidFill>
                  <a:srgbClr val="C00000"/>
                </a:solidFill>
              </a:rPr>
              <a:t>city1 </a:t>
            </a:r>
            <a:r>
              <a:rPr lang="en-US" spc="100" dirty="0">
                <a:solidFill>
                  <a:srgbClr val="C00000"/>
                </a:solidFill>
              </a:rPr>
              <a:t>should </a:t>
            </a:r>
            <a:r>
              <a:rPr lang="en-US" spc="105" dirty="0">
                <a:solidFill>
                  <a:srgbClr val="C00000"/>
                </a:solidFill>
              </a:rPr>
              <a:t>be </a:t>
            </a:r>
            <a:r>
              <a:rPr lang="en-US" spc="95" dirty="0">
                <a:solidFill>
                  <a:srgbClr val="C00000"/>
                </a:solidFill>
              </a:rPr>
              <a:t>large enough </a:t>
            </a:r>
            <a:r>
              <a:rPr lang="en-US" spc="120" dirty="0">
                <a:solidFill>
                  <a:srgbClr val="C00000"/>
                </a:solidFill>
              </a:rPr>
              <a:t>to </a:t>
            </a:r>
            <a:r>
              <a:rPr lang="en-US" spc="100" dirty="0">
                <a:solidFill>
                  <a:srgbClr val="C00000"/>
                </a:solidFill>
              </a:rPr>
              <a:t>receive  </a:t>
            </a:r>
            <a:r>
              <a:rPr lang="en-US" spc="105" dirty="0">
                <a:solidFill>
                  <a:srgbClr val="C00000"/>
                </a:solidFill>
              </a:rPr>
              <a:t>the </a:t>
            </a:r>
            <a:r>
              <a:rPr lang="en-US" spc="114" dirty="0">
                <a:solidFill>
                  <a:srgbClr val="C00000"/>
                </a:solidFill>
              </a:rPr>
              <a:t>contents </a:t>
            </a:r>
            <a:r>
              <a:rPr lang="en-US" spc="100" dirty="0">
                <a:solidFill>
                  <a:srgbClr val="C00000"/>
                </a:solidFill>
              </a:rPr>
              <a:t>of</a:t>
            </a:r>
            <a:r>
              <a:rPr lang="en-US" spc="-135" dirty="0">
                <a:solidFill>
                  <a:srgbClr val="C00000"/>
                </a:solidFill>
              </a:rPr>
              <a:t> </a:t>
            </a:r>
            <a:r>
              <a:rPr lang="en-US" spc="110" dirty="0">
                <a:solidFill>
                  <a:srgbClr val="C00000"/>
                </a:solidFill>
              </a:rPr>
              <a:t>city2.</a:t>
            </a:r>
            <a:endParaRPr lang="en-US" dirty="0">
              <a:solidFill>
                <a:prstClr val="black"/>
              </a:solidFill>
            </a:endParaRPr>
          </a:p>
          <a:p>
            <a:pPr algn="just"/>
            <a:endParaRPr lang="en-US" dirty="0"/>
          </a:p>
        </p:txBody>
      </p:sp>
      <p:sp>
        <p:nvSpPr>
          <p:cNvPr id="4" name="Date Placeholder 3">
            <a:extLst>
              <a:ext uri="{FF2B5EF4-FFF2-40B4-BE49-F238E27FC236}">
                <a16:creationId xmlns:a16="http://schemas.microsoft.com/office/drawing/2014/main" id="{2275737B-5928-4F88-9027-F7F1E037F7F0}"/>
              </a:ext>
            </a:extLst>
          </p:cNvPr>
          <p:cNvSpPr>
            <a:spLocks noGrp="1"/>
          </p:cNvSpPr>
          <p:nvPr>
            <p:ph type="dt" sz="half" idx="10"/>
          </p:nvPr>
        </p:nvSpPr>
        <p:spPr/>
        <p:txBody>
          <a:bodyPr/>
          <a:lstStyle/>
          <a:p>
            <a:fld id="{F1B5E327-9A79-4CA8-B236-B5DD3433CFB1}" type="datetime1">
              <a:rPr lang="en-IN" smtClean="0"/>
              <a:t>01-09-2022</a:t>
            </a:fld>
            <a:endParaRPr lang="en-US"/>
          </a:p>
        </p:txBody>
      </p:sp>
      <p:sp>
        <p:nvSpPr>
          <p:cNvPr id="5" name="Slide Number Placeholder 4">
            <a:extLst>
              <a:ext uri="{FF2B5EF4-FFF2-40B4-BE49-F238E27FC236}">
                <a16:creationId xmlns:a16="http://schemas.microsoft.com/office/drawing/2014/main" id="{FA28B15D-0908-47C4-9CB6-DB603A0D15EF}"/>
              </a:ext>
            </a:extLst>
          </p:cNvPr>
          <p:cNvSpPr>
            <a:spLocks noGrp="1"/>
          </p:cNvSpPr>
          <p:nvPr>
            <p:ph type="sldNum" sz="quarter" idx="12"/>
          </p:nvPr>
        </p:nvSpPr>
        <p:spPr/>
        <p:txBody>
          <a:bodyPr/>
          <a:lstStyle/>
          <a:p>
            <a:fld id="{ADE9CCA5-A479-4857-B834-7FFF4BDABD38}" type="slidenum">
              <a:rPr lang="en-US" smtClean="0"/>
              <a:t>16</a:t>
            </a:fld>
            <a:endParaRPr lang="en-US"/>
          </a:p>
        </p:txBody>
      </p:sp>
      <p:sp>
        <p:nvSpPr>
          <p:cNvPr id="6" name="Footer Placeholder 5">
            <a:extLst>
              <a:ext uri="{FF2B5EF4-FFF2-40B4-BE49-F238E27FC236}">
                <a16:creationId xmlns:a16="http://schemas.microsoft.com/office/drawing/2014/main" id="{97193193-189C-408A-8CF7-456730A023BA}"/>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34155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7341-3C26-4070-8D91-A1FF6785F080}"/>
              </a:ext>
            </a:extLst>
          </p:cNvPr>
          <p:cNvSpPr>
            <a:spLocks noGrp="1"/>
          </p:cNvSpPr>
          <p:nvPr>
            <p:ph type="title"/>
          </p:nvPr>
        </p:nvSpPr>
        <p:spPr/>
        <p:txBody>
          <a:bodyPr/>
          <a:lstStyle/>
          <a:p>
            <a:r>
              <a:rPr lang="en-US" b="1" spc="-185" dirty="0" err="1"/>
              <a:t>strcpy</a:t>
            </a:r>
            <a:r>
              <a:rPr lang="en-US" b="1" spc="-185" dirty="0"/>
              <a:t>():</a:t>
            </a:r>
            <a:r>
              <a:rPr lang="en-US" b="1" spc="-175" dirty="0"/>
              <a:t> </a:t>
            </a:r>
            <a:r>
              <a:rPr lang="en-US" b="1" spc="-345" dirty="0"/>
              <a:t>Example</a:t>
            </a:r>
            <a:endParaRPr lang="en-US" dirty="0"/>
          </a:p>
        </p:txBody>
      </p:sp>
      <p:sp>
        <p:nvSpPr>
          <p:cNvPr id="3" name="Content Placeholder 2">
            <a:extLst>
              <a:ext uri="{FF2B5EF4-FFF2-40B4-BE49-F238E27FC236}">
                <a16:creationId xmlns:a16="http://schemas.microsoft.com/office/drawing/2014/main" id="{5BB16CAE-A86A-40FA-ADF1-54A3ABA724DA}"/>
              </a:ext>
            </a:extLst>
          </p:cNvPr>
          <p:cNvSpPr>
            <a:spLocks noGrp="1"/>
          </p:cNvSpPr>
          <p:nvPr>
            <p:ph idx="1"/>
          </p:nvPr>
        </p:nvSpPr>
        <p:spPr/>
        <p:txBody>
          <a:bodyPr>
            <a:normAutofit fontScale="92500" lnSpcReduction="1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str1[ ] = "</a:t>
            </a:r>
            <a:r>
              <a:rPr lang="en-US" dirty="0" err="1"/>
              <a:t>Manipal</a:t>
            </a:r>
            <a:r>
              <a:rPr lang="en-US" dirty="0"/>
              <a:t> Institute of Technology";</a:t>
            </a:r>
          </a:p>
          <a:p>
            <a:pPr marL="0" indent="0">
              <a:buNone/>
            </a:pPr>
            <a:r>
              <a:rPr lang="en-US" dirty="0"/>
              <a:t>char str2[100];</a:t>
            </a:r>
          </a:p>
          <a:p>
            <a:pPr marL="0" indent="0">
              <a:buNone/>
            </a:pPr>
            <a:r>
              <a:rPr lang="en-US" dirty="0" err="1">
                <a:solidFill>
                  <a:srgbClr val="FF0000"/>
                </a:solidFill>
              </a:rPr>
              <a:t>strcpy</a:t>
            </a:r>
            <a:r>
              <a:rPr lang="en-US" dirty="0">
                <a:solidFill>
                  <a:srgbClr val="FF0000"/>
                </a:solidFill>
              </a:rPr>
              <a:t>(str2,str1);</a:t>
            </a:r>
          </a:p>
          <a:p>
            <a:pPr marL="0" indent="0">
              <a:buNone/>
            </a:pPr>
            <a:r>
              <a:rPr lang="en-US" dirty="0" err="1"/>
              <a:t>cout</a:t>
            </a:r>
            <a:r>
              <a:rPr lang="en-US" dirty="0"/>
              <a:t> &lt;&lt; str1&lt;&lt;"\n"&lt;&lt;str2 &lt;&lt; </a:t>
            </a:r>
            <a:r>
              <a:rPr lang="en-US" dirty="0" err="1"/>
              <a:t>endl</a:t>
            </a:r>
            <a:r>
              <a:rPr lang="en-US" dirty="0"/>
              <a:t>;</a:t>
            </a:r>
          </a:p>
          <a:p>
            <a:pPr marL="0" indent="0">
              <a:buNone/>
            </a:pPr>
            <a:r>
              <a:rPr lang="en-US" dirty="0"/>
              <a:t>return 0;</a:t>
            </a:r>
          </a:p>
          <a:p>
            <a:pPr marL="0" indent="0">
              <a:buNone/>
            </a:pPr>
            <a:r>
              <a:rPr lang="en-US" dirty="0"/>
              <a:t>}</a:t>
            </a:r>
          </a:p>
        </p:txBody>
      </p:sp>
      <p:sp>
        <p:nvSpPr>
          <p:cNvPr id="4" name="Date Placeholder 3">
            <a:extLst>
              <a:ext uri="{FF2B5EF4-FFF2-40B4-BE49-F238E27FC236}">
                <a16:creationId xmlns:a16="http://schemas.microsoft.com/office/drawing/2014/main" id="{5C0A3779-7A92-4507-BFE6-8822B0AE4F5E}"/>
              </a:ext>
            </a:extLst>
          </p:cNvPr>
          <p:cNvSpPr>
            <a:spLocks noGrp="1"/>
          </p:cNvSpPr>
          <p:nvPr>
            <p:ph type="dt" sz="half" idx="10"/>
          </p:nvPr>
        </p:nvSpPr>
        <p:spPr/>
        <p:txBody>
          <a:bodyPr/>
          <a:lstStyle/>
          <a:p>
            <a:fld id="{FFDB65E2-9FD2-4CD6-A823-0A11B8E9C704}" type="datetime1">
              <a:rPr lang="en-IN" smtClean="0"/>
              <a:t>01-09-2022</a:t>
            </a:fld>
            <a:endParaRPr lang="en-US"/>
          </a:p>
        </p:txBody>
      </p:sp>
      <p:sp>
        <p:nvSpPr>
          <p:cNvPr id="5" name="Slide Number Placeholder 4">
            <a:extLst>
              <a:ext uri="{FF2B5EF4-FFF2-40B4-BE49-F238E27FC236}">
                <a16:creationId xmlns:a16="http://schemas.microsoft.com/office/drawing/2014/main" id="{49B34D5B-E9AF-403D-BD80-915EEA0AE2B2}"/>
              </a:ext>
            </a:extLst>
          </p:cNvPr>
          <p:cNvSpPr>
            <a:spLocks noGrp="1"/>
          </p:cNvSpPr>
          <p:nvPr>
            <p:ph type="sldNum" sz="quarter" idx="12"/>
          </p:nvPr>
        </p:nvSpPr>
        <p:spPr/>
        <p:txBody>
          <a:bodyPr/>
          <a:lstStyle/>
          <a:p>
            <a:fld id="{ADE9CCA5-A479-4857-B834-7FFF4BDABD38}" type="slidenum">
              <a:rPr lang="en-US" smtClean="0"/>
              <a:t>17</a:t>
            </a:fld>
            <a:endParaRPr lang="en-US"/>
          </a:p>
        </p:txBody>
      </p:sp>
      <p:sp>
        <p:nvSpPr>
          <p:cNvPr id="6" name="Footer Placeholder 5">
            <a:extLst>
              <a:ext uri="{FF2B5EF4-FFF2-40B4-BE49-F238E27FC236}">
                <a16:creationId xmlns:a16="http://schemas.microsoft.com/office/drawing/2014/main" id="{04395F98-D7C8-47E4-8662-16E049603E5C}"/>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3582035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C992-6AD8-4807-B9A4-E5FE8419633D}"/>
              </a:ext>
            </a:extLst>
          </p:cNvPr>
          <p:cNvSpPr>
            <a:spLocks noGrp="1"/>
          </p:cNvSpPr>
          <p:nvPr>
            <p:ph type="title"/>
          </p:nvPr>
        </p:nvSpPr>
        <p:spPr/>
        <p:txBody>
          <a:bodyPr/>
          <a:lstStyle/>
          <a:p>
            <a:r>
              <a:rPr lang="en-US" spc="-200" dirty="0"/>
              <a:t>Library </a:t>
            </a:r>
            <a:r>
              <a:rPr lang="en-US" spc="-195" dirty="0"/>
              <a:t>function:</a:t>
            </a:r>
            <a:r>
              <a:rPr lang="en-US" spc="-434" dirty="0"/>
              <a:t> </a:t>
            </a:r>
            <a:r>
              <a:rPr lang="en-US" b="1" spc="-155" dirty="0">
                <a:solidFill>
                  <a:srgbClr val="C00000"/>
                </a:solidFill>
                <a:latin typeface="Arial"/>
                <a:cs typeface="Arial"/>
              </a:rPr>
              <a:t>strcmp()</a:t>
            </a:r>
            <a:endParaRPr lang="en-US" dirty="0"/>
          </a:p>
        </p:txBody>
      </p:sp>
      <p:sp>
        <p:nvSpPr>
          <p:cNvPr id="3" name="Content Placeholder 2">
            <a:extLst>
              <a:ext uri="{FF2B5EF4-FFF2-40B4-BE49-F238E27FC236}">
                <a16:creationId xmlns:a16="http://schemas.microsoft.com/office/drawing/2014/main" id="{EEDC2F7D-8BC9-49B9-A56A-F806C78B957B}"/>
              </a:ext>
            </a:extLst>
          </p:cNvPr>
          <p:cNvSpPr>
            <a:spLocks noGrp="1"/>
          </p:cNvSpPr>
          <p:nvPr>
            <p:ph idx="1"/>
          </p:nvPr>
        </p:nvSpPr>
        <p:spPr/>
        <p:txBody>
          <a:bodyPr/>
          <a:lstStyle/>
          <a:p>
            <a:pPr marL="469900" marR="6985" indent="-457200" algn="just">
              <a:lnSpc>
                <a:spcPct val="106700"/>
              </a:lnSpc>
              <a:spcBef>
                <a:spcPts val="100"/>
              </a:spcBef>
              <a:tabLst>
                <a:tab pos="259715" algn="l"/>
              </a:tabLst>
            </a:pPr>
            <a:r>
              <a:rPr lang="en-US" spc="-5" dirty="0">
                <a:solidFill>
                  <a:prstClr val="black"/>
                </a:solidFill>
              </a:rPr>
              <a:t>The </a:t>
            </a:r>
            <a:r>
              <a:rPr lang="en-US" b="1" spc="-204" dirty="0">
                <a:solidFill>
                  <a:prstClr val="black"/>
                </a:solidFill>
              </a:rPr>
              <a:t>strcmp </a:t>
            </a:r>
            <a:r>
              <a:rPr lang="en-US" b="1" spc="-100" dirty="0">
                <a:solidFill>
                  <a:prstClr val="black"/>
                </a:solidFill>
              </a:rPr>
              <a:t>function </a:t>
            </a:r>
            <a:r>
              <a:rPr lang="en-US" dirty="0">
                <a:solidFill>
                  <a:prstClr val="black"/>
                </a:solidFill>
              </a:rPr>
              <a:t>compares </a:t>
            </a:r>
            <a:r>
              <a:rPr lang="en-US" spc="-5" dirty="0">
                <a:solidFill>
                  <a:prstClr val="black"/>
                </a:solidFill>
              </a:rPr>
              <a:t>two strings identified </a:t>
            </a:r>
            <a:r>
              <a:rPr lang="en-US" dirty="0">
                <a:solidFill>
                  <a:prstClr val="black"/>
                </a:solidFill>
              </a:rPr>
              <a:t>by  </a:t>
            </a:r>
            <a:r>
              <a:rPr lang="en-US" spc="-5" dirty="0">
                <a:solidFill>
                  <a:prstClr val="black"/>
                </a:solidFill>
              </a:rPr>
              <a:t>the arguments </a:t>
            </a:r>
            <a:r>
              <a:rPr lang="en-US" dirty="0">
                <a:solidFill>
                  <a:prstClr val="black"/>
                </a:solidFill>
              </a:rPr>
              <a:t>and </a:t>
            </a:r>
            <a:r>
              <a:rPr lang="en-US" spc="-5" dirty="0">
                <a:solidFill>
                  <a:prstClr val="black"/>
                </a:solidFill>
              </a:rPr>
              <a:t>has </a:t>
            </a:r>
            <a:r>
              <a:rPr lang="en-US" dirty="0">
                <a:solidFill>
                  <a:prstClr val="black"/>
                </a:solidFill>
              </a:rPr>
              <a:t>a </a:t>
            </a:r>
            <a:r>
              <a:rPr lang="en-US" spc="-15" dirty="0">
                <a:solidFill>
                  <a:prstClr val="black"/>
                </a:solidFill>
              </a:rPr>
              <a:t>value </a:t>
            </a:r>
            <a:r>
              <a:rPr lang="en-US" dirty="0">
                <a:solidFill>
                  <a:prstClr val="black"/>
                </a:solidFill>
              </a:rPr>
              <a:t>0 </a:t>
            </a:r>
            <a:r>
              <a:rPr lang="en-US" spc="-5" dirty="0">
                <a:solidFill>
                  <a:prstClr val="black"/>
                </a:solidFill>
              </a:rPr>
              <a:t>if </a:t>
            </a:r>
            <a:r>
              <a:rPr lang="en-US" dirty="0">
                <a:solidFill>
                  <a:prstClr val="black"/>
                </a:solidFill>
              </a:rPr>
              <a:t>they </a:t>
            </a:r>
            <a:r>
              <a:rPr lang="en-US" spc="-5" dirty="0">
                <a:solidFill>
                  <a:prstClr val="black"/>
                </a:solidFill>
              </a:rPr>
              <a:t>are</a:t>
            </a:r>
            <a:r>
              <a:rPr lang="en-US" spc="145" dirty="0">
                <a:solidFill>
                  <a:prstClr val="black"/>
                </a:solidFill>
              </a:rPr>
              <a:t> </a:t>
            </a:r>
            <a:r>
              <a:rPr lang="en-US" spc="-5" dirty="0">
                <a:solidFill>
                  <a:prstClr val="black"/>
                </a:solidFill>
              </a:rPr>
              <a:t>equal.</a:t>
            </a:r>
          </a:p>
          <a:p>
            <a:pPr marL="469900" marR="6985" indent="-457200" algn="just">
              <a:lnSpc>
                <a:spcPct val="106700"/>
              </a:lnSpc>
              <a:spcBef>
                <a:spcPts val="100"/>
              </a:spcBef>
              <a:tabLst>
                <a:tab pos="259715" algn="l"/>
              </a:tabLst>
            </a:pPr>
            <a:r>
              <a:rPr lang="en-US" dirty="0">
                <a:solidFill>
                  <a:prstClr val="black"/>
                </a:solidFill>
              </a:rPr>
              <a:t>If they are not, </a:t>
            </a:r>
            <a:r>
              <a:rPr lang="en-US" spc="-5" dirty="0">
                <a:solidFill>
                  <a:prstClr val="black"/>
                </a:solidFill>
              </a:rPr>
              <a:t>it has </a:t>
            </a:r>
            <a:r>
              <a:rPr lang="en-US" dirty="0">
                <a:solidFill>
                  <a:prstClr val="black"/>
                </a:solidFill>
              </a:rPr>
              <a:t>the </a:t>
            </a:r>
            <a:r>
              <a:rPr lang="en-US" spc="-5" dirty="0">
                <a:solidFill>
                  <a:prstClr val="black"/>
                </a:solidFill>
              </a:rPr>
              <a:t>numeric </a:t>
            </a:r>
            <a:r>
              <a:rPr lang="en-US" dirty="0">
                <a:solidFill>
                  <a:prstClr val="black"/>
                </a:solidFill>
              </a:rPr>
              <a:t>difference </a:t>
            </a:r>
            <a:r>
              <a:rPr lang="en-US" spc="-5" dirty="0">
                <a:solidFill>
                  <a:prstClr val="black"/>
                </a:solidFill>
              </a:rPr>
              <a:t>between  the first </a:t>
            </a:r>
            <a:r>
              <a:rPr lang="en-US" dirty="0">
                <a:solidFill>
                  <a:prstClr val="black"/>
                </a:solidFill>
              </a:rPr>
              <a:t>nonmatching</a:t>
            </a:r>
            <a:r>
              <a:rPr lang="en-US" spc="-5" dirty="0">
                <a:solidFill>
                  <a:prstClr val="black"/>
                </a:solidFill>
              </a:rPr>
              <a:t> </a:t>
            </a:r>
            <a:r>
              <a:rPr lang="en-US" spc="-10" dirty="0">
                <a:solidFill>
                  <a:prstClr val="black"/>
                </a:solidFill>
              </a:rPr>
              <a:t>characters </a:t>
            </a:r>
            <a:r>
              <a:rPr lang="en-US" spc="-5" dirty="0">
                <a:solidFill>
                  <a:prstClr val="black"/>
                </a:solidFill>
              </a:rPr>
              <a:t>in </a:t>
            </a:r>
            <a:r>
              <a:rPr lang="en-US" dirty="0">
                <a:solidFill>
                  <a:prstClr val="black"/>
                </a:solidFill>
              </a:rPr>
              <a:t>the</a:t>
            </a:r>
            <a:r>
              <a:rPr lang="en-US" spc="140" dirty="0">
                <a:solidFill>
                  <a:prstClr val="black"/>
                </a:solidFill>
              </a:rPr>
              <a:t> </a:t>
            </a:r>
            <a:r>
              <a:rPr lang="en-US" spc="-10" dirty="0">
                <a:solidFill>
                  <a:prstClr val="black"/>
                </a:solidFill>
              </a:rPr>
              <a:t>strings.</a:t>
            </a:r>
            <a:endParaRPr lang="en-US" dirty="0">
              <a:solidFill>
                <a:prstClr val="black"/>
              </a:solidFill>
            </a:endParaRPr>
          </a:p>
          <a:p>
            <a:pPr marL="927100" lvl="0" indent="0">
              <a:lnSpc>
                <a:spcPts val="2690"/>
              </a:lnSpc>
              <a:spcBef>
                <a:spcPts val="0"/>
              </a:spcBef>
              <a:buNone/>
            </a:pPr>
            <a:r>
              <a:rPr lang="en-US" b="1" spc="-145" dirty="0">
                <a:solidFill>
                  <a:srgbClr val="800000"/>
                </a:solidFill>
              </a:rPr>
              <a:t>strcmp(string1,string2);</a:t>
            </a:r>
            <a:endParaRPr lang="en-US" dirty="0">
              <a:solidFill>
                <a:prstClr val="black"/>
              </a:solidFill>
            </a:endParaRPr>
          </a:p>
          <a:p>
            <a:pPr marL="927100" marR="6350" lvl="0" indent="0">
              <a:lnSpc>
                <a:spcPct val="100000"/>
              </a:lnSpc>
              <a:spcBef>
                <a:spcPts val="195"/>
              </a:spcBef>
              <a:buNone/>
              <a:tabLst>
                <a:tab pos="2028825" algn="l"/>
                <a:tab pos="2711450" algn="l"/>
                <a:tab pos="3814445" algn="l"/>
                <a:tab pos="4574540" algn="l"/>
                <a:tab pos="5095240" algn="l"/>
                <a:tab pos="6036310" algn="l"/>
                <a:tab pos="7387590" algn="l"/>
                <a:tab pos="7861300" algn="l"/>
              </a:tabLst>
            </a:pPr>
            <a:r>
              <a:rPr lang="en-US" spc="-5" dirty="0">
                <a:solidFill>
                  <a:prstClr val="black"/>
                </a:solidFill>
              </a:rPr>
              <a:t>string1	and	string2	m</a:t>
            </a:r>
            <a:r>
              <a:rPr lang="en-US" spc="-20" dirty="0">
                <a:solidFill>
                  <a:prstClr val="black"/>
                </a:solidFill>
              </a:rPr>
              <a:t>a</a:t>
            </a:r>
            <a:r>
              <a:rPr lang="en-US" spc="-5" dirty="0">
                <a:solidFill>
                  <a:prstClr val="black"/>
                </a:solidFill>
              </a:rPr>
              <a:t>y</a:t>
            </a:r>
            <a:r>
              <a:rPr lang="en-US" dirty="0">
                <a:solidFill>
                  <a:prstClr val="black"/>
                </a:solidFill>
              </a:rPr>
              <a:t>	</a:t>
            </a:r>
            <a:r>
              <a:rPr lang="en-US" spc="-5" dirty="0">
                <a:solidFill>
                  <a:prstClr val="black"/>
                </a:solidFill>
              </a:rPr>
              <a:t>be</a:t>
            </a:r>
            <a:r>
              <a:rPr lang="en-US" dirty="0">
                <a:solidFill>
                  <a:prstClr val="black"/>
                </a:solidFill>
              </a:rPr>
              <a:t>	</a:t>
            </a:r>
            <a:r>
              <a:rPr lang="en-US" spc="-5" dirty="0">
                <a:solidFill>
                  <a:prstClr val="black"/>
                </a:solidFill>
              </a:rPr>
              <a:t>string</a:t>
            </a:r>
            <a:r>
              <a:rPr lang="en-US" dirty="0">
                <a:solidFill>
                  <a:prstClr val="black"/>
                </a:solidFill>
              </a:rPr>
              <a:t>	</a:t>
            </a:r>
            <a:r>
              <a:rPr lang="en-US" spc="-50" dirty="0">
                <a:solidFill>
                  <a:prstClr val="black"/>
                </a:solidFill>
              </a:rPr>
              <a:t>v</a:t>
            </a:r>
            <a:r>
              <a:rPr lang="en-US" spc="-5" dirty="0">
                <a:solidFill>
                  <a:prstClr val="black"/>
                </a:solidFill>
              </a:rPr>
              <a:t>ariables</a:t>
            </a:r>
            <a:r>
              <a:rPr lang="en-US" dirty="0">
                <a:solidFill>
                  <a:prstClr val="black"/>
                </a:solidFill>
              </a:rPr>
              <a:t>	</a:t>
            </a:r>
            <a:r>
              <a:rPr lang="en-US" spc="-5" dirty="0">
                <a:solidFill>
                  <a:prstClr val="black"/>
                </a:solidFill>
              </a:rPr>
              <a:t>or</a:t>
            </a:r>
            <a:r>
              <a:rPr lang="en-US" dirty="0">
                <a:solidFill>
                  <a:prstClr val="black"/>
                </a:solidFill>
              </a:rPr>
              <a:t>	</a:t>
            </a:r>
            <a:r>
              <a:rPr lang="en-US" spc="-5" dirty="0">
                <a:solidFill>
                  <a:prstClr val="black"/>
                </a:solidFill>
              </a:rPr>
              <a:t>string  </a:t>
            </a:r>
            <a:r>
              <a:rPr lang="en-US" spc="-10" dirty="0">
                <a:solidFill>
                  <a:prstClr val="black"/>
                </a:solidFill>
              </a:rPr>
              <a:t>constants.</a:t>
            </a:r>
            <a:endParaRPr lang="en-US" dirty="0">
              <a:solidFill>
                <a:prstClr val="black"/>
              </a:solidFill>
            </a:endParaRPr>
          </a:p>
          <a:p>
            <a:pPr marL="12700" marR="5080" lvl="0" indent="0" algn="just">
              <a:lnSpc>
                <a:spcPct val="103299"/>
              </a:lnSpc>
              <a:spcBef>
                <a:spcPts val="2110"/>
              </a:spcBef>
              <a:buNone/>
            </a:pPr>
            <a:r>
              <a:rPr lang="en-US" spc="-30" dirty="0">
                <a:solidFill>
                  <a:prstClr val="black"/>
                </a:solidFill>
              </a:rPr>
              <a:t>e.g., </a:t>
            </a:r>
            <a:r>
              <a:rPr lang="en-US" b="1" spc="-140" dirty="0">
                <a:solidFill>
                  <a:srgbClr val="800000"/>
                </a:solidFill>
              </a:rPr>
              <a:t>strcmp(“their”, “there”); </a:t>
            </a:r>
            <a:r>
              <a:rPr lang="en-US" spc="-5" dirty="0">
                <a:solidFill>
                  <a:prstClr val="black"/>
                </a:solidFill>
              </a:rPr>
              <a:t>will </a:t>
            </a:r>
            <a:r>
              <a:rPr lang="en-US" dirty="0">
                <a:solidFill>
                  <a:prstClr val="black"/>
                </a:solidFill>
              </a:rPr>
              <a:t>return a </a:t>
            </a:r>
            <a:r>
              <a:rPr lang="en-US" spc="-15" dirty="0">
                <a:solidFill>
                  <a:prstClr val="black"/>
                </a:solidFill>
              </a:rPr>
              <a:t>value </a:t>
            </a:r>
            <a:r>
              <a:rPr lang="en-US" dirty="0">
                <a:solidFill>
                  <a:prstClr val="black"/>
                </a:solidFill>
              </a:rPr>
              <a:t>of –9 </a:t>
            </a:r>
            <a:r>
              <a:rPr lang="en-US" spc="-5" dirty="0">
                <a:solidFill>
                  <a:prstClr val="black"/>
                </a:solidFill>
              </a:rPr>
              <a:t>which  is </a:t>
            </a:r>
            <a:r>
              <a:rPr lang="en-US" dirty="0">
                <a:solidFill>
                  <a:prstClr val="black"/>
                </a:solidFill>
              </a:rPr>
              <a:t>the </a:t>
            </a:r>
            <a:r>
              <a:rPr lang="en-US" spc="-5" dirty="0">
                <a:solidFill>
                  <a:prstClr val="black"/>
                </a:solidFill>
              </a:rPr>
              <a:t>numeric </a:t>
            </a:r>
            <a:r>
              <a:rPr lang="en-US" dirty="0">
                <a:solidFill>
                  <a:prstClr val="black"/>
                </a:solidFill>
              </a:rPr>
              <a:t>difference </a:t>
            </a:r>
            <a:r>
              <a:rPr lang="en-US" spc="-5" dirty="0">
                <a:solidFill>
                  <a:prstClr val="black"/>
                </a:solidFill>
              </a:rPr>
              <a:t>between ASCII ‘</a:t>
            </a:r>
            <a:r>
              <a:rPr lang="en-US" spc="-5" dirty="0" err="1">
                <a:solidFill>
                  <a:prstClr val="black"/>
                </a:solidFill>
              </a:rPr>
              <a:t>i</a:t>
            </a:r>
            <a:r>
              <a:rPr lang="en-US" spc="-5" dirty="0">
                <a:solidFill>
                  <a:prstClr val="black"/>
                </a:solidFill>
              </a:rPr>
              <a:t>’(105) </a:t>
            </a:r>
            <a:r>
              <a:rPr lang="en-US" dirty="0">
                <a:solidFill>
                  <a:prstClr val="black"/>
                </a:solidFill>
              </a:rPr>
              <a:t>and </a:t>
            </a:r>
            <a:r>
              <a:rPr lang="en-US" spc="-5" dirty="0">
                <a:solidFill>
                  <a:prstClr val="black"/>
                </a:solidFill>
              </a:rPr>
              <a:t>ASCII  </a:t>
            </a:r>
            <a:r>
              <a:rPr lang="en-US" spc="-55" dirty="0">
                <a:solidFill>
                  <a:prstClr val="black"/>
                </a:solidFill>
              </a:rPr>
              <a:t>‘r’(114). </a:t>
            </a:r>
            <a:r>
              <a:rPr lang="en-US" spc="-5" dirty="0">
                <a:solidFill>
                  <a:prstClr val="black"/>
                </a:solidFill>
              </a:rPr>
              <a:t>That is, ‘</a:t>
            </a:r>
            <a:r>
              <a:rPr lang="en-US" spc="-5" dirty="0" err="1">
                <a:solidFill>
                  <a:prstClr val="black"/>
                </a:solidFill>
              </a:rPr>
              <a:t>i</a:t>
            </a:r>
            <a:r>
              <a:rPr lang="en-US" spc="-5" dirty="0">
                <a:solidFill>
                  <a:prstClr val="black"/>
                </a:solidFill>
              </a:rPr>
              <a:t>’ minus </a:t>
            </a:r>
            <a:r>
              <a:rPr lang="en-US" spc="10" dirty="0">
                <a:solidFill>
                  <a:prstClr val="black"/>
                </a:solidFill>
              </a:rPr>
              <a:t>‘r’ </a:t>
            </a:r>
            <a:r>
              <a:rPr lang="en-US" spc="-5" dirty="0">
                <a:solidFill>
                  <a:prstClr val="black"/>
                </a:solidFill>
              </a:rPr>
              <a:t>w:r:to ASCII </a:t>
            </a:r>
            <a:r>
              <a:rPr lang="en-US" dirty="0">
                <a:solidFill>
                  <a:prstClr val="black"/>
                </a:solidFill>
              </a:rPr>
              <a:t>code </a:t>
            </a:r>
            <a:r>
              <a:rPr lang="en-US" spc="-5" dirty="0">
                <a:solidFill>
                  <a:prstClr val="black"/>
                </a:solidFill>
              </a:rPr>
              <a:t>is</a:t>
            </a:r>
            <a:r>
              <a:rPr lang="en-US" spc="160" dirty="0">
                <a:solidFill>
                  <a:prstClr val="black"/>
                </a:solidFill>
              </a:rPr>
              <a:t> </a:t>
            </a:r>
            <a:r>
              <a:rPr lang="en-US" dirty="0">
                <a:solidFill>
                  <a:prstClr val="black"/>
                </a:solidFill>
              </a:rPr>
              <a:t>–9.</a:t>
            </a:r>
          </a:p>
          <a:p>
            <a:pPr marL="12700" marR="7620" lvl="0" indent="0" algn="just">
              <a:lnSpc>
                <a:spcPct val="100000"/>
              </a:lnSpc>
              <a:spcBef>
                <a:spcPts val="2400"/>
              </a:spcBef>
              <a:buNone/>
            </a:pPr>
            <a:r>
              <a:rPr lang="en-US" dirty="0">
                <a:solidFill>
                  <a:prstClr val="black"/>
                </a:solidFill>
              </a:rPr>
              <a:t>If the </a:t>
            </a:r>
            <a:r>
              <a:rPr lang="en-US" spc="-15" dirty="0">
                <a:solidFill>
                  <a:prstClr val="black"/>
                </a:solidFill>
              </a:rPr>
              <a:t>value </a:t>
            </a:r>
            <a:r>
              <a:rPr lang="en-US" spc="-5" dirty="0">
                <a:solidFill>
                  <a:prstClr val="black"/>
                </a:solidFill>
              </a:rPr>
              <a:t>is negative, string1 is alphabetically above  </a:t>
            </a:r>
            <a:r>
              <a:rPr lang="en-US" spc="-10" dirty="0">
                <a:solidFill>
                  <a:prstClr val="black"/>
                </a:solidFill>
              </a:rPr>
              <a:t>string2.</a:t>
            </a:r>
            <a:endParaRPr lang="en-US" dirty="0">
              <a:solidFill>
                <a:prstClr val="black"/>
              </a:solidFill>
            </a:endParaRPr>
          </a:p>
          <a:p>
            <a:endParaRPr lang="en-US" dirty="0"/>
          </a:p>
        </p:txBody>
      </p:sp>
      <p:sp>
        <p:nvSpPr>
          <p:cNvPr id="4" name="Date Placeholder 3">
            <a:extLst>
              <a:ext uri="{FF2B5EF4-FFF2-40B4-BE49-F238E27FC236}">
                <a16:creationId xmlns:a16="http://schemas.microsoft.com/office/drawing/2014/main" id="{A7F0513B-A9EC-412D-9E85-A7FC5573F6E8}"/>
              </a:ext>
            </a:extLst>
          </p:cNvPr>
          <p:cNvSpPr>
            <a:spLocks noGrp="1"/>
          </p:cNvSpPr>
          <p:nvPr>
            <p:ph type="dt" sz="half" idx="10"/>
          </p:nvPr>
        </p:nvSpPr>
        <p:spPr/>
        <p:txBody>
          <a:bodyPr/>
          <a:lstStyle/>
          <a:p>
            <a:fld id="{26884863-E5D6-42A3-91BA-50E23167987B}" type="datetime1">
              <a:rPr lang="en-IN" smtClean="0"/>
              <a:t>01-09-2022</a:t>
            </a:fld>
            <a:endParaRPr lang="en-US"/>
          </a:p>
        </p:txBody>
      </p:sp>
      <p:sp>
        <p:nvSpPr>
          <p:cNvPr id="5" name="Slide Number Placeholder 4">
            <a:extLst>
              <a:ext uri="{FF2B5EF4-FFF2-40B4-BE49-F238E27FC236}">
                <a16:creationId xmlns:a16="http://schemas.microsoft.com/office/drawing/2014/main" id="{4A1401D2-942E-4BC1-8634-EE1616D2A7B2}"/>
              </a:ext>
            </a:extLst>
          </p:cNvPr>
          <p:cNvSpPr>
            <a:spLocks noGrp="1"/>
          </p:cNvSpPr>
          <p:nvPr>
            <p:ph type="sldNum" sz="quarter" idx="12"/>
          </p:nvPr>
        </p:nvSpPr>
        <p:spPr/>
        <p:txBody>
          <a:bodyPr/>
          <a:lstStyle/>
          <a:p>
            <a:fld id="{ADE9CCA5-A479-4857-B834-7FFF4BDABD38}" type="slidenum">
              <a:rPr lang="en-US" smtClean="0"/>
              <a:t>18</a:t>
            </a:fld>
            <a:endParaRPr lang="en-US"/>
          </a:p>
        </p:txBody>
      </p:sp>
      <p:sp>
        <p:nvSpPr>
          <p:cNvPr id="6" name="Footer Placeholder 5">
            <a:extLst>
              <a:ext uri="{FF2B5EF4-FFF2-40B4-BE49-F238E27FC236}">
                <a16:creationId xmlns:a16="http://schemas.microsoft.com/office/drawing/2014/main" id="{7EBCA76F-094C-4498-84D3-44C91154BDB2}"/>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151882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360" y="962391"/>
            <a:ext cx="10903634" cy="5393959"/>
          </a:xfrm>
        </p:spPr>
        <p:txBody>
          <a:bodyPr>
            <a:normAutofit fontScale="92500" lnSpcReduction="2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 char str1[ ] = "Manipal Institute of Technology";</a:t>
            </a:r>
          </a:p>
          <a:p>
            <a:pPr marL="0" indent="0">
              <a:buNone/>
            </a:pPr>
            <a:r>
              <a:rPr lang="en-US" dirty="0"/>
              <a:t> char str2[ ] ="Manipal Institute of Technology";</a:t>
            </a:r>
          </a:p>
          <a:p>
            <a:pPr marL="0" indent="0">
              <a:buNone/>
            </a:pPr>
            <a:r>
              <a:rPr lang="en-US" dirty="0">
                <a:solidFill>
                  <a:srgbClr val="FF0000"/>
                </a:solidFill>
              </a:rPr>
              <a:t> if(strcmp(str1,str2)!=0)</a:t>
            </a:r>
          </a:p>
          <a:p>
            <a:pPr marL="0" indent="0">
              <a:buNone/>
            </a:pPr>
            <a:r>
              <a:rPr lang="en-US" dirty="0"/>
              <a:t>    </a:t>
            </a:r>
            <a:r>
              <a:rPr lang="en-US" dirty="0" err="1"/>
              <a:t>cout</a:t>
            </a:r>
            <a:r>
              <a:rPr lang="en-US" dirty="0"/>
              <a:t>&lt;&lt;"strings are not equal";</a:t>
            </a:r>
          </a:p>
          <a:p>
            <a:pPr marL="0" indent="0">
              <a:buNone/>
            </a:pPr>
            <a:r>
              <a:rPr lang="en-US" dirty="0"/>
              <a:t> else</a:t>
            </a:r>
          </a:p>
          <a:p>
            <a:pPr marL="0" indent="0">
              <a:buNone/>
            </a:pPr>
            <a:r>
              <a:rPr lang="en-US" dirty="0"/>
              <a:t>    </a:t>
            </a:r>
            <a:r>
              <a:rPr lang="en-US" dirty="0" err="1"/>
              <a:t>cout</a:t>
            </a:r>
            <a:r>
              <a:rPr lang="en-US" dirty="0"/>
              <a:t> &lt;&lt;"Two strings are equal";</a:t>
            </a:r>
          </a:p>
          <a:p>
            <a:pPr marL="0" indent="0">
              <a:buNone/>
            </a:pPr>
            <a:r>
              <a:rPr lang="en-US" dirty="0"/>
              <a:t> return 0;</a:t>
            </a:r>
          </a:p>
          <a:p>
            <a:pPr marL="0" indent="0">
              <a:buNone/>
            </a:pPr>
            <a:r>
              <a:rPr lang="en-US" dirty="0"/>
              <a:t>}</a:t>
            </a:r>
          </a:p>
        </p:txBody>
      </p:sp>
      <p:sp>
        <p:nvSpPr>
          <p:cNvPr id="4" name="Date Placeholder 3">
            <a:extLst>
              <a:ext uri="{FF2B5EF4-FFF2-40B4-BE49-F238E27FC236}">
                <a16:creationId xmlns:a16="http://schemas.microsoft.com/office/drawing/2014/main" id="{96E1E4E5-DBCF-4A3A-9A6E-2906399B45FA}"/>
              </a:ext>
            </a:extLst>
          </p:cNvPr>
          <p:cNvSpPr>
            <a:spLocks noGrp="1"/>
          </p:cNvSpPr>
          <p:nvPr>
            <p:ph type="dt" sz="half" idx="10"/>
          </p:nvPr>
        </p:nvSpPr>
        <p:spPr/>
        <p:txBody>
          <a:bodyPr/>
          <a:lstStyle/>
          <a:p>
            <a:fld id="{CE89D2F5-EC4D-4EC2-B5D1-729E1DB47DF6}" type="datetime1">
              <a:rPr lang="en-IN" smtClean="0"/>
              <a:t>01-09-2022</a:t>
            </a:fld>
            <a:endParaRPr lang="en-US"/>
          </a:p>
        </p:txBody>
      </p:sp>
      <p:sp>
        <p:nvSpPr>
          <p:cNvPr id="5" name="Slide Number Placeholder 4">
            <a:extLst>
              <a:ext uri="{FF2B5EF4-FFF2-40B4-BE49-F238E27FC236}">
                <a16:creationId xmlns:a16="http://schemas.microsoft.com/office/drawing/2014/main" id="{E0926309-9B2F-46F4-AD2C-E4402075EE06}"/>
              </a:ext>
            </a:extLst>
          </p:cNvPr>
          <p:cNvSpPr>
            <a:spLocks noGrp="1"/>
          </p:cNvSpPr>
          <p:nvPr>
            <p:ph type="sldNum" sz="quarter" idx="12"/>
          </p:nvPr>
        </p:nvSpPr>
        <p:spPr/>
        <p:txBody>
          <a:bodyPr/>
          <a:lstStyle/>
          <a:p>
            <a:fld id="{ADE9CCA5-A479-4857-B834-7FFF4BDABD38}" type="slidenum">
              <a:rPr lang="en-US" smtClean="0"/>
              <a:t>19</a:t>
            </a:fld>
            <a:endParaRPr lang="en-US"/>
          </a:p>
        </p:txBody>
      </p:sp>
      <p:sp>
        <p:nvSpPr>
          <p:cNvPr id="2" name="Footer Placeholder 1">
            <a:extLst>
              <a:ext uri="{FF2B5EF4-FFF2-40B4-BE49-F238E27FC236}">
                <a16:creationId xmlns:a16="http://schemas.microsoft.com/office/drawing/2014/main" id="{8CF5B478-5D31-4796-BE86-4BA733F0BF5A}"/>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67ED21F7-3364-4CBD-AB59-C04EF2F0F910}"/>
              </a:ext>
            </a:extLst>
          </p:cNvPr>
          <p:cNvSpPr>
            <a:spLocks noGrp="1"/>
          </p:cNvSpPr>
          <p:nvPr>
            <p:ph type="title"/>
          </p:nvPr>
        </p:nvSpPr>
        <p:spPr>
          <a:xfrm>
            <a:off x="243114" y="136524"/>
            <a:ext cx="11110686" cy="719819"/>
          </a:xfrm>
        </p:spPr>
        <p:txBody>
          <a:bodyPr/>
          <a:lstStyle/>
          <a:p>
            <a:r>
              <a:rPr lang="en-US" b="1" spc="-155" dirty="0">
                <a:solidFill>
                  <a:srgbClr val="C00000"/>
                </a:solidFill>
                <a:latin typeface="Arial"/>
                <a:cs typeface="Arial"/>
              </a:rPr>
              <a:t>strcmp()</a:t>
            </a:r>
            <a:endParaRPr lang="en-US" dirty="0"/>
          </a:p>
        </p:txBody>
      </p:sp>
    </p:spTree>
    <p:extLst>
      <p:ext uri="{BB962C8B-B14F-4D97-AF65-F5344CB8AC3E}">
        <p14:creationId xmlns:p14="http://schemas.microsoft.com/office/powerpoint/2010/main" val="9986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3561-A0FE-4927-9919-08CA931D9BC8}"/>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89974A9F-4B33-434B-8C08-AF5CE937E282}"/>
              </a:ext>
            </a:extLst>
          </p:cNvPr>
          <p:cNvSpPr>
            <a:spLocks noGrp="1"/>
          </p:cNvSpPr>
          <p:nvPr>
            <p:ph idx="1"/>
          </p:nvPr>
        </p:nvSpPr>
        <p:spPr>
          <a:xfrm>
            <a:off x="387440" y="1030371"/>
            <a:ext cx="11110686" cy="5151950"/>
          </a:xfrm>
        </p:spPr>
        <p:txBody>
          <a:bodyPr>
            <a:normAutofit lnSpcReduction="10000"/>
          </a:bodyPr>
          <a:lstStyle/>
          <a:p>
            <a:pPr marL="0" indent="0">
              <a:buNone/>
            </a:pPr>
            <a:r>
              <a:rPr lang="en-US" b="1" dirty="0"/>
              <a:t>Definition</a:t>
            </a:r>
          </a:p>
          <a:p>
            <a:r>
              <a:rPr lang="en-US" dirty="0"/>
              <a:t>A string is an array of characters.</a:t>
            </a:r>
          </a:p>
          <a:p>
            <a:pPr algn="just"/>
            <a:r>
              <a:rPr lang="en-US" dirty="0"/>
              <a:t>Any group of characters (except double quote sign) defined between double quotation marks is a constant string.</a:t>
            </a:r>
          </a:p>
          <a:p>
            <a:pPr algn="just"/>
            <a:r>
              <a:rPr lang="en-US" dirty="0"/>
              <a:t>Character strings are often used to build meaningful and readable programs.</a:t>
            </a:r>
          </a:p>
          <a:p>
            <a:r>
              <a:rPr lang="en-US" dirty="0"/>
              <a:t>The common operations performed on strings are</a:t>
            </a:r>
          </a:p>
          <a:p>
            <a:pPr lvl="1"/>
            <a:r>
              <a:rPr lang="en-US" dirty="0"/>
              <a:t>Reading and writing strings</a:t>
            </a:r>
          </a:p>
          <a:p>
            <a:pPr lvl="1"/>
            <a:r>
              <a:rPr lang="en-US" dirty="0"/>
              <a:t>Combining strings together</a:t>
            </a:r>
          </a:p>
          <a:p>
            <a:pPr lvl="1"/>
            <a:r>
              <a:rPr lang="en-US" dirty="0"/>
              <a:t>Copying one string to another</a:t>
            </a:r>
          </a:p>
          <a:p>
            <a:pPr lvl="1"/>
            <a:r>
              <a:rPr lang="en-US" dirty="0"/>
              <a:t>Comparing a string with another</a:t>
            </a:r>
          </a:p>
          <a:p>
            <a:pPr lvl="1"/>
            <a:r>
              <a:rPr lang="en-US" dirty="0"/>
              <a:t>Extracting a portion of a string ..etc.</a:t>
            </a:r>
          </a:p>
        </p:txBody>
      </p:sp>
      <p:sp>
        <p:nvSpPr>
          <p:cNvPr id="4" name="Date Placeholder 3">
            <a:extLst>
              <a:ext uri="{FF2B5EF4-FFF2-40B4-BE49-F238E27FC236}">
                <a16:creationId xmlns:a16="http://schemas.microsoft.com/office/drawing/2014/main" id="{8E564737-2602-465F-91DB-A061E0155819}"/>
              </a:ext>
            </a:extLst>
          </p:cNvPr>
          <p:cNvSpPr>
            <a:spLocks noGrp="1"/>
          </p:cNvSpPr>
          <p:nvPr>
            <p:ph type="dt" sz="half" idx="10"/>
          </p:nvPr>
        </p:nvSpPr>
        <p:spPr/>
        <p:txBody>
          <a:bodyPr/>
          <a:lstStyle/>
          <a:p>
            <a:fld id="{EC0F3866-8BB4-4087-A40C-B7F84CDEEEA3}" type="datetime1">
              <a:rPr lang="en-IN" smtClean="0"/>
              <a:t>01-09-2022</a:t>
            </a:fld>
            <a:endParaRPr lang="en-US"/>
          </a:p>
        </p:txBody>
      </p:sp>
      <p:sp>
        <p:nvSpPr>
          <p:cNvPr id="5" name="Slide Number Placeholder 4">
            <a:extLst>
              <a:ext uri="{FF2B5EF4-FFF2-40B4-BE49-F238E27FC236}">
                <a16:creationId xmlns:a16="http://schemas.microsoft.com/office/drawing/2014/main" id="{72DC7AC2-2420-41B7-8F86-EE5F47FA6F6B}"/>
              </a:ext>
            </a:extLst>
          </p:cNvPr>
          <p:cNvSpPr>
            <a:spLocks noGrp="1"/>
          </p:cNvSpPr>
          <p:nvPr>
            <p:ph type="sldNum" sz="quarter" idx="12"/>
          </p:nvPr>
        </p:nvSpPr>
        <p:spPr/>
        <p:txBody>
          <a:bodyPr/>
          <a:lstStyle/>
          <a:p>
            <a:fld id="{ADE9CCA5-A479-4857-B834-7FFF4BDABD38}" type="slidenum">
              <a:rPr lang="en-US" smtClean="0"/>
              <a:t>2</a:t>
            </a:fld>
            <a:endParaRPr lang="en-US"/>
          </a:p>
        </p:txBody>
      </p:sp>
      <p:sp>
        <p:nvSpPr>
          <p:cNvPr id="6" name="Footer Placeholder 5">
            <a:extLst>
              <a:ext uri="{FF2B5EF4-FFF2-40B4-BE49-F238E27FC236}">
                <a16:creationId xmlns:a16="http://schemas.microsoft.com/office/drawing/2014/main" id="{60537A73-CB48-48F2-BA74-C1F7D66AB903}"/>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982130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0324-A542-4CD9-9610-1B5062F0A3A7}"/>
              </a:ext>
            </a:extLst>
          </p:cNvPr>
          <p:cNvSpPr>
            <a:spLocks noGrp="1"/>
          </p:cNvSpPr>
          <p:nvPr>
            <p:ph type="title"/>
          </p:nvPr>
        </p:nvSpPr>
        <p:spPr/>
        <p:txBody>
          <a:bodyPr/>
          <a:lstStyle/>
          <a:p>
            <a:r>
              <a:rPr lang="en-US" spc="-200" dirty="0"/>
              <a:t>Library </a:t>
            </a:r>
            <a:r>
              <a:rPr lang="en-US" spc="-195" dirty="0"/>
              <a:t>function:</a:t>
            </a:r>
            <a:r>
              <a:rPr lang="en-US" spc="-425" dirty="0"/>
              <a:t> </a:t>
            </a:r>
            <a:r>
              <a:rPr lang="en-US" b="1" spc="-140" dirty="0" err="1">
                <a:solidFill>
                  <a:srgbClr val="C00000"/>
                </a:solidFill>
                <a:latin typeface="Arial"/>
                <a:cs typeface="Arial"/>
              </a:rPr>
              <a:t>strcat</a:t>
            </a:r>
            <a:r>
              <a:rPr lang="en-US" b="1" spc="-140" dirty="0">
                <a:solidFill>
                  <a:srgbClr val="C00000"/>
                </a:solidFill>
                <a:latin typeface="Arial"/>
                <a:cs typeface="Arial"/>
              </a:rPr>
              <a:t>()</a:t>
            </a:r>
            <a:endParaRPr lang="en-US" dirty="0"/>
          </a:p>
        </p:txBody>
      </p:sp>
      <p:sp>
        <p:nvSpPr>
          <p:cNvPr id="3" name="Content Placeholder 2">
            <a:extLst>
              <a:ext uri="{FF2B5EF4-FFF2-40B4-BE49-F238E27FC236}">
                <a16:creationId xmlns:a16="http://schemas.microsoft.com/office/drawing/2014/main" id="{E6DF6B09-9810-45BC-B337-E182FFBEDE4B}"/>
              </a:ext>
            </a:extLst>
          </p:cNvPr>
          <p:cNvSpPr>
            <a:spLocks noGrp="1"/>
          </p:cNvSpPr>
          <p:nvPr>
            <p:ph idx="1"/>
          </p:nvPr>
        </p:nvSpPr>
        <p:spPr/>
        <p:txBody>
          <a:bodyPr>
            <a:normAutofit/>
          </a:bodyPr>
          <a:lstStyle/>
          <a:p>
            <a:pPr marL="12700">
              <a:lnSpc>
                <a:spcPct val="100000"/>
              </a:lnSpc>
              <a:spcBef>
                <a:spcPts val="100"/>
              </a:spcBef>
            </a:pPr>
            <a:r>
              <a:rPr lang="en-US" sz="3000" spc="-5" dirty="0"/>
              <a:t>The </a:t>
            </a:r>
            <a:r>
              <a:rPr lang="en-US" sz="3000" b="1" spc="-195" dirty="0" err="1">
                <a:solidFill>
                  <a:srgbClr val="800000"/>
                </a:solidFill>
              </a:rPr>
              <a:t>strcat</a:t>
            </a:r>
            <a:r>
              <a:rPr lang="en-US" sz="3000" b="1" spc="-195" dirty="0">
                <a:solidFill>
                  <a:srgbClr val="800000"/>
                </a:solidFill>
              </a:rPr>
              <a:t> </a:t>
            </a:r>
            <a:r>
              <a:rPr lang="en-US" sz="3000" b="1" spc="-100" dirty="0">
                <a:solidFill>
                  <a:srgbClr val="800000"/>
                </a:solidFill>
              </a:rPr>
              <a:t>function </a:t>
            </a:r>
            <a:r>
              <a:rPr lang="en-US" sz="3000" spc="-5" dirty="0"/>
              <a:t>joins two strings</a:t>
            </a:r>
            <a:r>
              <a:rPr lang="en-US" sz="3000" spc="-225" dirty="0"/>
              <a:t> </a:t>
            </a:r>
            <a:r>
              <a:rPr lang="en-US" sz="3000" spc="-40" dirty="0"/>
              <a:t>together.</a:t>
            </a:r>
            <a:endParaRPr lang="en-US" sz="3000" dirty="0"/>
          </a:p>
          <a:p>
            <a:pPr marL="12700">
              <a:lnSpc>
                <a:spcPct val="100000"/>
              </a:lnSpc>
              <a:spcBef>
                <a:spcPts val="100"/>
              </a:spcBef>
            </a:pPr>
            <a:r>
              <a:rPr lang="en-US" sz="3000" spc="-5" dirty="0"/>
              <a:t>It </a:t>
            </a:r>
            <a:r>
              <a:rPr lang="en-US" sz="3000" spc="-10" dirty="0"/>
              <a:t>takes </a:t>
            </a:r>
            <a:r>
              <a:rPr lang="en-US" sz="3000" spc="-5" dirty="0"/>
              <a:t>the following</a:t>
            </a:r>
            <a:r>
              <a:rPr lang="en-US" sz="3000" spc="5" dirty="0"/>
              <a:t> </a:t>
            </a:r>
            <a:r>
              <a:rPr lang="en-US" sz="3000" spc="-5" dirty="0"/>
              <a:t>form:</a:t>
            </a:r>
            <a:endParaRPr lang="en-US" sz="3000" dirty="0"/>
          </a:p>
          <a:p>
            <a:pPr marL="1099185">
              <a:lnSpc>
                <a:spcPts val="3210"/>
              </a:lnSpc>
            </a:pPr>
            <a:r>
              <a:rPr lang="en-US" sz="3000" b="1" spc="-165" dirty="0" err="1">
                <a:solidFill>
                  <a:srgbClr val="800000"/>
                </a:solidFill>
              </a:rPr>
              <a:t>strcat</a:t>
            </a:r>
            <a:r>
              <a:rPr lang="en-US" sz="3000" b="1" spc="-165" dirty="0">
                <a:solidFill>
                  <a:srgbClr val="800000"/>
                </a:solidFill>
              </a:rPr>
              <a:t> (string1, string2);</a:t>
            </a:r>
            <a:endParaRPr lang="en-US" sz="3000" b="1" dirty="0">
              <a:solidFill>
                <a:srgbClr val="800000"/>
              </a:solidFill>
            </a:endParaRPr>
          </a:p>
          <a:p>
            <a:pPr marL="870585" indent="0">
              <a:lnSpc>
                <a:spcPts val="3210"/>
              </a:lnSpc>
              <a:buNone/>
            </a:pPr>
            <a:r>
              <a:rPr lang="en-US" sz="3000" spc="-10" dirty="0"/>
              <a:t>string1 </a:t>
            </a:r>
            <a:r>
              <a:rPr lang="en-US" sz="3000" spc="-5" dirty="0"/>
              <a:t>and </a:t>
            </a:r>
            <a:r>
              <a:rPr lang="en-US" sz="3000" spc="-10" dirty="0"/>
              <a:t>string2 </a:t>
            </a:r>
            <a:r>
              <a:rPr lang="en-US" sz="3000" spc="-5" dirty="0"/>
              <a:t>are </a:t>
            </a:r>
            <a:r>
              <a:rPr lang="en-US" sz="3000" spc="-10" dirty="0"/>
              <a:t>character</a:t>
            </a:r>
            <a:r>
              <a:rPr lang="en-US" sz="3000" spc="20" dirty="0"/>
              <a:t> </a:t>
            </a:r>
            <a:r>
              <a:rPr lang="en-US" sz="3000" spc="-15" dirty="0"/>
              <a:t>arrays.</a:t>
            </a:r>
            <a:endParaRPr lang="en-US" sz="3000" dirty="0"/>
          </a:p>
          <a:p>
            <a:pPr>
              <a:lnSpc>
                <a:spcPct val="100000"/>
              </a:lnSpc>
              <a:spcBef>
                <a:spcPts val="15"/>
              </a:spcBef>
            </a:pPr>
            <a:endParaRPr lang="en-US" sz="3000" dirty="0"/>
          </a:p>
          <a:p>
            <a:pPr marL="12700" marR="5080">
              <a:lnSpc>
                <a:spcPct val="106700"/>
              </a:lnSpc>
              <a:spcBef>
                <a:spcPts val="5"/>
              </a:spcBef>
              <a:buSzPct val="95833"/>
              <a:buFont typeface="Wingdings"/>
              <a:buChar char=""/>
              <a:tabLst>
                <a:tab pos="253365" algn="l"/>
                <a:tab pos="1390015" algn="l"/>
                <a:tab pos="2152650" algn="l"/>
                <a:tab pos="3656965" algn="l"/>
                <a:tab pos="4613910" algn="l"/>
                <a:tab pos="5123180" algn="l"/>
                <a:tab pos="6704965" algn="l"/>
                <a:tab pos="8042275" algn="l"/>
              </a:tabLst>
            </a:pPr>
            <a:r>
              <a:rPr lang="en-US" sz="3000" dirty="0"/>
              <a:t>When the </a:t>
            </a:r>
            <a:r>
              <a:rPr lang="en-US" sz="3000" spc="5" dirty="0"/>
              <a:t>f</a:t>
            </a:r>
            <a:r>
              <a:rPr lang="en-US" sz="3000" spc="-5" dirty="0"/>
              <a:t>unction </a:t>
            </a:r>
            <a:r>
              <a:rPr lang="en-US" sz="3000" b="1" spc="-200" dirty="0" err="1"/>
              <a:t>strca</a:t>
            </a:r>
            <a:r>
              <a:rPr lang="en-US" sz="3000" b="1" spc="-140" dirty="0" err="1"/>
              <a:t>t</a:t>
            </a:r>
            <a:r>
              <a:rPr lang="en-US" sz="3000" b="1" spc="-140" dirty="0"/>
              <a:t> </a:t>
            </a:r>
            <a:r>
              <a:rPr lang="en-US" sz="3000" spc="-5" dirty="0"/>
              <a:t>is </a:t>
            </a:r>
            <a:r>
              <a:rPr lang="en-US" sz="3000" dirty="0" err="1"/>
              <a:t>e</a:t>
            </a:r>
            <a:r>
              <a:rPr lang="en-US" sz="3000" spc="-25" dirty="0" err="1"/>
              <a:t>x</a:t>
            </a:r>
            <a:r>
              <a:rPr lang="en-US" sz="3000" dirty="0" err="1"/>
              <a:t>cuted</a:t>
            </a:r>
            <a:r>
              <a:rPr lang="en-US" sz="3000" dirty="0"/>
              <a:t>, </a:t>
            </a:r>
            <a:r>
              <a:rPr lang="en-US" sz="3000" spc="-5" dirty="0"/>
              <a:t>string2 </a:t>
            </a:r>
            <a:r>
              <a:rPr lang="en-US" sz="3000" dirty="0"/>
              <a:t>is appended </a:t>
            </a:r>
            <a:r>
              <a:rPr lang="en-US" sz="3000" spc="-5" dirty="0"/>
              <a:t>to </a:t>
            </a:r>
            <a:r>
              <a:rPr lang="en-US" sz="3000" dirty="0"/>
              <a:t>a</a:t>
            </a:r>
            <a:r>
              <a:rPr lang="en-US" sz="3000" spc="40" dirty="0"/>
              <a:t> </a:t>
            </a:r>
            <a:r>
              <a:rPr lang="en-US" sz="3000" spc="-10" dirty="0"/>
              <a:t>string1.</a:t>
            </a:r>
            <a:endParaRPr lang="en-US" sz="3000" dirty="0"/>
          </a:p>
          <a:p>
            <a:pPr marL="12700" marR="5080">
              <a:lnSpc>
                <a:spcPct val="100000"/>
              </a:lnSpc>
              <a:buSzPct val="95833"/>
              <a:buFont typeface="Wingdings"/>
              <a:buChar char=""/>
              <a:tabLst>
                <a:tab pos="360680" algn="l"/>
                <a:tab pos="778510" algn="l"/>
                <a:tab pos="1663700" algn="l"/>
                <a:tab pos="2178050" algn="l"/>
                <a:tab pos="2717800" algn="l"/>
                <a:tab pos="4326890" algn="l"/>
                <a:tab pos="4991735" algn="l"/>
                <a:tab pos="5714365" algn="l"/>
                <a:tab pos="7318375" algn="l"/>
                <a:tab pos="7790180" algn="l"/>
              </a:tabLst>
            </a:pPr>
            <a:r>
              <a:rPr lang="en-US" sz="3000" dirty="0"/>
              <a:t>It does so by rem</a:t>
            </a:r>
            <a:r>
              <a:rPr lang="en-US" sz="3000" spc="-15" dirty="0"/>
              <a:t>o</a:t>
            </a:r>
            <a:r>
              <a:rPr lang="en-US" sz="3000" spc="-5" dirty="0"/>
              <a:t>ving </a:t>
            </a:r>
            <a:r>
              <a:rPr lang="en-US" sz="3000" dirty="0"/>
              <a:t>the </a:t>
            </a:r>
            <a:r>
              <a:rPr lang="en-US" sz="3000" spc="-5" dirty="0"/>
              <a:t>null </a:t>
            </a:r>
            <a:r>
              <a:rPr lang="en-US" sz="3000" dirty="0"/>
              <a:t>cha</a:t>
            </a:r>
            <a:r>
              <a:rPr lang="en-US" sz="3000" spc="-45" dirty="0"/>
              <a:t>r</a:t>
            </a:r>
            <a:r>
              <a:rPr lang="en-US" sz="3000" spc="-5" dirty="0"/>
              <a:t>a</a:t>
            </a:r>
            <a:r>
              <a:rPr lang="en-US" sz="3000" dirty="0"/>
              <a:t>cter at the end of </a:t>
            </a:r>
            <a:r>
              <a:rPr lang="en-US" sz="3000" spc="-5" dirty="0"/>
              <a:t>string1 </a:t>
            </a:r>
            <a:r>
              <a:rPr lang="en-US" sz="3000" dirty="0"/>
              <a:t>and </a:t>
            </a:r>
            <a:r>
              <a:rPr lang="en-US" sz="3000" spc="-5" dirty="0"/>
              <a:t>placing string2 </a:t>
            </a:r>
            <a:r>
              <a:rPr lang="en-US" sz="3000" dirty="0"/>
              <a:t>from</a:t>
            </a:r>
            <a:r>
              <a:rPr lang="en-US" sz="3000" spc="135" dirty="0"/>
              <a:t> </a:t>
            </a:r>
            <a:r>
              <a:rPr lang="en-US" sz="3000" dirty="0"/>
              <a:t>there.</a:t>
            </a:r>
          </a:p>
          <a:p>
            <a:pPr marL="12700">
              <a:lnSpc>
                <a:spcPct val="100000"/>
              </a:lnSpc>
              <a:buSzPct val="95833"/>
              <a:buFont typeface="Wingdings"/>
              <a:buChar char=""/>
              <a:tabLst>
                <a:tab pos="253365" algn="l"/>
              </a:tabLst>
            </a:pPr>
            <a:r>
              <a:rPr lang="en-US" sz="3000" spc="-5" dirty="0"/>
              <a:t>The string at string2 remains</a:t>
            </a:r>
            <a:r>
              <a:rPr lang="en-US" sz="3000" spc="90" dirty="0"/>
              <a:t> </a:t>
            </a:r>
            <a:r>
              <a:rPr lang="en-US" sz="3000" dirty="0"/>
              <a:t>unchanged.</a:t>
            </a:r>
          </a:p>
          <a:p>
            <a:endParaRPr lang="en-US" dirty="0"/>
          </a:p>
        </p:txBody>
      </p:sp>
      <p:sp>
        <p:nvSpPr>
          <p:cNvPr id="4" name="Date Placeholder 3">
            <a:extLst>
              <a:ext uri="{FF2B5EF4-FFF2-40B4-BE49-F238E27FC236}">
                <a16:creationId xmlns:a16="http://schemas.microsoft.com/office/drawing/2014/main" id="{40E4A21C-3D9D-4590-83E3-1EDE5349A0A1}"/>
              </a:ext>
            </a:extLst>
          </p:cNvPr>
          <p:cNvSpPr>
            <a:spLocks noGrp="1"/>
          </p:cNvSpPr>
          <p:nvPr>
            <p:ph type="dt" sz="half" idx="10"/>
          </p:nvPr>
        </p:nvSpPr>
        <p:spPr/>
        <p:txBody>
          <a:bodyPr/>
          <a:lstStyle/>
          <a:p>
            <a:fld id="{15F3D9F2-1146-411D-831E-E019D80FDBEC}" type="datetime1">
              <a:rPr lang="en-IN" smtClean="0"/>
              <a:t>01-09-2022</a:t>
            </a:fld>
            <a:endParaRPr lang="en-US"/>
          </a:p>
        </p:txBody>
      </p:sp>
      <p:sp>
        <p:nvSpPr>
          <p:cNvPr id="5" name="Slide Number Placeholder 4">
            <a:extLst>
              <a:ext uri="{FF2B5EF4-FFF2-40B4-BE49-F238E27FC236}">
                <a16:creationId xmlns:a16="http://schemas.microsoft.com/office/drawing/2014/main" id="{65CC37B8-406C-45E9-8230-8DE0C2B1DCBE}"/>
              </a:ext>
            </a:extLst>
          </p:cNvPr>
          <p:cNvSpPr>
            <a:spLocks noGrp="1"/>
          </p:cNvSpPr>
          <p:nvPr>
            <p:ph type="sldNum" sz="quarter" idx="12"/>
          </p:nvPr>
        </p:nvSpPr>
        <p:spPr/>
        <p:txBody>
          <a:bodyPr/>
          <a:lstStyle/>
          <a:p>
            <a:fld id="{ADE9CCA5-A479-4857-B834-7FFF4BDABD38}" type="slidenum">
              <a:rPr lang="en-US" smtClean="0"/>
              <a:t>20</a:t>
            </a:fld>
            <a:endParaRPr lang="en-US"/>
          </a:p>
        </p:txBody>
      </p:sp>
      <p:sp>
        <p:nvSpPr>
          <p:cNvPr id="6" name="Footer Placeholder 5">
            <a:extLst>
              <a:ext uri="{FF2B5EF4-FFF2-40B4-BE49-F238E27FC236}">
                <a16:creationId xmlns:a16="http://schemas.microsoft.com/office/drawing/2014/main" id="{FFE65F58-CBA9-429C-A821-3A41E174F3B2}"/>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561147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65" y="967256"/>
            <a:ext cx="10515600" cy="5571656"/>
          </a:xfrm>
        </p:spPr>
        <p:txBody>
          <a:bodyPr>
            <a:normAutofit lnSpcReduction="1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str1[ ] = "</a:t>
            </a:r>
            <a:r>
              <a:rPr lang="en-US" dirty="0" err="1"/>
              <a:t>Manipal</a:t>
            </a:r>
            <a:r>
              <a:rPr lang="en-US" dirty="0"/>
              <a:t>";</a:t>
            </a:r>
          </a:p>
          <a:p>
            <a:pPr marL="0" indent="0">
              <a:buNone/>
            </a:pPr>
            <a:r>
              <a:rPr lang="en-US" dirty="0"/>
              <a:t>char str2[] =" Institute of Technology";</a:t>
            </a:r>
          </a:p>
          <a:p>
            <a:pPr marL="0" indent="0">
              <a:buNone/>
            </a:pPr>
            <a:r>
              <a:rPr lang="en-US" dirty="0" err="1">
                <a:solidFill>
                  <a:srgbClr val="FF0000"/>
                </a:solidFill>
              </a:rPr>
              <a:t>strcat</a:t>
            </a:r>
            <a:r>
              <a:rPr lang="en-US" dirty="0">
                <a:solidFill>
                  <a:srgbClr val="FF0000"/>
                </a:solidFill>
              </a:rPr>
              <a:t>(str1,str2);</a:t>
            </a:r>
          </a:p>
          <a:p>
            <a:pPr marL="0" indent="0">
              <a:buNone/>
            </a:pPr>
            <a:r>
              <a:rPr lang="en-US" dirty="0" err="1"/>
              <a:t>cout</a:t>
            </a:r>
            <a:r>
              <a:rPr lang="en-US" dirty="0"/>
              <a:t>&lt;&lt;"concatenated string is\n"&lt;&lt;str1;</a:t>
            </a:r>
          </a:p>
          <a:p>
            <a:pPr marL="0" indent="0">
              <a:buNone/>
            </a:pPr>
            <a:r>
              <a:rPr lang="en-US" dirty="0"/>
              <a:t>return 0;</a:t>
            </a:r>
          </a:p>
          <a:p>
            <a:pPr marL="0" indent="0">
              <a:buNone/>
            </a:pPr>
            <a:r>
              <a:rPr lang="en-US" dirty="0"/>
              <a:t>}</a:t>
            </a:r>
          </a:p>
          <a:p>
            <a:endParaRPr lang="en-US" dirty="0"/>
          </a:p>
        </p:txBody>
      </p:sp>
      <p:sp>
        <p:nvSpPr>
          <p:cNvPr id="2" name="Date Placeholder 1">
            <a:extLst>
              <a:ext uri="{FF2B5EF4-FFF2-40B4-BE49-F238E27FC236}">
                <a16:creationId xmlns:a16="http://schemas.microsoft.com/office/drawing/2014/main" id="{EB30FB66-B1C1-4D7E-B365-C52DE051A5DE}"/>
              </a:ext>
            </a:extLst>
          </p:cNvPr>
          <p:cNvSpPr>
            <a:spLocks noGrp="1"/>
          </p:cNvSpPr>
          <p:nvPr>
            <p:ph type="dt" sz="half" idx="10"/>
          </p:nvPr>
        </p:nvSpPr>
        <p:spPr/>
        <p:txBody>
          <a:bodyPr/>
          <a:lstStyle/>
          <a:p>
            <a:fld id="{0E9DE76D-9F44-4102-99AE-407FDBBC8546}" type="datetime1">
              <a:rPr lang="en-IN" smtClean="0"/>
              <a:t>01-09-2022</a:t>
            </a:fld>
            <a:endParaRPr lang="en-US"/>
          </a:p>
        </p:txBody>
      </p:sp>
      <p:sp>
        <p:nvSpPr>
          <p:cNvPr id="4" name="Slide Number Placeholder 3">
            <a:extLst>
              <a:ext uri="{FF2B5EF4-FFF2-40B4-BE49-F238E27FC236}">
                <a16:creationId xmlns:a16="http://schemas.microsoft.com/office/drawing/2014/main" id="{577EAFC1-C437-41A2-A193-0135EDA300BF}"/>
              </a:ext>
            </a:extLst>
          </p:cNvPr>
          <p:cNvSpPr>
            <a:spLocks noGrp="1"/>
          </p:cNvSpPr>
          <p:nvPr>
            <p:ph type="sldNum" sz="quarter" idx="12"/>
          </p:nvPr>
        </p:nvSpPr>
        <p:spPr/>
        <p:txBody>
          <a:bodyPr/>
          <a:lstStyle/>
          <a:p>
            <a:fld id="{ADE9CCA5-A479-4857-B834-7FFF4BDABD38}" type="slidenum">
              <a:rPr lang="en-US" smtClean="0"/>
              <a:t>21</a:t>
            </a:fld>
            <a:endParaRPr lang="en-US"/>
          </a:p>
        </p:txBody>
      </p:sp>
      <p:sp>
        <p:nvSpPr>
          <p:cNvPr id="5" name="Footer Placeholder 4">
            <a:extLst>
              <a:ext uri="{FF2B5EF4-FFF2-40B4-BE49-F238E27FC236}">
                <a16:creationId xmlns:a16="http://schemas.microsoft.com/office/drawing/2014/main" id="{DFDE7EB2-8696-4F39-9845-CD9BB41A0146}"/>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2F906B12-A574-4B95-A74F-1EC21A848084}"/>
              </a:ext>
            </a:extLst>
          </p:cNvPr>
          <p:cNvSpPr>
            <a:spLocks noGrp="1"/>
          </p:cNvSpPr>
          <p:nvPr>
            <p:ph type="title"/>
          </p:nvPr>
        </p:nvSpPr>
        <p:spPr>
          <a:xfrm>
            <a:off x="243114" y="136524"/>
            <a:ext cx="11110686" cy="719819"/>
          </a:xfrm>
        </p:spPr>
        <p:txBody>
          <a:bodyPr/>
          <a:lstStyle/>
          <a:p>
            <a:r>
              <a:rPr lang="en-US" b="1" spc="-140" dirty="0" err="1">
                <a:solidFill>
                  <a:srgbClr val="C00000"/>
                </a:solidFill>
                <a:latin typeface="Arial"/>
                <a:cs typeface="Arial"/>
              </a:rPr>
              <a:t>strcat</a:t>
            </a:r>
            <a:r>
              <a:rPr lang="en-US" b="1" spc="-140" dirty="0">
                <a:solidFill>
                  <a:srgbClr val="C00000"/>
                </a:solidFill>
                <a:latin typeface="Arial"/>
                <a:cs typeface="Arial"/>
              </a:rPr>
              <a:t>()</a:t>
            </a:r>
            <a:endParaRPr lang="en-US" dirty="0"/>
          </a:p>
        </p:txBody>
      </p:sp>
    </p:spTree>
    <p:extLst>
      <p:ext uri="{BB962C8B-B14F-4D97-AF65-F5344CB8AC3E}">
        <p14:creationId xmlns:p14="http://schemas.microsoft.com/office/powerpoint/2010/main" val="3234816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682" y="985837"/>
            <a:ext cx="10515600" cy="5370513"/>
          </a:xfrm>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int main(){</a:t>
            </a:r>
          </a:p>
          <a:p>
            <a:pPr marL="0" indent="0">
              <a:buNone/>
            </a:pPr>
            <a:r>
              <a:rPr lang="en-US" dirty="0"/>
              <a:t> int n; </a:t>
            </a:r>
          </a:p>
          <a:p>
            <a:pPr marL="0" indent="0">
              <a:buNone/>
            </a:pPr>
            <a:r>
              <a:rPr lang="en-US" dirty="0"/>
              <a:t> char s1[10],s2[10];</a:t>
            </a:r>
          </a:p>
          <a:p>
            <a:pPr marL="0" indent="0">
              <a:buNone/>
            </a:pPr>
            <a:r>
              <a:rPr lang="en-US" dirty="0"/>
              <a:t> </a:t>
            </a:r>
            <a:r>
              <a:rPr lang="en-US" dirty="0" err="1"/>
              <a:t>cout</a:t>
            </a:r>
            <a:r>
              <a:rPr lang="en-US" dirty="0"/>
              <a:t>&lt;&lt;"Enter integer";</a:t>
            </a:r>
          </a:p>
          <a:p>
            <a:pPr marL="0" indent="0">
              <a:buNone/>
            </a:pPr>
            <a:r>
              <a:rPr lang="en-US" dirty="0"/>
              <a:t> </a:t>
            </a:r>
            <a:r>
              <a:rPr lang="en-US" dirty="0" err="1"/>
              <a:t>cin</a:t>
            </a:r>
            <a:r>
              <a:rPr lang="en-US" dirty="0"/>
              <a:t>&gt;&gt;n;</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gets(s1);</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gets(s2);</a:t>
            </a:r>
          </a:p>
          <a:p>
            <a:pPr marL="0" indent="0">
              <a:buNone/>
            </a:pPr>
            <a:r>
              <a:rPr lang="en-US" dirty="0"/>
              <a:t> </a:t>
            </a:r>
            <a:r>
              <a:rPr lang="en-US" dirty="0" err="1"/>
              <a:t>cout</a:t>
            </a:r>
            <a:r>
              <a:rPr lang="en-US" dirty="0"/>
              <a:t>&lt;&lt;"s1="&lt;&lt;s1&lt;&lt;</a:t>
            </a:r>
            <a:r>
              <a:rPr lang="en-US" dirty="0" err="1"/>
              <a:t>endl</a:t>
            </a:r>
            <a:r>
              <a:rPr lang="en-US" dirty="0"/>
              <a:t>;</a:t>
            </a:r>
          </a:p>
          <a:p>
            <a:pPr marL="0" indent="0">
              <a:buNone/>
            </a:pPr>
            <a:r>
              <a:rPr lang="en-US" dirty="0"/>
              <a:t> </a:t>
            </a:r>
            <a:r>
              <a:rPr lang="en-US" dirty="0" err="1"/>
              <a:t>cout</a:t>
            </a:r>
            <a:r>
              <a:rPr lang="en-US" dirty="0"/>
              <a:t>&lt;&lt;"s2="&lt;&lt;s2&lt;&lt;</a:t>
            </a:r>
            <a:r>
              <a:rPr lang="en-US" dirty="0" err="1"/>
              <a:t>endl</a:t>
            </a:r>
            <a:r>
              <a:rPr lang="en-US" dirty="0"/>
              <a:t>;</a:t>
            </a:r>
          </a:p>
          <a:p>
            <a:pPr marL="0" indent="0">
              <a:buNone/>
            </a:pPr>
            <a:r>
              <a:rPr lang="en-US" dirty="0"/>
              <a:t> return 0;</a:t>
            </a:r>
          </a:p>
          <a:p>
            <a:pPr marL="0" indent="0">
              <a:buNone/>
            </a:pPr>
            <a:r>
              <a:rPr lang="en-US" dirty="0"/>
              <a:t>}</a:t>
            </a:r>
          </a:p>
          <a:p>
            <a:pPr marL="0" indent="0">
              <a:buNone/>
            </a:pPr>
            <a:endParaRPr lang="en-US" dirty="0"/>
          </a:p>
        </p:txBody>
      </p:sp>
      <p:sp>
        <p:nvSpPr>
          <p:cNvPr id="2" name="Date Placeholder 1">
            <a:extLst>
              <a:ext uri="{FF2B5EF4-FFF2-40B4-BE49-F238E27FC236}">
                <a16:creationId xmlns:a16="http://schemas.microsoft.com/office/drawing/2014/main" id="{DE2DFA9A-772F-4849-9199-C55539592593}"/>
              </a:ext>
            </a:extLst>
          </p:cNvPr>
          <p:cNvSpPr>
            <a:spLocks noGrp="1"/>
          </p:cNvSpPr>
          <p:nvPr>
            <p:ph type="dt" sz="half" idx="10"/>
          </p:nvPr>
        </p:nvSpPr>
        <p:spPr/>
        <p:txBody>
          <a:bodyPr/>
          <a:lstStyle/>
          <a:p>
            <a:fld id="{100BE7C1-6A63-44DA-ACE7-548730872E8C}" type="datetime1">
              <a:rPr lang="en-IN" smtClean="0"/>
              <a:t>01-09-2022</a:t>
            </a:fld>
            <a:endParaRPr lang="en-US"/>
          </a:p>
        </p:txBody>
      </p:sp>
      <p:sp>
        <p:nvSpPr>
          <p:cNvPr id="4" name="Slide Number Placeholder 3">
            <a:extLst>
              <a:ext uri="{FF2B5EF4-FFF2-40B4-BE49-F238E27FC236}">
                <a16:creationId xmlns:a16="http://schemas.microsoft.com/office/drawing/2014/main" id="{8CE9851C-970B-4127-AE4D-057172FED3AF}"/>
              </a:ext>
            </a:extLst>
          </p:cNvPr>
          <p:cNvSpPr>
            <a:spLocks noGrp="1"/>
          </p:cNvSpPr>
          <p:nvPr>
            <p:ph type="sldNum" sz="quarter" idx="12"/>
          </p:nvPr>
        </p:nvSpPr>
        <p:spPr/>
        <p:txBody>
          <a:bodyPr/>
          <a:lstStyle/>
          <a:p>
            <a:fld id="{ADE9CCA5-A479-4857-B834-7FFF4BDABD38}" type="slidenum">
              <a:rPr lang="en-US" smtClean="0"/>
              <a:t>22</a:t>
            </a:fld>
            <a:endParaRPr lang="en-US"/>
          </a:p>
        </p:txBody>
      </p:sp>
      <p:sp>
        <p:nvSpPr>
          <p:cNvPr id="5" name="Footer Placeholder 4">
            <a:extLst>
              <a:ext uri="{FF2B5EF4-FFF2-40B4-BE49-F238E27FC236}">
                <a16:creationId xmlns:a16="http://schemas.microsoft.com/office/drawing/2014/main" id="{0D4D4347-C676-4E34-BF86-A09724279F66}"/>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5CC75E69-FE3D-400B-B1A5-44919C5517A8}"/>
              </a:ext>
            </a:extLst>
          </p:cNvPr>
          <p:cNvSpPr>
            <a:spLocks noGrp="1"/>
          </p:cNvSpPr>
          <p:nvPr>
            <p:ph type="title"/>
          </p:nvPr>
        </p:nvSpPr>
        <p:spPr>
          <a:xfrm>
            <a:off x="243114" y="136524"/>
            <a:ext cx="11110686" cy="719819"/>
          </a:xfrm>
        </p:spPr>
        <p:txBody>
          <a:bodyPr/>
          <a:lstStyle/>
          <a:p>
            <a:r>
              <a:rPr lang="en-US" spc="-200" dirty="0"/>
              <a:t>Reading integers followed by sentences</a:t>
            </a:r>
            <a:endParaRPr lang="en-US" dirty="0"/>
          </a:p>
        </p:txBody>
      </p:sp>
    </p:spTree>
    <p:extLst>
      <p:ext uri="{BB962C8B-B14F-4D97-AF65-F5344CB8AC3E}">
        <p14:creationId xmlns:p14="http://schemas.microsoft.com/office/powerpoint/2010/main" val="1234748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623" y="1022678"/>
            <a:ext cx="10515600" cy="5223576"/>
          </a:xfrm>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endParaRPr lang="en-US" dirty="0"/>
          </a:p>
          <a:p>
            <a:pPr marL="0" indent="0">
              <a:buNone/>
            </a:pPr>
            <a:r>
              <a:rPr lang="en-US" dirty="0" err="1"/>
              <a:t>int</a:t>
            </a:r>
            <a:r>
              <a:rPr lang="en-US" dirty="0"/>
              <a:t> main(){</a:t>
            </a:r>
          </a:p>
          <a:p>
            <a:pPr marL="0" indent="0">
              <a:buNone/>
            </a:pPr>
            <a:r>
              <a:rPr lang="en-US" dirty="0"/>
              <a:t> </a:t>
            </a:r>
            <a:r>
              <a:rPr lang="en-US" dirty="0" err="1"/>
              <a:t>int</a:t>
            </a:r>
            <a:r>
              <a:rPr lang="en-US" dirty="0"/>
              <a:t> n;     char s1[10],s2[10];</a:t>
            </a:r>
          </a:p>
          <a:p>
            <a:pPr marL="0" indent="0">
              <a:buNone/>
            </a:pPr>
            <a:r>
              <a:rPr lang="en-US" dirty="0"/>
              <a:t> </a:t>
            </a:r>
            <a:r>
              <a:rPr lang="en-US" dirty="0" err="1"/>
              <a:t>cout</a:t>
            </a:r>
            <a:r>
              <a:rPr lang="en-US" dirty="0"/>
              <a:t>&lt;&lt;"Enter integer";</a:t>
            </a:r>
          </a:p>
          <a:p>
            <a:pPr marL="0" indent="0">
              <a:buNone/>
            </a:pPr>
            <a:r>
              <a:rPr lang="en-US" dirty="0"/>
              <a:t> </a:t>
            </a:r>
            <a:r>
              <a:rPr lang="en-US" dirty="0" err="1"/>
              <a:t>cin</a:t>
            </a:r>
            <a:r>
              <a:rPr lang="en-US" dirty="0"/>
              <a:t>&gt;&gt;n;</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a:t>
            </a:r>
            <a:r>
              <a:rPr lang="en-US" dirty="0" err="1"/>
              <a:t>cin.get</a:t>
            </a:r>
            <a:r>
              <a:rPr lang="en-US" dirty="0"/>
              <a:t>(s1,10,'$');</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a:t>
            </a:r>
            <a:r>
              <a:rPr lang="en-US" dirty="0" err="1"/>
              <a:t>cin.get</a:t>
            </a:r>
            <a:r>
              <a:rPr lang="en-US" dirty="0"/>
              <a:t>(s2,10,'$');</a:t>
            </a:r>
          </a:p>
          <a:p>
            <a:pPr marL="0" indent="0">
              <a:buNone/>
            </a:pPr>
            <a:r>
              <a:rPr lang="en-US" dirty="0"/>
              <a:t> </a:t>
            </a:r>
            <a:r>
              <a:rPr lang="en-US" dirty="0" err="1"/>
              <a:t>cout</a:t>
            </a:r>
            <a:r>
              <a:rPr lang="en-US" dirty="0"/>
              <a:t>&lt;&lt;"s1="&lt;&lt;s1&lt;&lt;</a:t>
            </a:r>
            <a:r>
              <a:rPr lang="en-US" dirty="0" err="1"/>
              <a:t>endl</a:t>
            </a:r>
            <a:r>
              <a:rPr lang="en-US" dirty="0"/>
              <a:t>;</a:t>
            </a:r>
          </a:p>
          <a:p>
            <a:pPr marL="0" indent="0">
              <a:buNone/>
            </a:pPr>
            <a:r>
              <a:rPr lang="en-US" dirty="0"/>
              <a:t> </a:t>
            </a:r>
            <a:r>
              <a:rPr lang="en-US" dirty="0" err="1"/>
              <a:t>cout</a:t>
            </a:r>
            <a:r>
              <a:rPr lang="en-US" dirty="0"/>
              <a:t>&lt;&lt;"s2="&lt;&lt;s2&lt;&lt;</a:t>
            </a:r>
            <a:r>
              <a:rPr lang="en-US" dirty="0" err="1"/>
              <a:t>endl</a:t>
            </a:r>
            <a:r>
              <a:rPr lang="en-US" dirty="0"/>
              <a:t>;</a:t>
            </a:r>
          </a:p>
          <a:p>
            <a:pPr marL="0" indent="0">
              <a:buNone/>
            </a:pPr>
            <a:r>
              <a:rPr lang="en-US" dirty="0"/>
              <a:t> return 0;</a:t>
            </a:r>
          </a:p>
          <a:p>
            <a:pPr marL="0" indent="0">
              <a:buNone/>
            </a:pPr>
            <a:r>
              <a:rPr lang="en-US" dirty="0"/>
              <a:t>}</a:t>
            </a:r>
          </a:p>
        </p:txBody>
      </p:sp>
      <p:sp>
        <p:nvSpPr>
          <p:cNvPr id="2" name="Date Placeholder 1">
            <a:extLst>
              <a:ext uri="{FF2B5EF4-FFF2-40B4-BE49-F238E27FC236}">
                <a16:creationId xmlns:a16="http://schemas.microsoft.com/office/drawing/2014/main" id="{7FE1E77B-5F03-4880-AC29-D2822BBD1933}"/>
              </a:ext>
            </a:extLst>
          </p:cNvPr>
          <p:cNvSpPr>
            <a:spLocks noGrp="1"/>
          </p:cNvSpPr>
          <p:nvPr>
            <p:ph type="dt" sz="half" idx="10"/>
          </p:nvPr>
        </p:nvSpPr>
        <p:spPr/>
        <p:txBody>
          <a:bodyPr/>
          <a:lstStyle/>
          <a:p>
            <a:fld id="{103EEB42-82FA-4399-9A0A-B21EE68134CA}" type="datetime1">
              <a:rPr lang="en-IN" smtClean="0"/>
              <a:t>01-09-2022</a:t>
            </a:fld>
            <a:endParaRPr lang="en-US"/>
          </a:p>
        </p:txBody>
      </p:sp>
      <p:sp>
        <p:nvSpPr>
          <p:cNvPr id="4" name="Slide Number Placeholder 3">
            <a:extLst>
              <a:ext uri="{FF2B5EF4-FFF2-40B4-BE49-F238E27FC236}">
                <a16:creationId xmlns:a16="http://schemas.microsoft.com/office/drawing/2014/main" id="{41D529B1-FB95-43C8-80B5-72D71E298007}"/>
              </a:ext>
            </a:extLst>
          </p:cNvPr>
          <p:cNvSpPr>
            <a:spLocks noGrp="1"/>
          </p:cNvSpPr>
          <p:nvPr>
            <p:ph type="sldNum" sz="quarter" idx="12"/>
          </p:nvPr>
        </p:nvSpPr>
        <p:spPr/>
        <p:txBody>
          <a:bodyPr/>
          <a:lstStyle/>
          <a:p>
            <a:fld id="{ADE9CCA5-A479-4857-B834-7FFF4BDABD38}" type="slidenum">
              <a:rPr lang="en-US" smtClean="0"/>
              <a:t>23</a:t>
            </a:fld>
            <a:endParaRPr lang="en-US"/>
          </a:p>
        </p:txBody>
      </p:sp>
      <p:sp>
        <p:nvSpPr>
          <p:cNvPr id="5" name="Footer Placeholder 4">
            <a:extLst>
              <a:ext uri="{FF2B5EF4-FFF2-40B4-BE49-F238E27FC236}">
                <a16:creationId xmlns:a16="http://schemas.microsoft.com/office/drawing/2014/main" id="{87347641-5215-4F31-B8CB-F69890907D94}"/>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FDD4802C-C8FD-45EA-888D-EEAD214B3A05}"/>
              </a:ext>
            </a:extLst>
          </p:cNvPr>
          <p:cNvSpPr>
            <a:spLocks noGrp="1"/>
          </p:cNvSpPr>
          <p:nvPr>
            <p:ph type="title"/>
          </p:nvPr>
        </p:nvSpPr>
        <p:spPr>
          <a:xfrm>
            <a:off x="243114" y="136524"/>
            <a:ext cx="11110686" cy="719819"/>
          </a:xfrm>
        </p:spPr>
        <p:txBody>
          <a:bodyPr>
            <a:normAutofit fontScale="90000"/>
          </a:bodyPr>
          <a:lstStyle/>
          <a:p>
            <a:r>
              <a:rPr lang="en-US" spc="-200" dirty="0"/>
              <a:t>Reading integers followed by multiline input strings</a:t>
            </a:r>
            <a:endParaRPr lang="en-US" dirty="0"/>
          </a:p>
        </p:txBody>
      </p:sp>
    </p:spTree>
    <p:extLst>
      <p:ext uri="{BB962C8B-B14F-4D97-AF65-F5344CB8AC3E}">
        <p14:creationId xmlns:p14="http://schemas.microsoft.com/office/powerpoint/2010/main" val="374389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52A4-F4B6-4E4F-AAD5-86446EDF07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BFB145-93D3-4025-B749-5902D2594C7F}"/>
              </a:ext>
            </a:extLst>
          </p:cNvPr>
          <p:cNvSpPr>
            <a:spLocks noGrp="1"/>
          </p:cNvSpPr>
          <p:nvPr>
            <p:ph idx="1"/>
          </p:nvPr>
        </p:nvSpPr>
        <p:spPr/>
        <p:txBody>
          <a:bodyPr/>
          <a:lstStyle/>
          <a:p>
            <a:r>
              <a:rPr lang="en-US" dirty="0"/>
              <a:t>Declaration and initialization</a:t>
            </a:r>
          </a:p>
          <a:p>
            <a:pPr marL="0" indent="0">
              <a:buNone/>
            </a:pPr>
            <a:r>
              <a:rPr lang="en-US" dirty="0"/>
              <a:t>	char </a:t>
            </a:r>
            <a:r>
              <a:rPr lang="en-US" dirty="0" err="1"/>
              <a:t>string_name</a:t>
            </a:r>
            <a:r>
              <a:rPr lang="en-US" dirty="0"/>
              <a:t>[size];</a:t>
            </a:r>
          </a:p>
          <a:p>
            <a:pPr marL="0" indent="0">
              <a:buNone/>
            </a:pPr>
            <a:r>
              <a:rPr lang="en-US" dirty="0"/>
              <a:t>	The size determines the number of characters in the </a:t>
            </a:r>
            <a:r>
              <a:rPr lang="en-US" dirty="0" err="1"/>
              <a:t>string_name</a:t>
            </a:r>
            <a:r>
              <a:rPr lang="en-US" dirty="0"/>
              <a:t>.</a:t>
            </a:r>
          </a:p>
        </p:txBody>
      </p:sp>
      <p:sp>
        <p:nvSpPr>
          <p:cNvPr id="4" name="Date Placeholder 3">
            <a:extLst>
              <a:ext uri="{FF2B5EF4-FFF2-40B4-BE49-F238E27FC236}">
                <a16:creationId xmlns:a16="http://schemas.microsoft.com/office/drawing/2014/main" id="{45C5811E-CDA1-46CF-AB2C-AF67BFD3174E}"/>
              </a:ext>
            </a:extLst>
          </p:cNvPr>
          <p:cNvSpPr>
            <a:spLocks noGrp="1"/>
          </p:cNvSpPr>
          <p:nvPr>
            <p:ph type="dt" sz="half" idx="10"/>
          </p:nvPr>
        </p:nvSpPr>
        <p:spPr/>
        <p:txBody>
          <a:bodyPr/>
          <a:lstStyle/>
          <a:p>
            <a:fld id="{B7B920BD-BCAB-45AC-BC14-7C69A596A6C5}" type="datetime1">
              <a:rPr lang="en-IN" smtClean="0"/>
              <a:t>01-09-2022</a:t>
            </a:fld>
            <a:endParaRPr lang="en-US"/>
          </a:p>
        </p:txBody>
      </p:sp>
      <p:sp>
        <p:nvSpPr>
          <p:cNvPr id="5" name="Slide Number Placeholder 4">
            <a:extLst>
              <a:ext uri="{FF2B5EF4-FFF2-40B4-BE49-F238E27FC236}">
                <a16:creationId xmlns:a16="http://schemas.microsoft.com/office/drawing/2014/main" id="{D0046A7F-FC4B-47DC-8D46-9DBEA3DD1168}"/>
              </a:ext>
            </a:extLst>
          </p:cNvPr>
          <p:cNvSpPr>
            <a:spLocks noGrp="1"/>
          </p:cNvSpPr>
          <p:nvPr>
            <p:ph type="sldNum" sz="quarter" idx="12"/>
          </p:nvPr>
        </p:nvSpPr>
        <p:spPr/>
        <p:txBody>
          <a:bodyPr/>
          <a:lstStyle/>
          <a:p>
            <a:fld id="{ADE9CCA5-A479-4857-B834-7FFF4BDABD38}" type="slidenum">
              <a:rPr lang="en-US" smtClean="0"/>
              <a:t>3</a:t>
            </a:fld>
            <a:endParaRPr lang="en-US"/>
          </a:p>
        </p:txBody>
      </p:sp>
      <p:sp>
        <p:nvSpPr>
          <p:cNvPr id="6" name="Footer Placeholder 5">
            <a:extLst>
              <a:ext uri="{FF2B5EF4-FFF2-40B4-BE49-F238E27FC236}">
                <a16:creationId xmlns:a16="http://schemas.microsoft.com/office/drawing/2014/main" id="{61208479-B5B0-4F3D-8F4E-4847F2F7F487}"/>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19092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5392-782C-481C-88DB-9828DBEC75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CFEC03-4982-423D-84DE-325A45FC9FE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2D95691-AE18-483F-9248-5069C05D43B5}"/>
              </a:ext>
            </a:extLst>
          </p:cNvPr>
          <p:cNvPicPr>
            <a:picLocks noChangeAspect="1"/>
          </p:cNvPicPr>
          <p:nvPr/>
        </p:nvPicPr>
        <p:blipFill>
          <a:blip r:embed="rId2"/>
          <a:stretch>
            <a:fillRect/>
          </a:stretch>
        </p:blipFill>
        <p:spPr>
          <a:xfrm>
            <a:off x="1800665" y="1167618"/>
            <a:ext cx="8876713" cy="4614204"/>
          </a:xfrm>
          <a:prstGeom prst="rect">
            <a:avLst/>
          </a:prstGeom>
        </p:spPr>
      </p:pic>
      <p:sp>
        <p:nvSpPr>
          <p:cNvPr id="5" name="Date Placeholder 4">
            <a:extLst>
              <a:ext uri="{FF2B5EF4-FFF2-40B4-BE49-F238E27FC236}">
                <a16:creationId xmlns:a16="http://schemas.microsoft.com/office/drawing/2014/main" id="{F8335FF3-D691-49BE-B505-D0C4390147ED}"/>
              </a:ext>
            </a:extLst>
          </p:cNvPr>
          <p:cNvSpPr>
            <a:spLocks noGrp="1"/>
          </p:cNvSpPr>
          <p:nvPr>
            <p:ph type="dt" sz="half" idx="10"/>
          </p:nvPr>
        </p:nvSpPr>
        <p:spPr/>
        <p:txBody>
          <a:bodyPr/>
          <a:lstStyle/>
          <a:p>
            <a:fld id="{77351B9F-6310-4545-B7A4-A394DF3844F5}" type="datetime1">
              <a:rPr lang="en-IN" smtClean="0"/>
              <a:t>01-09-2022</a:t>
            </a:fld>
            <a:endParaRPr lang="en-US"/>
          </a:p>
        </p:txBody>
      </p:sp>
      <p:sp>
        <p:nvSpPr>
          <p:cNvPr id="6" name="Slide Number Placeholder 5">
            <a:extLst>
              <a:ext uri="{FF2B5EF4-FFF2-40B4-BE49-F238E27FC236}">
                <a16:creationId xmlns:a16="http://schemas.microsoft.com/office/drawing/2014/main" id="{CE8A6D21-7D8B-4353-A33F-C4E9E00ECD51}"/>
              </a:ext>
            </a:extLst>
          </p:cNvPr>
          <p:cNvSpPr>
            <a:spLocks noGrp="1"/>
          </p:cNvSpPr>
          <p:nvPr>
            <p:ph type="sldNum" sz="quarter" idx="12"/>
          </p:nvPr>
        </p:nvSpPr>
        <p:spPr/>
        <p:txBody>
          <a:bodyPr/>
          <a:lstStyle/>
          <a:p>
            <a:fld id="{ADE9CCA5-A479-4857-B834-7FFF4BDABD38}" type="slidenum">
              <a:rPr lang="en-US" smtClean="0"/>
              <a:t>4</a:t>
            </a:fld>
            <a:endParaRPr lang="en-US"/>
          </a:p>
        </p:txBody>
      </p:sp>
      <p:sp>
        <p:nvSpPr>
          <p:cNvPr id="7" name="Footer Placeholder 6">
            <a:extLst>
              <a:ext uri="{FF2B5EF4-FFF2-40B4-BE49-F238E27FC236}">
                <a16:creationId xmlns:a16="http://schemas.microsoft.com/office/drawing/2014/main" id="{35F5F474-243A-48A4-A30B-920103442262}"/>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6553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17C2-64F1-42EA-AEA1-B3084CF5BBCD}"/>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60E2EA71-C187-43E2-9E93-F60CCE273371}"/>
              </a:ext>
            </a:extLst>
          </p:cNvPr>
          <p:cNvPicPr>
            <a:picLocks noChangeAspect="1"/>
          </p:cNvPicPr>
          <p:nvPr/>
        </p:nvPicPr>
        <p:blipFill>
          <a:blip r:embed="rId2"/>
          <a:stretch>
            <a:fillRect/>
          </a:stretch>
        </p:blipFill>
        <p:spPr>
          <a:xfrm>
            <a:off x="1026940" y="1355712"/>
            <a:ext cx="10060359" cy="5000637"/>
          </a:xfrm>
          <a:prstGeom prst="rect">
            <a:avLst/>
          </a:prstGeom>
        </p:spPr>
      </p:pic>
      <p:sp>
        <p:nvSpPr>
          <p:cNvPr id="5" name="Date Placeholder 4">
            <a:extLst>
              <a:ext uri="{FF2B5EF4-FFF2-40B4-BE49-F238E27FC236}">
                <a16:creationId xmlns:a16="http://schemas.microsoft.com/office/drawing/2014/main" id="{3100779A-DA48-42DB-8E4E-BF1C7EC558D7}"/>
              </a:ext>
            </a:extLst>
          </p:cNvPr>
          <p:cNvSpPr>
            <a:spLocks noGrp="1"/>
          </p:cNvSpPr>
          <p:nvPr>
            <p:ph type="dt" sz="half" idx="10"/>
          </p:nvPr>
        </p:nvSpPr>
        <p:spPr/>
        <p:txBody>
          <a:bodyPr/>
          <a:lstStyle/>
          <a:p>
            <a:fld id="{255D6EEA-B7E5-4316-A429-6B5C4B8BB66F}" type="datetime1">
              <a:rPr lang="en-IN" smtClean="0"/>
              <a:t>01-09-2022</a:t>
            </a:fld>
            <a:endParaRPr lang="en-US"/>
          </a:p>
        </p:txBody>
      </p:sp>
      <p:sp>
        <p:nvSpPr>
          <p:cNvPr id="6" name="Slide Number Placeholder 5">
            <a:extLst>
              <a:ext uri="{FF2B5EF4-FFF2-40B4-BE49-F238E27FC236}">
                <a16:creationId xmlns:a16="http://schemas.microsoft.com/office/drawing/2014/main" id="{55C1FB8C-E480-4A8A-9266-F65D5DA38BDB}"/>
              </a:ext>
            </a:extLst>
          </p:cNvPr>
          <p:cNvSpPr>
            <a:spLocks noGrp="1"/>
          </p:cNvSpPr>
          <p:nvPr>
            <p:ph type="sldNum" sz="quarter" idx="12"/>
          </p:nvPr>
        </p:nvSpPr>
        <p:spPr/>
        <p:txBody>
          <a:bodyPr/>
          <a:lstStyle/>
          <a:p>
            <a:fld id="{ADE9CCA5-A479-4857-B834-7FFF4BDABD38}" type="slidenum">
              <a:rPr lang="en-US" smtClean="0"/>
              <a:t>5</a:t>
            </a:fld>
            <a:endParaRPr lang="en-US"/>
          </a:p>
        </p:txBody>
      </p:sp>
      <p:sp>
        <p:nvSpPr>
          <p:cNvPr id="3" name="Footer Placeholder 2">
            <a:extLst>
              <a:ext uri="{FF2B5EF4-FFF2-40B4-BE49-F238E27FC236}">
                <a16:creationId xmlns:a16="http://schemas.microsoft.com/office/drawing/2014/main" id="{E626F232-8331-4D01-9B8E-32BA7D733FED}"/>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6523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87085-CEA6-492B-8ECC-A6EDF8BFAA4F}"/>
              </a:ext>
            </a:extLst>
          </p:cNvPr>
          <p:cNvSpPr>
            <a:spLocks noGrp="1"/>
          </p:cNvSpPr>
          <p:nvPr>
            <p:ph idx="1"/>
          </p:nvPr>
        </p:nvSpPr>
        <p:spPr/>
        <p:txBody>
          <a:bodyPr/>
          <a:lstStyle/>
          <a:p>
            <a:r>
              <a:rPr lang="en-US" dirty="0"/>
              <a:t>We use third argument in </a:t>
            </a:r>
            <a:r>
              <a:rPr lang="en-US" dirty="0" err="1"/>
              <a:t>cin.get</a:t>
            </a:r>
            <a:r>
              <a:rPr lang="en-US" dirty="0"/>
              <a:t>() function</a:t>
            </a:r>
          </a:p>
          <a:p>
            <a:r>
              <a:rPr lang="en-US" dirty="0" err="1"/>
              <a:t>cin.get</a:t>
            </a:r>
            <a:r>
              <a:rPr lang="en-US" dirty="0"/>
              <a:t>(</a:t>
            </a:r>
            <a:r>
              <a:rPr lang="en-US" dirty="0" err="1"/>
              <a:t>array_name</a:t>
            </a:r>
            <a:r>
              <a:rPr lang="en-US" dirty="0"/>
              <a:t>, size, </a:t>
            </a:r>
            <a:r>
              <a:rPr lang="en-US" dirty="0" err="1"/>
              <a:t>stop_char</a:t>
            </a:r>
            <a:r>
              <a:rPr lang="en-US" dirty="0"/>
              <a:t>)</a:t>
            </a:r>
          </a:p>
          <a:p>
            <a:pPr algn="just"/>
            <a:r>
              <a:rPr lang="en-US" dirty="0"/>
              <a:t>The argument </a:t>
            </a:r>
            <a:r>
              <a:rPr lang="en-US" dirty="0" err="1"/>
              <a:t>stop_char</a:t>
            </a:r>
            <a:r>
              <a:rPr lang="en-US" dirty="0"/>
              <a:t> specifies the character that tells the  function to stop reading. </a:t>
            </a:r>
          </a:p>
          <a:p>
            <a:pPr algn="just"/>
            <a:r>
              <a:rPr lang="en-US" dirty="0"/>
              <a:t>The default value for this argument  is the newline (‘\n’) character, but if you call the function with  some other character for this argument, the default will be  overridden by the specified character.</a:t>
            </a:r>
          </a:p>
          <a:p>
            <a:endParaRPr lang="en-US" dirty="0"/>
          </a:p>
        </p:txBody>
      </p:sp>
      <p:sp>
        <p:nvSpPr>
          <p:cNvPr id="4" name="object 2">
            <a:extLst>
              <a:ext uri="{FF2B5EF4-FFF2-40B4-BE49-F238E27FC236}">
                <a16:creationId xmlns:a16="http://schemas.microsoft.com/office/drawing/2014/main" id="{D880E95C-1ED0-4976-9C85-BA5B0474C178}"/>
              </a:ext>
            </a:extLst>
          </p:cNvPr>
          <p:cNvSpPr txBox="1">
            <a:spLocks noGrp="1"/>
          </p:cNvSpPr>
          <p:nvPr>
            <p:ph type="title"/>
          </p:nvPr>
        </p:nvSpPr>
        <p:spPr>
          <a:xfrm>
            <a:off x="116983" y="136525"/>
            <a:ext cx="11236817" cy="689932"/>
          </a:xfrm>
          <a:prstGeom prst="rect">
            <a:avLst/>
          </a:prstGeom>
        </p:spPr>
        <p:txBody>
          <a:bodyPr vert="horz" wrap="square" lIns="0" tIns="12700" rIns="0" bIns="0" rtlCol="0">
            <a:spAutoFit/>
          </a:bodyPr>
          <a:lstStyle/>
          <a:p>
            <a:pPr marL="12700">
              <a:lnSpc>
                <a:spcPct val="100000"/>
              </a:lnSpc>
              <a:spcBef>
                <a:spcPts val="100"/>
              </a:spcBef>
            </a:pPr>
            <a:r>
              <a:rPr spc="-170" dirty="0"/>
              <a:t>Reading </a:t>
            </a:r>
            <a:r>
              <a:rPr spc="-110" dirty="0"/>
              <a:t>Multiple</a:t>
            </a:r>
            <a:r>
              <a:rPr spc="-505" dirty="0"/>
              <a:t> </a:t>
            </a:r>
            <a:r>
              <a:rPr spc="-185" dirty="0"/>
              <a:t>Lines</a:t>
            </a:r>
          </a:p>
        </p:txBody>
      </p:sp>
      <p:sp>
        <p:nvSpPr>
          <p:cNvPr id="2" name="Date Placeholder 1">
            <a:extLst>
              <a:ext uri="{FF2B5EF4-FFF2-40B4-BE49-F238E27FC236}">
                <a16:creationId xmlns:a16="http://schemas.microsoft.com/office/drawing/2014/main" id="{18B914CE-AD23-4094-A86B-7EB7309131F4}"/>
              </a:ext>
            </a:extLst>
          </p:cNvPr>
          <p:cNvSpPr>
            <a:spLocks noGrp="1"/>
          </p:cNvSpPr>
          <p:nvPr>
            <p:ph type="dt" sz="half" idx="10"/>
          </p:nvPr>
        </p:nvSpPr>
        <p:spPr/>
        <p:txBody>
          <a:bodyPr/>
          <a:lstStyle/>
          <a:p>
            <a:fld id="{C22E1C2F-B855-4E2D-B9F0-EBC3CA8FF6E5}" type="datetime1">
              <a:rPr lang="en-IN" smtClean="0"/>
              <a:t>01-09-2022</a:t>
            </a:fld>
            <a:endParaRPr lang="en-US"/>
          </a:p>
        </p:txBody>
      </p:sp>
      <p:sp>
        <p:nvSpPr>
          <p:cNvPr id="5" name="Slide Number Placeholder 4">
            <a:extLst>
              <a:ext uri="{FF2B5EF4-FFF2-40B4-BE49-F238E27FC236}">
                <a16:creationId xmlns:a16="http://schemas.microsoft.com/office/drawing/2014/main" id="{4104FE3F-190B-4FE0-B0A4-EC20269CEB09}"/>
              </a:ext>
            </a:extLst>
          </p:cNvPr>
          <p:cNvSpPr>
            <a:spLocks noGrp="1"/>
          </p:cNvSpPr>
          <p:nvPr>
            <p:ph type="sldNum" sz="quarter" idx="12"/>
          </p:nvPr>
        </p:nvSpPr>
        <p:spPr/>
        <p:txBody>
          <a:bodyPr/>
          <a:lstStyle/>
          <a:p>
            <a:fld id="{ADE9CCA5-A479-4857-B834-7FFF4BDABD38}" type="slidenum">
              <a:rPr lang="en-US" smtClean="0"/>
              <a:t>6</a:t>
            </a:fld>
            <a:endParaRPr lang="en-US"/>
          </a:p>
        </p:txBody>
      </p:sp>
      <p:sp>
        <p:nvSpPr>
          <p:cNvPr id="6" name="Footer Placeholder 5">
            <a:extLst>
              <a:ext uri="{FF2B5EF4-FFF2-40B4-BE49-F238E27FC236}">
                <a16:creationId xmlns:a16="http://schemas.microsoft.com/office/drawing/2014/main" id="{D11643F2-6D33-45A8-8E20-5370D50D0FD8}"/>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387727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D03D-A7A7-4736-809D-B3D1E984149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19E36A2-C2F4-447E-B6BA-67C51186964D}"/>
              </a:ext>
            </a:extLst>
          </p:cNvPr>
          <p:cNvSpPr>
            <a:spLocks noGrp="1"/>
          </p:cNvSpPr>
          <p:nvPr>
            <p:ph idx="1"/>
          </p:nvPr>
        </p:nvSpPr>
        <p:spPr/>
        <p:txBody>
          <a:bodyPr>
            <a:normAutofit/>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const int </a:t>
            </a:r>
            <a:r>
              <a:rPr lang="en-US" dirty="0" err="1"/>
              <a:t>len</a:t>
            </a:r>
            <a:r>
              <a:rPr lang="en-US" dirty="0"/>
              <a:t> = 80;			//max characters in string  </a:t>
            </a:r>
          </a:p>
          <a:p>
            <a:pPr marL="0" indent="0">
              <a:buNone/>
            </a:pPr>
            <a:r>
              <a:rPr lang="en-US" dirty="0" err="1"/>
              <a:t>cout</a:t>
            </a:r>
            <a:r>
              <a:rPr lang="en-US" dirty="0"/>
              <a:t> &lt;&lt; "\</a:t>
            </a:r>
            <a:r>
              <a:rPr lang="en-US" dirty="0" err="1"/>
              <a:t>nEnter</a:t>
            </a:r>
            <a:r>
              <a:rPr lang="en-US" dirty="0"/>
              <a:t> a string:";</a:t>
            </a:r>
          </a:p>
          <a:p>
            <a:pPr marL="0" indent="0">
              <a:buNone/>
            </a:pPr>
            <a:r>
              <a:rPr lang="en-US" dirty="0"/>
              <a:t>char </a:t>
            </a:r>
            <a:r>
              <a:rPr lang="en-US" dirty="0" err="1"/>
              <a:t>str</a:t>
            </a:r>
            <a:r>
              <a:rPr lang="en-US" dirty="0"/>
              <a:t>[</a:t>
            </a:r>
            <a:r>
              <a:rPr lang="en-US" dirty="0" err="1"/>
              <a:t>len</a:t>
            </a:r>
            <a:r>
              <a:rPr lang="en-US" dirty="0"/>
              <a:t>];</a:t>
            </a:r>
          </a:p>
          <a:p>
            <a:pPr marL="0" indent="0">
              <a:buNone/>
            </a:pPr>
            <a:r>
              <a:rPr lang="en-US" dirty="0" err="1">
                <a:solidFill>
                  <a:srgbClr val="FF0000"/>
                </a:solidFill>
              </a:rPr>
              <a:t>cin.get</a:t>
            </a:r>
            <a:r>
              <a:rPr lang="en-US" dirty="0">
                <a:solidFill>
                  <a:srgbClr val="FF0000"/>
                </a:solidFill>
              </a:rPr>
              <a:t>(</a:t>
            </a:r>
            <a:r>
              <a:rPr lang="en-US" dirty="0" err="1">
                <a:solidFill>
                  <a:srgbClr val="FF0000"/>
                </a:solidFill>
              </a:rPr>
              <a:t>str</a:t>
            </a:r>
            <a:r>
              <a:rPr lang="en-US" dirty="0">
                <a:solidFill>
                  <a:srgbClr val="FF0000"/>
                </a:solidFill>
              </a:rPr>
              <a:t>, </a:t>
            </a:r>
            <a:r>
              <a:rPr lang="en-US" dirty="0" err="1">
                <a:solidFill>
                  <a:srgbClr val="FF0000"/>
                </a:solidFill>
              </a:rPr>
              <a:t>len</a:t>
            </a:r>
            <a:r>
              <a:rPr lang="en-US" dirty="0">
                <a:solidFill>
                  <a:srgbClr val="FF0000"/>
                </a:solidFill>
              </a:rPr>
              <a:t>);</a:t>
            </a:r>
          </a:p>
          <a:p>
            <a:pPr marL="0" indent="0">
              <a:buNone/>
            </a:pPr>
            <a:r>
              <a:rPr lang="en-US" dirty="0"/>
              <a:t> </a:t>
            </a:r>
            <a:r>
              <a:rPr lang="en-US" dirty="0" err="1"/>
              <a:t>cout</a:t>
            </a:r>
            <a:r>
              <a:rPr lang="en-US" dirty="0"/>
              <a:t>&lt;&lt;"\n"&lt;&lt;</a:t>
            </a:r>
            <a:r>
              <a:rPr lang="en-US" dirty="0" err="1"/>
              <a:t>str</a:t>
            </a:r>
            <a:r>
              <a:rPr lang="en-US" dirty="0"/>
              <a:t>;</a:t>
            </a:r>
          </a:p>
          <a:p>
            <a:pPr marL="0" indent="0">
              <a:buNone/>
            </a:pPr>
            <a:r>
              <a:rPr lang="en-US" dirty="0"/>
              <a:t>return 0</a:t>
            </a:r>
          </a:p>
          <a:p>
            <a:pPr marL="0" indent="0">
              <a:buNone/>
            </a:pPr>
            <a:r>
              <a:rPr lang="en-US" dirty="0"/>
              <a:t>}</a:t>
            </a:r>
          </a:p>
        </p:txBody>
      </p:sp>
      <p:sp>
        <p:nvSpPr>
          <p:cNvPr id="9" name="object 3">
            <a:extLst>
              <a:ext uri="{FF2B5EF4-FFF2-40B4-BE49-F238E27FC236}">
                <a16:creationId xmlns:a16="http://schemas.microsoft.com/office/drawing/2014/main" id="{8F005C0D-A72E-49A1-8C40-B365B009AAB6}"/>
              </a:ext>
            </a:extLst>
          </p:cNvPr>
          <p:cNvSpPr txBox="1"/>
          <p:nvPr/>
        </p:nvSpPr>
        <p:spPr>
          <a:xfrm>
            <a:off x="993902" y="1445552"/>
            <a:ext cx="7239000" cy="471924"/>
          </a:xfrm>
          <a:prstGeom prst="rect">
            <a:avLst/>
          </a:prstGeom>
        </p:spPr>
        <p:txBody>
          <a:bodyPr vert="horz" wrap="square" lIns="0" tIns="101600" rIns="0" bIns="0" rtlCol="0">
            <a:spAutoFit/>
          </a:bodyPr>
          <a:lstStyle/>
          <a:p>
            <a:pPr marL="12700">
              <a:spcBef>
                <a:spcPts val="595"/>
              </a:spcBef>
            </a:pPr>
            <a:endParaRPr sz="2400" dirty="0">
              <a:solidFill>
                <a:prstClr val="black"/>
              </a:solidFill>
              <a:latin typeface="Trebuchet MS"/>
              <a:cs typeface="Trebuchet MS"/>
            </a:endParaRPr>
          </a:p>
        </p:txBody>
      </p:sp>
      <p:sp>
        <p:nvSpPr>
          <p:cNvPr id="4" name="Date Placeholder 3">
            <a:extLst>
              <a:ext uri="{FF2B5EF4-FFF2-40B4-BE49-F238E27FC236}">
                <a16:creationId xmlns:a16="http://schemas.microsoft.com/office/drawing/2014/main" id="{C291F88B-C9D1-4C80-AA80-BAF4333B913D}"/>
              </a:ext>
            </a:extLst>
          </p:cNvPr>
          <p:cNvSpPr>
            <a:spLocks noGrp="1"/>
          </p:cNvSpPr>
          <p:nvPr>
            <p:ph type="dt" sz="half" idx="10"/>
          </p:nvPr>
        </p:nvSpPr>
        <p:spPr/>
        <p:txBody>
          <a:bodyPr/>
          <a:lstStyle/>
          <a:p>
            <a:fld id="{B285254C-9233-4CDF-853B-3C3537340B3A}" type="datetime1">
              <a:rPr lang="en-IN" smtClean="0"/>
              <a:t>01-09-2022</a:t>
            </a:fld>
            <a:endParaRPr lang="en-US"/>
          </a:p>
        </p:txBody>
      </p:sp>
      <p:sp>
        <p:nvSpPr>
          <p:cNvPr id="5" name="Slide Number Placeholder 4">
            <a:extLst>
              <a:ext uri="{FF2B5EF4-FFF2-40B4-BE49-F238E27FC236}">
                <a16:creationId xmlns:a16="http://schemas.microsoft.com/office/drawing/2014/main" id="{98BF5140-643A-4B29-92F1-82AAD28A887A}"/>
              </a:ext>
            </a:extLst>
          </p:cNvPr>
          <p:cNvSpPr>
            <a:spLocks noGrp="1"/>
          </p:cNvSpPr>
          <p:nvPr>
            <p:ph type="sldNum" sz="quarter" idx="12"/>
          </p:nvPr>
        </p:nvSpPr>
        <p:spPr/>
        <p:txBody>
          <a:bodyPr/>
          <a:lstStyle/>
          <a:p>
            <a:fld id="{ADE9CCA5-A479-4857-B834-7FFF4BDABD38}" type="slidenum">
              <a:rPr lang="en-US" smtClean="0"/>
              <a:t>7</a:t>
            </a:fld>
            <a:endParaRPr lang="en-US"/>
          </a:p>
        </p:txBody>
      </p:sp>
      <p:sp>
        <p:nvSpPr>
          <p:cNvPr id="6" name="Footer Placeholder 5">
            <a:extLst>
              <a:ext uri="{FF2B5EF4-FFF2-40B4-BE49-F238E27FC236}">
                <a16:creationId xmlns:a16="http://schemas.microsoft.com/office/drawing/2014/main" id="{6E388BA7-31C2-4326-AA08-8648A48D5694}"/>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98916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6AC0-1906-4808-9A91-EA61EF1BA0A0}"/>
              </a:ext>
            </a:extLst>
          </p:cNvPr>
          <p:cNvSpPr>
            <a:spLocks noGrp="1"/>
          </p:cNvSpPr>
          <p:nvPr>
            <p:ph type="title"/>
          </p:nvPr>
        </p:nvSpPr>
        <p:spPr/>
        <p:txBody>
          <a:bodyPr/>
          <a:lstStyle/>
          <a:p>
            <a:r>
              <a:rPr lang="en-US" dirty="0"/>
              <a:t>Length of string</a:t>
            </a:r>
          </a:p>
        </p:txBody>
      </p:sp>
      <p:sp>
        <p:nvSpPr>
          <p:cNvPr id="3" name="Content Placeholder 2">
            <a:extLst>
              <a:ext uri="{FF2B5EF4-FFF2-40B4-BE49-F238E27FC236}">
                <a16:creationId xmlns:a16="http://schemas.microsoft.com/office/drawing/2014/main" id="{BC707ECA-7F8D-4B3D-8D0F-987718325284}"/>
              </a:ext>
            </a:extLst>
          </p:cNvPr>
          <p:cNvSpPr>
            <a:spLocks noGrp="1"/>
          </p:cNvSpPr>
          <p:nvPr>
            <p:ph idx="1"/>
          </p:nvPr>
        </p:nvSpPr>
        <p:spPr>
          <a:xfrm>
            <a:off x="413197" y="1098463"/>
            <a:ext cx="10515600" cy="5015767"/>
          </a:xfrm>
        </p:spPr>
        <p:txBody>
          <a:bodyPr>
            <a:normAutofit fontScale="92500" lnSpcReduction="20000"/>
          </a:bodyPr>
          <a:lstStyle/>
          <a:p>
            <a:pPr marL="0" indent="0" fontAlgn="base">
              <a:buNone/>
            </a:pPr>
            <a:r>
              <a:rPr lang="en-US" dirty="0"/>
              <a:t>#include &lt;</a:t>
            </a:r>
            <a:r>
              <a:rPr lang="en-US" dirty="0" err="1"/>
              <a:t>iostream</a:t>
            </a:r>
            <a:r>
              <a:rPr lang="en-US" dirty="0"/>
              <a:t>&gt;</a:t>
            </a:r>
          </a:p>
          <a:p>
            <a:pPr marL="0" indent="0" fontAlgn="base">
              <a:buNone/>
            </a:pPr>
            <a:r>
              <a:rPr lang="en-US" dirty="0"/>
              <a:t>using namespace </a:t>
            </a:r>
            <a:r>
              <a:rPr lang="en-US" dirty="0" err="1"/>
              <a:t>std</a:t>
            </a:r>
            <a:r>
              <a:rPr lang="en-US" dirty="0"/>
              <a:t>;</a:t>
            </a:r>
          </a:p>
          <a:p>
            <a:pPr marL="0" indent="0" fontAlgn="base">
              <a:buNone/>
            </a:pPr>
            <a:r>
              <a:rPr lang="en-US" dirty="0" err="1"/>
              <a:t>int</a:t>
            </a:r>
            <a:r>
              <a:rPr lang="en-US" dirty="0"/>
              <a:t> main(){</a:t>
            </a:r>
          </a:p>
          <a:p>
            <a:pPr marL="0" indent="0" fontAlgn="base">
              <a:buNone/>
            </a:pPr>
            <a:r>
              <a:rPr lang="en-US" dirty="0"/>
              <a:t> char a[30];</a:t>
            </a:r>
          </a:p>
          <a:p>
            <a:pPr marL="0" indent="0" fontAlgn="base">
              <a:buNone/>
            </a:pPr>
            <a:r>
              <a:rPr lang="en-US" dirty="0"/>
              <a:t> int </a:t>
            </a:r>
            <a:r>
              <a:rPr lang="en-US" dirty="0" err="1"/>
              <a:t>i</a:t>
            </a:r>
            <a:r>
              <a:rPr lang="en-US" dirty="0"/>
              <a:t>, c=0;</a:t>
            </a:r>
          </a:p>
          <a:p>
            <a:pPr marL="0" indent="0" fontAlgn="base">
              <a:buNone/>
            </a:pPr>
            <a:r>
              <a:rPr lang="en-US" dirty="0"/>
              <a:t> </a:t>
            </a:r>
            <a:r>
              <a:rPr lang="en-US" dirty="0" err="1"/>
              <a:t>cout</a:t>
            </a:r>
            <a:r>
              <a:rPr lang="en-US" dirty="0"/>
              <a:t>&lt;&lt;"Enter a string:";</a:t>
            </a:r>
          </a:p>
          <a:p>
            <a:pPr marL="0" indent="0" fontAlgn="base">
              <a:buNone/>
            </a:pPr>
            <a:r>
              <a:rPr lang="en-US" dirty="0"/>
              <a:t> </a:t>
            </a:r>
            <a:r>
              <a:rPr lang="en-US" dirty="0" err="1"/>
              <a:t>cin.get</a:t>
            </a:r>
            <a:r>
              <a:rPr lang="en-US" dirty="0"/>
              <a:t>(a,30);</a:t>
            </a:r>
          </a:p>
          <a:p>
            <a:pPr marL="0" indent="0" fontAlgn="base">
              <a:buNone/>
            </a:pPr>
            <a:r>
              <a:rPr lang="en-US" dirty="0"/>
              <a:t> for(</a:t>
            </a:r>
            <a:r>
              <a:rPr lang="en-US" dirty="0" err="1"/>
              <a:t>i</a:t>
            </a:r>
            <a:r>
              <a:rPr lang="en-US" dirty="0"/>
              <a:t>=0;a[</a:t>
            </a:r>
            <a:r>
              <a:rPr lang="en-US" dirty="0" err="1"/>
              <a:t>i</a:t>
            </a:r>
            <a:r>
              <a:rPr lang="en-US" dirty="0"/>
              <a:t>]!='\0';i++)	</a:t>
            </a:r>
          </a:p>
          <a:p>
            <a:pPr marL="0" indent="0" fontAlgn="base">
              <a:buNone/>
            </a:pPr>
            <a:r>
              <a:rPr lang="en-US" dirty="0"/>
              <a:t>	</a:t>
            </a:r>
            <a:r>
              <a:rPr lang="en-US" dirty="0" err="1"/>
              <a:t>c++</a:t>
            </a:r>
            <a:r>
              <a:rPr lang="en-US" dirty="0"/>
              <a:t>;</a:t>
            </a:r>
          </a:p>
          <a:p>
            <a:pPr marL="0" indent="0" fontAlgn="base">
              <a:buNone/>
            </a:pPr>
            <a:r>
              <a:rPr lang="en-US" dirty="0"/>
              <a:t> </a:t>
            </a:r>
            <a:r>
              <a:rPr lang="en-US" dirty="0" err="1"/>
              <a:t>cout</a:t>
            </a:r>
            <a:r>
              <a:rPr lang="en-US" dirty="0"/>
              <a:t>&lt;&lt;"\</a:t>
            </a:r>
            <a:r>
              <a:rPr lang="en-US" dirty="0" err="1"/>
              <a:t>nLength</a:t>
            </a:r>
            <a:r>
              <a:rPr lang="en-US" dirty="0"/>
              <a:t> of the string '"&lt;&lt;a&lt;&lt;"' is "&lt;&lt;c;</a:t>
            </a:r>
          </a:p>
          <a:p>
            <a:pPr marL="0" indent="0" fontAlgn="base">
              <a:buNone/>
            </a:pPr>
            <a:r>
              <a:rPr lang="en-US" dirty="0"/>
              <a:t> return 0;</a:t>
            </a:r>
          </a:p>
          <a:p>
            <a:pPr marL="0" indent="0" fontAlgn="base">
              <a:buNone/>
            </a:pPr>
            <a:r>
              <a:rPr lang="en-US" dirty="0"/>
              <a:t>}</a:t>
            </a:r>
          </a:p>
        </p:txBody>
      </p:sp>
      <p:sp>
        <p:nvSpPr>
          <p:cNvPr id="4" name="Date Placeholder 3">
            <a:extLst>
              <a:ext uri="{FF2B5EF4-FFF2-40B4-BE49-F238E27FC236}">
                <a16:creationId xmlns:a16="http://schemas.microsoft.com/office/drawing/2014/main" id="{AB3DD0F2-120C-4E9A-809A-39F43097F01C}"/>
              </a:ext>
            </a:extLst>
          </p:cNvPr>
          <p:cNvSpPr>
            <a:spLocks noGrp="1"/>
          </p:cNvSpPr>
          <p:nvPr>
            <p:ph type="dt" sz="half" idx="10"/>
          </p:nvPr>
        </p:nvSpPr>
        <p:spPr/>
        <p:txBody>
          <a:bodyPr/>
          <a:lstStyle/>
          <a:p>
            <a:fld id="{7FB90A13-0635-4B7D-91A0-5D02FAC3B235}" type="datetime1">
              <a:rPr lang="en-IN" smtClean="0"/>
              <a:t>01-09-2022</a:t>
            </a:fld>
            <a:endParaRPr lang="en-US"/>
          </a:p>
        </p:txBody>
      </p:sp>
      <p:sp>
        <p:nvSpPr>
          <p:cNvPr id="5" name="Slide Number Placeholder 4">
            <a:extLst>
              <a:ext uri="{FF2B5EF4-FFF2-40B4-BE49-F238E27FC236}">
                <a16:creationId xmlns:a16="http://schemas.microsoft.com/office/drawing/2014/main" id="{C6F3F781-2257-4A47-B9F5-CB4F0F40BB55}"/>
              </a:ext>
            </a:extLst>
          </p:cNvPr>
          <p:cNvSpPr>
            <a:spLocks noGrp="1"/>
          </p:cNvSpPr>
          <p:nvPr>
            <p:ph type="sldNum" sz="quarter" idx="12"/>
          </p:nvPr>
        </p:nvSpPr>
        <p:spPr/>
        <p:txBody>
          <a:bodyPr/>
          <a:lstStyle/>
          <a:p>
            <a:fld id="{ADE9CCA5-A479-4857-B834-7FFF4BDABD38}" type="slidenum">
              <a:rPr lang="en-US" smtClean="0"/>
              <a:t>8</a:t>
            </a:fld>
            <a:endParaRPr lang="en-US"/>
          </a:p>
        </p:txBody>
      </p:sp>
      <p:sp>
        <p:nvSpPr>
          <p:cNvPr id="6" name="Footer Placeholder 5">
            <a:extLst>
              <a:ext uri="{FF2B5EF4-FFF2-40B4-BE49-F238E27FC236}">
                <a16:creationId xmlns:a16="http://schemas.microsoft.com/office/drawing/2014/main" id="{56B26A02-F21C-4B76-843A-54542C6E9594}"/>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74396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167E-33CE-48AE-8135-A4AB99271A00}"/>
              </a:ext>
            </a:extLst>
          </p:cNvPr>
          <p:cNvSpPr>
            <a:spLocks noGrp="1"/>
          </p:cNvSpPr>
          <p:nvPr>
            <p:ph type="title"/>
          </p:nvPr>
        </p:nvSpPr>
        <p:spPr>
          <a:xfrm>
            <a:off x="486507" y="136525"/>
            <a:ext cx="10515600" cy="748153"/>
          </a:xfrm>
        </p:spPr>
        <p:txBody>
          <a:bodyPr/>
          <a:lstStyle/>
          <a:p>
            <a:r>
              <a:rPr lang="en-US" dirty="0"/>
              <a:t>String concatenation</a:t>
            </a:r>
          </a:p>
        </p:txBody>
      </p:sp>
      <p:sp>
        <p:nvSpPr>
          <p:cNvPr id="3" name="Content Placeholder 2">
            <a:extLst>
              <a:ext uri="{FF2B5EF4-FFF2-40B4-BE49-F238E27FC236}">
                <a16:creationId xmlns:a16="http://schemas.microsoft.com/office/drawing/2014/main" id="{D84D4F1C-E3F7-401B-9E32-AD9B9F1D656A}"/>
              </a:ext>
            </a:extLst>
          </p:cNvPr>
          <p:cNvSpPr>
            <a:spLocks noGrp="1"/>
          </p:cNvSpPr>
          <p:nvPr>
            <p:ph idx="1"/>
          </p:nvPr>
        </p:nvSpPr>
        <p:spPr>
          <a:xfrm>
            <a:off x="474784" y="1041009"/>
            <a:ext cx="5609493" cy="5063577"/>
          </a:xfrm>
        </p:spPr>
        <p:txBody>
          <a:bodyPr>
            <a:normAutofit fontScale="77500" lnSpcReduction="20000"/>
          </a:bodyPr>
          <a:lstStyle/>
          <a:p>
            <a:pPr marL="0" indent="0">
              <a:buNone/>
            </a:pPr>
            <a:r>
              <a:rPr lang="en-US" dirty="0">
                <a:solidFill>
                  <a:srgbClr val="880000"/>
                </a:solidFill>
                <a:latin typeface="Consolas" panose="020B0609020204030204" pitchFamily="49" charset="0"/>
              </a:rPr>
              <a:t>#include&lt;</a:t>
            </a:r>
            <a:r>
              <a:rPr lang="en-US" dirty="0" err="1">
                <a:solidFill>
                  <a:srgbClr val="880000"/>
                </a:solidFill>
                <a:latin typeface="Consolas" panose="020B0609020204030204" pitchFamily="49" charset="0"/>
              </a:rPr>
              <a:t>iostream</a:t>
            </a:r>
            <a:r>
              <a:rPr lang="en-US" dirty="0">
                <a:solidFill>
                  <a:srgbClr val="880000"/>
                </a:solidFill>
                <a:latin typeface="Consolas" panose="020B0609020204030204" pitchFamily="49" charset="0"/>
              </a:rPr>
              <a:t>&gt;</a:t>
            </a:r>
          </a:p>
          <a:p>
            <a:pPr marL="0" indent="0">
              <a:buNone/>
            </a:pPr>
            <a:r>
              <a:rPr lang="en-US" dirty="0">
                <a:solidFill>
                  <a:srgbClr val="880000"/>
                </a:solidFill>
                <a:latin typeface="Consolas" panose="020B0609020204030204" pitchFamily="49" charset="0"/>
              </a:rPr>
              <a:t>using namespace </a:t>
            </a:r>
            <a:r>
              <a:rPr lang="en-US" dirty="0" err="1">
                <a:solidFill>
                  <a:srgbClr val="880000"/>
                </a:solidFill>
                <a:latin typeface="Consolas" panose="020B0609020204030204" pitchFamily="49" charset="0"/>
              </a:rPr>
              <a:t>std</a:t>
            </a:r>
            <a:r>
              <a:rPr lang="en-US" dirty="0">
                <a:solidFill>
                  <a:srgbClr val="880000"/>
                </a:solidFill>
                <a:latin typeface="Consolas" panose="020B0609020204030204" pitchFamily="49" charset="0"/>
              </a:rPr>
              <a:t>;</a:t>
            </a:r>
          </a:p>
          <a:p>
            <a:pPr marL="0" indent="0">
              <a:buNone/>
            </a:pPr>
            <a:r>
              <a:rPr lang="en-US" dirty="0" err="1">
                <a:solidFill>
                  <a:srgbClr val="880000"/>
                </a:solidFill>
                <a:latin typeface="Consolas" panose="020B0609020204030204" pitchFamily="49" charset="0"/>
              </a:rPr>
              <a:t>int</a:t>
            </a:r>
            <a:r>
              <a:rPr lang="en-US" dirty="0">
                <a:solidFill>
                  <a:srgbClr val="880000"/>
                </a:solidFill>
                <a:latin typeface="Consolas" panose="020B0609020204030204" pitchFamily="49" charset="0"/>
              </a:rPr>
              <a:t> main() { 	</a:t>
            </a:r>
          </a:p>
          <a:p>
            <a:pPr marL="0" indent="0">
              <a:buNone/>
            </a:pPr>
            <a:r>
              <a:rPr lang="en-US" dirty="0">
                <a:solidFill>
                  <a:srgbClr val="880000"/>
                </a:solidFill>
                <a:latin typeface="Consolas" panose="020B0609020204030204" pitchFamily="49" charset="0"/>
              </a:rPr>
              <a:t>	char str1[55],str2[25];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int</a:t>
            </a: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=0,j=0;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cout</a:t>
            </a:r>
            <a:r>
              <a:rPr lang="en-US" dirty="0">
                <a:solidFill>
                  <a:srgbClr val="880000"/>
                </a:solidFill>
                <a:latin typeface="Consolas" panose="020B0609020204030204" pitchFamily="49" charset="0"/>
              </a:rPr>
              <a:t>&lt;&lt;"\</a:t>
            </a:r>
            <a:r>
              <a:rPr lang="en-US" dirty="0" err="1">
                <a:solidFill>
                  <a:srgbClr val="880000"/>
                </a:solidFill>
                <a:latin typeface="Consolas" panose="020B0609020204030204" pitchFamily="49" charset="0"/>
              </a:rPr>
              <a:t>nEnter</a:t>
            </a:r>
            <a:r>
              <a:rPr lang="en-US" dirty="0">
                <a:solidFill>
                  <a:srgbClr val="880000"/>
                </a:solidFill>
                <a:latin typeface="Consolas" panose="020B0609020204030204" pitchFamily="49" charset="0"/>
              </a:rPr>
              <a:t> First String:";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cin</a:t>
            </a:r>
            <a:r>
              <a:rPr lang="en-US" dirty="0">
                <a:solidFill>
                  <a:srgbClr val="880000"/>
                </a:solidFill>
                <a:latin typeface="Consolas" panose="020B0609020204030204" pitchFamily="49" charset="0"/>
              </a:rPr>
              <a:t>&gt;&gt;str1;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cout</a:t>
            </a:r>
            <a:r>
              <a:rPr lang="en-US" dirty="0">
                <a:solidFill>
                  <a:srgbClr val="880000"/>
                </a:solidFill>
                <a:latin typeface="Consolas" panose="020B0609020204030204" pitchFamily="49" charset="0"/>
              </a:rPr>
              <a:t>&lt;&lt;"\</a:t>
            </a:r>
            <a:r>
              <a:rPr lang="en-US" dirty="0" err="1">
                <a:solidFill>
                  <a:srgbClr val="880000"/>
                </a:solidFill>
                <a:latin typeface="Consolas" panose="020B0609020204030204" pitchFamily="49" charset="0"/>
              </a:rPr>
              <a:t>nEnter</a:t>
            </a:r>
            <a:r>
              <a:rPr lang="en-US" dirty="0">
                <a:solidFill>
                  <a:srgbClr val="880000"/>
                </a:solidFill>
                <a:latin typeface="Consolas" panose="020B0609020204030204" pitchFamily="49" charset="0"/>
              </a:rPr>
              <a:t> Second String:";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cin</a:t>
            </a:r>
            <a:r>
              <a:rPr lang="en-US" dirty="0">
                <a:solidFill>
                  <a:srgbClr val="880000"/>
                </a:solidFill>
                <a:latin typeface="Consolas" panose="020B0609020204030204" pitchFamily="49" charset="0"/>
              </a:rPr>
              <a:t>&gt;&gt;str2;	while(str1[</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]!='\0')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 	</a:t>
            </a:r>
          </a:p>
          <a:p>
            <a:pPr marL="0" indent="0">
              <a:buNone/>
            </a:pPr>
            <a:r>
              <a:rPr lang="en-US" dirty="0">
                <a:solidFill>
                  <a:srgbClr val="880000"/>
                </a:solidFill>
                <a:latin typeface="Consolas" panose="020B0609020204030204" pitchFamily="49" charset="0"/>
              </a:rPr>
              <a:t>	</a:t>
            </a:r>
            <a:endParaRPr lang="en-US" dirty="0"/>
          </a:p>
        </p:txBody>
      </p:sp>
      <p:sp>
        <p:nvSpPr>
          <p:cNvPr id="4" name="Date Placeholder 3">
            <a:extLst>
              <a:ext uri="{FF2B5EF4-FFF2-40B4-BE49-F238E27FC236}">
                <a16:creationId xmlns:a16="http://schemas.microsoft.com/office/drawing/2014/main" id="{79EA280F-3487-48BE-AB0A-1D32F1B74257}"/>
              </a:ext>
            </a:extLst>
          </p:cNvPr>
          <p:cNvSpPr>
            <a:spLocks noGrp="1"/>
          </p:cNvSpPr>
          <p:nvPr>
            <p:ph type="dt" sz="half" idx="10"/>
          </p:nvPr>
        </p:nvSpPr>
        <p:spPr/>
        <p:txBody>
          <a:bodyPr/>
          <a:lstStyle/>
          <a:p>
            <a:fld id="{BB071A21-6583-4736-8F4B-3E297A0D1618}" type="datetime1">
              <a:rPr lang="en-IN" smtClean="0"/>
              <a:t>01-09-2022</a:t>
            </a:fld>
            <a:endParaRPr lang="en-US"/>
          </a:p>
        </p:txBody>
      </p:sp>
      <p:sp>
        <p:nvSpPr>
          <p:cNvPr id="5" name="Slide Number Placeholder 4">
            <a:extLst>
              <a:ext uri="{FF2B5EF4-FFF2-40B4-BE49-F238E27FC236}">
                <a16:creationId xmlns:a16="http://schemas.microsoft.com/office/drawing/2014/main" id="{495520A0-48C8-4414-A8B9-49B56A0A5A3A}"/>
              </a:ext>
            </a:extLst>
          </p:cNvPr>
          <p:cNvSpPr>
            <a:spLocks noGrp="1"/>
          </p:cNvSpPr>
          <p:nvPr>
            <p:ph type="sldNum" sz="quarter" idx="12"/>
          </p:nvPr>
        </p:nvSpPr>
        <p:spPr/>
        <p:txBody>
          <a:bodyPr/>
          <a:lstStyle/>
          <a:p>
            <a:fld id="{ADE9CCA5-A479-4857-B834-7FFF4BDABD38}" type="slidenum">
              <a:rPr lang="en-US" smtClean="0"/>
              <a:t>9</a:t>
            </a:fld>
            <a:endParaRPr lang="en-US"/>
          </a:p>
        </p:txBody>
      </p:sp>
      <p:sp>
        <p:nvSpPr>
          <p:cNvPr id="7" name="TextBox 6">
            <a:extLst>
              <a:ext uri="{FF2B5EF4-FFF2-40B4-BE49-F238E27FC236}">
                <a16:creationId xmlns:a16="http://schemas.microsoft.com/office/drawing/2014/main" id="{F563664F-08FF-44E4-A9CE-62FC72919192}"/>
              </a:ext>
            </a:extLst>
          </p:cNvPr>
          <p:cNvSpPr txBox="1"/>
          <p:nvPr/>
        </p:nvSpPr>
        <p:spPr>
          <a:xfrm>
            <a:off x="6328118" y="1041009"/>
            <a:ext cx="5389098" cy="3416320"/>
          </a:xfrm>
          <a:prstGeom prst="rect">
            <a:avLst/>
          </a:prstGeom>
          <a:noFill/>
        </p:spPr>
        <p:txBody>
          <a:bodyPr wrap="square" rtlCol="0">
            <a:spAutoFit/>
          </a:bodyPr>
          <a:lstStyle/>
          <a:p>
            <a:r>
              <a:rPr lang="en-US" dirty="0">
                <a:solidFill>
                  <a:srgbClr val="880000"/>
                </a:solidFill>
                <a:latin typeface="Consolas" panose="020B0609020204030204" pitchFamily="49" charset="0"/>
              </a:rPr>
              <a:t>while(str2[j]!='\0')	</a:t>
            </a:r>
          </a:p>
          <a:p>
            <a:r>
              <a:rPr lang="en-US" dirty="0">
                <a:solidFill>
                  <a:srgbClr val="880000"/>
                </a:solidFill>
                <a:latin typeface="Consolas" panose="020B0609020204030204" pitchFamily="49" charset="0"/>
              </a:rPr>
              <a:t>		 { 		</a:t>
            </a:r>
          </a:p>
          <a:p>
            <a:r>
              <a:rPr lang="en-US" dirty="0">
                <a:solidFill>
                  <a:srgbClr val="880000"/>
                </a:solidFill>
                <a:latin typeface="Consolas" panose="020B0609020204030204" pitchFamily="49" charset="0"/>
              </a:rPr>
              <a:t>			str1[</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]=str2[j]; 		</a:t>
            </a:r>
          </a:p>
          <a:p>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j++</a:t>
            </a:r>
            <a:r>
              <a:rPr lang="en-US" dirty="0">
                <a:solidFill>
                  <a:srgbClr val="880000"/>
                </a:solidFill>
                <a:latin typeface="Consolas" panose="020B0609020204030204" pitchFamily="49" charset="0"/>
              </a:rPr>
              <a:t>;        </a:t>
            </a:r>
          </a:p>
          <a:p>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 	</a:t>
            </a:r>
          </a:p>
          <a:p>
            <a:r>
              <a:rPr lang="en-US" dirty="0">
                <a:solidFill>
                  <a:srgbClr val="880000"/>
                </a:solidFill>
                <a:latin typeface="Consolas" panose="020B0609020204030204" pitchFamily="49" charset="0"/>
              </a:rPr>
              <a:t>		} 	</a:t>
            </a:r>
          </a:p>
          <a:p>
            <a:r>
              <a:rPr lang="en-US" dirty="0">
                <a:solidFill>
                  <a:srgbClr val="880000"/>
                </a:solidFill>
                <a:latin typeface="Consolas" panose="020B0609020204030204" pitchFamily="49" charset="0"/>
              </a:rPr>
              <a:t>		str1[</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]='\0'; 	</a:t>
            </a:r>
          </a:p>
          <a:p>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cout</a:t>
            </a:r>
            <a:r>
              <a:rPr lang="en-US" dirty="0">
                <a:solidFill>
                  <a:srgbClr val="880000"/>
                </a:solidFill>
                <a:latin typeface="Consolas" panose="020B0609020204030204" pitchFamily="49" charset="0"/>
              </a:rPr>
              <a:t>&lt;&lt;"\</a:t>
            </a:r>
            <a:r>
              <a:rPr lang="en-US" dirty="0" err="1">
                <a:solidFill>
                  <a:srgbClr val="880000"/>
                </a:solidFill>
                <a:latin typeface="Consolas" panose="020B0609020204030204" pitchFamily="49" charset="0"/>
              </a:rPr>
              <a:t>nConcatenated</a:t>
            </a:r>
            <a:r>
              <a:rPr lang="en-US" dirty="0">
                <a:solidFill>
                  <a:srgbClr val="880000"/>
                </a:solidFill>
                <a:latin typeface="Consolas" panose="020B0609020204030204" pitchFamily="49" charset="0"/>
              </a:rPr>
              <a:t> String is\n"&lt;&lt;str1;	</a:t>
            </a:r>
          </a:p>
          <a:p>
            <a:r>
              <a:rPr lang="en-US" dirty="0">
                <a:solidFill>
                  <a:srgbClr val="880000"/>
                </a:solidFill>
                <a:latin typeface="Consolas" panose="020B0609020204030204" pitchFamily="49" charset="0"/>
              </a:rPr>
              <a:t>	return 0;}</a:t>
            </a:r>
            <a:endParaRPr lang="en-US" dirty="0"/>
          </a:p>
          <a:p>
            <a:endParaRPr lang="en-IN" dirty="0"/>
          </a:p>
        </p:txBody>
      </p:sp>
      <p:sp>
        <p:nvSpPr>
          <p:cNvPr id="6" name="Footer Placeholder 5">
            <a:extLst>
              <a:ext uri="{FF2B5EF4-FFF2-40B4-BE49-F238E27FC236}">
                <a16:creationId xmlns:a16="http://schemas.microsoft.com/office/drawing/2014/main" id="{78011C35-A754-4612-AB6E-1631B04558C1}"/>
              </a:ext>
            </a:extLst>
          </p:cNvPr>
          <p:cNvSpPr>
            <a:spLocks noGrp="1"/>
          </p:cNvSpPr>
          <p:nvPr>
            <p:ph type="ftr" sz="quarter" idx="11"/>
          </p:nvPr>
        </p:nvSpPr>
        <p:spPr/>
        <p:txBody>
          <a:bodyPr/>
          <a:lstStyle/>
          <a:p>
            <a:r>
              <a:rPr lang="en-IN"/>
              <a:t>Dept of I&amp;CT</a:t>
            </a:r>
          </a:p>
        </p:txBody>
      </p:sp>
      <p:cxnSp>
        <p:nvCxnSpPr>
          <p:cNvPr id="9" name="Straight Connector 8">
            <a:extLst>
              <a:ext uri="{FF2B5EF4-FFF2-40B4-BE49-F238E27FC236}">
                <a16:creationId xmlns:a16="http://schemas.microsoft.com/office/drawing/2014/main" id="{C54F4DDB-D57A-47AE-B090-09B2E2CBA63F}"/>
              </a:ext>
            </a:extLst>
          </p:cNvPr>
          <p:cNvCxnSpPr/>
          <p:nvPr/>
        </p:nvCxnSpPr>
        <p:spPr>
          <a:xfrm>
            <a:off x="5911733" y="1041009"/>
            <a:ext cx="0" cy="4896152"/>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7740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2005</Words>
  <Application>Microsoft Office PowerPoint</Application>
  <PresentationFormat>Widescreen</PresentationFormat>
  <Paragraphs>303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Consolas</vt:lpstr>
      <vt:lpstr>Times New Roman</vt:lpstr>
      <vt:lpstr>Trebuchet MS</vt:lpstr>
      <vt:lpstr>Wingdings</vt:lpstr>
      <vt:lpstr>Office Theme</vt:lpstr>
      <vt:lpstr>STRINGS</vt:lpstr>
      <vt:lpstr>Strings</vt:lpstr>
      <vt:lpstr>PowerPoint Presentation</vt:lpstr>
      <vt:lpstr>PowerPoint Presentation</vt:lpstr>
      <vt:lpstr>Example</vt:lpstr>
      <vt:lpstr>Reading Multiple Lines</vt:lpstr>
      <vt:lpstr>Example</vt:lpstr>
      <vt:lpstr>Length of string</vt:lpstr>
      <vt:lpstr>String concatenation</vt:lpstr>
      <vt:lpstr>Insert substring</vt:lpstr>
      <vt:lpstr>Delete substring</vt:lpstr>
      <vt:lpstr>Library functions: String Handling functions(built-in)</vt:lpstr>
      <vt:lpstr>Library function: strlen()</vt:lpstr>
      <vt:lpstr>Copies a string using a for loop</vt:lpstr>
      <vt:lpstr>Copies a string using a for loop</vt:lpstr>
      <vt:lpstr>Library function: strcpy()</vt:lpstr>
      <vt:lpstr>strcpy(): Example</vt:lpstr>
      <vt:lpstr>Library function: strcmp()</vt:lpstr>
      <vt:lpstr>strcmp()</vt:lpstr>
      <vt:lpstr>Library function: strcat()</vt:lpstr>
      <vt:lpstr>strcat()</vt:lpstr>
      <vt:lpstr>Reading integers followed by sentences</vt:lpstr>
      <vt:lpstr>Reading integers followed by multiline input strings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Akshay K. C. [MAHE-MIT]</dc:creator>
  <cp:lastModifiedBy>Veena  K. M. [MAHE-MIT]</cp:lastModifiedBy>
  <cp:revision>20</cp:revision>
  <dcterms:created xsi:type="dcterms:W3CDTF">2021-09-14T14:47:52Z</dcterms:created>
  <dcterms:modified xsi:type="dcterms:W3CDTF">2022-09-01T08:16:22Z</dcterms:modified>
</cp:coreProperties>
</file>