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34"/>
  </p:notesMasterIdLst>
  <p:sldIdLst>
    <p:sldId id="507" r:id="rId2"/>
    <p:sldId id="499" r:id="rId3"/>
    <p:sldId id="501" r:id="rId4"/>
    <p:sldId id="502" r:id="rId5"/>
    <p:sldId id="503" r:id="rId6"/>
    <p:sldId id="504" r:id="rId7"/>
    <p:sldId id="505" r:id="rId8"/>
    <p:sldId id="268" r:id="rId9"/>
    <p:sldId id="269" r:id="rId10"/>
    <p:sldId id="270" r:id="rId11"/>
    <p:sldId id="271" r:id="rId12"/>
    <p:sldId id="506"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508" r:id="rId27"/>
    <p:sldId id="509" r:id="rId28"/>
    <p:sldId id="510" r:id="rId29"/>
    <p:sldId id="511" r:id="rId30"/>
    <p:sldId id="512" r:id="rId31"/>
    <p:sldId id="513" r:id="rId32"/>
    <p:sldId id="28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Rectangle 1"/>
          <p:cNvSpPr/>
          <p:nvPr/>
        </p:nvSpPr>
        <p:spPr>
          <a:xfrm>
            <a:off x="0" y="0"/>
            <a:ext cx="6858000" cy="9144000"/>
          </a:xfrm>
          <a:prstGeom prst="rect">
            <a:avLst/>
          </a:prstGeom>
          <a:solidFill>
            <a:srgbClr val="FFFFFF"/>
          </a:solidFill>
          <a:ln>
            <a:noFill/>
          </a:ln>
        </p:spPr>
      </p:sp>
      <p:sp>
        <p:nvSpPr>
          <p:cNvPr id="39" name="CustomShape 2"/>
          <p:cNvSpPr/>
          <p:nvPr/>
        </p:nvSpPr>
        <p:spPr>
          <a:xfrm>
            <a:off x="0" y="0"/>
            <a:ext cx="6858000" cy="9144000"/>
          </a:xfrm>
          <a:custGeom>
            <a:avLst/>
            <a:gdLst/>
            <a:ahLst/>
            <a:cxnLst/>
            <a:rect l="0" t="0" r="r" b="b"/>
            <a:pathLst>
              <a:path w="19052" h="25401">
                <a:moveTo>
                  <a:pt x="4" y="0"/>
                </a:moveTo>
                <a:cubicBezTo>
                  <a:pt x="2" y="0"/>
                  <a:pt x="0" y="2"/>
                  <a:pt x="0" y="4"/>
                </a:cubicBezTo>
                <a:lnTo>
                  <a:pt x="0" y="25396"/>
                </a:lnTo>
                <a:cubicBezTo>
                  <a:pt x="0" y="25398"/>
                  <a:pt x="2" y="25400"/>
                  <a:pt x="4" y="25400"/>
                </a:cubicBezTo>
                <a:lnTo>
                  <a:pt x="19046" y="25400"/>
                </a:lnTo>
                <a:cubicBezTo>
                  <a:pt x="19048" y="25400"/>
                  <a:pt x="19051" y="25398"/>
                  <a:pt x="19051" y="25396"/>
                </a:cubicBezTo>
                <a:lnTo>
                  <a:pt x="19051" y="4"/>
                </a:lnTo>
                <a:cubicBezTo>
                  <a:pt x="19051" y="2"/>
                  <a:pt x="19048" y="0"/>
                  <a:pt x="19046" y="0"/>
                </a:cubicBezTo>
                <a:lnTo>
                  <a:pt x="4" y="0"/>
                </a:lnTo>
              </a:path>
            </a:pathLst>
          </a:custGeom>
          <a:solidFill>
            <a:srgbClr val="FFFFFF"/>
          </a:solidFill>
          <a:ln>
            <a:noFill/>
          </a:ln>
        </p:spPr>
        <p:style>
          <a:lnRef idx="0">
            <a:scrgbClr r="0" g="0" b="0"/>
          </a:lnRef>
          <a:fillRef idx="0">
            <a:scrgbClr r="0" g="0" b="0"/>
          </a:fillRef>
          <a:effectRef idx="0">
            <a:scrgbClr r="0" g="0" b="0"/>
          </a:effectRef>
          <a:fontRef idx="minor"/>
        </p:style>
      </p:sp>
      <p:sp>
        <p:nvSpPr>
          <p:cNvPr id="40" name="PlaceHolder 3"/>
          <p:cNvSpPr>
            <a:spLocks noGrp="1"/>
          </p:cNvSpPr>
          <p:nvPr>
            <p:ph type="body"/>
          </p:nvPr>
        </p:nvSpPr>
        <p:spPr>
          <a:xfrm>
            <a:off x="914400" y="4343400"/>
            <a:ext cx="5029200" cy="4114800"/>
          </a:xfrm>
          <a:prstGeom prst="rect">
            <a:avLst/>
          </a:prstGeom>
        </p:spPr>
        <p:txBody>
          <a:bodyPr lIns="90360" tIns="44280" rIns="90360" bIns="44280"/>
          <a:lstStyle/>
          <a:p>
            <a:r>
              <a:rPr lang="en-IN" sz="1200" b="0" strike="noStrike" spc="-1">
                <a:solidFill>
                  <a:srgbClr val="000000"/>
                </a:solidFill>
                <a:uFill>
                  <a:solidFill>
                    <a:srgbClr val="FFFFFF"/>
                  </a:solidFill>
                </a:uFill>
                <a:latin typeface="Times New Roman"/>
              </a:rPr>
              <a:t>Click to edit the notes format</a:t>
            </a:r>
          </a:p>
        </p:txBody>
      </p:sp>
      <p:sp>
        <p:nvSpPr>
          <p:cNvPr id="41" name="CustomShape 4"/>
          <p:cNvSpPr/>
          <p:nvPr/>
        </p:nvSpPr>
        <p:spPr>
          <a:xfrm>
            <a:off x="5269320" y="674640"/>
            <a:ext cx="1459440" cy="455400"/>
          </a:xfrm>
          <a:custGeom>
            <a:avLst/>
            <a:gdLst/>
            <a:ahLst/>
            <a:cxnLst/>
            <a:rect l="0" t="0" r="r" b="b"/>
            <a:pathLst>
              <a:path w="4056" h="1267">
                <a:moveTo>
                  <a:pt x="4" y="0"/>
                </a:moveTo>
                <a:cubicBezTo>
                  <a:pt x="2" y="0"/>
                  <a:pt x="0" y="2"/>
                  <a:pt x="0" y="4"/>
                </a:cubicBezTo>
                <a:lnTo>
                  <a:pt x="0" y="1261"/>
                </a:lnTo>
                <a:cubicBezTo>
                  <a:pt x="0" y="1263"/>
                  <a:pt x="2" y="1266"/>
                  <a:pt x="4" y="1266"/>
                </a:cubicBezTo>
                <a:lnTo>
                  <a:pt x="4050" y="1266"/>
                </a:lnTo>
                <a:cubicBezTo>
                  <a:pt x="4052" y="1266"/>
                  <a:pt x="4055" y="1263"/>
                  <a:pt x="4055" y="1261"/>
                </a:cubicBezTo>
                <a:lnTo>
                  <a:pt x="4055" y="4"/>
                </a:lnTo>
                <a:cubicBezTo>
                  <a:pt x="4055" y="2"/>
                  <a:pt x="4052" y="0"/>
                  <a:pt x="4050"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fld id="{1C5441E9-3CE7-4A37-8FF2-FACFEE6F6EF0}" type="slidenum">
              <a:rPr lang="en-GB" sz="2400" b="0" strike="noStrike" spc="-1">
                <a:solidFill>
                  <a:srgbClr val="618FFD"/>
                </a:solidFill>
                <a:uFill>
                  <a:solidFill>
                    <a:srgbClr val="FFFFFF"/>
                  </a:solidFill>
                </a:uFill>
                <a:latin typeface="Times New Roman"/>
              </a:rPr>
              <a:t>‹#›</a:t>
            </a:fld>
            <a:endParaRPr lang="en-IN" sz="1800" b="0" strike="noStrike" spc="-1">
              <a:solidFill>
                <a:srgbClr val="FFFFFF"/>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850114-16FF-413C-AE8A-429491D950DF}"/>
              </a:ext>
            </a:extLst>
          </p:cNvPr>
          <p:cNvSpPr>
            <a:spLocks noGrp="1" noChangeArrowheads="1"/>
          </p:cNvSpPr>
          <p:nvPr>
            <p:ph type="sldNum" sz="quarter" idx="5"/>
          </p:nvPr>
        </p:nvSpPr>
        <p:spPr>
          <a:ln/>
        </p:spPr>
        <p:txBody>
          <a:bodyPr/>
          <a:lstStyle/>
          <a:p>
            <a:fld id="{10B59739-F528-417B-9948-5C972F3FE654}" type="slidenum">
              <a:rPr lang="en-US" altLang="en-US"/>
              <a:pPr/>
              <a:t>2</a:t>
            </a:fld>
            <a:endParaRPr lang="en-US" altLang="en-US"/>
          </a:p>
        </p:txBody>
      </p:sp>
      <p:sp>
        <p:nvSpPr>
          <p:cNvPr id="501762" name="Rectangle 2">
            <a:extLst>
              <a:ext uri="{FF2B5EF4-FFF2-40B4-BE49-F238E27FC236}">
                <a16:creationId xmlns:a16="http://schemas.microsoft.com/office/drawing/2014/main" id="{6381979F-6B43-4B57-B953-054E9F56F12F}"/>
              </a:ext>
            </a:extLst>
          </p:cNvPr>
          <p:cNvSpPr>
            <a:spLocks noGrp="1" noRot="1" noChangeAspect="1" noChangeArrowheads="1" noTextEdit="1"/>
          </p:cNvSpPr>
          <p:nvPr>
            <p:ph type="sldImg"/>
          </p:nvPr>
        </p:nvSpPr>
        <p:spPr>
          <a:ln/>
        </p:spPr>
      </p:sp>
      <p:sp>
        <p:nvSpPr>
          <p:cNvPr id="501763" name="Rectangle 3">
            <a:extLst>
              <a:ext uri="{FF2B5EF4-FFF2-40B4-BE49-F238E27FC236}">
                <a16:creationId xmlns:a16="http://schemas.microsoft.com/office/drawing/2014/main" id="{6818CEEE-B61D-400B-BA9A-38537C187D1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34512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We'll fix the problem by pushing the out-of-place node downward. Perhaps you can guess what the downward pushing is called....</a:t>
            </a:r>
            <a:r>
              <a:rPr lang="en-GB" sz="1200" b="0" u="sng" strike="noStrike" spc="-1">
                <a:solidFill>
                  <a:srgbClr val="000000"/>
                </a:solidFill>
                <a:uFill>
                  <a:solidFill>
                    <a:srgbClr val="FFFFFF"/>
                  </a:solidFill>
                </a:uFill>
                <a:latin typeface="Arial"/>
                <a:ea typeface="Arial Unicode MS"/>
              </a:rPr>
              <a:t>reheapification downward</a:t>
            </a:r>
            <a:r>
              <a:rPr lang="en-GB" sz="1200" b="0" strike="noStrike" spc="-1">
                <a:solidFill>
                  <a:srgbClr val="000000"/>
                </a:solidFill>
                <a:uFill>
                  <a:solidFill>
                    <a:srgbClr val="FFFFFF"/>
                  </a:solidFill>
                </a:uFill>
                <a:latin typeface="Arial"/>
                <a:ea typeface="Arial Unicode MS"/>
              </a:rPr>
              <a: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When we push a node downward it is important to swap it with its largest child.  (Otherwise we are creating extra problems by placing the smaller child on top of the larger child.) This is what the tree looks like after one swap.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Should I continue with the reheapification downward?</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Yes, I swap again, and now the 27 is in an acceptable location.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Reheapification downward can stop under two circumstances:</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1. The children all have keys that are &lt;= the out-of-place node.</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2. The out-of-place node reaches a leaf.</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This slide shows the typical way that a heap is implemented. For the most part, there is nothing new here, because you already know how to implement a complete binary tree using a partially-filled array. That is what we are doing with the heap.</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Following the usual technique for implementing a complete binary tree, the data from the root is stored in the first entry of the array.</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next two nodes go in the next two locations of the array.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and so 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As with any partially-filled array, we are only concerned with the front part of the array. If the tree has five nodes, then we are only concerned with the entries in the first five components of the array.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With this implementation of a heap, there are no pointers. The only way that we know that the array is a heap is the manner in which we manipulate it.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F45346-DF45-4CE9-83BC-B046A157B9C2}"/>
              </a:ext>
            </a:extLst>
          </p:cNvPr>
          <p:cNvSpPr>
            <a:spLocks noGrp="1" noChangeArrowheads="1"/>
          </p:cNvSpPr>
          <p:nvPr>
            <p:ph type="sldNum" sz="quarter" idx="5"/>
          </p:nvPr>
        </p:nvSpPr>
        <p:spPr>
          <a:ln/>
        </p:spPr>
        <p:txBody>
          <a:bodyPr/>
          <a:lstStyle/>
          <a:p>
            <a:fld id="{873AEAEE-8F9E-402A-8957-5CC9F71A1021}" type="slidenum">
              <a:rPr lang="en-US" altLang="en-US"/>
              <a:pPr/>
              <a:t>3</a:t>
            </a:fld>
            <a:endParaRPr lang="en-US" altLang="en-US"/>
          </a:p>
        </p:txBody>
      </p:sp>
      <p:sp>
        <p:nvSpPr>
          <p:cNvPr id="502786" name="Rectangle 2">
            <a:extLst>
              <a:ext uri="{FF2B5EF4-FFF2-40B4-BE49-F238E27FC236}">
                <a16:creationId xmlns:a16="http://schemas.microsoft.com/office/drawing/2014/main" id="{78CB2064-E996-45EB-A1B1-312E3373B157}"/>
              </a:ext>
            </a:extLst>
          </p:cNvPr>
          <p:cNvSpPr>
            <a:spLocks noGrp="1" noRot="1" noChangeAspect="1" noChangeArrowheads="1" noTextEdit="1"/>
          </p:cNvSpPr>
          <p:nvPr>
            <p:ph type="sldImg"/>
          </p:nvPr>
        </p:nvSpPr>
        <p:spPr>
          <a:ln/>
        </p:spPr>
      </p:sp>
      <p:sp>
        <p:nvSpPr>
          <p:cNvPr id="502787" name="Rectangle 3">
            <a:extLst>
              <a:ext uri="{FF2B5EF4-FFF2-40B4-BE49-F238E27FC236}">
                <a16:creationId xmlns:a16="http://schemas.microsoft.com/office/drawing/2014/main" id="{889C5A7D-2FEF-4A5E-B789-E63EA263E87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1180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The manipulations are the same manipulations that you've used for a complete binary tree, making it easy to compute the index where various nodes are stored.</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A quick summary . .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E46A10-C5BB-42BC-AA28-1505CC82104A}" type="slidenum">
              <a:rPr lang="en-US" altLang="zh-TW" smtClean="0"/>
              <a:pPr>
                <a:defRPr/>
              </a:pPr>
              <a:t>5</a:t>
            </a:fld>
            <a:endParaRPr lang="en-US" altLang="zh-TW"/>
          </a:p>
        </p:txBody>
      </p:sp>
    </p:spTree>
    <p:extLst>
      <p:ext uri="{BB962C8B-B14F-4D97-AF65-F5344CB8AC3E}">
        <p14:creationId xmlns:p14="http://schemas.microsoft.com/office/powerpoint/2010/main" val="3281609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 can add new elements to a heap whenever we like. Because the heap is a complete binary search tree, we must add the new element at the next available location, filling in the levels from left-to-right.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In this example, I have just added the new element with a key of 42.</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Of course, we now have a problem: The heap property is no longer valid. The 42 is bigger than its parent 27.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To fix the problem, we will push the new node upwards until it reaches an acceptable location.</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Here we have pushed the 42 upward one level, swapping it with its smaller parent 27.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We can't stop here though, because the parent 35 is still smaller than the new node 42.</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Can we stop now?  Yes, because the 42 is less than or equal to its parent.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In general, there are two conditions that can stop the pushing upward:</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1. We reach a spot where the parent is &gt;= the new node, or</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2. We reach the root.</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 </a:t>
            </a:r>
            <a:endParaRPr lang="en-IN" sz="1200" b="0" strike="noStrike" spc="-1">
              <a:solidFill>
                <a:srgbClr val="000000"/>
              </a:solidFill>
              <a:uFill>
                <a:solidFill>
                  <a:srgbClr val="FFFFFF"/>
                </a:solidFill>
              </a:uFill>
              <a:latin typeface="Times New Roman"/>
            </a:endParaRPr>
          </a:p>
          <a:p>
            <a:pPr>
              <a:lnSpc>
                <a:spcPct val="100000"/>
              </a:lnSpc>
            </a:pPr>
            <a:r>
              <a:rPr lang="en-GB" sz="1200" b="0" strike="noStrike" spc="-1">
                <a:solidFill>
                  <a:srgbClr val="000000"/>
                </a:solidFill>
                <a:uFill>
                  <a:solidFill>
                    <a:srgbClr val="FFFFFF"/>
                  </a:solidFill>
                </a:uFill>
                <a:latin typeface="Arial"/>
                <a:ea typeface="Arial Unicode MS"/>
              </a:rPr>
              <a:t>This process is called </a:t>
            </a:r>
            <a:r>
              <a:rPr lang="en-GB" sz="1200" b="0" u="sng" strike="noStrike" spc="-1">
                <a:solidFill>
                  <a:srgbClr val="000000"/>
                </a:solidFill>
                <a:uFill>
                  <a:solidFill>
                    <a:srgbClr val="FFFFFF"/>
                  </a:solidFill>
                </a:uFill>
                <a:latin typeface="Arial"/>
                <a:ea typeface="Arial Unicode MS"/>
              </a:rPr>
              <a:t>reheapification upward </a:t>
            </a:r>
            <a:r>
              <a:rPr lang="en-GB" sz="1200" b="0" strike="noStrike" spc="-1">
                <a:solidFill>
                  <a:srgbClr val="000000"/>
                </a:solidFill>
                <a:uFill>
                  <a:solidFill>
                    <a:srgbClr val="FFFFFF"/>
                  </a:solidFill>
                </a:uFill>
                <a:latin typeface="Arial"/>
                <a:ea typeface="Arial Unicode MS"/>
              </a:rPr>
              <a:t>(I didn't just make up that name, really).</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We can also remove the top node from a heap. The first step of the removal is to move the last node of the tree onto the root. In this example we move the 27 onto the root.</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TextShape 1"/>
          <p:cNvSpPr txBox="1"/>
          <p:nvPr/>
        </p:nvSpPr>
        <p:spPr>
          <a:xfrm>
            <a:off x="914400" y="4343400"/>
            <a:ext cx="5029200" cy="4114800"/>
          </a:xfrm>
          <a:prstGeom prst="rect">
            <a:avLst/>
          </a:prstGeom>
          <a:noFill/>
          <a:ln>
            <a:noFill/>
          </a:ln>
        </p:spPr>
        <p:txBody>
          <a:bodyPr lIns="90360" tIns="44280" rIns="90360" bIns="44280"/>
          <a:lstStyle/>
          <a:p>
            <a:pPr>
              <a:lnSpc>
                <a:spcPct val="93000"/>
              </a:lnSpc>
            </a:pPr>
            <a:r>
              <a:rPr lang="en-GB" sz="1200" b="0" strike="noStrike" spc="-1">
                <a:solidFill>
                  <a:srgbClr val="000000"/>
                </a:solidFill>
                <a:uFill>
                  <a:solidFill>
                    <a:srgbClr val="FFFFFF"/>
                  </a:solidFill>
                </a:uFill>
                <a:latin typeface="Arial"/>
                <a:ea typeface="Arial Unicode MS"/>
              </a:rPr>
              <a:t>Now the 27 is on top of the heap, and the original root (45) is no longer around. But the heap property is once again violated. </a:t>
            </a:r>
            <a:endParaRPr lang="en-IN" sz="12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363-0AFA-4F2A-85AD-3A39297F21F3}"/>
              </a:ext>
            </a:extLst>
          </p:cNvPr>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013CDEF-C220-4E05-89E7-A9B49DC49A6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99A356-8199-40BE-9721-0772877763BA}"/>
              </a:ext>
            </a:extLst>
          </p:cNvPr>
          <p:cNvSpPr>
            <a:spLocks noGrp="1"/>
          </p:cNvSpPr>
          <p:nvPr>
            <p:ph type="dt" sz="half" idx="10"/>
          </p:nvPr>
        </p:nvSpPr>
        <p:spPr/>
        <p:txBody>
          <a:bodyPr/>
          <a:lstStyle/>
          <a:p>
            <a:fld id="{07BD8275-A461-4343-9D22-3272D671EE3C}" type="datetime5">
              <a:rPr lang="en-IN" smtClean="0"/>
              <a:t>2-Dec-22</a:t>
            </a:fld>
            <a:endParaRPr lang="en-IN"/>
          </a:p>
        </p:txBody>
      </p:sp>
      <p:sp>
        <p:nvSpPr>
          <p:cNvPr id="5" name="Footer Placeholder 4">
            <a:extLst>
              <a:ext uri="{FF2B5EF4-FFF2-40B4-BE49-F238E27FC236}">
                <a16:creationId xmlns:a16="http://schemas.microsoft.com/office/drawing/2014/main" id="{8B99ECAF-AFAB-44DE-8E45-32B48F5A307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E01AC7A9-AF3C-4F61-B76E-C247B80D5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08250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7B5-CD84-40CB-BCEF-A1916AC0662B}"/>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13155-FF5D-4383-8BE1-30D68B510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105B1-1E88-4229-A9A4-EA79C1036171}"/>
              </a:ext>
            </a:extLst>
          </p:cNvPr>
          <p:cNvSpPr>
            <a:spLocks noGrp="1"/>
          </p:cNvSpPr>
          <p:nvPr>
            <p:ph type="dt" sz="half" idx="10"/>
          </p:nvPr>
        </p:nvSpPr>
        <p:spPr/>
        <p:txBody>
          <a:bodyPr/>
          <a:lstStyle/>
          <a:p>
            <a:fld id="{3BE14488-D99F-4770-A132-EFBEB0203444}" type="datetime5">
              <a:rPr lang="en-IN" smtClean="0"/>
              <a:t>2-Dec-22</a:t>
            </a:fld>
            <a:endParaRPr lang="en-IN"/>
          </a:p>
        </p:txBody>
      </p:sp>
      <p:sp>
        <p:nvSpPr>
          <p:cNvPr id="5" name="Footer Placeholder 4">
            <a:extLst>
              <a:ext uri="{FF2B5EF4-FFF2-40B4-BE49-F238E27FC236}">
                <a16:creationId xmlns:a16="http://schemas.microsoft.com/office/drawing/2014/main" id="{A33BB2B3-1CB6-4BE4-AA37-74C265AF62BD}"/>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F58F361E-7440-4786-BC53-93E1DE29D125}"/>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70348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D94CB0-BB2C-4689-9513-36643BC069BA}"/>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158AF-92BD-4795-A1B6-102559D2D84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A2DF-00DE-4840-97A4-CD8282B0EA2E}"/>
              </a:ext>
            </a:extLst>
          </p:cNvPr>
          <p:cNvSpPr>
            <a:spLocks noGrp="1"/>
          </p:cNvSpPr>
          <p:nvPr>
            <p:ph type="dt" sz="half" idx="10"/>
          </p:nvPr>
        </p:nvSpPr>
        <p:spPr/>
        <p:txBody>
          <a:bodyPr/>
          <a:lstStyle/>
          <a:p>
            <a:fld id="{333C62D7-8E78-49DC-AD7C-0F2E3FD9A72A}" type="datetime5">
              <a:rPr lang="en-IN" smtClean="0"/>
              <a:t>2-Dec-22</a:t>
            </a:fld>
            <a:endParaRPr lang="en-IN"/>
          </a:p>
        </p:txBody>
      </p:sp>
      <p:sp>
        <p:nvSpPr>
          <p:cNvPr id="5" name="Footer Placeholder 4">
            <a:extLst>
              <a:ext uri="{FF2B5EF4-FFF2-40B4-BE49-F238E27FC236}">
                <a16:creationId xmlns:a16="http://schemas.microsoft.com/office/drawing/2014/main" id="{8DDD1A68-E6C3-43DE-8EC9-7A124AEA4604}"/>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57991543-FC68-4F21-940A-EFD48CCDF2BC}"/>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543315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4F46-3916-40B3-B96A-4F4F92ABB9D2}"/>
              </a:ext>
            </a:extLst>
          </p:cNvPr>
          <p:cNvSpPr>
            <a:spLocks noGrp="1"/>
          </p:cNvSpPr>
          <p:nvPr>
            <p:ph type="title"/>
          </p:nvPr>
        </p:nvSpPr>
        <p:spPr>
          <a:xfrm>
            <a:off x="341313" y="100013"/>
            <a:ext cx="8229600" cy="906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63DB8BC-0357-4B20-AEBA-9177B57BA823}"/>
              </a:ext>
            </a:extLst>
          </p:cNvPr>
          <p:cNvSpPr>
            <a:spLocks noGrp="1"/>
          </p:cNvSpPr>
          <p:nvPr>
            <p:ph sz="quarter" idx="1"/>
          </p:nvPr>
        </p:nvSpPr>
        <p:spPr>
          <a:xfrm>
            <a:off x="350838" y="1214438"/>
            <a:ext cx="4038600" cy="24622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9A0055-2EC8-45F7-A86B-74C1B9015E3D}"/>
              </a:ext>
            </a:extLst>
          </p:cNvPr>
          <p:cNvSpPr>
            <a:spLocks noGrp="1"/>
          </p:cNvSpPr>
          <p:nvPr>
            <p:ph sz="quarter" idx="2"/>
          </p:nvPr>
        </p:nvSpPr>
        <p:spPr>
          <a:xfrm>
            <a:off x="350838" y="3829052"/>
            <a:ext cx="4038600" cy="24622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1C1049-0C25-47C8-BCA5-84ABCC410F4E}"/>
              </a:ext>
            </a:extLst>
          </p:cNvPr>
          <p:cNvSpPr>
            <a:spLocks noGrp="1"/>
          </p:cNvSpPr>
          <p:nvPr>
            <p:ph type="body" sz="half" idx="3"/>
          </p:nvPr>
        </p:nvSpPr>
        <p:spPr>
          <a:xfrm>
            <a:off x="4541838" y="1214440"/>
            <a:ext cx="4038600" cy="50768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2AB439F7-188D-4EB8-9B23-B97AA78D43AC}"/>
              </a:ext>
            </a:extLst>
          </p:cNvPr>
          <p:cNvSpPr>
            <a:spLocks noGrp="1"/>
          </p:cNvSpPr>
          <p:nvPr>
            <p:ph type="dt" sz="half" idx="10"/>
          </p:nvPr>
        </p:nvSpPr>
        <p:spPr>
          <a:xfrm>
            <a:off x="457200" y="6397625"/>
            <a:ext cx="2133600" cy="323850"/>
          </a:xfrm>
        </p:spPr>
        <p:txBody>
          <a:bodyPr/>
          <a:lstStyle>
            <a:lvl1pPr>
              <a:defRPr/>
            </a:lvl1pPr>
          </a:lstStyle>
          <a:p>
            <a:fld id="{8FF35C8C-FF02-4A46-B567-18540E49F538}" type="datetime5">
              <a:rPr lang="en-IN" altLang="en-US" smtClean="0"/>
              <a:t>2-Dec-22</a:t>
            </a:fld>
            <a:endParaRPr lang="en-US" altLang="en-US"/>
          </a:p>
        </p:txBody>
      </p:sp>
      <p:sp>
        <p:nvSpPr>
          <p:cNvPr id="7" name="Slide Number Placeholder 6">
            <a:extLst>
              <a:ext uri="{FF2B5EF4-FFF2-40B4-BE49-F238E27FC236}">
                <a16:creationId xmlns:a16="http://schemas.microsoft.com/office/drawing/2014/main" id="{40064659-3AF5-4ECC-AD93-74E9F1AD0143}"/>
              </a:ext>
            </a:extLst>
          </p:cNvPr>
          <p:cNvSpPr>
            <a:spLocks noGrp="1"/>
          </p:cNvSpPr>
          <p:nvPr>
            <p:ph type="sldNum" sz="quarter" idx="11"/>
          </p:nvPr>
        </p:nvSpPr>
        <p:spPr>
          <a:xfrm>
            <a:off x="6553200" y="6397625"/>
            <a:ext cx="2133600" cy="323850"/>
          </a:xfrm>
        </p:spPr>
        <p:txBody>
          <a:bodyPr/>
          <a:lstStyle>
            <a:lvl1pPr>
              <a:defRPr/>
            </a:lvl1pPr>
          </a:lstStyle>
          <a:p>
            <a:fld id="{D0B6BF4F-B5BB-440B-850E-CC1DA678CC90}" type="slidenum">
              <a:rPr lang="en-US" altLang="en-US"/>
              <a:pPr/>
              <a:t>‹#›</a:t>
            </a:fld>
            <a:endParaRPr lang="en-US" altLang="en-US"/>
          </a:p>
        </p:txBody>
      </p:sp>
    </p:spTree>
    <p:extLst>
      <p:ext uri="{BB962C8B-B14F-4D97-AF65-F5344CB8AC3E}">
        <p14:creationId xmlns:p14="http://schemas.microsoft.com/office/powerpoint/2010/main" val="27709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2436-3613-447C-A9C6-820F36E4FF45}"/>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4D2E5-2171-4F6B-B359-51E1B2DC9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28E0F6-1B9A-42B6-854B-8C330DD1559F}"/>
              </a:ext>
            </a:extLst>
          </p:cNvPr>
          <p:cNvSpPr>
            <a:spLocks noGrp="1"/>
          </p:cNvSpPr>
          <p:nvPr>
            <p:ph type="dt" sz="half" idx="10"/>
          </p:nvPr>
        </p:nvSpPr>
        <p:spPr/>
        <p:txBody>
          <a:bodyPr/>
          <a:lstStyle/>
          <a:p>
            <a:fld id="{0D846E7E-AE56-4144-8B45-2D194016C502}" type="datetime5">
              <a:rPr lang="en-IN" smtClean="0"/>
              <a:t>2-Dec-22</a:t>
            </a:fld>
            <a:endParaRPr lang="en-US"/>
          </a:p>
        </p:txBody>
      </p:sp>
      <p:sp>
        <p:nvSpPr>
          <p:cNvPr id="5" name="Footer Placeholder 4">
            <a:extLst>
              <a:ext uri="{FF2B5EF4-FFF2-40B4-BE49-F238E27FC236}">
                <a16:creationId xmlns:a16="http://schemas.microsoft.com/office/drawing/2014/main" id="{90FFF617-9B73-4D0D-A906-E46C91A07838}"/>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FBC7FFD5-BF2C-40D3-B197-E46E7D09B038}"/>
              </a:ext>
            </a:extLst>
          </p:cNvPr>
          <p:cNvSpPr>
            <a:spLocks noGrp="1"/>
          </p:cNvSpPr>
          <p:nvPr>
            <p:ph type="sldNum" sz="quarter" idx="12"/>
          </p:nvPr>
        </p:nvSpPr>
        <p:spPr/>
        <p:txBody>
          <a:bodyPr/>
          <a:lstStyle/>
          <a:p>
            <a:fld id="{95CA3A74-EBC6-4612-9977-D555204A682F}" type="slidenum">
              <a:rPr lang="en-US" smtClean="0"/>
              <a:t>‹#›</a:t>
            </a:fld>
            <a:endParaRPr lang="en-US"/>
          </a:p>
        </p:txBody>
      </p:sp>
    </p:spTree>
    <p:extLst>
      <p:ext uri="{BB962C8B-B14F-4D97-AF65-F5344CB8AC3E}">
        <p14:creationId xmlns:p14="http://schemas.microsoft.com/office/powerpoint/2010/main" val="12762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4FD-C896-4BDA-96FB-A1F684291EB5}"/>
              </a:ext>
            </a:extLst>
          </p:cNvPr>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B188A4-41D1-4195-8CFF-24ABA9926EA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F25F1-8102-4D54-9299-18EBA8505D5A}"/>
              </a:ext>
            </a:extLst>
          </p:cNvPr>
          <p:cNvSpPr>
            <a:spLocks noGrp="1"/>
          </p:cNvSpPr>
          <p:nvPr>
            <p:ph type="dt" sz="half" idx="10"/>
          </p:nvPr>
        </p:nvSpPr>
        <p:spPr/>
        <p:txBody>
          <a:bodyPr/>
          <a:lstStyle/>
          <a:p>
            <a:fld id="{91481D07-2B1C-4117-9E0F-31BF65C64272}" type="datetime5">
              <a:rPr lang="en-IN" smtClean="0"/>
              <a:t>2-Dec-22</a:t>
            </a:fld>
            <a:endParaRPr lang="en-IN"/>
          </a:p>
        </p:txBody>
      </p:sp>
      <p:sp>
        <p:nvSpPr>
          <p:cNvPr id="5" name="Footer Placeholder 4">
            <a:extLst>
              <a:ext uri="{FF2B5EF4-FFF2-40B4-BE49-F238E27FC236}">
                <a16:creationId xmlns:a16="http://schemas.microsoft.com/office/drawing/2014/main" id="{912E5D00-0661-4379-909C-6EC7E1359E4F}"/>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01DB897D-41F4-4472-ADBF-715FBE4D5092}"/>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76216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5E94-4310-4B5F-BFAA-3C3F98D7A1E7}"/>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9B60D6-6911-4EDD-AF4A-0A51CDEEEE4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40E06D-4107-436F-8620-FEBB6BC41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8EF06-77D7-43C2-B444-9FFDD45CBE8E}"/>
              </a:ext>
            </a:extLst>
          </p:cNvPr>
          <p:cNvSpPr>
            <a:spLocks noGrp="1"/>
          </p:cNvSpPr>
          <p:nvPr>
            <p:ph type="dt" sz="half" idx="10"/>
          </p:nvPr>
        </p:nvSpPr>
        <p:spPr/>
        <p:txBody>
          <a:bodyPr/>
          <a:lstStyle/>
          <a:p>
            <a:fld id="{04B19E10-EF38-4764-8282-78DED288A560}" type="datetime5">
              <a:rPr lang="en-IN" smtClean="0"/>
              <a:t>2-Dec-22</a:t>
            </a:fld>
            <a:endParaRPr lang="en-IN"/>
          </a:p>
        </p:txBody>
      </p:sp>
      <p:sp>
        <p:nvSpPr>
          <p:cNvPr id="6" name="Footer Placeholder 5">
            <a:extLst>
              <a:ext uri="{FF2B5EF4-FFF2-40B4-BE49-F238E27FC236}">
                <a16:creationId xmlns:a16="http://schemas.microsoft.com/office/drawing/2014/main" id="{B7F2EB5D-5B83-4C1D-BFAC-C84CFDF3475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DC6A729-A2C8-4743-AD06-BC859B15A35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48575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AAA2-22C3-44BD-9EB0-C53C747B3C05}"/>
              </a:ext>
            </a:extLst>
          </p:cNvPr>
          <p:cNvSpPr>
            <a:spLocks noGrp="1"/>
          </p:cNvSpPr>
          <p:nvPr>
            <p:ph type="title"/>
          </p:nvPr>
        </p:nvSpPr>
        <p:spPr>
          <a:xfrm>
            <a:off x="629841" y="365126"/>
            <a:ext cx="78867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20823-F80E-4B19-A334-E22269AD551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FE52A72-AA92-4235-A293-2842FF5D998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1A2AB6-EA90-4BFB-BF88-445928B5D26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70077F5-031D-4BB9-92B7-5A1D8884DBD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E04ED3-2F35-4EB4-9906-30EF76658D0B}"/>
              </a:ext>
            </a:extLst>
          </p:cNvPr>
          <p:cNvSpPr>
            <a:spLocks noGrp="1"/>
          </p:cNvSpPr>
          <p:nvPr>
            <p:ph type="dt" sz="half" idx="10"/>
          </p:nvPr>
        </p:nvSpPr>
        <p:spPr/>
        <p:txBody>
          <a:bodyPr/>
          <a:lstStyle/>
          <a:p>
            <a:fld id="{95C244C7-B5B5-4D44-9A88-8F88D079E859}" type="datetime5">
              <a:rPr lang="en-IN" smtClean="0"/>
              <a:t>2-Dec-22</a:t>
            </a:fld>
            <a:endParaRPr lang="en-IN"/>
          </a:p>
        </p:txBody>
      </p:sp>
      <p:sp>
        <p:nvSpPr>
          <p:cNvPr id="8" name="Footer Placeholder 7">
            <a:extLst>
              <a:ext uri="{FF2B5EF4-FFF2-40B4-BE49-F238E27FC236}">
                <a16:creationId xmlns:a16="http://schemas.microsoft.com/office/drawing/2014/main" id="{3FE56187-2EA3-4E19-A572-B8E52C58E419}"/>
              </a:ext>
            </a:extLst>
          </p:cNvPr>
          <p:cNvSpPr>
            <a:spLocks noGrp="1"/>
          </p:cNvSpPr>
          <p:nvPr>
            <p:ph type="ftr" sz="quarter" idx="11"/>
          </p:nvPr>
        </p:nvSpPr>
        <p:spPr/>
        <p:txBody>
          <a:bodyPr/>
          <a:lstStyle/>
          <a:p>
            <a:r>
              <a:rPr lang="en-IN"/>
              <a:t>Dept of I&amp;CT</a:t>
            </a:r>
          </a:p>
        </p:txBody>
      </p:sp>
      <p:sp>
        <p:nvSpPr>
          <p:cNvPr id="9" name="Slide Number Placeholder 8">
            <a:extLst>
              <a:ext uri="{FF2B5EF4-FFF2-40B4-BE49-F238E27FC236}">
                <a16:creationId xmlns:a16="http://schemas.microsoft.com/office/drawing/2014/main" id="{9AFFAF70-FCE9-4AE0-A4AE-D268BF60476F}"/>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96035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2BC-F834-47F9-88C9-DF3330319089}"/>
              </a:ext>
            </a:extLst>
          </p:cNvPr>
          <p:cNvSpPr>
            <a:spLocks noGrp="1"/>
          </p:cNvSpPr>
          <p:nvPr>
            <p:ph type="title"/>
          </p:nvPr>
        </p:nvSpPr>
        <p:spPr>
          <a:xfrm>
            <a:off x="182335" y="136524"/>
            <a:ext cx="8333015" cy="719819"/>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DF213A-07D2-4A88-85DE-DCC480BB48A1}"/>
              </a:ext>
            </a:extLst>
          </p:cNvPr>
          <p:cNvSpPr>
            <a:spLocks noGrp="1"/>
          </p:cNvSpPr>
          <p:nvPr>
            <p:ph type="dt" sz="half" idx="10"/>
          </p:nvPr>
        </p:nvSpPr>
        <p:spPr/>
        <p:txBody>
          <a:bodyPr/>
          <a:lstStyle/>
          <a:p>
            <a:fld id="{21F82BBA-9BCA-4083-B52D-2D4238DB1D66}" type="datetime5">
              <a:rPr lang="en-IN" smtClean="0"/>
              <a:t>2-Dec-22</a:t>
            </a:fld>
            <a:endParaRPr lang="en-IN"/>
          </a:p>
        </p:txBody>
      </p:sp>
      <p:sp>
        <p:nvSpPr>
          <p:cNvPr id="4" name="Footer Placeholder 3">
            <a:extLst>
              <a:ext uri="{FF2B5EF4-FFF2-40B4-BE49-F238E27FC236}">
                <a16:creationId xmlns:a16="http://schemas.microsoft.com/office/drawing/2014/main" id="{16DE8FD8-A4DE-4D65-915F-E9A6C5356BCE}"/>
              </a:ext>
            </a:extLst>
          </p:cNvPr>
          <p:cNvSpPr>
            <a:spLocks noGrp="1"/>
          </p:cNvSpPr>
          <p:nvPr>
            <p:ph type="ftr" sz="quarter" idx="11"/>
          </p:nvPr>
        </p:nvSpPr>
        <p:spPr/>
        <p:txBody>
          <a:bodyPr/>
          <a:lstStyle/>
          <a:p>
            <a:r>
              <a:rPr lang="en-IN"/>
              <a:t>Dept of I&amp;CT</a:t>
            </a:r>
          </a:p>
        </p:txBody>
      </p:sp>
      <p:sp>
        <p:nvSpPr>
          <p:cNvPr id="5" name="Slide Number Placeholder 4">
            <a:extLst>
              <a:ext uri="{FF2B5EF4-FFF2-40B4-BE49-F238E27FC236}">
                <a16:creationId xmlns:a16="http://schemas.microsoft.com/office/drawing/2014/main" id="{15BA8D47-A4FE-467A-9477-1E914DF9BA4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189019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1FB3-F8BA-438D-8F18-7AF7E682FB50}"/>
              </a:ext>
            </a:extLst>
          </p:cNvPr>
          <p:cNvSpPr>
            <a:spLocks noGrp="1"/>
          </p:cNvSpPr>
          <p:nvPr>
            <p:ph type="dt" sz="half" idx="10"/>
          </p:nvPr>
        </p:nvSpPr>
        <p:spPr/>
        <p:txBody>
          <a:bodyPr/>
          <a:lstStyle/>
          <a:p>
            <a:fld id="{00C7AD75-3432-49DD-A645-2FF52EC1454C}" type="datetime5">
              <a:rPr lang="en-IN" smtClean="0"/>
              <a:t>2-Dec-22</a:t>
            </a:fld>
            <a:endParaRPr lang="en-IN"/>
          </a:p>
        </p:txBody>
      </p:sp>
      <p:sp>
        <p:nvSpPr>
          <p:cNvPr id="3" name="Footer Placeholder 2">
            <a:extLst>
              <a:ext uri="{FF2B5EF4-FFF2-40B4-BE49-F238E27FC236}">
                <a16:creationId xmlns:a16="http://schemas.microsoft.com/office/drawing/2014/main" id="{5D408B44-0310-402B-A12C-CEA6163E89C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FA6DC99-E57B-49AF-8D64-F7F9D99CFB9D}"/>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30103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7D6-73C6-48BF-9896-FD17D6A38DB7}"/>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BBEA2A-0B30-476B-B12B-BA01B741256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D699F-E503-49BB-8B67-E6D309072A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185A8A-D285-41B9-807B-7F46ACA96A12}"/>
              </a:ext>
            </a:extLst>
          </p:cNvPr>
          <p:cNvSpPr>
            <a:spLocks noGrp="1"/>
          </p:cNvSpPr>
          <p:nvPr>
            <p:ph type="dt" sz="half" idx="10"/>
          </p:nvPr>
        </p:nvSpPr>
        <p:spPr/>
        <p:txBody>
          <a:bodyPr/>
          <a:lstStyle/>
          <a:p>
            <a:fld id="{2F2E946E-8D08-4058-9A2F-4ED7865415DE}" type="datetime5">
              <a:rPr lang="en-IN" smtClean="0"/>
              <a:t>2-Dec-22</a:t>
            </a:fld>
            <a:endParaRPr lang="en-IN"/>
          </a:p>
        </p:txBody>
      </p:sp>
      <p:sp>
        <p:nvSpPr>
          <p:cNvPr id="6" name="Footer Placeholder 5">
            <a:extLst>
              <a:ext uri="{FF2B5EF4-FFF2-40B4-BE49-F238E27FC236}">
                <a16:creationId xmlns:a16="http://schemas.microsoft.com/office/drawing/2014/main" id="{2D4AD107-8D17-4962-B027-1EF3C4459C68}"/>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73065FC4-36BA-4E2C-8993-73B0A9A13956}"/>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81597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FEC87-3A0A-4B11-BFA2-BDEB72FCF850}"/>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25D4B1-D1D2-4013-A75F-82134AAA002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id="{9D3C1545-1D7D-4F34-9460-4272AC8BDE6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59DB717-705B-4EA2-82EA-FBB3FF85356A}"/>
              </a:ext>
            </a:extLst>
          </p:cNvPr>
          <p:cNvSpPr>
            <a:spLocks noGrp="1"/>
          </p:cNvSpPr>
          <p:nvPr>
            <p:ph type="dt" sz="half" idx="10"/>
          </p:nvPr>
        </p:nvSpPr>
        <p:spPr/>
        <p:txBody>
          <a:bodyPr/>
          <a:lstStyle/>
          <a:p>
            <a:fld id="{AE2074AA-793B-45D9-BC34-CAFBC28B75D9}" type="datetime5">
              <a:rPr lang="en-IN" smtClean="0"/>
              <a:t>2-Dec-22</a:t>
            </a:fld>
            <a:endParaRPr lang="en-IN"/>
          </a:p>
        </p:txBody>
      </p:sp>
      <p:sp>
        <p:nvSpPr>
          <p:cNvPr id="6" name="Footer Placeholder 5">
            <a:extLst>
              <a:ext uri="{FF2B5EF4-FFF2-40B4-BE49-F238E27FC236}">
                <a16:creationId xmlns:a16="http://schemas.microsoft.com/office/drawing/2014/main" id="{66E8D71A-B163-4551-AADB-8CA900B40DBD}"/>
              </a:ext>
            </a:extLst>
          </p:cNvPr>
          <p:cNvSpPr>
            <a:spLocks noGrp="1"/>
          </p:cNvSpPr>
          <p:nvPr>
            <p:ph type="ftr" sz="quarter" idx="11"/>
          </p:nvPr>
        </p:nvSpPr>
        <p:spPr/>
        <p:txBody>
          <a:bodyPr/>
          <a:lstStyle/>
          <a:p>
            <a:r>
              <a:rPr lang="en-IN"/>
              <a:t>Dept of I&amp;CT</a:t>
            </a:r>
          </a:p>
        </p:txBody>
      </p:sp>
      <p:sp>
        <p:nvSpPr>
          <p:cNvPr id="7" name="Slide Number Placeholder 6">
            <a:extLst>
              <a:ext uri="{FF2B5EF4-FFF2-40B4-BE49-F238E27FC236}">
                <a16:creationId xmlns:a16="http://schemas.microsoft.com/office/drawing/2014/main" id="{DEC817EF-0828-44F1-9B2E-760C68509384}"/>
              </a:ext>
            </a:extLst>
          </p:cNvPr>
          <p:cNvSpPr>
            <a:spLocks noGrp="1"/>
          </p:cNvSpPr>
          <p:nvPr>
            <p:ph type="sldNum" sz="quarter" idx="12"/>
          </p:nvPr>
        </p:nvSpPr>
        <p:spPr/>
        <p:txBody>
          <a:bodyPr/>
          <a:lstStyle/>
          <a:p>
            <a:fld id="{1B44385C-0615-4A46-ADB2-FB00C56C0F04}" type="slidenum">
              <a:rPr lang="en-IN" smtClean="0"/>
              <a:t>‹#›</a:t>
            </a:fld>
            <a:endParaRPr lang="en-IN"/>
          </a:p>
        </p:txBody>
      </p:sp>
    </p:spTree>
    <p:extLst>
      <p:ext uri="{BB962C8B-B14F-4D97-AF65-F5344CB8AC3E}">
        <p14:creationId xmlns:p14="http://schemas.microsoft.com/office/powerpoint/2010/main" val="259962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5000"/>
            <a:lum/>
          </a:blip>
          <a:srcRect/>
          <a:stretch>
            <a:fillRect l="30000" t="20000" r="30000" b="20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46ABF-E1CD-42FB-89B9-3E7AFD2A8F49}"/>
              </a:ext>
            </a:extLst>
          </p:cNvPr>
          <p:cNvSpPr>
            <a:spLocks noGrp="1"/>
          </p:cNvSpPr>
          <p:nvPr>
            <p:ph type="body" idx="1"/>
          </p:nvPr>
        </p:nvSpPr>
        <p:spPr>
          <a:xfrm>
            <a:off x="182336" y="1143453"/>
            <a:ext cx="8798379" cy="5124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C14D1C3D-0430-43DD-821A-AEF774D9305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D526D25-A47E-445C-B5F9-442EE2A42DA8}" type="datetime5">
              <a:rPr lang="en-IN" smtClean="0"/>
              <a:t>2-Dec-22</a:t>
            </a:fld>
            <a:endParaRPr lang="en-IN"/>
          </a:p>
        </p:txBody>
      </p:sp>
      <p:sp>
        <p:nvSpPr>
          <p:cNvPr id="5" name="Footer Placeholder 4">
            <a:extLst>
              <a:ext uri="{FF2B5EF4-FFF2-40B4-BE49-F238E27FC236}">
                <a16:creationId xmlns:a16="http://schemas.microsoft.com/office/drawing/2014/main" id="{CF1F6401-2C7C-410B-97ED-BC4B23A8182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Dept of I&amp;CT</a:t>
            </a:r>
          </a:p>
        </p:txBody>
      </p:sp>
      <p:sp>
        <p:nvSpPr>
          <p:cNvPr id="6" name="Slide Number Placeholder 5">
            <a:extLst>
              <a:ext uri="{FF2B5EF4-FFF2-40B4-BE49-F238E27FC236}">
                <a16:creationId xmlns:a16="http://schemas.microsoft.com/office/drawing/2014/main" id="{9118C1D5-F1E9-4C0D-8322-CADA58D9EF9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44385C-0615-4A46-ADB2-FB00C56C0F04}" type="slidenum">
              <a:rPr lang="en-IN" smtClean="0"/>
              <a:t>‹#›</a:t>
            </a:fld>
            <a:endParaRPr lang="en-IN"/>
          </a:p>
        </p:txBody>
      </p:sp>
      <p:pic>
        <p:nvPicPr>
          <p:cNvPr id="8" name="Picture 7" descr="Logo&#10;&#10;Description automatically generated">
            <a:extLst>
              <a:ext uri="{FF2B5EF4-FFF2-40B4-BE49-F238E27FC236}">
                <a16:creationId xmlns:a16="http://schemas.microsoft.com/office/drawing/2014/main" id="{83212F8D-F146-4573-8B77-D7A51934D56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415130" y="1"/>
            <a:ext cx="728871" cy="856343"/>
          </a:xfrm>
          <a:prstGeom prst="rect">
            <a:avLst/>
          </a:prstGeom>
        </p:spPr>
      </p:pic>
      <p:sp>
        <p:nvSpPr>
          <p:cNvPr id="9" name="Rectangle 8">
            <a:extLst>
              <a:ext uri="{FF2B5EF4-FFF2-40B4-BE49-F238E27FC236}">
                <a16:creationId xmlns:a16="http://schemas.microsoft.com/office/drawing/2014/main" id="{D050C8B7-714F-4EF6-800A-D2A13840CB7C}"/>
              </a:ext>
            </a:extLst>
          </p:cNvPr>
          <p:cNvSpPr/>
          <p:nvPr/>
        </p:nvSpPr>
        <p:spPr>
          <a:xfrm>
            <a:off x="1" y="854788"/>
            <a:ext cx="9143999" cy="45719"/>
          </a:xfrm>
          <a:prstGeom prst="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350">
              <a:solidFill>
                <a:schemeClr val="accent6">
                  <a:lumMod val="75000"/>
                </a:schemeClr>
              </a:solidFill>
            </a:endParaRPr>
          </a:p>
        </p:txBody>
      </p:sp>
      <p:sp>
        <p:nvSpPr>
          <p:cNvPr id="11" name="Title Placeholder 10">
            <a:extLst>
              <a:ext uri="{FF2B5EF4-FFF2-40B4-BE49-F238E27FC236}">
                <a16:creationId xmlns:a16="http://schemas.microsoft.com/office/drawing/2014/main" id="{50A7923F-DE29-424F-B3CF-D8A383B02683}"/>
              </a:ext>
            </a:extLst>
          </p:cNvPr>
          <p:cNvSpPr>
            <a:spLocks noGrp="1"/>
          </p:cNvSpPr>
          <p:nvPr>
            <p:ph type="title"/>
          </p:nvPr>
        </p:nvSpPr>
        <p:spPr>
          <a:xfrm>
            <a:off x="163285" y="45719"/>
            <a:ext cx="8352065" cy="809068"/>
          </a:xfrm>
          <a:prstGeom prst="rect">
            <a:avLst/>
          </a:prstGeom>
        </p:spPr>
        <p:txBody>
          <a:bodyPr vert="horz" lIns="91440" tIns="45720" rIns="91440" bIns="45720" rtlCol="0" anchor="ctr">
            <a:normAutofit/>
          </a:bodyPr>
          <a:lstStyle/>
          <a:p>
            <a:r>
              <a:rPr lang="en-US"/>
              <a:t>Click to edit Master title style</a:t>
            </a:r>
            <a:endParaRPr lang="en-IN" dirty="0"/>
          </a:p>
        </p:txBody>
      </p:sp>
    </p:spTree>
    <p:extLst>
      <p:ext uri="{BB962C8B-B14F-4D97-AF65-F5344CB8AC3E}">
        <p14:creationId xmlns:p14="http://schemas.microsoft.com/office/powerpoint/2010/main" val="149950359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hdr="0"/>
  <p:txStyles>
    <p:titleStyle>
      <a:lvl1pPr algn="l" defTabSz="685800" rtl="0" eaLnBrk="1" latinLnBrk="0" hangingPunct="1">
        <a:lnSpc>
          <a:spcPct val="90000"/>
        </a:lnSpc>
        <a:spcBef>
          <a:spcPct val="0"/>
        </a:spcBef>
        <a:buNone/>
        <a:defRPr sz="33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482A-5C4F-4A9C-9CE8-D61BB3C84518}"/>
              </a:ext>
            </a:extLst>
          </p:cNvPr>
          <p:cNvSpPr>
            <a:spLocks noGrp="1"/>
          </p:cNvSpPr>
          <p:nvPr>
            <p:ph type="ctrTitle"/>
          </p:nvPr>
        </p:nvSpPr>
        <p:spPr/>
        <p:txBody>
          <a:bodyPr/>
          <a:lstStyle/>
          <a:p>
            <a:r>
              <a:rPr lang="en-US" dirty="0"/>
              <a:t>Heaps</a:t>
            </a:r>
            <a:endParaRPr lang="en-IN" dirty="0"/>
          </a:p>
        </p:txBody>
      </p:sp>
      <p:sp>
        <p:nvSpPr>
          <p:cNvPr id="3" name="Subtitle 2">
            <a:extLst>
              <a:ext uri="{FF2B5EF4-FFF2-40B4-BE49-F238E27FC236}">
                <a16:creationId xmlns:a16="http://schemas.microsoft.com/office/drawing/2014/main" id="{1BF6D4DD-1DC9-4D4A-9812-C64914ABF26D}"/>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C8AE85F6-B454-419D-B962-40B322DF3AB4}"/>
              </a:ext>
            </a:extLst>
          </p:cNvPr>
          <p:cNvSpPr>
            <a:spLocks noGrp="1"/>
          </p:cNvSpPr>
          <p:nvPr>
            <p:ph type="dt" sz="half" idx="10"/>
          </p:nvPr>
        </p:nvSpPr>
        <p:spPr/>
        <p:txBody>
          <a:bodyPr/>
          <a:lstStyle/>
          <a:p>
            <a:fld id="{07BD8275-A461-4343-9D22-3272D671EE3C}" type="datetime5">
              <a:rPr lang="en-IN" smtClean="0"/>
              <a:t>2-Dec-22</a:t>
            </a:fld>
            <a:endParaRPr lang="en-IN"/>
          </a:p>
        </p:txBody>
      </p:sp>
      <p:sp>
        <p:nvSpPr>
          <p:cNvPr id="5" name="Footer Placeholder 4">
            <a:extLst>
              <a:ext uri="{FF2B5EF4-FFF2-40B4-BE49-F238E27FC236}">
                <a16:creationId xmlns:a16="http://schemas.microsoft.com/office/drawing/2014/main" id="{8C7D0016-EE5C-4422-AD71-2AB0207C423A}"/>
              </a:ext>
            </a:extLst>
          </p:cNvPr>
          <p:cNvSpPr>
            <a:spLocks noGrp="1"/>
          </p:cNvSpPr>
          <p:nvPr>
            <p:ph type="ftr" sz="quarter" idx="11"/>
          </p:nvPr>
        </p:nvSpPr>
        <p:spPr/>
        <p:txBody>
          <a:bodyPr/>
          <a:lstStyle/>
          <a:p>
            <a:r>
              <a:rPr lang="en-IN"/>
              <a:t>Dept of I&amp;CT</a:t>
            </a:r>
          </a:p>
        </p:txBody>
      </p:sp>
      <p:sp>
        <p:nvSpPr>
          <p:cNvPr id="6" name="Slide Number Placeholder 5">
            <a:extLst>
              <a:ext uri="{FF2B5EF4-FFF2-40B4-BE49-F238E27FC236}">
                <a16:creationId xmlns:a16="http://schemas.microsoft.com/office/drawing/2014/main" id="{A2E9FE02-7BCA-45F1-8362-6C7F01460FAF}"/>
              </a:ext>
            </a:extLst>
          </p:cNvPr>
          <p:cNvSpPr>
            <a:spLocks noGrp="1"/>
          </p:cNvSpPr>
          <p:nvPr>
            <p:ph type="sldNum" sz="quarter" idx="12"/>
          </p:nvPr>
        </p:nvSpPr>
        <p:spPr/>
        <p:txBody>
          <a:bodyPr/>
          <a:lstStyle/>
          <a:p>
            <a:fld id="{1B44385C-0615-4A46-ADB2-FB00C56C0F04}" type="slidenum">
              <a:rPr lang="en-IN" smtClean="0"/>
              <a:t>1</a:t>
            </a:fld>
            <a:endParaRPr lang="en-IN"/>
          </a:p>
        </p:txBody>
      </p:sp>
    </p:spTree>
    <p:extLst>
      <p:ext uri="{BB962C8B-B14F-4D97-AF65-F5344CB8AC3E}">
        <p14:creationId xmlns:p14="http://schemas.microsoft.com/office/powerpoint/2010/main" val="6339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59" name="TextShape 3"/>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Put the new node in the next available spot.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new node upward, swapping with its parent until the new node reaches an acceptable location</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60"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1"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2"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63"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4"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5"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66"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67"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68"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69"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0"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1"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72"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3"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4"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75"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6"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77"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78"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79"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80"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81"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82"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83"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84"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4C209BC2-B3B0-4B4B-9BEB-361BF97AA5A8}"/>
              </a:ext>
            </a:extLst>
          </p:cNvPr>
          <p:cNvSpPr>
            <a:spLocks noGrp="1"/>
          </p:cNvSpPr>
          <p:nvPr>
            <p:ph type="dt" sz="half" idx="10"/>
          </p:nvPr>
        </p:nvSpPr>
        <p:spPr/>
        <p:txBody>
          <a:bodyPr/>
          <a:lstStyle/>
          <a:p>
            <a:fld id="{9342A506-C117-4841-ACC0-8FBFEE44297E}" type="datetime5">
              <a:rPr lang="en-IN" smtClean="0"/>
              <a:t>2-Dec-22</a:t>
            </a:fld>
            <a:endParaRPr lang="en-IN"/>
          </a:p>
        </p:txBody>
      </p:sp>
      <p:sp>
        <p:nvSpPr>
          <p:cNvPr id="3" name="Footer Placeholder 2">
            <a:extLst>
              <a:ext uri="{FF2B5EF4-FFF2-40B4-BE49-F238E27FC236}">
                <a16:creationId xmlns:a16="http://schemas.microsoft.com/office/drawing/2014/main" id="{780F1DE4-01D2-481A-AD5A-D9F720835E5F}"/>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4094D047-E7CA-4512-A50A-94EF1AEBA34B}"/>
              </a:ext>
            </a:extLst>
          </p:cNvPr>
          <p:cNvSpPr>
            <a:spLocks noGrp="1"/>
          </p:cNvSpPr>
          <p:nvPr>
            <p:ph type="sldNum" sz="quarter" idx="12"/>
          </p:nvPr>
        </p:nvSpPr>
        <p:spPr/>
        <p:txBody>
          <a:bodyPr/>
          <a:lstStyle/>
          <a:p>
            <a:fld id="{1B44385C-0615-4A46-ADB2-FB00C56C0F04}" type="slidenum">
              <a:rPr lang="en-IN" smtClean="0"/>
              <a:t>10</a:t>
            </a:fld>
            <a:endParaRPr lang="en-IN"/>
          </a:p>
        </p:txBody>
      </p:sp>
      <p:sp>
        <p:nvSpPr>
          <p:cNvPr id="33" name="TextShape 2">
            <a:extLst>
              <a:ext uri="{FF2B5EF4-FFF2-40B4-BE49-F238E27FC236}">
                <a16:creationId xmlns:a16="http://schemas.microsoft.com/office/drawing/2014/main" id="{C33EA849-46AA-47A7-ADA0-3E66E2AB0291}"/>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87" name="TextShape 3"/>
          <p:cNvSpPr txBox="1"/>
          <p:nvPr/>
        </p:nvSpPr>
        <p:spPr>
          <a:xfrm>
            <a:off x="214740" y="1047600"/>
            <a:ext cx="4024980" cy="4495950"/>
          </a:xfrm>
          <a:prstGeom prst="rect">
            <a:avLst/>
          </a:prstGeom>
          <a:noFill/>
          <a:ln>
            <a:noFill/>
          </a:ln>
        </p:spPr>
        <p:txBody>
          <a:bodyPr lIns="90360" tIns="44280" rIns="90360" bIns="44280"/>
          <a:lstStyle/>
          <a:p>
            <a:pPr marL="287280" indent="-287280">
              <a:lnSpc>
                <a:spcPct val="95000"/>
              </a:lnSpc>
              <a:buClr>
                <a:srgbClr val="00FF00"/>
              </a:buClr>
              <a:buSzPct val="75000"/>
              <a:buFont typeface="Wingdings" charset="2"/>
              <a:buChar char=""/>
            </a:pPr>
            <a:r>
              <a:rPr lang="en-GB" sz="2400" b="0" strike="noStrike" spc="-1" dirty="0">
                <a:uFill>
                  <a:solidFill>
                    <a:srgbClr val="FFFFFF"/>
                  </a:solidFill>
                </a:uFill>
                <a:latin typeface="Times New Roman"/>
              </a:rPr>
              <a:t>The parent has a  key that is &gt;= new node, or</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node reaches the root.</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process of pushing the new node upward       is called                       </a:t>
            </a:r>
            <a:r>
              <a:rPr lang="en-GB" sz="2400" b="1" u="sng" strike="noStrike" spc="-1" dirty="0" err="1">
                <a:solidFill>
                  <a:srgbClr val="FF8000"/>
                </a:solidFill>
                <a:uFill>
                  <a:solidFill>
                    <a:srgbClr val="FFFFFF"/>
                  </a:solidFill>
                </a:uFill>
                <a:latin typeface="Times New Roman"/>
              </a:rPr>
              <a:t>reheapification</a:t>
            </a:r>
            <a:r>
              <a:rPr lang="en-GB" sz="2400" b="0" strike="noStrike" spc="-1" dirty="0">
                <a:solidFill>
                  <a:srgbClr val="FF8000"/>
                </a:solidFill>
                <a:uFill>
                  <a:solidFill>
                    <a:srgbClr val="FFFFFF"/>
                  </a:solidFill>
                </a:uFill>
                <a:latin typeface="Times New Roman"/>
              </a:rPr>
              <a:t>          </a:t>
            </a:r>
            <a:r>
              <a:rPr lang="en-GB" sz="2400" b="1" u="sng" strike="noStrike" spc="-1" dirty="0">
                <a:solidFill>
                  <a:srgbClr val="FF8000"/>
                </a:solidFill>
                <a:uFill>
                  <a:solidFill>
                    <a:srgbClr val="FFFFFF"/>
                  </a:solidFill>
                </a:uFill>
                <a:latin typeface="Times New Roman"/>
              </a:rPr>
              <a:t>upward</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88"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89"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0"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91"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2"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3"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94"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5"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6"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97"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98"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99"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00"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1"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2"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03"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4"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5"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06"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07"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08"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309"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0"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311"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2"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5867553D-AB3F-45BF-A4C7-23781F9FD046}"/>
              </a:ext>
            </a:extLst>
          </p:cNvPr>
          <p:cNvSpPr>
            <a:spLocks noGrp="1"/>
          </p:cNvSpPr>
          <p:nvPr>
            <p:ph type="dt" sz="half" idx="10"/>
          </p:nvPr>
        </p:nvSpPr>
        <p:spPr/>
        <p:txBody>
          <a:bodyPr/>
          <a:lstStyle/>
          <a:p>
            <a:fld id="{5A66A1DE-B7AD-484D-AA11-B0FC478A9EAB}" type="datetime5">
              <a:rPr lang="en-IN" smtClean="0"/>
              <a:t>2-Dec-22</a:t>
            </a:fld>
            <a:endParaRPr lang="en-IN"/>
          </a:p>
        </p:txBody>
      </p:sp>
      <p:sp>
        <p:nvSpPr>
          <p:cNvPr id="3" name="Footer Placeholder 2">
            <a:extLst>
              <a:ext uri="{FF2B5EF4-FFF2-40B4-BE49-F238E27FC236}">
                <a16:creationId xmlns:a16="http://schemas.microsoft.com/office/drawing/2014/main" id="{2F212317-1DED-4354-8DE0-75B3145384B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B72CB14-47CC-4019-AC04-F0A39186C2E5}"/>
              </a:ext>
            </a:extLst>
          </p:cNvPr>
          <p:cNvSpPr>
            <a:spLocks noGrp="1"/>
          </p:cNvSpPr>
          <p:nvPr>
            <p:ph type="sldNum" sz="quarter" idx="12"/>
          </p:nvPr>
        </p:nvSpPr>
        <p:spPr/>
        <p:txBody>
          <a:bodyPr/>
          <a:lstStyle/>
          <a:p>
            <a:fld id="{1B44385C-0615-4A46-ADB2-FB00C56C0F04}" type="slidenum">
              <a:rPr lang="en-IN" smtClean="0"/>
              <a:t>11</a:t>
            </a:fld>
            <a:endParaRPr lang="en-IN"/>
          </a:p>
        </p:txBody>
      </p:sp>
      <p:sp>
        <p:nvSpPr>
          <p:cNvPr id="33" name="TextShape 2">
            <a:extLst>
              <a:ext uri="{FF2B5EF4-FFF2-40B4-BE49-F238E27FC236}">
                <a16:creationId xmlns:a16="http://schemas.microsoft.com/office/drawing/2014/main" id="{21C77805-949B-4098-A6B6-5BCFEF42C113}"/>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7">
                                            <p:txEl>
                                              <p:pRg st="0" end="46"/>
                                            </p:txEl>
                                          </p:spTgt>
                                        </p:tgtEl>
                                        <p:attrNameLst>
                                          <p:attrName>style.visibility</p:attrName>
                                        </p:attrNameLst>
                                      </p:cBhvr>
                                      <p:to>
                                        <p:strVal val="visible"/>
                                      </p:to>
                                    </p:set>
                                    <p:animEffect transition="in" filter="wipe(up)">
                                      <p:cBhvr additive="repl">
                                        <p:cTn id="7" dur="500"/>
                                        <p:tgtEl>
                                          <p:spTgt spid="287">
                                            <p:txEl>
                                              <p:p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7">
                                            <p:txEl>
                                              <p:pRg st="46" end="73"/>
                                            </p:txEl>
                                          </p:spTgt>
                                        </p:tgtEl>
                                        <p:attrNameLst>
                                          <p:attrName>style.visibility</p:attrName>
                                        </p:attrNameLst>
                                      </p:cBhvr>
                                      <p:to>
                                        <p:strVal val="visible"/>
                                      </p:to>
                                    </p:set>
                                    <p:animEffect transition="in" filter="wipe(up)">
                                      <p:cBhvr additive="repl">
                                        <p:cTn id="12" dur="500"/>
                                        <p:tgtEl>
                                          <p:spTgt spid="287">
                                            <p:txEl>
                                              <p:pRg st="46"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7">
                                            <p:txEl>
                                              <p:pRg st="73" end="187"/>
                                            </p:txEl>
                                          </p:spTgt>
                                        </p:tgtEl>
                                        <p:attrNameLst>
                                          <p:attrName>style.visibility</p:attrName>
                                        </p:attrNameLst>
                                      </p:cBhvr>
                                      <p:to>
                                        <p:strVal val="visible"/>
                                      </p:to>
                                    </p:set>
                                    <p:animEffect transition="in" filter="wipe(up)">
                                      <p:cBhvr additive="repl">
                                        <p:cTn id="17" dur="500"/>
                                        <p:tgtEl>
                                          <p:spTgt spid="287">
                                            <p:txEl>
                                              <p:pRg st="73"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67D6-EB62-428A-84BD-E0753B79B17A}"/>
              </a:ext>
            </a:extLst>
          </p:cNvPr>
          <p:cNvSpPr>
            <a:spLocks noGrp="1"/>
          </p:cNvSpPr>
          <p:nvPr>
            <p:ph type="title"/>
          </p:nvPr>
        </p:nvSpPr>
        <p:spPr/>
        <p:txBody>
          <a:bodyPr/>
          <a:lstStyle/>
          <a:p>
            <a:r>
              <a:rPr lang="en-US" dirty="0"/>
              <a:t>Deletion algorithm-Max - heap</a:t>
            </a:r>
          </a:p>
        </p:txBody>
      </p:sp>
      <p:sp>
        <p:nvSpPr>
          <p:cNvPr id="3" name="Content Placeholder 2">
            <a:extLst>
              <a:ext uri="{FF2B5EF4-FFF2-40B4-BE49-F238E27FC236}">
                <a16:creationId xmlns:a16="http://schemas.microsoft.com/office/drawing/2014/main" id="{9DA85376-DD38-4D93-8226-1256E91135E5}"/>
              </a:ext>
            </a:extLst>
          </p:cNvPr>
          <p:cNvSpPr>
            <a:spLocks noGrp="1"/>
          </p:cNvSpPr>
          <p:nvPr>
            <p:ph idx="1"/>
          </p:nvPr>
        </p:nvSpPr>
        <p:spPr>
          <a:xfrm>
            <a:off x="285923" y="1152405"/>
            <a:ext cx="8572154" cy="4113360"/>
          </a:xfrm>
        </p:spPr>
        <p:txBody>
          <a:bodyPr>
            <a:normAutofit/>
          </a:bodyPr>
          <a:lstStyle/>
          <a:p>
            <a:r>
              <a:rPr lang="en-US" sz="2800" dirty="0"/>
              <a:t>Step 1 − Remove root node.</a:t>
            </a:r>
          </a:p>
          <a:p>
            <a:r>
              <a:rPr lang="en-US" sz="2800" dirty="0"/>
              <a:t>Step 2 − Move the last element of last level to root.</a:t>
            </a:r>
          </a:p>
          <a:p>
            <a:r>
              <a:rPr lang="en-US" sz="2800" dirty="0"/>
              <a:t>Step 3 − Compare the value of this  node with its child nodes.</a:t>
            </a:r>
          </a:p>
          <a:p>
            <a:r>
              <a:rPr lang="en-US" sz="2800" dirty="0"/>
              <a:t>Step 4 − If value of the node is less than child nodes, then swap it with larger child.</a:t>
            </a:r>
          </a:p>
          <a:p>
            <a:r>
              <a:rPr lang="en-US" sz="2800" dirty="0"/>
              <a:t>Step 5 − Repeat step 3 &amp; 4 until Heap property holds.</a:t>
            </a:r>
          </a:p>
        </p:txBody>
      </p:sp>
      <p:sp>
        <p:nvSpPr>
          <p:cNvPr id="4" name="Date Placeholder 3">
            <a:extLst>
              <a:ext uri="{FF2B5EF4-FFF2-40B4-BE49-F238E27FC236}">
                <a16:creationId xmlns:a16="http://schemas.microsoft.com/office/drawing/2014/main" id="{AA3271B1-A944-422C-B28E-99C0D4057F9B}"/>
              </a:ext>
            </a:extLst>
          </p:cNvPr>
          <p:cNvSpPr>
            <a:spLocks noGrp="1"/>
          </p:cNvSpPr>
          <p:nvPr>
            <p:ph type="dt" sz="half" idx="10"/>
          </p:nvPr>
        </p:nvSpPr>
        <p:spPr/>
        <p:txBody>
          <a:bodyPr/>
          <a:lstStyle/>
          <a:p>
            <a:fld id="{C1E77792-BE98-491C-9797-A7115A489F23}" type="datetime5">
              <a:rPr lang="en-IN" smtClean="0"/>
              <a:t>2-Dec-22</a:t>
            </a:fld>
            <a:endParaRPr lang="en-US"/>
          </a:p>
        </p:txBody>
      </p:sp>
      <p:sp>
        <p:nvSpPr>
          <p:cNvPr id="5" name="Footer Placeholder 4">
            <a:extLst>
              <a:ext uri="{FF2B5EF4-FFF2-40B4-BE49-F238E27FC236}">
                <a16:creationId xmlns:a16="http://schemas.microsoft.com/office/drawing/2014/main" id="{438777BC-9DF8-4A1F-8410-095D9A2E000D}"/>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BC3DD0A9-84A0-4BCD-9EEB-D443B1D9D2DE}"/>
              </a:ext>
            </a:extLst>
          </p:cNvPr>
          <p:cNvSpPr>
            <a:spLocks noGrp="1"/>
          </p:cNvSpPr>
          <p:nvPr>
            <p:ph type="sldNum" sz="quarter" idx="12"/>
          </p:nvPr>
        </p:nvSpPr>
        <p:spPr/>
        <p:txBody>
          <a:bodyPr/>
          <a:lstStyle/>
          <a:p>
            <a:fld id="{95CA3A74-EBC6-4612-9977-D555204A682F}" type="slidenum">
              <a:rPr lang="en-US" smtClean="0"/>
              <a:t>12</a:t>
            </a:fld>
            <a:endParaRPr lang="en-US"/>
          </a:p>
        </p:txBody>
      </p:sp>
    </p:spTree>
    <p:extLst>
      <p:ext uri="{BB962C8B-B14F-4D97-AF65-F5344CB8AC3E}">
        <p14:creationId xmlns:p14="http://schemas.microsoft.com/office/powerpoint/2010/main" val="140709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
        <p:nvSpPr>
          <p:cNvPr id="314" name="TextShape 2"/>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p:txBody>
      </p:sp>
      <p:sp>
        <p:nvSpPr>
          <p:cNvPr id="315" name="Line 3"/>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16"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17"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18"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19"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0"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1"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22"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3"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4"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25"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6"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27"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28"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29"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0"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31"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32"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3"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34"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35"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6"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337"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38"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339"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40"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41" name="CustomShape 29"/>
          <p:cNvSpPr/>
          <p:nvPr/>
        </p:nvSpPr>
        <p:spPr>
          <a:xfrm>
            <a:off x="6126120" y="2301840"/>
            <a:ext cx="760320" cy="2131920"/>
          </a:xfrm>
          <a:custGeom>
            <a:avLst/>
            <a:gdLst/>
            <a:ahLst/>
            <a:cxnLst/>
            <a:rect l="0" t="0" r="r" b="b"/>
            <a:pathLst>
              <a:path w="2114" h="5923">
                <a:moveTo>
                  <a:pt x="4" y="0"/>
                </a:moveTo>
                <a:cubicBezTo>
                  <a:pt x="2" y="0"/>
                  <a:pt x="0" y="2"/>
                  <a:pt x="0" y="4"/>
                </a:cubicBezTo>
                <a:lnTo>
                  <a:pt x="0" y="5918"/>
                </a:lnTo>
                <a:cubicBezTo>
                  <a:pt x="0" y="5920"/>
                  <a:pt x="2" y="5922"/>
                  <a:pt x="4" y="5922"/>
                </a:cubicBezTo>
                <a:lnTo>
                  <a:pt x="2108" y="5922"/>
                </a:lnTo>
                <a:cubicBezTo>
                  <a:pt x="2110" y="5922"/>
                  <a:pt x="2113" y="5920"/>
                  <a:pt x="2113" y="5918"/>
                </a:cubicBezTo>
                <a:lnTo>
                  <a:pt x="2113" y="4"/>
                </a:lnTo>
                <a:cubicBezTo>
                  <a:pt x="2113" y="2"/>
                  <a:pt x="2110" y="0"/>
                  <a:pt x="2108" y="0"/>
                </a:cubicBezTo>
                <a:lnTo>
                  <a:pt x="4" y="0"/>
                </a:lnTo>
              </a:path>
            </a:pathLst>
          </a:custGeom>
          <a:noFill/>
          <a:ln>
            <a:noFill/>
          </a:ln>
        </p:spPr>
        <p:style>
          <a:lnRef idx="0">
            <a:scrgbClr r="0" g="0" b="0"/>
          </a:lnRef>
          <a:fillRef idx="0">
            <a:scrgbClr r="0" g="0" b="0"/>
          </a:fillRef>
          <a:effectRef idx="0">
            <a:scrgbClr r="0" g="0" b="0"/>
          </a:effectRef>
          <a:fontRef idx="minor"/>
        </p:style>
      </p:sp>
      <p:sp>
        <p:nvSpPr>
          <p:cNvPr id="342" name="CustomShape 30"/>
          <p:cNvSpPr/>
          <p:nvPr/>
        </p:nvSpPr>
        <p:spPr>
          <a:xfrm>
            <a:off x="6126120" y="2301840"/>
            <a:ext cx="760320" cy="2131920"/>
          </a:xfrm>
          <a:custGeom>
            <a:avLst/>
            <a:gdLst/>
            <a:ahLst/>
            <a:cxnLst/>
            <a:rect l="l" t="t" r="r" b="b"/>
            <a:pathLst>
              <a:path w="2117" h="5927">
                <a:moveTo>
                  <a:pt x="0" y="5927"/>
                </a:moveTo>
                <a:lnTo>
                  <a:pt x="111" y="5919"/>
                </a:lnTo>
                <a:lnTo>
                  <a:pt x="221" y="5895"/>
                </a:lnTo>
                <a:lnTo>
                  <a:pt x="331" y="5854"/>
                </a:lnTo>
                <a:lnTo>
                  <a:pt x="440" y="5797"/>
                </a:lnTo>
                <a:lnTo>
                  <a:pt x="548" y="5725"/>
                </a:lnTo>
                <a:lnTo>
                  <a:pt x="654" y="5637"/>
                </a:lnTo>
                <a:lnTo>
                  <a:pt x="759" y="5533"/>
                </a:lnTo>
                <a:lnTo>
                  <a:pt x="861" y="5415"/>
                </a:lnTo>
                <a:lnTo>
                  <a:pt x="961" y="5281"/>
                </a:lnTo>
                <a:lnTo>
                  <a:pt x="1059" y="5133"/>
                </a:lnTo>
                <a:lnTo>
                  <a:pt x="1153" y="4971"/>
                </a:lnTo>
                <a:lnTo>
                  <a:pt x="1244" y="4795"/>
                </a:lnTo>
                <a:lnTo>
                  <a:pt x="1332" y="4606"/>
                </a:lnTo>
                <a:lnTo>
                  <a:pt x="1417" y="4405"/>
                </a:lnTo>
                <a:lnTo>
                  <a:pt x="1497" y="4191"/>
                </a:lnTo>
                <a:lnTo>
                  <a:pt x="1573" y="3966"/>
                </a:lnTo>
                <a:lnTo>
                  <a:pt x="1645" y="3730"/>
                </a:lnTo>
                <a:lnTo>
                  <a:pt x="1713" y="3484"/>
                </a:lnTo>
                <a:lnTo>
                  <a:pt x="1775" y="3228"/>
                </a:lnTo>
                <a:lnTo>
                  <a:pt x="1833" y="2963"/>
                </a:lnTo>
                <a:lnTo>
                  <a:pt x="1886" y="2691"/>
                </a:lnTo>
                <a:lnTo>
                  <a:pt x="1934" y="2411"/>
                </a:lnTo>
                <a:lnTo>
                  <a:pt x="1976" y="2124"/>
                </a:lnTo>
                <a:lnTo>
                  <a:pt x="2013" y="1832"/>
                </a:lnTo>
                <a:lnTo>
                  <a:pt x="2045" y="1534"/>
                </a:lnTo>
                <a:lnTo>
                  <a:pt x="2071" y="1232"/>
                </a:lnTo>
                <a:lnTo>
                  <a:pt x="2091" y="927"/>
                </a:lnTo>
                <a:lnTo>
                  <a:pt x="2105" y="620"/>
                </a:lnTo>
                <a:lnTo>
                  <a:pt x="2114" y="310"/>
                </a:lnTo>
                <a:lnTo>
                  <a:pt x="2117" y="0"/>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2" name="Date Placeholder 1">
            <a:extLst>
              <a:ext uri="{FF2B5EF4-FFF2-40B4-BE49-F238E27FC236}">
                <a16:creationId xmlns:a16="http://schemas.microsoft.com/office/drawing/2014/main" id="{5348A287-DACB-4150-AC36-4C02BEDCC0AE}"/>
              </a:ext>
            </a:extLst>
          </p:cNvPr>
          <p:cNvSpPr>
            <a:spLocks noGrp="1"/>
          </p:cNvSpPr>
          <p:nvPr>
            <p:ph type="dt" sz="half" idx="10"/>
          </p:nvPr>
        </p:nvSpPr>
        <p:spPr/>
        <p:txBody>
          <a:bodyPr/>
          <a:lstStyle/>
          <a:p>
            <a:fld id="{5FAE4B8A-A59F-4E3B-B4C5-91C4B3C46D18}" type="datetime5">
              <a:rPr lang="en-IN" smtClean="0"/>
              <a:t>2-Dec-22</a:t>
            </a:fld>
            <a:endParaRPr lang="en-IN"/>
          </a:p>
        </p:txBody>
      </p:sp>
      <p:sp>
        <p:nvSpPr>
          <p:cNvPr id="3" name="Footer Placeholder 2">
            <a:extLst>
              <a:ext uri="{FF2B5EF4-FFF2-40B4-BE49-F238E27FC236}">
                <a16:creationId xmlns:a16="http://schemas.microsoft.com/office/drawing/2014/main" id="{F295212F-07B5-47A0-89E5-0683A42FCCA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D814339F-DAC7-47D5-BE53-4B42195A84CB}"/>
              </a:ext>
            </a:extLst>
          </p:cNvPr>
          <p:cNvSpPr>
            <a:spLocks noGrp="1"/>
          </p:cNvSpPr>
          <p:nvPr>
            <p:ph type="sldNum" sz="quarter" idx="12"/>
          </p:nvPr>
        </p:nvSpPr>
        <p:spPr/>
        <p:txBody>
          <a:bodyPr/>
          <a:lstStyle/>
          <a:p>
            <a:fld id="{1B44385C-0615-4A46-ADB2-FB00C56C0F04}"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2"/>
          <p:cNvSpPr txBox="1"/>
          <p:nvPr/>
        </p:nvSpPr>
        <p:spPr>
          <a:xfrm>
            <a:off x="685800" y="198108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34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4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4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4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4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5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5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5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5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5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6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6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6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6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6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36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6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6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E283D10-597F-475C-BBCC-186ECDFB83D5}"/>
              </a:ext>
            </a:extLst>
          </p:cNvPr>
          <p:cNvSpPr>
            <a:spLocks noGrp="1"/>
          </p:cNvSpPr>
          <p:nvPr>
            <p:ph type="dt" sz="half" idx="10"/>
          </p:nvPr>
        </p:nvSpPr>
        <p:spPr/>
        <p:txBody>
          <a:bodyPr/>
          <a:lstStyle/>
          <a:p>
            <a:fld id="{607BDE9D-2AD1-4993-AB16-406765E08986}" type="datetime5">
              <a:rPr lang="en-IN" smtClean="0"/>
              <a:t>2-Dec-22</a:t>
            </a:fld>
            <a:endParaRPr lang="en-IN"/>
          </a:p>
        </p:txBody>
      </p:sp>
      <p:sp>
        <p:nvSpPr>
          <p:cNvPr id="3" name="Footer Placeholder 2">
            <a:extLst>
              <a:ext uri="{FF2B5EF4-FFF2-40B4-BE49-F238E27FC236}">
                <a16:creationId xmlns:a16="http://schemas.microsoft.com/office/drawing/2014/main" id="{5C11EE9D-63FB-4D1F-8CA6-A0338065204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8751B38D-A869-4A70-936B-97FEBD91804C}"/>
              </a:ext>
            </a:extLst>
          </p:cNvPr>
          <p:cNvSpPr>
            <a:spLocks noGrp="1"/>
          </p:cNvSpPr>
          <p:nvPr>
            <p:ph type="sldNum" sz="quarter" idx="12"/>
          </p:nvPr>
        </p:nvSpPr>
        <p:spPr/>
        <p:txBody>
          <a:bodyPr/>
          <a:lstStyle/>
          <a:p>
            <a:fld id="{1B44385C-0615-4A46-ADB2-FB00C56C0F04}" type="slidenum">
              <a:rPr lang="en-IN" smtClean="0"/>
              <a:t>14</a:t>
            </a:fld>
            <a:endParaRPr lang="en-IN"/>
          </a:p>
        </p:txBody>
      </p:sp>
      <p:sp>
        <p:nvSpPr>
          <p:cNvPr id="31" name="TextShape 1">
            <a:extLst>
              <a:ext uri="{FF2B5EF4-FFF2-40B4-BE49-F238E27FC236}">
                <a16:creationId xmlns:a16="http://schemas.microsoft.com/office/drawing/2014/main" id="{F496ADB2-337D-4298-891D-7027213A6E55}"/>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2"/>
          <p:cNvSpPr txBox="1"/>
          <p:nvPr/>
        </p:nvSpPr>
        <p:spPr>
          <a:xfrm>
            <a:off x="127260" y="1082520"/>
            <a:ext cx="434106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Move the last node onto the root.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out-of-place node downward, swapping with its larger child until the new node reaches an acceptable location</a:t>
            </a:r>
            <a:r>
              <a:rPr lang="en-GB" sz="2400" b="0" strike="noStrike" spc="-1" dirty="0">
                <a:uFill>
                  <a:solidFill>
                    <a:srgbClr val="FFFFFF"/>
                  </a:solidFill>
                </a:uFill>
                <a:latin typeface="Times New Roman"/>
              </a:rPr>
              <a:t>.</a:t>
            </a:r>
            <a:endParaRPr lang="en-IN" sz="3200" b="0" strike="noStrike" spc="-1" dirty="0">
              <a:uFill>
                <a:solidFill>
                  <a:srgbClr val="FFFFFF"/>
                </a:solidFill>
              </a:uFill>
              <a:latin typeface="Times New Roman"/>
            </a:endParaRPr>
          </a:p>
        </p:txBody>
      </p:sp>
      <p:sp>
        <p:nvSpPr>
          <p:cNvPr id="370"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1"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2"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73"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4"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5"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376"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77"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78"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37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38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38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8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38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8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39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39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9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969A5502-1C4E-4756-959B-ABE4CA99A8FF}"/>
              </a:ext>
            </a:extLst>
          </p:cNvPr>
          <p:cNvSpPr>
            <a:spLocks noGrp="1"/>
          </p:cNvSpPr>
          <p:nvPr>
            <p:ph type="dt" sz="half" idx="10"/>
          </p:nvPr>
        </p:nvSpPr>
        <p:spPr/>
        <p:txBody>
          <a:bodyPr/>
          <a:lstStyle/>
          <a:p>
            <a:fld id="{6999793C-5281-4AC2-938C-979A47B1EB72}" type="datetime5">
              <a:rPr lang="en-IN" smtClean="0"/>
              <a:t>2-Dec-22</a:t>
            </a:fld>
            <a:endParaRPr lang="en-IN"/>
          </a:p>
        </p:txBody>
      </p:sp>
      <p:sp>
        <p:nvSpPr>
          <p:cNvPr id="3" name="Footer Placeholder 2">
            <a:extLst>
              <a:ext uri="{FF2B5EF4-FFF2-40B4-BE49-F238E27FC236}">
                <a16:creationId xmlns:a16="http://schemas.microsoft.com/office/drawing/2014/main" id="{9A582DDF-6474-436C-ABAB-B63970F5F8E9}"/>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C2A0111-15CE-4F38-B9A6-A12603F32337}"/>
              </a:ext>
            </a:extLst>
          </p:cNvPr>
          <p:cNvSpPr>
            <a:spLocks noGrp="1"/>
          </p:cNvSpPr>
          <p:nvPr>
            <p:ph type="sldNum" sz="quarter" idx="12"/>
          </p:nvPr>
        </p:nvSpPr>
        <p:spPr/>
        <p:txBody>
          <a:bodyPr/>
          <a:lstStyle/>
          <a:p>
            <a:fld id="{1B44385C-0615-4A46-ADB2-FB00C56C0F04}" type="slidenum">
              <a:rPr lang="en-IN" smtClean="0"/>
              <a:t>15</a:t>
            </a:fld>
            <a:endParaRPr lang="en-IN"/>
          </a:p>
        </p:txBody>
      </p:sp>
      <p:sp>
        <p:nvSpPr>
          <p:cNvPr id="30" name="TextShape 1">
            <a:extLst>
              <a:ext uri="{FF2B5EF4-FFF2-40B4-BE49-F238E27FC236}">
                <a16:creationId xmlns:a16="http://schemas.microsoft.com/office/drawing/2014/main" id="{20AD4C21-B08F-4AF4-A192-F3549207C2C8}"/>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2"/>
          <p:cNvSpPr txBox="1"/>
          <p:nvPr/>
        </p:nvSpPr>
        <p:spPr>
          <a:xfrm>
            <a:off x="315540" y="1238040"/>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out-of-place node downward, swapping with its larger child until the new node reaches an acceptable location.</a:t>
            </a:r>
            <a:endParaRPr lang="en-IN" sz="3200" b="0" strike="noStrike" spc="-1" dirty="0">
              <a:uFill>
                <a:solidFill>
                  <a:srgbClr val="FFFFFF"/>
                </a:solidFill>
              </a:uFill>
              <a:latin typeface="Times New Roman"/>
            </a:endParaRPr>
          </a:p>
        </p:txBody>
      </p:sp>
      <p:sp>
        <p:nvSpPr>
          <p:cNvPr id="39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9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39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39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39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0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0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0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0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0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41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1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1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1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1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1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1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41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A95802B3-65C4-4760-9AE7-4C1261BFA80F}"/>
              </a:ext>
            </a:extLst>
          </p:cNvPr>
          <p:cNvSpPr>
            <a:spLocks noGrp="1"/>
          </p:cNvSpPr>
          <p:nvPr>
            <p:ph type="dt" sz="half" idx="10"/>
          </p:nvPr>
        </p:nvSpPr>
        <p:spPr/>
        <p:txBody>
          <a:bodyPr/>
          <a:lstStyle/>
          <a:p>
            <a:fld id="{C0298F2D-45C2-416C-8B7A-08A2CAA49F16}" type="datetime5">
              <a:rPr lang="en-IN" smtClean="0"/>
              <a:t>2-Dec-22</a:t>
            </a:fld>
            <a:endParaRPr lang="en-IN"/>
          </a:p>
        </p:txBody>
      </p:sp>
      <p:sp>
        <p:nvSpPr>
          <p:cNvPr id="3" name="Footer Placeholder 2">
            <a:extLst>
              <a:ext uri="{FF2B5EF4-FFF2-40B4-BE49-F238E27FC236}">
                <a16:creationId xmlns:a16="http://schemas.microsoft.com/office/drawing/2014/main" id="{8211D598-6ED8-47D1-A599-4959B46DC163}"/>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A08460A-EAC3-4DC8-9876-612CB53D1D53}"/>
              </a:ext>
            </a:extLst>
          </p:cNvPr>
          <p:cNvSpPr>
            <a:spLocks noGrp="1"/>
          </p:cNvSpPr>
          <p:nvPr>
            <p:ph type="sldNum" sz="quarter" idx="12"/>
          </p:nvPr>
        </p:nvSpPr>
        <p:spPr/>
        <p:txBody>
          <a:bodyPr/>
          <a:lstStyle/>
          <a:p>
            <a:fld id="{1B44385C-0615-4A46-ADB2-FB00C56C0F04}" type="slidenum">
              <a:rPr lang="en-IN" smtClean="0"/>
              <a:t>16</a:t>
            </a:fld>
            <a:endParaRPr lang="en-IN"/>
          </a:p>
        </p:txBody>
      </p:sp>
      <p:sp>
        <p:nvSpPr>
          <p:cNvPr id="30" name="TextShape 1">
            <a:extLst>
              <a:ext uri="{FF2B5EF4-FFF2-40B4-BE49-F238E27FC236}">
                <a16:creationId xmlns:a16="http://schemas.microsoft.com/office/drawing/2014/main" id="{5EC2939C-71D4-4D6E-A438-0137CF4C4B8D}"/>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2"/>
          <p:cNvSpPr txBox="1"/>
          <p:nvPr/>
        </p:nvSpPr>
        <p:spPr>
          <a:xfrm>
            <a:off x="357367" y="1113052"/>
            <a:ext cx="35654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400" b="0" strike="noStrike" spc="-1" dirty="0">
                <a:uFill>
                  <a:solidFill>
                    <a:srgbClr val="FFFFFF"/>
                  </a:solidFill>
                </a:uFill>
                <a:latin typeface="Times New Roman"/>
              </a:rPr>
              <a:t>Move the last node onto the root.</a:t>
            </a:r>
            <a:endParaRPr lang="en-IN" sz="32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400" b="0" strike="noStrike" spc="-1" dirty="0">
                <a:uFill>
                  <a:solidFill>
                    <a:srgbClr val="FFFFFF"/>
                  </a:solidFill>
                </a:uFill>
                <a:latin typeface="Times New Roman"/>
              </a:rPr>
              <a:t>Push the out-of-place node downward, swapping with its larger child until the new node reaches an acceptable location.</a:t>
            </a:r>
            <a:endParaRPr lang="en-IN" sz="3200" b="0" strike="noStrike" spc="-1" dirty="0">
              <a:uFill>
                <a:solidFill>
                  <a:srgbClr val="FFFFFF"/>
                </a:solidFill>
              </a:uFill>
              <a:latin typeface="Times New Roman"/>
            </a:endParaRPr>
          </a:p>
        </p:txBody>
      </p:sp>
      <p:sp>
        <p:nvSpPr>
          <p:cNvPr id="420"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1"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2"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423"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4"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5"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26"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27"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28"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2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3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3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43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3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3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3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3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4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79726D7A-5304-4739-A8F1-080A5AE29C92}"/>
              </a:ext>
            </a:extLst>
          </p:cNvPr>
          <p:cNvSpPr>
            <a:spLocks noGrp="1"/>
          </p:cNvSpPr>
          <p:nvPr>
            <p:ph type="dt" sz="half" idx="10"/>
          </p:nvPr>
        </p:nvSpPr>
        <p:spPr/>
        <p:txBody>
          <a:bodyPr/>
          <a:lstStyle/>
          <a:p>
            <a:fld id="{53168D70-1079-48D6-9D7E-9036E29304B5}" type="datetime5">
              <a:rPr lang="en-IN" smtClean="0"/>
              <a:t>2-Dec-22</a:t>
            </a:fld>
            <a:endParaRPr lang="en-IN"/>
          </a:p>
        </p:txBody>
      </p:sp>
      <p:sp>
        <p:nvSpPr>
          <p:cNvPr id="3" name="Footer Placeholder 2">
            <a:extLst>
              <a:ext uri="{FF2B5EF4-FFF2-40B4-BE49-F238E27FC236}">
                <a16:creationId xmlns:a16="http://schemas.microsoft.com/office/drawing/2014/main" id="{2EB9D01B-31B9-4E38-8931-A5B5A72BFCFA}"/>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0556966C-95BB-4139-8465-3E0AEF7D7522}"/>
              </a:ext>
            </a:extLst>
          </p:cNvPr>
          <p:cNvSpPr>
            <a:spLocks noGrp="1"/>
          </p:cNvSpPr>
          <p:nvPr>
            <p:ph type="sldNum" sz="quarter" idx="12"/>
          </p:nvPr>
        </p:nvSpPr>
        <p:spPr/>
        <p:txBody>
          <a:bodyPr/>
          <a:lstStyle/>
          <a:p>
            <a:fld id="{1B44385C-0615-4A46-ADB2-FB00C56C0F04}" type="slidenum">
              <a:rPr lang="en-IN" smtClean="0"/>
              <a:t>17</a:t>
            </a:fld>
            <a:endParaRPr lang="en-IN"/>
          </a:p>
        </p:txBody>
      </p:sp>
      <p:sp>
        <p:nvSpPr>
          <p:cNvPr id="30" name="TextShape 1">
            <a:extLst>
              <a:ext uri="{FF2B5EF4-FFF2-40B4-BE49-F238E27FC236}">
                <a16:creationId xmlns:a16="http://schemas.microsoft.com/office/drawing/2014/main" id="{310831F9-20D8-4E5F-A551-FF9284CBA644}"/>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2"/>
          <p:cNvSpPr txBox="1"/>
          <p:nvPr/>
        </p:nvSpPr>
        <p:spPr>
          <a:xfrm>
            <a:off x="171000" y="1122120"/>
            <a:ext cx="4319640" cy="3834000"/>
          </a:xfrm>
          <a:prstGeom prst="rect">
            <a:avLst/>
          </a:prstGeom>
          <a:noFill/>
          <a:ln>
            <a:noFill/>
          </a:ln>
        </p:spPr>
        <p:txBody>
          <a:bodyPr lIns="90360" tIns="44280" rIns="90360" bIns="44280"/>
          <a:lstStyle/>
          <a:p>
            <a:pPr marL="287280" indent="-287280">
              <a:lnSpc>
                <a:spcPct val="95000"/>
              </a:lnSpc>
              <a:buClr>
                <a:srgbClr val="00FF00"/>
              </a:buClr>
              <a:buSzPct val="75000"/>
              <a:buFont typeface="Wingdings" charset="2"/>
              <a:buChar char=""/>
            </a:pPr>
            <a:r>
              <a:rPr lang="en-GB" sz="2400" b="0" strike="noStrike" spc="-1" dirty="0">
                <a:uFill>
                  <a:solidFill>
                    <a:srgbClr val="FFFFFF"/>
                  </a:solidFill>
                </a:uFill>
                <a:latin typeface="Times New Roman"/>
              </a:rPr>
              <a:t>The children all have keys &lt;= the out-of-place node, or</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node reaches the leaf.</a:t>
            </a:r>
            <a:endParaRPr lang="en-IN" sz="3200" b="0" strike="noStrike" spc="-1" dirty="0">
              <a:uFill>
                <a:solidFill>
                  <a:srgbClr val="FFFFFF"/>
                </a:solidFill>
              </a:uFill>
              <a:latin typeface="Times New Roman"/>
            </a:endParaRPr>
          </a:p>
          <a:p>
            <a:pPr marL="287280" indent="-287280">
              <a:buClr>
                <a:srgbClr val="00FF00"/>
              </a:buClr>
              <a:buSzPct val="75000"/>
              <a:buFont typeface="Wingdings" charset="2"/>
              <a:buChar char=""/>
            </a:pPr>
            <a:r>
              <a:rPr lang="en-GB" sz="2400" b="0" strike="noStrike" spc="-1" dirty="0">
                <a:uFill>
                  <a:solidFill>
                    <a:srgbClr val="FFFFFF"/>
                  </a:solidFill>
                </a:uFill>
                <a:latin typeface="Times New Roman"/>
              </a:rPr>
              <a:t>The process of pushing the new node    downward is called                       </a:t>
            </a:r>
            <a:r>
              <a:rPr lang="en-GB" sz="2400" b="1" u="sng" strike="noStrike" spc="-1" dirty="0" err="1">
                <a:solidFill>
                  <a:srgbClr val="FF8000"/>
                </a:solidFill>
                <a:uFill>
                  <a:solidFill>
                    <a:srgbClr val="FFFFFF"/>
                  </a:solidFill>
                </a:uFill>
                <a:latin typeface="Times New Roman"/>
              </a:rPr>
              <a:t>reheapification</a:t>
            </a:r>
            <a:r>
              <a:rPr lang="en-GB" sz="2400" b="0" strike="noStrike" spc="-1" dirty="0">
                <a:solidFill>
                  <a:srgbClr val="FF8000"/>
                </a:solidFill>
                <a:uFill>
                  <a:solidFill>
                    <a:srgbClr val="FFFFFF"/>
                  </a:solidFill>
                </a:uFill>
                <a:latin typeface="Times New Roman"/>
              </a:rPr>
              <a:t>          </a:t>
            </a:r>
            <a:r>
              <a:rPr lang="en-GB" sz="2400" b="1" u="sng" strike="noStrike" spc="-1" dirty="0">
                <a:solidFill>
                  <a:srgbClr val="FF8000"/>
                </a:solidFill>
                <a:uFill>
                  <a:solidFill>
                    <a:srgbClr val="FFFFFF"/>
                  </a:solidFill>
                </a:uFill>
                <a:latin typeface="Times New Roman"/>
              </a:rPr>
              <a:t>downward</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445" name="Line 3"/>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46" name="CustomShape 4"/>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47" name="CustomShape 5"/>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448" name="Line 6"/>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49" name="CustomShape 7"/>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0" name="CustomShape 8"/>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451" name="Line 9"/>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2" name="CustomShape 10"/>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3" name="CustomShape 11"/>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45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5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5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5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6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6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6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6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6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6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A3CC769-5265-4951-8699-7CC683E9F472}"/>
              </a:ext>
            </a:extLst>
          </p:cNvPr>
          <p:cNvSpPr>
            <a:spLocks noGrp="1"/>
          </p:cNvSpPr>
          <p:nvPr>
            <p:ph type="dt" sz="half" idx="10"/>
          </p:nvPr>
        </p:nvSpPr>
        <p:spPr/>
        <p:txBody>
          <a:bodyPr/>
          <a:lstStyle/>
          <a:p>
            <a:fld id="{5A22EDBF-5B5A-414A-A9E3-EBDC560F304F}" type="datetime5">
              <a:rPr lang="en-IN" smtClean="0"/>
              <a:t>2-Dec-22</a:t>
            </a:fld>
            <a:endParaRPr lang="en-IN"/>
          </a:p>
        </p:txBody>
      </p:sp>
      <p:sp>
        <p:nvSpPr>
          <p:cNvPr id="3" name="Footer Placeholder 2">
            <a:extLst>
              <a:ext uri="{FF2B5EF4-FFF2-40B4-BE49-F238E27FC236}">
                <a16:creationId xmlns:a16="http://schemas.microsoft.com/office/drawing/2014/main" id="{D4CF7375-D21B-41FC-A3ED-703497CA0A9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C9B878A-0AA8-426D-86E0-91A5EC7FBE8E}"/>
              </a:ext>
            </a:extLst>
          </p:cNvPr>
          <p:cNvSpPr>
            <a:spLocks noGrp="1"/>
          </p:cNvSpPr>
          <p:nvPr>
            <p:ph type="sldNum" sz="quarter" idx="12"/>
          </p:nvPr>
        </p:nvSpPr>
        <p:spPr/>
        <p:txBody>
          <a:bodyPr/>
          <a:lstStyle/>
          <a:p>
            <a:fld id="{1B44385C-0615-4A46-ADB2-FB00C56C0F04}" type="slidenum">
              <a:rPr lang="en-IN" smtClean="0"/>
              <a:t>18</a:t>
            </a:fld>
            <a:endParaRPr lang="en-IN"/>
          </a:p>
        </p:txBody>
      </p:sp>
      <p:sp>
        <p:nvSpPr>
          <p:cNvPr id="30" name="TextShape 1">
            <a:extLst>
              <a:ext uri="{FF2B5EF4-FFF2-40B4-BE49-F238E27FC236}">
                <a16:creationId xmlns:a16="http://schemas.microsoft.com/office/drawing/2014/main" id="{F913BBD3-3E66-4F20-8AE2-F48CDCA93B10}"/>
              </a:ext>
            </a:extLst>
          </p:cNvPr>
          <p:cNvSpPr txBox="1"/>
          <p:nvPr/>
        </p:nvSpPr>
        <p:spPr>
          <a:xfrm>
            <a:off x="207180" y="128520"/>
            <a:ext cx="7772400" cy="75132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Removing the Top of a Heap</a:t>
            </a:r>
            <a:endParaRPr lang="en-IN" sz="4400" b="1" strike="noStrike" spc="-1" dirty="0">
              <a:uFill>
                <a:solidFill>
                  <a:srgbClr val="FFFFFF"/>
                </a:solidFill>
              </a:uFill>
              <a:latin typeface="Times New Roman"/>
            </a:endParaRPr>
          </a:p>
        </p:txBody>
      </p:sp>
    </p:spTree>
  </p:cSld>
  <p:clrMapOvr>
    <a:masterClrMapping/>
  </p:clrMapOvr>
  <p:transition>
    <p:strips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Shape 1"/>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
        <p:nvSpPr>
          <p:cNvPr id="469" name="TextShape 2"/>
          <p:cNvSpPr txBox="1"/>
          <p:nvPr/>
        </p:nvSpPr>
        <p:spPr>
          <a:xfrm>
            <a:off x="685800" y="1981080"/>
            <a:ext cx="327672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We  store the data from the nodes in a partially-filled array.</a:t>
            </a:r>
            <a:endParaRPr lang="en-IN" sz="3200" b="0" strike="noStrike" spc="-1" dirty="0">
              <a:uFill>
                <a:solidFill>
                  <a:srgbClr val="FFFFFF"/>
                </a:solidFill>
              </a:uFill>
              <a:latin typeface="Times New Roman"/>
            </a:endParaRPr>
          </a:p>
        </p:txBody>
      </p:sp>
      <p:sp>
        <p:nvSpPr>
          <p:cNvPr id="470"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71"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2"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3"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4"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5"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6"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77"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478"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479"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0"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1"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482"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3"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4"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485"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6"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87"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488"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489"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0"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491"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2"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A49C5FC-2C84-4E0C-968A-D9CE21CD70F5}"/>
              </a:ext>
            </a:extLst>
          </p:cNvPr>
          <p:cNvSpPr>
            <a:spLocks noGrp="1"/>
          </p:cNvSpPr>
          <p:nvPr>
            <p:ph type="dt" sz="half" idx="10"/>
          </p:nvPr>
        </p:nvSpPr>
        <p:spPr/>
        <p:txBody>
          <a:bodyPr/>
          <a:lstStyle/>
          <a:p>
            <a:fld id="{7F4E86ED-9245-447C-8440-CE9A495C7A0F}" type="datetime5">
              <a:rPr lang="en-IN" smtClean="0"/>
              <a:t>2-Dec-22</a:t>
            </a:fld>
            <a:endParaRPr lang="en-IN"/>
          </a:p>
        </p:txBody>
      </p:sp>
      <p:sp>
        <p:nvSpPr>
          <p:cNvPr id="3" name="Footer Placeholder 2">
            <a:extLst>
              <a:ext uri="{FF2B5EF4-FFF2-40B4-BE49-F238E27FC236}">
                <a16:creationId xmlns:a16="http://schemas.microsoft.com/office/drawing/2014/main" id="{4A896702-6DA4-4636-AABF-C6C96ECB326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CCDC5F81-7937-4232-9401-23F5A65AE423}"/>
              </a:ext>
            </a:extLst>
          </p:cNvPr>
          <p:cNvSpPr>
            <a:spLocks noGrp="1"/>
          </p:cNvSpPr>
          <p:nvPr>
            <p:ph type="sldNum" sz="quarter" idx="12"/>
          </p:nvPr>
        </p:nvSpPr>
        <p:spPr/>
        <p:txBody>
          <a:bodyPr/>
          <a:lstStyle/>
          <a:p>
            <a:fld id="{1B44385C-0615-4A46-ADB2-FB00C56C0F04}"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a:extLst>
              <a:ext uri="{FF2B5EF4-FFF2-40B4-BE49-F238E27FC236}">
                <a16:creationId xmlns:a16="http://schemas.microsoft.com/office/drawing/2014/main" id="{951376C3-3930-4204-AF38-54FDECD6287F}"/>
              </a:ext>
            </a:extLst>
          </p:cNvPr>
          <p:cNvSpPr>
            <a:spLocks noGrp="1" noChangeArrowheads="1"/>
          </p:cNvSpPr>
          <p:nvPr>
            <p:ph idx="1"/>
          </p:nvPr>
        </p:nvSpPr>
        <p:spPr>
          <a:xfrm>
            <a:off x="204908" y="1102062"/>
            <a:ext cx="8653342" cy="2679096"/>
          </a:xfrm>
        </p:spPr>
        <p:txBody>
          <a:bodyPr>
            <a:normAutofit/>
          </a:bodyPr>
          <a:lstStyle/>
          <a:p>
            <a:r>
              <a:rPr lang="en-US" altLang="en-US" sz="2400" dirty="0">
                <a:solidFill>
                  <a:srgbClr val="DD0111"/>
                </a:solidFill>
                <a:latin typeface="Monotype Corsiva" panose="03010101010201010101" pitchFamily="66" charset="0"/>
              </a:rPr>
              <a:t>Def:</a:t>
            </a:r>
            <a:r>
              <a:rPr lang="en-US" altLang="en-US" sz="2400" dirty="0">
                <a:latin typeface="Monotype Corsiva" panose="03010101010201010101" pitchFamily="66" charset="0"/>
              </a:rPr>
              <a:t> </a:t>
            </a:r>
            <a:r>
              <a:rPr lang="en-US" altLang="en-US" sz="2400" dirty="0"/>
              <a:t>A </a:t>
            </a:r>
            <a:r>
              <a:rPr lang="en-US" altLang="en-US" sz="2400" b="1" dirty="0"/>
              <a:t>heap</a:t>
            </a:r>
            <a:r>
              <a:rPr lang="en-US" altLang="en-US" sz="2400" dirty="0"/>
              <a:t> is a</a:t>
            </a:r>
            <a:r>
              <a:rPr lang="en-US" altLang="en-US" sz="2400" u="sng" dirty="0"/>
              <a:t> complete</a:t>
            </a:r>
            <a:r>
              <a:rPr lang="en-US" altLang="en-US" sz="2400" dirty="0"/>
              <a:t> binary tree with the following two properties:</a:t>
            </a:r>
          </a:p>
          <a:p>
            <a:pPr lvl="1"/>
            <a:r>
              <a:rPr lang="en-US" altLang="en-US" sz="2400" b="1" dirty="0"/>
              <a:t>Structural property:</a:t>
            </a:r>
            <a:r>
              <a:rPr lang="en-US" altLang="en-US" sz="2400" dirty="0"/>
              <a:t> all levels are full, except possibly the last one, which is filled from left to right</a:t>
            </a:r>
          </a:p>
          <a:p>
            <a:pPr lvl="1"/>
            <a:r>
              <a:rPr lang="en-US" altLang="en-US" sz="2400" b="1" dirty="0"/>
              <a:t>Order (heap) property:</a:t>
            </a:r>
            <a:r>
              <a:rPr lang="en-US" altLang="en-US" sz="2400" dirty="0"/>
              <a:t> for any node </a:t>
            </a:r>
            <a:r>
              <a:rPr lang="en-US" altLang="en-US" sz="2400" dirty="0">
                <a:latin typeface="Comic Sans MS" panose="030F0702030302020204" pitchFamily="66" charset="0"/>
              </a:rPr>
              <a:t>x</a:t>
            </a:r>
          </a:p>
          <a:p>
            <a:pPr lvl="1">
              <a:buFontTx/>
              <a:buNone/>
            </a:pPr>
            <a:r>
              <a:rPr lang="en-US" altLang="en-US" sz="2400" dirty="0"/>
              <a:t>		</a:t>
            </a:r>
            <a:r>
              <a:rPr lang="en-US" altLang="en-US" sz="2400" dirty="0">
                <a:latin typeface="Comic Sans MS" panose="030F0702030302020204" pitchFamily="66" charset="0"/>
              </a:rPr>
              <a:t>Parent(x) ≥ x(max heap) , Parent(x)&lt;=x(Min heap)</a:t>
            </a:r>
          </a:p>
        </p:txBody>
      </p:sp>
      <p:sp>
        <p:nvSpPr>
          <p:cNvPr id="15" name="Slide Number Placeholder 4">
            <a:extLst>
              <a:ext uri="{FF2B5EF4-FFF2-40B4-BE49-F238E27FC236}">
                <a16:creationId xmlns:a16="http://schemas.microsoft.com/office/drawing/2014/main" id="{6D04C3DF-82CC-4BE3-BB60-B80A478B847F}"/>
              </a:ext>
            </a:extLst>
          </p:cNvPr>
          <p:cNvSpPr>
            <a:spLocks noGrp="1"/>
          </p:cNvSpPr>
          <p:nvPr>
            <p:ph type="sldNum" sz="quarter" idx="12"/>
          </p:nvPr>
        </p:nvSpPr>
        <p:spPr/>
        <p:txBody>
          <a:bodyPr/>
          <a:lstStyle/>
          <a:p>
            <a:fld id="{463A5AED-B6DD-4AAF-A1C3-9F4A905E0A1A}" type="slidenum">
              <a:rPr lang="en-US" altLang="en-US"/>
              <a:pPr/>
              <a:t>2</a:t>
            </a:fld>
            <a:endParaRPr lang="en-US" altLang="en-US"/>
          </a:p>
        </p:txBody>
      </p:sp>
      <p:sp>
        <p:nvSpPr>
          <p:cNvPr id="316422" name="Text Box 6">
            <a:extLst>
              <a:ext uri="{FF2B5EF4-FFF2-40B4-BE49-F238E27FC236}">
                <a16:creationId xmlns:a16="http://schemas.microsoft.com/office/drawing/2014/main" id="{C3B4DFB7-C7CF-4E7D-9B54-1AE47EBA15C4}"/>
              </a:ext>
            </a:extLst>
          </p:cNvPr>
          <p:cNvSpPr txBox="1">
            <a:spLocks noChangeArrowheads="1"/>
          </p:cNvSpPr>
          <p:nvPr/>
        </p:nvSpPr>
        <p:spPr bwMode="auto">
          <a:xfrm>
            <a:off x="3119164" y="5344716"/>
            <a:ext cx="59824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350"/>
              <a:t>Heap</a:t>
            </a:r>
          </a:p>
        </p:txBody>
      </p:sp>
      <p:grpSp>
        <p:nvGrpSpPr>
          <p:cNvPr id="4" name="Group 3">
            <a:extLst>
              <a:ext uri="{FF2B5EF4-FFF2-40B4-BE49-F238E27FC236}">
                <a16:creationId xmlns:a16="http://schemas.microsoft.com/office/drawing/2014/main" id="{A0518ABA-45B1-4654-8FA6-4F7C7BC34EC2}"/>
              </a:ext>
            </a:extLst>
          </p:cNvPr>
          <p:cNvGrpSpPr/>
          <p:nvPr/>
        </p:nvGrpSpPr>
        <p:grpSpPr>
          <a:xfrm>
            <a:off x="4531579" y="3936398"/>
            <a:ext cx="2637159" cy="1708400"/>
            <a:chOff x="2449117" y="4144567"/>
            <a:chExt cx="1609725" cy="1085850"/>
          </a:xfrm>
        </p:grpSpPr>
        <p:sp>
          <p:nvSpPr>
            <p:cNvPr id="316418" name="Line 2">
              <a:extLst>
                <a:ext uri="{FF2B5EF4-FFF2-40B4-BE49-F238E27FC236}">
                  <a16:creationId xmlns:a16="http://schemas.microsoft.com/office/drawing/2014/main" id="{A0BBAD75-8AA3-4654-927C-A564CAF1FB2A}"/>
                </a:ext>
              </a:extLst>
            </p:cNvPr>
            <p:cNvSpPr>
              <a:spLocks noChangeShapeType="1"/>
            </p:cNvSpPr>
            <p:nvPr/>
          </p:nvSpPr>
          <p:spPr bwMode="auto">
            <a:xfrm>
              <a:off x="2976562" y="4868466"/>
              <a:ext cx="176213" cy="1512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1" name="Line 5">
              <a:extLst>
                <a:ext uri="{FF2B5EF4-FFF2-40B4-BE49-F238E27FC236}">
                  <a16:creationId xmlns:a16="http://schemas.microsoft.com/office/drawing/2014/main" id="{E3055B45-98FA-4A28-AE46-879E279B40B1}"/>
                </a:ext>
              </a:extLst>
            </p:cNvPr>
            <p:cNvSpPr>
              <a:spLocks noChangeShapeType="1"/>
            </p:cNvSpPr>
            <p:nvPr/>
          </p:nvSpPr>
          <p:spPr bwMode="auto">
            <a:xfrm flipV="1">
              <a:off x="2530079" y="4258866"/>
              <a:ext cx="97155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3" name="Line 7">
              <a:extLst>
                <a:ext uri="{FF2B5EF4-FFF2-40B4-BE49-F238E27FC236}">
                  <a16:creationId xmlns:a16="http://schemas.microsoft.com/office/drawing/2014/main" id="{091DA0D4-8775-4868-B89D-E4FECEAC6F58}"/>
                </a:ext>
              </a:extLst>
            </p:cNvPr>
            <p:cNvSpPr>
              <a:spLocks noChangeAspect="1" noChangeShapeType="1"/>
            </p:cNvSpPr>
            <p:nvPr/>
          </p:nvSpPr>
          <p:spPr bwMode="auto">
            <a:xfrm rot="16200000" flipV="1">
              <a:off x="3371256" y="4216599"/>
              <a:ext cx="570310" cy="542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316424" name="Oval 8">
              <a:extLst>
                <a:ext uri="{FF2B5EF4-FFF2-40B4-BE49-F238E27FC236}">
                  <a16:creationId xmlns:a16="http://schemas.microsoft.com/office/drawing/2014/main" id="{50C4CE02-57F1-4842-9BA8-217CCC87FC99}"/>
                </a:ext>
              </a:extLst>
            </p:cNvPr>
            <p:cNvSpPr>
              <a:spLocks noChangeArrowheads="1"/>
            </p:cNvSpPr>
            <p:nvPr/>
          </p:nvSpPr>
          <p:spPr bwMode="auto">
            <a:xfrm>
              <a:off x="2449117" y="4989911"/>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5</a:t>
              </a:r>
            </a:p>
          </p:txBody>
        </p:sp>
        <p:sp>
          <p:nvSpPr>
            <p:cNvPr id="316425" name="Oval 9">
              <a:extLst>
                <a:ext uri="{FF2B5EF4-FFF2-40B4-BE49-F238E27FC236}">
                  <a16:creationId xmlns:a16="http://schemas.microsoft.com/office/drawing/2014/main" id="{4074C81B-6511-4CF1-B8E0-DFBC8A7461A7}"/>
                </a:ext>
              </a:extLst>
            </p:cNvPr>
            <p:cNvSpPr>
              <a:spLocks noChangeArrowheads="1"/>
            </p:cNvSpPr>
            <p:nvPr/>
          </p:nvSpPr>
          <p:spPr bwMode="auto">
            <a:xfrm>
              <a:off x="2792017" y="465891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7</a:t>
              </a:r>
            </a:p>
          </p:txBody>
        </p:sp>
        <p:sp>
          <p:nvSpPr>
            <p:cNvPr id="316426" name="Oval 10">
              <a:extLst>
                <a:ext uri="{FF2B5EF4-FFF2-40B4-BE49-F238E27FC236}">
                  <a16:creationId xmlns:a16="http://schemas.microsoft.com/office/drawing/2014/main" id="{815F7DAC-A441-4AD1-8379-7A2C911CA992}"/>
                </a:ext>
              </a:extLst>
            </p:cNvPr>
            <p:cNvSpPr>
              <a:spLocks noChangeArrowheads="1"/>
            </p:cNvSpPr>
            <p:nvPr/>
          </p:nvSpPr>
          <p:spPr bwMode="auto">
            <a:xfrm>
              <a:off x="3334942" y="414456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8</a:t>
              </a:r>
            </a:p>
          </p:txBody>
        </p:sp>
        <p:sp>
          <p:nvSpPr>
            <p:cNvPr id="316427" name="Oval 11">
              <a:extLst>
                <a:ext uri="{FF2B5EF4-FFF2-40B4-BE49-F238E27FC236}">
                  <a16:creationId xmlns:a16="http://schemas.microsoft.com/office/drawing/2014/main" id="{1D85372E-2AA2-45C5-B279-9A68E32B18E7}"/>
                </a:ext>
              </a:extLst>
            </p:cNvPr>
            <p:cNvSpPr>
              <a:spLocks noChangeArrowheads="1"/>
            </p:cNvSpPr>
            <p:nvPr/>
          </p:nvSpPr>
          <p:spPr bwMode="auto">
            <a:xfrm>
              <a:off x="3818336" y="4658917"/>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4</a:t>
              </a:r>
            </a:p>
          </p:txBody>
        </p:sp>
        <p:sp>
          <p:nvSpPr>
            <p:cNvPr id="316429" name="Oval 13">
              <a:extLst>
                <a:ext uri="{FF2B5EF4-FFF2-40B4-BE49-F238E27FC236}">
                  <a16:creationId xmlns:a16="http://schemas.microsoft.com/office/drawing/2014/main" id="{F73421CC-2B30-497C-AF66-C066AE7D8D03}"/>
                </a:ext>
              </a:extLst>
            </p:cNvPr>
            <p:cNvSpPr>
              <a:spLocks noChangeArrowheads="1"/>
            </p:cNvSpPr>
            <p:nvPr/>
          </p:nvSpPr>
          <p:spPr bwMode="auto">
            <a:xfrm>
              <a:off x="3089674" y="4989911"/>
              <a:ext cx="240506" cy="240506"/>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a:t>2</a:t>
              </a:r>
            </a:p>
          </p:txBody>
        </p:sp>
      </p:grpSp>
      <p:sp>
        <p:nvSpPr>
          <p:cNvPr id="2" name="Date Placeholder 1">
            <a:extLst>
              <a:ext uri="{FF2B5EF4-FFF2-40B4-BE49-F238E27FC236}">
                <a16:creationId xmlns:a16="http://schemas.microsoft.com/office/drawing/2014/main" id="{9832D627-7E64-4F41-AD18-EA55D4C32D18}"/>
              </a:ext>
            </a:extLst>
          </p:cNvPr>
          <p:cNvSpPr>
            <a:spLocks noGrp="1"/>
          </p:cNvSpPr>
          <p:nvPr>
            <p:ph type="dt" sz="half" idx="10"/>
          </p:nvPr>
        </p:nvSpPr>
        <p:spPr/>
        <p:txBody>
          <a:bodyPr/>
          <a:lstStyle/>
          <a:p>
            <a:fld id="{927F1248-ECE0-4945-A38C-A37127CBBD24}" type="datetime5">
              <a:rPr lang="en-IN" smtClean="0"/>
              <a:t>2-Dec-22</a:t>
            </a:fld>
            <a:endParaRPr lang="en-US"/>
          </a:p>
        </p:txBody>
      </p:sp>
      <p:sp>
        <p:nvSpPr>
          <p:cNvPr id="3" name="Footer Placeholder 2">
            <a:extLst>
              <a:ext uri="{FF2B5EF4-FFF2-40B4-BE49-F238E27FC236}">
                <a16:creationId xmlns:a16="http://schemas.microsoft.com/office/drawing/2014/main" id="{3E710EA1-4157-4CDD-A1AF-146EAB2BE895}"/>
              </a:ext>
            </a:extLst>
          </p:cNvPr>
          <p:cNvSpPr>
            <a:spLocks noGrp="1"/>
          </p:cNvSpPr>
          <p:nvPr>
            <p:ph type="ftr" sz="quarter" idx="11"/>
          </p:nvPr>
        </p:nvSpPr>
        <p:spPr/>
        <p:txBody>
          <a:bodyPr/>
          <a:lstStyle/>
          <a:p>
            <a:r>
              <a:rPr lang="en-US"/>
              <a:t>Dept of I&amp;CT</a:t>
            </a:r>
          </a:p>
        </p:txBody>
      </p:sp>
      <p:sp>
        <p:nvSpPr>
          <p:cNvPr id="20" name="TextShape 1">
            <a:extLst>
              <a:ext uri="{FF2B5EF4-FFF2-40B4-BE49-F238E27FC236}">
                <a16:creationId xmlns:a16="http://schemas.microsoft.com/office/drawing/2014/main" id="{F8C87B18-94A3-4415-842B-6323623045F8}"/>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2257560" y="1782720"/>
            <a:ext cx="4020840" cy="2741760"/>
          </a:xfrm>
          <a:custGeom>
            <a:avLst/>
            <a:gdLst/>
            <a:ahLst/>
            <a:cxnLst/>
            <a:rect l="0" t="0" r="r" b="b"/>
            <a:pathLst>
              <a:path w="11170" h="7618">
                <a:moveTo>
                  <a:pt x="4" y="0"/>
                </a:moveTo>
                <a:cubicBezTo>
                  <a:pt x="2" y="0"/>
                  <a:pt x="0" y="2"/>
                  <a:pt x="0" y="4"/>
                </a:cubicBezTo>
                <a:lnTo>
                  <a:pt x="0" y="7612"/>
                </a:lnTo>
                <a:cubicBezTo>
                  <a:pt x="0" y="7614"/>
                  <a:pt x="2" y="7617"/>
                  <a:pt x="4" y="7617"/>
                </a:cubicBezTo>
                <a:lnTo>
                  <a:pt x="11165" y="7617"/>
                </a:lnTo>
                <a:cubicBezTo>
                  <a:pt x="11167" y="7617"/>
                  <a:pt x="11169" y="7614"/>
                  <a:pt x="11169" y="7612"/>
                </a:cubicBezTo>
                <a:lnTo>
                  <a:pt x="11169" y="4"/>
                </a:lnTo>
                <a:cubicBezTo>
                  <a:pt x="11169" y="2"/>
                  <a:pt x="11167" y="0"/>
                  <a:pt x="11165" y="0"/>
                </a:cubicBezTo>
                <a:lnTo>
                  <a:pt x="4" y="0"/>
                </a:lnTo>
              </a:path>
            </a:pathLst>
          </a:custGeom>
          <a:noFill/>
          <a:ln>
            <a:noFill/>
          </a:ln>
        </p:spPr>
        <p:style>
          <a:lnRef idx="0">
            <a:scrgbClr r="0" g="0" b="0"/>
          </a:lnRef>
          <a:fillRef idx="0">
            <a:scrgbClr r="0" g="0" b="0"/>
          </a:fillRef>
          <a:effectRef idx="0">
            <a:scrgbClr r="0" g="0" b="0"/>
          </a:effectRef>
          <a:fontRef idx="minor"/>
        </p:style>
      </p:sp>
      <p:sp>
        <p:nvSpPr>
          <p:cNvPr id="494" name="CustomShape 2"/>
          <p:cNvSpPr/>
          <p:nvPr/>
        </p:nvSpPr>
        <p:spPr>
          <a:xfrm>
            <a:off x="2257560" y="1782720"/>
            <a:ext cx="4020840" cy="2741760"/>
          </a:xfrm>
          <a:custGeom>
            <a:avLst/>
            <a:gdLst/>
            <a:ahLst/>
            <a:cxnLst/>
            <a:rect l="l" t="t" r="r" b="b"/>
            <a:pathLst>
              <a:path w="11174" h="7620">
                <a:moveTo>
                  <a:pt x="11174" y="0"/>
                </a:moveTo>
                <a:lnTo>
                  <a:pt x="10891" y="2"/>
                </a:lnTo>
                <a:lnTo>
                  <a:pt x="10608" y="10"/>
                </a:lnTo>
                <a:lnTo>
                  <a:pt x="10326" y="22"/>
                </a:lnTo>
                <a:lnTo>
                  <a:pt x="10044" y="39"/>
                </a:lnTo>
                <a:lnTo>
                  <a:pt x="9762" y="61"/>
                </a:lnTo>
                <a:lnTo>
                  <a:pt x="9482" y="88"/>
                </a:lnTo>
                <a:lnTo>
                  <a:pt x="9203" y="120"/>
                </a:lnTo>
                <a:lnTo>
                  <a:pt x="8925" y="156"/>
                </a:lnTo>
                <a:lnTo>
                  <a:pt x="8648" y="197"/>
                </a:lnTo>
                <a:lnTo>
                  <a:pt x="8373" y="243"/>
                </a:lnTo>
                <a:lnTo>
                  <a:pt x="8100" y="294"/>
                </a:lnTo>
                <a:lnTo>
                  <a:pt x="7829" y="349"/>
                </a:lnTo>
                <a:lnTo>
                  <a:pt x="7560" y="410"/>
                </a:lnTo>
                <a:lnTo>
                  <a:pt x="7293" y="474"/>
                </a:lnTo>
                <a:lnTo>
                  <a:pt x="7029" y="544"/>
                </a:lnTo>
                <a:lnTo>
                  <a:pt x="6767" y="618"/>
                </a:lnTo>
                <a:lnTo>
                  <a:pt x="6509" y="696"/>
                </a:lnTo>
                <a:lnTo>
                  <a:pt x="6253" y="779"/>
                </a:lnTo>
                <a:lnTo>
                  <a:pt x="6000" y="866"/>
                </a:lnTo>
                <a:lnTo>
                  <a:pt x="5751" y="957"/>
                </a:lnTo>
                <a:lnTo>
                  <a:pt x="5505" y="1053"/>
                </a:lnTo>
                <a:lnTo>
                  <a:pt x="5263" y="1153"/>
                </a:lnTo>
                <a:lnTo>
                  <a:pt x="5025" y="1258"/>
                </a:lnTo>
                <a:lnTo>
                  <a:pt x="4791" y="1366"/>
                </a:lnTo>
                <a:lnTo>
                  <a:pt x="4560" y="1478"/>
                </a:lnTo>
                <a:lnTo>
                  <a:pt x="4334" y="1594"/>
                </a:lnTo>
                <a:lnTo>
                  <a:pt x="4113" y="1714"/>
                </a:lnTo>
                <a:lnTo>
                  <a:pt x="3896" y="1838"/>
                </a:lnTo>
                <a:lnTo>
                  <a:pt x="3683" y="1966"/>
                </a:lnTo>
                <a:lnTo>
                  <a:pt x="3475" y="2097"/>
                </a:lnTo>
                <a:lnTo>
                  <a:pt x="3273" y="2232"/>
                </a:lnTo>
                <a:lnTo>
                  <a:pt x="3075" y="2370"/>
                </a:lnTo>
                <a:lnTo>
                  <a:pt x="2883" y="2512"/>
                </a:lnTo>
                <a:lnTo>
                  <a:pt x="2696" y="2657"/>
                </a:lnTo>
                <a:lnTo>
                  <a:pt x="2514" y="2805"/>
                </a:lnTo>
                <a:lnTo>
                  <a:pt x="2338" y="2956"/>
                </a:lnTo>
                <a:lnTo>
                  <a:pt x="2167" y="3110"/>
                </a:lnTo>
                <a:lnTo>
                  <a:pt x="2003" y="3267"/>
                </a:lnTo>
                <a:lnTo>
                  <a:pt x="1844" y="3427"/>
                </a:lnTo>
                <a:lnTo>
                  <a:pt x="1691" y="3589"/>
                </a:lnTo>
                <a:lnTo>
                  <a:pt x="1545" y="3754"/>
                </a:lnTo>
                <a:lnTo>
                  <a:pt x="1404" y="3922"/>
                </a:lnTo>
                <a:lnTo>
                  <a:pt x="1270" y="4092"/>
                </a:lnTo>
                <a:lnTo>
                  <a:pt x="1142" y="4264"/>
                </a:lnTo>
                <a:lnTo>
                  <a:pt x="1020" y="4439"/>
                </a:lnTo>
                <a:lnTo>
                  <a:pt x="906" y="4615"/>
                </a:lnTo>
                <a:lnTo>
                  <a:pt x="797" y="4793"/>
                </a:lnTo>
                <a:lnTo>
                  <a:pt x="696" y="4974"/>
                </a:lnTo>
                <a:lnTo>
                  <a:pt x="601" y="5155"/>
                </a:lnTo>
                <a:lnTo>
                  <a:pt x="512" y="5339"/>
                </a:lnTo>
                <a:lnTo>
                  <a:pt x="431" y="5524"/>
                </a:lnTo>
                <a:lnTo>
                  <a:pt x="357" y="5710"/>
                </a:lnTo>
                <a:lnTo>
                  <a:pt x="289" y="5898"/>
                </a:lnTo>
                <a:lnTo>
                  <a:pt x="229" y="6086"/>
                </a:lnTo>
                <a:lnTo>
                  <a:pt x="175" y="6276"/>
                </a:lnTo>
                <a:lnTo>
                  <a:pt x="129" y="6466"/>
                </a:lnTo>
                <a:lnTo>
                  <a:pt x="90" y="6657"/>
                </a:lnTo>
                <a:lnTo>
                  <a:pt x="57" y="6849"/>
                </a:lnTo>
                <a:lnTo>
                  <a:pt x="32" y="7041"/>
                </a:lnTo>
                <a:lnTo>
                  <a:pt x="14" y="7234"/>
                </a:lnTo>
                <a:lnTo>
                  <a:pt x="4" y="7427"/>
                </a:lnTo>
                <a:lnTo>
                  <a:pt x="0" y="7620"/>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496" name="TextShape 4"/>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root goes in the         first              location                 of the               array.</a:t>
            </a:r>
            <a:endParaRPr lang="en-IN" sz="3200" b="0" strike="noStrike" spc="-1" dirty="0">
              <a:uFill>
                <a:solidFill>
                  <a:srgbClr val="FFFFFF"/>
                </a:solidFill>
              </a:uFill>
              <a:latin typeface="Times New Roman"/>
            </a:endParaRPr>
          </a:p>
        </p:txBody>
      </p:sp>
      <p:sp>
        <p:nvSpPr>
          <p:cNvPr id="497" name="CustomShape 5"/>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498" name="Line 6"/>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499" name="Line 7"/>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0" name="Line 8"/>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1" name="Line 9"/>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2" name="Line 10"/>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3" name="Line 11"/>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04" name="CustomShape 12"/>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05" name="CustomShape 13"/>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06"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07"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08"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09"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0"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1"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12"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3"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4"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15"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16"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7"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18"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19"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20" name="CustomShape 28"/>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E81E89E4-87B8-4D16-A9B1-7DD1AC4849C0}"/>
              </a:ext>
            </a:extLst>
          </p:cNvPr>
          <p:cNvSpPr>
            <a:spLocks noGrp="1"/>
          </p:cNvSpPr>
          <p:nvPr>
            <p:ph type="dt" sz="half" idx="10"/>
          </p:nvPr>
        </p:nvSpPr>
        <p:spPr/>
        <p:txBody>
          <a:bodyPr/>
          <a:lstStyle/>
          <a:p>
            <a:fld id="{7F438980-D0CD-4C74-B2EC-04755A399B93}" type="datetime5">
              <a:rPr lang="en-IN" smtClean="0"/>
              <a:t>2-Dec-22</a:t>
            </a:fld>
            <a:endParaRPr lang="en-IN"/>
          </a:p>
        </p:txBody>
      </p:sp>
      <p:sp>
        <p:nvSpPr>
          <p:cNvPr id="3" name="Footer Placeholder 2">
            <a:extLst>
              <a:ext uri="{FF2B5EF4-FFF2-40B4-BE49-F238E27FC236}">
                <a16:creationId xmlns:a16="http://schemas.microsoft.com/office/drawing/2014/main" id="{073E9F4F-4709-40CB-A112-3436B9C1C21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4A8749D-AD4E-449F-9246-0E757BF636D5}"/>
              </a:ext>
            </a:extLst>
          </p:cNvPr>
          <p:cNvSpPr>
            <a:spLocks noGrp="1"/>
          </p:cNvSpPr>
          <p:nvPr>
            <p:ph type="sldNum" sz="quarter" idx="12"/>
          </p:nvPr>
        </p:nvSpPr>
        <p:spPr/>
        <p:txBody>
          <a:bodyPr/>
          <a:lstStyle/>
          <a:p>
            <a:fld id="{1B44385C-0615-4A46-ADB2-FB00C56C0F04}" type="slidenum">
              <a:rPr lang="en-IN" smtClean="0"/>
              <a:t>20</a:t>
            </a:fld>
            <a:endParaRPr lang="en-IN"/>
          </a:p>
        </p:txBody>
      </p:sp>
      <p:sp>
        <p:nvSpPr>
          <p:cNvPr id="33" name="TextShape 1">
            <a:extLst>
              <a:ext uri="{FF2B5EF4-FFF2-40B4-BE49-F238E27FC236}">
                <a16:creationId xmlns:a16="http://schemas.microsoft.com/office/drawing/2014/main" id="{77B1D722-0B5E-40BC-95C1-8554E1072D7C}"/>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3002040" y="2743200"/>
            <a:ext cx="2406600" cy="1903320"/>
          </a:xfrm>
          <a:custGeom>
            <a:avLst/>
            <a:gdLst/>
            <a:ahLst/>
            <a:cxnLst/>
            <a:rect l="0" t="0" r="r" b="b"/>
            <a:pathLst>
              <a:path w="6687" h="5289">
                <a:moveTo>
                  <a:pt x="4" y="0"/>
                </a:moveTo>
                <a:cubicBezTo>
                  <a:pt x="2" y="0"/>
                  <a:pt x="0" y="2"/>
                  <a:pt x="0" y="4"/>
                </a:cubicBezTo>
                <a:lnTo>
                  <a:pt x="0" y="5283"/>
                </a:lnTo>
                <a:cubicBezTo>
                  <a:pt x="0" y="5285"/>
                  <a:pt x="2" y="5288"/>
                  <a:pt x="4" y="5288"/>
                </a:cubicBezTo>
                <a:lnTo>
                  <a:pt x="6681" y="5288"/>
                </a:lnTo>
                <a:cubicBezTo>
                  <a:pt x="6683" y="5288"/>
                  <a:pt x="6686" y="5285"/>
                  <a:pt x="6686" y="5283"/>
                </a:cubicBezTo>
                <a:lnTo>
                  <a:pt x="6686" y="4"/>
                </a:lnTo>
                <a:cubicBezTo>
                  <a:pt x="6686" y="2"/>
                  <a:pt x="6683" y="0"/>
                  <a:pt x="6681" y="0"/>
                </a:cubicBezTo>
                <a:lnTo>
                  <a:pt x="4" y="0"/>
                </a:lnTo>
              </a:path>
            </a:pathLst>
          </a:custGeom>
          <a:noFill/>
          <a:ln>
            <a:noFill/>
          </a:ln>
        </p:spPr>
        <p:style>
          <a:lnRef idx="0">
            <a:scrgbClr r="0" g="0" b="0"/>
          </a:lnRef>
          <a:fillRef idx="0">
            <a:scrgbClr r="0" g="0" b="0"/>
          </a:fillRef>
          <a:effectRef idx="0">
            <a:scrgbClr r="0" g="0" b="0"/>
          </a:effectRef>
          <a:fontRef idx="minor"/>
        </p:style>
      </p:sp>
      <p:sp>
        <p:nvSpPr>
          <p:cNvPr id="522" name="CustomShape 2"/>
          <p:cNvSpPr/>
          <p:nvPr/>
        </p:nvSpPr>
        <p:spPr>
          <a:xfrm>
            <a:off x="3002040" y="2743200"/>
            <a:ext cx="2406600" cy="1903320"/>
          </a:xfrm>
          <a:custGeom>
            <a:avLst/>
            <a:gdLst/>
            <a:ahLst/>
            <a:cxnLst/>
            <a:rect l="l" t="t" r="r" b="b"/>
            <a:pathLst>
              <a:path w="6689" h="5292">
                <a:moveTo>
                  <a:pt x="6689" y="0"/>
                </a:moveTo>
                <a:lnTo>
                  <a:pt x="6520" y="2"/>
                </a:lnTo>
                <a:lnTo>
                  <a:pt x="6350" y="7"/>
                </a:lnTo>
                <a:lnTo>
                  <a:pt x="6181" y="15"/>
                </a:lnTo>
                <a:lnTo>
                  <a:pt x="6012" y="27"/>
                </a:lnTo>
                <a:lnTo>
                  <a:pt x="5844" y="42"/>
                </a:lnTo>
                <a:lnTo>
                  <a:pt x="5676" y="61"/>
                </a:lnTo>
                <a:lnTo>
                  <a:pt x="5509" y="83"/>
                </a:lnTo>
                <a:lnTo>
                  <a:pt x="5343" y="108"/>
                </a:lnTo>
                <a:lnTo>
                  <a:pt x="5177" y="137"/>
                </a:lnTo>
                <a:lnTo>
                  <a:pt x="5012" y="169"/>
                </a:lnTo>
                <a:lnTo>
                  <a:pt x="4849" y="204"/>
                </a:lnTo>
                <a:lnTo>
                  <a:pt x="4687" y="243"/>
                </a:lnTo>
                <a:lnTo>
                  <a:pt x="4526" y="284"/>
                </a:lnTo>
                <a:lnTo>
                  <a:pt x="4366" y="329"/>
                </a:lnTo>
                <a:lnTo>
                  <a:pt x="4208" y="378"/>
                </a:lnTo>
                <a:lnTo>
                  <a:pt x="4051" y="429"/>
                </a:lnTo>
                <a:lnTo>
                  <a:pt x="3896" y="483"/>
                </a:lnTo>
                <a:lnTo>
                  <a:pt x="3743" y="541"/>
                </a:lnTo>
                <a:lnTo>
                  <a:pt x="3592" y="601"/>
                </a:lnTo>
                <a:lnTo>
                  <a:pt x="3443" y="665"/>
                </a:lnTo>
                <a:lnTo>
                  <a:pt x="3296" y="732"/>
                </a:lnTo>
                <a:lnTo>
                  <a:pt x="3151" y="801"/>
                </a:lnTo>
                <a:lnTo>
                  <a:pt x="3008" y="873"/>
                </a:lnTo>
                <a:lnTo>
                  <a:pt x="2868" y="949"/>
                </a:lnTo>
                <a:lnTo>
                  <a:pt x="2730" y="1026"/>
                </a:lnTo>
                <a:lnTo>
                  <a:pt x="2595" y="1107"/>
                </a:lnTo>
                <a:lnTo>
                  <a:pt x="2462" y="1191"/>
                </a:lnTo>
                <a:lnTo>
                  <a:pt x="2332" y="1277"/>
                </a:lnTo>
                <a:lnTo>
                  <a:pt x="2205" y="1365"/>
                </a:lnTo>
                <a:lnTo>
                  <a:pt x="2081" y="1456"/>
                </a:lnTo>
                <a:lnTo>
                  <a:pt x="1959" y="1550"/>
                </a:lnTo>
                <a:lnTo>
                  <a:pt x="1841" y="1646"/>
                </a:lnTo>
                <a:lnTo>
                  <a:pt x="1726" y="1744"/>
                </a:lnTo>
                <a:lnTo>
                  <a:pt x="1614" y="1845"/>
                </a:lnTo>
                <a:lnTo>
                  <a:pt x="1505" y="1948"/>
                </a:lnTo>
                <a:lnTo>
                  <a:pt x="1400" y="2053"/>
                </a:lnTo>
                <a:lnTo>
                  <a:pt x="1297" y="2160"/>
                </a:lnTo>
                <a:lnTo>
                  <a:pt x="1199" y="2269"/>
                </a:lnTo>
                <a:lnTo>
                  <a:pt x="1104" y="2380"/>
                </a:lnTo>
                <a:lnTo>
                  <a:pt x="1012" y="2493"/>
                </a:lnTo>
                <a:lnTo>
                  <a:pt x="925" y="2607"/>
                </a:lnTo>
                <a:lnTo>
                  <a:pt x="840" y="2724"/>
                </a:lnTo>
                <a:lnTo>
                  <a:pt x="760" y="2842"/>
                </a:lnTo>
                <a:lnTo>
                  <a:pt x="684" y="2961"/>
                </a:lnTo>
                <a:lnTo>
                  <a:pt x="611" y="3083"/>
                </a:lnTo>
                <a:lnTo>
                  <a:pt x="542" y="3205"/>
                </a:lnTo>
                <a:lnTo>
                  <a:pt x="477" y="3329"/>
                </a:lnTo>
                <a:lnTo>
                  <a:pt x="416" y="3454"/>
                </a:lnTo>
                <a:lnTo>
                  <a:pt x="360" y="3580"/>
                </a:lnTo>
                <a:lnTo>
                  <a:pt x="307" y="3708"/>
                </a:lnTo>
                <a:lnTo>
                  <a:pt x="258" y="3836"/>
                </a:lnTo>
                <a:lnTo>
                  <a:pt x="214" y="3966"/>
                </a:lnTo>
                <a:lnTo>
                  <a:pt x="173" y="4096"/>
                </a:lnTo>
                <a:lnTo>
                  <a:pt x="137" y="4227"/>
                </a:lnTo>
                <a:lnTo>
                  <a:pt x="105" y="4358"/>
                </a:lnTo>
                <a:lnTo>
                  <a:pt x="77" y="4491"/>
                </a:lnTo>
                <a:lnTo>
                  <a:pt x="54" y="4623"/>
                </a:lnTo>
                <a:lnTo>
                  <a:pt x="34" y="4757"/>
                </a:lnTo>
                <a:lnTo>
                  <a:pt x="19" y="4890"/>
                </a:lnTo>
                <a:lnTo>
                  <a:pt x="9" y="5024"/>
                </a:lnTo>
                <a:lnTo>
                  <a:pt x="2" y="5158"/>
                </a:lnTo>
                <a:lnTo>
                  <a:pt x="0" y="5292"/>
                </a:lnTo>
              </a:path>
            </a:pathLst>
          </a:custGeom>
          <a:noFill/>
          <a:ln w="76320">
            <a:solidFill>
              <a:srgbClr val="FF8000"/>
            </a:solidFill>
            <a:round/>
            <a:tailEnd type="triangle" w="med" len="med"/>
          </a:ln>
        </p:spPr>
        <p:style>
          <a:lnRef idx="0">
            <a:scrgbClr r="0" g="0" b="0"/>
          </a:lnRef>
          <a:fillRef idx="0">
            <a:scrgbClr r="0" g="0" b="0"/>
          </a:fillRef>
          <a:effectRef idx="0">
            <a:scrgbClr r="0" g="0" b="0"/>
          </a:effectRef>
          <a:fontRef idx="minor"/>
        </p:style>
      </p:sp>
      <p:sp>
        <p:nvSpPr>
          <p:cNvPr id="524" name="TextShape 4"/>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                  </a:t>
            </a:r>
            <a:endParaRPr lang="en-IN" sz="3200" b="0" strike="noStrike" spc="-1" dirty="0">
              <a:uFill>
                <a:solidFill>
                  <a:srgbClr val="FFFFFF"/>
                </a:solidFill>
              </a:uFill>
              <a:latin typeface="Times New Roman"/>
            </a:endParaRPr>
          </a:p>
        </p:txBody>
      </p:sp>
      <p:sp>
        <p:nvSpPr>
          <p:cNvPr id="525" name="CustomShape 5"/>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26" name="Line 6"/>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7" name="Line 7"/>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8" name="Line 8"/>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29" name="Line 9"/>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0" name="Line 10"/>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1" name="Line 11"/>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32" name="CustomShape 12"/>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33" name="CustomShape 13"/>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34" name="Line 14"/>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35" name="CustomShape 15"/>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36" name="CustomShape 16"/>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37" name="Line 17"/>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38" name="CustomShape 18"/>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39" name="CustomShape 19"/>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40" name="Line 20"/>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41" name="CustomShape 21"/>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2" name="CustomShape 22"/>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43" name="Line 23"/>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44" name="CustomShape 24"/>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5" name="CustomShape 25"/>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46" name="CustomShape 26"/>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47" name="CustomShape 27"/>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48" name="CustomShape 28"/>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49" name="CustomShape 29"/>
          <p:cNvSpPr/>
          <p:nvPr/>
        </p:nvSpPr>
        <p:spPr>
          <a:xfrm rot="5400000">
            <a:off x="5141520" y="2404440"/>
            <a:ext cx="1904760" cy="3314880"/>
          </a:xfrm>
          <a:custGeom>
            <a:avLst/>
            <a:gdLst/>
            <a:ahLst/>
            <a:cxnLst/>
            <a:rect l="0" t="0" r="r" b="b"/>
            <a:pathLst>
              <a:path w="5293" h="9210">
                <a:moveTo>
                  <a:pt x="4" y="0"/>
                </a:moveTo>
                <a:cubicBezTo>
                  <a:pt x="2" y="0"/>
                  <a:pt x="0" y="2"/>
                  <a:pt x="0" y="4"/>
                </a:cubicBezTo>
                <a:lnTo>
                  <a:pt x="0" y="9204"/>
                </a:lnTo>
                <a:cubicBezTo>
                  <a:pt x="0" y="9206"/>
                  <a:pt x="2" y="9209"/>
                  <a:pt x="4" y="9209"/>
                </a:cubicBezTo>
                <a:lnTo>
                  <a:pt x="5287" y="9209"/>
                </a:lnTo>
                <a:cubicBezTo>
                  <a:pt x="5289" y="9209"/>
                  <a:pt x="5292" y="9206"/>
                  <a:pt x="5292" y="9204"/>
                </a:cubicBezTo>
                <a:lnTo>
                  <a:pt x="5292" y="4"/>
                </a:lnTo>
                <a:cubicBezTo>
                  <a:pt x="5292" y="2"/>
                  <a:pt x="5289" y="0"/>
                  <a:pt x="5287" y="0"/>
                </a:cubicBezTo>
                <a:lnTo>
                  <a:pt x="4" y="0"/>
                </a:lnTo>
              </a:path>
            </a:pathLst>
          </a:custGeom>
          <a:noFill/>
          <a:ln>
            <a:noFill/>
          </a:ln>
        </p:spPr>
        <p:style>
          <a:lnRef idx="0">
            <a:scrgbClr r="0" g="0" b="0"/>
          </a:lnRef>
          <a:fillRef idx="0">
            <a:scrgbClr r="0" g="0" b="0"/>
          </a:fillRef>
          <a:effectRef idx="0">
            <a:scrgbClr r="0" g="0" b="0"/>
          </a:effectRef>
          <a:fontRef idx="minor"/>
        </p:style>
      </p:sp>
      <p:sp>
        <p:nvSpPr>
          <p:cNvPr id="550" name="CustomShape 30"/>
          <p:cNvSpPr/>
          <p:nvPr/>
        </p:nvSpPr>
        <p:spPr>
          <a:xfrm>
            <a:off x="4433760" y="3108240"/>
            <a:ext cx="3314880" cy="1905120"/>
          </a:xfrm>
          <a:custGeom>
            <a:avLst/>
            <a:gdLst/>
            <a:ahLst/>
            <a:cxnLst/>
            <a:rect l="l" t="t" r="r" b="b"/>
            <a:pathLst>
              <a:path w="9221" h="5301">
                <a:moveTo>
                  <a:pt x="0" y="5301"/>
                </a:moveTo>
                <a:lnTo>
                  <a:pt x="234" y="5299"/>
                </a:lnTo>
                <a:lnTo>
                  <a:pt x="467" y="5294"/>
                </a:lnTo>
                <a:lnTo>
                  <a:pt x="700" y="5286"/>
                </a:lnTo>
                <a:lnTo>
                  <a:pt x="933" y="5274"/>
                </a:lnTo>
                <a:lnTo>
                  <a:pt x="1165" y="5259"/>
                </a:lnTo>
                <a:lnTo>
                  <a:pt x="1396" y="5240"/>
                </a:lnTo>
                <a:lnTo>
                  <a:pt x="1627" y="5218"/>
                </a:lnTo>
                <a:lnTo>
                  <a:pt x="1856" y="5192"/>
                </a:lnTo>
                <a:lnTo>
                  <a:pt x="2084" y="5164"/>
                </a:lnTo>
                <a:lnTo>
                  <a:pt x="2311" y="5132"/>
                </a:lnTo>
                <a:lnTo>
                  <a:pt x="2537" y="5096"/>
                </a:lnTo>
                <a:lnTo>
                  <a:pt x="2760" y="5058"/>
                </a:lnTo>
                <a:lnTo>
                  <a:pt x="2982" y="5016"/>
                </a:lnTo>
                <a:lnTo>
                  <a:pt x="3203" y="4971"/>
                </a:lnTo>
                <a:lnTo>
                  <a:pt x="3421" y="4923"/>
                </a:lnTo>
                <a:lnTo>
                  <a:pt x="3636" y="4871"/>
                </a:lnTo>
                <a:lnTo>
                  <a:pt x="3850" y="4817"/>
                </a:lnTo>
                <a:lnTo>
                  <a:pt x="4061" y="4759"/>
                </a:lnTo>
                <a:lnTo>
                  <a:pt x="4269" y="4699"/>
                </a:lnTo>
                <a:lnTo>
                  <a:pt x="4475" y="4635"/>
                </a:lnTo>
                <a:lnTo>
                  <a:pt x="4678" y="4568"/>
                </a:lnTo>
                <a:lnTo>
                  <a:pt x="4878" y="4499"/>
                </a:lnTo>
                <a:lnTo>
                  <a:pt x="5074" y="4426"/>
                </a:lnTo>
                <a:lnTo>
                  <a:pt x="5268" y="4351"/>
                </a:lnTo>
                <a:lnTo>
                  <a:pt x="5458" y="4273"/>
                </a:lnTo>
                <a:lnTo>
                  <a:pt x="5644" y="4192"/>
                </a:lnTo>
                <a:lnTo>
                  <a:pt x="5827" y="4108"/>
                </a:lnTo>
                <a:lnTo>
                  <a:pt x="6006" y="4022"/>
                </a:lnTo>
                <a:lnTo>
                  <a:pt x="6182" y="3933"/>
                </a:lnTo>
                <a:lnTo>
                  <a:pt x="6353" y="3842"/>
                </a:lnTo>
                <a:lnTo>
                  <a:pt x="6520" y="3748"/>
                </a:lnTo>
                <a:lnTo>
                  <a:pt x="6683" y="3652"/>
                </a:lnTo>
                <a:lnTo>
                  <a:pt x="6842" y="3554"/>
                </a:lnTo>
                <a:lnTo>
                  <a:pt x="6997" y="3453"/>
                </a:lnTo>
                <a:lnTo>
                  <a:pt x="7146" y="3350"/>
                </a:lnTo>
                <a:lnTo>
                  <a:pt x="7292" y="3245"/>
                </a:lnTo>
                <a:lnTo>
                  <a:pt x="7432" y="3138"/>
                </a:lnTo>
                <a:lnTo>
                  <a:pt x="7568" y="3028"/>
                </a:lnTo>
                <a:lnTo>
                  <a:pt x="7699" y="2917"/>
                </a:lnTo>
                <a:lnTo>
                  <a:pt x="7825" y="2804"/>
                </a:lnTo>
                <a:lnTo>
                  <a:pt x="7946" y="2689"/>
                </a:lnTo>
                <a:lnTo>
                  <a:pt x="8062" y="2573"/>
                </a:lnTo>
                <a:lnTo>
                  <a:pt x="8173" y="2454"/>
                </a:lnTo>
                <a:lnTo>
                  <a:pt x="8279" y="2335"/>
                </a:lnTo>
                <a:lnTo>
                  <a:pt x="8379" y="2213"/>
                </a:lnTo>
                <a:lnTo>
                  <a:pt x="8474" y="2090"/>
                </a:lnTo>
                <a:lnTo>
                  <a:pt x="8563" y="1966"/>
                </a:lnTo>
                <a:lnTo>
                  <a:pt x="8647" y="1841"/>
                </a:lnTo>
                <a:lnTo>
                  <a:pt x="8725" y="1715"/>
                </a:lnTo>
                <a:lnTo>
                  <a:pt x="8798" y="1587"/>
                </a:lnTo>
                <a:lnTo>
                  <a:pt x="8865" y="1458"/>
                </a:lnTo>
                <a:lnTo>
                  <a:pt x="8927" y="1329"/>
                </a:lnTo>
                <a:lnTo>
                  <a:pt x="8982" y="1198"/>
                </a:lnTo>
                <a:lnTo>
                  <a:pt x="9032" y="1067"/>
                </a:lnTo>
                <a:lnTo>
                  <a:pt x="9076" y="935"/>
                </a:lnTo>
                <a:lnTo>
                  <a:pt x="9115" y="803"/>
                </a:lnTo>
                <a:lnTo>
                  <a:pt x="9147" y="670"/>
                </a:lnTo>
                <a:lnTo>
                  <a:pt x="9174" y="536"/>
                </a:lnTo>
                <a:lnTo>
                  <a:pt x="9194" y="403"/>
                </a:lnTo>
                <a:lnTo>
                  <a:pt x="9209" y="268"/>
                </a:lnTo>
                <a:lnTo>
                  <a:pt x="9218" y="134"/>
                </a:lnTo>
                <a:lnTo>
                  <a:pt x="9221" y="0"/>
                </a:lnTo>
              </a:path>
            </a:pathLst>
          </a:custGeom>
          <a:noFill/>
          <a:ln w="76320">
            <a:solidFill>
              <a:srgbClr val="FF8000"/>
            </a:solidFill>
            <a:round/>
            <a:headEnd type="triangle" w="med" len="med"/>
          </a:ln>
        </p:spPr>
        <p:style>
          <a:lnRef idx="0">
            <a:scrgbClr r="0" g="0" b="0"/>
          </a:lnRef>
          <a:fillRef idx="0">
            <a:scrgbClr r="0" g="0" b="0"/>
          </a:fillRef>
          <a:effectRef idx="0">
            <a:scrgbClr r="0" g="0" b="0"/>
          </a:effectRef>
          <a:fontRef idx="minor"/>
        </p:style>
      </p:sp>
      <p:sp>
        <p:nvSpPr>
          <p:cNvPr id="551" name="CustomShape 31"/>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52" name="CustomShape 32"/>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BD8BC70D-72D7-4C17-98C2-80998556D143}"/>
              </a:ext>
            </a:extLst>
          </p:cNvPr>
          <p:cNvSpPr>
            <a:spLocks noGrp="1"/>
          </p:cNvSpPr>
          <p:nvPr>
            <p:ph type="dt" sz="half" idx="10"/>
          </p:nvPr>
        </p:nvSpPr>
        <p:spPr/>
        <p:txBody>
          <a:bodyPr/>
          <a:lstStyle/>
          <a:p>
            <a:fld id="{EBF29025-DC62-440E-AAD8-27E040D2C431}" type="datetime5">
              <a:rPr lang="en-IN" smtClean="0"/>
              <a:t>2-Dec-22</a:t>
            </a:fld>
            <a:endParaRPr lang="en-IN"/>
          </a:p>
        </p:txBody>
      </p:sp>
      <p:sp>
        <p:nvSpPr>
          <p:cNvPr id="3" name="Footer Placeholder 2">
            <a:extLst>
              <a:ext uri="{FF2B5EF4-FFF2-40B4-BE49-F238E27FC236}">
                <a16:creationId xmlns:a16="http://schemas.microsoft.com/office/drawing/2014/main" id="{0C502577-1D89-407E-ABC1-6E6FC8D4BC69}"/>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E248651-5E10-4D1E-8582-94F00BFC665C}"/>
              </a:ext>
            </a:extLst>
          </p:cNvPr>
          <p:cNvSpPr>
            <a:spLocks noGrp="1"/>
          </p:cNvSpPr>
          <p:nvPr>
            <p:ph type="sldNum" sz="quarter" idx="12"/>
          </p:nvPr>
        </p:nvSpPr>
        <p:spPr/>
        <p:txBody>
          <a:bodyPr/>
          <a:lstStyle/>
          <a:p>
            <a:fld id="{1B44385C-0615-4A46-ADB2-FB00C56C0F04}" type="slidenum">
              <a:rPr lang="en-IN" smtClean="0"/>
              <a:t>21</a:t>
            </a:fld>
            <a:endParaRPr lang="en-IN"/>
          </a:p>
        </p:txBody>
      </p:sp>
      <p:sp>
        <p:nvSpPr>
          <p:cNvPr id="37" name="TextShape 1">
            <a:extLst>
              <a:ext uri="{FF2B5EF4-FFF2-40B4-BE49-F238E27FC236}">
                <a16:creationId xmlns:a16="http://schemas.microsoft.com/office/drawing/2014/main" id="{DD4A65C5-37C7-4299-9552-2BC0264BD399}"/>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TextShape 2"/>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a:t>
            </a:r>
            <a:r>
              <a:rPr lang="en-GB" sz="2800" b="0" strike="noStrike" spc="-1" dirty="0">
                <a:solidFill>
                  <a:srgbClr val="E0E0E0"/>
                </a:solidFill>
                <a:uFill>
                  <a:solidFill>
                    <a:srgbClr val="FFFFFF"/>
                  </a:solidFill>
                </a:uFill>
                <a:latin typeface="Times New Roman"/>
              </a:rPr>
              <a:t>.                  </a:t>
            </a:r>
            <a:endParaRPr lang="en-IN" sz="3200" b="0" strike="noStrike" spc="-1" dirty="0">
              <a:solidFill>
                <a:srgbClr val="E0E0E0"/>
              </a:solidFill>
              <a:uFill>
                <a:solidFill>
                  <a:srgbClr val="FFFFFF"/>
                </a:solidFill>
              </a:uFill>
              <a:latin typeface="Times New Roman"/>
            </a:endParaRPr>
          </a:p>
        </p:txBody>
      </p:sp>
      <p:sp>
        <p:nvSpPr>
          <p:cNvPr id="555"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56"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7"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8"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59"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0"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1"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62"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63"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64"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65"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66"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67"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68"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69"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70"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71"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2"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73"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74"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5"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76"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77"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78"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579"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580"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581" name="Line 29"/>
          <p:cNvSpPr/>
          <p:nvPr/>
        </p:nvSpPr>
        <p:spPr>
          <a:xfrm flipH="1">
            <a:off x="4890600" y="3855960"/>
            <a:ext cx="155880" cy="838440"/>
          </a:xfrm>
          <a:prstGeom prst="line">
            <a:avLst/>
          </a:prstGeom>
          <a:ln w="76320">
            <a:solidFill>
              <a:srgbClr val="FF8000"/>
            </a:solidFill>
            <a:miter/>
            <a:tailEnd type="triangle" w="med" len="med"/>
          </a:ln>
        </p:spPr>
        <p:style>
          <a:lnRef idx="0">
            <a:scrgbClr r="0" g="0" b="0"/>
          </a:lnRef>
          <a:fillRef idx="0">
            <a:scrgbClr r="0" g="0" b="0"/>
          </a:fillRef>
          <a:effectRef idx="0">
            <a:scrgbClr r="0" g="0" b="0"/>
          </a:effectRef>
          <a:fontRef idx="minor"/>
        </p:style>
      </p:sp>
      <p:sp>
        <p:nvSpPr>
          <p:cNvPr id="582" name="Line 30"/>
          <p:cNvSpPr/>
          <p:nvPr/>
        </p:nvSpPr>
        <p:spPr>
          <a:xfrm flipH="1">
            <a:off x="5758920" y="3916440"/>
            <a:ext cx="613080" cy="914400"/>
          </a:xfrm>
          <a:prstGeom prst="line">
            <a:avLst/>
          </a:prstGeom>
          <a:ln w="76320">
            <a:solidFill>
              <a:srgbClr val="FF8000"/>
            </a:solidFill>
            <a:miter/>
            <a:tailEnd type="triangle" w="med" len="med"/>
          </a:ln>
        </p:spPr>
        <p:style>
          <a:lnRef idx="0">
            <a:scrgbClr r="0" g="0" b="0"/>
          </a:lnRef>
          <a:fillRef idx="0">
            <a:scrgbClr r="0" g="0" b="0"/>
          </a:fillRef>
          <a:effectRef idx="0">
            <a:scrgbClr r="0" g="0" b="0"/>
          </a:effectRef>
          <a:fontRef idx="minor"/>
        </p:style>
      </p:sp>
      <p:sp>
        <p:nvSpPr>
          <p:cNvPr id="583" name="CustomShape 31"/>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584" name="CustomShape 32"/>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49C5BC33-83F5-41F0-A4FF-4BE223547904}"/>
              </a:ext>
            </a:extLst>
          </p:cNvPr>
          <p:cNvSpPr>
            <a:spLocks noGrp="1"/>
          </p:cNvSpPr>
          <p:nvPr>
            <p:ph type="dt" sz="half" idx="10"/>
          </p:nvPr>
        </p:nvSpPr>
        <p:spPr/>
        <p:txBody>
          <a:bodyPr/>
          <a:lstStyle/>
          <a:p>
            <a:fld id="{9FC329CB-6622-494F-8186-58B297347A99}" type="datetime5">
              <a:rPr lang="en-IN" smtClean="0"/>
              <a:t>2-Dec-22</a:t>
            </a:fld>
            <a:endParaRPr lang="en-IN"/>
          </a:p>
        </p:txBody>
      </p:sp>
      <p:sp>
        <p:nvSpPr>
          <p:cNvPr id="3" name="Footer Placeholder 2">
            <a:extLst>
              <a:ext uri="{FF2B5EF4-FFF2-40B4-BE49-F238E27FC236}">
                <a16:creationId xmlns:a16="http://schemas.microsoft.com/office/drawing/2014/main" id="{92D4E9B4-0298-4ABB-A593-44D34579DC95}"/>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E929756-DC43-4EA4-8C3A-09EA04ABC4B0}"/>
              </a:ext>
            </a:extLst>
          </p:cNvPr>
          <p:cNvSpPr>
            <a:spLocks noGrp="1"/>
          </p:cNvSpPr>
          <p:nvPr>
            <p:ph type="sldNum" sz="quarter" idx="12"/>
          </p:nvPr>
        </p:nvSpPr>
        <p:spPr/>
        <p:txBody>
          <a:bodyPr/>
          <a:lstStyle/>
          <a:p>
            <a:fld id="{1B44385C-0615-4A46-ADB2-FB00C56C0F04}" type="slidenum">
              <a:rPr lang="en-IN" smtClean="0"/>
              <a:t>22</a:t>
            </a:fld>
            <a:endParaRPr lang="en-IN"/>
          </a:p>
        </p:txBody>
      </p:sp>
      <p:sp>
        <p:nvSpPr>
          <p:cNvPr id="37" name="TextShape 1">
            <a:extLst>
              <a:ext uri="{FF2B5EF4-FFF2-40B4-BE49-F238E27FC236}">
                <a16:creationId xmlns:a16="http://schemas.microsoft.com/office/drawing/2014/main" id="{0F4605B8-FC8E-4659-B07D-8A4C9EEFD8D8}"/>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extShape 2"/>
          <p:cNvSpPr txBox="1"/>
          <p:nvPr/>
        </p:nvSpPr>
        <p:spPr>
          <a:xfrm>
            <a:off x="685440" y="1981080"/>
            <a:ext cx="339876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Data from the next row goes in the next two array locations.                  </a:t>
            </a:r>
            <a:endParaRPr lang="en-IN" sz="3200" b="0" strike="noStrike" spc="-1" dirty="0">
              <a:uFill>
                <a:solidFill>
                  <a:srgbClr val="FFFFFF"/>
                </a:solidFill>
              </a:uFill>
              <a:latin typeface="Times New Roman"/>
            </a:endParaRPr>
          </a:p>
        </p:txBody>
      </p:sp>
      <p:sp>
        <p:nvSpPr>
          <p:cNvPr id="587"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88"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89"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0"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1"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2"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3"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594"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595"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596" name="Line 12"/>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597" name="CustomShape 13"/>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598" name="CustomShape 14"/>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599" name="Line 15"/>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0" name="CustomShape 16"/>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1" name="CustomShape 17"/>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02" name="Line 18"/>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3" name="CustomShape 19"/>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4" name="CustomShape 20"/>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05" name="Line 21"/>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06" name="CustomShape 22"/>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7" name="CustomShape 23"/>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08" name="CustomShape 24"/>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09" name="CustomShape 25"/>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10"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11"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12"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13"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14"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15" name="CustomShape 31"/>
          <p:cNvSpPr/>
          <p:nvPr/>
        </p:nvSpPr>
        <p:spPr>
          <a:xfrm>
            <a:off x="6232680" y="5573880"/>
            <a:ext cx="2898720" cy="422280"/>
          </a:xfrm>
          <a:custGeom>
            <a:avLst/>
            <a:gdLst/>
            <a:ahLst/>
            <a:cxnLst/>
            <a:rect l="l" t="t" r="r" b="b"/>
            <a:pathLst>
              <a:path w="8052" h="1173">
                <a:moveTo>
                  <a:pt x="4021" y="1173"/>
                </a:moveTo>
                <a:lnTo>
                  <a:pt x="4145" y="666"/>
                </a:lnTo>
                <a:lnTo>
                  <a:pt x="7360" y="666"/>
                </a:lnTo>
                <a:lnTo>
                  <a:pt x="7430" y="666"/>
                </a:lnTo>
                <a:lnTo>
                  <a:pt x="7496" y="652"/>
                </a:lnTo>
                <a:lnTo>
                  <a:pt x="7571" y="635"/>
                </a:lnTo>
                <a:lnTo>
                  <a:pt x="7638" y="608"/>
                </a:lnTo>
                <a:lnTo>
                  <a:pt x="7708" y="586"/>
                </a:lnTo>
                <a:lnTo>
                  <a:pt x="7765" y="542"/>
                </a:lnTo>
                <a:lnTo>
                  <a:pt x="7827" y="498"/>
                </a:lnTo>
                <a:lnTo>
                  <a:pt x="7880" y="450"/>
                </a:lnTo>
                <a:lnTo>
                  <a:pt x="7915" y="397"/>
                </a:lnTo>
                <a:lnTo>
                  <a:pt x="7955" y="335"/>
                </a:lnTo>
                <a:lnTo>
                  <a:pt x="7990" y="273"/>
                </a:lnTo>
                <a:lnTo>
                  <a:pt x="8017" y="207"/>
                </a:lnTo>
                <a:lnTo>
                  <a:pt x="8039" y="136"/>
                </a:lnTo>
                <a:lnTo>
                  <a:pt x="8052" y="75"/>
                </a:lnTo>
                <a:lnTo>
                  <a:pt x="8052" y="0"/>
                </a:lnTo>
                <a:lnTo>
                  <a:pt x="8039" y="52"/>
                </a:lnTo>
                <a:lnTo>
                  <a:pt x="8017" y="119"/>
                </a:lnTo>
                <a:lnTo>
                  <a:pt x="7990" y="185"/>
                </a:lnTo>
                <a:lnTo>
                  <a:pt x="7955" y="247"/>
                </a:lnTo>
                <a:lnTo>
                  <a:pt x="7907" y="304"/>
                </a:lnTo>
                <a:lnTo>
                  <a:pt x="7867" y="357"/>
                </a:lnTo>
                <a:lnTo>
                  <a:pt x="7814" y="410"/>
                </a:lnTo>
                <a:lnTo>
                  <a:pt x="7757" y="436"/>
                </a:lnTo>
                <a:lnTo>
                  <a:pt x="7695" y="476"/>
                </a:lnTo>
                <a:lnTo>
                  <a:pt x="7629" y="502"/>
                </a:lnTo>
                <a:lnTo>
                  <a:pt x="7558" y="525"/>
                </a:lnTo>
                <a:lnTo>
                  <a:pt x="7492" y="538"/>
                </a:lnTo>
                <a:lnTo>
                  <a:pt x="7417" y="542"/>
                </a:lnTo>
                <a:lnTo>
                  <a:pt x="7355" y="542"/>
                </a:lnTo>
                <a:lnTo>
                  <a:pt x="4145" y="370"/>
                </a:lnTo>
                <a:lnTo>
                  <a:pt x="4021" y="666"/>
                </a:lnTo>
                <a:lnTo>
                  <a:pt x="3907" y="370"/>
                </a:lnTo>
                <a:lnTo>
                  <a:pt x="696" y="542"/>
                </a:lnTo>
                <a:lnTo>
                  <a:pt x="621" y="542"/>
                </a:lnTo>
                <a:lnTo>
                  <a:pt x="560" y="538"/>
                </a:lnTo>
                <a:lnTo>
                  <a:pt x="485" y="525"/>
                </a:lnTo>
                <a:lnTo>
                  <a:pt x="423" y="502"/>
                </a:lnTo>
                <a:lnTo>
                  <a:pt x="357" y="476"/>
                </a:lnTo>
                <a:lnTo>
                  <a:pt x="295" y="436"/>
                </a:lnTo>
                <a:lnTo>
                  <a:pt x="238" y="410"/>
                </a:lnTo>
                <a:lnTo>
                  <a:pt x="185" y="357"/>
                </a:lnTo>
                <a:lnTo>
                  <a:pt x="136" y="304"/>
                </a:lnTo>
                <a:lnTo>
                  <a:pt x="97" y="247"/>
                </a:lnTo>
                <a:lnTo>
                  <a:pt x="61" y="185"/>
                </a:lnTo>
                <a:lnTo>
                  <a:pt x="35" y="119"/>
                </a:lnTo>
                <a:lnTo>
                  <a:pt x="13" y="52"/>
                </a:lnTo>
                <a:lnTo>
                  <a:pt x="0" y="0"/>
                </a:lnTo>
                <a:lnTo>
                  <a:pt x="4" y="75"/>
                </a:lnTo>
                <a:lnTo>
                  <a:pt x="13" y="136"/>
                </a:lnTo>
                <a:lnTo>
                  <a:pt x="35" y="207"/>
                </a:lnTo>
                <a:lnTo>
                  <a:pt x="61" y="273"/>
                </a:lnTo>
                <a:lnTo>
                  <a:pt x="88" y="335"/>
                </a:lnTo>
                <a:lnTo>
                  <a:pt x="127" y="397"/>
                </a:lnTo>
                <a:lnTo>
                  <a:pt x="176" y="450"/>
                </a:lnTo>
                <a:lnTo>
                  <a:pt x="233" y="498"/>
                </a:lnTo>
                <a:lnTo>
                  <a:pt x="282" y="542"/>
                </a:lnTo>
                <a:lnTo>
                  <a:pt x="343" y="586"/>
                </a:lnTo>
                <a:lnTo>
                  <a:pt x="410" y="608"/>
                </a:lnTo>
                <a:lnTo>
                  <a:pt x="476" y="635"/>
                </a:lnTo>
                <a:lnTo>
                  <a:pt x="546" y="652"/>
                </a:lnTo>
                <a:lnTo>
                  <a:pt x="621" y="666"/>
                </a:lnTo>
                <a:lnTo>
                  <a:pt x="687" y="666"/>
                </a:lnTo>
                <a:lnTo>
                  <a:pt x="3907" y="666"/>
                </a:lnTo>
                <a:lnTo>
                  <a:pt x="4021" y="1173"/>
                </a:lnTo>
              </a:path>
            </a:pathLst>
          </a:custGeom>
          <a:solidFill>
            <a:srgbClr val="000000"/>
          </a:solidFill>
          <a:ln w="12600">
            <a:solidFill>
              <a:srgbClr val="000000"/>
            </a:solidFill>
            <a:round/>
          </a:ln>
        </p:spPr>
        <p:style>
          <a:lnRef idx="0">
            <a:scrgbClr r="0" g="0" b="0"/>
          </a:lnRef>
          <a:fillRef idx="0">
            <a:scrgbClr r="0" g="0" b="0"/>
          </a:fillRef>
          <a:effectRef idx="0">
            <a:scrgbClr r="0" g="0" b="0"/>
          </a:effectRef>
          <a:fontRef idx="minor"/>
        </p:style>
      </p:sp>
      <p:sp>
        <p:nvSpPr>
          <p:cNvPr id="616" name="CustomShape 32"/>
          <p:cNvSpPr/>
          <p:nvPr/>
        </p:nvSpPr>
        <p:spPr>
          <a:xfrm>
            <a:off x="5116680" y="5927760"/>
            <a:ext cx="3849480" cy="820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360" tIns="44280" rIns="90360" bIns="44280"/>
          <a:lstStyle/>
          <a:p>
            <a:pPr algn="ctr">
              <a:lnSpc>
                <a:spcPct val="93000"/>
              </a:lnSpc>
            </a:pPr>
            <a:r>
              <a:rPr lang="en-GB" sz="2400" b="0" strike="noStrike" spc="-1">
                <a:solidFill>
                  <a:srgbClr val="000000"/>
                </a:solidFill>
                <a:uFill>
                  <a:solidFill>
                    <a:srgbClr val="FFFFFF"/>
                  </a:solidFill>
                </a:uFill>
                <a:latin typeface="Times New Roman"/>
              </a:rPr>
              <a:t>We don't care what's in</a:t>
            </a:r>
            <a:endParaRPr lang="en-IN" sz="1800" b="0" strike="noStrike" spc="-1">
              <a:solidFill>
                <a:srgbClr val="FFFFFF"/>
              </a:solidFill>
              <a:uFill>
                <a:solidFill>
                  <a:srgbClr val="FFFFFF"/>
                </a:solidFill>
              </a:uFill>
              <a:latin typeface="Times New Roman"/>
            </a:endParaRPr>
          </a:p>
          <a:p>
            <a:pPr algn="ctr"/>
            <a:r>
              <a:rPr lang="en-GB" sz="2400" b="0" strike="noStrike" spc="-1">
                <a:solidFill>
                  <a:srgbClr val="000000"/>
                </a:solidFill>
                <a:uFill>
                  <a:solidFill>
                    <a:srgbClr val="FFFFFF"/>
                  </a:solidFill>
                </a:uFill>
                <a:latin typeface="Times New Roman"/>
              </a:rPr>
              <a:t>this part of the array.</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12DAB85-E79E-43CA-9BDA-053D02D7488E}"/>
              </a:ext>
            </a:extLst>
          </p:cNvPr>
          <p:cNvSpPr>
            <a:spLocks noGrp="1"/>
          </p:cNvSpPr>
          <p:nvPr>
            <p:ph type="dt" sz="half" idx="10"/>
          </p:nvPr>
        </p:nvSpPr>
        <p:spPr/>
        <p:txBody>
          <a:bodyPr/>
          <a:lstStyle/>
          <a:p>
            <a:fld id="{633C12A7-1C8E-4DC8-8789-79454419A14B}" type="datetime5">
              <a:rPr lang="en-IN" smtClean="0"/>
              <a:t>2-Dec-22</a:t>
            </a:fld>
            <a:endParaRPr lang="en-IN"/>
          </a:p>
        </p:txBody>
      </p:sp>
      <p:sp>
        <p:nvSpPr>
          <p:cNvPr id="3" name="Footer Placeholder 2">
            <a:extLst>
              <a:ext uri="{FF2B5EF4-FFF2-40B4-BE49-F238E27FC236}">
                <a16:creationId xmlns:a16="http://schemas.microsoft.com/office/drawing/2014/main" id="{D96BA2B3-D1AC-4E7D-94AB-B956CDCCB9D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9E932EE7-43E9-4E12-B43B-7BF7D3F7B097}"/>
              </a:ext>
            </a:extLst>
          </p:cNvPr>
          <p:cNvSpPr>
            <a:spLocks noGrp="1"/>
          </p:cNvSpPr>
          <p:nvPr>
            <p:ph type="sldNum" sz="quarter" idx="12"/>
          </p:nvPr>
        </p:nvSpPr>
        <p:spPr/>
        <p:txBody>
          <a:bodyPr/>
          <a:lstStyle/>
          <a:p>
            <a:fld id="{1B44385C-0615-4A46-ADB2-FB00C56C0F04}" type="slidenum">
              <a:rPr lang="en-IN" smtClean="0"/>
              <a:t>23</a:t>
            </a:fld>
            <a:endParaRPr lang="en-IN"/>
          </a:p>
        </p:txBody>
      </p:sp>
      <p:sp>
        <p:nvSpPr>
          <p:cNvPr id="37" name="TextShape 1">
            <a:extLst>
              <a:ext uri="{FF2B5EF4-FFF2-40B4-BE49-F238E27FC236}">
                <a16:creationId xmlns:a16="http://schemas.microsoft.com/office/drawing/2014/main" id="{5B9549DE-18EC-406F-AEDC-7299E74C04F7}"/>
              </a:ext>
            </a:extLst>
          </p:cNvPr>
          <p:cNvSpPr txBox="1"/>
          <p:nvPr/>
        </p:nvSpPr>
        <p:spPr>
          <a:xfrm>
            <a:off x="190620" y="155475"/>
            <a:ext cx="7772400" cy="71460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Implementing a Heap</a:t>
            </a:r>
            <a:endParaRPr lang="en-IN" sz="4400" b="1" strike="noStrike" spc="-1" dirty="0">
              <a:uFill>
                <a:solidFill>
                  <a:srgbClr val="FFFFFF"/>
                </a:solidFill>
              </a:uFill>
              <a:latin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TextShape 1"/>
          <p:cNvSpPr txBox="1"/>
          <p:nvPr/>
        </p:nvSpPr>
        <p:spPr>
          <a:xfrm>
            <a:off x="304920" y="23652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Important Points about the Implementation</a:t>
            </a:r>
            <a:endParaRPr lang="en-IN" sz="3200" b="1" strike="noStrike" spc="-1" dirty="0">
              <a:uFill>
                <a:solidFill>
                  <a:srgbClr val="FFFFFF"/>
                </a:solidFill>
              </a:uFill>
              <a:latin typeface="Times New Roman"/>
            </a:endParaRPr>
          </a:p>
        </p:txBody>
      </p:sp>
      <p:sp>
        <p:nvSpPr>
          <p:cNvPr id="618" name="TextShape 2"/>
          <p:cNvSpPr txBox="1"/>
          <p:nvPr/>
        </p:nvSpPr>
        <p:spPr>
          <a:xfrm>
            <a:off x="685800" y="1981080"/>
            <a:ext cx="444960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400" b="0" strike="noStrike" spc="-1" dirty="0">
                <a:uFill>
                  <a:solidFill>
                    <a:srgbClr val="FFFFFF"/>
                  </a:solidFill>
                </a:uFill>
                <a:latin typeface="Times New Roman"/>
              </a:rPr>
              <a:t>The links between the tree's nodes are not actually stored as pointers, or in any other way.</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400" b="0" strike="noStrike" spc="-1" dirty="0">
                <a:uFill>
                  <a:solidFill>
                    <a:srgbClr val="FFFFFF"/>
                  </a:solidFill>
                </a:uFill>
                <a:latin typeface="Times New Roman"/>
              </a:rPr>
              <a:t>The only way we "know" that "the array is a tree" is from the way we manipulate the data</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619"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20"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1"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2"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3"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4"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5"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26" name="CustomShape 10"/>
          <p:cNvSpPr/>
          <p:nvPr/>
        </p:nvSpPr>
        <p:spPr>
          <a:xfrm>
            <a:off x="1104480" y="5565600"/>
            <a:ext cx="2174040" cy="455400"/>
          </a:xfrm>
          <a:custGeom>
            <a:avLst/>
            <a:gdLst/>
            <a:ahLst/>
            <a:cxnLst/>
            <a:rect l="0" t="0" r="r" b="b"/>
            <a:pathLst>
              <a:path w="6041" h="1267">
                <a:moveTo>
                  <a:pt x="4" y="0"/>
                </a:moveTo>
                <a:cubicBezTo>
                  <a:pt x="2" y="0"/>
                  <a:pt x="0" y="2"/>
                  <a:pt x="0" y="4"/>
                </a:cubicBezTo>
                <a:lnTo>
                  <a:pt x="0" y="1261"/>
                </a:lnTo>
                <a:cubicBezTo>
                  <a:pt x="0" y="1263"/>
                  <a:pt x="2" y="1266"/>
                  <a:pt x="4" y="1266"/>
                </a:cubicBezTo>
                <a:lnTo>
                  <a:pt x="6035" y="1266"/>
                </a:lnTo>
                <a:cubicBezTo>
                  <a:pt x="6037" y="1266"/>
                  <a:pt x="6040" y="1263"/>
                  <a:pt x="6040" y="1261"/>
                </a:cubicBezTo>
                <a:lnTo>
                  <a:pt x="6040" y="4"/>
                </a:lnTo>
                <a:cubicBezTo>
                  <a:pt x="6040" y="2"/>
                  <a:pt x="6037" y="0"/>
                  <a:pt x="6035"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3000"/>
              </a:lnSpc>
            </a:pPr>
            <a:r>
              <a:rPr lang="en-GB" sz="2400" b="0" strike="noStrike" spc="-1">
                <a:solidFill>
                  <a:srgbClr val="FFFFFF"/>
                </a:solidFill>
                <a:uFill>
                  <a:solidFill>
                    <a:srgbClr val="FFFFFF"/>
                  </a:solidFill>
                </a:uFill>
                <a:latin typeface="Times New Roman"/>
              </a:rPr>
              <a:t>An array of data</a:t>
            </a:r>
            <a:endParaRPr lang="en-IN" sz="1800" b="0" strike="noStrike" spc="-1">
              <a:solidFill>
                <a:srgbClr val="FFFFFF"/>
              </a:solidFill>
              <a:uFill>
                <a:solidFill>
                  <a:srgbClr val="FFFFFF"/>
                </a:solidFill>
              </a:uFill>
              <a:latin typeface="Times New Roman"/>
            </a:endParaRPr>
          </a:p>
        </p:txBody>
      </p:sp>
      <p:sp>
        <p:nvSpPr>
          <p:cNvPr id="627"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628" name="Line 12"/>
          <p:cNvSpPr/>
          <p:nvPr/>
        </p:nvSpPr>
        <p:spPr>
          <a:xfrm>
            <a:off x="581832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29" name="CustomShape 13"/>
          <p:cNvSpPr/>
          <p:nvPr/>
        </p:nvSpPr>
        <p:spPr>
          <a:xfrm>
            <a:off x="618156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0" name="CustomShape 14"/>
          <p:cNvSpPr/>
          <p:nvPr/>
        </p:nvSpPr>
        <p:spPr>
          <a:xfrm>
            <a:off x="621144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31" name="Line 15"/>
          <p:cNvSpPr/>
          <p:nvPr/>
        </p:nvSpPr>
        <p:spPr>
          <a:xfrm flipH="1">
            <a:off x="557532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2" name="CustomShape 16"/>
          <p:cNvSpPr/>
          <p:nvPr/>
        </p:nvSpPr>
        <p:spPr>
          <a:xfrm>
            <a:off x="498168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3" name="CustomShape 17"/>
          <p:cNvSpPr/>
          <p:nvPr/>
        </p:nvSpPr>
        <p:spPr>
          <a:xfrm>
            <a:off x="50112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34" name="Line 18"/>
          <p:cNvSpPr/>
          <p:nvPr/>
        </p:nvSpPr>
        <p:spPr>
          <a:xfrm>
            <a:off x="7404120" y="198108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5" name="CustomShape 19"/>
          <p:cNvSpPr/>
          <p:nvPr/>
        </p:nvSpPr>
        <p:spPr>
          <a:xfrm>
            <a:off x="77389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6" name="CustomShape 20"/>
          <p:cNvSpPr/>
          <p:nvPr/>
        </p:nvSpPr>
        <p:spPr>
          <a:xfrm>
            <a:off x="77688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37" name="Line 21"/>
          <p:cNvSpPr/>
          <p:nvPr/>
        </p:nvSpPr>
        <p:spPr>
          <a:xfrm flipH="1">
            <a:off x="6168960" y="20271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38" name="CustomShape 22"/>
          <p:cNvSpPr/>
          <p:nvPr/>
        </p:nvSpPr>
        <p:spPr>
          <a:xfrm>
            <a:off x="667872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39" name="CustomShape 23"/>
          <p:cNvSpPr/>
          <p:nvPr/>
        </p:nvSpPr>
        <p:spPr>
          <a:xfrm>
            <a:off x="6708240" y="136188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40" name="CustomShape 24"/>
          <p:cNvSpPr/>
          <p:nvPr/>
        </p:nvSpPr>
        <p:spPr>
          <a:xfrm>
            <a:off x="55753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41" name="CustomShape 25"/>
          <p:cNvSpPr/>
          <p:nvPr/>
        </p:nvSpPr>
        <p:spPr>
          <a:xfrm>
            <a:off x="56052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42"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43"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44"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45"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46"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BAC6C16-EA52-4003-A4D1-E3D656D9CF2E}"/>
              </a:ext>
            </a:extLst>
          </p:cNvPr>
          <p:cNvSpPr>
            <a:spLocks noGrp="1"/>
          </p:cNvSpPr>
          <p:nvPr>
            <p:ph type="dt" sz="half" idx="10"/>
          </p:nvPr>
        </p:nvSpPr>
        <p:spPr/>
        <p:txBody>
          <a:bodyPr/>
          <a:lstStyle/>
          <a:p>
            <a:fld id="{71AFCC97-EB03-4BAB-89E7-0C23930FCD58}" type="datetime5">
              <a:rPr lang="en-IN" smtClean="0"/>
              <a:t>2-Dec-22</a:t>
            </a:fld>
            <a:endParaRPr lang="en-IN"/>
          </a:p>
        </p:txBody>
      </p:sp>
      <p:sp>
        <p:nvSpPr>
          <p:cNvPr id="3" name="Footer Placeholder 2">
            <a:extLst>
              <a:ext uri="{FF2B5EF4-FFF2-40B4-BE49-F238E27FC236}">
                <a16:creationId xmlns:a16="http://schemas.microsoft.com/office/drawing/2014/main" id="{C0B81109-7A8A-40C9-BCB7-E93D19FAE260}"/>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157E1944-E105-43EA-BBE1-12F2CC53781E}"/>
              </a:ext>
            </a:extLst>
          </p:cNvPr>
          <p:cNvSpPr>
            <a:spLocks noGrp="1"/>
          </p:cNvSpPr>
          <p:nvPr>
            <p:ph type="sldNum" sz="quarter" idx="12"/>
          </p:nvPr>
        </p:nvSpPr>
        <p:spPr/>
        <p:txBody>
          <a:bodyPr/>
          <a:lstStyle/>
          <a:p>
            <a:fld id="{1B44385C-0615-4A46-ADB2-FB00C56C0F04}"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extShape 2"/>
          <p:cNvSpPr txBox="1"/>
          <p:nvPr/>
        </p:nvSpPr>
        <p:spPr>
          <a:xfrm>
            <a:off x="685800" y="1981080"/>
            <a:ext cx="4449600"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400" b="0" strike="noStrike" spc="-1" dirty="0">
                <a:uFill>
                  <a:solidFill>
                    <a:srgbClr val="FFFFFF"/>
                  </a:solidFill>
                </a:uFill>
                <a:latin typeface="Times New Roman"/>
              </a:rPr>
              <a:t>If you know the index of a node, then it is easy to figure out the indexes of that node's parent and children. Formulas are given in </a:t>
            </a:r>
            <a:r>
              <a:rPr lang="en-GB" sz="2400" spc="-1" dirty="0">
                <a:uFill>
                  <a:solidFill>
                    <a:srgbClr val="FFFFFF"/>
                  </a:solidFill>
                </a:uFill>
                <a:latin typeface="Times New Roman"/>
              </a:rPr>
              <a:t>already.</a:t>
            </a:r>
            <a:endParaRPr lang="en-IN" sz="3200" b="0" strike="noStrike" spc="-1" dirty="0">
              <a:uFill>
                <a:solidFill>
                  <a:srgbClr val="FFFFFF"/>
                </a:solidFill>
              </a:uFill>
              <a:latin typeface="Times New Roman"/>
            </a:endParaRPr>
          </a:p>
        </p:txBody>
      </p:sp>
      <p:sp>
        <p:nvSpPr>
          <p:cNvPr id="649" name="CustomShape 3"/>
          <p:cNvSpPr/>
          <p:nvPr/>
        </p:nvSpPr>
        <p:spPr>
          <a:xfrm>
            <a:off x="1708200" y="4670280"/>
            <a:ext cx="6046560" cy="785880"/>
          </a:xfrm>
          <a:custGeom>
            <a:avLst/>
            <a:gdLst/>
            <a:ahLst/>
            <a:cxnLst/>
            <a:rect l="0" t="0" r="r" b="b"/>
            <a:pathLst>
              <a:path w="16798" h="2185">
                <a:moveTo>
                  <a:pt x="4" y="0"/>
                </a:moveTo>
                <a:cubicBezTo>
                  <a:pt x="2" y="0"/>
                  <a:pt x="0" y="2"/>
                  <a:pt x="0" y="4"/>
                </a:cubicBezTo>
                <a:lnTo>
                  <a:pt x="0" y="2179"/>
                </a:lnTo>
                <a:cubicBezTo>
                  <a:pt x="0" y="2181"/>
                  <a:pt x="2" y="2184"/>
                  <a:pt x="4" y="2184"/>
                </a:cubicBezTo>
                <a:lnTo>
                  <a:pt x="16792" y="2184"/>
                </a:lnTo>
                <a:cubicBezTo>
                  <a:pt x="16794" y="2184"/>
                  <a:pt x="16797" y="2181"/>
                  <a:pt x="16797" y="2179"/>
                </a:cubicBezTo>
                <a:lnTo>
                  <a:pt x="16797" y="4"/>
                </a:lnTo>
                <a:cubicBezTo>
                  <a:pt x="16797" y="2"/>
                  <a:pt x="16794" y="0"/>
                  <a:pt x="16792" y="0"/>
                </a:cubicBezTo>
                <a:lnTo>
                  <a:pt x="4"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50" name="Line 4"/>
          <p:cNvSpPr/>
          <p:nvPr/>
        </p:nvSpPr>
        <p:spPr>
          <a:xfrm>
            <a:off x="26208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1" name="Line 5"/>
          <p:cNvSpPr/>
          <p:nvPr/>
        </p:nvSpPr>
        <p:spPr>
          <a:xfrm>
            <a:off x="3535200" y="4667400"/>
            <a:ext cx="180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2" name="Line 6"/>
          <p:cNvSpPr/>
          <p:nvPr/>
        </p:nvSpPr>
        <p:spPr>
          <a:xfrm>
            <a:off x="4448160" y="4667400"/>
            <a:ext cx="1440" cy="7920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3" name="Line 7"/>
          <p:cNvSpPr/>
          <p:nvPr/>
        </p:nvSpPr>
        <p:spPr>
          <a:xfrm>
            <a:off x="53640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4" name="Line 8"/>
          <p:cNvSpPr/>
          <p:nvPr/>
        </p:nvSpPr>
        <p:spPr>
          <a:xfrm>
            <a:off x="6278400" y="4670280"/>
            <a:ext cx="1800" cy="78444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5" name="Line 9"/>
          <p:cNvSpPr/>
          <p:nvPr/>
        </p:nvSpPr>
        <p:spPr>
          <a:xfrm>
            <a:off x="7192800" y="4665600"/>
            <a:ext cx="1800" cy="793800"/>
          </a:xfrm>
          <a:prstGeom prst="line">
            <a:avLst/>
          </a:prstGeom>
          <a:ln w="12600">
            <a:solidFill>
              <a:srgbClr val="E0E0E0"/>
            </a:solidFill>
            <a:miter/>
          </a:ln>
        </p:spPr>
        <p:style>
          <a:lnRef idx="0">
            <a:scrgbClr r="0" g="0" b="0"/>
          </a:lnRef>
          <a:fillRef idx="0">
            <a:scrgbClr r="0" g="0" b="0"/>
          </a:fillRef>
          <a:effectRef idx="0">
            <a:scrgbClr r="0" g="0" b="0"/>
          </a:effectRef>
          <a:fontRef idx="minor"/>
        </p:style>
      </p:sp>
      <p:sp>
        <p:nvSpPr>
          <p:cNvPr id="656" name="CustomShape 10"/>
          <p:cNvSpPr/>
          <p:nvPr/>
        </p:nvSpPr>
        <p:spPr>
          <a:xfrm>
            <a:off x="1920960" y="5565600"/>
            <a:ext cx="5860800" cy="454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93000"/>
              </a:lnSpc>
            </a:pPr>
            <a:r>
              <a:rPr lang="en-GB" sz="2400" b="0" strike="noStrike" spc="-1">
                <a:solidFill>
                  <a:srgbClr val="FFFFFF"/>
                </a:solidFill>
                <a:uFill>
                  <a:solidFill>
                    <a:srgbClr val="FFFFFF"/>
                  </a:solidFill>
                </a:uFill>
                <a:latin typeface="Times New Roman"/>
              </a:rPr>
              <a:t>[1]      [2]       [3]       [4]      [5]</a:t>
            </a:r>
            <a:endParaRPr lang="en-IN" sz="1800" b="0" strike="noStrike" spc="-1">
              <a:solidFill>
                <a:srgbClr val="FFFFFF"/>
              </a:solidFill>
              <a:uFill>
                <a:solidFill>
                  <a:srgbClr val="FFFFFF"/>
                </a:solidFill>
              </a:uFill>
              <a:latin typeface="Times New Roman"/>
            </a:endParaRPr>
          </a:p>
        </p:txBody>
      </p:sp>
      <p:sp>
        <p:nvSpPr>
          <p:cNvPr id="657" name="CustomShape 11"/>
          <p:cNvSpPr/>
          <p:nvPr/>
        </p:nvSpPr>
        <p:spPr>
          <a:xfrm>
            <a:off x="7464600" y="4160880"/>
            <a:ext cx="982440" cy="1725480"/>
          </a:xfrm>
          <a:custGeom>
            <a:avLst/>
            <a:gdLst/>
            <a:ahLst/>
            <a:cxnLst/>
            <a:rect l="l" t="t" r="r" b="b"/>
            <a:pathLst>
              <a:path w="2730" h="4794">
                <a:moveTo>
                  <a:pt x="1588" y="0"/>
                </a:moveTo>
                <a:lnTo>
                  <a:pt x="0" y="1971"/>
                </a:lnTo>
                <a:lnTo>
                  <a:pt x="445" y="2677"/>
                </a:lnTo>
                <a:lnTo>
                  <a:pt x="189" y="3171"/>
                </a:lnTo>
                <a:lnTo>
                  <a:pt x="886" y="4794"/>
                </a:lnTo>
                <a:lnTo>
                  <a:pt x="2730" y="4230"/>
                </a:lnTo>
                <a:lnTo>
                  <a:pt x="1588" y="0"/>
                </a:lnTo>
              </a:path>
            </a:pathLst>
          </a:custGeom>
          <a:noFill/>
          <a:ln>
            <a:noFill/>
          </a:ln>
        </p:spPr>
        <p:style>
          <a:lnRef idx="0">
            <a:scrgbClr r="0" g="0" b="0"/>
          </a:lnRef>
          <a:fillRef idx="0">
            <a:scrgbClr r="0" g="0" b="0"/>
          </a:fillRef>
          <a:effectRef idx="0">
            <a:scrgbClr r="0" g="0" b="0"/>
          </a:effectRef>
          <a:fontRef idx="minor"/>
        </p:style>
      </p:sp>
      <p:sp>
        <p:nvSpPr>
          <p:cNvPr id="658" name="Line 12"/>
          <p:cNvSpPr/>
          <p:nvPr/>
        </p:nvSpPr>
        <p:spPr>
          <a:xfrm>
            <a:off x="581832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59" name="CustomShape 13"/>
          <p:cNvSpPr/>
          <p:nvPr/>
        </p:nvSpPr>
        <p:spPr>
          <a:xfrm>
            <a:off x="618156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0" name="CustomShape 14"/>
          <p:cNvSpPr/>
          <p:nvPr/>
        </p:nvSpPr>
        <p:spPr>
          <a:xfrm>
            <a:off x="621144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661" name="Line 15"/>
          <p:cNvSpPr/>
          <p:nvPr/>
        </p:nvSpPr>
        <p:spPr>
          <a:xfrm flipH="1">
            <a:off x="557532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2" name="CustomShape 16"/>
          <p:cNvSpPr/>
          <p:nvPr/>
        </p:nvSpPr>
        <p:spPr>
          <a:xfrm>
            <a:off x="498168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3" name="CustomShape 17"/>
          <p:cNvSpPr/>
          <p:nvPr/>
        </p:nvSpPr>
        <p:spPr>
          <a:xfrm>
            <a:off x="50112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64" name="Line 18"/>
          <p:cNvSpPr/>
          <p:nvPr/>
        </p:nvSpPr>
        <p:spPr>
          <a:xfrm>
            <a:off x="7404120" y="198108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5" name="CustomShape 19"/>
          <p:cNvSpPr/>
          <p:nvPr/>
        </p:nvSpPr>
        <p:spPr>
          <a:xfrm>
            <a:off x="77389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6" name="CustomShape 20"/>
          <p:cNvSpPr/>
          <p:nvPr/>
        </p:nvSpPr>
        <p:spPr>
          <a:xfrm>
            <a:off x="77688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67" name="Line 21"/>
          <p:cNvSpPr/>
          <p:nvPr/>
        </p:nvSpPr>
        <p:spPr>
          <a:xfrm flipH="1">
            <a:off x="6168960" y="20271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668" name="CustomShape 22"/>
          <p:cNvSpPr/>
          <p:nvPr/>
        </p:nvSpPr>
        <p:spPr>
          <a:xfrm>
            <a:off x="667872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69" name="CustomShape 23"/>
          <p:cNvSpPr/>
          <p:nvPr/>
        </p:nvSpPr>
        <p:spPr>
          <a:xfrm>
            <a:off x="6708240" y="136188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70" name="CustomShape 24"/>
          <p:cNvSpPr/>
          <p:nvPr/>
        </p:nvSpPr>
        <p:spPr>
          <a:xfrm>
            <a:off x="557532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671" name="CustomShape 25"/>
          <p:cNvSpPr/>
          <p:nvPr/>
        </p:nvSpPr>
        <p:spPr>
          <a:xfrm>
            <a:off x="560520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72" name="CustomShape 26"/>
          <p:cNvSpPr/>
          <p:nvPr/>
        </p:nvSpPr>
        <p:spPr>
          <a:xfrm>
            <a:off x="191520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673" name="CustomShape 27"/>
          <p:cNvSpPr/>
          <p:nvPr/>
        </p:nvSpPr>
        <p:spPr>
          <a:xfrm>
            <a:off x="279972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674" name="CustomShape 28"/>
          <p:cNvSpPr/>
          <p:nvPr/>
        </p:nvSpPr>
        <p:spPr>
          <a:xfrm>
            <a:off x="3683880" y="486108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675" name="CustomShape 29"/>
          <p:cNvSpPr/>
          <p:nvPr/>
        </p:nvSpPr>
        <p:spPr>
          <a:xfrm>
            <a:off x="461232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676" name="CustomShape 30"/>
          <p:cNvSpPr/>
          <p:nvPr/>
        </p:nvSpPr>
        <p:spPr>
          <a:xfrm>
            <a:off x="5496840" y="4862520"/>
            <a:ext cx="487080" cy="455400"/>
          </a:xfrm>
          <a:custGeom>
            <a:avLst/>
            <a:gdLst/>
            <a:ahLst/>
            <a:cxnLst/>
            <a:rect l="0" t="0" r="r" b="b"/>
            <a:pathLst>
              <a:path w="1355" h="1267">
                <a:moveTo>
                  <a:pt x="4" y="0"/>
                </a:moveTo>
                <a:cubicBezTo>
                  <a:pt x="2" y="0"/>
                  <a:pt x="0" y="2"/>
                  <a:pt x="0" y="4"/>
                </a:cubicBezTo>
                <a:lnTo>
                  <a:pt x="0" y="1261"/>
                </a:lnTo>
                <a:cubicBezTo>
                  <a:pt x="0" y="1263"/>
                  <a:pt x="2" y="1266"/>
                  <a:pt x="4" y="1266"/>
                </a:cubicBezTo>
                <a:lnTo>
                  <a:pt x="1349" y="1266"/>
                </a:lnTo>
                <a:cubicBezTo>
                  <a:pt x="1351" y="1266"/>
                  <a:pt x="1354" y="1263"/>
                  <a:pt x="1354" y="1261"/>
                </a:cubicBezTo>
                <a:lnTo>
                  <a:pt x="1354" y="4"/>
                </a:lnTo>
                <a:cubicBezTo>
                  <a:pt x="1354" y="2"/>
                  <a:pt x="1351" y="0"/>
                  <a:pt x="1349" y="0"/>
                </a:cubicBezTo>
                <a:lnTo>
                  <a:pt x="4" y="0"/>
                </a:lnTo>
              </a:path>
            </a:pathLst>
          </a:custGeom>
          <a:noFill/>
          <a:ln>
            <a:noFill/>
          </a:ln>
        </p:spPr>
        <p:style>
          <a:lnRef idx="0">
            <a:scrgbClr r="0" g="0" b="0"/>
          </a:lnRef>
          <a:fillRef idx="0">
            <a:scrgbClr r="0" g="0" b="0"/>
          </a:fillRef>
          <a:effectRef idx="0">
            <a:scrgbClr r="0" g="0" b="0"/>
          </a:effectRef>
          <a:fontRef idx="minor"/>
        </p:style>
        <p:txBody>
          <a:bodyPr wrap="none" lIns="90360" tIns="44280" rIns="90360" bIns="44280"/>
          <a:lstStyle/>
          <a:p>
            <a:pP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23340565-D832-4036-AA7D-46F4F28B6491}"/>
              </a:ext>
            </a:extLst>
          </p:cNvPr>
          <p:cNvSpPr>
            <a:spLocks noGrp="1"/>
          </p:cNvSpPr>
          <p:nvPr>
            <p:ph type="dt" sz="half" idx="10"/>
          </p:nvPr>
        </p:nvSpPr>
        <p:spPr/>
        <p:txBody>
          <a:bodyPr/>
          <a:lstStyle/>
          <a:p>
            <a:fld id="{07EA2429-E48B-4B85-A8E5-BD1EBA302F37}" type="datetime5">
              <a:rPr lang="en-IN" smtClean="0"/>
              <a:t>2-Dec-22</a:t>
            </a:fld>
            <a:endParaRPr lang="en-IN"/>
          </a:p>
        </p:txBody>
      </p:sp>
      <p:sp>
        <p:nvSpPr>
          <p:cNvPr id="3" name="Footer Placeholder 2">
            <a:extLst>
              <a:ext uri="{FF2B5EF4-FFF2-40B4-BE49-F238E27FC236}">
                <a16:creationId xmlns:a16="http://schemas.microsoft.com/office/drawing/2014/main" id="{F9928396-8BCD-4C10-899E-9B50E99A258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F1F7090B-B096-44E8-BB8D-C2341414F736}"/>
              </a:ext>
            </a:extLst>
          </p:cNvPr>
          <p:cNvSpPr>
            <a:spLocks noGrp="1"/>
          </p:cNvSpPr>
          <p:nvPr>
            <p:ph type="sldNum" sz="quarter" idx="12"/>
          </p:nvPr>
        </p:nvSpPr>
        <p:spPr/>
        <p:txBody>
          <a:bodyPr/>
          <a:lstStyle/>
          <a:p>
            <a:fld id="{1B44385C-0615-4A46-ADB2-FB00C56C0F04}" type="slidenum">
              <a:rPr lang="en-IN" smtClean="0"/>
              <a:t>25</a:t>
            </a:fld>
            <a:endParaRPr lang="en-IN"/>
          </a:p>
        </p:txBody>
      </p:sp>
      <p:sp>
        <p:nvSpPr>
          <p:cNvPr id="35" name="TextShape 1">
            <a:extLst>
              <a:ext uri="{FF2B5EF4-FFF2-40B4-BE49-F238E27FC236}">
                <a16:creationId xmlns:a16="http://schemas.microsoft.com/office/drawing/2014/main" id="{473E4444-496D-4E9E-8072-1F5AAA2299BB}"/>
              </a:ext>
            </a:extLst>
          </p:cNvPr>
          <p:cNvSpPr txBox="1"/>
          <p:nvPr/>
        </p:nvSpPr>
        <p:spPr>
          <a:xfrm>
            <a:off x="304920" y="236520"/>
            <a:ext cx="8142120" cy="600480"/>
          </a:xfrm>
          <a:prstGeom prst="rect">
            <a:avLst/>
          </a:prstGeom>
          <a:noFill/>
          <a:ln>
            <a:noFill/>
          </a:ln>
        </p:spPr>
        <p:txBody>
          <a:bodyPr lIns="90360" tIns="44280" rIns="90360" bIns="44280" anchor="ctr"/>
          <a:lstStyle/>
          <a:p>
            <a:pPr>
              <a:lnSpc>
                <a:spcPct val="95000"/>
              </a:lnSpc>
            </a:pPr>
            <a:r>
              <a:rPr lang="en-GB" sz="3200" b="1" strike="noStrike" spc="-1" dirty="0">
                <a:uFill>
                  <a:solidFill>
                    <a:srgbClr val="FFFFFF"/>
                  </a:solidFill>
                </a:uFill>
                <a:latin typeface="Times New Roman"/>
              </a:rPr>
              <a:t>Important Points about the Implementation</a:t>
            </a:r>
            <a:endParaRPr lang="en-IN" sz="3200" b="1" strike="noStrike" spc="-1" dirty="0">
              <a:uFill>
                <a:solidFill>
                  <a:srgbClr val="FFFFFF"/>
                </a:solidFill>
              </a:uFill>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0C5D8-EB06-9D2C-8159-569306F01F00}"/>
              </a:ext>
            </a:extLst>
          </p:cNvPr>
          <p:cNvSpPr>
            <a:spLocks noGrp="1"/>
          </p:cNvSpPr>
          <p:nvPr>
            <p:ph type="dt" sz="half" idx="10"/>
          </p:nvPr>
        </p:nvSpPr>
        <p:spPr/>
        <p:txBody>
          <a:bodyPr/>
          <a:lstStyle/>
          <a:p>
            <a:fld id="{00C7AD75-3432-49DD-A645-2FF52EC1454C}" type="datetime5">
              <a:rPr lang="en-IN" smtClean="0"/>
              <a:t>2-Dec-22</a:t>
            </a:fld>
            <a:endParaRPr lang="en-IN"/>
          </a:p>
        </p:txBody>
      </p:sp>
      <p:sp>
        <p:nvSpPr>
          <p:cNvPr id="3" name="Footer Placeholder 2">
            <a:extLst>
              <a:ext uri="{FF2B5EF4-FFF2-40B4-BE49-F238E27FC236}">
                <a16:creationId xmlns:a16="http://schemas.microsoft.com/office/drawing/2014/main" id="{BA0F5EAC-3C29-FB58-1F89-0C895EDEFFF5}"/>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D891028F-897D-2101-07DF-428AD1324697}"/>
              </a:ext>
            </a:extLst>
          </p:cNvPr>
          <p:cNvSpPr>
            <a:spLocks noGrp="1"/>
          </p:cNvSpPr>
          <p:nvPr>
            <p:ph type="sldNum" sz="quarter" idx="12"/>
          </p:nvPr>
        </p:nvSpPr>
        <p:spPr/>
        <p:txBody>
          <a:bodyPr/>
          <a:lstStyle/>
          <a:p>
            <a:fld id="{1B44385C-0615-4A46-ADB2-FB00C56C0F04}" type="slidenum">
              <a:rPr lang="en-IN" smtClean="0"/>
              <a:t>26</a:t>
            </a:fld>
            <a:endParaRPr lang="en-IN"/>
          </a:p>
        </p:txBody>
      </p:sp>
      <p:sp>
        <p:nvSpPr>
          <p:cNvPr id="6" name="TextBox 5">
            <a:extLst>
              <a:ext uri="{FF2B5EF4-FFF2-40B4-BE49-F238E27FC236}">
                <a16:creationId xmlns:a16="http://schemas.microsoft.com/office/drawing/2014/main" id="{28CC9EEC-FB52-4B52-2A8F-06BECCD9A350}"/>
              </a:ext>
            </a:extLst>
          </p:cNvPr>
          <p:cNvSpPr txBox="1"/>
          <p:nvPr/>
        </p:nvSpPr>
        <p:spPr>
          <a:xfrm>
            <a:off x="164891" y="170042"/>
            <a:ext cx="8499423" cy="6186309"/>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#include&lt;iostream&gt;</a:t>
            </a:r>
          </a:p>
          <a:p>
            <a:r>
              <a:rPr lang="en-US" sz="2200" dirty="0">
                <a:latin typeface="Times New Roman" panose="02020603050405020304" pitchFamily="18" charset="0"/>
                <a:cs typeface="Times New Roman" panose="02020603050405020304" pitchFamily="18" charset="0"/>
              </a:rPr>
              <a:t>//#include&lt;process.h&gt;</a:t>
            </a:r>
          </a:p>
          <a:p>
            <a:r>
              <a:rPr lang="en-US" sz="2200" dirty="0">
                <a:latin typeface="Times New Roman" panose="02020603050405020304" pitchFamily="18" charset="0"/>
                <a:cs typeface="Times New Roman" panose="02020603050405020304" pitchFamily="18" charset="0"/>
              </a:rPr>
              <a:t>#define MAX 25</a:t>
            </a:r>
          </a:p>
          <a:p>
            <a:r>
              <a:rPr lang="en-US" sz="2200" dirty="0">
                <a:latin typeface="Times New Roman" panose="02020603050405020304" pitchFamily="18" charset="0"/>
                <a:cs typeface="Times New Roman" panose="02020603050405020304" pitchFamily="18" charset="0"/>
              </a:rPr>
              <a:t>using namespace std;</a:t>
            </a:r>
          </a:p>
          <a:p>
            <a:r>
              <a:rPr lang="en-US" sz="2200" dirty="0">
                <a:latin typeface="Times New Roman" panose="02020603050405020304" pitchFamily="18" charset="0"/>
                <a:cs typeface="Times New Roman" panose="02020603050405020304" pitchFamily="18" charset="0"/>
              </a:rPr>
              <a:t>void adjust(int *,</a:t>
            </a:r>
            <a:r>
              <a:rPr lang="en-US" sz="2200" dirty="0" err="1">
                <a:latin typeface="Times New Roman" panose="02020603050405020304" pitchFamily="18" charset="0"/>
                <a:cs typeface="Times New Roman" panose="02020603050405020304" pitchFamily="18" charset="0"/>
              </a:rPr>
              <a:t>int,int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int </a:t>
            </a:r>
            <a:r>
              <a:rPr lang="en-US" sz="2200" dirty="0" err="1">
                <a:latin typeface="Times New Roman" panose="02020603050405020304" pitchFamily="18" charset="0"/>
                <a:cs typeface="Times New Roman" panose="02020603050405020304" pitchFamily="18" charset="0"/>
              </a:rPr>
              <a:t>insertheap</a:t>
            </a:r>
            <a:r>
              <a:rPr lang="en-US" sz="2200" dirty="0">
                <a:latin typeface="Times New Roman" panose="02020603050405020304" pitchFamily="18" charset="0"/>
                <a:cs typeface="Times New Roman" panose="02020603050405020304" pitchFamily="18" charset="0"/>
              </a:rPr>
              <a:t>(int item, int a[], int n)</a:t>
            </a:r>
          </a:p>
          <a:p>
            <a:r>
              <a:rPr lang="en-US" sz="2200" dirty="0">
                <a:latin typeface="Times New Roman" panose="02020603050405020304" pitchFamily="18" charset="0"/>
                <a:cs typeface="Times New Roman" panose="02020603050405020304" pitchFamily="18" charset="0"/>
              </a:rPr>
              <a:t>{    int c=n, p;</a:t>
            </a:r>
          </a:p>
          <a:p>
            <a:r>
              <a:rPr lang="en-US" sz="2200" dirty="0">
                <a:latin typeface="Times New Roman" panose="02020603050405020304" pitchFamily="18" charset="0"/>
                <a:cs typeface="Times New Roman" panose="02020603050405020304" pitchFamily="18" charset="0"/>
              </a:rPr>
              <a:t> if(c==MAX)     {  </a:t>
            </a:r>
            <a:r>
              <a:rPr lang="en-US" sz="2200" dirty="0" err="1">
                <a:latin typeface="Times New Roman" panose="02020603050405020304" pitchFamily="18" charset="0"/>
                <a:cs typeface="Times New Roman" panose="02020603050405020304" pitchFamily="18" charset="0"/>
              </a:rPr>
              <a:t>cout</a:t>
            </a:r>
            <a:r>
              <a:rPr lang="en-US" sz="2200" dirty="0">
                <a:latin typeface="Times New Roman" panose="02020603050405020304" pitchFamily="18" charset="0"/>
                <a:cs typeface="Times New Roman" panose="02020603050405020304" pitchFamily="18" charset="0"/>
              </a:rPr>
              <a:t>&lt;&lt;"Heap is full\n";  return n; }</a:t>
            </a:r>
          </a:p>
          <a:p>
            <a:r>
              <a:rPr lang="en-US" sz="2200" dirty="0">
                <a:latin typeface="Times New Roman" panose="02020603050405020304" pitchFamily="18" charset="0"/>
                <a:cs typeface="Times New Roman" panose="02020603050405020304" pitchFamily="18" charset="0"/>
              </a:rPr>
              <a:t> c=n+1;</a:t>
            </a:r>
          </a:p>
          <a:p>
            <a:r>
              <a:rPr lang="en-US" sz="2200" dirty="0">
                <a:latin typeface="Times New Roman" panose="02020603050405020304" pitchFamily="18" charset="0"/>
                <a:cs typeface="Times New Roman" panose="02020603050405020304" pitchFamily="18" charset="0"/>
              </a:rPr>
              <a:t> p=c/2;</a:t>
            </a:r>
          </a:p>
          <a:p>
            <a:r>
              <a:rPr lang="en-US" sz="2200" dirty="0">
                <a:latin typeface="Times New Roman" panose="02020603050405020304" pitchFamily="18" charset="0"/>
                <a:cs typeface="Times New Roman" panose="02020603050405020304" pitchFamily="18" charset="0"/>
              </a:rPr>
              <a:t> while(c!=1 &amp;&amp; item&gt;a[p])</a:t>
            </a:r>
          </a:p>
          <a:p>
            <a:r>
              <a:rPr lang="en-US" sz="2200" dirty="0">
                <a:latin typeface="Times New Roman" panose="02020603050405020304" pitchFamily="18" charset="0"/>
                <a:cs typeface="Times New Roman" panose="02020603050405020304" pitchFamily="18" charset="0"/>
              </a:rPr>
              <a:t> {      a[c]=a[p];</a:t>
            </a:r>
          </a:p>
          <a:p>
            <a:r>
              <a:rPr lang="en-US" sz="2200" dirty="0">
                <a:latin typeface="Times New Roman" panose="02020603050405020304" pitchFamily="18" charset="0"/>
                <a:cs typeface="Times New Roman" panose="02020603050405020304" pitchFamily="18" charset="0"/>
              </a:rPr>
              <a:t>       c=p;</a:t>
            </a:r>
          </a:p>
          <a:p>
            <a:r>
              <a:rPr lang="en-US" sz="2200" dirty="0">
                <a:latin typeface="Times New Roman" panose="02020603050405020304" pitchFamily="18" charset="0"/>
                <a:cs typeface="Times New Roman" panose="02020603050405020304" pitchFamily="18" charset="0"/>
              </a:rPr>
              <a:t>       p=c/2;</a:t>
            </a: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a[c]=item;</a:t>
            </a:r>
          </a:p>
          <a:p>
            <a:r>
              <a:rPr lang="en-US" sz="2200" dirty="0">
                <a:latin typeface="Times New Roman" panose="02020603050405020304" pitchFamily="18" charset="0"/>
                <a:cs typeface="Times New Roman" panose="02020603050405020304" pitchFamily="18" charset="0"/>
              </a:rPr>
              <a:t> return n+1;</a:t>
            </a:r>
          </a:p>
          <a:p>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3174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57B60-6C91-0318-4970-FB322C49BB5F}"/>
              </a:ext>
            </a:extLst>
          </p:cNvPr>
          <p:cNvSpPr>
            <a:spLocks noGrp="1"/>
          </p:cNvSpPr>
          <p:nvPr>
            <p:ph type="dt" sz="half" idx="10"/>
          </p:nvPr>
        </p:nvSpPr>
        <p:spPr/>
        <p:txBody>
          <a:bodyPr/>
          <a:lstStyle/>
          <a:p>
            <a:fld id="{00C7AD75-3432-49DD-A645-2FF52EC1454C}" type="datetime5">
              <a:rPr lang="en-IN" smtClean="0"/>
              <a:t>2-Dec-22</a:t>
            </a:fld>
            <a:endParaRPr lang="en-IN"/>
          </a:p>
        </p:txBody>
      </p:sp>
      <p:sp>
        <p:nvSpPr>
          <p:cNvPr id="3" name="Footer Placeholder 2">
            <a:extLst>
              <a:ext uri="{FF2B5EF4-FFF2-40B4-BE49-F238E27FC236}">
                <a16:creationId xmlns:a16="http://schemas.microsoft.com/office/drawing/2014/main" id="{05725CDA-9DAF-86FC-E24E-01797E9B0416}"/>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E48965F-665B-5A0A-AD59-5BB1F3AB03AB}"/>
              </a:ext>
            </a:extLst>
          </p:cNvPr>
          <p:cNvSpPr>
            <a:spLocks noGrp="1"/>
          </p:cNvSpPr>
          <p:nvPr>
            <p:ph type="sldNum" sz="quarter" idx="12"/>
          </p:nvPr>
        </p:nvSpPr>
        <p:spPr/>
        <p:txBody>
          <a:bodyPr/>
          <a:lstStyle/>
          <a:p>
            <a:fld id="{1B44385C-0615-4A46-ADB2-FB00C56C0F04}" type="slidenum">
              <a:rPr lang="en-IN" smtClean="0"/>
              <a:t>27</a:t>
            </a:fld>
            <a:endParaRPr lang="en-IN"/>
          </a:p>
        </p:txBody>
      </p:sp>
      <p:sp>
        <p:nvSpPr>
          <p:cNvPr id="6" name="TextBox 5">
            <a:extLst>
              <a:ext uri="{FF2B5EF4-FFF2-40B4-BE49-F238E27FC236}">
                <a16:creationId xmlns:a16="http://schemas.microsoft.com/office/drawing/2014/main" id="{CCDD101F-95CB-C9EA-BFDD-18F26CE7DFB8}"/>
              </a:ext>
            </a:extLst>
          </p:cNvPr>
          <p:cNvSpPr txBox="1"/>
          <p:nvPr/>
        </p:nvSpPr>
        <p:spPr>
          <a:xfrm>
            <a:off x="247337" y="751344"/>
            <a:ext cx="8649325" cy="5909310"/>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 </a:t>
            </a:r>
            <a:r>
              <a:rPr lang="en-US" sz="2000" dirty="0" err="1">
                <a:latin typeface="Times New Roman" panose="02020603050405020304" pitchFamily="18" charset="0"/>
                <a:cs typeface="Times New Roman" panose="02020603050405020304" pitchFamily="18" charset="0"/>
              </a:rPr>
              <a:t>delHeap</a:t>
            </a:r>
            <a:r>
              <a:rPr lang="en-US" sz="2000" dirty="0">
                <a:latin typeface="Times New Roman" panose="02020603050405020304" pitchFamily="18" charset="0"/>
                <a:cs typeface="Times New Roman" panose="02020603050405020304" pitchFamily="18" charset="0"/>
              </a:rPr>
              <a:t>(int a[], int 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c,p,temp</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if(n==0) {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&lt;&lt;"Heap is empty\n";  return 0;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&lt;&lt;"Item deleted is: "&lt;&lt;a[1];</a:t>
            </a:r>
          </a:p>
          <a:p>
            <a:r>
              <a:rPr lang="en-US" sz="2000" dirty="0">
                <a:latin typeface="Times New Roman" panose="02020603050405020304" pitchFamily="18" charset="0"/>
                <a:cs typeface="Times New Roman" panose="02020603050405020304" pitchFamily="18" charset="0"/>
              </a:rPr>
              <a:t> temp=a[n--];</a:t>
            </a:r>
          </a:p>
          <a:p>
            <a:r>
              <a:rPr lang="en-US" sz="2000" dirty="0">
                <a:latin typeface="Times New Roman" panose="02020603050405020304" pitchFamily="18" charset="0"/>
                <a:cs typeface="Times New Roman" panose="02020603050405020304" pitchFamily="18" charset="0"/>
              </a:rPr>
              <a:t> p=1;</a:t>
            </a:r>
          </a:p>
          <a:p>
            <a:r>
              <a:rPr lang="en-US" sz="2000" dirty="0">
                <a:latin typeface="Times New Roman" panose="02020603050405020304" pitchFamily="18" charset="0"/>
                <a:cs typeface="Times New Roman" panose="02020603050405020304" pitchFamily="18" charset="0"/>
              </a:rPr>
              <a:t> c=2*p;</a:t>
            </a:r>
          </a:p>
          <a:p>
            <a:r>
              <a:rPr lang="en-US" sz="2000" dirty="0">
                <a:latin typeface="Times New Roman" panose="02020603050405020304" pitchFamily="18" charset="0"/>
                <a:cs typeface="Times New Roman" panose="02020603050405020304" pitchFamily="18" charset="0"/>
              </a:rPr>
              <a:t> while(c&lt;=n)</a:t>
            </a:r>
          </a:p>
          <a:p>
            <a:r>
              <a:rPr lang="en-US" sz="2000" dirty="0">
                <a:latin typeface="Times New Roman" panose="02020603050405020304" pitchFamily="18" charset="0"/>
                <a:cs typeface="Times New Roman" panose="02020603050405020304" pitchFamily="18" charset="0"/>
              </a:rPr>
              <a:t> {      if(a[c]&lt;a[c+1])      </a:t>
            </a:r>
            <a:r>
              <a:rPr lang="en-US" sz="2000" dirty="0" err="1">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if(temp&gt;=a[c])     break;</a:t>
            </a:r>
          </a:p>
          <a:p>
            <a:r>
              <a:rPr lang="en-US" sz="2000" dirty="0">
                <a:latin typeface="Times New Roman" panose="02020603050405020304" pitchFamily="18" charset="0"/>
                <a:cs typeface="Times New Roman" panose="02020603050405020304" pitchFamily="18" charset="0"/>
              </a:rPr>
              <a:t>       a[p]=a[c];</a:t>
            </a:r>
          </a:p>
          <a:p>
            <a:r>
              <a:rPr lang="en-US" sz="2000" dirty="0">
                <a:latin typeface="Times New Roman" panose="02020603050405020304" pitchFamily="18" charset="0"/>
                <a:cs typeface="Times New Roman" panose="02020603050405020304" pitchFamily="18" charset="0"/>
              </a:rPr>
              <a:t>        p=c;</a:t>
            </a:r>
          </a:p>
          <a:p>
            <a:r>
              <a:rPr lang="en-US" sz="2000" dirty="0">
                <a:latin typeface="Times New Roman" panose="02020603050405020304" pitchFamily="18" charset="0"/>
                <a:cs typeface="Times New Roman" panose="02020603050405020304" pitchFamily="18" charset="0"/>
              </a:rPr>
              <a:t>       c=2*p;</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a[p]=temp;</a:t>
            </a:r>
          </a:p>
          <a:p>
            <a:r>
              <a:rPr lang="en-US" sz="2000" dirty="0">
                <a:latin typeface="Times New Roman" panose="02020603050405020304" pitchFamily="18" charset="0"/>
                <a:cs typeface="Times New Roman" panose="02020603050405020304" pitchFamily="18" charset="0"/>
              </a:rPr>
              <a:t> return n;</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62898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74253-3158-A98B-D15F-462EFA57C49E}"/>
              </a:ext>
            </a:extLst>
          </p:cNvPr>
          <p:cNvSpPr>
            <a:spLocks noGrp="1"/>
          </p:cNvSpPr>
          <p:nvPr>
            <p:ph type="dt" sz="half" idx="10"/>
          </p:nvPr>
        </p:nvSpPr>
        <p:spPr/>
        <p:txBody>
          <a:bodyPr/>
          <a:lstStyle/>
          <a:p>
            <a:fld id="{00C7AD75-3432-49DD-A645-2FF52EC1454C}" type="datetime5">
              <a:rPr lang="en-IN" smtClean="0"/>
              <a:t>2-Dec-22</a:t>
            </a:fld>
            <a:endParaRPr lang="en-IN"/>
          </a:p>
        </p:txBody>
      </p:sp>
      <p:sp>
        <p:nvSpPr>
          <p:cNvPr id="3" name="Footer Placeholder 2">
            <a:extLst>
              <a:ext uri="{FF2B5EF4-FFF2-40B4-BE49-F238E27FC236}">
                <a16:creationId xmlns:a16="http://schemas.microsoft.com/office/drawing/2014/main" id="{D2FC665A-AF4B-67A5-FA81-BC911BEA2103}"/>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556908C9-661D-F91A-C4DD-8EBD521961D1}"/>
              </a:ext>
            </a:extLst>
          </p:cNvPr>
          <p:cNvSpPr>
            <a:spLocks noGrp="1"/>
          </p:cNvSpPr>
          <p:nvPr>
            <p:ph type="sldNum" sz="quarter" idx="12"/>
          </p:nvPr>
        </p:nvSpPr>
        <p:spPr/>
        <p:txBody>
          <a:bodyPr/>
          <a:lstStyle/>
          <a:p>
            <a:fld id="{1B44385C-0615-4A46-ADB2-FB00C56C0F04}" type="slidenum">
              <a:rPr lang="en-IN" smtClean="0"/>
              <a:t>28</a:t>
            </a:fld>
            <a:endParaRPr lang="en-IN"/>
          </a:p>
        </p:txBody>
      </p:sp>
      <p:sp>
        <p:nvSpPr>
          <p:cNvPr id="6" name="TextBox 5">
            <a:extLst>
              <a:ext uri="{FF2B5EF4-FFF2-40B4-BE49-F238E27FC236}">
                <a16:creationId xmlns:a16="http://schemas.microsoft.com/office/drawing/2014/main" id="{574C35D2-2425-38B2-03C2-4ED291FC2222}"/>
              </a:ext>
            </a:extLst>
          </p:cNvPr>
          <p:cNvSpPr txBox="1"/>
          <p:nvPr/>
        </p:nvSpPr>
        <p:spPr>
          <a:xfrm>
            <a:off x="628650" y="896222"/>
            <a:ext cx="7886700" cy="5509200"/>
          </a:xfrm>
          <a:prstGeom prst="rect">
            <a:avLst/>
          </a:prstGeom>
          <a:noFill/>
        </p:spPr>
        <p:txBody>
          <a:bodyPr wrap="square">
            <a:spAutoFit/>
          </a:bodyPr>
          <a:lstStyle/>
          <a:p>
            <a:r>
              <a:rPr lang="en-US" sz="3200" dirty="0"/>
              <a:t>void sort1(int a[], int n)</a:t>
            </a:r>
          </a:p>
          <a:p>
            <a:r>
              <a:rPr lang="en-US" sz="3200" dirty="0"/>
              <a:t>{</a:t>
            </a:r>
          </a:p>
          <a:p>
            <a:r>
              <a:rPr lang="en-US" sz="3200" dirty="0"/>
              <a:t> int </a:t>
            </a:r>
            <a:r>
              <a:rPr lang="en-US" sz="3200" dirty="0" err="1"/>
              <a:t>i,j,temp</a:t>
            </a:r>
            <a:r>
              <a:rPr lang="en-US" sz="3200" dirty="0"/>
              <a:t>;</a:t>
            </a:r>
          </a:p>
          <a:p>
            <a:r>
              <a:rPr lang="en-US" sz="3200" dirty="0"/>
              <a:t> for(</a:t>
            </a:r>
            <a:r>
              <a:rPr lang="en-US" sz="3200" dirty="0" err="1"/>
              <a:t>i</a:t>
            </a:r>
            <a:r>
              <a:rPr lang="en-US" sz="3200" dirty="0"/>
              <a:t>=n-1;i&gt;0;i--)</a:t>
            </a:r>
          </a:p>
          <a:p>
            <a:r>
              <a:rPr lang="en-US" sz="3200" dirty="0"/>
              <a:t> {</a:t>
            </a:r>
          </a:p>
          <a:p>
            <a:r>
              <a:rPr lang="en-US" sz="3200" dirty="0"/>
              <a:t>  temp=a[1];</a:t>
            </a:r>
          </a:p>
          <a:p>
            <a:r>
              <a:rPr lang="en-US" sz="3200" dirty="0"/>
              <a:t>  a[1]=a[i+1];</a:t>
            </a:r>
          </a:p>
          <a:p>
            <a:r>
              <a:rPr lang="en-US" sz="3200" dirty="0"/>
              <a:t>  a[i+1]=temp;</a:t>
            </a:r>
          </a:p>
          <a:p>
            <a:r>
              <a:rPr lang="en-US" sz="3200" dirty="0"/>
              <a:t>  adjust(a,1,i);</a:t>
            </a:r>
          </a:p>
          <a:p>
            <a:r>
              <a:rPr lang="en-US" sz="3200" dirty="0"/>
              <a:t> }</a:t>
            </a:r>
          </a:p>
          <a:p>
            <a:r>
              <a:rPr lang="en-US" sz="3200" dirty="0"/>
              <a:t>}</a:t>
            </a:r>
          </a:p>
        </p:txBody>
      </p:sp>
    </p:spTree>
    <p:extLst>
      <p:ext uri="{BB962C8B-B14F-4D97-AF65-F5344CB8AC3E}">
        <p14:creationId xmlns:p14="http://schemas.microsoft.com/office/powerpoint/2010/main" val="1222920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E83D98-EFFB-C3EF-1B3D-03E426672773}"/>
              </a:ext>
            </a:extLst>
          </p:cNvPr>
          <p:cNvSpPr>
            <a:spLocks noGrp="1"/>
          </p:cNvSpPr>
          <p:nvPr>
            <p:ph type="dt" sz="half" idx="10"/>
          </p:nvPr>
        </p:nvSpPr>
        <p:spPr/>
        <p:txBody>
          <a:bodyPr/>
          <a:lstStyle/>
          <a:p>
            <a:fld id="{00C7AD75-3432-49DD-A645-2FF52EC1454C}" type="datetime5">
              <a:rPr lang="en-IN" smtClean="0"/>
              <a:t>2-Dec-22</a:t>
            </a:fld>
            <a:endParaRPr lang="en-IN"/>
          </a:p>
        </p:txBody>
      </p:sp>
      <p:sp>
        <p:nvSpPr>
          <p:cNvPr id="3" name="Footer Placeholder 2">
            <a:extLst>
              <a:ext uri="{FF2B5EF4-FFF2-40B4-BE49-F238E27FC236}">
                <a16:creationId xmlns:a16="http://schemas.microsoft.com/office/drawing/2014/main" id="{121E8D84-26DB-C417-93E7-AB14F8A1DFB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5661C701-6741-9889-4385-A2855A2E2F2F}"/>
              </a:ext>
            </a:extLst>
          </p:cNvPr>
          <p:cNvSpPr>
            <a:spLocks noGrp="1"/>
          </p:cNvSpPr>
          <p:nvPr>
            <p:ph type="sldNum" sz="quarter" idx="12"/>
          </p:nvPr>
        </p:nvSpPr>
        <p:spPr/>
        <p:txBody>
          <a:bodyPr/>
          <a:lstStyle/>
          <a:p>
            <a:fld id="{1B44385C-0615-4A46-ADB2-FB00C56C0F04}" type="slidenum">
              <a:rPr lang="en-IN" smtClean="0"/>
              <a:t>29</a:t>
            </a:fld>
            <a:endParaRPr lang="en-IN"/>
          </a:p>
        </p:txBody>
      </p:sp>
      <p:sp>
        <p:nvSpPr>
          <p:cNvPr id="6" name="TextBox 5">
            <a:extLst>
              <a:ext uri="{FF2B5EF4-FFF2-40B4-BE49-F238E27FC236}">
                <a16:creationId xmlns:a16="http://schemas.microsoft.com/office/drawing/2014/main" id="{60D9CEB8-A550-BFE7-EA4C-6F37998165E8}"/>
              </a:ext>
            </a:extLst>
          </p:cNvPr>
          <p:cNvSpPr txBox="1"/>
          <p:nvPr/>
        </p:nvSpPr>
        <p:spPr>
          <a:xfrm>
            <a:off x="1407202" y="906602"/>
            <a:ext cx="5748728" cy="5632311"/>
          </a:xfrm>
          <a:prstGeom prst="rect">
            <a:avLst/>
          </a:prstGeom>
          <a:noFill/>
        </p:spPr>
        <p:txBody>
          <a:bodyPr wrap="square">
            <a:spAutoFit/>
          </a:bodyPr>
          <a:lstStyle/>
          <a:p>
            <a:r>
              <a:rPr lang="en-US" sz="2400" dirty="0"/>
              <a:t>void adjust(int a[],int p, int n)</a:t>
            </a:r>
          </a:p>
          <a:p>
            <a:r>
              <a:rPr lang="en-US" sz="2400" dirty="0"/>
              <a:t>{</a:t>
            </a:r>
          </a:p>
          <a:p>
            <a:r>
              <a:rPr lang="en-US" sz="2400" dirty="0"/>
              <a:t> int c, temp;</a:t>
            </a:r>
          </a:p>
          <a:p>
            <a:r>
              <a:rPr lang="en-US" sz="2400" dirty="0"/>
              <a:t> temp=a[p];</a:t>
            </a:r>
          </a:p>
          <a:p>
            <a:r>
              <a:rPr lang="en-US" sz="2400" dirty="0"/>
              <a:t> c=2*p;</a:t>
            </a:r>
          </a:p>
          <a:p>
            <a:r>
              <a:rPr lang="en-US" sz="2400" dirty="0"/>
              <a:t> while(c&lt;=n)</a:t>
            </a:r>
          </a:p>
          <a:p>
            <a:r>
              <a:rPr lang="en-US" sz="2400" dirty="0"/>
              <a:t> {</a:t>
            </a:r>
          </a:p>
          <a:p>
            <a:r>
              <a:rPr lang="en-US" sz="2400" dirty="0"/>
              <a:t>  if(c&lt;n &amp;&amp; a[c+1]&gt;a[c])    </a:t>
            </a:r>
            <a:r>
              <a:rPr lang="en-US" sz="2400" dirty="0" err="1"/>
              <a:t>c++</a:t>
            </a:r>
            <a:r>
              <a:rPr lang="en-US" sz="2400" dirty="0"/>
              <a:t>;</a:t>
            </a:r>
          </a:p>
          <a:p>
            <a:r>
              <a:rPr lang="en-US" sz="2400" dirty="0"/>
              <a:t>  if(temp&gt;a[c])    break;</a:t>
            </a:r>
          </a:p>
          <a:p>
            <a:r>
              <a:rPr lang="en-US" sz="2400" dirty="0"/>
              <a:t>  else</a:t>
            </a:r>
          </a:p>
          <a:p>
            <a:r>
              <a:rPr lang="en-US" sz="2400" dirty="0"/>
              <a:t>  {      a[c/2]=a[c];      c=2*c;  }</a:t>
            </a:r>
          </a:p>
          <a:p>
            <a:r>
              <a:rPr lang="en-US" sz="2400" dirty="0"/>
              <a:t> }</a:t>
            </a:r>
          </a:p>
          <a:p>
            <a:r>
              <a:rPr lang="en-US" sz="2400" dirty="0"/>
              <a:t> a[c/2]=temp;</a:t>
            </a:r>
          </a:p>
          <a:p>
            <a:r>
              <a:rPr lang="en-US" sz="2400" dirty="0"/>
              <a:t> return;</a:t>
            </a:r>
          </a:p>
          <a:p>
            <a:r>
              <a:rPr lang="en-US" sz="2400" dirty="0"/>
              <a:t>}</a:t>
            </a:r>
          </a:p>
        </p:txBody>
      </p:sp>
    </p:spTree>
    <p:extLst>
      <p:ext uri="{BB962C8B-B14F-4D97-AF65-F5344CB8AC3E}">
        <p14:creationId xmlns:p14="http://schemas.microsoft.com/office/powerpoint/2010/main" val="6923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A7D8F2A2-8EFD-4B56-9A05-763EADB24F77}"/>
              </a:ext>
            </a:extLst>
          </p:cNvPr>
          <p:cNvSpPr>
            <a:spLocks noGrp="1" noChangeArrowheads="1"/>
          </p:cNvSpPr>
          <p:nvPr>
            <p:ph type="title"/>
          </p:nvPr>
        </p:nvSpPr>
        <p:spPr>
          <a:xfrm>
            <a:off x="170705" y="136525"/>
            <a:ext cx="8373965" cy="754063"/>
          </a:xfrm>
        </p:spPr>
        <p:txBody>
          <a:bodyPr/>
          <a:lstStyle/>
          <a:p>
            <a:r>
              <a:rPr lang="en-US" altLang="en-US" dirty="0"/>
              <a:t>Array Representation of Heaps</a:t>
            </a:r>
          </a:p>
        </p:txBody>
      </p:sp>
      <p:graphicFrame>
        <p:nvGraphicFramePr>
          <p:cNvPr id="318467" name="Object 3">
            <a:extLst>
              <a:ext uri="{FF2B5EF4-FFF2-40B4-BE49-F238E27FC236}">
                <a16:creationId xmlns:a16="http://schemas.microsoft.com/office/drawing/2014/main" id="{3C0DB5A9-A50C-4F8A-B698-88263E996797}"/>
              </a:ext>
            </a:extLst>
          </p:cNvPr>
          <p:cNvGraphicFramePr>
            <a:graphicFrameLocks noGrp="1" noChangeAspect="1"/>
          </p:cNvGraphicFramePr>
          <p:nvPr>
            <p:ph sz="quarter" idx="1"/>
            <p:extLst>
              <p:ext uri="{D42A27DB-BD31-4B8C-83A1-F6EECF244321}">
                <p14:modId xmlns:p14="http://schemas.microsoft.com/office/powerpoint/2010/main" val="301122554"/>
              </p:ext>
            </p:extLst>
          </p:nvPr>
        </p:nvGraphicFramePr>
        <p:xfrm>
          <a:off x="4948238" y="2849564"/>
          <a:ext cx="3738562" cy="2462212"/>
        </p:xfrm>
        <a:graphic>
          <a:graphicData uri="http://schemas.openxmlformats.org/presentationml/2006/ole">
            <mc:AlternateContent xmlns:mc="http://schemas.openxmlformats.org/markup-compatibility/2006">
              <mc:Choice xmlns:v="urn:schemas-microsoft-com:vml" Requires="v">
                <p:oleObj name="Paint Shop Pro Image" r:id="rId3" imgW="6829268" imgH="4497561" progId="PaintShopPro">
                  <p:embed/>
                </p:oleObj>
              </mc:Choice>
              <mc:Fallback>
                <p:oleObj name="Paint Shop Pro Image" r:id="rId3" imgW="6829268" imgH="4497561" progId="PaintShopPro">
                  <p:embed/>
                  <p:pic>
                    <p:nvPicPr>
                      <p:cNvPr id="318467" name="Object 3">
                        <a:extLst>
                          <a:ext uri="{FF2B5EF4-FFF2-40B4-BE49-F238E27FC236}">
                            <a16:creationId xmlns:a16="http://schemas.microsoft.com/office/drawing/2014/main" id="{3C0DB5A9-A50C-4F8A-B698-88263E996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8238" y="2849564"/>
                        <a:ext cx="3738562" cy="2462212"/>
                      </a:xfrm>
                      <a:prstGeom prst="rect">
                        <a:avLst/>
                      </a:prstGeom>
                      <a:noFill/>
                      <a:ln>
                        <a:noFill/>
                      </a:ln>
                      <a:effectLst/>
                    </p:spPr>
                  </p:pic>
                </p:oleObj>
              </mc:Fallback>
            </mc:AlternateContent>
          </a:graphicData>
        </a:graphic>
      </p:graphicFrame>
      <p:graphicFrame>
        <p:nvGraphicFramePr>
          <p:cNvPr id="318468" name="Object 4">
            <a:extLst>
              <a:ext uri="{FF2B5EF4-FFF2-40B4-BE49-F238E27FC236}">
                <a16:creationId xmlns:a16="http://schemas.microsoft.com/office/drawing/2014/main" id="{1E058E2F-A8A3-4B8E-92F7-856EA6C88C55}"/>
              </a:ext>
            </a:extLst>
          </p:cNvPr>
          <p:cNvGraphicFramePr>
            <a:graphicFrameLocks noGrp="1" noChangeAspect="1"/>
          </p:cNvGraphicFramePr>
          <p:nvPr>
            <p:ph sz="quarter" idx="2"/>
            <p:extLst>
              <p:ext uri="{D42A27DB-BD31-4B8C-83A1-F6EECF244321}">
                <p14:modId xmlns:p14="http://schemas.microsoft.com/office/powerpoint/2010/main" val="3378713460"/>
              </p:ext>
            </p:extLst>
          </p:nvPr>
        </p:nvGraphicFramePr>
        <p:xfrm>
          <a:off x="4683919" y="1237457"/>
          <a:ext cx="4445000" cy="1265238"/>
        </p:xfrm>
        <a:graphic>
          <a:graphicData uri="http://schemas.openxmlformats.org/presentationml/2006/ole">
            <mc:AlternateContent xmlns:mc="http://schemas.openxmlformats.org/markup-compatibility/2006">
              <mc:Choice xmlns:v="urn:schemas-microsoft-com:vml" Requires="v">
                <p:oleObj name="Paint Shop Pro Image" r:id="rId5" imgW="5590244" imgH="1590675" progId="PaintShopPro">
                  <p:embed/>
                </p:oleObj>
              </mc:Choice>
              <mc:Fallback>
                <p:oleObj name="Paint Shop Pro Image" r:id="rId5" imgW="5590244" imgH="1590675" progId="PaintShopPro">
                  <p:embed/>
                  <p:pic>
                    <p:nvPicPr>
                      <p:cNvPr id="318468" name="Object 4">
                        <a:extLst>
                          <a:ext uri="{FF2B5EF4-FFF2-40B4-BE49-F238E27FC236}">
                            <a16:creationId xmlns:a16="http://schemas.microsoft.com/office/drawing/2014/main" id="{1E058E2F-A8A3-4B8E-92F7-856EA6C88C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919" y="1237457"/>
                        <a:ext cx="4445000" cy="1265238"/>
                      </a:xfrm>
                      <a:prstGeom prst="rect">
                        <a:avLst/>
                      </a:prstGeom>
                      <a:noFill/>
                      <a:ln>
                        <a:noFill/>
                      </a:ln>
                      <a:effectLst/>
                    </p:spPr>
                  </p:pic>
                </p:oleObj>
              </mc:Fallback>
            </mc:AlternateContent>
          </a:graphicData>
        </a:graphic>
      </p:graphicFrame>
      <p:sp>
        <p:nvSpPr>
          <p:cNvPr id="318469" name="Rectangle 5">
            <a:extLst>
              <a:ext uri="{FF2B5EF4-FFF2-40B4-BE49-F238E27FC236}">
                <a16:creationId xmlns:a16="http://schemas.microsoft.com/office/drawing/2014/main" id="{261FEEF6-22E2-4249-A7F3-0EA5214BB475}"/>
              </a:ext>
            </a:extLst>
          </p:cNvPr>
          <p:cNvSpPr>
            <a:spLocks noGrp="1" noChangeArrowheads="1"/>
          </p:cNvSpPr>
          <p:nvPr>
            <p:ph type="body" sz="half" idx="3"/>
          </p:nvPr>
        </p:nvSpPr>
        <p:spPr>
          <a:xfrm>
            <a:off x="281782" y="1314792"/>
            <a:ext cx="4402137" cy="4237941"/>
          </a:xfrm>
        </p:spPr>
        <p:txBody>
          <a:bodyPr>
            <a:normAutofit fontScale="92500"/>
          </a:bodyPr>
          <a:lstStyle/>
          <a:p>
            <a:pPr>
              <a:lnSpc>
                <a:spcPct val="120000"/>
              </a:lnSpc>
            </a:pPr>
            <a:r>
              <a:rPr lang="en-US" altLang="en-US" sz="2400" dirty="0"/>
              <a:t>A heap can be stored as an array </a:t>
            </a:r>
            <a:r>
              <a:rPr lang="en-US" altLang="en-US" sz="2400" i="1" dirty="0"/>
              <a:t>A</a:t>
            </a:r>
            <a:r>
              <a:rPr lang="en-US" altLang="en-US" sz="2400" dirty="0"/>
              <a:t>.</a:t>
            </a:r>
          </a:p>
          <a:p>
            <a:pPr lvl="1">
              <a:lnSpc>
                <a:spcPct val="120000"/>
              </a:lnSpc>
            </a:pPr>
            <a:r>
              <a:rPr lang="en-US" altLang="en-US" sz="2400" dirty="0"/>
              <a:t>Root of tree is </a:t>
            </a:r>
            <a:r>
              <a:rPr lang="en-US" altLang="en-US" sz="2400" dirty="0">
                <a:latin typeface="Comic Sans MS" panose="030F0702030302020204" pitchFamily="66" charset="0"/>
              </a:rPr>
              <a:t>A[1]</a:t>
            </a:r>
          </a:p>
          <a:p>
            <a:pPr lvl="1">
              <a:lnSpc>
                <a:spcPct val="120000"/>
              </a:lnSpc>
            </a:pPr>
            <a:r>
              <a:rPr lang="en-US" altLang="en-US" sz="2400" dirty="0"/>
              <a:t>Left child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A[2i]</a:t>
            </a:r>
          </a:p>
          <a:p>
            <a:pPr lvl="1">
              <a:lnSpc>
                <a:spcPct val="120000"/>
              </a:lnSpc>
            </a:pPr>
            <a:r>
              <a:rPr lang="en-US" altLang="en-US" sz="2400" dirty="0"/>
              <a:t>Right child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A[2i + 1]</a:t>
            </a:r>
          </a:p>
          <a:p>
            <a:pPr lvl="1">
              <a:lnSpc>
                <a:spcPct val="120000"/>
              </a:lnSpc>
            </a:pPr>
            <a:r>
              <a:rPr lang="en-US" altLang="en-US" sz="2400" dirty="0"/>
              <a:t>Parent of </a:t>
            </a:r>
            <a:r>
              <a:rPr lang="en-US" altLang="en-US" sz="2400" dirty="0">
                <a:latin typeface="Comic Sans MS" panose="030F0702030302020204" pitchFamily="66" charset="0"/>
              </a:rPr>
              <a:t>A[</a:t>
            </a:r>
            <a:r>
              <a:rPr lang="en-US" altLang="en-US" sz="2400" dirty="0" err="1">
                <a:latin typeface="Comic Sans MS" panose="030F0702030302020204" pitchFamily="66" charset="0"/>
              </a:rPr>
              <a:t>i</a:t>
            </a:r>
            <a:r>
              <a:rPr lang="en-US" altLang="en-US" sz="2400" dirty="0">
                <a:latin typeface="Comic Sans MS" panose="030F0702030302020204" pitchFamily="66" charset="0"/>
              </a:rPr>
              <a:t>] = A[ </a:t>
            </a:r>
            <a:r>
              <a:rPr lang="en-US" altLang="en-US" sz="2400" dirty="0">
                <a:latin typeface="Comic Sans MS" panose="030F0702030302020204" pitchFamily="66" charset="0"/>
                <a:sym typeface="Symbol" panose="05050102010706020507" pitchFamily="18" charset="2"/>
              </a:rPr>
              <a:t></a:t>
            </a:r>
            <a:r>
              <a:rPr lang="en-US" altLang="en-US" sz="2400" dirty="0" err="1">
                <a:latin typeface="Comic Sans MS" panose="030F0702030302020204" pitchFamily="66" charset="0"/>
              </a:rPr>
              <a:t>i</a:t>
            </a:r>
            <a:r>
              <a:rPr lang="en-US" altLang="en-US" sz="2400" dirty="0">
                <a:latin typeface="Comic Sans MS" panose="030F0702030302020204" pitchFamily="66" charset="0"/>
              </a:rPr>
              <a:t>/2</a:t>
            </a:r>
            <a:r>
              <a:rPr lang="en-US" altLang="en-US" sz="2400" dirty="0">
                <a:latin typeface="Comic Sans MS" panose="030F0702030302020204" pitchFamily="66" charset="0"/>
                <a:sym typeface="Symbol" panose="05050102010706020507" pitchFamily="18" charset="2"/>
              </a:rPr>
              <a:t></a:t>
            </a:r>
            <a:r>
              <a:rPr lang="en-US" altLang="en-US" sz="2400" dirty="0">
                <a:latin typeface="Comic Sans MS" panose="030F0702030302020204" pitchFamily="66" charset="0"/>
              </a:rPr>
              <a:t> ]</a:t>
            </a:r>
          </a:p>
          <a:p>
            <a:pPr lvl="1">
              <a:lnSpc>
                <a:spcPct val="120000"/>
              </a:lnSpc>
            </a:pPr>
            <a:r>
              <a:rPr lang="en-US" altLang="en-US" sz="2400" dirty="0" err="1"/>
              <a:t>Heapsize</a:t>
            </a:r>
            <a:r>
              <a:rPr lang="en-US" altLang="en-US" sz="2400" dirty="0"/>
              <a:t>[A] </a:t>
            </a:r>
            <a:r>
              <a:rPr lang="en-US" altLang="en-US" sz="2400" dirty="0">
                <a:cs typeface="Arial" panose="020B0604020202020204" pitchFamily="34" charset="0"/>
              </a:rPr>
              <a:t>≤</a:t>
            </a:r>
            <a:r>
              <a:rPr lang="en-US" altLang="en-US" sz="2400" dirty="0"/>
              <a:t> length[A]</a:t>
            </a:r>
          </a:p>
          <a:p>
            <a:pPr>
              <a:lnSpc>
                <a:spcPct val="120000"/>
              </a:lnSpc>
            </a:pPr>
            <a:r>
              <a:rPr lang="en-US" altLang="en-US" sz="2400" dirty="0"/>
              <a:t>The elements in the subarray </a:t>
            </a:r>
            <a:r>
              <a:rPr lang="en-US" altLang="en-US" sz="2400" dirty="0">
                <a:latin typeface="Comic Sans MS" panose="030F0702030302020204" pitchFamily="66" charset="0"/>
              </a:rPr>
              <a:t>A[(</a:t>
            </a:r>
            <a:r>
              <a:rPr lang="en-US" altLang="en-US" sz="2400" dirty="0">
                <a:latin typeface="Comic Sans MS" panose="030F0702030302020204" pitchFamily="66" charset="0"/>
                <a:sym typeface="Symbol" panose="05050102010706020507" pitchFamily="18" charset="2"/>
              </a:rPr>
              <a:t>n/2+1</a:t>
            </a:r>
            <a:r>
              <a:rPr lang="en-US" altLang="en-US" sz="2400" dirty="0">
                <a:latin typeface="Comic Sans MS" panose="030F0702030302020204" pitchFamily="66" charset="0"/>
              </a:rPr>
              <a:t>) .. n]</a:t>
            </a:r>
            <a:r>
              <a:rPr lang="en-US" altLang="en-US" sz="2400" dirty="0"/>
              <a:t> are leaves</a:t>
            </a:r>
          </a:p>
          <a:p>
            <a:pPr>
              <a:lnSpc>
                <a:spcPct val="120000"/>
              </a:lnSpc>
            </a:pPr>
            <a:endParaRPr lang="en-US" altLang="en-US" sz="1800" dirty="0"/>
          </a:p>
        </p:txBody>
      </p:sp>
      <p:sp>
        <p:nvSpPr>
          <p:cNvPr id="6" name="Slide Number Placeholder 6">
            <a:extLst>
              <a:ext uri="{FF2B5EF4-FFF2-40B4-BE49-F238E27FC236}">
                <a16:creationId xmlns:a16="http://schemas.microsoft.com/office/drawing/2014/main" id="{980EEF72-92BD-48BE-A408-9472FE3FC750}"/>
              </a:ext>
            </a:extLst>
          </p:cNvPr>
          <p:cNvSpPr>
            <a:spLocks noGrp="1"/>
          </p:cNvSpPr>
          <p:nvPr>
            <p:ph type="sldNum" sz="quarter" idx="11"/>
          </p:nvPr>
        </p:nvSpPr>
        <p:spPr/>
        <p:txBody>
          <a:bodyPr/>
          <a:lstStyle/>
          <a:p>
            <a:endParaRPr lang="en-US" altLang="en-US" dirty="0"/>
          </a:p>
        </p:txBody>
      </p:sp>
      <p:sp>
        <p:nvSpPr>
          <p:cNvPr id="2" name="Date Placeholder 1">
            <a:extLst>
              <a:ext uri="{FF2B5EF4-FFF2-40B4-BE49-F238E27FC236}">
                <a16:creationId xmlns:a16="http://schemas.microsoft.com/office/drawing/2014/main" id="{5F994CFC-F98D-43E3-A703-C01FD5CD3BE2}"/>
              </a:ext>
            </a:extLst>
          </p:cNvPr>
          <p:cNvSpPr>
            <a:spLocks noGrp="1"/>
          </p:cNvSpPr>
          <p:nvPr>
            <p:ph type="dt" sz="half" idx="10"/>
          </p:nvPr>
        </p:nvSpPr>
        <p:spPr/>
        <p:txBody>
          <a:bodyPr/>
          <a:lstStyle/>
          <a:p>
            <a:fld id="{B722C470-0BFE-4056-BBBF-34FA54D9A16E}" type="datetime5">
              <a:rPr lang="en-IN" altLang="en-US" smtClean="0"/>
              <a:t>2-Dec-22</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C3EFE6-59B6-1F88-0BB1-FA0CEC032A4D}"/>
              </a:ext>
            </a:extLst>
          </p:cNvPr>
          <p:cNvSpPr>
            <a:spLocks noGrp="1"/>
          </p:cNvSpPr>
          <p:nvPr>
            <p:ph type="dt" sz="half" idx="10"/>
          </p:nvPr>
        </p:nvSpPr>
        <p:spPr/>
        <p:txBody>
          <a:bodyPr/>
          <a:lstStyle/>
          <a:p>
            <a:fld id="{00C7AD75-3432-49DD-A645-2FF52EC1454C}" type="datetime5">
              <a:rPr lang="en-IN" smtClean="0"/>
              <a:t>2-Dec-22</a:t>
            </a:fld>
            <a:endParaRPr lang="en-IN"/>
          </a:p>
        </p:txBody>
      </p:sp>
      <p:sp>
        <p:nvSpPr>
          <p:cNvPr id="3" name="Footer Placeholder 2">
            <a:extLst>
              <a:ext uri="{FF2B5EF4-FFF2-40B4-BE49-F238E27FC236}">
                <a16:creationId xmlns:a16="http://schemas.microsoft.com/office/drawing/2014/main" id="{F251D29D-7128-C87B-D921-EE91CA0878A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8BF74A26-2C31-3B9F-3066-2DBFF4AD4A3F}"/>
              </a:ext>
            </a:extLst>
          </p:cNvPr>
          <p:cNvSpPr>
            <a:spLocks noGrp="1"/>
          </p:cNvSpPr>
          <p:nvPr>
            <p:ph type="sldNum" sz="quarter" idx="12"/>
          </p:nvPr>
        </p:nvSpPr>
        <p:spPr/>
        <p:txBody>
          <a:bodyPr/>
          <a:lstStyle/>
          <a:p>
            <a:fld id="{1B44385C-0615-4A46-ADB2-FB00C56C0F04}" type="slidenum">
              <a:rPr lang="en-IN" smtClean="0"/>
              <a:t>30</a:t>
            </a:fld>
            <a:endParaRPr lang="en-IN"/>
          </a:p>
        </p:txBody>
      </p:sp>
      <p:sp>
        <p:nvSpPr>
          <p:cNvPr id="6" name="TextBox 5">
            <a:extLst>
              <a:ext uri="{FF2B5EF4-FFF2-40B4-BE49-F238E27FC236}">
                <a16:creationId xmlns:a16="http://schemas.microsoft.com/office/drawing/2014/main" id="{DC4E4518-3027-030C-DBF1-1DB5C32EA232}"/>
              </a:ext>
            </a:extLst>
          </p:cNvPr>
          <p:cNvSpPr txBox="1"/>
          <p:nvPr/>
        </p:nvSpPr>
        <p:spPr>
          <a:xfrm>
            <a:off x="1885950" y="1510180"/>
            <a:ext cx="4572000" cy="3539430"/>
          </a:xfrm>
          <a:prstGeom prst="rect">
            <a:avLst/>
          </a:prstGeom>
          <a:noFill/>
        </p:spPr>
        <p:txBody>
          <a:bodyPr wrap="square">
            <a:spAutoFit/>
          </a:bodyPr>
          <a:lstStyle/>
          <a:p>
            <a:r>
              <a:rPr lang="en-US" sz="3200" dirty="0"/>
              <a:t>void print(int a[],int n)</a:t>
            </a:r>
          </a:p>
          <a:p>
            <a:r>
              <a:rPr lang="en-US" sz="3200" dirty="0"/>
              <a:t>{</a:t>
            </a:r>
          </a:p>
          <a:p>
            <a:r>
              <a:rPr lang="en-US" sz="3200" dirty="0"/>
              <a:t> for(int </a:t>
            </a:r>
            <a:r>
              <a:rPr lang="en-US" sz="3200" dirty="0" err="1"/>
              <a:t>i</a:t>
            </a:r>
            <a:r>
              <a:rPr lang="en-US" sz="3200" dirty="0"/>
              <a:t>=1;i&lt;=</a:t>
            </a:r>
            <a:r>
              <a:rPr lang="en-US" sz="3200" dirty="0" err="1"/>
              <a:t>n;i</a:t>
            </a:r>
            <a:r>
              <a:rPr lang="en-US" sz="3200" dirty="0"/>
              <a:t>++)</a:t>
            </a:r>
          </a:p>
          <a:p>
            <a:r>
              <a:rPr lang="en-US" sz="3200" dirty="0"/>
              <a:t> {</a:t>
            </a:r>
          </a:p>
          <a:p>
            <a:r>
              <a:rPr lang="en-US" sz="3200" dirty="0"/>
              <a:t>  </a:t>
            </a:r>
            <a:r>
              <a:rPr lang="en-US" sz="3200" dirty="0" err="1"/>
              <a:t>cout</a:t>
            </a:r>
            <a:r>
              <a:rPr lang="en-US" sz="3200" dirty="0"/>
              <a:t>&lt;&lt;a[</a:t>
            </a:r>
            <a:r>
              <a:rPr lang="en-US" sz="3200" dirty="0" err="1"/>
              <a:t>i</a:t>
            </a:r>
            <a:r>
              <a:rPr lang="en-US" sz="3200" dirty="0"/>
              <a:t>]&lt;&lt;"   ";</a:t>
            </a:r>
          </a:p>
          <a:p>
            <a:r>
              <a:rPr lang="en-US" sz="3200" dirty="0"/>
              <a:t> }</a:t>
            </a:r>
          </a:p>
          <a:p>
            <a:r>
              <a:rPr lang="en-US" sz="3200" dirty="0"/>
              <a:t>}</a:t>
            </a:r>
          </a:p>
        </p:txBody>
      </p:sp>
    </p:spTree>
    <p:extLst>
      <p:ext uri="{BB962C8B-B14F-4D97-AF65-F5344CB8AC3E}">
        <p14:creationId xmlns:p14="http://schemas.microsoft.com/office/powerpoint/2010/main" val="1615552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7C0F2-11CC-5FEE-EDF2-A2AD49031FA0}"/>
              </a:ext>
            </a:extLst>
          </p:cNvPr>
          <p:cNvSpPr>
            <a:spLocks noGrp="1"/>
          </p:cNvSpPr>
          <p:nvPr>
            <p:ph type="dt" sz="half" idx="10"/>
          </p:nvPr>
        </p:nvSpPr>
        <p:spPr/>
        <p:txBody>
          <a:bodyPr/>
          <a:lstStyle/>
          <a:p>
            <a:fld id="{00C7AD75-3432-49DD-A645-2FF52EC1454C}" type="datetime5">
              <a:rPr lang="en-IN" smtClean="0"/>
              <a:t>2-Dec-22</a:t>
            </a:fld>
            <a:endParaRPr lang="en-IN"/>
          </a:p>
        </p:txBody>
      </p:sp>
      <p:sp>
        <p:nvSpPr>
          <p:cNvPr id="3" name="Footer Placeholder 2">
            <a:extLst>
              <a:ext uri="{FF2B5EF4-FFF2-40B4-BE49-F238E27FC236}">
                <a16:creationId xmlns:a16="http://schemas.microsoft.com/office/drawing/2014/main" id="{53242B11-9833-D3D4-6F58-22E05A6E9C2C}"/>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64A43691-07BA-A5F2-622B-E1F14EB41F51}"/>
              </a:ext>
            </a:extLst>
          </p:cNvPr>
          <p:cNvSpPr>
            <a:spLocks noGrp="1"/>
          </p:cNvSpPr>
          <p:nvPr>
            <p:ph type="sldNum" sz="quarter" idx="12"/>
          </p:nvPr>
        </p:nvSpPr>
        <p:spPr/>
        <p:txBody>
          <a:bodyPr/>
          <a:lstStyle/>
          <a:p>
            <a:fld id="{1B44385C-0615-4A46-ADB2-FB00C56C0F04}" type="slidenum">
              <a:rPr lang="en-IN" smtClean="0"/>
              <a:t>31</a:t>
            </a:fld>
            <a:endParaRPr lang="en-IN"/>
          </a:p>
        </p:txBody>
      </p:sp>
      <p:sp>
        <p:nvSpPr>
          <p:cNvPr id="6" name="TextBox 5">
            <a:extLst>
              <a:ext uri="{FF2B5EF4-FFF2-40B4-BE49-F238E27FC236}">
                <a16:creationId xmlns:a16="http://schemas.microsoft.com/office/drawing/2014/main" id="{90A74364-1F29-09A2-733D-B017EF24BB88}"/>
              </a:ext>
            </a:extLst>
          </p:cNvPr>
          <p:cNvSpPr txBox="1"/>
          <p:nvPr/>
        </p:nvSpPr>
        <p:spPr>
          <a:xfrm>
            <a:off x="571499" y="628951"/>
            <a:ext cx="8317667" cy="5632311"/>
          </a:xfrm>
          <a:prstGeom prst="rect">
            <a:avLst/>
          </a:prstGeom>
          <a:noFill/>
        </p:spPr>
        <p:txBody>
          <a:bodyPr wrap="square">
            <a:spAutoFit/>
          </a:bodyPr>
          <a:lstStyle/>
          <a:p>
            <a:endParaRPr lang="en-US" dirty="0"/>
          </a:p>
          <a:p>
            <a:r>
              <a:rPr lang="en-US" dirty="0"/>
              <a:t>int main()</a:t>
            </a:r>
          </a:p>
          <a:p>
            <a:r>
              <a:rPr lang="en-US" dirty="0"/>
              <a:t>{</a:t>
            </a:r>
          </a:p>
          <a:p>
            <a:r>
              <a:rPr lang="en-US" dirty="0"/>
              <a:t> int a[20],</a:t>
            </a:r>
            <a:r>
              <a:rPr lang="en-US" dirty="0" err="1"/>
              <a:t>ch,n</a:t>
            </a:r>
            <a:r>
              <a:rPr lang="en-US" dirty="0"/>
              <a:t>=0,item;</a:t>
            </a:r>
          </a:p>
          <a:p>
            <a:r>
              <a:rPr lang="en-US" dirty="0"/>
              <a:t> while(1)</a:t>
            </a:r>
          </a:p>
          <a:p>
            <a:r>
              <a:rPr lang="en-US" dirty="0"/>
              <a:t> {    </a:t>
            </a:r>
            <a:r>
              <a:rPr lang="en-US" dirty="0" err="1"/>
              <a:t>cout</a:t>
            </a:r>
            <a:r>
              <a:rPr lang="en-US" dirty="0"/>
              <a:t>&lt;&lt;"\n1.Insert  2. Delete  3.Print  4. Exit 5.Sort\n";</a:t>
            </a:r>
          </a:p>
          <a:p>
            <a:r>
              <a:rPr lang="en-US" dirty="0"/>
              <a:t>  </a:t>
            </a:r>
            <a:r>
              <a:rPr lang="en-US" dirty="0" err="1"/>
              <a:t>cin</a:t>
            </a:r>
            <a:r>
              <a:rPr lang="en-US" dirty="0"/>
              <a:t>&gt;&gt;</a:t>
            </a:r>
            <a:r>
              <a:rPr lang="en-US" dirty="0" err="1"/>
              <a:t>ch</a:t>
            </a:r>
            <a:r>
              <a:rPr lang="en-US" dirty="0"/>
              <a:t>;</a:t>
            </a:r>
          </a:p>
          <a:p>
            <a:r>
              <a:rPr lang="en-US" dirty="0"/>
              <a:t>  switch(</a:t>
            </a:r>
            <a:r>
              <a:rPr lang="en-US" dirty="0" err="1"/>
              <a:t>ch</a:t>
            </a:r>
            <a:r>
              <a:rPr lang="en-US" dirty="0"/>
              <a:t>)</a:t>
            </a:r>
          </a:p>
          <a:p>
            <a:r>
              <a:rPr lang="en-US" dirty="0"/>
              <a:t>  {</a:t>
            </a:r>
          </a:p>
          <a:p>
            <a:r>
              <a:rPr lang="en-US" dirty="0"/>
              <a:t>   case 1: </a:t>
            </a:r>
            <a:r>
              <a:rPr lang="en-US" dirty="0" err="1"/>
              <a:t>cout</a:t>
            </a:r>
            <a:r>
              <a:rPr lang="en-US" dirty="0"/>
              <a:t>&lt;&lt;"Enter the element of the heap\n";  </a:t>
            </a:r>
            <a:r>
              <a:rPr lang="en-US" dirty="0" err="1"/>
              <a:t>cin</a:t>
            </a:r>
            <a:r>
              <a:rPr lang="en-US" dirty="0"/>
              <a:t>&gt;&gt;item;</a:t>
            </a:r>
          </a:p>
          <a:p>
            <a:r>
              <a:rPr lang="en-US" dirty="0"/>
              <a:t>	   n=</a:t>
            </a:r>
            <a:r>
              <a:rPr lang="en-US" dirty="0" err="1"/>
              <a:t>insertheap</a:t>
            </a:r>
            <a:r>
              <a:rPr lang="en-US" dirty="0"/>
              <a:t>(</a:t>
            </a:r>
            <a:r>
              <a:rPr lang="en-US" dirty="0" err="1"/>
              <a:t>item,a,n</a:t>
            </a:r>
            <a:r>
              <a:rPr lang="en-US" dirty="0"/>
              <a:t>);</a:t>
            </a:r>
          </a:p>
          <a:p>
            <a:r>
              <a:rPr lang="en-US" dirty="0"/>
              <a:t>	   break;</a:t>
            </a:r>
          </a:p>
          <a:p>
            <a:r>
              <a:rPr lang="en-US" dirty="0"/>
              <a:t>   case 2: n=</a:t>
            </a:r>
            <a:r>
              <a:rPr lang="en-US" dirty="0" err="1"/>
              <a:t>delHeap</a:t>
            </a:r>
            <a:r>
              <a:rPr lang="en-US" dirty="0"/>
              <a:t>(</a:t>
            </a:r>
            <a:r>
              <a:rPr lang="en-US" dirty="0" err="1"/>
              <a:t>a,n</a:t>
            </a:r>
            <a:r>
              <a:rPr lang="en-US" dirty="0"/>
              <a:t>);	   break;</a:t>
            </a:r>
          </a:p>
          <a:p>
            <a:r>
              <a:rPr lang="en-US" dirty="0"/>
              <a:t>   case 3: print(</a:t>
            </a:r>
            <a:r>
              <a:rPr lang="en-US" dirty="0" err="1"/>
              <a:t>a,n</a:t>
            </a:r>
            <a:r>
              <a:rPr lang="en-US" dirty="0"/>
              <a:t>);		   break;</a:t>
            </a:r>
          </a:p>
          <a:p>
            <a:r>
              <a:rPr lang="en-US" dirty="0"/>
              <a:t>   case 4: break;</a:t>
            </a:r>
          </a:p>
          <a:p>
            <a:r>
              <a:rPr lang="en-US" dirty="0"/>
              <a:t>   case 5: sort1(</a:t>
            </a:r>
            <a:r>
              <a:rPr lang="en-US" dirty="0" err="1"/>
              <a:t>a,n</a:t>
            </a:r>
            <a:r>
              <a:rPr lang="en-US" dirty="0"/>
              <a:t>);		   break;</a:t>
            </a:r>
          </a:p>
          <a:p>
            <a:r>
              <a:rPr lang="en-US" dirty="0"/>
              <a:t>  }</a:t>
            </a:r>
          </a:p>
          <a:p>
            <a:r>
              <a:rPr lang="en-US" dirty="0"/>
              <a:t> }</a:t>
            </a:r>
          </a:p>
          <a:p>
            <a:r>
              <a:rPr lang="en-US" dirty="0"/>
              <a:t> return 0;</a:t>
            </a:r>
          </a:p>
          <a:p>
            <a:r>
              <a:rPr lang="en-US" dirty="0"/>
              <a:t>}</a:t>
            </a:r>
          </a:p>
        </p:txBody>
      </p:sp>
    </p:spTree>
    <p:extLst>
      <p:ext uri="{BB962C8B-B14F-4D97-AF65-F5344CB8AC3E}">
        <p14:creationId xmlns:p14="http://schemas.microsoft.com/office/powerpoint/2010/main" val="2983254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TextShape 1"/>
          <p:cNvSpPr txBox="1"/>
          <p:nvPr/>
        </p:nvSpPr>
        <p:spPr>
          <a:xfrm>
            <a:off x="304919" y="1981080"/>
            <a:ext cx="8653343" cy="4114800"/>
          </a:xfrm>
          <a:prstGeom prst="rect">
            <a:avLst/>
          </a:prstGeom>
          <a:noFill/>
          <a:ln>
            <a:noFill/>
          </a:ln>
        </p:spPr>
        <p:txBody>
          <a:bodyPr lIns="90360" tIns="44280" rIns="90360" bIns="44280"/>
          <a:lstStyle/>
          <a:p>
            <a:pPr marL="341280" indent="-341280">
              <a:lnSpc>
                <a:spcPct val="95000"/>
              </a:lnSpc>
              <a:buClr>
                <a:srgbClr val="00CECE"/>
              </a:buClr>
              <a:buSzPct val="75000"/>
              <a:buFont typeface="Monotype Sorts" charset="2"/>
              <a:buChar char=""/>
            </a:pPr>
            <a:r>
              <a:rPr lang="en-GB" sz="2800" b="0" strike="noStrike" spc="-1" dirty="0">
                <a:uFill>
                  <a:solidFill>
                    <a:srgbClr val="FFFFFF"/>
                  </a:solidFill>
                </a:uFill>
                <a:latin typeface="Times New Roman"/>
              </a:rPr>
              <a:t>A  heap is a complete binary tree, where the entry at each node is greater than/less than or equal to the entries in its children.</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800" b="0" strike="noStrike" spc="-1" dirty="0">
                <a:uFill>
                  <a:solidFill>
                    <a:srgbClr val="FFFFFF"/>
                  </a:solidFill>
                </a:uFill>
                <a:latin typeface="Times New Roman"/>
              </a:rPr>
              <a:t>To add an entry to a heap, place the new entry at the next available spot, and perform a </a:t>
            </a:r>
            <a:r>
              <a:rPr lang="en-GB" sz="2800" b="0" strike="noStrike" spc="-1" dirty="0" err="1">
                <a:uFill>
                  <a:solidFill>
                    <a:srgbClr val="FFFFFF"/>
                  </a:solidFill>
                </a:uFill>
                <a:latin typeface="Times New Roman"/>
              </a:rPr>
              <a:t>reheapification</a:t>
            </a:r>
            <a:r>
              <a:rPr lang="en-GB" sz="2800" b="0" strike="noStrike" spc="-1" dirty="0">
                <a:uFill>
                  <a:solidFill>
                    <a:srgbClr val="FFFFFF"/>
                  </a:solidFill>
                </a:uFill>
                <a:latin typeface="Times New Roman"/>
              </a:rPr>
              <a:t> upward.</a:t>
            </a:r>
            <a:endParaRPr lang="en-IN" sz="3200" b="0" strike="noStrike" spc="-1" dirty="0">
              <a:uFill>
                <a:solidFill>
                  <a:srgbClr val="FFFFFF"/>
                </a:solidFill>
              </a:uFill>
              <a:latin typeface="Times New Roman"/>
            </a:endParaRPr>
          </a:p>
          <a:p>
            <a:pPr marL="341280" indent="-341280">
              <a:buClr>
                <a:srgbClr val="00CECE"/>
              </a:buClr>
              <a:buSzPct val="75000"/>
              <a:buFont typeface="Monotype Sorts" charset="2"/>
              <a:buChar char=""/>
            </a:pPr>
            <a:r>
              <a:rPr lang="en-GB" sz="2800" b="0" strike="noStrike" spc="-1" dirty="0">
                <a:uFill>
                  <a:solidFill>
                    <a:srgbClr val="FFFFFF"/>
                  </a:solidFill>
                </a:uFill>
                <a:latin typeface="Times New Roman"/>
              </a:rPr>
              <a:t>To remove the biggest entry, move the last node onto the root, and perform a </a:t>
            </a:r>
            <a:r>
              <a:rPr lang="en-GB" sz="2800" b="0" strike="noStrike" spc="-1" dirty="0" err="1">
                <a:uFill>
                  <a:solidFill>
                    <a:srgbClr val="FFFFFF"/>
                  </a:solidFill>
                </a:uFill>
                <a:latin typeface="Times New Roman"/>
              </a:rPr>
              <a:t>reheapification</a:t>
            </a:r>
            <a:r>
              <a:rPr lang="en-GB" sz="2800" b="0" strike="noStrike" spc="-1" dirty="0">
                <a:uFill>
                  <a:solidFill>
                    <a:srgbClr val="FFFFFF"/>
                  </a:solidFill>
                </a:uFill>
                <a:latin typeface="Times New Roman"/>
              </a:rPr>
              <a:t> downward.</a:t>
            </a:r>
          </a:p>
          <a:p>
            <a:pPr marL="341280" indent="-341280">
              <a:buClr>
                <a:srgbClr val="00CECE"/>
              </a:buClr>
              <a:buSzPct val="75000"/>
              <a:buFont typeface="Monotype Sorts" charset="2"/>
              <a:buChar char=""/>
            </a:pPr>
            <a:endParaRPr lang="en-IN" sz="3200" b="0" strike="noStrike" spc="-1" dirty="0">
              <a:uFill>
                <a:solidFill>
                  <a:srgbClr val="FFFFFF"/>
                </a:solidFill>
              </a:uFill>
              <a:latin typeface="Times New Roman"/>
            </a:endParaRPr>
          </a:p>
        </p:txBody>
      </p:sp>
      <p:pic>
        <p:nvPicPr>
          <p:cNvPr id="678" name="Picture 2"/>
          <p:cNvPicPr/>
          <p:nvPr/>
        </p:nvPicPr>
        <p:blipFill>
          <a:blip r:embed="rId3"/>
          <a:srcRect l="21891"/>
          <a:stretch/>
        </p:blipFill>
        <p:spPr>
          <a:xfrm>
            <a:off x="41400" y="0"/>
            <a:ext cx="1625400" cy="1833480"/>
          </a:xfrm>
          <a:prstGeom prst="rect">
            <a:avLst/>
          </a:prstGeom>
          <a:ln>
            <a:noFill/>
          </a:ln>
        </p:spPr>
      </p:pic>
      <p:sp>
        <p:nvSpPr>
          <p:cNvPr id="679" name="TextShape 2"/>
          <p:cNvSpPr txBox="1"/>
          <p:nvPr/>
        </p:nvSpPr>
        <p:spPr>
          <a:xfrm>
            <a:off x="742950" y="0"/>
            <a:ext cx="7772400" cy="1143000"/>
          </a:xfrm>
          <a:prstGeom prst="rect">
            <a:avLst/>
          </a:prstGeom>
          <a:noFill/>
          <a:ln>
            <a:noFill/>
          </a:ln>
        </p:spPr>
        <p:txBody>
          <a:bodyPr lIns="90360" tIns="44280" rIns="90360" bIns="44280" anchor="ctr"/>
          <a:lstStyle/>
          <a:p>
            <a:pPr>
              <a:lnSpc>
                <a:spcPct val="95000"/>
              </a:lnSpc>
            </a:pPr>
            <a:r>
              <a:rPr lang="en-GB" sz="4400" b="0" strike="noStrike" spc="-1" dirty="0">
                <a:solidFill>
                  <a:srgbClr val="00CECE"/>
                </a:solidFill>
                <a:uFill>
                  <a:solidFill>
                    <a:srgbClr val="FFFFFF"/>
                  </a:solidFill>
                </a:uFill>
                <a:latin typeface="Times New Roman"/>
              </a:rPr>
              <a:t>   Summary</a:t>
            </a:r>
            <a:endParaRPr lang="en-IN" sz="4400" b="0" strike="noStrike" spc="-1" dirty="0">
              <a:solidFill>
                <a:srgbClr val="00CECE"/>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0164D9A8-0107-472D-BF33-DC8F40694584}"/>
              </a:ext>
            </a:extLst>
          </p:cNvPr>
          <p:cNvSpPr>
            <a:spLocks noGrp="1"/>
          </p:cNvSpPr>
          <p:nvPr>
            <p:ph type="dt" sz="half" idx="10"/>
          </p:nvPr>
        </p:nvSpPr>
        <p:spPr/>
        <p:txBody>
          <a:bodyPr/>
          <a:lstStyle/>
          <a:p>
            <a:fld id="{076464A7-E3A5-4113-949D-54C8BF16D60E}" type="datetime5">
              <a:rPr lang="en-IN" smtClean="0"/>
              <a:t>2-Dec-22</a:t>
            </a:fld>
            <a:endParaRPr lang="en-IN"/>
          </a:p>
        </p:txBody>
      </p:sp>
      <p:sp>
        <p:nvSpPr>
          <p:cNvPr id="3" name="Footer Placeholder 2">
            <a:extLst>
              <a:ext uri="{FF2B5EF4-FFF2-40B4-BE49-F238E27FC236}">
                <a16:creationId xmlns:a16="http://schemas.microsoft.com/office/drawing/2014/main" id="{B1CF61AB-6DBB-4744-A930-C7139AC2A1D2}"/>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56AF9FC3-3EE8-4972-8273-C7FA457D4984}"/>
              </a:ext>
            </a:extLst>
          </p:cNvPr>
          <p:cNvSpPr>
            <a:spLocks noGrp="1"/>
          </p:cNvSpPr>
          <p:nvPr>
            <p:ph type="sldNum" sz="quarter" idx="12"/>
          </p:nvPr>
        </p:nvSpPr>
        <p:spPr/>
        <p:txBody>
          <a:bodyPr/>
          <a:lstStyle/>
          <a:p>
            <a:fld id="{1B44385C-0615-4A46-ADB2-FB00C56C0F04}" type="slidenum">
              <a:rPr lang="en-IN" smtClean="0"/>
              <a:t>32</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a:t>Dept of I&amp;CT</a:t>
            </a:r>
          </a:p>
        </p:txBody>
      </p:sp>
      <p:sp>
        <p:nvSpPr>
          <p:cNvPr id="6" name="Slide Number Placeholder 3"/>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5CA3A74-EBC6-4612-9977-D555204A682F}" type="slidenum">
              <a:rPr lang="en-US" smtClean="0"/>
              <a:pPr>
                <a:defRPr/>
              </a:pPr>
              <a:t>4</a:t>
            </a:fld>
            <a:endParaRPr lang="en-US" altLang="zh-TW"/>
          </a:p>
        </p:txBody>
      </p:sp>
      <p:sp>
        <p:nvSpPr>
          <p:cNvPr id="46085" name="Rectangle 3"/>
          <p:cNvSpPr>
            <a:spLocks noChangeArrowheads="1"/>
          </p:cNvSpPr>
          <p:nvPr/>
        </p:nvSpPr>
        <p:spPr bwMode="auto">
          <a:xfrm>
            <a:off x="237691" y="1277602"/>
            <a:ext cx="8506259" cy="403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lstStyle>
            <a:lvl1pPr marL="342900" indent="-342900">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just" eaLnBrk="1" hangingPunct="1">
              <a:spcBef>
                <a:spcPct val="20000"/>
              </a:spcBef>
              <a:buClr>
                <a:schemeClr val="accent1"/>
              </a:buClr>
              <a:buFont typeface="Wingdings" panose="05000000000000000000" pitchFamily="2" charset="2"/>
              <a:buChar char="l"/>
            </a:pPr>
            <a:r>
              <a:rPr lang="en-US" altLang="zh-TW" sz="2800" dirty="0">
                <a:latin typeface="Times New Roman" panose="02020603050405020304" pitchFamily="18" charset="0"/>
                <a:cs typeface="Times New Roman" panose="02020603050405020304" pitchFamily="18" charset="0"/>
              </a:rPr>
              <a:t>A </a:t>
            </a:r>
            <a:r>
              <a:rPr lang="en-US" altLang="zh-TW" sz="2800" i="1" dirty="0">
                <a:solidFill>
                  <a:srgbClr val="CC3300"/>
                </a:solidFill>
                <a:latin typeface="Times New Roman" panose="02020603050405020304" pitchFamily="18" charset="0"/>
                <a:cs typeface="Times New Roman" panose="02020603050405020304" pitchFamily="18" charset="0"/>
              </a:rPr>
              <a:t>max tree</a:t>
            </a:r>
            <a:r>
              <a:rPr lang="en-US" altLang="zh-TW" sz="2800" dirty="0">
                <a:latin typeface="Times New Roman" panose="02020603050405020304" pitchFamily="18" charset="0"/>
                <a:cs typeface="Times New Roman" panose="02020603050405020304" pitchFamily="18" charset="0"/>
              </a:rPr>
              <a:t> is a tree in which the key value in each node is </a:t>
            </a:r>
            <a:r>
              <a:rPr lang="en-US" altLang="zh-TW" sz="2800" dirty="0">
                <a:solidFill>
                  <a:srgbClr val="CC3300"/>
                </a:solidFill>
                <a:latin typeface="Times New Roman" panose="02020603050405020304" pitchFamily="18" charset="0"/>
                <a:cs typeface="Times New Roman" panose="02020603050405020304" pitchFamily="18" charset="0"/>
              </a:rPr>
              <a:t>greater  than(equal to) </a:t>
            </a:r>
            <a:r>
              <a:rPr lang="en-US" altLang="zh-TW" sz="2800" dirty="0">
                <a:latin typeface="Times New Roman" panose="02020603050405020304" pitchFamily="18" charset="0"/>
                <a:cs typeface="Times New Roman" panose="02020603050405020304" pitchFamily="18" charset="0"/>
              </a:rPr>
              <a:t>the key values in its children.  A </a:t>
            </a:r>
            <a:r>
              <a:rPr lang="en-US" altLang="zh-TW" sz="2800" i="1" dirty="0">
                <a:solidFill>
                  <a:srgbClr val="CC3300"/>
                </a:solidFill>
                <a:latin typeface="Times New Roman" panose="02020603050405020304" pitchFamily="18" charset="0"/>
                <a:cs typeface="Times New Roman" panose="02020603050405020304" pitchFamily="18" charset="0"/>
              </a:rPr>
              <a:t>max heap</a:t>
            </a:r>
            <a:r>
              <a:rPr lang="en-US" altLang="zh-TW" sz="2800" dirty="0">
                <a:latin typeface="Times New Roman" panose="02020603050405020304" pitchFamily="18" charset="0"/>
                <a:cs typeface="Times New Roman" panose="02020603050405020304" pitchFamily="18" charset="0"/>
              </a:rPr>
              <a:t> is a </a:t>
            </a:r>
            <a:r>
              <a:rPr lang="en-US" altLang="zh-TW" sz="2800" dirty="0">
                <a:solidFill>
                  <a:srgbClr val="CC3300"/>
                </a:solidFill>
                <a:latin typeface="Times New Roman" panose="02020603050405020304" pitchFamily="18" charset="0"/>
                <a:cs typeface="Times New Roman" panose="02020603050405020304" pitchFamily="18" charset="0"/>
              </a:rPr>
              <a:t>complete binary</a:t>
            </a:r>
            <a:r>
              <a:rPr lang="en-US" altLang="zh-TW" sz="2800" dirty="0">
                <a:latin typeface="Times New Roman" panose="02020603050405020304" pitchFamily="18" charset="0"/>
                <a:cs typeface="Times New Roman" panose="02020603050405020304" pitchFamily="18" charset="0"/>
              </a:rPr>
              <a:t> </a:t>
            </a:r>
            <a:r>
              <a:rPr lang="en-US" altLang="zh-TW" sz="2800" dirty="0">
                <a:solidFill>
                  <a:srgbClr val="CC3300"/>
                </a:solidFill>
                <a:latin typeface="Times New Roman" panose="02020603050405020304" pitchFamily="18" charset="0"/>
                <a:cs typeface="Times New Roman" panose="02020603050405020304" pitchFamily="18" charset="0"/>
              </a:rPr>
              <a:t>tree</a:t>
            </a:r>
            <a:r>
              <a:rPr lang="en-US" altLang="zh-TW" sz="2800" dirty="0">
                <a:latin typeface="Times New Roman" panose="02020603050405020304" pitchFamily="18" charset="0"/>
                <a:cs typeface="Times New Roman" panose="02020603050405020304" pitchFamily="18" charset="0"/>
              </a:rPr>
              <a:t> that is also a max tree.</a:t>
            </a:r>
          </a:p>
          <a:p>
            <a:pPr algn="just" eaLnBrk="1" hangingPunct="1">
              <a:spcBef>
                <a:spcPct val="20000"/>
              </a:spcBef>
              <a:buClr>
                <a:schemeClr val="accent1"/>
              </a:buClr>
              <a:buFont typeface="Wingdings" panose="05000000000000000000" pitchFamily="2" charset="2"/>
              <a:buChar char="l"/>
            </a:pPr>
            <a:endParaRPr lang="en-US" altLang="zh-TW" sz="2800" dirty="0">
              <a:latin typeface="Times New Roman" panose="02020603050405020304" pitchFamily="18" charset="0"/>
              <a:cs typeface="Times New Roman" panose="02020603050405020304" pitchFamily="18" charset="0"/>
            </a:endParaRPr>
          </a:p>
          <a:p>
            <a:pPr algn="just" eaLnBrk="1" hangingPunct="1">
              <a:spcBef>
                <a:spcPct val="20000"/>
              </a:spcBef>
              <a:buClr>
                <a:schemeClr val="accent1"/>
              </a:buClr>
              <a:buFont typeface="Wingdings" panose="05000000000000000000" pitchFamily="2" charset="2"/>
              <a:buChar char="l"/>
            </a:pPr>
            <a:r>
              <a:rPr lang="en-US" altLang="zh-TW" sz="2800" dirty="0">
                <a:latin typeface="Times New Roman" panose="02020603050405020304" pitchFamily="18" charset="0"/>
                <a:cs typeface="Times New Roman" panose="02020603050405020304" pitchFamily="18" charset="0"/>
              </a:rPr>
              <a:t>A </a:t>
            </a:r>
            <a:r>
              <a:rPr lang="en-US" altLang="zh-TW" sz="2800" i="1" dirty="0">
                <a:solidFill>
                  <a:srgbClr val="CC3300"/>
                </a:solidFill>
                <a:latin typeface="Times New Roman" panose="02020603050405020304" pitchFamily="18" charset="0"/>
                <a:cs typeface="Times New Roman" panose="02020603050405020304" pitchFamily="18" charset="0"/>
              </a:rPr>
              <a:t>min tree</a:t>
            </a:r>
            <a:r>
              <a:rPr lang="en-US" altLang="zh-TW" sz="2800" dirty="0">
                <a:latin typeface="Times New Roman" panose="02020603050405020304" pitchFamily="18" charset="0"/>
                <a:cs typeface="Times New Roman" panose="02020603050405020304" pitchFamily="18" charset="0"/>
              </a:rPr>
              <a:t> is a tree in which the key value in each node is </a:t>
            </a:r>
            <a:r>
              <a:rPr lang="en-US" altLang="zh-TW" sz="2800" dirty="0">
                <a:solidFill>
                  <a:srgbClr val="CC3300"/>
                </a:solidFill>
                <a:latin typeface="Times New Roman" panose="02020603050405020304" pitchFamily="18" charset="0"/>
                <a:cs typeface="Times New Roman" panose="02020603050405020304" pitchFamily="18" charset="0"/>
              </a:rPr>
              <a:t>smaller than(equal to) </a:t>
            </a:r>
            <a:r>
              <a:rPr lang="en-US" altLang="zh-TW" sz="2800" dirty="0">
                <a:latin typeface="Times New Roman" panose="02020603050405020304" pitchFamily="18" charset="0"/>
                <a:cs typeface="Times New Roman" panose="02020603050405020304" pitchFamily="18" charset="0"/>
              </a:rPr>
              <a:t>the key values in its children. A </a:t>
            </a:r>
            <a:r>
              <a:rPr lang="en-US" altLang="zh-TW" sz="2800" i="1" dirty="0">
                <a:solidFill>
                  <a:srgbClr val="CC3300"/>
                </a:solidFill>
                <a:latin typeface="Times New Roman" panose="02020603050405020304" pitchFamily="18" charset="0"/>
                <a:cs typeface="Times New Roman" panose="02020603050405020304" pitchFamily="18" charset="0"/>
              </a:rPr>
              <a:t>min heap</a:t>
            </a:r>
            <a:r>
              <a:rPr lang="en-US" altLang="zh-TW" sz="2800" dirty="0">
                <a:latin typeface="Times New Roman" panose="02020603050405020304" pitchFamily="18" charset="0"/>
                <a:cs typeface="Times New Roman" panose="02020603050405020304" pitchFamily="18" charset="0"/>
              </a:rPr>
              <a:t> is a </a:t>
            </a:r>
            <a:r>
              <a:rPr lang="en-US" altLang="zh-TW" sz="2800" dirty="0">
                <a:solidFill>
                  <a:srgbClr val="CC3300"/>
                </a:solidFill>
                <a:latin typeface="Times New Roman" panose="02020603050405020304" pitchFamily="18" charset="0"/>
                <a:cs typeface="Times New Roman" panose="02020603050405020304" pitchFamily="18" charset="0"/>
              </a:rPr>
              <a:t>complete binary tree</a:t>
            </a:r>
            <a:r>
              <a:rPr lang="en-US" altLang="zh-TW" sz="2800" dirty="0">
                <a:latin typeface="Times New Roman" panose="02020603050405020304" pitchFamily="18" charset="0"/>
                <a:cs typeface="Times New Roman" panose="02020603050405020304" pitchFamily="18" charset="0"/>
              </a:rPr>
              <a:t> that is also a min tree</a:t>
            </a:r>
            <a:r>
              <a:rPr lang="en-US" altLang="zh-TW" sz="1950" dirty="0"/>
              <a:t>.</a:t>
            </a:r>
          </a:p>
        </p:txBody>
      </p:sp>
      <p:sp>
        <p:nvSpPr>
          <p:cNvPr id="2" name="Date Placeholder 1">
            <a:extLst>
              <a:ext uri="{FF2B5EF4-FFF2-40B4-BE49-F238E27FC236}">
                <a16:creationId xmlns:a16="http://schemas.microsoft.com/office/drawing/2014/main" id="{758197FF-BB1D-4750-B828-2AC788675C8E}"/>
              </a:ext>
            </a:extLst>
          </p:cNvPr>
          <p:cNvSpPr>
            <a:spLocks noGrp="1"/>
          </p:cNvSpPr>
          <p:nvPr>
            <p:ph type="dt" sz="half" idx="10"/>
          </p:nvPr>
        </p:nvSpPr>
        <p:spPr/>
        <p:txBody>
          <a:bodyPr/>
          <a:lstStyle/>
          <a:p>
            <a:fld id="{4B1B64FF-5948-4C34-80E0-12BF28C667AD}" type="datetime5">
              <a:rPr lang="en-IN" smtClean="0"/>
              <a:t>2-Dec-22</a:t>
            </a:fld>
            <a:endParaRPr lang="en-IN"/>
          </a:p>
        </p:txBody>
      </p:sp>
      <p:sp>
        <p:nvSpPr>
          <p:cNvPr id="7" name="TextShape 1">
            <a:extLst>
              <a:ext uri="{FF2B5EF4-FFF2-40B4-BE49-F238E27FC236}">
                <a16:creationId xmlns:a16="http://schemas.microsoft.com/office/drawing/2014/main" id="{FD9A51FE-6CB5-4723-B441-889040BCAB56}"/>
              </a:ext>
            </a:extLst>
          </p:cNvPr>
          <p:cNvSpPr txBox="1"/>
          <p:nvPr/>
        </p:nvSpPr>
        <p:spPr>
          <a:xfrm>
            <a:off x="204908" y="219015"/>
            <a:ext cx="7772400" cy="543105"/>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Heaps</a:t>
            </a:r>
            <a:endParaRPr lang="en-IN" sz="4400" b="1" strike="noStrike" spc="-1" dirty="0">
              <a:uFill>
                <a:solidFill>
                  <a:srgbClr val="FFFFFF"/>
                </a:solidFill>
              </a:uFill>
              <a:latin typeface="Times New Roman"/>
            </a:endParaRPr>
          </a:p>
        </p:txBody>
      </p:sp>
    </p:spTree>
    <p:extLst>
      <p:ext uri="{BB962C8B-B14F-4D97-AF65-F5344CB8AC3E}">
        <p14:creationId xmlns:p14="http://schemas.microsoft.com/office/powerpoint/2010/main" val="360562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43"/>
          <p:cNvSpPr txBox="1">
            <a:spLocks noChangeArrowheads="1"/>
          </p:cNvSpPr>
          <p:nvPr/>
        </p:nvSpPr>
        <p:spPr bwMode="auto">
          <a:xfrm>
            <a:off x="674599" y="2915150"/>
            <a:ext cx="45717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dirty="0">
                <a:latin typeface="Times New Roman" panose="02020603050405020304" pitchFamily="18" charset="0"/>
              </a:rPr>
              <a:t> [4]</a:t>
            </a:r>
          </a:p>
        </p:txBody>
      </p:sp>
      <p:grpSp>
        <p:nvGrpSpPr>
          <p:cNvPr id="47108" name="Group 53"/>
          <p:cNvGrpSpPr>
            <a:grpSpLocks/>
          </p:cNvGrpSpPr>
          <p:nvPr/>
        </p:nvGrpSpPr>
        <p:grpSpPr bwMode="auto">
          <a:xfrm>
            <a:off x="875704" y="1511812"/>
            <a:ext cx="7396759" cy="2176343"/>
            <a:chOff x="220" y="1195"/>
            <a:chExt cx="4577" cy="1439"/>
          </a:xfrm>
        </p:grpSpPr>
        <p:sp>
          <p:nvSpPr>
            <p:cNvPr id="47110" name="Oval 3"/>
            <p:cNvSpPr>
              <a:spLocks noChangeArrowheads="1"/>
            </p:cNvSpPr>
            <p:nvPr/>
          </p:nvSpPr>
          <p:spPr bwMode="auto">
            <a:xfrm>
              <a:off x="945" y="124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14</a:t>
              </a:r>
            </a:p>
          </p:txBody>
        </p:sp>
        <p:sp>
          <p:nvSpPr>
            <p:cNvPr id="47111" name="Oval 5"/>
            <p:cNvSpPr>
              <a:spLocks noChangeArrowheads="1"/>
            </p:cNvSpPr>
            <p:nvPr/>
          </p:nvSpPr>
          <p:spPr bwMode="auto">
            <a:xfrm>
              <a:off x="485" y="178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12</a:t>
              </a:r>
            </a:p>
          </p:txBody>
        </p:sp>
        <p:sp>
          <p:nvSpPr>
            <p:cNvPr id="47112" name="Oval 6"/>
            <p:cNvSpPr>
              <a:spLocks noChangeArrowheads="1"/>
            </p:cNvSpPr>
            <p:nvPr/>
          </p:nvSpPr>
          <p:spPr bwMode="auto">
            <a:xfrm>
              <a:off x="1348"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7</a:t>
              </a:r>
            </a:p>
          </p:txBody>
        </p:sp>
        <p:sp>
          <p:nvSpPr>
            <p:cNvPr id="47113" name="Oval 7"/>
            <p:cNvSpPr>
              <a:spLocks noChangeArrowheads="1"/>
            </p:cNvSpPr>
            <p:nvPr/>
          </p:nvSpPr>
          <p:spPr bwMode="auto">
            <a:xfrm>
              <a:off x="722" y="2322"/>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a:t>
              </a:r>
            </a:p>
          </p:txBody>
        </p:sp>
        <p:sp>
          <p:nvSpPr>
            <p:cNvPr id="47114" name="Oval 8"/>
            <p:cNvSpPr>
              <a:spLocks noChangeArrowheads="1"/>
            </p:cNvSpPr>
            <p:nvPr/>
          </p:nvSpPr>
          <p:spPr bwMode="auto">
            <a:xfrm>
              <a:off x="222" y="2308"/>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7115" name="Oval 9"/>
            <p:cNvSpPr>
              <a:spLocks noChangeArrowheads="1"/>
            </p:cNvSpPr>
            <p:nvPr/>
          </p:nvSpPr>
          <p:spPr bwMode="auto">
            <a:xfrm>
              <a:off x="1078" y="2323"/>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7116" name="Line 10"/>
            <p:cNvSpPr>
              <a:spLocks noChangeShapeType="1"/>
            </p:cNvSpPr>
            <p:nvPr/>
          </p:nvSpPr>
          <p:spPr bwMode="auto">
            <a:xfrm flipH="1">
              <a:off x="711" y="1500"/>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7" name="Line 11"/>
            <p:cNvSpPr>
              <a:spLocks noChangeShapeType="1"/>
            </p:cNvSpPr>
            <p:nvPr/>
          </p:nvSpPr>
          <p:spPr bwMode="auto">
            <a:xfrm>
              <a:off x="1245" y="1500"/>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8" name="Line 12"/>
            <p:cNvSpPr>
              <a:spLocks noChangeShapeType="1"/>
            </p:cNvSpPr>
            <p:nvPr/>
          </p:nvSpPr>
          <p:spPr bwMode="auto">
            <a:xfrm flipH="1">
              <a:off x="356" y="2078"/>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19" name="Line 13"/>
            <p:cNvSpPr>
              <a:spLocks noChangeShapeType="1"/>
            </p:cNvSpPr>
            <p:nvPr/>
          </p:nvSpPr>
          <p:spPr bwMode="auto">
            <a:xfrm>
              <a:off x="722" y="2078"/>
              <a:ext cx="189"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0" name="Line 14"/>
            <p:cNvSpPr>
              <a:spLocks noChangeShapeType="1"/>
            </p:cNvSpPr>
            <p:nvPr/>
          </p:nvSpPr>
          <p:spPr bwMode="auto">
            <a:xfrm flipH="1">
              <a:off x="1256" y="2078"/>
              <a:ext cx="144"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1" name="Oval 17"/>
            <p:cNvSpPr>
              <a:spLocks noChangeArrowheads="1"/>
            </p:cNvSpPr>
            <p:nvPr/>
          </p:nvSpPr>
          <p:spPr bwMode="auto">
            <a:xfrm>
              <a:off x="2764" y="121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9</a:t>
              </a:r>
            </a:p>
          </p:txBody>
        </p:sp>
        <p:sp>
          <p:nvSpPr>
            <p:cNvPr id="47122" name="Oval 18"/>
            <p:cNvSpPr>
              <a:spLocks noChangeArrowheads="1"/>
            </p:cNvSpPr>
            <p:nvPr/>
          </p:nvSpPr>
          <p:spPr bwMode="auto">
            <a:xfrm>
              <a:off x="2304" y="175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7123" name="Oval 19"/>
            <p:cNvSpPr>
              <a:spLocks noChangeArrowheads="1"/>
            </p:cNvSpPr>
            <p:nvPr/>
          </p:nvSpPr>
          <p:spPr bwMode="auto">
            <a:xfrm>
              <a:off x="3167" y="175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3</a:t>
              </a:r>
            </a:p>
          </p:txBody>
        </p:sp>
        <p:sp>
          <p:nvSpPr>
            <p:cNvPr id="47124" name="Oval 21"/>
            <p:cNvSpPr>
              <a:spLocks noChangeArrowheads="1"/>
            </p:cNvSpPr>
            <p:nvPr/>
          </p:nvSpPr>
          <p:spPr bwMode="auto">
            <a:xfrm>
              <a:off x="2041" y="2282"/>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5</a:t>
              </a:r>
            </a:p>
          </p:txBody>
        </p:sp>
        <p:sp>
          <p:nvSpPr>
            <p:cNvPr id="47125" name="Line 23"/>
            <p:cNvSpPr>
              <a:spLocks noChangeShapeType="1"/>
            </p:cNvSpPr>
            <p:nvPr/>
          </p:nvSpPr>
          <p:spPr bwMode="auto">
            <a:xfrm flipH="1">
              <a:off x="2530" y="1474"/>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6" name="Line 24"/>
            <p:cNvSpPr>
              <a:spLocks noChangeShapeType="1"/>
            </p:cNvSpPr>
            <p:nvPr/>
          </p:nvSpPr>
          <p:spPr bwMode="auto">
            <a:xfrm>
              <a:off x="3064" y="1474"/>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7" name="Line 25"/>
            <p:cNvSpPr>
              <a:spLocks noChangeShapeType="1"/>
            </p:cNvSpPr>
            <p:nvPr/>
          </p:nvSpPr>
          <p:spPr bwMode="auto">
            <a:xfrm flipH="1">
              <a:off x="2175" y="2052"/>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28" name="Oval 29"/>
            <p:cNvSpPr>
              <a:spLocks noChangeArrowheads="1"/>
            </p:cNvSpPr>
            <p:nvPr/>
          </p:nvSpPr>
          <p:spPr bwMode="auto">
            <a:xfrm>
              <a:off x="4497" y="124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30</a:t>
              </a:r>
            </a:p>
          </p:txBody>
        </p:sp>
        <p:sp>
          <p:nvSpPr>
            <p:cNvPr id="47129" name="Oval 30"/>
            <p:cNvSpPr>
              <a:spLocks noChangeArrowheads="1"/>
            </p:cNvSpPr>
            <p:nvPr/>
          </p:nvSpPr>
          <p:spPr bwMode="auto">
            <a:xfrm>
              <a:off x="4037"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25</a:t>
              </a:r>
            </a:p>
          </p:txBody>
        </p:sp>
        <p:sp>
          <p:nvSpPr>
            <p:cNvPr id="47130" name="Line 35"/>
            <p:cNvSpPr>
              <a:spLocks noChangeShapeType="1"/>
            </p:cNvSpPr>
            <p:nvPr/>
          </p:nvSpPr>
          <p:spPr bwMode="auto">
            <a:xfrm flipH="1">
              <a:off x="4263" y="1496"/>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7131" name="Text Box 40"/>
            <p:cNvSpPr txBox="1">
              <a:spLocks noChangeArrowheads="1"/>
            </p:cNvSpPr>
            <p:nvPr/>
          </p:nvSpPr>
          <p:spPr bwMode="auto">
            <a:xfrm>
              <a:off x="687" y="1195"/>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endParaRPr lang="en-US" altLang="zh-TW" sz="1500" b="1" u="sng">
                <a:latin typeface="Times New Roman" panose="02020603050405020304" pitchFamily="18" charset="0"/>
              </a:endParaRPr>
            </a:p>
          </p:txBody>
        </p:sp>
        <p:sp>
          <p:nvSpPr>
            <p:cNvPr id="47132" name="Text Box 41"/>
            <p:cNvSpPr txBox="1">
              <a:spLocks noChangeArrowheads="1"/>
            </p:cNvSpPr>
            <p:nvPr/>
          </p:nvSpPr>
          <p:spPr bwMode="auto">
            <a:xfrm>
              <a:off x="220"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sp>
          <p:nvSpPr>
            <p:cNvPr id="47133" name="Text Box 44"/>
            <p:cNvSpPr txBox="1">
              <a:spLocks noChangeArrowheads="1"/>
            </p:cNvSpPr>
            <p:nvPr/>
          </p:nvSpPr>
          <p:spPr bwMode="auto">
            <a:xfrm>
              <a:off x="1075"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7134" name="Text Box 45"/>
            <p:cNvSpPr txBox="1">
              <a:spLocks noChangeArrowheads="1"/>
            </p:cNvSpPr>
            <p:nvPr/>
          </p:nvSpPr>
          <p:spPr bwMode="auto">
            <a:xfrm>
              <a:off x="575" y="21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[5]</a:t>
              </a:r>
            </a:p>
          </p:txBody>
        </p:sp>
        <p:sp>
          <p:nvSpPr>
            <p:cNvPr id="47135" name="Text Box 46"/>
            <p:cNvSpPr txBox="1">
              <a:spLocks noChangeArrowheads="1"/>
            </p:cNvSpPr>
            <p:nvPr/>
          </p:nvSpPr>
          <p:spPr bwMode="auto">
            <a:xfrm>
              <a:off x="1009" y="21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[6]</a:t>
              </a:r>
            </a:p>
          </p:txBody>
        </p:sp>
        <p:sp>
          <p:nvSpPr>
            <p:cNvPr id="47136" name="Text Box 47"/>
            <p:cNvSpPr txBox="1">
              <a:spLocks noChangeArrowheads="1"/>
            </p:cNvSpPr>
            <p:nvPr/>
          </p:nvSpPr>
          <p:spPr bwMode="auto">
            <a:xfrm>
              <a:off x="2509" y="1206"/>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p>
          </p:txBody>
        </p:sp>
        <p:sp>
          <p:nvSpPr>
            <p:cNvPr id="47137" name="Text Box 48"/>
            <p:cNvSpPr txBox="1">
              <a:spLocks noChangeArrowheads="1"/>
            </p:cNvSpPr>
            <p:nvPr/>
          </p:nvSpPr>
          <p:spPr bwMode="auto">
            <a:xfrm>
              <a:off x="1998" y="1750"/>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[2]</a:t>
              </a:r>
            </a:p>
          </p:txBody>
        </p:sp>
        <p:sp>
          <p:nvSpPr>
            <p:cNvPr id="47138" name="Text Box 49"/>
            <p:cNvSpPr txBox="1">
              <a:spLocks noChangeArrowheads="1"/>
            </p:cNvSpPr>
            <p:nvPr/>
          </p:nvSpPr>
          <p:spPr bwMode="auto">
            <a:xfrm>
              <a:off x="2887" y="17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7139" name="Text Box 50"/>
            <p:cNvSpPr txBox="1">
              <a:spLocks noChangeArrowheads="1"/>
            </p:cNvSpPr>
            <p:nvPr/>
          </p:nvSpPr>
          <p:spPr bwMode="auto">
            <a:xfrm>
              <a:off x="1820" y="2172"/>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[4]</a:t>
              </a:r>
            </a:p>
          </p:txBody>
        </p:sp>
        <p:sp>
          <p:nvSpPr>
            <p:cNvPr id="47140" name="Text Box 51"/>
            <p:cNvSpPr txBox="1">
              <a:spLocks noChangeArrowheads="1"/>
            </p:cNvSpPr>
            <p:nvPr/>
          </p:nvSpPr>
          <p:spPr bwMode="auto">
            <a:xfrm>
              <a:off x="4098" y="1239"/>
              <a:ext cx="4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[1]</a:t>
              </a:r>
            </a:p>
          </p:txBody>
        </p:sp>
        <p:sp>
          <p:nvSpPr>
            <p:cNvPr id="47141" name="Text Box 52"/>
            <p:cNvSpPr txBox="1">
              <a:spLocks noChangeArrowheads="1"/>
            </p:cNvSpPr>
            <p:nvPr/>
          </p:nvSpPr>
          <p:spPr bwMode="auto">
            <a:xfrm>
              <a:off x="3776" y="1728"/>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grpSp>
      <p:sp>
        <p:nvSpPr>
          <p:cNvPr id="47109" name="Text Box 54"/>
          <p:cNvSpPr txBox="1">
            <a:spLocks noChangeArrowheads="1"/>
          </p:cNvSpPr>
          <p:nvPr/>
        </p:nvSpPr>
        <p:spPr bwMode="auto">
          <a:xfrm>
            <a:off x="674599" y="4290548"/>
            <a:ext cx="729232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2400" dirty="0">
                <a:solidFill>
                  <a:srgbClr val="003399"/>
                </a:solidFill>
                <a:latin typeface="Times New Roman" panose="02020603050405020304" pitchFamily="18" charset="0"/>
              </a:rPr>
              <a:t>Property:</a:t>
            </a:r>
            <a:endParaRPr lang="en-US" altLang="zh-TW" sz="2100" dirty="0">
              <a:solidFill>
                <a:srgbClr val="003399"/>
              </a:solidFill>
              <a:latin typeface="Times New Roman" panose="02020603050405020304" pitchFamily="18" charset="0"/>
            </a:endParaRPr>
          </a:p>
          <a:p>
            <a:pPr eaLnBrk="1" hangingPunct="1"/>
            <a:r>
              <a:rPr lang="en-US" altLang="zh-TW" sz="2100" dirty="0">
                <a:solidFill>
                  <a:srgbClr val="003399"/>
                </a:solidFill>
                <a:latin typeface="Times New Roman" panose="02020603050405020304" pitchFamily="18" charset="0"/>
              </a:rPr>
              <a:t>	The root of </a:t>
            </a:r>
            <a:r>
              <a:rPr lang="en-US" altLang="zh-TW" sz="2100" dirty="0">
                <a:solidFill>
                  <a:srgbClr val="006600"/>
                </a:solidFill>
                <a:latin typeface="Times New Roman" panose="02020603050405020304" pitchFamily="18" charset="0"/>
              </a:rPr>
              <a:t>max heap</a:t>
            </a:r>
            <a:r>
              <a:rPr lang="en-US" altLang="zh-TW" sz="2100" dirty="0">
                <a:solidFill>
                  <a:srgbClr val="003399"/>
                </a:solidFill>
                <a:latin typeface="Times New Roman" panose="02020603050405020304" pitchFamily="18" charset="0"/>
              </a:rPr>
              <a:t> (</a:t>
            </a:r>
            <a:r>
              <a:rPr lang="en-US" altLang="zh-TW" sz="2100" dirty="0">
                <a:solidFill>
                  <a:srgbClr val="006600"/>
                </a:solidFill>
                <a:latin typeface="Times New Roman" panose="02020603050405020304" pitchFamily="18" charset="0"/>
              </a:rPr>
              <a:t>min heap</a:t>
            </a:r>
            <a:r>
              <a:rPr lang="en-US" altLang="zh-TW" sz="2100" dirty="0">
                <a:solidFill>
                  <a:srgbClr val="003399"/>
                </a:solidFill>
                <a:latin typeface="Times New Roman" panose="02020603050405020304" pitchFamily="18" charset="0"/>
              </a:rPr>
              <a:t>) contains </a:t>
            </a:r>
          </a:p>
          <a:p>
            <a:pPr eaLnBrk="1" hangingPunct="1"/>
            <a:r>
              <a:rPr lang="en-US" altLang="zh-TW" sz="2100" dirty="0">
                <a:solidFill>
                  <a:srgbClr val="003399"/>
                </a:solidFill>
                <a:latin typeface="Times New Roman" panose="02020603050405020304" pitchFamily="18" charset="0"/>
              </a:rPr>
              <a:t>	the </a:t>
            </a:r>
            <a:r>
              <a:rPr lang="en-US" altLang="zh-TW" sz="2100" dirty="0">
                <a:solidFill>
                  <a:srgbClr val="006600"/>
                </a:solidFill>
                <a:latin typeface="Times New Roman" panose="02020603050405020304" pitchFamily="18" charset="0"/>
              </a:rPr>
              <a:t>largest</a:t>
            </a:r>
            <a:r>
              <a:rPr lang="en-US" altLang="zh-TW" sz="2100" dirty="0">
                <a:solidFill>
                  <a:srgbClr val="003399"/>
                </a:solidFill>
                <a:latin typeface="Times New Roman" panose="02020603050405020304" pitchFamily="18" charset="0"/>
              </a:rPr>
              <a:t> (</a:t>
            </a:r>
            <a:r>
              <a:rPr lang="en-US" altLang="zh-TW" sz="2100" dirty="0">
                <a:solidFill>
                  <a:srgbClr val="006600"/>
                </a:solidFill>
                <a:latin typeface="Times New Roman" panose="02020603050405020304" pitchFamily="18" charset="0"/>
              </a:rPr>
              <a:t>smallest</a:t>
            </a:r>
            <a:r>
              <a:rPr lang="en-US" altLang="zh-TW" sz="2100" dirty="0">
                <a:solidFill>
                  <a:srgbClr val="003399"/>
                </a:solidFill>
                <a:latin typeface="Times New Roman" panose="02020603050405020304" pitchFamily="18" charset="0"/>
              </a:rPr>
              <a:t>).</a:t>
            </a:r>
            <a:endParaRPr lang="en-US" altLang="zh-TW" sz="2400" dirty="0">
              <a:solidFill>
                <a:srgbClr val="003399"/>
              </a:solidFill>
              <a:latin typeface="Times New Roman" panose="02020603050405020304" pitchFamily="18" charset="0"/>
            </a:endParaRPr>
          </a:p>
        </p:txBody>
      </p:sp>
      <p:sp>
        <p:nvSpPr>
          <p:cNvPr id="2" name="Date Placeholder 1">
            <a:extLst>
              <a:ext uri="{FF2B5EF4-FFF2-40B4-BE49-F238E27FC236}">
                <a16:creationId xmlns:a16="http://schemas.microsoft.com/office/drawing/2014/main" id="{4B58D6F4-CA12-4597-A353-10201F027E9B}"/>
              </a:ext>
            </a:extLst>
          </p:cNvPr>
          <p:cNvSpPr>
            <a:spLocks noGrp="1"/>
          </p:cNvSpPr>
          <p:nvPr>
            <p:ph type="dt" sz="half" idx="10"/>
          </p:nvPr>
        </p:nvSpPr>
        <p:spPr/>
        <p:txBody>
          <a:bodyPr/>
          <a:lstStyle/>
          <a:p>
            <a:fld id="{1A6D367D-2410-4B25-8DD8-FDEF3F8E3231}" type="datetime5">
              <a:rPr lang="en-IN" smtClean="0"/>
              <a:t>2-Dec-22</a:t>
            </a:fld>
            <a:endParaRPr lang="en-IN"/>
          </a:p>
        </p:txBody>
      </p:sp>
      <p:sp>
        <p:nvSpPr>
          <p:cNvPr id="3" name="Footer Placeholder 2">
            <a:extLst>
              <a:ext uri="{FF2B5EF4-FFF2-40B4-BE49-F238E27FC236}">
                <a16:creationId xmlns:a16="http://schemas.microsoft.com/office/drawing/2014/main" id="{A80568A5-8DEE-4FCD-9AB8-E11FF0D5128C}"/>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93D45CE-BBBE-43B1-AC2D-3F72100170B2}"/>
              </a:ext>
            </a:extLst>
          </p:cNvPr>
          <p:cNvSpPr>
            <a:spLocks noGrp="1"/>
          </p:cNvSpPr>
          <p:nvPr>
            <p:ph type="sldNum" sz="quarter" idx="12"/>
          </p:nvPr>
        </p:nvSpPr>
        <p:spPr/>
        <p:txBody>
          <a:bodyPr/>
          <a:lstStyle/>
          <a:p>
            <a:fld id="{1B44385C-0615-4A46-ADB2-FB00C56C0F04}" type="slidenum">
              <a:rPr lang="en-IN" smtClean="0"/>
              <a:t>5</a:t>
            </a:fld>
            <a:endParaRPr lang="en-IN"/>
          </a:p>
        </p:txBody>
      </p:sp>
    </p:spTree>
    <p:extLst>
      <p:ext uri="{BB962C8B-B14F-4D97-AF65-F5344CB8AC3E}">
        <p14:creationId xmlns:p14="http://schemas.microsoft.com/office/powerpoint/2010/main" val="208028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38"/>
          <p:cNvGrpSpPr>
            <a:grpSpLocks/>
          </p:cNvGrpSpPr>
          <p:nvPr/>
        </p:nvGrpSpPr>
        <p:grpSpPr bwMode="auto">
          <a:xfrm>
            <a:off x="286375" y="1638301"/>
            <a:ext cx="8400425" cy="3188895"/>
            <a:chOff x="498" y="1328"/>
            <a:chExt cx="4855" cy="1439"/>
          </a:xfrm>
        </p:grpSpPr>
        <p:grpSp>
          <p:nvGrpSpPr>
            <p:cNvPr id="48132" name="Group 36"/>
            <p:cNvGrpSpPr>
              <a:grpSpLocks/>
            </p:cNvGrpSpPr>
            <p:nvPr/>
          </p:nvGrpSpPr>
          <p:grpSpPr bwMode="auto">
            <a:xfrm>
              <a:off x="776" y="1328"/>
              <a:ext cx="4577" cy="1439"/>
              <a:chOff x="220" y="1195"/>
              <a:chExt cx="4577" cy="1439"/>
            </a:xfrm>
          </p:grpSpPr>
          <p:sp>
            <p:nvSpPr>
              <p:cNvPr id="48134" name="Oval 3"/>
              <p:cNvSpPr>
                <a:spLocks noChangeArrowheads="1"/>
              </p:cNvSpPr>
              <p:nvPr/>
            </p:nvSpPr>
            <p:spPr bwMode="auto">
              <a:xfrm>
                <a:off x="945" y="124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a:t>
                </a:r>
              </a:p>
            </p:txBody>
          </p:sp>
          <p:sp>
            <p:nvSpPr>
              <p:cNvPr id="48135" name="Oval 4"/>
              <p:cNvSpPr>
                <a:spLocks noChangeArrowheads="1"/>
              </p:cNvSpPr>
              <p:nvPr/>
            </p:nvSpPr>
            <p:spPr bwMode="auto">
              <a:xfrm>
                <a:off x="485" y="178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7</a:t>
                </a:r>
              </a:p>
            </p:txBody>
          </p:sp>
          <p:sp>
            <p:nvSpPr>
              <p:cNvPr id="48136" name="Oval 5"/>
              <p:cNvSpPr>
                <a:spLocks noChangeArrowheads="1"/>
              </p:cNvSpPr>
              <p:nvPr/>
            </p:nvSpPr>
            <p:spPr bwMode="auto">
              <a:xfrm>
                <a:off x="1348"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4</a:t>
                </a:r>
              </a:p>
            </p:txBody>
          </p:sp>
          <p:sp>
            <p:nvSpPr>
              <p:cNvPr id="48137" name="Oval 6"/>
              <p:cNvSpPr>
                <a:spLocks noChangeArrowheads="1"/>
              </p:cNvSpPr>
              <p:nvPr/>
            </p:nvSpPr>
            <p:spPr bwMode="auto">
              <a:xfrm>
                <a:off x="722" y="2322"/>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a:t>
                </a:r>
              </a:p>
            </p:txBody>
          </p:sp>
          <p:sp>
            <p:nvSpPr>
              <p:cNvPr id="48138" name="Oval 7"/>
              <p:cNvSpPr>
                <a:spLocks noChangeArrowheads="1"/>
              </p:cNvSpPr>
              <p:nvPr/>
            </p:nvSpPr>
            <p:spPr bwMode="auto">
              <a:xfrm>
                <a:off x="222" y="2308"/>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8139" name="Oval 8"/>
              <p:cNvSpPr>
                <a:spLocks noChangeArrowheads="1"/>
              </p:cNvSpPr>
              <p:nvPr/>
            </p:nvSpPr>
            <p:spPr bwMode="auto">
              <a:xfrm>
                <a:off x="1078" y="2323"/>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6</a:t>
                </a:r>
              </a:p>
            </p:txBody>
          </p:sp>
          <p:sp>
            <p:nvSpPr>
              <p:cNvPr id="48140" name="Line 9"/>
              <p:cNvSpPr>
                <a:spLocks noChangeShapeType="1"/>
              </p:cNvSpPr>
              <p:nvPr/>
            </p:nvSpPr>
            <p:spPr bwMode="auto">
              <a:xfrm flipH="1">
                <a:off x="711" y="1500"/>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1" name="Line 10"/>
              <p:cNvSpPr>
                <a:spLocks noChangeShapeType="1"/>
              </p:cNvSpPr>
              <p:nvPr/>
            </p:nvSpPr>
            <p:spPr bwMode="auto">
              <a:xfrm>
                <a:off x="1245" y="1500"/>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2" name="Line 11"/>
              <p:cNvSpPr>
                <a:spLocks noChangeShapeType="1"/>
              </p:cNvSpPr>
              <p:nvPr/>
            </p:nvSpPr>
            <p:spPr bwMode="auto">
              <a:xfrm flipH="1">
                <a:off x="356" y="2078"/>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3" name="Line 12"/>
              <p:cNvSpPr>
                <a:spLocks noChangeShapeType="1"/>
              </p:cNvSpPr>
              <p:nvPr/>
            </p:nvSpPr>
            <p:spPr bwMode="auto">
              <a:xfrm>
                <a:off x="722" y="2078"/>
                <a:ext cx="189"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4" name="Line 13"/>
              <p:cNvSpPr>
                <a:spLocks noChangeShapeType="1"/>
              </p:cNvSpPr>
              <p:nvPr/>
            </p:nvSpPr>
            <p:spPr bwMode="auto">
              <a:xfrm flipH="1">
                <a:off x="1256" y="2078"/>
                <a:ext cx="144"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45" name="Oval 14"/>
              <p:cNvSpPr>
                <a:spLocks noChangeArrowheads="1"/>
              </p:cNvSpPr>
              <p:nvPr/>
            </p:nvSpPr>
            <p:spPr bwMode="auto">
              <a:xfrm>
                <a:off x="2764" y="121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10</a:t>
                </a:r>
              </a:p>
            </p:txBody>
          </p:sp>
          <p:sp>
            <p:nvSpPr>
              <p:cNvPr id="48146" name="Oval 15"/>
              <p:cNvSpPr>
                <a:spLocks noChangeArrowheads="1"/>
              </p:cNvSpPr>
              <p:nvPr/>
            </p:nvSpPr>
            <p:spPr bwMode="auto">
              <a:xfrm>
                <a:off x="2304" y="1759"/>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20</a:t>
                </a:r>
              </a:p>
            </p:txBody>
          </p:sp>
          <p:sp>
            <p:nvSpPr>
              <p:cNvPr id="48147" name="Oval 16"/>
              <p:cNvSpPr>
                <a:spLocks noChangeArrowheads="1"/>
              </p:cNvSpPr>
              <p:nvPr/>
            </p:nvSpPr>
            <p:spPr bwMode="auto">
              <a:xfrm>
                <a:off x="3167" y="1755"/>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83</a:t>
                </a:r>
              </a:p>
            </p:txBody>
          </p:sp>
          <p:sp>
            <p:nvSpPr>
              <p:cNvPr id="48148" name="Oval 17"/>
              <p:cNvSpPr>
                <a:spLocks noChangeArrowheads="1"/>
              </p:cNvSpPr>
              <p:nvPr/>
            </p:nvSpPr>
            <p:spPr bwMode="auto">
              <a:xfrm>
                <a:off x="2041" y="2282"/>
                <a:ext cx="300" cy="3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50</a:t>
                </a:r>
              </a:p>
            </p:txBody>
          </p:sp>
          <p:sp>
            <p:nvSpPr>
              <p:cNvPr id="48149" name="Line 18"/>
              <p:cNvSpPr>
                <a:spLocks noChangeShapeType="1"/>
              </p:cNvSpPr>
              <p:nvPr/>
            </p:nvSpPr>
            <p:spPr bwMode="auto">
              <a:xfrm flipH="1">
                <a:off x="2530" y="1474"/>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0" name="Line 19"/>
              <p:cNvSpPr>
                <a:spLocks noChangeShapeType="1"/>
              </p:cNvSpPr>
              <p:nvPr/>
            </p:nvSpPr>
            <p:spPr bwMode="auto">
              <a:xfrm>
                <a:off x="3064" y="1474"/>
                <a:ext cx="166" cy="3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1" name="Line 20"/>
              <p:cNvSpPr>
                <a:spLocks noChangeShapeType="1"/>
              </p:cNvSpPr>
              <p:nvPr/>
            </p:nvSpPr>
            <p:spPr bwMode="auto">
              <a:xfrm flipH="1">
                <a:off x="2175" y="2052"/>
                <a:ext cx="20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2" name="Oval 21"/>
              <p:cNvSpPr>
                <a:spLocks noChangeArrowheads="1"/>
              </p:cNvSpPr>
              <p:nvPr/>
            </p:nvSpPr>
            <p:spPr bwMode="auto">
              <a:xfrm>
                <a:off x="4497" y="124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11</a:t>
                </a:r>
              </a:p>
            </p:txBody>
          </p:sp>
          <p:sp>
            <p:nvSpPr>
              <p:cNvPr id="48153" name="Oval 22"/>
              <p:cNvSpPr>
                <a:spLocks noChangeArrowheads="1"/>
              </p:cNvSpPr>
              <p:nvPr/>
            </p:nvSpPr>
            <p:spPr bwMode="auto">
              <a:xfrm>
                <a:off x="4037" y="1781"/>
                <a:ext cx="300" cy="311"/>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eaLnBrk="1" hangingPunct="1"/>
                <a:r>
                  <a:rPr lang="en-US" altLang="zh-TW" b="1">
                    <a:latin typeface="Times New Roman" panose="02020603050405020304" pitchFamily="18" charset="0"/>
                  </a:rPr>
                  <a:t>21</a:t>
                </a:r>
              </a:p>
            </p:txBody>
          </p:sp>
          <p:sp>
            <p:nvSpPr>
              <p:cNvPr id="48154" name="Line 23"/>
              <p:cNvSpPr>
                <a:spLocks noChangeShapeType="1"/>
              </p:cNvSpPr>
              <p:nvPr/>
            </p:nvSpPr>
            <p:spPr bwMode="auto">
              <a:xfrm flipH="1">
                <a:off x="4263" y="1496"/>
                <a:ext cx="245"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48155" name="Text Box 24"/>
              <p:cNvSpPr txBox="1">
                <a:spLocks noChangeArrowheads="1"/>
              </p:cNvSpPr>
              <p:nvPr/>
            </p:nvSpPr>
            <p:spPr bwMode="auto">
              <a:xfrm>
                <a:off x="687" y="1195"/>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endParaRPr lang="en-US" altLang="zh-TW" sz="1500" b="1" u="sng">
                  <a:latin typeface="Times New Roman" panose="02020603050405020304" pitchFamily="18" charset="0"/>
                </a:endParaRPr>
              </a:p>
            </p:txBody>
          </p:sp>
          <p:sp>
            <p:nvSpPr>
              <p:cNvPr id="48156" name="Text Box 25"/>
              <p:cNvSpPr txBox="1">
                <a:spLocks noChangeArrowheads="1"/>
              </p:cNvSpPr>
              <p:nvPr/>
            </p:nvSpPr>
            <p:spPr bwMode="auto">
              <a:xfrm>
                <a:off x="220"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sp>
            <p:nvSpPr>
              <p:cNvPr id="48157" name="Text Box 26"/>
              <p:cNvSpPr txBox="1">
                <a:spLocks noChangeArrowheads="1"/>
              </p:cNvSpPr>
              <p:nvPr/>
            </p:nvSpPr>
            <p:spPr bwMode="auto">
              <a:xfrm>
                <a:off x="1075" y="17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8158" name="Text Box 27"/>
              <p:cNvSpPr txBox="1">
                <a:spLocks noChangeArrowheads="1"/>
              </p:cNvSpPr>
              <p:nvPr/>
            </p:nvSpPr>
            <p:spPr bwMode="auto">
              <a:xfrm>
                <a:off x="575" y="21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[5]</a:t>
                </a:r>
              </a:p>
            </p:txBody>
          </p:sp>
          <p:sp>
            <p:nvSpPr>
              <p:cNvPr id="48159" name="Text Box 28"/>
              <p:cNvSpPr txBox="1">
                <a:spLocks noChangeArrowheads="1"/>
              </p:cNvSpPr>
              <p:nvPr/>
            </p:nvSpPr>
            <p:spPr bwMode="auto">
              <a:xfrm>
                <a:off x="1009" y="2150"/>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[6]</a:t>
                </a:r>
              </a:p>
            </p:txBody>
          </p:sp>
          <p:sp>
            <p:nvSpPr>
              <p:cNvPr id="48160" name="Text Box 29"/>
              <p:cNvSpPr txBox="1">
                <a:spLocks noChangeArrowheads="1"/>
              </p:cNvSpPr>
              <p:nvPr/>
            </p:nvSpPr>
            <p:spPr bwMode="auto">
              <a:xfrm>
                <a:off x="2509" y="1206"/>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[1]</a:t>
                </a:r>
              </a:p>
            </p:txBody>
          </p:sp>
          <p:sp>
            <p:nvSpPr>
              <p:cNvPr id="48161" name="Text Box 30"/>
              <p:cNvSpPr txBox="1">
                <a:spLocks noChangeArrowheads="1"/>
              </p:cNvSpPr>
              <p:nvPr/>
            </p:nvSpPr>
            <p:spPr bwMode="auto">
              <a:xfrm>
                <a:off x="1998" y="1750"/>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[2]</a:t>
                </a:r>
              </a:p>
            </p:txBody>
          </p:sp>
          <p:sp>
            <p:nvSpPr>
              <p:cNvPr id="48162" name="Text Box 31"/>
              <p:cNvSpPr txBox="1">
                <a:spLocks noChangeArrowheads="1"/>
              </p:cNvSpPr>
              <p:nvPr/>
            </p:nvSpPr>
            <p:spPr bwMode="auto">
              <a:xfrm>
                <a:off x="2887" y="1761"/>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[3]</a:t>
                </a:r>
              </a:p>
            </p:txBody>
          </p:sp>
          <p:sp>
            <p:nvSpPr>
              <p:cNvPr id="48163" name="Text Box 32"/>
              <p:cNvSpPr txBox="1">
                <a:spLocks noChangeArrowheads="1"/>
              </p:cNvSpPr>
              <p:nvPr/>
            </p:nvSpPr>
            <p:spPr bwMode="auto">
              <a:xfrm>
                <a:off x="1820" y="2172"/>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[4]</a:t>
                </a:r>
              </a:p>
            </p:txBody>
          </p:sp>
          <p:sp>
            <p:nvSpPr>
              <p:cNvPr id="48164" name="Text Box 33"/>
              <p:cNvSpPr txBox="1">
                <a:spLocks noChangeArrowheads="1"/>
              </p:cNvSpPr>
              <p:nvPr/>
            </p:nvSpPr>
            <p:spPr bwMode="auto">
              <a:xfrm>
                <a:off x="4098" y="1239"/>
                <a:ext cx="46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[1]</a:t>
                </a:r>
              </a:p>
            </p:txBody>
          </p:sp>
          <p:sp>
            <p:nvSpPr>
              <p:cNvPr id="48165" name="Text Box 34"/>
              <p:cNvSpPr txBox="1">
                <a:spLocks noChangeArrowheads="1"/>
              </p:cNvSpPr>
              <p:nvPr/>
            </p:nvSpPr>
            <p:spPr bwMode="auto">
              <a:xfrm>
                <a:off x="3776" y="1728"/>
                <a:ext cx="34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[2]</a:t>
                </a:r>
              </a:p>
            </p:txBody>
          </p:sp>
        </p:grpSp>
        <p:sp>
          <p:nvSpPr>
            <p:cNvPr id="48133" name="Text Box 35"/>
            <p:cNvSpPr txBox="1">
              <a:spLocks noChangeArrowheads="1"/>
            </p:cNvSpPr>
            <p:nvPr/>
          </p:nvSpPr>
          <p:spPr bwMode="auto">
            <a:xfrm>
              <a:off x="498" y="2316"/>
              <a:ext cx="38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r>
                <a:rPr lang="en-US" altLang="zh-TW" sz="1500" b="1">
                  <a:latin typeface="Times New Roman" panose="02020603050405020304" pitchFamily="18" charset="0"/>
                </a:rPr>
                <a:t> [4]</a:t>
              </a:r>
            </a:p>
          </p:txBody>
        </p:sp>
      </p:grpSp>
      <p:sp>
        <p:nvSpPr>
          <p:cNvPr id="2" name="Date Placeholder 1">
            <a:extLst>
              <a:ext uri="{FF2B5EF4-FFF2-40B4-BE49-F238E27FC236}">
                <a16:creationId xmlns:a16="http://schemas.microsoft.com/office/drawing/2014/main" id="{60F2B1B6-B8DA-4FE9-B22F-2B42DD7E2627}"/>
              </a:ext>
            </a:extLst>
          </p:cNvPr>
          <p:cNvSpPr>
            <a:spLocks noGrp="1"/>
          </p:cNvSpPr>
          <p:nvPr>
            <p:ph type="dt" sz="half" idx="10"/>
          </p:nvPr>
        </p:nvSpPr>
        <p:spPr/>
        <p:txBody>
          <a:bodyPr/>
          <a:lstStyle/>
          <a:p>
            <a:fld id="{09E219B4-BD41-4707-8104-22CCFEBEE0BD}" type="datetime5">
              <a:rPr lang="en-IN" smtClean="0"/>
              <a:t>2-Dec-22</a:t>
            </a:fld>
            <a:endParaRPr lang="en-IN"/>
          </a:p>
        </p:txBody>
      </p:sp>
      <p:sp>
        <p:nvSpPr>
          <p:cNvPr id="3" name="Footer Placeholder 2">
            <a:extLst>
              <a:ext uri="{FF2B5EF4-FFF2-40B4-BE49-F238E27FC236}">
                <a16:creationId xmlns:a16="http://schemas.microsoft.com/office/drawing/2014/main" id="{6BB2C514-2747-45C6-BBEC-840E1CC1F08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8E92699A-2B64-4754-9F0E-D1CD0B3D7689}"/>
              </a:ext>
            </a:extLst>
          </p:cNvPr>
          <p:cNvSpPr>
            <a:spLocks noGrp="1"/>
          </p:cNvSpPr>
          <p:nvPr>
            <p:ph type="sldNum" sz="quarter" idx="12"/>
          </p:nvPr>
        </p:nvSpPr>
        <p:spPr/>
        <p:txBody>
          <a:bodyPr/>
          <a:lstStyle/>
          <a:p>
            <a:fld id="{1B44385C-0615-4A46-ADB2-FB00C56C0F04}" type="slidenum">
              <a:rPr lang="en-IN" smtClean="0"/>
              <a:t>6</a:t>
            </a:fld>
            <a:endParaRPr lang="en-IN"/>
          </a:p>
        </p:txBody>
      </p:sp>
    </p:spTree>
    <p:extLst>
      <p:ext uri="{BB962C8B-B14F-4D97-AF65-F5344CB8AC3E}">
        <p14:creationId xmlns:p14="http://schemas.microsoft.com/office/powerpoint/2010/main" val="826589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58D7-68D7-40E7-884D-9539E34F3BD1}"/>
              </a:ext>
            </a:extLst>
          </p:cNvPr>
          <p:cNvSpPr>
            <a:spLocks noGrp="1"/>
          </p:cNvSpPr>
          <p:nvPr>
            <p:ph type="title"/>
          </p:nvPr>
        </p:nvSpPr>
        <p:spPr/>
        <p:txBody>
          <a:bodyPr/>
          <a:lstStyle/>
          <a:p>
            <a:r>
              <a:rPr lang="en-US" dirty="0"/>
              <a:t>Steps to construct max heap</a:t>
            </a:r>
          </a:p>
        </p:txBody>
      </p:sp>
      <p:sp>
        <p:nvSpPr>
          <p:cNvPr id="3" name="Content Placeholder 2">
            <a:extLst>
              <a:ext uri="{FF2B5EF4-FFF2-40B4-BE49-F238E27FC236}">
                <a16:creationId xmlns:a16="http://schemas.microsoft.com/office/drawing/2014/main" id="{E54914FD-6B71-45F9-8F9D-9F8F09C663AF}"/>
              </a:ext>
            </a:extLst>
          </p:cNvPr>
          <p:cNvSpPr>
            <a:spLocks noGrp="1"/>
          </p:cNvSpPr>
          <p:nvPr>
            <p:ph idx="1"/>
          </p:nvPr>
        </p:nvSpPr>
        <p:spPr>
          <a:xfrm>
            <a:off x="182335" y="1225161"/>
            <a:ext cx="8544018" cy="4113360"/>
          </a:xfrm>
        </p:spPr>
        <p:txBody>
          <a:bodyPr>
            <a:normAutofit/>
          </a:bodyPr>
          <a:lstStyle/>
          <a:p>
            <a:r>
              <a:rPr lang="en-US" sz="2800" dirty="0"/>
              <a:t>Step 1 − Create a new node at the end of heap.</a:t>
            </a:r>
          </a:p>
          <a:p>
            <a:r>
              <a:rPr lang="en-US" sz="2800" dirty="0"/>
              <a:t>Step 2 − Assign new value to the node.</a:t>
            </a:r>
          </a:p>
          <a:p>
            <a:r>
              <a:rPr lang="en-US" sz="2800" dirty="0"/>
              <a:t>Step 3 − Compare the value of this child node with its parent.</a:t>
            </a:r>
          </a:p>
          <a:p>
            <a:r>
              <a:rPr lang="en-US" sz="2800" dirty="0"/>
              <a:t>Step 4 − If value of parent is less than child, then swap them.</a:t>
            </a:r>
          </a:p>
          <a:p>
            <a:r>
              <a:rPr lang="en-US" sz="2800" dirty="0"/>
              <a:t>Step 5 − Repeat step 3 &amp; 4 until Heap property holds.</a:t>
            </a:r>
          </a:p>
        </p:txBody>
      </p:sp>
      <p:sp>
        <p:nvSpPr>
          <p:cNvPr id="4" name="Date Placeholder 3">
            <a:extLst>
              <a:ext uri="{FF2B5EF4-FFF2-40B4-BE49-F238E27FC236}">
                <a16:creationId xmlns:a16="http://schemas.microsoft.com/office/drawing/2014/main" id="{D05341CE-76AC-461B-819B-7F32A90F2644}"/>
              </a:ext>
            </a:extLst>
          </p:cNvPr>
          <p:cNvSpPr>
            <a:spLocks noGrp="1"/>
          </p:cNvSpPr>
          <p:nvPr>
            <p:ph type="dt" sz="half" idx="10"/>
          </p:nvPr>
        </p:nvSpPr>
        <p:spPr/>
        <p:txBody>
          <a:bodyPr/>
          <a:lstStyle/>
          <a:p>
            <a:fld id="{02B74728-501F-4BC9-833E-33C199F12805}" type="datetime5">
              <a:rPr lang="en-IN" smtClean="0"/>
              <a:t>2-Dec-22</a:t>
            </a:fld>
            <a:endParaRPr lang="en-US"/>
          </a:p>
        </p:txBody>
      </p:sp>
      <p:sp>
        <p:nvSpPr>
          <p:cNvPr id="5" name="Footer Placeholder 4">
            <a:extLst>
              <a:ext uri="{FF2B5EF4-FFF2-40B4-BE49-F238E27FC236}">
                <a16:creationId xmlns:a16="http://schemas.microsoft.com/office/drawing/2014/main" id="{02798480-6F8C-4C50-A9E2-35A52F279A7F}"/>
              </a:ext>
            </a:extLst>
          </p:cNvPr>
          <p:cNvSpPr>
            <a:spLocks noGrp="1"/>
          </p:cNvSpPr>
          <p:nvPr>
            <p:ph type="ftr" sz="quarter" idx="11"/>
          </p:nvPr>
        </p:nvSpPr>
        <p:spPr/>
        <p:txBody>
          <a:bodyPr/>
          <a:lstStyle/>
          <a:p>
            <a:r>
              <a:rPr lang="en-US"/>
              <a:t>Dept of I&amp;CT</a:t>
            </a:r>
          </a:p>
        </p:txBody>
      </p:sp>
      <p:sp>
        <p:nvSpPr>
          <p:cNvPr id="6" name="Slide Number Placeholder 5">
            <a:extLst>
              <a:ext uri="{FF2B5EF4-FFF2-40B4-BE49-F238E27FC236}">
                <a16:creationId xmlns:a16="http://schemas.microsoft.com/office/drawing/2014/main" id="{F8D77465-44A1-454A-87F2-BB1ED4359C42}"/>
              </a:ext>
            </a:extLst>
          </p:cNvPr>
          <p:cNvSpPr>
            <a:spLocks noGrp="1"/>
          </p:cNvSpPr>
          <p:nvPr>
            <p:ph type="sldNum" sz="quarter" idx="12"/>
          </p:nvPr>
        </p:nvSpPr>
        <p:spPr/>
        <p:txBody>
          <a:bodyPr/>
          <a:lstStyle/>
          <a:p>
            <a:fld id="{95CA3A74-EBC6-4612-9977-D555204A682F}" type="slidenum">
              <a:rPr lang="en-US" smtClean="0"/>
              <a:t>7</a:t>
            </a:fld>
            <a:endParaRPr lang="en-US"/>
          </a:p>
        </p:txBody>
      </p:sp>
    </p:spTree>
    <p:extLst>
      <p:ext uri="{BB962C8B-B14F-4D97-AF65-F5344CB8AC3E}">
        <p14:creationId xmlns:p14="http://schemas.microsoft.com/office/powerpoint/2010/main" val="265593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2" name="TextShape 2"/>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
        <p:nvSpPr>
          <p:cNvPr id="203" name="TextShape 3"/>
          <p:cNvSpPr txBox="1"/>
          <p:nvPr/>
        </p:nvSpPr>
        <p:spPr>
          <a:xfrm>
            <a:off x="114480" y="1082520"/>
            <a:ext cx="402192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Put the new node in the next available spot.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new node upward, swapping with its parent until the new node reaches an acceptable location.</a:t>
            </a:r>
            <a:endParaRPr lang="en-IN" sz="3600" b="0" strike="noStrike" spc="-1" dirty="0">
              <a:uFill>
                <a:solidFill>
                  <a:srgbClr val="FFFFFF"/>
                </a:solidFill>
              </a:uFill>
              <a:latin typeface="Times New Roman"/>
            </a:endParaRPr>
          </a:p>
        </p:txBody>
      </p:sp>
      <p:sp>
        <p:nvSpPr>
          <p:cNvPr id="204"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5"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06"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07"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08"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09"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10"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1"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2"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13"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4"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5"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16"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17"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18"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19"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20"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1"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22"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23"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4"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25"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26"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27"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28"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C3803488-183D-471F-ADC9-065F8B192FD7}"/>
              </a:ext>
            </a:extLst>
          </p:cNvPr>
          <p:cNvSpPr>
            <a:spLocks noGrp="1"/>
          </p:cNvSpPr>
          <p:nvPr>
            <p:ph type="dt" sz="half" idx="10"/>
          </p:nvPr>
        </p:nvSpPr>
        <p:spPr/>
        <p:txBody>
          <a:bodyPr/>
          <a:lstStyle/>
          <a:p>
            <a:fld id="{C6620B59-4CA1-4FDD-9DE6-C29164B1D436}" type="datetime5">
              <a:rPr lang="en-IN" smtClean="0"/>
              <a:t>2-Dec-22</a:t>
            </a:fld>
            <a:endParaRPr lang="en-IN"/>
          </a:p>
        </p:txBody>
      </p:sp>
      <p:sp>
        <p:nvSpPr>
          <p:cNvPr id="3" name="Footer Placeholder 2">
            <a:extLst>
              <a:ext uri="{FF2B5EF4-FFF2-40B4-BE49-F238E27FC236}">
                <a16:creationId xmlns:a16="http://schemas.microsoft.com/office/drawing/2014/main" id="{F582DE5C-FC95-4BED-BA33-B49756805E3D}"/>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705A4D9C-320C-49C5-834C-A0A0C0122691}"/>
              </a:ext>
            </a:extLst>
          </p:cNvPr>
          <p:cNvSpPr>
            <a:spLocks noGrp="1"/>
          </p:cNvSpPr>
          <p:nvPr>
            <p:ph type="sldNum" sz="quarter" idx="12"/>
          </p:nvPr>
        </p:nvSpPr>
        <p:spPr/>
        <p:txBody>
          <a:bodyPr/>
          <a:lstStyle/>
          <a:p>
            <a:fld id="{1B44385C-0615-4A46-ADB2-FB00C56C0F04}" type="slidenum">
              <a:rPr lang="en-IN" smtClean="0"/>
              <a:t>8</a:t>
            </a:fld>
            <a:endParaRPr lang="en-IN"/>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3">
                                            <p:txEl>
                                              <p:pRg st="0" end="45"/>
                                            </p:txEl>
                                          </p:spTgt>
                                        </p:tgtEl>
                                        <p:attrNameLst>
                                          <p:attrName>style.visibility</p:attrName>
                                        </p:attrNameLst>
                                      </p:cBhvr>
                                      <p:to>
                                        <p:strVal val="visible"/>
                                      </p:to>
                                    </p:set>
                                    <p:animEffect transition="in" filter="wipe(up)">
                                      <p:cBhvr additive="repl">
                                        <p:cTn id="7" dur="500"/>
                                        <p:tgtEl>
                                          <p:spTgt spid="203">
                                            <p:txEl>
                                              <p:p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3">
                                            <p:txEl>
                                              <p:pRg st="45" end="147"/>
                                            </p:txEl>
                                          </p:spTgt>
                                        </p:tgtEl>
                                        <p:attrNameLst>
                                          <p:attrName>style.visibility</p:attrName>
                                        </p:attrNameLst>
                                      </p:cBhvr>
                                      <p:to>
                                        <p:strVal val="visible"/>
                                      </p:to>
                                    </p:set>
                                    <p:animEffect transition="in" filter="wipe(up)">
                                      <p:cBhvr additive="repl">
                                        <p:cTn id="12" dur="500"/>
                                        <p:tgtEl>
                                          <p:spTgt spid="203">
                                            <p:txEl>
                                              <p:pRg st="45"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Line 1"/>
          <p:cNvSpPr/>
          <p:nvPr/>
        </p:nvSpPr>
        <p:spPr>
          <a:xfrm>
            <a:off x="5181480" y="388620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1" name="TextShape 3"/>
          <p:cNvSpPr txBox="1"/>
          <p:nvPr/>
        </p:nvSpPr>
        <p:spPr>
          <a:xfrm>
            <a:off x="301680" y="1233157"/>
            <a:ext cx="3938040" cy="3718080"/>
          </a:xfrm>
          <a:prstGeom prst="rect">
            <a:avLst/>
          </a:prstGeom>
          <a:noFill/>
          <a:ln>
            <a:noFill/>
          </a:ln>
        </p:spPr>
        <p:txBody>
          <a:bodyPr lIns="90360" tIns="44280" rIns="90360" bIns="44280"/>
          <a:lstStyle/>
          <a:p>
            <a:pPr marL="287280" indent="-287280">
              <a:lnSpc>
                <a:spcPct val="95000"/>
              </a:lnSpc>
              <a:buClr>
                <a:srgbClr val="00CECE"/>
              </a:buClr>
              <a:buSzPct val="75000"/>
              <a:buFont typeface="Wingdings" charset="2"/>
              <a:buChar char=""/>
            </a:pPr>
            <a:r>
              <a:rPr lang="en-GB" sz="2800" b="0" strike="noStrike" spc="-1" dirty="0">
                <a:uFill>
                  <a:solidFill>
                    <a:srgbClr val="FFFFFF"/>
                  </a:solidFill>
                </a:uFill>
                <a:latin typeface="Times New Roman"/>
              </a:rPr>
              <a:t>Put the new node in the next available spot.</a:t>
            </a:r>
            <a:endParaRPr lang="en-IN" sz="3600" b="0" strike="noStrike" spc="-1" dirty="0">
              <a:uFill>
                <a:solidFill>
                  <a:srgbClr val="FFFFFF"/>
                </a:solidFill>
              </a:uFill>
              <a:latin typeface="Times New Roman"/>
            </a:endParaRPr>
          </a:p>
          <a:p>
            <a:pPr marL="287280" indent="-287280">
              <a:buClr>
                <a:srgbClr val="00CECE"/>
              </a:buClr>
              <a:buSzPct val="75000"/>
              <a:buFont typeface="Wingdings" charset="2"/>
              <a:buChar char=""/>
            </a:pPr>
            <a:r>
              <a:rPr lang="en-GB" sz="2800" b="0" strike="noStrike" spc="-1" dirty="0">
                <a:uFill>
                  <a:solidFill>
                    <a:srgbClr val="FFFFFF"/>
                  </a:solidFill>
                </a:uFill>
                <a:latin typeface="Times New Roman"/>
              </a:rPr>
              <a:t>Push the new node upward, swapping with its parent until the new node reaches an acceptable location</a:t>
            </a:r>
            <a:r>
              <a:rPr lang="en-GB" sz="2400" b="0" strike="noStrike" spc="-1" dirty="0">
                <a:solidFill>
                  <a:srgbClr val="E0E0E0"/>
                </a:solidFill>
                <a:uFill>
                  <a:solidFill>
                    <a:srgbClr val="FFFFFF"/>
                  </a:solidFill>
                </a:uFill>
                <a:latin typeface="Times New Roman"/>
              </a:rPr>
              <a:t>.</a:t>
            </a:r>
            <a:endParaRPr lang="en-IN" sz="3200" b="0" strike="noStrike" spc="-1" dirty="0">
              <a:solidFill>
                <a:srgbClr val="E0E0E0"/>
              </a:solidFill>
              <a:uFill>
                <a:solidFill>
                  <a:srgbClr val="FFFFFF"/>
                </a:solidFill>
              </a:uFill>
              <a:latin typeface="Times New Roman"/>
            </a:endParaRPr>
          </a:p>
        </p:txBody>
      </p:sp>
      <p:sp>
        <p:nvSpPr>
          <p:cNvPr id="232" name="Line 4"/>
          <p:cNvSpPr/>
          <p:nvPr/>
        </p:nvSpPr>
        <p:spPr>
          <a:xfrm flipH="1">
            <a:off x="4511160" y="38829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3" name="CustomShape 5"/>
          <p:cNvSpPr/>
          <p:nvPr/>
        </p:nvSpPr>
        <p:spPr>
          <a:xfrm>
            <a:off x="3917880" y="42544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34" name="CustomShape 6"/>
          <p:cNvSpPr/>
          <p:nvPr/>
        </p:nvSpPr>
        <p:spPr>
          <a:xfrm>
            <a:off x="3947760" y="42843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19</a:t>
            </a:r>
            <a:endParaRPr lang="en-IN" sz="1800" b="0" strike="noStrike" spc="-1">
              <a:solidFill>
                <a:srgbClr val="FFFFFF"/>
              </a:solidFill>
              <a:uFill>
                <a:solidFill>
                  <a:srgbClr val="FFFFFF"/>
                </a:solidFill>
              </a:uFill>
              <a:latin typeface="Times New Roman"/>
            </a:endParaRPr>
          </a:p>
        </p:txBody>
      </p:sp>
      <p:sp>
        <p:nvSpPr>
          <p:cNvPr id="235" name="Line 7"/>
          <p:cNvSpPr/>
          <p:nvPr/>
        </p:nvSpPr>
        <p:spPr>
          <a:xfrm>
            <a:off x="769788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6" name="CustomShape 8"/>
          <p:cNvSpPr/>
          <p:nvPr/>
        </p:nvSpPr>
        <p:spPr>
          <a:xfrm>
            <a:off x="806148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37" name="CustomShape 9"/>
          <p:cNvSpPr/>
          <p:nvPr/>
        </p:nvSpPr>
        <p:spPr>
          <a:xfrm>
            <a:off x="809100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a:t>
            </a:r>
            <a:endParaRPr lang="en-IN" sz="1800" b="0" strike="noStrike" spc="-1">
              <a:solidFill>
                <a:srgbClr val="FFFFFF"/>
              </a:solidFill>
              <a:uFill>
                <a:solidFill>
                  <a:srgbClr val="FFFFFF"/>
                </a:solidFill>
              </a:uFill>
              <a:latin typeface="Times New Roman"/>
            </a:endParaRPr>
          </a:p>
        </p:txBody>
      </p:sp>
      <p:sp>
        <p:nvSpPr>
          <p:cNvPr id="238" name="Line 10"/>
          <p:cNvSpPr/>
          <p:nvPr/>
        </p:nvSpPr>
        <p:spPr>
          <a:xfrm flipH="1">
            <a:off x="7486200" y="29415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39" name="CustomShape 11"/>
          <p:cNvSpPr/>
          <p:nvPr/>
        </p:nvSpPr>
        <p:spPr>
          <a:xfrm>
            <a:off x="689292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0" name="CustomShape 12"/>
          <p:cNvSpPr/>
          <p:nvPr/>
        </p:nvSpPr>
        <p:spPr>
          <a:xfrm>
            <a:off x="6922800" y="33429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22</a:t>
            </a:r>
            <a:endParaRPr lang="en-IN" sz="1800" b="0" strike="noStrike" spc="-1">
              <a:solidFill>
                <a:srgbClr val="FFFFFF"/>
              </a:solidFill>
              <a:uFill>
                <a:solidFill>
                  <a:srgbClr val="FFFFFF"/>
                </a:solidFill>
              </a:uFill>
              <a:latin typeface="Times New Roman"/>
            </a:endParaRPr>
          </a:p>
        </p:txBody>
      </p:sp>
      <p:sp>
        <p:nvSpPr>
          <p:cNvPr id="241" name="Line 13"/>
          <p:cNvSpPr/>
          <p:nvPr/>
        </p:nvSpPr>
        <p:spPr>
          <a:xfrm>
            <a:off x="5516640" y="2941560"/>
            <a:ext cx="5634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2" name="CustomShape 14"/>
          <p:cNvSpPr/>
          <p:nvPr/>
        </p:nvSpPr>
        <p:spPr>
          <a:xfrm>
            <a:off x="5880240" y="33130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3" name="CustomShape 15"/>
          <p:cNvSpPr/>
          <p:nvPr/>
        </p:nvSpPr>
        <p:spPr>
          <a:xfrm>
            <a:off x="590976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21</a:t>
            </a:r>
            <a:endParaRPr lang="en-IN" sz="1800" b="0" strike="noStrike" spc="-1">
              <a:solidFill>
                <a:srgbClr val="FFFFFF"/>
              </a:solidFill>
              <a:uFill>
                <a:solidFill>
                  <a:srgbClr val="FFFFFF"/>
                </a:solidFill>
              </a:uFill>
              <a:latin typeface="Times New Roman"/>
            </a:endParaRPr>
          </a:p>
        </p:txBody>
      </p:sp>
      <p:sp>
        <p:nvSpPr>
          <p:cNvPr id="244" name="Line 16"/>
          <p:cNvSpPr/>
          <p:nvPr/>
        </p:nvSpPr>
        <p:spPr>
          <a:xfrm flipH="1">
            <a:off x="5273640" y="2941560"/>
            <a:ext cx="56664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5" name="CustomShape 17"/>
          <p:cNvSpPr/>
          <p:nvPr/>
        </p:nvSpPr>
        <p:spPr>
          <a:xfrm>
            <a:off x="4680000" y="33130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blipFill>
            <a:blip r:embed="rId3"/>
            <a:tile/>
          </a:blipFill>
          <a:ln w="12600">
            <a:solidFill>
              <a:srgbClr val="FF8000"/>
            </a:solidFill>
            <a:miter/>
          </a:ln>
        </p:spPr>
        <p:style>
          <a:lnRef idx="0">
            <a:scrgbClr r="0" g="0" b="0"/>
          </a:lnRef>
          <a:fillRef idx="0">
            <a:scrgbClr r="0" g="0" b="0"/>
          </a:fillRef>
          <a:effectRef idx="0">
            <a:scrgbClr r="0" g="0" b="0"/>
          </a:effectRef>
          <a:fontRef idx="minor"/>
        </p:style>
      </p:sp>
      <p:sp>
        <p:nvSpPr>
          <p:cNvPr id="246" name="CustomShape 18"/>
          <p:cNvSpPr/>
          <p:nvPr/>
        </p:nvSpPr>
        <p:spPr>
          <a:xfrm>
            <a:off x="4709880" y="33429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FF8000"/>
                </a:solidFill>
                <a:uFill>
                  <a:solidFill>
                    <a:srgbClr val="FFFFFF"/>
                  </a:solidFill>
                </a:uFill>
                <a:latin typeface="Times New Roman"/>
              </a:rPr>
              <a:t>42</a:t>
            </a:r>
            <a:endParaRPr lang="en-IN" sz="1800" b="0" strike="noStrike" spc="-1">
              <a:solidFill>
                <a:srgbClr val="FFFFFF"/>
              </a:solidFill>
              <a:uFill>
                <a:solidFill>
                  <a:srgbClr val="FFFFFF"/>
                </a:solidFill>
              </a:uFill>
              <a:latin typeface="Times New Roman"/>
            </a:endParaRPr>
          </a:p>
        </p:txBody>
      </p:sp>
      <p:sp>
        <p:nvSpPr>
          <p:cNvPr id="247" name="Line 19"/>
          <p:cNvSpPr/>
          <p:nvPr/>
        </p:nvSpPr>
        <p:spPr>
          <a:xfrm>
            <a:off x="7102440" y="1981080"/>
            <a:ext cx="56376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48" name="CustomShape 20"/>
          <p:cNvSpPr/>
          <p:nvPr/>
        </p:nvSpPr>
        <p:spPr>
          <a:xfrm>
            <a:off x="7437600" y="2398680"/>
            <a:ext cx="793440" cy="731880"/>
          </a:xfrm>
          <a:custGeom>
            <a:avLst/>
            <a:gdLst/>
            <a:ahLst/>
            <a:cxnLst/>
            <a:rect l="0" t="0" r="r" b="b"/>
            <a:pathLst>
              <a:path w="2206" h="2035">
                <a:moveTo>
                  <a:pt x="255" y="0"/>
                </a:moveTo>
                <a:cubicBezTo>
                  <a:pt x="127" y="0"/>
                  <a:pt x="0" y="127"/>
                  <a:pt x="0" y="255"/>
                </a:cubicBezTo>
                <a:lnTo>
                  <a:pt x="0" y="1778"/>
                </a:lnTo>
                <a:cubicBezTo>
                  <a:pt x="0" y="1906"/>
                  <a:pt x="127" y="2034"/>
                  <a:pt x="255" y="2034"/>
                </a:cubicBezTo>
                <a:lnTo>
                  <a:pt x="1949" y="2034"/>
                </a:lnTo>
                <a:cubicBezTo>
                  <a:pt x="2077" y="2034"/>
                  <a:pt x="2205" y="1906"/>
                  <a:pt x="2205" y="1778"/>
                </a:cubicBezTo>
                <a:lnTo>
                  <a:pt x="2205" y="255"/>
                </a:lnTo>
                <a:cubicBezTo>
                  <a:pt x="2205" y="127"/>
                  <a:pt x="2077" y="0"/>
                  <a:pt x="1949"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49" name="CustomShape 21"/>
          <p:cNvSpPr/>
          <p:nvPr/>
        </p:nvSpPr>
        <p:spPr>
          <a:xfrm>
            <a:off x="7467120" y="2428560"/>
            <a:ext cx="733320" cy="671760"/>
          </a:xfrm>
          <a:custGeom>
            <a:avLst/>
            <a:gdLst/>
            <a:ahLst/>
            <a:cxnLst/>
            <a:rect l="0" t="0" r="r" b="b"/>
            <a:pathLst>
              <a:path w="2039" h="1868">
                <a:moveTo>
                  <a:pt x="4" y="0"/>
                </a:moveTo>
                <a:cubicBezTo>
                  <a:pt x="2" y="0"/>
                  <a:pt x="0" y="2"/>
                  <a:pt x="0" y="4"/>
                </a:cubicBezTo>
                <a:lnTo>
                  <a:pt x="0" y="1862"/>
                </a:lnTo>
                <a:cubicBezTo>
                  <a:pt x="0" y="1864"/>
                  <a:pt x="2" y="1867"/>
                  <a:pt x="4" y="1867"/>
                </a:cubicBezTo>
                <a:lnTo>
                  <a:pt x="2033" y="1867"/>
                </a:lnTo>
                <a:cubicBezTo>
                  <a:pt x="2035" y="1867"/>
                  <a:pt x="2038" y="1864"/>
                  <a:pt x="2038" y="1862"/>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23</a:t>
            </a:r>
            <a:endParaRPr lang="en-IN" sz="1800" b="0" strike="noStrike" spc="-1">
              <a:solidFill>
                <a:srgbClr val="FFFFFF"/>
              </a:solidFill>
              <a:uFill>
                <a:solidFill>
                  <a:srgbClr val="FFFFFF"/>
                </a:solidFill>
              </a:uFill>
              <a:latin typeface="Times New Roman"/>
            </a:endParaRPr>
          </a:p>
        </p:txBody>
      </p:sp>
      <p:sp>
        <p:nvSpPr>
          <p:cNvPr id="250" name="Line 22"/>
          <p:cNvSpPr/>
          <p:nvPr/>
        </p:nvSpPr>
        <p:spPr>
          <a:xfrm flipH="1">
            <a:off x="5866920" y="2027160"/>
            <a:ext cx="567000" cy="639720"/>
          </a:xfrm>
          <a:prstGeom prst="line">
            <a:avLst/>
          </a:prstGeom>
          <a:ln w="12600">
            <a:solidFill>
              <a:srgbClr val="FF8000"/>
            </a:solidFill>
            <a:miter/>
          </a:ln>
        </p:spPr>
        <p:style>
          <a:lnRef idx="0">
            <a:scrgbClr r="0" g="0" b="0"/>
          </a:lnRef>
          <a:fillRef idx="0">
            <a:scrgbClr r="0" g="0" b="0"/>
          </a:fillRef>
          <a:effectRef idx="0">
            <a:scrgbClr r="0" g="0" b="0"/>
          </a:effectRef>
          <a:fontRef idx="minor"/>
        </p:style>
      </p:sp>
      <p:sp>
        <p:nvSpPr>
          <p:cNvPr id="251" name="CustomShape 23"/>
          <p:cNvSpPr/>
          <p:nvPr/>
        </p:nvSpPr>
        <p:spPr>
          <a:xfrm>
            <a:off x="6377040" y="133200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2" name="CustomShape 24"/>
          <p:cNvSpPr/>
          <p:nvPr/>
        </p:nvSpPr>
        <p:spPr>
          <a:xfrm>
            <a:off x="6406920" y="1361880"/>
            <a:ext cx="733320" cy="671400"/>
          </a:xfrm>
          <a:custGeom>
            <a:avLst/>
            <a:gdLst/>
            <a:ahLst/>
            <a:cxnLst/>
            <a:rect l="0" t="0" r="r" b="b"/>
            <a:pathLst>
              <a:path w="2039" h="1867">
                <a:moveTo>
                  <a:pt x="4" y="0"/>
                </a:moveTo>
                <a:cubicBezTo>
                  <a:pt x="2" y="0"/>
                  <a:pt x="0" y="2"/>
                  <a:pt x="0" y="4"/>
                </a:cubicBezTo>
                <a:lnTo>
                  <a:pt x="0" y="1861"/>
                </a:lnTo>
                <a:cubicBezTo>
                  <a:pt x="0" y="1863"/>
                  <a:pt x="2" y="1866"/>
                  <a:pt x="4" y="1866"/>
                </a:cubicBezTo>
                <a:lnTo>
                  <a:pt x="2033" y="1866"/>
                </a:lnTo>
                <a:cubicBezTo>
                  <a:pt x="2035" y="1866"/>
                  <a:pt x="2038" y="1863"/>
                  <a:pt x="2038" y="1861"/>
                </a:cubicBezTo>
                <a:lnTo>
                  <a:pt x="2038" y="4"/>
                </a:lnTo>
                <a:cubicBezTo>
                  <a:pt x="2038" y="2"/>
                  <a:pt x="2035" y="0"/>
                  <a:pt x="2033"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45</a:t>
            </a:r>
            <a:endParaRPr lang="en-IN" sz="1800" b="0" strike="noStrike" spc="-1">
              <a:solidFill>
                <a:srgbClr val="FFFFFF"/>
              </a:solidFill>
              <a:uFill>
                <a:solidFill>
                  <a:srgbClr val="FFFFFF"/>
                </a:solidFill>
              </a:uFill>
              <a:latin typeface="Times New Roman"/>
            </a:endParaRPr>
          </a:p>
        </p:txBody>
      </p:sp>
      <p:sp>
        <p:nvSpPr>
          <p:cNvPr id="253" name="CustomShape 25"/>
          <p:cNvSpPr/>
          <p:nvPr/>
        </p:nvSpPr>
        <p:spPr>
          <a:xfrm>
            <a:off x="5273640" y="239868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4" name="CustomShape 26"/>
          <p:cNvSpPr/>
          <p:nvPr/>
        </p:nvSpPr>
        <p:spPr>
          <a:xfrm>
            <a:off x="5303520" y="2428560"/>
            <a:ext cx="733680" cy="671760"/>
          </a:xfrm>
          <a:custGeom>
            <a:avLst/>
            <a:gdLst/>
            <a:ahLst/>
            <a:cxnLst/>
            <a:rect l="0" t="0" r="r" b="b"/>
            <a:pathLst>
              <a:path w="2040" h="1868">
                <a:moveTo>
                  <a:pt x="4" y="0"/>
                </a:moveTo>
                <a:cubicBezTo>
                  <a:pt x="2" y="0"/>
                  <a:pt x="0" y="2"/>
                  <a:pt x="0" y="4"/>
                </a:cubicBezTo>
                <a:lnTo>
                  <a:pt x="0" y="1862"/>
                </a:lnTo>
                <a:cubicBezTo>
                  <a:pt x="0" y="1864"/>
                  <a:pt x="2" y="1867"/>
                  <a:pt x="4" y="1867"/>
                </a:cubicBezTo>
                <a:lnTo>
                  <a:pt x="2034" y="1867"/>
                </a:lnTo>
                <a:cubicBezTo>
                  <a:pt x="2036" y="1867"/>
                  <a:pt x="2039" y="1864"/>
                  <a:pt x="2039" y="1862"/>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0" strike="noStrike" spc="-1">
                <a:solidFill>
                  <a:srgbClr val="000000"/>
                </a:solidFill>
                <a:uFill>
                  <a:solidFill>
                    <a:srgbClr val="FFFFFF"/>
                  </a:solidFill>
                </a:uFill>
                <a:latin typeface="Times New Roman"/>
              </a:rPr>
              <a:t>35</a:t>
            </a:r>
            <a:endParaRPr lang="en-IN" sz="1800" b="0" strike="noStrike" spc="-1">
              <a:solidFill>
                <a:srgbClr val="FFFFFF"/>
              </a:solidFill>
              <a:uFill>
                <a:solidFill>
                  <a:srgbClr val="FFFFFF"/>
                </a:solidFill>
              </a:uFill>
              <a:latin typeface="Times New Roman"/>
            </a:endParaRPr>
          </a:p>
        </p:txBody>
      </p:sp>
      <p:sp>
        <p:nvSpPr>
          <p:cNvPr id="255" name="CustomShape 27"/>
          <p:cNvSpPr/>
          <p:nvPr/>
        </p:nvSpPr>
        <p:spPr>
          <a:xfrm>
            <a:off x="5545080" y="4257720"/>
            <a:ext cx="793800" cy="731880"/>
          </a:xfrm>
          <a:custGeom>
            <a:avLst/>
            <a:gdLst/>
            <a:ahLst/>
            <a:cxnLst/>
            <a:rect l="0" t="0" r="r" b="b"/>
            <a:pathLst>
              <a:path w="2207" h="2035">
                <a:moveTo>
                  <a:pt x="255" y="0"/>
                </a:moveTo>
                <a:cubicBezTo>
                  <a:pt x="127" y="0"/>
                  <a:pt x="0" y="127"/>
                  <a:pt x="0" y="255"/>
                </a:cubicBezTo>
                <a:lnTo>
                  <a:pt x="0" y="1778"/>
                </a:lnTo>
                <a:cubicBezTo>
                  <a:pt x="0" y="1906"/>
                  <a:pt x="127" y="2034"/>
                  <a:pt x="255" y="2034"/>
                </a:cubicBezTo>
                <a:lnTo>
                  <a:pt x="1950" y="2034"/>
                </a:lnTo>
                <a:cubicBezTo>
                  <a:pt x="2078" y="2034"/>
                  <a:pt x="2206" y="1906"/>
                  <a:pt x="2206" y="1778"/>
                </a:cubicBezTo>
                <a:lnTo>
                  <a:pt x="2206" y="255"/>
                </a:lnTo>
                <a:cubicBezTo>
                  <a:pt x="2206" y="127"/>
                  <a:pt x="2078" y="0"/>
                  <a:pt x="1950" y="0"/>
                </a:cubicBezTo>
                <a:lnTo>
                  <a:pt x="255" y="0"/>
                </a:lnTo>
              </a:path>
            </a:pathLst>
          </a:custGeom>
          <a:solidFill>
            <a:srgbClr val="8080FF"/>
          </a:solidFill>
          <a:ln w="12600">
            <a:solidFill>
              <a:srgbClr val="E0E0E0"/>
            </a:solidFill>
            <a:miter/>
          </a:ln>
        </p:spPr>
        <p:style>
          <a:lnRef idx="0">
            <a:scrgbClr r="0" g="0" b="0"/>
          </a:lnRef>
          <a:fillRef idx="0">
            <a:scrgbClr r="0" g="0" b="0"/>
          </a:fillRef>
          <a:effectRef idx="0">
            <a:scrgbClr r="0" g="0" b="0"/>
          </a:effectRef>
          <a:fontRef idx="minor"/>
        </p:style>
      </p:sp>
      <p:sp>
        <p:nvSpPr>
          <p:cNvPr id="256" name="CustomShape 28"/>
          <p:cNvSpPr/>
          <p:nvPr/>
        </p:nvSpPr>
        <p:spPr>
          <a:xfrm>
            <a:off x="5574960" y="4287600"/>
            <a:ext cx="733680" cy="671400"/>
          </a:xfrm>
          <a:custGeom>
            <a:avLst/>
            <a:gdLst/>
            <a:ahLst/>
            <a:cxnLst/>
            <a:rect l="0" t="0" r="r" b="b"/>
            <a:pathLst>
              <a:path w="2040" h="1867">
                <a:moveTo>
                  <a:pt x="4" y="0"/>
                </a:moveTo>
                <a:cubicBezTo>
                  <a:pt x="2" y="0"/>
                  <a:pt x="0" y="2"/>
                  <a:pt x="0" y="4"/>
                </a:cubicBezTo>
                <a:lnTo>
                  <a:pt x="0" y="1861"/>
                </a:lnTo>
                <a:cubicBezTo>
                  <a:pt x="0" y="1863"/>
                  <a:pt x="2" y="1866"/>
                  <a:pt x="4" y="1866"/>
                </a:cubicBezTo>
                <a:lnTo>
                  <a:pt x="2034" y="1866"/>
                </a:lnTo>
                <a:cubicBezTo>
                  <a:pt x="2036" y="1866"/>
                  <a:pt x="2039" y="1863"/>
                  <a:pt x="2039" y="1861"/>
                </a:cubicBezTo>
                <a:lnTo>
                  <a:pt x="2039" y="4"/>
                </a:lnTo>
                <a:cubicBezTo>
                  <a:pt x="2039" y="2"/>
                  <a:pt x="2036" y="0"/>
                  <a:pt x="2034" y="0"/>
                </a:cubicBezTo>
                <a:lnTo>
                  <a:pt x="4" y="0"/>
                </a:lnTo>
              </a:path>
            </a:pathLst>
          </a:custGeom>
          <a:noFill/>
          <a:ln>
            <a:noFill/>
          </a:ln>
        </p:spPr>
        <p:style>
          <a:lnRef idx="0">
            <a:scrgbClr r="0" g="0" b="0"/>
          </a:lnRef>
          <a:fillRef idx="0">
            <a:scrgbClr r="0" g="0" b="0"/>
          </a:fillRef>
          <a:effectRef idx="0">
            <a:scrgbClr r="0" g="0" b="0"/>
          </a:effectRef>
          <a:fontRef idx="minor"/>
        </p:style>
        <p:txBody>
          <a:bodyPr lIns="90360" tIns="44280" rIns="90360" bIns="44280" anchor="ctr"/>
          <a:lstStyle/>
          <a:p>
            <a:pPr algn="ctr">
              <a:lnSpc>
                <a:spcPct val="95000"/>
              </a:lnSpc>
            </a:pPr>
            <a:r>
              <a:rPr lang="en-GB" sz="2400" b="1" strike="noStrike" spc="-1">
                <a:solidFill>
                  <a:srgbClr val="000000"/>
                </a:solidFill>
                <a:uFill>
                  <a:solidFill>
                    <a:srgbClr val="FFFFFF"/>
                  </a:solidFill>
                </a:uFill>
                <a:latin typeface="Times New Roman"/>
              </a:rPr>
              <a:t>27</a:t>
            </a:r>
            <a:endParaRPr lang="en-IN" sz="1800" b="0" strike="noStrike" spc="-1">
              <a:solidFill>
                <a:srgbClr val="FFFFFF"/>
              </a:solidFill>
              <a:uFill>
                <a:solidFill>
                  <a:srgbClr val="FFFFFF"/>
                </a:solidFill>
              </a:uFill>
              <a:latin typeface="Times New Roman"/>
            </a:endParaRPr>
          </a:p>
        </p:txBody>
      </p:sp>
      <p:sp>
        <p:nvSpPr>
          <p:cNvPr id="2" name="Date Placeholder 1">
            <a:extLst>
              <a:ext uri="{FF2B5EF4-FFF2-40B4-BE49-F238E27FC236}">
                <a16:creationId xmlns:a16="http://schemas.microsoft.com/office/drawing/2014/main" id="{73E4C7DC-F943-44A4-89CF-DE4FE597413A}"/>
              </a:ext>
            </a:extLst>
          </p:cNvPr>
          <p:cNvSpPr>
            <a:spLocks noGrp="1"/>
          </p:cNvSpPr>
          <p:nvPr>
            <p:ph type="dt" sz="half" idx="10"/>
          </p:nvPr>
        </p:nvSpPr>
        <p:spPr/>
        <p:txBody>
          <a:bodyPr/>
          <a:lstStyle/>
          <a:p>
            <a:fld id="{E6950D5A-5F2B-4DF1-B006-697DFA6D993F}" type="datetime5">
              <a:rPr lang="en-IN" smtClean="0"/>
              <a:t>2-Dec-22</a:t>
            </a:fld>
            <a:endParaRPr lang="en-IN"/>
          </a:p>
        </p:txBody>
      </p:sp>
      <p:sp>
        <p:nvSpPr>
          <p:cNvPr id="3" name="Footer Placeholder 2">
            <a:extLst>
              <a:ext uri="{FF2B5EF4-FFF2-40B4-BE49-F238E27FC236}">
                <a16:creationId xmlns:a16="http://schemas.microsoft.com/office/drawing/2014/main" id="{C15D5654-9A4F-4E26-A613-2FDDBA762A2B}"/>
              </a:ext>
            </a:extLst>
          </p:cNvPr>
          <p:cNvSpPr>
            <a:spLocks noGrp="1"/>
          </p:cNvSpPr>
          <p:nvPr>
            <p:ph type="ftr" sz="quarter" idx="11"/>
          </p:nvPr>
        </p:nvSpPr>
        <p:spPr/>
        <p:txBody>
          <a:bodyPr/>
          <a:lstStyle/>
          <a:p>
            <a:r>
              <a:rPr lang="en-IN"/>
              <a:t>Dept of I&amp;CT</a:t>
            </a:r>
          </a:p>
        </p:txBody>
      </p:sp>
      <p:sp>
        <p:nvSpPr>
          <p:cNvPr id="4" name="Slide Number Placeholder 3">
            <a:extLst>
              <a:ext uri="{FF2B5EF4-FFF2-40B4-BE49-F238E27FC236}">
                <a16:creationId xmlns:a16="http://schemas.microsoft.com/office/drawing/2014/main" id="{B2C98A54-27B1-4530-89D7-B704088DFF4B}"/>
              </a:ext>
            </a:extLst>
          </p:cNvPr>
          <p:cNvSpPr>
            <a:spLocks noGrp="1"/>
          </p:cNvSpPr>
          <p:nvPr>
            <p:ph type="sldNum" sz="quarter" idx="12"/>
          </p:nvPr>
        </p:nvSpPr>
        <p:spPr/>
        <p:txBody>
          <a:bodyPr/>
          <a:lstStyle/>
          <a:p>
            <a:fld id="{1B44385C-0615-4A46-ADB2-FB00C56C0F04}" type="slidenum">
              <a:rPr lang="en-IN" smtClean="0"/>
              <a:t>9</a:t>
            </a:fld>
            <a:endParaRPr lang="en-IN"/>
          </a:p>
        </p:txBody>
      </p:sp>
      <p:sp>
        <p:nvSpPr>
          <p:cNvPr id="33" name="TextShape 2">
            <a:extLst>
              <a:ext uri="{FF2B5EF4-FFF2-40B4-BE49-F238E27FC236}">
                <a16:creationId xmlns:a16="http://schemas.microsoft.com/office/drawing/2014/main" id="{F0D5813B-08DB-47FF-9E91-FFC38690AB83}"/>
              </a:ext>
            </a:extLst>
          </p:cNvPr>
          <p:cNvSpPr txBox="1"/>
          <p:nvPr/>
        </p:nvSpPr>
        <p:spPr>
          <a:xfrm>
            <a:off x="280800" y="144180"/>
            <a:ext cx="7980480" cy="724140"/>
          </a:xfrm>
          <a:prstGeom prst="rect">
            <a:avLst/>
          </a:prstGeom>
          <a:noFill/>
          <a:ln>
            <a:noFill/>
          </a:ln>
        </p:spPr>
        <p:txBody>
          <a:bodyPr lIns="90360" tIns="44280" rIns="90360" bIns="44280" anchor="ctr"/>
          <a:lstStyle/>
          <a:p>
            <a:pPr>
              <a:lnSpc>
                <a:spcPct val="95000"/>
              </a:lnSpc>
            </a:pPr>
            <a:r>
              <a:rPr lang="en-GB" sz="4400" b="1" strike="noStrike" spc="-1" dirty="0">
                <a:uFill>
                  <a:solidFill>
                    <a:srgbClr val="FFFFFF"/>
                  </a:solidFill>
                </a:uFill>
                <a:latin typeface="Times New Roman"/>
              </a:rPr>
              <a:t>Adding a Node to a Heap</a:t>
            </a:r>
            <a:endParaRPr lang="en-IN" sz="4400" b="1" strike="noStrike" spc="-1" dirty="0">
              <a:uFill>
                <a:solidFill>
                  <a:srgbClr val="FFFFFF"/>
                </a:solidFill>
              </a:uFill>
              <a:latin typeface="Times New Roman"/>
            </a:endParaRPr>
          </a:p>
        </p:txBody>
      </p:sp>
    </p:spTree>
  </p:cSld>
  <p:clrMapOvr>
    <a:masterClrMapping/>
  </p:clrMapOvr>
  <p:transition>
    <p:strips/>
  </p:transition>
</p:sld>
</file>

<file path=ppt/theme/theme1.xml><?xml version="1.0" encoding="utf-8"?>
<a:theme xmlns:a="http://schemas.openxmlformats.org/drawingml/2006/main" name="Theme_AK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_AKC" id="{9C54EB95-8E0C-4D00-B99E-788B798EDC47}" vid="{BDFB0EC1-4434-44D4-9E2D-0A54C3F6A2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Theme_AKC</Template>
  <TotalTime>442</TotalTime>
  <Words>2743</Words>
  <Application>Microsoft Office PowerPoint</Application>
  <PresentationFormat>On-screen Show (4:3)</PresentationFormat>
  <Paragraphs>511</Paragraphs>
  <Slides>32</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Comic Sans MS</vt:lpstr>
      <vt:lpstr>Monotype Corsiva</vt:lpstr>
      <vt:lpstr>Monotype Sorts</vt:lpstr>
      <vt:lpstr>Times New Roman</vt:lpstr>
      <vt:lpstr>Wingdings</vt:lpstr>
      <vt:lpstr>Theme_AKC</vt:lpstr>
      <vt:lpstr>Paint Shop Pro Image</vt:lpstr>
      <vt:lpstr>Heaps</vt:lpstr>
      <vt:lpstr>PowerPoint Presentation</vt:lpstr>
      <vt:lpstr>Array Representation of Heaps</vt:lpstr>
      <vt:lpstr>PowerPoint Presentation</vt:lpstr>
      <vt:lpstr>PowerPoint Presentation</vt:lpstr>
      <vt:lpstr>PowerPoint Presentation</vt:lpstr>
      <vt:lpstr>Steps to construct max heap</vt:lpstr>
      <vt:lpstr>PowerPoint Presentation</vt:lpstr>
      <vt:lpstr>PowerPoint Presentation</vt:lpstr>
      <vt:lpstr>PowerPoint Presentation</vt:lpstr>
      <vt:lpstr>PowerPoint Presentation</vt:lpstr>
      <vt:lpstr>Deletion algorithm-Max - heap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dc:title>
  <dc:subject/>
  <dc:creator/>
  <dc:description/>
  <cp:lastModifiedBy>Veena  K. M. [MAHE-MIT]</cp:lastModifiedBy>
  <cp:revision>28</cp:revision>
  <dcterms:modified xsi:type="dcterms:W3CDTF">2022-12-02T04:30:33Z</dcterms:modified>
  <dc:language>en-IN</dc:language>
</cp:coreProperties>
</file>