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BB8"/>
    <a:srgbClr val="D9FFF2"/>
    <a:srgbClr val="CCFFCC"/>
    <a:srgbClr val="9900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43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FFAEC-8AD1-4042-9030-09E4261CD3C1}" type="datetimeFigureOut">
              <a:rPr lang="en-US" smtClean="0"/>
              <a:t>11-Mar-20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7CF9-9D6D-47B2-9417-EF90E6A3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Ramifications?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F41-9567-4ACF-A5E9-F5621EEDB3CD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7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B51-01E7-4F99-B048-1E4407B936BF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A1B-2B5B-4B62-8C18-09CF9F2A7A8C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6B0E8381-8B95-49B0-97A8-A0455ED1650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8BA98CC2-3727-4E38-87B6-D04241B117E2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5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40D7-FF62-47FE-A887-9B49F0E47590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737-A462-4048-9058-151FE0E9023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003-47F1-4F6D-B8F6-B091B6AD86A8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6771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815413E-F331-49EC-994B-E72FB9C70D5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0C5E3-8539-4912-8539-7AA2951070D3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1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3DC-8D80-4AAF-A4C7-AD5426F818AA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300EE-2BB4-4B87-8AB3-A7C6549A86FA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F12C-ABB1-4815-AF92-00C4B8943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User Datagram Protocol (UDP)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0A64-A5DE-46F7-890D-2829FDA6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ICT 2255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4F4D-9179-4C84-A773-5A734AD9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7537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6CB-07AC-46E4-AEEB-E65CD492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F65B-B866-4C69-BF38-F6FC0E6F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packets are called user datagrams and have a fixed-size header of 8 bytes.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D008FCD4-1C2E-4922-B444-9AA8E3EB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8" y="2892096"/>
            <a:ext cx="8636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8C7B48-36FD-4B2F-9F9B-041C0070E769}"/>
              </a:ext>
            </a:extLst>
          </p:cNvPr>
          <p:cNvSpPr/>
          <p:nvPr/>
        </p:nvSpPr>
        <p:spPr>
          <a:xfrm>
            <a:off x="6895475" y="2339211"/>
            <a:ext cx="499172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UDP length = 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IP length − IP header’s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5DE53-992F-4E88-AB50-BD3B88D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6428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4EBC-5D50-4A9D-AEDE-5177EF64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20F4-5F30-4B31-B4D8-E0CF02B1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59" y="1782330"/>
            <a:ext cx="4099922" cy="4023360"/>
          </a:xfrm>
        </p:spPr>
        <p:txBody>
          <a:bodyPr/>
          <a:lstStyle/>
          <a:p>
            <a:pPr algn="just"/>
            <a:r>
              <a:rPr lang="en-US" dirty="0"/>
              <a:t>UDP checksum calculation is different from the one for IP and ICMP.</a:t>
            </a:r>
          </a:p>
          <a:p>
            <a:pPr algn="just"/>
            <a:r>
              <a:rPr lang="en-US" dirty="0"/>
              <a:t>Here the checksum includes three sections:</a:t>
            </a:r>
          </a:p>
          <a:p>
            <a:pPr algn="just"/>
            <a:r>
              <a:rPr lang="en-US" b="1" dirty="0"/>
              <a:t>A pseudo-header,</a:t>
            </a:r>
          </a:p>
          <a:p>
            <a:pPr algn="just"/>
            <a:r>
              <a:rPr lang="en-US" b="1" dirty="0"/>
              <a:t>The UDP header, and</a:t>
            </a:r>
          </a:p>
          <a:p>
            <a:pPr algn="just"/>
            <a:r>
              <a:rPr lang="en-US" b="1" dirty="0"/>
              <a:t>The data coming from AL.</a:t>
            </a:r>
          </a:p>
          <a:p>
            <a:pPr algn="just"/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99C3A31-EB00-4375-9590-A40AC327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86289"/>
            <a:ext cx="74041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2524DD-6223-48BD-93A9-E69F85B95B97}"/>
              </a:ext>
            </a:extLst>
          </p:cNvPr>
          <p:cNvSpPr/>
          <p:nvPr/>
        </p:nvSpPr>
        <p:spPr>
          <a:xfrm>
            <a:off x="502059" y="5415276"/>
            <a:ext cx="394751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200" dirty="0"/>
              <a:t>Pseudo-header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	for checksum calculation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22E3-59A4-41E6-86F0-C08B3204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768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279-9D2C-4FA7-BD30-63F3CCED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E8F7-2815-405E-B032-3EC8BB3A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41" y="1866430"/>
            <a:ext cx="10550077" cy="429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following is a dump of a UDP header in hexadecimal form: 06 32 00 0D 00 1C E2 17</a:t>
            </a:r>
          </a:p>
          <a:p>
            <a:pPr marL="0" indent="0">
              <a:buNone/>
            </a:pPr>
            <a:r>
              <a:rPr lang="en-US" sz="2200" dirty="0"/>
              <a:t>What is the:  (a) Source port number  (b) Destination port number</a:t>
            </a:r>
          </a:p>
          <a:p>
            <a:pPr marL="0" indent="0">
              <a:buNone/>
            </a:pPr>
            <a:r>
              <a:rPr lang="en-US" sz="2200" dirty="0"/>
              <a:t>(c) Total length of the UDP   (d) Length of the data</a:t>
            </a:r>
          </a:p>
          <a:p>
            <a:pPr marL="0" indent="0" algn="just">
              <a:buNone/>
            </a:pPr>
            <a:r>
              <a:rPr lang="en-US" altLang="en-US" sz="2200" dirty="0"/>
              <a:t>2. What is the maximum number of bytes that can be accommodated as UDP payload? </a:t>
            </a:r>
          </a:p>
          <a:p>
            <a:pPr marL="365760" indent="-457200" algn="just">
              <a:buFont typeface="+mj-lt"/>
              <a:buAutoNum type="arabicPeriod"/>
            </a:pPr>
            <a:endParaRPr lang="en-US" alt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B825-AEC6-4E01-9753-868D801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914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3804B0E-4481-43B6-9730-B4298E2E89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br>
              <a:rPr lang="en-US" altLang="en-US" dirty="0"/>
            </a:br>
            <a:r>
              <a:rPr lang="en-US" altLang="en-US" dirty="0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F0E5DFF-000B-4CEA-A89C-B937CDB8F23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79" y="1845734"/>
            <a:ext cx="10295245" cy="40233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b="1" dirty="0"/>
              <a:t>A client uses UDP to send data to a server. The data are 16 bytes. Calculate the efﬁciency of this transmission at the UDP level 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altLang="en-US" b="1" dirty="0"/>
              <a:t>Redo the same question for calculating the efﬁciency of transmission at the IP level using IP.</a:t>
            </a:r>
          </a:p>
          <a:p>
            <a:pPr marL="0" indent="0">
              <a:buNone/>
              <a:defRPr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4220CFF7-C948-4186-9F92-50663EF5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5478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9104-1305-4C0E-ABE3-21445E2D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Connectionless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0462-3497-4DE2-855D-93379811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datagram sent by UDP is an independent datagram.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relationship between the different user datagrams even if they are coming from the same source process and going to the same destination program.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datagrams are not numbered.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connection establishment and no connection termination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for TCP.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each user datagram can travel on a different path.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EE648-D07F-4399-AC87-87D5D92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655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0330-457B-4667-AF19-39BF7C4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Flow and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36F-FFFB-405C-8C94-D6CD7CD6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Flow Control mechanism in UDP.</a:t>
            </a:r>
          </a:p>
          <a:p>
            <a:pPr algn="just"/>
            <a:r>
              <a:rPr lang="en-US" dirty="0"/>
              <a:t>There is no error control Mechanism in UDP except for Checksum.</a:t>
            </a:r>
          </a:p>
          <a:p>
            <a:pPr algn="just"/>
            <a:r>
              <a:rPr lang="en-US" dirty="0"/>
              <a:t>This means that the sender does not know if a message has been lost or duplicated. When the receiver detects an error through the checksum, the user datagram is silently discarded.</a:t>
            </a:r>
          </a:p>
          <a:p>
            <a:pPr marL="0" indent="0" algn="just">
              <a:buNone/>
            </a:pPr>
            <a:r>
              <a:rPr lang="en-US" sz="3600" dirty="0"/>
              <a:t>Congestion Control: UDP Operation?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70A06-A4A5-4DBC-AC05-E4D4B4C6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33277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B4B-60F7-415D-B0E9-A892F1A3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UDP Operation: Encapsulation and Decapsulation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96DC79B-B569-4D04-8394-F95A624F6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7005" y="1846263"/>
            <a:ext cx="731831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AD51-EBAE-48FF-B958-31CBCF6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6759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CDC-D81B-4CEE-9299-C6C7D4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9407-2525-4CE3-BA36-EA37A576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6" y="2048437"/>
            <a:ext cx="10632008" cy="18089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F76D-7BAB-4688-A443-4DC342C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6455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1CDE-0594-4FB9-B36E-59D4E9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B5431-DC77-433F-82B7-58E3AC81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34" y="2263141"/>
            <a:ext cx="7083170" cy="3416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692AE-F2CF-45C6-BE8B-F34312C4A0A9}"/>
              </a:ext>
            </a:extLst>
          </p:cNvPr>
          <p:cNvSpPr/>
          <p:nvPr/>
        </p:nvSpPr>
        <p:spPr>
          <a:xfrm>
            <a:off x="130396" y="2073653"/>
            <a:ext cx="4846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Request a port number from the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One incoming and outgoing queue per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Process terminates, queues are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Arrival of messages and queueing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Overflow: incoming queue and outgoing queue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FF3D5-E3C7-4C13-BFF1-9774294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85486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A5E7-3DA9-4DDC-8B2A-5B83DCFD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00850-B551-45A6-8B00-8CEDAA3B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05" y="1910302"/>
            <a:ext cx="7214589" cy="39767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757C7-975E-45B9-8C51-08948B9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7552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B697-CAF2-408F-97FA-B6009BA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Position of UDP in the TCP/IP protocol suite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9D4E5D-3C98-438F-981D-1BFC507C51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0" y="1816283"/>
            <a:ext cx="6320705" cy="50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234A6-E309-49E5-B6CB-6F9AF55F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A2DD-4EE9-4078-921E-ED164105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Applications/Uses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01A8-4314-442D-9FC4-3AF90BAC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UDP is suitable for a process that requires simple request-response communication with little concern for flow and error control. It is not usually used for a process such as FTP that needs to send bulk data. </a:t>
            </a:r>
          </a:p>
          <a:p>
            <a:pPr algn="just"/>
            <a:r>
              <a:rPr lang="en-US" dirty="0"/>
              <a:t>UDP is suitable for a process with</a:t>
            </a:r>
            <a:r>
              <a:rPr lang="en-US" b="1" dirty="0"/>
              <a:t> internal flow and error-control mechanisms</a:t>
            </a:r>
            <a:r>
              <a:rPr lang="en-US" dirty="0"/>
              <a:t>, like </a:t>
            </a:r>
            <a:r>
              <a:rPr lang="en-US" b="1" dirty="0"/>
              <a:t>TFTP.</a:t>
            </a:r>
          </a:p>
          <a:p>
            <a:pPr algn="just"/>
            <a:r>
              <a:rPr lang="en-US" dirty="0"/>
              <a:t>UDP is a suitable transport protocol for </a:t>
            </a:r>
            <a:r>
              <a:rPr lang="en-US" b="1" dirty="0"/>
              <a:t>multicasting</a:t>
            </a:r>
            <a:r>
              <a:rPr lang="en-US" dirty="0"/>
              <a:t>. Multicasting capability is embedded in the UDP software but not in the TCP software.</a:t>
            </a:r>
          </a:p>
          <a:p>
            <a:pPr algn="just"/>
            <a:r>
              <a:rPr lang="en-US" dirty="0"/>
              <a:t>UDP is used for management processes such as </a:t>
            </a:r>
            <a:r>
              <a:rPr lang="en-US" b="1" dirty="0"/>
              <a:t>SNMP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used for some route updating protocols such as </a:t>
            </a:r>
            <a:r>
              <a:rPr lang="en-US" b="1" dirty="0"/>
              <a:t>RIP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normally used for </a:t>
            </a:r>
            <a:r>
              <a:rPr lang="en-US" b="1" dirty="0"/>
              <a:t>real-time applications that cannot tolerate uneven delay </a:t>
            </a:r>
            <a:r>
              <a:rPr lang="en-US" dirty="0"/>
              <a:t>between sections of a received message.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AA8E6-4C1E-4F33-AE64-007A178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8253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F8A-B77F-44B3-95F9-35ED0BF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6E27-457C-4462-99DB-7805850E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protocol.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support segmentation and reassembly.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simple protocol with minimum overhead. 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a process wants to send small message and does not care much about reliability, it uses UDP.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small message using UDP takes much less interaction between the sender and the receiver than using TCP.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FCE9-0BEA-49E3-908D-EFF9BC76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7822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F42-7D1E-43BA-82A1-B898E20D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Process-to-Process Communication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DC49FA5-D95B-475E-9595-9858FA3CE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6216" y="1846263"/>
            <a:ext cx="81998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B76F4-4A5A-4C5E-8C0A-B100899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2730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8685-4F0C-4056-88A8-99E8D393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1DF52AB-45AC-4C07-AC57-F881DC13A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864600"/>
            <a:ext cx="10058400" cy="398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96292-DA31-493A-B496-A3EC01245008}"/>
              </a:ext>
            </a:extLst>
          </p:cNvPr>
          <p:cNvSpPr txBox="1"/>
          <p:nvPr/>
        </p:nvSpPr>
        <p:spPr>
          <a:xfrm>
            <a:off x="8529404" y="5619818"/>
            <a:ext cx="33377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Ephemeral Port Numbers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3B00-B022-4C11-9CAA-A0F9C3E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8603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9DB-3D45-4037-8E20-4C6234E5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IP addresses versus 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D6539D9-1709-469E-BB67-542947D54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252" y="489832"/>
            <a:ext cx="6125315" cy="57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1115B-E0B8-4448-BBE1-CED3D299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5374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502-AB4E-4821-BCBC-243C06F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ICANN Port Number Ranges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82DE1F0-A7C3-4246-BE23-50EB8A45F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55" y="2300264"/>
            <a:ext cx="9259449" cy="20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16454F-43DD-495C-BDFD-4728C69FFDAE}"/>
              </a:ext>
            </a:extLst>
          </p:cNvPr>
          <p:cNvSpPr/>
          <p:nvPr/>
        </p:nvSpPr>
        <p:spPr>
          <a:xfrm>
            <a:off x="2105501" y="4868618"/>
            <a:ext cx="77411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The well-known port numbers are less than 1024.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C597-6C1D-4FB4-AB05-92CB394B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40866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85C-9F2E-4D96-91E5-3F7F455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Ports used with UDP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24F66EE4-EC45-4B25-A149-114C6DDD3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6" y="1737360"/>
            <a:ext cx="5836106" cy="480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37AD-50B2-4615-ADB5-8695C07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051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8BED-C5D1-45D8-9B5C-35D4A2A8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58FC-0CF1-43C1-B814-90EC4B2F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an IP address and Port number is called a </a:t>
            </a:r>
            <a:r>
              <a:rPr lang="en-US" b="1" dirty="0"/>
              <a:t>socket address</a:t>
            </a:r>
            <a:r>
              <a:rPr lang="en-US" dirty="0"/>
              <a:t>.</a:t>
            </a:r>
          </a:p>
          <a:p>
            <a:r>
              <a:rPr lang="en-US" dirty="0"/>
              <a:t>The client socket address defines the client process and server socket address defines the server process.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A16A-06A0-48D6-BF6C-F16FB7FC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B1374-4EC9-4E0D-AA67-8D3D6C5F2EF0}"/>
              </a:ext>
            </a:extLst>
          </p:cNvPr>
          <p:cNvGrpSpPr/>
          <p:nvPr/>
        </p:nvGrpSpPr>
        <p:grpSpPr>
          <a:xfrm>
            <a:off x="3404016" y="3156545"/>
            <a:ext cx="5383967" cy="3118634"/>
            <a:chOff x="3404016" y="3156545"/>
            <a:chExt cx="5383967" cy="3118634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BD188EF5-13C6-4C1A-9E0D-B8B967DB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16" y="3156545"/>
              <a:ext cx="5383967" cy="311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97D1BE-E5B9-4ACD-9924-7057BDA99461}"/>
                </a:ext>
              </a:extLst>
            </p:cNvPr>
            <p:cNvSpPr txBox="1"/>
            <p:nvPr/>
          </p:nvSpPr>
          <p:spPr>
            <a:xfrm>
              <a:off x="7225259" y="3717561"/>
              <a:ext cx="128373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7FAC3-3251-4B8C-A368-7F7063FB3961}"/>
                </a:ext>
              </a:extLst>
            </p:cNvPr>
            <p:cNvSpPr txBox="1"/>
            <p:nvPr/>
          </p:nvSpPr>
          <p:spPr>
            <a:xfrm>
              <a:off x="7225259" y="5146587"/>
              <a:ext cx="128373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5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psita_slid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psita_slides" id="{09188A68-9CD9-4409-A1B8-64C6A8846A34}" vid="{93E296C1-4A24-4F14-AC31-A95F3BB44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883ED1B9-B7E2-4180-86B9-CB1EAEA9BA4D}"/>
</file>

<file path=customXml/itemProps2.xml><?xml version="1.0" encoding="utf-8"?>
<ds:datastoreItem xmlns:ds="http://schemas.openxmlformats.org/officeDocument/2006/customXml" ds:itemID="{C7B26B68-1D38-4B24-885B-E3426C0D344A}"/>
</file>

<file path=customXml/itemProps3.xml><?xml version="1.0" encoding="utf-8"?>
<ds:datastoreItem xmlns:ds="http://schemas.openxmlformats.org/officeDocument/2006/customXml" ds:itemID="{DA717180-091E-4C0C-8608-E6C34216A6EF}"/>
</file>

<file path=docProps/app.xml><?xml version="1.0" encoding="utf-8"?>
<Properties xmlns="http://schemas.openxmlformats.org/officeDocument/2006/extended-properties" xmlns:vt="http://schemas.openxmlformats.org/officeDocument/2006/docPropsVTypes">
  <Template>ThemeIpsita_slides</Template>
  <TotalTime>52647</TotalTime>
  <Words>701</Words>
  <Application>Microsoft Office PowerPoint</Application>
  <PresentationFormat>Widescreen</PresentationFormat>
  <Paragraphs>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ThemeIpsita_slides</vt:lpstr>
      <vt:lpstr>User Datagram Protocol (UDP)</vt:lpstr>
      <vt:lpstr>Position of UDP in the TCP/IP protocol suite</vt:lpstr>
      <vt:lpstr>UDP</vt:lpstr>
      <vt:lpstr>Process-to-Process Communication</vt:lpstr>
      <vt:lpstr>Port Numbers</vt:lpstr>
      <vt:lpstr>IP addresses versus port numbers</vt:lpstr>
      <vt:lpstr>ICANN Port Number Ranges</vt:lpstr>
      <vt:lpstr>Well-known Ports used with UDP</vt:lpstr>
      <vt:lpstr>Socket Address</vt:lpstr>
      <vt:lpstr>User Datagram</vt:lpstr>
      <vt:lpstr>Checksum</vt:lpstr>
      <vt:lpstr>Questions</vt:lpstr>
      <vt:lpstr> Questions</vt:lpstr>
      <vt:lpstr>UDP Operation: Connectionless Service</vt:lpstr>
      <vt:lpstr>UDP Operation: Flow and Error Control</vt:lpstr>
      <vt:lpstr>UDP Operation: Encapsulation and Decapsulation</vt:lpstr>
      <vt:lpstr>Question</vt:lpstr>
      <vt:lpstr>Queueing</vt:lpstr>
      <vt:lpstr>Multiplexing and Demultiplexing</vt:lpstr>
      <vt:lpstr>Applications/Uses of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Ipsita</cp:lastModifiedBy>
  <cp:revision>882</cp:revision>
  <dcterms:created xsi:type="dcterms:W3CDTF">2018-01-08T03:27:09Z</dcterms:created>
  <dcterms:modified xsi:type="dcterms:W3CDTF">2020-03-11T04:05:12Z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126200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