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6.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71" r:id="rId5"/>
    <p:sldId id="272" r:id="rId6"/>
    <p:sldId id="273" r:id="rId7"/>
    <p:sldId id="260" r:id="rId8"/>
    <p:sldId id="274" r:id="rId9"/>
    <p:sldId id="275" r:id="rId10"/>
    <p:sldId id="276" r:id="rId11"/>
    <p:sldId id="277" r:id="rId12"/>
    <p:sldId id="262" r:id="rId13"/>
    <p:sldId id="263" r:id="rId14"/>
    <p:sldId id="258" r:id="rId15"/>
    <p:sldId id="259" r:id="rId16"/>
    <p:sldId id="278" r:id="rId17"/>
    <p:sldId id="279" r:id="rId18"/>
    <p:sldId id="280" r:id="rId19"/>
    <p:sldId id="264" r:id="rId20"/>
    <p:sldId id="265" r:id="rId21"/>
    <p:sldId id="266" r:id="rId22"/>
    <p:sldId id="298" r:id="rId23"/>
    <p:sldId id="267" r:id="rId24"/>
    <p:sldId id="268" r:id="rId25"/>
    <p:sldId id="269" r:id="rId26"/>
    <p:sldId id="27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158880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188255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341685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20523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D1173F-CF32-44DD-8969-0121FAB9B33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131841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1173F-CF32-44DD-8969-0121FAB9B33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48413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1173F-CF32-44DD-8969-0121FAB9B33E}"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78909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1173F-CF32-44DD-8969-0121FAB9B33E}"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53197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1173F-CF32-44DD-8969-0121FAB9B33E}"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340336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D1173F-CF32-44DD-8969-0121FAB9B33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47734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D1173F-CF32-44DD-8969-0121FAB9B33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80788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1173F-CF32-44DD-8969-0121FAB9B33E}"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5DB14-3304-40A0-AB5D-51EC30B0AE22}" type="slidenum">
              <a:rPr lang="en-US" smtClean="0"/>
              <a:t>‹#›</a:t>
            </a:fld>
            <a:endParaRPr lang="en-US"/>
          </a:p>
        </p:txBody>
      </p:sp>
    </p:spTree>
    <p:extLst>
      <p:ext uri="{BB962C8B-B14F-4D97-AF65-F5344CB8AC3E}">
        <p14:creationId xmlns:p14="http://schemas.microsoft.com/office/powerpoint/2010/main" val="964178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mongodb.com/manual/tuto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ocs.mongodb.com/manual/reference/glossary/#term-primary-key" TargetMode="External"/><Relationship Id="rId2" Type="http://schemas.openxmlformats.org/officeDocument/2006/relationships/hyperlink" Target="http://docs.mongodb.com/manual/reference/glossary/#term-id" TargetMode="External"/><Relationship Id="rId1" Type="http://schemas.openxmlformats.org/officeDocument/2006/relationships/slideLayout" Target="../slideLayouts/slideLayout2.xml"/><Relationship Id="rId4" Type="http://schemas.openxmlformats.org/officeDocument/2006/relationships/hyperlink" Target="http://docs.mongodb.com/manual/reference/glossary/#term-bso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ongodb.com/manual/core/views/" TargetMode="External"/><Relationship Id="rId2" Type="http://schemas.openxmlformats.org/officeDocument/2006/relationships/hyperlink" Target="https://docs.mongodb.com/manual/core/databases-and-collections/#collections" TargetMode="External"/><Relationship Id="rId1" Type="http://schemas.openxmlformats.org/officeDocument/2006/relationships/slideLayout" Target="../slideLayouts/slideLayout2.xml"/><Relationship Id="rId4" Type="http://schemas.openxmlformats.org/officeDocument/2006/relationships/hyperlink" Target="https://docs.mongodb.com/manual/core/materialized-view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ongodb.com/manual/core/databases-and-collections/#collections" TargetMode="External"/><Relationship Id="rId2" Type="http://schemas.openxmlformats.org/officeDocument/2006/relationships/hyperlink" Target="https://docs.mongodb.com/manual/core/document/#bson-document-format" TargetMode="External"/><Relationship Id="rId1" Type="http://schemas.openxmlformats.org/officeDocument/2006/relationships/slideLayout" Target="../slideLayouts/slideLayout2.xml"/><Relationship Id="rId5" Type="http://schemas.openxmlformats.org/officeDocument/2006/relationships/hyperlink" Target="https://docs.mongodb.com/manual/reference/method/db.collection.insertMany/#db.collection.insertMany" TargetMode="External"/><Relationship Id="rId4" Type="http://schemas.openxmlformats.org/officeDocument/2006/relationships/hyperlink" Target="https://docs.mongodb.com/manual/reference/method/db.collection.insertOne/#db.collection.insertOn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ongodb.com/manual/core/document/#document-query-filt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NoSQL and MongoDB</a:t>
            </a:r>
            <a:endParaRPr lang="en-US" dirty="0"/>
          </a:p>
        </p:txBody>
      </p:sp>
      <p:sp>
        <p:nvSpPr>
          <p:cNvPr id="3" name="Subtitle 2"/>
          <p:cNvSpPr>
            <a:spLocks noGrp="1"/>
          </p:cNvSpPr>
          <p:nvPr>
            <p:ph type="subTitle" idx="1"/>
          </p:nvPr>
        </p:nvSpPr>
        <p:spPr/>
        <p:txBody>
          <a:bodyPr/>
          <a:lstStyle/>
          <a:p>
            <a:r>
              <a:rPr lang="en-US" dirty="0" smtClean="0">
                <a:hlinkClick r:id="rId2"/>
              </a:rPr>
              <a:t>Prepared by referencing the following</a:t>
            </a:r>
          </a:p>
          <a:p>
            <a:r>
              <a:rPr lang="en-US" dirty="0" smtClean="0">
                <a:hlinkClick r:id="rId2"/>
              </a:rPr>
              <a:t>https</a:t>
            </a:r>
            <a:r>
              <a:rPr lang="en-US" dirty="0">
                <a:hlinkClick r:id="rId2"/>
              </a:rPr>
              <a:t>://docs.mongodb.com/manual/tutorial/</a:t>
            </a:r>
            <a:endParaRPr lang="en-US" dirty="0"/>
          </a:p>
        </p:txBody>
      </p:sp>
    </p:spTree>
    <p:extLst>
      <p:ext uri="{BB962C8B-B14F-4D97-AF65-F5344CB8AC3E}">
        <p14:creationId xmlns:p14="http://schemas.microsoft.com/office/powerpoint/2010/main" val="1076723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based</a:t>
            </a:r>
            <a:br>
              <a:rPr lang="en-US" dirty="0" smtClean="0"/>
            </a:br>
            <a:endParaRPr lang="en-US" dirty="0"/>
          </a:p>
        </p:txBody>
      </p:sp>
      <p:pic>
        <p:nvPicPr>
          <p:cNvPr id="4098" name="Picture 2" descr="https://www.guru99.com/images/1/101818_0537_NoSQLTutori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4312" y="2329656"/>
            <a:ext cx="41433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23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Document-oriented</a:t>
            </a:r>
            <a:br>
              <a:rPr lang="en-US" dirty="0" smtClean="0"/>
            </a:br>
            <a:endParaRPr lang="en-US" dirty="0"/>
          </a:p>
        </p:txBody>
      </p:sp>
      <p:pic>
        <p:nvPicPr>
          <p:cNvPr id="3074" name="Picture 2" descr="https://www.guru99.com/images/1/101818_0537_NoSQLTutori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7773" y="1163781"/>
            <a:ext cx="6943725" cy="318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279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75165" y="720436"/>
            <a:ext cx="6611648" cy="5433508"/>
          </a:xfrm>
          <a:prstGeom prst="rect">
            <a:avLst/>
          </a:prstGeom>
        </p:spPr>
      </p:pic>
    </p:spTree>
    <p:extLst>
      <p:ext uri="{BB962C8B-B14F-4D97-AF65-F5344CB8AC3E}">
        <p14:creationId xmlns:p14="http://schemas.microsoft.com/office/powerpoint/2010/main" val="828828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6982" y="193964"/>
            <a:ext cx="12095018" cy="5982999"/>
          </a:xfrm>
          <a:prstGeom prst="rect">
            <a:avLst/>
          </a:prstGeom>
        </p:spPr>
      </p:pic>
    </p:spTree>
    <p:extLst>
      <p:ext uri="{BB962C8B-B14F-4D97-AF65-F5344CB8AC3E}">
        <p14:creationId xmlns:p14="http://schemas.microsoft.com/office/powerpoint/2010/main" val="412442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a:t>Advantages of NoSQL:</a:t>
            </a:r>
            <a:r>
              <a:rPr lang="en-US" dirty="0"/>
              <a:t/>
            </a:r>
            <a:br>
              <a:rPr lang="en-US" dirty="0"/>
            </a:br>
            <a:r>
              <a:rPr lang="en-US" dirty="0"/>
              <a:t>There are many advantages of working with NoSQL databases such as MongoDB and Cassandra. The main advantages are high scalability and high availability.</a:t>
            </a:r>
          </a:p>
          <a:p>
            <a:pPr fontAlgn="base"/>
            <a:r>
              <a:rPr lang="en-US" b="1" dirty="0"/>
              <a:t>High scalability –</a:t>
            </a:r>
            <a:r>
              <a:rPr lang="en-US" dirty="0"/>
              <a:t/>
            </a:r>
            <a:br>
              <a:rPr lang="en-US" dirty="0"/>
            </a:br>
            <a:r>
              <a:rPr lang="en-US" dirty="0"/>
              <a:t>NoSQL database use </a:t>
            </a:r>
            <a:r>
              <a:rPr lang="en-US" dirty="0" err="1"/>
              <a:t>sharding</a:t>
            </a:r>
            <a:r>
              <a:rPr lang="en-US" dirty="0"/>
              <a:t> for horizontal scaling. Partitioning of data and placing it on multiple machines in such a way that the order of the data is preserved is </a:t>
            </a:r>
            <a:r>
              <a:rPr lang="en-US" dirty="0" err="1"/>
              <a:t>sharding</a:t>
            </a:r>
            <a:r>
              <a:rPr lang="en-US" dirty="0"/>
              <a:t>. Vertical scaling means adding more resources to the existing machine whereas horizontal scaling means adding more machines to handle the data. Vertical scaling is not that easy to implement but horizontal scaling is easy to implement. Examples of horizontal scaling databases are MongoDB, Cassandra etc. NoSQL can handle huge amount of data because of scalability, as the data grows NoSQL scale itself to handle that data in efficient manner.</a:t>
            </a:r>
          </a:p>
          <a:p>
            <a:pPr fontAlgn="base"/>
            <a:r>
              <a:rPr lang="en-US" b="1" dirty="0"/>
              <a:t>High availability –</a:t>
            </a:r>
            <a:r>
              <a:rPr lang="en-US" dirty="0"/>
              <a:t/>
            </a:r>
            <a:br>
              <a:rPr lang="en-US" dirty="0"/>
            </a:br>
            <a:r>
              <a:rPr lang="en-US" dirty="0"/>
              <a:t>Auto replication feature in NoSQL databases makes it highly available because in case of any failure data replicates itself to the previous consistent state.</a:t>
            </a:r>
          </a:p>
          <a:p>
            <a:endParaRPr lang="en-US" dirty="0"/>
          </a:p>
        </p:txBody>
      </p:sp>
    </p:spTree>
    <p:extLst>
      <p:ext uri="{BB962C8B-B14F-4D97-AF65-F5344CB8AC3E}">
        <p14:creationId xmlns:p14="http://schemas.microsoft.com/office/powerpoint/2010/main" val="1699621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515600" cy="5789036"/>
          </a:xfrm>
        </p:spPr>
        <p:txBody>
          <a:bodyPr>
            <a:normAutofit fontScale="70000" lnSpcReduction="20000"/>
          </a:bodyPr>
          <a:lstStyle/>
          <a:p>
            <a:pPr fontAlgn="base"/>
            <a:r>
              <a:rPr lang="en-US" b="1" dirty="0"/>
              <a:t>Disadvantages of NoSQL:</a:t>
            </a:r>
            <a:r>
              <a:rPr lang="en-US" dirty="0"/>
              <a:t/>
            </a:r>
            <a:br>
              <a:rPr lang="en-US" dirty="0"/>
            </a:br>
            <a:r>
              <a:rPr lang="en-US" dirty="0"/>
              <a:t>NoSQL has the following disadvantages.</a:t>
            </a:r>
          </a:p>
          <a:p>
            <a:pPr fontAlgn="base"/>
            <a:r>
              <a:rPr lang="en-US" b="1" dirty="0"/>
              <a:t>Narrow focus –</a:t>
            </a:r>
            <a:r>
              <a:rPr lang="en-US" dirty="0"/>
              <a:t/>
            </a:r>
            <a:br>
              <a:rPr lang="en-US" dirty="0"/>
            </a:br>
            <a:r>
              <a:rPr lang="en-US" dirty="0"/>
              <a:t>NoSQL databases have very narrow focus as it is mainly designed for storage but it provides very little functionality. Relational databases are a better choice in the field of Transaction Management than NoSQL.</a:t>
            </a:r>
          </a:p>
          <a:p>
            <a:pPr fontAlgn="base"/>
            <a:r>
              <a:rPr lang="en-US" b="1" dirty="0"/>
              <a:t>Open-source –</a:t>
            </a:r>
            <a:r>
              <a:rPr lang="en-US" dirty="0"/>
              <a:t/>
            </a:r>
            <a:br>
              <a:rPr lang="en-US" dirty="0"/>
            </a:br>
            <a:r>
              <a:rPr lang="en-US" dirty="0"/>
              <a:t>NoSQL is open-source database. There is no reliable standard for NoSQL yet. In other words two database systems are likely to be unequal.</a:t>
            </a:r>
          </a:p>
          <a:p>
            <a:pPr fontAlgn="base"/>
            <a:r>
              <a:rPr lang="en-US" b="1" dirty="0"/>
              <a:t>Management challenge –</a:t>
            </a:r>
            <a:r>
              <a:rPr lang="en-US" dirty="0"/>
              <a:t/>
            </a:r>
            <a:br>
              <a:rPr lang="en-US" dirty="0"/>
            </a:br>
            <a:r>
              <a:rPr lang="en-US" dirty="0"/>
              <a:t>The purpose of big data tools is to make management of a large amount of data as simple as possible. But it is not so easy. Data management in NoSQL is much more complex than a relational database. NoSQL, in particular, has a reputation for being challenging to install and even more hectic to manage on a daily basis.</a:t>
            </a:r>
          </a:p>
          <a:p>
            <a:pPr fontAlgn="base"/>
            <a:r>
              <a:rPr lang="en-US" b="1" dirty="0"/>
              <a:t>GUI is not available –</a:t>
            </a:r>
            <a:r>
              <a:rPr lang="en-US" dirty="0"/>
              <a:t/>
            </a:r>
            <a:br>
              <a:rPr lang="en-US" dirty="0"/>
            </a:br>
            <a:r>
              <a:rPr lang="en-US" dirty="0"/>
              <a:t>GUI mode tools to access the database is not flexibly available in the market.</a:t>
            </a:r>
          </a:p>
          <a:p>
            <a:pPr fontAlgn="base"/>
            <a:r>
              <a:rPr lang="en-US" b="1" dirty="0"/>
              <a:t>Backup –</a:t>
            </a:r>
            <a:r>
              <a:rPr lang="en-US" dirty="0"/>
              <a:t/>
            </a:r>
            <a:br>
              <a:rPr lang="en-US" dirty="0"/>
            </a:br>
            <a:r>
              <a:rPr lang="en-US" dirty="0"/>
              <a:t>Backup is a great weak point for some NoSQL databases like MongoDB. MongoDB has no approach for the backup of data in a consistent manner.</a:t>
            </a:r>
          </a:p>
          <a:p>
            <a:pPr fontAlgn="base"/>
            <a:r>
              <a:rPr lang="en-US" b="1" dirty="0"/>
              <a:t>Large document size –</a:t>
            </a:r>
            <a:r>
              <a:rPr lang="en-US" dirty="0"/>
              <a:t/>
            </a:r>
            <a:br>
              <a:rPr lang="en-US" dirty="0"/>
            </a:br>
            <a:r>
              <a:rPr lang="en-US" dirty="0"/>
              <a:t>Some database systems like MongoDB and </a:t>
            </a:r>
            <a:r>
              <a:rPr lang="en-US" dirty="0" err="1"/>
              <a:t>CouchDB</a:t>
            </a:r>
            <a:r>
              <a:rPr lang="en-US" dirty="0"/>
              <a:t> store data in JSON format. Which means that documents are quite large (</a:t>
            </a:r>
            <a:r>
              <a:rPr lang="en-US" dirty="0" err="1"/>
              <a:t>BigData</a:t>
            </a:r>
            <a:r>
              <a:rPr lang="en-US" dirty="0"/>
              <a:t>, network bandwidth, speed), and having descriptive key names actually hurts, since they increase the document size.</a:t>
            </a:r>
          </a:p>
          <a:p>
            <a:endParaRPr lang="en-US" dirty="0"/>
          </a:p>
        </p:txBody>
      </p:sp>
    </p:spTree>
    <p:extLst>
      <p:ext uri="{BB962C8B-B14F-4D97-AF65-F5344CB8AC3E}">
        <p14:creationId xmlns:p14="http://schemas.microsoft.com/office/powerpoint/2010/main" val="346216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rmAutofit fontScale="90000"/>
          </a:bodyPr>
          <a:lstStyle/>
          <a:p>
            <a:r>
              <a:rPr lang="en-US" dirty="0"/>
              <a:t>Introduction to MongoDB</a:t>
            </a:r>
            <a:br>
              <a:rPr lang="en-US" dirty="0"/>
            </a:br>
            <a:endParaRPr lang="en-US" dirty="0"/>
          </a:p>
        </p:txBody>
      </p:sp>
      <p:sp>
        <p:nvSpPr>
          <p:cNvPr id="4" name="Content Placeholder 3"/>
          <p:cNvSpPr txBox="1">
            <a:spLocks noGrp="1"/>
          </p:cNvSpPr>
          <p:nvPr>
            <p:ph idx="1"/>
          </p:nvPr>
        </p:nvSpPr>
        <p:spPr>
          <a:xfrm>
            <a:off x="571500" y="1381125"/>
            <a:ext cx="10515600" cy="3853363"/>
          </a:xfrm>
          <a:prstGeom prst="rect">
            <a:avLst/>
          </a:prstGeom>
          <a:noFill/>
        </p:spPr>
        <p:txBody>
          <a:bodyPr wrap="square" rtlCol="0">
            <a:spAutoFit/>
          </a:bodyPr>
          <a:lstStyle/>
          <a:p>
            <a:r>
              <a:rPr lang="en-US" sz="2400" b="1" dirty="0"/>
              <a:t>MongoDB</a:t>
            </a:r>
            <a:r>
              <a:rPr lang="en-US" sz="2400" dirty="0"/>
              <a:t> is a cross-platform </a:t>
            </a:r>
            <a:r>
              <a:rPr lang="en-US" sz="2400" dirty="0" smtClean="0"/>
              <a:t>open-source </a:t>
            </a:r>
            <a:r>
              <a:rPr lang="en-US" sz="2400" dirty="0" smtClean="0">
                <a:solidFill>
                  <a:srgbClr val="FF0000"/>
                </a:solidFill>
              </a:rPr>
              <a:t>document-oriented</a:t>
            </a:r>
            <a:r>
              <a:rPr lang="en-US" sz="2400" dirty="0">
                <a:solidFill>
                  <a:srgbClr val="FF0000"/>
                </a:solidFill>
              </a:rPr>
              <a:t> </a:t>
            </a:r>
            <a:r>
              <a:rPr lang="en-US" sz="2400" b="1" dirty="0"/>
              <a:t>database</a:t>
            </a:r>
            <a:r>
              <a:rPr lang="en-US" sz="2400" dirty="0"/>
              <a:t> </a:t>
            </a:r>
            <a:r>
              <a:rPr lang="en-US" sz="2400" dirty="0" smtClean="0"/>
              <a:t>program</a:t>
            </a:r>
          </a:p>
          <a:p>
            <a:r>
              <a:rPr lang="en-US" sz="2400" b="1" dirty="0" smtClean="0"/>
              <a:t>MongoDB  </a:t>
            </a:r>
            <a:r>
              <a:rPr lang="en-US" sz="2400" dirty="0" smtClean="0"/>
              <a:t>database's has the ability </a:t>
            </a:r>
            <a:r>
              <a:rPr lang="en-US" sz="2400" dirty="0"/>
              <a:t>to scale up with ease and hold very large </a:t>
            </a:r>
            <a:r>
              <a:rPr lang="en-US" sz="2400" dirty="0" smtClean="0"/>
              <a:t> amounts </a:t>
            </a:r>
            <a:r>
              <a:rPr lang="en-US" sz="2400" dirty="0"/>
              <a:t>of data. </a:t>
            </a:r>
            <a:endParaRPr lang="en-US" sz="2400" dirty="0" smtClean="0"/>
          </a:p>
          <a:p>
            <a:r>
              <a:rPr lang="en-US" sz="2400" b="1" dirty="0" smtClean="0"/>
              <a:t>MongoDB</a:t>
            </a:r>
            <a:r>
              <a:rPr lang="en-US" sz="2400" dirty="0"/>
              <a:t> stores documents in collections within databases</a:t>
            </a:r>
            <a:r>
              <a:rPr lang="en-US" sz="2400" dirty="0" smtClean="0"/>
              <a:t>. </a:t>
            </a:r>
          </a:p>
          <a:p>
            <a:r>
              <a:rPr lang="en-US" sz="2400" b="1" dirty="0" smtClean="0"/>
              <a:t>MongoDB</a:t>
            </a:r>
            <a:r>
              <a:rPr lang="en-US" sz="2400" dirty="0"/>
              <a:t> uses JSON-like </a:t>
            </a:r>
            <a:r>
              <a:rPr lang="en-US" sz="2400" dirty="0" smtClean="0"/>
              <a:t>documents</a:t>
            </a:r>
          </a:p>
          <a:p>
            <a:r>
              <a:rPr lang="en-US" sz="2400" dirty="0" smtClean="0"/>
              <a:t>In </a:t>
            </a:r>
            <a:r>
              <a:rPr lang="en-US" sz="2400" dirty="0"/>
              <a:t>MongoDB, each document stored in a collection requires a unique </a:t>
            </a:r>
            <a:r>
              <a:rPr lang="en-US" sz="2400" dirty="0">
                <a:hlinkClick r:id="rId2"/>
              </a:rPr>
              <a:t>_id</a:t>
            </a:r>
            <a:r>
              <a:rPr lang="en-US" sz="2400" dirty="0"/>
              <a:t> field that acts as a </a:t>
            </a:r>
            <a:r>
              <a:rPr lang="en-US" sz="2400" dirty="0">
                <a:hlinkClick r:id="rId3"/>
              </a:rPr>
              <a:t>primary key</a:t>
            </a:r>
            <a:r>
              <a:rPr lang="en-US" sz="2400" dirty="0" smtClean="0"/>
              <a:t>.</a:t>
            </a:r>
          </a:p>
          <a:p>
            <a:r>
              <a:rPr lang="en-US" sz="2400" dirty="0">
                <a:hlinkClick r:id="rId4"/>
              </a:rPr>
              <a:t>BSON</a:t>
            </a:r>
            <a:r>
              <a:rPr lang="en-US" sz="2400" dirty="0"/>
              <a:t> is a binary serialization format used to store </a:t>
            </a:r>
            <a:r>
              <a:rPr lang="en-US" sz="2400" dirty="0" smtClean="0"/>
              <a:t>documents on MongoDB</a:t>
            </a:r>
          </a:p>
          <a:p>
            <a:endParaRPr lang="en-US" sz="2400" dirty="0"/>
          </a:p>
        </p:txBody>
      </p:sp>
    </p:spTree>
    <p:extLst>
      <p:ext uri="{BB962C8B-B14F-4D97-AF65-F5344CB8AC3E}">
        <p14:creationId xmlns:p14="http://schemas.microsoft.com/office/powerpoint/2010/main" val="3531033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to MongoDB Mapping Char</a:t>
            </a:r>
          </a:p>
        </p:txBody>
      </p:sp>
      <p:pic>
        <p:nvPicPr>
          <p:cNvPr id="5" name="Picture 4"/>
          <p:cNvPicPr>
            <a:picLocks noChangeAspect="1"/>
          </p:cNvPicPr>
          <p:nvPr/>
        </p:nvPicPr>
        <p:blipFill>
          <a:blip r:embed="rId2"/>
          <a:stretch>
            <a:fillRect/>
          </a:stretch>
        </p:blipFill>
        <p:spPr>
          <a:xfrm>
            <a:off x="665019" y="1417854"/>
            <a:ext cx="10321636" cy="5166880"/>
          </a:xfrm>
          <a:prstGeom prst="rect">
            <a:avLst/>
          </a:prstGeom>
        </p:spPr>
      </p:pic>
    </p:spTree>
    <p:extLst>
      <p:ext uri="{BB962C8B-B14F-4D97-AF65-F5344CB8AC3E}">
        <p14:creationId xmlns:p14="http://schemas.microsoft.com/office/powerpoint/2010/main" val="1742840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executables</a:t>
            </a:r>
            <a:endParaRPr lang="en-US" dirty="0"/>
          </a:p>
        </p:txBody>
      </p:sp>
      <p:pic>
        <p:nvPicPr>
          <p:cNvPr id="5" name="Picture 4"/>
          <p:cNvPicPr>
            <a:picLocks noChangeAspect="1"/>
          </p:cNvPicPr>
          <p:nvPr/>
        </p:nvPicPr>
        <p:blipFill>
          <a:blip r:embed="rId2"/>
          <a:stretch>
            <a:fillRect/>
          </a:stretch>
        </p:blipFill>
        <p:spPr>
          <a:xfrm>
            <a:off x="1163782" y="2237076"/>
            <a:ext cx="9074727" cy="3069215"/>
          </a:xfrm>
          <a:prstGeom prst="rect">
            <a:avLst/>
          </a:prstGeom>
        </p:spPr>
      </p:pic>
    </p:spTree>
    <p:extLst>
      <p:ext uri="{BB962C8B-B14F-4D97-AF65-F5344CB8AC3E}">
        <p14:creationId xmlns:p14="http://schemas.microsoft.com/office/powerpoint/2010/main" val="1445886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Document Database</a:t>
            </a:r>
          </a:p>
          <a:p>
            <a:r>
              <a:rPr lang="en-US" dirty="0"/>
              <a:t>A record in MongoDB is a document, which is a data structure composed of field and value pairs. MongoDB documents are similar to JSON objects. The values of fields may include other documents, arrays, and arrays of </a:t>
            </a:r>
            <a:r>
              <a:rPr lang="en-US" dirty="0" smtClean="0"/>
              <a:t>documents</a:t>
            </a:r>
          </a:p>
          <a:p>
            <a:endParaRPr lang="en-US" dirty="0"/>
          </a:p>
          <a:p>
            <a:endParaRPr lang="en-US" dirty="0"/>
          </a:p>
        </p:txBody>
      </p:sp>
      <p:pic>
        <p:nvPicPr>
          <p:cNvPr id="8" name="Picture 7"/>
          <p:cNvPicPr>
            <a:picLocks noChangeAspect="1"/>
          </p:cNvPicPr>
          <p:nvPr/>
        </p:nvPicPr>
        <p:blipFill>
          <a:blip r:embed="rId2"/>
          <a:stretch>
            <a:fillRect/>
          </a:stretch>
        </p:blipFill>
        <p:spPr>
          <a:xfrm>
            <a:off x="2071687" y="4152900"/>
            <a:ext cx="5648325" cy="1695450"/>
          </a:xfrm>
          <a:prstGeom prst="rect">
            <a:avLst/>
          </a:prstGeom>
        </p:spPr>
      </p:pic>
    </p:spTree>
    <p:extLst>
      <p:ext uri="{BB962C8B-B14F-4D97-AF65-F5344CB8AC3E}">
        <p14:creationId xmlns:p14="http://schemas.microsoft.com/office/powerpoint/2010/main" val="187007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database Management System provides the mechanism to store and retrieve the data. There are different kinds of database Management Systems:</a:t>
            </a:r>
            <a:r>
              <a:rPr lang="en-US" dirty="0" smtClean="0"/>
              <a:t/>
            </a:r>
            <a:br>
              <a:rPr lang="en-US" dirty="0" smtClean="0"/>
            </a:br>
            <a:r>
              <a:rPr lang="en-US" dirty="0"/>
              <a:t>1. RDBMS (Relational Database Management Systems)</a:t>
            </a:r>
            <a:r>
              <a:rPr lang="en-US" dirty="0" smtClean="0"/>
              <a:t/>
            </a:r>
            <a:br>
              <a:rPr lang="en-US" dirty="0" smtClean="0"/>
            </a:br>
            <a:r>
              <a:rPr lang="en-US" dirty="0"/>
              <a:t>2. OLAP (Online Analytical Processing)</a:t>
            </a:r>
            <a:r>
              <a:rPr lang="en-US" dirty="0" smtClean="0"/>
              <a:t/>
            </a:r>
            <a:br>
              <a:rPr lang="en-US" dirty="0" smtClean="0"/>
            </a:br>
            <a:r>
              <a:rPr lang="en-US" dirty="0"/>
              <a:t>3. NoSQL (Not only SQL)</a:t>
            </a:r>
          </a:p>
        </p:txBody>
      </p:sp>
    </p:spTree>
    <p:extLst>
      <p:ext uri="{BB962C8B-B14F-4D97-AF65-F5344CB8AC3E}">
        <p14:creationId xmlns:p14="http://schemas.microsoft.com/office/powerpoint/2010/main" val="2280984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advantages of using documents are:</a:t>
            </a:r>
          </a:p>
          <a:p>
            <a:r>
              <a:rPr lang="en-US" dirty="0"/>
              <a:t>Documents (i.e. objects) correspond to native data types in many programming languages.</a:t>
            </a:r>
          </a:p>
          <a:p>
            <a:r>
              <a:rPr lang="en-US" dirty="0"/>
              <a:t>Embedded documents and arrays reduce need for expensive joins.</a:t>
            </a:r>
          </a:p>
          <a:p>
            <a:r>
              <a:rPr lang="en-US" dirty="0"/>
              <a:t>Dynamic schema supports fluent polymorphism.</a:t>
            </a:r>
          </a:p>
          <a:p>
            <a:endParaRPr lang="en-US" dirty="0"/>
          </a:p>
        </p:txBody>
      </p:sp>
    </p:spTree>
    <p:extLst>
      <p:ext uri="{BB962C8B-B14F-4D97-AF65-F5344CB8AC3E}">
        <p14:creationId xmlns:p14="http://schemas.microsoft.com/office/powerpoint/2010/main" val="74645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Collections/Views/On-Demand Materialized Views</a:t>
            </a:r>
          </a:p>
          <a:p>
            <a:r>
              <a:rPr lang="en-US" dirty="0"/>
              <a:t>MongoDB stores documents in </a:t>
            </a:r>
            <a:r>
              <a:rPr lang="en-US" dirty="0">
                <a:hlinkClick r:id="rId2"/>
              </a:rPr>
              <a:t>collections</a:t>
            </a:r>
            <a:r>
              <a:rPr lang="en-US" dirty="0"/>
              <a:t>. Collections are analogous to tables in relational databases.</a:t>
            </a:r>
          </a:p>
          <a:p>
            <a:r>
              <a:rPr lang="en-US" dirty="0"/>
              <a:t>In addition to collections, MongoDB supports:</a:t>
            </a:r>
          </a:p>
          <a:p>
            <a:r>
              <a:rPr lang="en-US" dirty="0"/>
              <a:t>Read-only </a:t>
            </a:r>
            <a:r>
              <a:rPr lang="en-US" dirty="0">
                <a:hlinkClick r:id="rId3"/>
              </a:rPr>
              <a:t>Views</a:t>
            </a:r>
            <a:r>
              <a:rPr lang="en-US" dirty="0"/>
              <a:t> (Starting in MongoDB 3.4)</a:t>
            </a:r>
          </a:p>
          <a:p>
            <a:r>
              <a:rPr lang="en-US" dirty="0">
                <a:hlinkClick r:id="rId4"/>
              </a:rPr>
              <a:t>On-Demand Materialized Views</a:t>
            </a:r>
            <a:r>
              <a:rPr lang="en-US" dirty="0"/>
              <a:t> (Starting in MongoDB 4.2).</a:t>
            </a:r>
          </a:p>
          <a:p>
            <a:endParaRPr lang="en-US" dirty="0"/>
          </a:p>
        </p:txBody>
      </p:sp>
    </p:spTree>
    <p:extLst>
      <p:ext uri="{BB962C8B-B14F-4D97-AF65-F5344CB8AC3E}">
        <p14:creationId xmlns:p14="http://schemas.microsoft.com/office/powerpoint/2010/main" val="3711094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872836"/>
            <a:ext cx="9019310" cy="4932219"/>
          </a:xfrm>
          <a:prstGeom prst="rect">
            <a:avLst/>
          </a:prstGeom>
        </p:spPr>
      </p:pic>
    </p:spTree>
    <p:extLst>
      <p:ext uri="{BB962C8B-B14F-4D97-AF65-F5344CB8AC3E}">
        <p14:creationId xmlns:p14="http://schemas.microsoft.com/office/powerpoint/2010/main" val="3253380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CRUD Operations</a:t>
            </a:r>
            <a:br>
              <a:rPr lang="en-US" dirty="0"/>
            </a:br>
            <a:endParaRPr lang="en-US" dirty="0"/>
          </a:p>
        </p:txBody>
      </p:sp>
      <p:sp>
        <p:nvSpPr>
          <p:cNvPr id="4" name="Rectangle 1"/>
          <p:cNvSpPr>
            <a:spLocks noGrp="1" noChangeArrowheads="1"/>
          </p:cNvSpPr>
          <p:nvPr>
            <p:ph idx="1"/>
          </p:nvPr>
        </p:nvSpPr>
        <p:spPr bwMode="auto">
          <a:xfrm>
            <a:off x="720436" y="1372499"/>
            <a:ext cx="10252363" cy="43986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C-create/insert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solidFill>
                  <a:srgbClr val="494747"/>
                </a:solidFill>
                <a:latin typeface="Times New Roman" panose="02020603050405020304" pitchFamily="18" charset="0"/>
                <a:cs typeface="Times New Roman" panose="02020603050405020304" pitchFamily="18" charset="0"/>
              </a:rPr>
              <a:t>R-query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U- update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solidFill>
                  <a:srgbClr val="494747"/>
                </a:solidFill>
                <a:latin typeface="Times New Roman" panose="02020603050405020304" pitchFamily="18" charset="0"/>
                <a:cs typeface="Times New Roman" panose="02020603050405020304" pitchFamily="18" charset="0"/>
              </a:rPr>
              <a:t>D-delete</a:t>
            </a:r>
            <a:endParaRPr lang="en-US" altLang="en-US" sz="2400" b="1" dirty="0">
              <a:solidFill>
                <a:srgbClr val="49474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Create or insert operations add new </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2"/>
              </a:rPr>
              <a:t>documents</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to a </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3"/>
              </a:rPr>
              <a:t>collection</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If the collection does not currently exist, insert operations will create the collection.</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MongoDB provides the following methods to insert documents into a collection:</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006CBC"/>
                </a:solidFill>
                <a:effectLst/>
                <a:latin typeface="Times New Roman" panose="02020603050405020304" pitchFamily="18" charset="0"/>
                <a:cs typeface="Times New Roman" panose="02020603050405020304" pitchFamily="18" charset="0"/>
                <a:hlinkClick r:id="rId4" tooltip="db.collection.insertOne()"/>
              </a:rPr>
              <a:t>db.collection.insertOne</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4" tooltip="db.collection.insertOne()"/>
              </a:rPr>
              <a:t>()</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a:t>
            </a:r>
            <a:r>
              <a:rPr kumimoji="0" lang="en-US" altLang="en-US" sz="2400" b="1" i="1"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New in version 3.2</a:t>
            </a:r>
            <a:endPar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006CBC"/>
                </a:solidFill>
                <a:effectLst/>
                <a:latin typeface="Times New Roman" panose="02020603050405020304" pitchFamily="18" charset="0"/>
                <a:cs typeface="Times New Roman" panose="02020603050405020304" pitchFamily="18" charset="0"/>
                <a:hlinkClick r:id="rId5" tooltip="db.collection.insertMany()"/>
              </a:rPr>
              <a:t>db.collection.insertMany</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5" tooltip="db.collection.insertMany()"/>
              </a:rPr>
              <a:t>()</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a:t>
            </a:r>
            <a:r>
              <a:rPr kumimoji="0" lang="en-US" altLang="en-US" sz="2400" b="1" i="1"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New in version 3.2</a:t>
            </a:r>
            <a:endPar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3599777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1891" y="665019"/>
            <a:ext cx="10820400" cy="5098472"/>
          </a:xfrm>
          <a:prstGeom prst="rect">
            <a:avLst/>
          </a:prstGeom>
        </p:spPr>
      </p:pic>
      <p:cxnSp>
        <p:nvCxnSpPr>
          <p:cNvPr id="3" name="Straight Arrow Connector 2"/>
          <p:cNvCxnSpPr/>
          <p:nvPr/>
        </p:nvCxnSpPr>
        <p:spPr>
          <a:xfrm flipV="1">
            <a:off x="6968836" y="5015345"/>
            <a:ext cx="526473"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69181" y="5929745"/>
            <a:ext cx="2452255" cy="369332"/>
          </a:xfrm>
          <a:prstGeom prst="rect">
            <a:avLst/>
          </a:prstGeom>
          <a:noFill/>
        </p:spPr>
        <p:txBody>
          <a:bodyPr wrap="square" rtlCol="0">
            <a:spAutoFit/>
          </a:bodyPr>
          <a:lstStyle/>
          <a:p>
            <a:r>
              <a:rPr lang="en-US" dirty="0" smtClean="0"/>
              <a:t>embedded</a:t>
            </a:r>
            <a:endParaRPr lang="en-US" dirty="0"/>
          </a:p>
        </p:txBody>
      </p:sp>
    </p:spTree>
    <p:extLst>
      <p:ext uri="{BB962C8B-B14F-4D97-AF65-F5344CB8AC3E}">
        <p14:creationId xmlns:p14="http://schemas.microsoft.com/office/powerpoint/2010/main" val="2878309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927" y="775855"/>
            <a:ext cx="9906000" cy="5694218"/>
          </a:xfrm>
          <a:prstGeom prst="rect">
            <a:avLst/>
          </a:prstGeom>
        </p:spPr>
      </p:pic>
    </p:spTree>
    <p:extLst>
      <p:ext uri="{BB962C8B-B14F-4D97-AF65-F5344CB8AC3E}">
        <p14:creationId xmlns:p14="http://schemas.microsoft.com/office/powerpoint/2010/main" val="425085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documents</a:t>
            </a:r>
            <a:endParaRPr lang="en-US" dirty="0"/>
          </a:p>
        </p:txBody>
      </p:sp>
      <p:sp>
        <p:nvSpPr>
          <p:cNvPr id="3" name="Content Placeholder 2"/>
          <p:cNvSpPr>
            <a:spLocks noGrp="1"/>
          </p:cNvSpPr>
          <p:nvPr>
            <p:ph idx="1"/>
          </p:nvPr>
        </p:nvSpPr>
        <p:spPr/>
        <p:txBody>
          <a:bodyPr/>
          <a:lstStyle/>
          <a:p>
            <a:pPr marL="0" indent="0">
              <a:buNone/>
            </a:pPr>
            <a:r>
              <a:rPr lang="en-US" u="sng" dirty="0"/>
              <a:t>Select All Documents in a Collection</a:t>
            </a:r>
          </a:p>
          <a:p>
            <a:r>
              <a:rPr lang="en-US" dirty="0"/>
              <a:t>To select all documents in the collection, pass an empty document as the query filter parameter to the </a:t>
            </a:r>
            <a:r>
              <a:rPr lang="en-US" b="1" dirty="0"/>
              <a:t>find method</a:t>
            </a:r>
            <a:r>
              <a:rPr lang="en-US" dirty="0"/>
              <a:t>. The query filter parameter determines the select criteria</a:t>
            </a:r>
            <a:r>
              <a:rPr lang="en-US" dirty="0" smtClean="0"/>
              <a:t>:</a:t>
            </a:r>
          </a:p>
          <a:p>
            <a:pPr marL="0" indent="0">
              <a:buNone/>
            </a:pPr>
            <a:r>
              <a:rPr lang="en-US" dirty="0" smtClean="0"/>
              <a:t>              </a:t>
            </a:r>
            <a:r>
              <a:rPr lang="en-US" dirty="0" err="1" smtClean="0"/>
              <a:t>db.inventory.find</a:t>
            </a:r>
            <a:r>
              <a:rPr lang="en-US" dirty="0" smtClean="0"/>
              <a:t>({})</a:t>
            </a:r>
          </a:p>
          <a:p>
            <a:r>
              <a:rPr lang="en-US" dirty="0" smtClean="0"/>
              <a:t>This is equivalent to </a:t>
            </a:r>
            <a:r>
              <a:rPr lang="en-US" b="1" i="1" dirty="0" smtClean="0"/>
              <a:t>select * from inventory</a:t>
            </a:r>
            <a:endParaRPr lang="en-US" b="1" i="1" dirty="0"/>
          </a:p>
          <a:p>
            <a:endParaRPr lang="en-US" dirty="0"/>
          </a:p>
        </p:txBody>
      </p:sp>
    </p:spTree>
    <p:extLst>
      <p:ext uri="{BB962C8B-B14F-4D97-AF65-F5344CB8AC3E}">
        <p14:creationId xmlns:p14="http://schemas.microsoft.com/office/powerpoint/2010/main" val="3588226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Equality Condition</a:t>
            </a:r>
            <a:br>
              <a:rPr lang="en-US" dirty="0"/>
            </a:br>
            <a:endParaRPr lang="en-US" dirty="0"/>
          </a:p>
        </p:txBody>
      </p:sp>
      <p:sp>
        <p:nvSpPr>
          <p:cNvPr id="4" name="Rectangle 1"/>
          <p:cNvSpPr>
            <a:spLocks noGrp="1" noChangeArrowheads="1"/>
          </p:cNvSpPr>
          <p:nvPr>
            <p:ph idx="1"/>
          </p:nvPr>
        </p:nvSpPr>
        <p:spPr bwMode="auto">
          <a:xfrm>
            <a:off x="1248358" y="1690688"/>
            <a:ext cx="9695283"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94747"/>
                </a:solidFill>
                <a:effectLst/>
                <a:latin typeface="Bookman Old Style" panose="02050604050505020204" pitchFamily="18" charset="0"/>
              </a:rPr>
              <a:t>To specify equality conditions, use </a:t>
            </a:r>
            <a:r>
              <a:rPr kumimoji="0" lang="en-US" altLang="en-US" sz="2400" b="0" i="0" u="none" strike="noStrike" cap="none" normalizeH="0" baseline="0" dirty="0" smtClean="0">
                <a:ln>
                  <a:noFill/>
                </a:ln>
                <a:solidFill>
                  <a:srgbClr val="000000"/>
                </a:solidFill>
                <a:effectLst/>
                <a:latin typeface="Bookman Old Style" panose="02050604050505020204" pitchFamily="18" charset="0"/>
              </a:rPr>
              <a:t>&lt;field&gt;:&lt;value&gt;</a:t>
            </a:r>
            <a:r>
              <a:rPr kumimoji="0" lang="en-US" altLang="en-US" sz="2400" b="0" i="0" u="none" strike="noStrike" cap="none" normalizeH="0" baseline="0" dirty="0" smtClean="0">
                <a:ln>
                  <a:noFill/>
                </a:ln>
                <a:solidFill>
                  <a:srgbClr val="494747"/>
                </a:solidFill>
                <a:effectLst/>
                <a:latin typeface="Bookman Old Style" panose="02050604050505020204" pitchFamily="18" charset="0"/>
              </a:rPr>
              <a:t> expressions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94747"/>
                </a:solidFill>
                <a:effectLst/>
                <a:latin typeface="Bookman Old Style" panose="02050604050505020204" pitchFamily="18" charset="0"/>
              </a:rPr>
              <a:t>in the </a:t>
            </a:r>
            <a:r>
              <a:rPr kumimoji="0" lang="en-US" altLang="en-US" sz="2400" b="0" i="0" u="sng" strike="noStrike" cap="none" normalizeH="0" baseline="0" dirty="0" smtClean="0">
                <a:ln>
                  <a:noFill/>
                </a:ln>
                <a:solidFill>
                  <a:srgbClr val="2A6496"/>
                </a:solidFill>
                <a:effectLst/>
                <a:latin typeface="Bookman Old Style" panose="02050604050505020204" pitchFamily="18" charset="0"/>
                <a:hlinkClick r:id="rId2"/>
              </a:rPr>
              <a:t>query filter document</a:t>
            </a:r>
            <a:r>
              <a:rPr kumimoji="0" lang="en-US" altLang="en-US" sz="2000" b="0" i="0" u="none" strike="noStrike" cap="none" normalizeH="0" baseline="0" dirty="0" smtClean="0">
                <a:ln>
                  <a:noFill/>
                </a:ln>
                <a:solidFill>
                  <a:schemeClr val="tx1"/>
                </a:solidFill>
                <a:effectLst/>
                <a:latin typeface="Bookman Old Style" panose="0205060405050502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smtClean="0">
                <a:latin typeface="Bookman Old Style" panose="02050604050505020204" pitchFamily="18" charset="0"/>
              </a:rPr>
              <a:t>db.inventory.find</a:t>
            </a:r>
            <a:r>
              <a:rPr lang="en-US" altLang="en-US" sz="2000" dirty="0" smtClean="0">
                <a:latin typeface="Bookman Old Style" panose="02050604050505020204" pitchFamily="18" charset="0"/>
              </a:rPr>
              <a:t>  (  {  </a:t>
            </a:r>
            <a:r>
              <a:rPr lang="en-US" altLang="en-US" sz="2000" b="1" dirty="0" smtClean="0">
                <a:latin typeface="Bookman Old Style" panose="02050604050505020204" pitchFamily="18" charset="0"/>
              </a:rPr>
              <a:t>status : ”D” </a:t>
            </a:r>
            <a:r>
              <a:rPr lang="en-US" altLang="en-US" sz="2000" dirty="0" smtClean="0">
                <a:latin typeface="Bookman Old Style" panose="0205060405050502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Bookman Old Style" panose="02050604050505020204" pitchFamily="18" charset="0"/>
              </a:rPr>
              <a:t>This is </a:t>
            </a:r>
            <a:r>
              <a:rPr kumimoji="0" lang="en-US" altLang="en-US" sz="2000" b="0" i="0" u="none" strike="noStrike" cap="none" normalizeH="0" baseline="0" dirty="0" err="1" smtClean="0">
                <a:ln>
                  <a:noFill/>
                </a:ln>
                <a:solidFill>
                  <a:schemeClr val="tx1"/>
                </a:solidFill>
                <a:effectLst/>
                <a:latin typeface="Bookman Old Style" panose="02050604050505020204" pitchFamily="18" charset="0"/>
              </a:rPr>
              <a:t>equivqlent</a:t>
            </a:r>
            <a:r>
              <a:rPr kumimoji="0" lang="en-US" altLang="en-US" sz="2000" b="0" i="0" u="none" strike="noStrike" cap="none" normalizeH="0" baseline="0" dirty="0" smtClean="0">
                <a:ln>
                  <a:noFill/>
                </a:ln>
                <a:solidFill>
                  <a:schemeClr val="tx1"/>
                </a:solidFill>
                <a:effectLst/>
                <a:latin typeface="Bookman Old Style" panose="02050604050505020204" pitchFamily="18" charset="0"/>
              </a:rPr>
              <a:t> to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latin typeface="Bookman Old Style" panose="02050604050505020204" pitchFamily="18" charset="0"/>
              </a:rPr>
              <a:t>Select * from inventory where status=“D”;</a:t>
            </a:r>
            <a:endParaRPr kumimoji="0" lang="en-US" altLang="en-US" sz="3600" b="0" i="0" u="none" strike="noStrike" cap="none" normalizeH="0" baseline="0" dirty="0" smtClean="0">
              <a:ln>
                <a:noFill/>
              </a:ln>
              <a:solidFill>
                <a:schemeClr val="tx1"/>
              </a:solidFill>
              <a:effectLst/>
              <a:latin typeface="Bookman Old Style" panose="02050604050505020204" pitchFamily="18" charset="0"/>
            </a:endParaRPr>
          </a:p>
        </p:txBody>
      </p:sp>
    </p:spTree>
    <p:extLst>
      <p:ext uri="{BB962C8B-B14F-4D97-AF65-F5344CB8AC3E}">
        <p14:creationId xmlns:p14="http://schemas.microsoft.com/office/powerpoint/2010/main" val="1721575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Conditions Using Query Operators</a:t>
            </a:r>
            <a:br>
              <a:rPr lang="en-US" dirty="0"/>
            </a:br>
            <a:endParaRPr lang="en-US" dirty="0"/>
          </a:p>
        </p:txBody>
      </p:sp>
      <p:sp>
        <p:nvSpPr>
          <p:cNvPr id="4" name="Rectangle 1"/>
          <p:cNvSpPr>
            <a:spLocks noGrp="1" noChangeArrowheads="1"/>
          </p:cNvSpPr>
          <p:nvPr>
            <p:ph idx="1"/>
          </p:nvPr>
        </p:nvSpPr>
        <p:spPr bwMode="auto">
          <a:xfrm>
            <a:off x="1143000" y="1475872"/>
            <a:ext cx="756328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94747"/>
                </a:solidFill>
                <a:effectLst/>
                <a:latin typeface="Akzidenz"/>
              </a:rPr>
              <a:t>The following example retrieves all documents from the </a:t>
            </a:r>
            <a:r>
              <a:rPr kumimoji="0" lang="en-US" altLang="en-US" sz="2000" b="0" i="0" u="none" strike="noStrike" cap="none" normalizeH="0" baseline="0" dirty="0" smtClean="0">
                <a:ln>
                  <a:noFill/>
                </a:ln>
                <a:solidFill>
                  <a:srgbClr val="000000"/>
                </a:solidFill>
                <a:effectLst/>
                <a:latin typeface="Source Code Pro"/>
              </a:rPr>
              <a:t>inventory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94747"/>
                </a:solidFill>
                <a:effectLst/>
                <a:latin typeface="Akzidenz"/>
              </a:rPr>
              <a:t> collection where </a:t>
            </a:r>
            <a:r>
              <a:rPr kumimoji="0" lang="en-US" altLang="en-US" sz="2000" b="0" i="0" u="none" strike="noStrike" cap="none" normalizeH="0" baseline="0" dirty="0" smtClean="0">
                <a:ln>
                  <a:noFill/>
                </a:ln>
                <a:solidFill>
                  <a:srgbClr val="000000"/>
                </a:solidFill>
                <a:effectLst/>
                <a:latin typeface="Source Code Pro"/>
              </a:rPr>
              <a:t>status</a:t>
            </a:r>
            <a:r>
              <a:rPr kumimoji="0" lang="en-US" altLang="en-US" sz="2000" b="0" i="0" u="none" strike="noStrike" cap="none" normalizeH="0" baseline="0" dirty="0" smtClean="0">
                <a:ln>
                  <a:noFill/>
                </a:ln>
                <a:solidFill>
                  <a:srgbClr val="494747"/>
                </a:solidFill>
                <a:effectLst/>
                <a:latin typeface="Akzidenz"/>
              </a:rPr>
              <a:t> equals </a:t>
            </a:r>
            <a:r>
              <a:rPr kumimoji="0" lang="en-US" altLang="en-US" sz="2000" b="1" i="0" u="none" strike="noStrike" cap="none" normalizeH="0" baseline="0" dirty="0" smtClean="0">
                <a:ln>
                  <a:noFill/>
                </a:ln>
                <a:solidFill>
                  <a:srgbClr val="494747"/>
                </a:solidFill>
                <a:effectLst/>
                <a:latin typeface="Akzidenz"/>
              </a:rPr>
              <a:t>either </a:t>
            </a:r>
            <a:r>
              <a:rPr kumimoji="0" lang="en-US" altLang="en-US" sz="2000" b="1" i="0" u="none" strike="noStrike" cap="none" normalizeH="0" baseline="0" dirty="0" smtClean="0">
                <a:ln>
                  <a:noFill/>
                </a:ln>
                <a:solidFill>
                  <a:srgbClr val="000000"/>
                </a:solidFill>
                <a:effectLst/>
                <a:latin typeface="Source Code Pro"/>
              </a:rPr>
              <a:t>"A"</a:t>
            </a:r>
            <a:r>
              <a:rPr kumimoji="0" lang="en-US" altLang="en-US" sz="2000" b="1" i="0" u="none" strike="noStrike" cap="none" normalizeH="0" baseline="0" dirty="0" smtClean="0">
                <a:ln>
                  <a:noFill/>
                </a:ln>
                <a:solidFill>
                  <a:srgbClr val="494747"/>
                </a:solidFill>
                <a:effectLst/>
                <a:latin typeface="Akzidenz"/>
              </a:rPr>
              <a:t> or </a:t>
            </a:r>
            <a:r>
              <a:rPr kumimoji="0" lang="en-US" altLang="en-US" sz="2000" b="1" i="0" u="none" strike="noStrike" cap="none" normalizeH="0" baseline="0" dirty="0" smtClean="0">
                <a:ln>
                  <a:noFill/>
                </a:ln>
                <a:solidFill>
                  <a:srgbClr val="000000"/>
                </a:solidFill>
                <a:effectLst/>
                <a:latin typeface="Source Code Pro"/>
              </a:rPr>
              <a:t>"D"</a:t>
            </a:r>
            <a:r>
              <a:rPr kumimoji="0" lang="en-US" altLang="en-US" sz="1800" b="1" i="0" u="none" strike="noStrike" cap="none" normalizeH="0" baseline="0" dirty="0" smtClean="0">
                <a:ln>
                  <a:noFill/>
                </a:ln>
                <a:solidFill>
                  <a:schemeClr val="tx1"/>
                </a:solidFill>
                <a:effectLst/>
              </a:rPr>
              <a:t> </a:t>
            </a:r>
          </a:p>
          <a:p>
            <a:pPr marL="0" indent="0">
              <a:lnSpc>
                <a:spcPct val="100000"/>
              </a:lnSpc>
              <a:buNone/>
            </a:pPr>
            <a:r>
              <a:rPr lang="en-US" altLang="en-US" sz="1800" dirty="0" err="1">
                <a:latin typeface="Bookman Old Style" panose="02050604050505020204" pitchFamily="18" charset="0"/>
              </a:rPr>
              <a:t>db.inventory.find</a:t>
            </a:r>
            <a:r>
              <a:rPr lang="en-US" altLang="en-US" sz="1800" dirty="0">
                <a:latin typeface="Bookman Old Style" panose="02050604050505020204" pitchFamily="18" charset="0"/>
              </a:rPr>
              <a:t>  (  {  status : </a:t>
            </a:r>
            <a:r>
              <a:rPr lang="en-US" altLang="en-US" sz="1800" b="1" dirty="0" smtClean="0">
                <a:solidFill>
                  <a:srgbClr val="FF0000"/>
                </a:solidFill>
                <a:latin typeface="Bookman Old Style" panose="02050604050505020204" pitchFamily="18" charset="0"/>
              </a:rPr>
              <a:t>{</a:t>
            </a:r>
            <a:r>
              <a:rPr lang="en-US" altLang="en-US" sz="1800" dirty="0" smtClean="0">
                <a:latin typeface="Bookman Old Style" panose="02050604050505020204" pitchFamily="18" charset="0"/>
              </a:rPr>
              <a:t>   $in  : [ “A” , ”D”  ] </a:t>
            </a:r>
            <a:r>
              <a:rPr lang="en-US" altLang="en-US" sz="1800" b="1" dirty="0" smtClean="0">
                <a:solidFill>
                  <a:srgbClr val="FF0000"/>
                </a:solidFill>
                <a:latin typeface="Bookman Old Style" panose="02050604050505020204" pitchFamily="18" charset="0"/>
              </a:rPr>
              <a:t>}</a:t>
            </a:r>
            <a:r>
              <a:rPr lang="en-US" altLang="en-US" sz="1800" dirty="0" smtClean="0">
                <a:latin typeface="Bookman Old Style" panose="02050604050505020204" pitchFamily="18" charset="0"/>
              </a:rPr>
              <a:t>  }  </a:t>
            </a:r>
            <a:r>
              <a:rPr lang="en-US" altLang="en-US" sz="1800" dirty="0">
                <a:latin typeface="Bookman Old Style" panose="0205060405050502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rPr>
              <a:t>You can express it using $or operator also</a:t>
            </a:r>
            <a:endParaRPr lang="en-US" altLang="en-US" sz="1800" dirty="0">
              <a:latin typeface="Arial" panose="020B0604020202020204" pitchFamily="34" charset="0"/>
            </a:endParaRPr>
          </a:p>
          <a:p>
            <a:pPr marL="0" indent="0">
              <a:lnSpc>
                <a:spcPct val="100000"/>
              </a:lnSpc>
              <a:buNone/>
            </a:pPr>
            <a:r>
              <a:rPr lang="en-US" altLang="en-US" sz="1800" dirty="0" err="1">
                <a:latin typeface="Bookman Old Style" panose="02050604050505020204" pitchFamily="18" charset="0"/>
              </a:rPr>
              <a:t>db.inventory.find</a:t>
            </a:r>
            <a:r>
              <a:rPr lang="en-US" altLang="en-US" sz="1800" dirty="0">
                <a:latin typeface="Bookman Old Style" panose="02050604050505020204" pitchFamily="18" charset="0"/>
              </a:rPr>
              <a:t>  (  {  status : </a:t>
            </a:r>
            <a:r>
              <a:rPr lang="en-US" altLang="en-US" sz="1800" b="1" dirty="0">
                <a:solidFill>
                  <a:srgbClr val="FF0000"/>
                </a:solidFill>
                <a:latin typeface="Bookman Old Style" panose="02050604050505020204" pitchFamily="18" charset="0"/>
              </a:rPr>
              <a:t>{</a:t>
            </a:r>
            <a:r>
              <a:rPr lang="en-US" altLang="en-US" sz="1800" dirty="0">
                <a:latin typeface="Bookman Old Style" panose="02050604050505020204" pitchFamily="18" charset="0"/>
              </a:rPr>
              <a:t>   </a:t>
            </a:r>
            <a:r>
              <a:rPr lang="en-US" altLang="en-US" sz="1800" dirty="0" smtClean="0">
                <a:latin typeface="Bookman Old Style" panose="02050604050505020204" pitchFamily="18" charset="0"/>
              </a:rPr>
              <a:t>$or  </a:t>
            </a:r>
            <a:r>
              <a:rPr lang="en-US" altLang="en-US" sz="1800" dirty="0">
                <a:latin typeface="Bookman Old Style" panose="02050604050505020204" pitchFamily="18" charset="0"/>
              </a:rPr>
              <a:t>: [ “A” , ”D”  ] </a:t>
            </a:r>
            <a:r>
              <a:rPr lang="en-US" altLang="en-US" sz="1800" b="1" dirty="0">
                <a:solidFill>
                  <a:srgbClr val="FF0000"/>
                </a:solidFill>
                <a:latin typeface="Bookman Old Style" panose="02050604050505020204" pitchFamily="18" charset="0"/>
              </a:rPr>
              <a:t>}</a:t>
            </a:r>
            <a:r>
              <a:rPr lang="en-US" altLang="en-US" sz="1800" dirty="0">
                <a:latin typeface="Bookman Old Style" panose="020506040505050202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6206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334517"/>
            <a:ext cx="5376472" cy="13867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030"/>
                </a:solidFill>
                <a:effectLst/>
                <a:latin typeface="Akzidenz"/>
              </a:rPr>
              <a:t>Specify </a:t>
            </a:r>
            <a:r>
              <a:rPr kumimoji="0" lang="en-US" altLang="en-US" sz="2000" b="0" i="0" u="none" strike="noStrike" cap="none" normalizeH="0" baseline="0" dirty="0" smtClean="0">
                <a:ln>
                  <a:noFill/>
                </a:ln>
                <a:solidFill>
                  <a:srgbClr val="000000"/>
                </a:solidFill>
                <a:effectLst/>
                <a:latin typeface="Source Code Pro"/>
              </a:rPr>
              <a:t>AND</a:t>
            </a:r>
            <a:r>
              <a:rPr kumimoji="0" lang="en-US" altLang="en-US" b="0" i="0" u="none" strike="noStrike" cap="none" normalizeH="0" baseline="0" dirty="0" smtClean="0">
                <a:ln>
                  <a:noFill/>
                </a:ln>
                <a:solidFill>
                  <a:srgbClr val="313030"/>
                </a:solidFill>
                <a:effectLst/>
                <a:latin typeface="Akzidenz"/>
              </a:rPr>
              <a:t>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idx="1"/>
          </p:nvPr>
        </p:nvSpPr>
        <p:spPr bwMode="auto">
          <a:xfrm>
            <a:off x="457200" y="1305802"/>
            <a:ext cx="11187678"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kzidenz"/>
              </a:rPr>
              <a:t>A compound query can specify conditions for more than one field in the collection’s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kzidenz"/>
              </a:rPr>
              <a:t>Implicitly, a logical </a:t>
            </a:r>
            <a:r>
              <a:rPr kumimoji="0" lang="en-US" altLang="en-US" sz="2000" b="0" i="0" u="none" strike="noStrike" cap="none" normalizeH="0" baseline="0" dirty="0" smtClean="0">
                <a:ln>
                  <a:noFill/>
                </a:ln>
                <a:effectLst/>
                <a:latin typeface="Source Code Pro"/>
              </a:rPr>
              <a:t>AND</a:t>
            </a:r>
            <a:r>
              <a:rPr kumimoji="0" lang="en-US" altLang="en-US" sz="2000" b="0" i="0" u="none" strike="noStrike" cap="none" normalizeH="0" baseline="0" dirty="0" smtClean="0">
                <a:ln>
                  <a:noFill/>
                </a:ln>
                <a:effectLst/>
                <a:latin typeface="Akzidenz"/>
              </a:rPr>
              <a:t> conjunction connects the clauses of a compound query so that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kzidenz"/>
              </a:rPr>
              <a:t>query selects the documents in the collection that match all the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t>The following query  finds all the documents in the inventory whose status is “D” and quantity is less than 30</a:t>
            </a:r>
          </a:p>
          <a:p>
            <a:pPr marL="0" indent="0">
              <a:lnSpc>
                <a:spcPct val="100000"/>
              </a:lnSpc>
              <a:buNone/>
            </a:pPr>
            <a:r>
              <a:rPr lang="en-US" altLang="en-US" sz="1800" dirty="0" err="1">
                <a:latin typeface="Bookman Old Style" panose="02050604050505020204" pitchFamily="18" charset="0"/>
              </a:rPr>
              <a:t>db.inventory.find</a:t>
            </a:r>
            <a:r>
              <a:rPr lang="en-US" altLang="en-US" sz="1800" dirty="0">
                <a:latin typeface="Bookman Old Style" panose="02050604050505020204" pitchFamily="18" charset="0"/>
              </a:rPr>
              <a:t>  ( </a:t>
            </a:r>
            <a:r>
              <a:rPr lang="en-US" altLang="en-US" sz="1800" dirty="0" smtClean="0">
                <a:latin typeface="Bookman Old Style" panose="02050604050505020204" pitchFamily="18" charset="0"/>
              </a:rPr>
              <a:t>{  status :”D” </a:t>
            </a:r>
            <a:r>
              <a:rPr lang="en-US" altLang="en-US" sz="1800" b="1" dirty="0" smtClean="0">
                <a:latin typeface="Bookman Old Style" panose="02050604050505020204" pitchFamily="18" charset="0"/>
              </a:rPr>
              <a:t>,</a:t>
            </a:r>
            <a:r>
              <a:rPr lang="en-US" altLang="en-US" sz="1800" dirty="0" smtClean="0">
                <a:latin typeface="Bookman Old Style" panose="02050604050505020204" pitchFamily="18" charset="0"/>
              </a:rPr>
              <a:t> </a:t>
            </a:r>
            <a:r>
              <a:rPr lang="en-US" altLang="en-US" sz="1800" dirty="0" err="1" smtClean="0">
                <a:latin typeface="Bookman Old Style" panose="02050604050505020204" pitchFamily="18" charset="0"/>
              </a:rPr>
              <a:t>qty</a:t>
            </a:r>
            <a:r>
              <a:rPr lang="en-US" altLang="en-US" sz="1800" dirty="0" smtClean="0">
                <a:latin typeface="Bookman Old Style" panose="02050604050505020204" pitchFamily="18" charset="0"/>
              </a:rPr>
              <a:t>: { </a:t>
            </a:r>
            <a:r>
              <a:rPr lang="en-US" altLang="en-US" sz="1800" b="1" dirty="0" smtClean="0">
                <a:latin typeface="Bookman Old Style" panose="02050604050505020204" pitchFamily="18" charset="0"/>
              </a:rPr>
              <a:t>$lt:30 </a:t>
            </a:r>
            <a:r>
              <a:rPr lang="en-US" altLang="en-US" sz="1800" dirty="0" smtClean="0">
                <a:latin typeface="Bookman Old Style" panose="02050604050505020204" pitchFamily="18" charset="0"/>
              </a:rPr>
              <a:t>}   }   )</a:t>
            </a:r>
            <a:endParaRPr lang="en-US" altLang="en-US" sz="1800"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131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b="0" dirty="0" smtClean="0">
                <a:effectLst/>
              </a:rPr>
              <a:t>ntroduction to NoSQL</a:t>
            </a:r>
            <a:br>
              <a:rPr lang="en-US" b="0" dirty="0" smtClean="0">
                <a:effectLst/>
              </a:rPr>
            </a:br>
            <a:endParaRPr lang="en-US" dirty="0"/>
          </a:p>
        </p:txBody>
      </p:sp>
      <p:sp>
        <p:nvSpPr>
          <p:cNvPr id="3" name="Content Placeholder 2"/>
          <p:cNvSpPr>
            <a:spLocks noGrp="1"/>
          </p:cNvSpPr>
          <p:nvPr>
            <p:ph idx="1"/>
          </p:nvPr>
        </p:nvSpPr>
        <p:spPr/>
        <p:txBody>
          <a:bodyPr/>
          <a:lstStyle/>
          <a:p>
            <a:pPr fontAlgn="base"/>
            <a:r>
              <a:rPr lang="en-US" dirty="0" smtClean="0"/>
              <a:t>A</a:t>
            </a:r>
            <a:r>
              <a:rPr lang="en-US" dirty="0"/>
              <a:t> </a:t>
            </a:r>
            <a:r>
              <a:rPr lang="en-US" b="1" dirty="0"/>
              <a:t>NoSQL</a:t>
            </a:r>
            <a:r>
              <a:rPr lang="en-US" dirty="0"/>
              <a:t> originally referring to non SQL or non relational is a database that provides a mechanism for storage and retrieval of data. This data is modeled in means other than the tabular relations used in relational </a:t>
            </a:r>
            <a:r>
              <a:rPr lang="en-US" dirty="0" smtClean="0"/>
              <a:t>databases.</a:t>
            </a:r>
          </a:p>
          <a:p>
            <a:pPr fontAlgn="base"/>
            <a:r>
              <a:rPr lang="en-US" dirty="0"/>
              <a:t>NoSQL databases are different than relational databases like </a:t>
            </a:r>
            <a:r>
              <a:rPr lang="en-US" dirty="0" err="1"/>
              <a:t>MQSql</a:t>
            </a:r>
            <a:r>
              <a:rPr lang="en-US" dirty="0"/>
              <a:t>. In relational database you need to create the table, define schema, set the data types of fields </a:t>
            </a:r>
            <a:r>
              <a:rPr lang="en-US" dirty="0" err="1"/>
              <a:t>etc</a:t>
            </a:r>
            <a:r>
              <a:rPr lang="en-US" dirty="0"/>
              <a:t> before you can actually insert the data. In NoSQL you don’t have to worry about that, you can insert, update data </a:t>
            </a:r>
            <a:r>
              <a:rPr lang="en-US" dirty="0" smtClean="0"/>
              <a:t>without creating schema.</a:t>
            </a:r>
            <a:endParaRPr lang="en-US" dirty="0"/>
          </a:p>
          <a:p>
            <a:endParaRPr lang="en-US" dirty="0"/>
          </a:p>
        </p:txBody>
      </p:sp>
    </p:spTree>
    <p:extLst>
      <p:ext uri="{BB962C8B-B14F-4D97-AF65-F5344CB8AC3E}">
        <p14:creationId xmlns:p14="http://schemas.microsoft.com/office/powerpoint/2010/main" val="79079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4664" y="660400"/>
            <a:ext cx="10950863" cy="6197599"/>
          </a:xfrm>
          <a:prstGeom prst="rect">
            <a:avLst/>
          </a:prstGeom>
        </p:spPr>
      </p:pic>
    </p:spTree>
    <p:extLst>
      <p:ext uri="{BB962C8B-B14F-4D97-AF65-F5344CB8AC3E}">
        <p14:creationId xmlns:p14="http://schemas.microsoft.com/office/powerpoint/2010/main" val="4266225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8099" y="0"/>
            <a:ext cx="10398991" cy="5938837"/>
          </a:xfrm>
          <a:prstGeom prst="rect">
            <a:avLst/>
          </a:prstGeom>
        </p:spPr>
      </p:pic>
    </p:spTree>
    <p:extLst>
      <p:ext uri="{BB962C8B-B14F-4D97-AF65-F5344CB8AC3E}">
        <p14:creationId xmlns:p14="http://schemas.microsoft.com/office/powerpoint/2010/main" val="1119588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on Embedded/Nested Documents</a:t>
            </a:r>
            <a:br>
              <a:rPr lang="en-US" dirty="0"/>
            </a:br>
            <a:endParaRPr lang="en-US" dirty="0"/>
          </a:p>
        </p:txBody>
      </p:sp>
      <p:sp>
        <p:nvSpPr>
          <p:cNvPr id="3" name="Content Placeholder 2"/>
          <p:cNvSpPr>
            <a:spLocks noGrp="1"/>
          </p:cNvSpPr>
          <p:nvPr>
            <p:ph idx="1"/>
          </p:nvPr>
        </p:nvSpPr>
        <p:spPr/>
        <p:txBody>
          <a:bodyPr/>
          <a:lstStyle/>
          <a:p>
            <a:r>
              <a:rPr lang="en-US" dirty="0" smtClean="0"/>
              <a:t>Populate the collection</a:t>
            </a:r>
          </a:p>
          <a:p>
            <a:endParaRPr lang="en-US" dirty="0"/>
          </a:p>
        </p:txBody>
      </p:sp>
      <p:pic>
        <p:nvPicPr>
          <p:cNvPr id="4" name="Picture 3"/>
          <p:cNvPicPr>
            <a:picLocks noChangeAspect="1"/>
          </p:cNvPicPr>
          <p:nvPr/>
        </p:nvPicPr>
        <p:blipFill>
          <a:blip r:embed="rId2"/>
          <a:stretch>
            <a:fillRect/>
          </a:stretch>
        </p:blipFill>
        <p:spPr>
          <a:xfrm>
            <a:off x="838200" y="2638425"/>
            <a:ext cx="7372350" cy="2038350"/>
          </a:xfrm>
          <a:prstGeom prst="rect">
            <a:avLst/>
          </a:prstGeom>
        </p:spPr>
      </p:pic>
    </p:spTree>
    <p:extLst>
      <p:ext uri="{BB962C8B-B14F-4D97-AF65-F5344CB8AC3E}">
        <p14:creationId xmlns:p14="http://schemas.microsoft.com/office/powerpoint/2010/main" val="1265281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0" y="914400"/>
            <a:ext cx="8955088" cy="5262563"/>
          </a:xfrm>
          <a:prstGeom prst="rect">
            <a:avLst/>
          </a:prstGeom>
        </p:spPr>
      </p:pic>
    </p:spTree>
    <p:extLst>
      <p:ext uri="{BB962C8B-B14F-4D97-AF65-F5344CB8AC3E}">
        <p14:creationId xmlns:p14="http://schemas.microsoft.com/office/powerpoint/2010/main" val="1687822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6300" y="685801"/>
            <a:ext cx="9740899" cy="4614862"/>
          </a:xfrm>
          <a:prstGeom prst="rect">
            <a:avLst/>
          </a:prstGeom>
        </p:spPr>
      </p:pic>
    </p:spTree>
    <p:extLst>
      <p:ext uri="{BB962C8B-B14F-4D97-AF65-F5344CB8AC3E}">
        <p14:creationId xmlns:p14="http://schemas.microsoft.com/office/powerpoint/2010/main" val="1166210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9312" y="862012"/>
            <a:ext cx="7953375" cy="5133975"/>
          </a:xfrm>
          <a:prstGeom prst="rect">
            <a:avLst/>
          </a:prstGeom>
        </p:spPr>
      </p:pic>
    </p:spTree>
    <p:extLst>
      <p:ext uri="{BB962C8B-B14F-4D97-AF65-F5344CB8AC3E}">
        <p14:creationId xmlns:p14="http://schemas.microsoft.com/office/powerpoint/2010/main" val="578002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an Array</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20800" y="1346200"/>
            <a:ext cx="8280400" cy="3640931"/>
          </a:xfrm>
          <a:prstGeom prst="rect">
            <a:avLst/>
          </a:prstGeom>
        </p:spPr>
      </p:pic>
    </p:spTree>
    <p:extLst>
      <p:ext uri="{BB962C8B-B14F-4D97-AF65-F5344CB8AC3E}">
        <p14:creationId xmlns:p14="http://schemas.microsoft.com/office/powerpoint/2010/main" val="1409867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1" y="749300"/>
            <a:ext cx="9167812" cy="4765675"/>
          </a:xfrm>
          <a:prstGeom prst="rect">
            <a:avLst/>
          </a:prstGeom>
        </p:spPr>
      </p:pic>
    </p:spTree>
    <p:extLst>
      <p:ext uri="{BB962C8B-B14F-4D97-AF65-F5344CB8AC3E}">
        <p14:creationId xmlns:p14="http://schemas.microsoft.com/office/powerpoint/2010/main" val="1359356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1087" y="1681162"/>
            <a:ext cx="10029825" cy="3495675"/>
          </a:xfrm>
          <a:prstGeom prst="rect">
            <a:avLst/>
          </a:prstGeom>
        </p:spPr>
      </p:pic>
    </p:spTree>
    <p:extLst>
      <p:ext uri="{BB962C8B-B14F-4D97-AF65-F5344CB8AC3E}">
        <p14:creationId xmlns:p14="http://schemas.microsoft.com/office/powerpoint/2010/main" val="192912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7787" y="825501"/>
            <a:ext cx="9496425" cy="4246562"/>
          </a:xfrm>
          <a:prstGeom prst="rect">
            <a:avLst/>
          </a:prstGeom>
        </p:spPr>
      </p:pic>
    </p:spTree>
    <p:extLst>
      <p:ext uri="{BB962C8B-B14F-4D97-AF65-F5344CB8AC3E}">
        <p14:creationId xmlns:p14="http://schemas.microsoft.com/office/powerpoint/2010/main" val="280164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38946"/>
          </a:xfrm>
        </p:spPr>
        <p:txBody>
          <a:bodyPr>
            <a:normAutofit fontScale="90000"/>
          </a:bodyPr>
          <a:lstStyle/>
          <a:p>
            <a:r>
              <a:rPr lang="en-US" b="1" dirty="0" smtClean="0"/>
              <a:t>NoSQL</a:t>
            </a:r>
            <a:r>
              <a:rPr lang="en-US" b="1" dirty="0"/>
              <a:t/>
            </a:r>
            <a:br>
              <a:rPr lang="en-US" b="1" dirty="0"/>
            </a:br>
            <a:endParaRPr lang="en-US" dirty="0"/>
          </a:p>
        </p:txBody>
      </p:sp>
      <p:sp>
        <p:nvSpPr>
          <p:cNvPr id="3" name="Subtitle 2"/>
          <p:cNvSpPr>
            <a:spLocks noGrp="1"/>
          </p:cNvSpPr>
          <p:nvPr>
            <p:ph type="subTitle" idx="1"/>
          </p:nvPr>
        </p:nvSpPr>
        <p:spPr>
          <a:xfrm>
            <a:off x="581891" y="1648691"/>
            <a:ext cx="11000509" cy="4821382"/>
          </a:xfrm>
        </p:spPr>
        <p:txBody>
          <a:bodyPr>
            <a:normAutofit/>
          </a:bodyPr>
          <a:lstStyle/>
          <a:p>
            <a:pPr marL="457200" indent="-457200" algn="l">
              <a:buFont typeface="+mj-lt"/>
              <a:buAutoNum type="arabicPeriod"/>
            </a:pPr>
            <a:r>
              <a:rPr lang="en-US" b="1" dirty="0"/>
              <a:t>NoSQL</a:t>
            </a:r>
            <a:r>
              <a:rPr lang="en-US" dirty="0"/>
              <a:t> is a non-relational </a:t>
            </a:r>
            <a:r>
              <a:rPr lang="en-US" dirty="0" smtClean="0"/>
              <a:t>DMS</a:t>
            </a:r>
          </a:p>
          <a:p>
            <a:pPr marL="457200" indent="-457200" algn="l">
              <a:buFont typeface="+mj-lt"/>
              <a:buAutoNum type="arabicPeriod"/>
            </a:pPr>
            <a:r>
              <a:rPr lang="en-US" dirty="0" smtClean="0"/>
              <a:t>Does </a:t>
            </a:r>
            <a:r>
              <a:rPr lang="en-US" dirty="0"/>
              <a:t>not require a fixed schema, avoids joins, and is easy to scale. </a:t>
            </a:r>
            <a:endParaRPr lang="en-US" dirty="0" smtClean="0"/>
          </a:p>
          <a:p>
            <a:pPr marL="457200" indent="-457200" algn="l">
              <a:buFont typeface="+mj-lt"/>
              <a:buAutoNum type="arabicPeriod"/>
            </a:pPr>
            <a:r>
              <a:rPr lang="en-US" dirty="0" smtClean="0"/>
              <a:t>The </a:t>
            </a:r>
            <a:r>
              <a:rPr lang="en-US" dirty="0"/>
              <a:t>purpose of using a NoSQL database is for distributed data stores </a:t>
            </a:r>
            <a:endParaRPr lang="en-US" dirty="0" smtClean="0"/>
          </a:p>
          <a:p>
            <a:pPr marL="457200" indent="-457200" algn="l">
              <a:buFont typeface="+mj-lt"/>
              <a:buAutoNum type="arabicPeriod"/>
            </a:pPr>
            <a:r>
              <a:rPr lang="en-US" dirty="0"/>
              <a:t>NoSQL is used for Big data and real-time web </a:t>
            </a:r>
            <a:r>
              <a:rPr lang="en-US" dirty="0" smtClean="0"/>
              <a:t>apps</a:t>
            </a:r>
          </a:p>
          <a:p>
            <a:pPr marL="457200" indent="-457200" algn="l">
              <a:buFont typeface="+mj-lt"/>
              <a:buAutoNum type="arabicPeriod"/>
            </a:pPr>
            <a:r>
              <a:rPr lang="en-US" dirty="0"/>
              <a:t>For example, companies like Twitter, Facebook, Google collect terabytes of user data </a:t>
            </a:r>
            <a:r>
              <a:rPr lang="en-US" dirty="0" smtClean="0"/>
              <a:t>per day</a:t>
            </a:r>
          </a:p>
          <a:p>
            <a:pPr marL="457200" indent="-457200" algn="l">
              <a:buFont typeface="+mj-lt"/>
              <a:buAutoNum type="arabicPeriod"/>
            </a:pPr>
            <a:r>
              <a:rPr lang="en-US" dirty="0"/>
              <a:t>NoSQL database stands for "Not Only SQL" or "Not SQL</a:t>
            </a:r>
            <a:r>
              <a:rPr lang="en-US" dirty="0" smtClean="0"/>
              <a:t>.“</a:t>
            </a:r>
          </a:p>
          <a:p>
            <a:pPr marL="457200" indent="-457200" algn="l">
              <a:buFont typeface="+mj-lt"/>
              <a:buAutoNum type="arabicPeriod"/>
            </a:pPr>
            <a:r>
              <a:rPr lang="en-US" dirty="0"/>
              <a:t>Traditional RDBMS uses SQL syntax to store and retrieve data for further </a:t>
            </a:r>
            <a:r>
              <a:rPr lang="en-US" dirty="0" smtClean="0"/>
              <a:t>insights</a:t>
            </a:r>
          </a:p>
          <a:p>
            <a:pPr marL="457200" indent="-457200" algn="l">
              <a:buFont typeface="+mj-lt"/>
              <a:buAutoNum type="arabicPeriod"/>
            </a:pPr>
            <a:r>
              <a:rPr lang="en-US" b="1" dirty="0" smtClean="0"/>
              <a:t>NoSQL </a:t>
            </a:r>
            <a:r>
              <a:rPr lang="en-US" dirty="0" smtClean="0"/>
              <a:t>can </a:t>
            </a:r>
            <a:r>
              <a:rPr lang="en-US" dirty="0"/>
              <a:t>store structured, semi-structured, unstructured and polymorphic </a:t>
            </a:r>
            <a:r>
              <a:rPr lang="en-US" dirty="0" smtClean="0"/>
              <a:t>data (in </a:t>
            </a:r>
            <a:r>
              <a:rPr lang="en-US" dirty="0"/>
              <a:t>one collection </a:t>
            </a:r>
            <a:r>
              <a:rPr lang="en-US" dirty="0" smtClean="0"/>
              <a:t>we </a:t>
            </a:r>
            <a:r>
              <a:rPr lang="en-US" dirty="0"/>
              <a:t>have many versions of </a:t>
            </a:r>
            <a:r>
              <a:rPr lang="en-US" dirty="0">
                <a:solidFill>
                  <a:srgbClr val="FF0000"/>
                </a:solidFill>
              </a:rPr>
              <a:t>document</a:t>
            </a:r>
            <a:r>
              <a:rPr lang="en-US" dirty="0"/>
              <a:t> schema</a:t>
            </a:r>
            <a:r>
              <a:rPr lang="en-US" dirty="0" smtClean="0"/>
              <a:t>)</a:t>
            </a:r>
            <a:endParaRPr lang="en-US" dirty="0"/>
          </a:p>
        </p:txBody>
      </p:sp>
    </p:spTree>
    <p:extLst>
      <p:ext uri="{BB962C8B-B14F-4D97-AF65-F5344CB8AC3E}">
        <p14:creationId xmlns:p14="http://schemas.microsoft.com/office/powerpoint/2010/main" val="41200846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3500" y="2052637"/>
            <a:ext cx="9525000" cy="2752725"/>
          </a:xfrm>
          <a:prstGeom prst="rect">
            <a:avLst/>
          </a:prstGeom>
        </p:spPr>
      </p:pic>
    </p:spTree>
    <p:extLst>
      <p:ext uri="{BB962C8B-B14F-4D97-AF65-F5344CB8AC3E}">
        <p14:creationId xmlns:p14="http://schemas.microsoft.com/office/powerpoint/2010/main" val="4150227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5887" y="622300"/>
            <a:ext cx="9420225" cy="5245100"/>
          </a:xfrm>
          <a:prstGeom prst="rect">
            <a:avLst/>
          </a:prstGeom>
        </p:spPr>
      </p:pic>
    </p:spTree>
    <p:extLst>
      <p:ext uri="{BB962C8B-B14F-4D97-AF65-F5344CB8AC3E}">
        <p14:creationId xmlns:p14="http://schemas.microsoft.com/office/powerpoint/2010/main" val="3310480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3975" y="1404937"/>
            <a:ext cx="9544050" cy="4048125"/>
          </a:xfrm>
          <a:prstGeom prst="rect">
            <a:avLst/>
          </a:prstGeom>
        </p:spPr>
      </p:pic>
    </p:spTree>
    <p:extLst>
      <p:ext uri="{BB962C8B-B14F-4D97-AF65-F5344CB8AC3E}">
        <p14:creationId xmlns:p14="http://schemas.microsoft.com/office/powerpoint/2010/main" val="1541676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0175" y="1397000"/>
            <a:ext cx="9391650" cy="3232150"/>
          </a:xfrm>
          <a:prstGeom prst="rect">
            <a:avLst/>
          </a:prstGeom>
        </p:spPr>
      </p:pic>
    </p:spTree>
    <p:extLst>
      <p:ext uri="{BB962C8B-B14F-4D97-AF65-F5344CB8AC3E}">
        <p14:creationId xmlns:p14="http://schemas.microsoft.com/office/powerpoint/2010/main" val="289352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NoSQL</a:t>
            </a:r>
            <a:br>
              <a:rPr lang="en-US" b="1" dirty="0" smtClean="0"/>
            </a:br>
            <a:endParaRPr lang="en-US" dirty="0"/>
          </a:p>
        </p:txBody>
      </p:sp>
      <p:sp>
        <p:nvSpPr>
          <p:cNvPr id="3" name="Content Placeholder 2"/>
          <p:cNvSpPr>
            <a:spLocks noGrp="1"/>
          </p:cNvSpPr>
          <p:nvPr>
            <p:ph idx="1"/>
          </p:nvPr>
        </p:nvSpPr>
        <p:spPr>
          <a:xfrm>
            <a:off x="838200" y="1274618"/>
            <a:ext cx="10515600" cy="5264727"/>
          </a:xfrm>
        </p:spPr>
        <p:txBody>
          <a:bodyPr>
            <a:normAutofit fontScale="92500" lnSpcReduction="10000"/>
          </a:bodyPr>
          <a:lstStyle/>
          <a:p>
            <a:pPr marL="0" indent="0">
              <a:buNone/>
            </a:pPr>
            <a:r>
              <a:rPr lang="en-US" b="1" dirty="0" smtClean="0"/>
              <a:t>Non-relational</a:t>
            </a:r>
            <a:endParaRPr lang="en-US" dirty="0"/>
          </a:p>
          <a:p>
            <a:r>
              <a:rPr lang="en-US" dirty="0"/>
              <a:t>NoSQL databases never follow the relational model</a:t>
            </a:r>
          </a:p>
          <a:p>
            <a:r>
              <a:rPr lang="en-US" dirty="0"/>
              <a:t>Never provide tables with flat fixed-column records</a:t>
            </a:r>
          </a:p>
          <a:p>
            <a:r>
              <a:rPr lang="en-US" dirty="0"/>
              <a:t>Work with self-contained aggregates or BLOBs</a:t>
            </a:r>
          </a:p>
          <a:p>
            <a:r>
              <a:rPr lang="en-US" dirty="0"/>
              <a:t>Doesn't require object-relational mapping and data normalization</a:t>
            </a:r>
          </a:p>
          <a:p>
            <a:r>
              <a:rPr lang="en-US" dirty="0"/>
              <a:t>No complex features like query languages, query planners</a:t>
            </a:r>
            <a:r>
              <a:rPr lang="en-US" dirty="0" smtClean="0"/>
              <a:t>, referential </a:t>
            </a:r>
            <a:r>
              <a:rPr lang="en-US" dirty="0"/>
              <a:t>integrity joins, </a:t>
            </a:r>
            <a:r>
              <a:rPr lang="en-US" dirty="0" smtClean="0"/>
              <a:t>ACID</a:t>
            </a:r>
          </a:p>
          <a:p>
            <a:endParaRPr lang="en-US" dirty="0" smtClean="0"/>
          </a:p>
          <a:p>
            <a:pPr marL="0" indent="0">
              <a:buNone/>
            </a:pPr>
            <a:r>
              <a:rPr lang="en-US" b="1" dirty="0"/>
              <a:t>Schema-free</a:t>
            </a:r>
            <a:endParaRPr lang="en-US" dirty="0"/>
          </a:p>
          <a:p>
            <a:r>
              <a:rPr lang="en-US" dirty="0"/>
              <a:t>NoSQL databases are either schema-free or have relaxed schemas</a:t>
            </a:r>
          </a:p>
          <a:p>
            <a:r>
              <a:rPr lang="en-US" dirty="0"/>
              <a:t>Do not require any sort of definition of the schema of the data</a:t>
            </a:r>
          </a:p>
          <a:p>
            <a:r>
              <a:rPr lang="en-US" dirty="0"/>
              <a:t>Offers heterogeneous structures of data in the same domain</a:t>
            </a:r>
          </a:p>
          <a:p>
            <a:endParaRPr lang="en-US" dirty="0"/>
          </a:p>
          <a:p>
            <a:endParaRPr lang="en-US" dirty="0"/>
          </a:p>
        </p:txBody>
      </p:sp>
    </p:spTree>
    <p:extLst>
      <p:ext uri="{BB962C8B-B14F-4D97-AF65-F5344CB8AC3E}">
        <p14:creationId xmlns:p14="http://schemas.microsoft.com/office/powerpoint/2010/main" val="3263171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NoSQL Databases</a:t>
            </a:r>
            <a:br>
              <a:rPr lang="en-US" b="1" dirty="0"/>
            </a:br>
            <a:endParaRPr lang="en-US" dirty="0"/>
          </a:p>
        </p:txBody>
      </p:sp>
      <p:sp>
        <p:nvSpPr>
          <p:cNvPr id="3" name="Content Placeholder 2"/>
          <p:cNvSpPr>
            <a:spLocks noGrp="1"/>
          </p:cNvSpPr>
          <p:nvPr>
            <p:ph idx="1"/>
          </p:nvPr>
        </p:nvSpPr>
        <p:spPr>
          <a:xfrm>
            <a:off x="838200" y="1496291"/>
            <a:ext cx="10515600" cy="4680672"/>
          </a:xfrm>
        </p:spPr>
        <p:txBody>
          <a:bodyPr/>
          <a:lstStyle/>
          <a:p>
            <a:r>
              <a:rPr lang="en-US" dirty="0"/>
              <a:t>Key-value Pair Based</a:t>
            </a:r>
          </a:p>
          <a:p>
            <a:r>
              <a:rPr lang="en-US" dirty="0"/>
              <a:t>Column-oriented Graph</a:t>
            </a:r>
          </a:p>
          <a:p>
            <a:r>
              <a:rPr lang="en-US" dirty="0"/>
              <a:t>Graphs based</a:t>
            </a:r>
          </a:p>
          <a:p>
            <a:r>
              <a:rPr lang="en-US" dirty="0"/>
              <a:t>Document-oriented</a:t>
            </a:r>
          </a:p>
          <a:p>
            <a:endParaRPr lang="en-US" dirty="0"/>
          </a:p>
        </p:txBody>
      </p:sp>
    </p:spTree>
    <p:extLst>
      <p:ext uri="{BB962C8B-B14F-4D97-AF65-F5344CB8AC3E}">
        <p14:creationId xmlns:p14="http://schemas.microsoft.com/office/powerpoint/2010/main" val="1815623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Types of NoSQL database:</a:t>
            </a:r>
            <a:r>
              <a:rPr lang="en-US" dirty="0"/>
              <a:t/>
            </a:r>
            <a:br>
              <a:rPr lang="en-US" dirty="0"/>
            </a:br>
            <a:r>
              <a:rPr lang="en-US" dirty="0"/>
              <a:t>Types of NoSQL databases and the name of the databases system that falls in that category are:</a:t>
            </a:r>
          </a:p>
          <a:p>
            <a:pPr fontAlgn="base"/>
            <a:r>
              <a:rPr lang="en-US" dirty="0"/>
              <a:t>MongoDB falls in the category of NoSQL document based database.</a:t>
            </a:r>
          </a:p>
          <a:p>
            <a:pPr fontAlgn="base"/>
            <a:r>
              <a:rPr lang="en-US" b="1" dirty="0"/>
              <a:t>Key value store:</a:t>
            </a:r>
            <a:r>
              <a:rPr lang="en-US" dirty="0"/>
              <a:t> </a:t>
            </a:r>
            <a:r>
              <a:rPr lang="en-US" dirty="0" err="1"/>
              <a:t>Memcached</a:t>
            </a:r>
            <a:r>
              <a:rPr lang="en-US" dirty="0"/>
              <a:t>, </a:t>
            </a:r>
            <a:r>
              <a:rPr lang="en-US" dirty="0" err="1"/>
              <a:t>Redis</a:t>
            </a:r>
            <a:r>
              <a:rPr lang="en-US" dirty="0"/>
              <a:t>, Coherence</a:t>
            </a:r>
          </a:p>
          <a:p>
            <a:pPr fontAlgn="base"/>
            <a:r>
              <a:rPr lang="en-US" b="1" dirty="0"/>
              <a:t>Tabular:</a:t>
            </a:r>
            <a:r>
              <a:rPr lang="en-US" dirty="0"/>
              <a:t> </a:t>
            </a:r>
            <a:r>
              <a:rPr lang="en-US" dirty="0" err="1"/>
              <a:t>Hbase</a:t>
            </a:r>
            <a:r>
              <a:rPr lang="en-US" dirty="0"/>
              <a:t>, Big Table, </a:t>
            </a:r>
            <a:r>
              <a:rPr lang="en-US" dirty="0" err="1"/>
              <a:t>Accumulo</a:t>
            </a:r>
            <a:endParaRPr lang="en-US" dirty="0"/>
          </a:p>
          <a:p>
            <a:pPr fontAlgn="base"/>
            <a:r>
              <a:rPr lang="en-US" b="1" dirty="0"/>
              <a:t>Document based:</a:t>
            </a:r>
            <a:r>
              <a:rPr lang="en-US" dirty="0"/>
              <a:t> MongoDB, </a:t>
            </a:r>
            <a:r>
              <a:rPr lang="en-US" dirty="0" err="1"/>
              <a:t>CouchDB</a:t>
            </a:r>
            <a:r>
              <a:rPr lang="en-US" dirty="0"/>
              <a:t>, </a:t>
            </a:r>
            <a:r>
              <a:rPr lang="en-US" dirty="0" err="1"/>
              <a:t>Cloudant</a:t>
            </a:r>
            <a:endParaRPr lang="en-US" dirty="0"/>
          </a:p>
          <a:p>
            <a:endParaRPr lang="en-US" dirty="0"/>
          </a:p>
        </p:txBody>
      </p:sp>
    </p:spTree>
    <p:extLst>
      <p:ext uri="{BB962C8B-B14F-4D97-AF65-F5344CB8AC3E}">
        <p14:creationId xmlns:p14="http://schemas.microsoft.com/office/powerpoint/2010/main" val="326110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Value Pair Based</a:t>
            </a:r>
            <a:br>
              <a:rPr lang="en-US" b="1" dirty="0" smtClean="0"/>
            </a:br>
            <a:endParaRPr lang="en-US" dirty="0"/>
          </a:p>
        </p:txBody>
      </p:sp>
      <p:pic>
        <p:nvPicPr>
          <p:cNvPr id="2050" name="Picture 2" descr="https://www.guru99.com/images/1/101818_0537_NoSQLTutori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2591594"/>
            <a:ext cx="4572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747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Column-oriented Graph</a:t>
            </a:r>
            <a:br>
              <a:rPr lang="en-US" dirty="0" smtClean="0"/>
            </a:br>
            <a:endParaRPr lang="en-US" dirty="0"/>
          </a:p>
        </p:txBody>
      </p:sp>
      <p:pic>
        <p:nvPicPr>
          <p:cNvPr id="5122" name="Picture 2" descr="https://www.guru99.com/images/1/101818_0537_NoSQLTutori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9050" y="2396331"/>
            <a:ext cx="45339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920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5B5FE2CC-7A6C-4A20-974C-25801CE48A30}"/>
</file>

<file path=customXml/itemProps2.xml><?xml version="1.0" encoding="utf-8"?>
<ds:datastoreItem xmlns:ds="http://schemas.openxmlformats.org/officeDocument/2006/customXml" ds:itemID="{3D883481-CC86-4849-8271-ED5E6A250A4A}"/>
</file>

<file path=customXml/itemProps3.xml><?xml version="1.0" encoding="utf-8"?>
<ds:datastoreItem xmlns:ds="http://schemas.openxmlformats.org/officeDocument/2006/customXml" ds:itemID="{E7F90355-7FFE-44EE-8F9B-2AA734C14465}"/>
</file>

<file path=docProps/app.xml><?xml version="1.0" encoding="utf-8"?>
<Properties xmlns="http://schemas.openxmlformats.org/officeDocument/2006/extended-properties" xmlns:vt="http://schemas.openxmlformats.org/officeDocument/2006/docPropsVTypes">
  <TotalTime>244</TotalTime>
  <Words>373</Words>
  <Application>Microsoft Office PowerPoint</Application>
  <PresentationFormat>Widescreen</PresentationFormat>
  <Paragraphs>112</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Akzidenz</vt:lpstr>
      <vt:lpstr>Arial</vt:lpstr>
      <vt:lpstr>Arial Black</vt:lpstr>
      <vt:lpstr>Bookman Old Style</vt:lpstr>
      <vt:lpstr>Calibri</vt:lpstr>
      <vt:lpstr>Calibri Light</vt:lpstr>
      <vt:lpstr>Source Code Pro</vt:lpstr>
      <vt:lpstr>Times New Roman</vt:lpstr>
      <vt:lpstr>Office Theme</vt:lpstr>
      <vt:lpstr>NoSQL and MongoDB</vt:lpstr>
      <vt:lpstr>PowerPoint Presentation</vt:lpstr>
      <vt:lpstr>introduction to NoSQL </vt:lpstr>
      <vt:lpstr>NoSQL </vt:lpstr>
      <vt:lpstr>Features of NoSQL </vt:lpstr>
      <vt:lpstr>Types of NoSQL Databases </vt:lpstr>
      <vt:lpstr>PowerPoint Presentation</vt:lpstr>
      <vt:lpstr>Key Value Pair Based </vt:lpstr>
      <vt:lpstr>Column-oriented Graph </vt:lpstr>
      <vt:lpstr>Graphs based </vt:lpstr>
      <vt:lpstr>Document-oriented </vt:lpstr>
      <vt:lpstr>PowerPoint Presentation</vt:lpstr>
      <vt:lpstr>PowerPoint Presentation</vt:lpstr>
      <vt:lpstr>PowerPoint Presentation</vt:lpstr>
      <vt:lpstr>PowerPoint Presentation</vt:lpstr>
      <vt:lpstr>Introduction to MongoDB </vt:lpstr>
      <vt:lpstr>SQL to MongoDB Mapping Char</vt:lpstr>
      <vt:lpstr>Database executables</vt:lpstr>
      <vt:lpstr>PowerPoint Presentation</vt:lpstr>
      <vt:lpstr>PowerPoint Presentation</vt:lpstr>
      <vt:lpstr>PowerPoint Presentation</vt:lpstr>
      <vt:lpstr>PowerPoint Presentation</vt:lpstr>
      <vt:lpstr>MongoDB CRUD Operations </vt:lpstr>
      <vt:lpstr>PowerPoint Presentation</vt:lpstr>
      <vt:lpstr>PowerPoint Presentation</vt:lpstr>
      <vt:lpstr>Query documents</vt:lpstr>
      <vt:lpstr>Specify Equality Condition </vt:lpstr>
      <vt:lpstr>Specify Conditions Using Query Operators </vt:lpstr>
      <vt:lpstr>Specify AND Conditions </vt:lpstr>
      <vt:lpstr>PowerPoint Presentation</vt:lpstr>
      <vt:lpstr>PowerPoint Presentation</vt:lpstr>
      <vt:lpstr>Query on Embedded/Nested Documents </vt:lpstr>
      <vt:lpstr>PowerPoint Presentation</vt:lpstr>
      <vt:lpstr>PowerPoint Presentation</vt:lpstr>
      <vt:lpstr>PowerPoint Presentation</vt:lpstr>
      <vt:lpstr>Query an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2020-03-09T10:33:24Z</dcterms:created>
  <dcterms:modified xsi:type="dcterms:W3CDTF">2020-03-31T06:09:29Z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123200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