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8.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0" r:id="rId44"/>
    <p:sldId id="305" r:id="rId45"/>
    <p:sldId id="304" r:id="rId46"/>
    <p:sldId id="301" r:id="rId47"/>
    <p:sldId id="307" r:id="rId48"/>
    <p:sldId id="308" r:id="rId49"/>
    <p:sldId id="299" r:id="rId50"/>
    <p:sldId id="306" r:id="rId51"/>
    <p:sldId id="302" r:id="rId52"/>
    <p:sldId id="303" r:id="rId53"/>
    <p:sldId id="309" r:id="rId54"/>
    <p:sldId id="29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858FF-B66D-4BE7-B39E-21554B69BF4F}"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E184B-E10D-46B1-A54A-E363CABC8D75}" type="slidenum">
              <a:rPr lang="en-US" smtClean="0"/>
              <a:t>‹#›</a:t>
            </a:fld>
            <a:endParaRPr lang="en-US"/>
          </a:p>
        </p:txBody>
      </p:sp>
    </p:spTree>
    <p:extLst>
      <p:ext uri="{BB962C8B-B14F-4D97-AF65-F5344CB8AC3E}">
        <p14:creationId xmlns:p14="http://schemas.microsoft.com/office/powerpoint/2010/main" val="367421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Procedure is similar to programming lang procedure were group of SQL statements can be executed. Defined/cretaed to do particular task. Similar to programing lang it also has declrataion and body part. </a:t>
            </a:r>
          </a:p>
          <a:p>
            <a:pPr eaLnBrk="1" hangingPunct="1">
              <a:spcBef>
                <a:spcPct val="0"/>
              </a:spcBef>
            </a:pPr>
            <a:endParaRPr lang="en-US" altLang="en-US" smtClean="0"/>
          </a:p>
          <a:p>
            <a:pPr eaLnBrk="1" hangingPunct="1">
              <a:spcBef>
                <a:spcPct val="0"/>
              </a:spcBef>
            </a:pPr>
            <a:r>
              <a:rPr lang="en-US" altLang="en-US" smtClean="0"/>
              <a:t>Triggers are the PL/SQL block which is associated with table and when ever modification happens to the table the trigger is fired. Which is going to take or execute specified actions. </a:t>
            </a:r>
          </a:p>
          <a:p>
            <a:pPr eaLnBrk="1" hangingPunct="1">
              <a:spcBef>
                <a:spcPct val="0"/>
              </a:spcBef>
            </a:pPr>
            <a:endParaRPr lang="en-US" alt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EE5E75-E2F2-45AD-8769-27973F61237C}" type="slidenum">
              <a:rPr lang="en-US" altLang="en-US" smtClean="0">
                <a:latin typeface="Times New Roman" panose="02020603050405020304" pitchFamily="18" charset="0"/>
              </a:rPr>
              <a:pPr>
                <a:spcBef>
                  <a:spcPct val="0"/>
                </a:spcBef>
              </a:pPr>
              <a:t>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6695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value of index starts from lower_bound and increases by one with each iteration of the loop until it reaches upper_bound. If the upper_bound value is less than the lower_bound, then the statements never executed. The Reverse option is used to start the index value from the upper_bound and index is decremented by one in each iteration till index value reaches lower_bound. </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4BF1DDBB-6425-44BA-8823-98F28E1C1BF4}" type="slidenum">
              <a:rPr lang="en-US" altLang="en-US" sz="1200" smtClean="0"/>
              <a:pPr/>
              <a:t>16</a:t>
            </a:fld>
            <a:endParaRPr lang="en-US" altLang="en-US" sz="1200" smtClean="0"/>
          </a:p>
        </p:txBody>
      </p:sp>
    </p:spTree>
    <p:extLst>
      <p:ext uri="{BB962C8B-B14F-4D97-AF65-F5344CB8AC3E}">
        <p14:creationId xmlns:p14="http://schemas.microsoft.com/office/powerpoint/2010/main" val="214731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smtClean="0"/>
              <a:t>--Simulating STEP Clause in FOR LOOP Statement</a:t>
            </a:r>
          </a:p>
          <a:p>
            <a:r>
              <a:rPr lang="en-US" altLang="en-US" smtClean="0"/>
              <a:t>DECLARE </a:t>
            </a:r>
            <a:r>
              <a:rPr lang="en-US" altLang="en-US" b="1" smtClean="0"/>
              <a:t>step PLS_INTEGER := 5;</a:t>
            </a:r>
            <a:r>
              <a:rPr lang="en-US" altLang="en-US" smtClean="0"/>
              <a:t> </a:t>
            </a:r>
          </a:p>
          <a:p>
            <a:r>
              <a:rPr lang="en-US" altLang="en-US" smtClean="0"/>
              <a:t>BEGIN </a:t>
            </a:r>
          </a:p>
          <a:p>
            <a:r>
              <a:rPr lang="en-US" altLang="en-US" smtClean="0"/>
              <a:t>FOR i IN 1..3 LOOP </a:t>
            </a:r>
          </a:p>
          <a:p>
            <a:r>
              <a:rPr lang="en-US" altLang="en-US" smtClean="0"/>
              <a:t>DBMS_OUTPUT.PUT_LINE (</a:t>
            </a:r>
            <a:r>
              <a:rPr lang="en-US" altLang="en-US" b="1" smtClean="0"/>
              <a:t>i*step</a:t>
            </a:r>
            <a:r>
              <a:rPr lang="en-US" altLang="en-US" smtClean="0"/>
              <a:t>); </a:t>
            </a:r>
          </a:p>
          <a:p>
            <a:r>
              <a:rPr lang="en-US" altLang="en-US" smtClean="0"/>
              <a:t>END LOOP; END; / </a:t>
            </a:r>
            <a:endParaRPr lang="en-IN"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90F9B5B6-5E81-4D00-86E7-F1C000F92702}" type="slidenum">
              <a:rPr lang="en-US" altLang="en-US" sz="1200" smtClean="0"/>
              <a:pPr/>
              <a:t>21</a:t>
            </a:fld>
            <a:endParaRPr lang="en-US" altLang="en-US" sz="1200" smtClean="0"/>
          </a:p>
        </p:txBody>
      </p:sp>
    </p:spTree>
    <p:extLst>
      <p:ext uri="{BB962C8B-B14F-4D97-AF65-F5344CB8AC3E}">
        <p14:creationId xmlns:p14="http://schemas.microsoft.com/office/powerpoint/2010/main" val="4155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401E28-B0B5-417B-B695-24E0F54D933D}" type="slidenum">
              <a:rPr lang="en-US" altLang="en-US" smtClean="0">
                <a:latin typeface="Times New Roman" panose="02020603050405020304" pitchFamily="18" charset="0"/>
              </a:rPr>
              <a:pPr>
                <a:spcBef>
                  <a:spcPct val="0"/>
                </a:spcBef>
              </a:pPr>
              <a:t>24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4875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F9B294DE-0F73-42F3-B677-6BD2A19F174C}" type="slidenum">
              <a:rPr lang="en-US" altLang="en-US" sz="1200" smtClean="0"/>
              <a:pPr/>
              <a:t>32</a:t>
            </a:fld>
            <a:endParaRPr lang="en-US" altLang="en-US" sz="1200" smtClean="0"/>
          </a:p>
        </p:txBody>
      </p:sp>
    </p:spTree>
    <p:extLst>
      <p:ext uri="{BB962C8B-B14F-4D97-AF65-F5344CB8AC3E}">
        <p14:creationId xmlns:p14="http://schemas.microsoft.com/office/powerpoint/2010/main" val="149001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896581A-8F63-4365-B4C4-1E59B2FE8396}" type="slidenum">
              <a:rPr lang="en-US" altLang="en-US" sz="1200" smtClean="0"/>
              <a:pPr/>
              <a:t>33</a:t>
            </a:fld>
            <a:endParaRPr lang="en-US" altLang="en-US" sz="1200" smtClean="0"/>
          </a:p>
        </p:txBody>
      </p:sp>
    </p:spTree>
    <p:extLst>
      <p:ext uri="{BB962C8B-B14F-4D97-AF65-F5344CB8AC3E}">
        <p14:creationId xmlns:p14="http://schemas.microsoft.com/office/powerpoint/2010/main" val="279192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In first part we display the description for the enter course value from the keyboard.</a:t>
            </a:r>
          </a:p>
          <a:p>
            <a:pPr eaLnBrk="1" hangingPunct="1">
              <a:spcBef>
                <a:spcPct val="0"/>
              </a:spcBef>
            </a:pPr>
            <a:r>
              <a:rPr lang="en-US" altLang="en-US" smtClean="0"/>
              <a:t>In second part we are displaying course no along with its description. </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C9E495-AAC3-4CD1-8913-C851D4CEC4E6}" type="slidenum">
              <a:rPr lang="en-US" altLang="en-US" smtClean="0">
                <a:latin typeface="Times New Roman" panose="02020603050405020304" pitchFamily="18" charset="0"/>
              </a:rPr>
              <a:pPr>
                <a:spcBef>
                  <a:spcPct val="0"/>
                </a:spcBef>
              </a:pPr>
              <a:t>42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0841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F3D830E-5D4B-46F1-832B-5BE5BDD61492}" type="slidenum">
              <a:rPr lang="en-US" altLang="en-US" smtClean="0">
                <a:ea typeface="DejaVu Sans"/>
                <a:cs typeface="DejaVu Sans"/>
              </a:rPr>
              <a:pPr>
                <a:spcBef>
                  <a:spcPct val="0"/>
                </a:spcBef>
                <a:buSzPct val="45000"/>
                <a:buFont typeface="Wingdings" panose="05000000000000000000" pitchFamily="2" charset="2"/>
                <a:buNone/>
              </a:pPr>
              <a:t>49</a:t>
            </a:fld>
            <a:endParaRPr lang="en-US" altLang="en-US" smtClean="0">
              <a:ea typeface="DejaVu Sans"/>
              <a:cs typeface="DejaVu Sans"/>
            </a:endParaRPr>
          </a:p>
        </p:txBody>
      </p:sp>
      <p:sp>
        <p:nvSpPr>
          <p:cNvPr id="124931" name="Rectangle 1"/>
          <p:cNvSpPr>
            <a:spLocks noGrp="1" noRot="1" noChangeAspect="1" noChangeArrowheads="1" noTextEdit="1"/>
          </p:cNvSpPr>
          <p:nvPr>
            <p:ph type="sldImg"/>
          </p:nvPr>
        </p:nvSpPr>
        <p:spPr>
          <a:xfrm>
            <a:off x="404813" y="696913"/>
            <a:ext cx="6188075"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933450" y="4410075"/>
            <a:ext cx="5130800"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t>Q:  To display instructor, his salary along with his department’s average salary.  </a:t>
            </a:r>
          </a:p>
        </p:txBody>
      </p:sp>
      <p:sp>
        <p:nvSpPr>
          <p:cNvPr id="124933" name="Text Box 3"/>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537E8F6B-FBE3-43E8-9E84-6BF4CD189B0D}" type="slidenum">
              <a:rPr lang="en-US" altLang="en-US">
                <a:latin typeface="Arial" panose="020B0604020202020204" pitchFamily="34" charset="0"/>
              </a:rPr>
              <a:pPr algn="r">
                <a:spcBef>
                  <a:spcPct val="0"/>
                </a:spcBef>
                <a:buClrTx/>
                <a:buFontTx/>
                <a:buNone/>
              </a:pPr>
              <a:t>49</a:t>
            </a:fld>
            <a:endParaRPr lang="en-US" altLang="en-US">
              <a:latin typeface="Arial" panose="020B0604020202020204" pitchFamily="34" charset="0"/>
            </a:endParaRPr>
          </a:p>
        </p:txBody>
      </p:sp>
      <p:sp>
        <p:nvSpPr>
          <p:cNvPr id="124934"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IN" altLang="en-US" smtClean="0"/>
          </a:p>
        </p:txBody>
      </p:sp>
    </p:spTree>
    <p:extLst>
      <p:ext uri="{BB962C8B-B14F-4D97-AF65-F5344CB8AC3E}">
        <p14:creationId xmlns:p14="http://schemas.microsoft.com/office/powerpoint/2010/main" val="170935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83129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373778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44954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69536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334479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D7AB41-F83B-4DCB-A909-C6C139163A99}"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59141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7AB41-F83B-4DCB-A909-C6C139163A99}"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19345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7AB41-F83B-4DCB-A909-C6C139163A99}"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429429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7AB41-F83B-4DCB-A909-C6C139163A99}"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286456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D7AB41-F83B-4DCB-A909-C6C139163A99}"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220124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D7AB41-F83B-4DCB-A909-C6C139163A99}"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18390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7AB41-F83B-4DCB-A909-C6C139163A99}" type="datetimeFigureOut">
              <a:rPr lang="en-US" smtClean="0"/>
              <a:t>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8927C-80C1-4561-8000-AFB69B170761}" type="slidenum">
              <a:rPr lang="en-US" smtClean="0"/>
              <a:t>‹#›</a:t>
            </a:fld>
            <a:endParaRPr lang="en-US"/>
          </a:p>
        </p:txBody>
      </p:sp>
    </p:spTree>
    <p:extLst>
      <p:ext uri="{BB962C8B-B14F-4D97-AF65-F5344CB8AC3E}">
        <p14:creationId xmlns:p14="http://schemas.microsoft.com/office/powerpoint/2010/main" val="293805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682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EXCEPTION-HANDLING SECTION</a:t>
            </a:r>
          </a:p>
        </p:txBody>
      </p:sp>
      <p:sp>
        <p:nvSpPr>
          <p:cNvPr id="13315" name="Rectangle 3"/>
          <p:cNvSpPr>
            <a:spLocks noGrp="1" noChangeArrowheads="1"/>
          </p:cNvSpPr>
          <p:nvPr>
            <p:ph type="subTitle" idx="1"/>
          </p:nvPr>
        </p:nvSpPr>
        <p:spPr>
          <a:xfrm>
            <a:off x="1752600" y="914400"/>
            <a:ext cx="8686800" cy="5410200"/>
          </a:xfrm>
        </p:spPr>
        <p:txBody>
          <a:bodyPr/>
          <a:lstStyle/>
          <a:p>
            <a:pPr marL="882650" indent="-533400" algn="just">
              <a:buFontTx/>
              <a:buChar char="•"/>
            </a:pPr>
            <a:r>
              <a:rPr lang="en-US" altLang="en-US" sz="2800">
                <a:ea typeface="Arial Unicode MS" pitchFamily="34" charset="-128"/>
              </a:rPr>
              <a:t>The </a:t>
            </a:r>
            <a:r>
              <a:rPr lang="en-US" altLang="en-US" sz="2800" i="1">
                <a:ea typeface="Arial Unicode MS" pitchFamily="34" charset="-128"/>
              </a:rPr>
              <a:t>exception-handling section </a:t>
            </a:r>
            <a:r>
              <a:rPr lang="en-US" altLang="en-US" sz="2800">
                <a:ea typeface="Arial Unicode MS" pitchFamily="34" charset="-128"/>
              </a:rPr>
              <a:t>is the last section of the PL/SQL block.</a:t>
            </a:r>
          </a:p>
          <a:p>
            <a:pPr marL="882650" indent="-533400" algn="just">
              <a:buFontTx/>
              <a:buChar char="•"/>
            </a:pPr>
            <a:r>
              <a:rPr lang="en-US" altLang="en-US" sz="2800">
                <a:ea typeface="Arial Unicode MS" pitchFamily="34" charset="-128"/>
              </a:rPr>
              <a:t>This section contains statements that are executed when a runtime error occurs within a block.</a:t>
            </a:r>
          </a:p>
          <a:p>
            <a:pPr marL="882650" indent="-533400" algn="just">
              <a:buFontTx/>
              <a:buChar char="•"/>
            </a:pPr>
            <a:r>
              <a:rPr lang="en-US" altLang="en-US" sz="2800">
                <a:ea typeface="Arial Unicode MS" pitchFamily="34" charset="-128"/>
              </a:rPr>
              <a:t>Runtime errors occur while the program is running and cannot be detected by the PL/SQL compiler.</a:t>
            </a:r>
          </a:p>
          <a:p>
            <a:pPr marL="882650" indent="-533400" algn="just">
              <a:buFontTx/>
              <a:buChar char="•"/>
            </a:pPr>
            <a:endParaRPr lang="en-US" altLang="en-US" sz="2800">
              <a:ea typeface="Arial Unicode MS" pitchFamily="34" charset="-128"/>
            </a:endParaRPr>
          </a:p>
          <a:p>
            <a:pPr marL="1652588" lvl="2" indent="-568325" algn="just"/>
            <a:r>
              <a:rPr lang="en-US" altLang="en-US" sz="2000" b="1">
                <a:ea typeface="Arial Unicode MS" pitchFamily="34" charset="-128"/>
              </a:rPr>
              <a:t>EXCEPTION</a:t>
            </a:r>
          </a:p>
          <a:p>
            <a:pPr marL="1652588" lvl="2" indent="-568325" algn="just"/>
            <a:r>
              <a:rPr lang="en-US" altLang="en-US" sz="2000" b="1">
                <a:ea typeface="Arial Unicode MS" pitchFamily="34" charset="-128"/>
              </a:rPr>
              <a:t>	WHEN NO_DATA_FOUND THEN</a:t>
            </a:r>
          </a:p>
          <a:p>
            <a:pPr marL="1652588" lvl="2" indent="-568325" algn="just"/>
            <a:r>
              <a:rPr lang="en-US" altLang="en-US" sz="2000" b="1">
                <a:ea typeface="Arial Unicode MS" pitchFamily="34" charset="-128"/>
              </a:rPr>
              <a:t>	DBMS_OUTPUT.PUT_LINE</a:t>
            </a:r>
          </a:p>
          <a:p>
            <a:pPr marL="1652588" lvl="2" indent="-568325" algn="just"/>
            <a:r>
              <a:rPr lang="en-US" altLang="en-US" sz="2000" b="1">
                <a:ea typeface="Arial Unicode MS" pitchFamily="34" charset="-128"/>
              </a:rPr>
              <a:t>		(‘ There is no student with student id 123 ’);</a:t>
            </a:r>
          </a:p>
          <a:p>
            <a:pPr marL="1652588" lvl="2" indent="-568325" algn="just"/>
            <a:r>
              <a:rPr lang="en-US" altLang="en-US" sz="2000" b="1">
                <a:ea typeface="Arial Unicode MS" pitchFamily="34" charset="-128"/>
              </a:rPr>
              <a:t>END;  </a:t>
            </a:r>
          </a:p>
        </p:txBody>
      </p:sp>
    </p:spTree>
    <p:extLst>
      <p:ext uri="{BB962C8B-B14F-4D97-AF65-F5344CB8AC3E}">
        <p14:creationId xmlns:p14="http://schemas.microsoft.com/office/powerpoint/2010/main" val="3349874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2057400" y="0"/>
            <a:ext cx="8305800" cy="685800"/>
          </a:xfrm>
        </p:spPr>
        <p:txBody>
          <a:bodyPr/>
          <a:lstStyle/>
          <a:p>
            <a:pPr algn="l" eaLnBrk="1" hangingPunct="1"/>
            <a:r>
              <a:rPr lang="en-US" altLang="en-US" sz="3600" u="sng"/>
              <a:t>PL/SQL EXAMPLE</a:t>
            </a:r>
          </a:p>
        </p:txBody>
      </p:sp>
      <p:sp>
        <p:nvSpPr>
          <p:cNvPr id="14339" name="Rectangle 3"/>
          <p:cNvSpPr>
            <a:spLocks noGrp="1" noChangeArrowheads="1"/>
          </p:cNvSpPr>
          <p:nvPr>
            <p:ph type="subTitle" idx="1"/>
          </p:nvPr>
        </p:nvSpPr>
        <p:spPr>
          <a:xfrm>
            <a:off x="1752600" y="609600"/>
            <a:ext cx="8686800" cy="5715000"/>
          </a:xfrm>
        </p:spPr>
        <p:txBody>
          <a:bodyPr>
            <a:normAutofit lnSpcReduction="10000"/>
          </a:bodyPr>
          <a:lstStyle/>
          <a:p>
            <a:pPr marL="882650" indent="-533400" algn="l"/>
            <a:r>
              <a:rPr lang="en-US" altLang="en-US" sz="2000"/>
              <a:t>DECLARE</a:t>
            </a:r>
          </a:p>
          <a:p>
            <a:pPr marL="882650" indent="-533400" algn="l"/>
            <a:r>
              <a:rPr lang="en-US" altLang="en-US" sz="2000"/>
              <a:t>	v_first_name VARCHAR2(35);</a:t>
            </a:r>
          </a:p>
          <a:p>
            <a:pPr marL="882650" indent="-533400" algn="l"/>
            <a:r>
              <a:rPr lang="en-US" altLang="en-US" sz="2000"/>
              <a:t>	v_last_name VARCHAR2(35);</a:t>
            </a:r>
          </a:p>
          <a:p>
            <a:pPr marL="882650" indent="-533400" algn="l"/>
            <a:r>
              <a:rPr lang="en-US" altLang="en-US" sz="2000"/>
              <a:t>BEGIN</a:t>
            </a:r>
          </a:p>
          <a:p>
            <a:pPr marL="882650" indent="-533400" algn="l"/>
            <a:r>
              <a:rPr lang="en-US" altLang="en-US" sz="2000"/>
              <a:t>	SELECT first_name, last_name</a:t>
            </a:r>
          </a:p>
          <a:p>
            <a:pPr marL="882650" indent="-533400" algn="l"/>
            <a:r>
              <a:rPr lang="en-US" altLang="en-US" sz="2000"/>
              <a:t>	INTO v_first_name, v_last_name</a:t>
            </a:r>
          </a:p>
          <a:p>
            <a:pPr marL="882650" indent="-533400" algn="l"/>
            <a:r>
              <a:rPr lang="en-US" altLang="en-US" sz="2000"/>
              <a:t>	FROM student</a:t>
            </a:r>
          </a:p>
          <a:p>
            <a:pPr marL="882650" indent="-533400" algn="l"/>
            <a:r>
              <a:rPr lang="en-US" altLang="en-US" sz="2000"/>
              <a:t>	WHERE student_id = 123;</a:t>
            </a:r>
          </a:p>
          <a:p>
            <a:pPr marL="882650" indent="-533400" algn="l"/>
            <a:r>
              <a:rPr lang="en-US" altLang="en-US" sz="2000"/>
              <a:t>	</a:t>
            </a:r>
            <a:r>
              <a:rPr lang="en-US" altLang="en-US" sz="2000" b="1"/>
              <a:t>DBMS_OUTPUT.PUT_LINE</a:t>
            </a:r>
          </a:p>
          <a:p>
            <a:pPr marL="882650" indent="-533400" algn="l"/>
            <a:r>
              <a:rPr lang="en-US" altLang="en-US" sz="2000" b="1"/>
              <a:t>	('Student name: '||v_first_name||' '||v_last_name);</a:t>
            </a:r>
          </a:p>
          <a:p>
            <a:pPr marL="882650" indent="-533400" algn="l"/>
            <a:r>
              <a:rPr lang="en-US" altLang="en-US" sz="2000"/>
              <a:t>EXCEPTION</a:t>
            </a:r>
          </a:p>
          <a:p>
            <a:pPr marL="882650" indent="-533400" algn="l"/>
            <a:r>
              <a:rPr lang="en-US" altLang="en-US" sz="2000"/>
              <a:t>	WHEN NO_DATA_FOUND THEN</a:t>
            </a:r>
          </a:p>
          <a:p>
            <a:pPr marL="882650" indent="-533400" algn="l"/>
            <a:r>
              <a:rPr lang="en-US" altLang="en-US" sz="2000"/>
              <a:t>			DBMS_OUTPUT.PUT_LINE</a:t>
            </a:r>
          </a:p>
          <a:p>
            <a:pPr marL="882650" indent="-533400" algn="l"/>
            <a:r>
              <a:rPr lang="en-US" altLang="en-US" sz="2000"/>
              <a:t>				('There is no student with student id 123');</a:t>
            </a:r>
          </a:p>
          <a:p>
            <a:pPr marL="882650" indent="-533400" algn="l"/>
            <a:r>
              <a:rPr lang="en-US" altLang="en-US" sz="2000"/>
              <a:t>END;</a:t>
            </a:r>
          </a:p>
          <a:p>
            <a:pPr marL="882650" indent="-533400" algn="l"/>
            <a:endParaRPr lang="en-US" altLang="en-US" sz="2000" b="1"/>
          </a:p>
        </p:txBody>
      </p:sp>
    </p:spTree>
    <p:extLst>
      <p:ext uri="{BB962C8B-B14F-4D97-AF65-F5344CB8AC3E}">
        <p14:creationId xmlns:p14="http://schemas.microsoft.com/office/powerpoint/2010/main" val="1118962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152650" y="365126"/>
            <a:ext cx="7886700" cy="1082675"/>
          </a:xfrm>
        </p:spPr>
        <p:txBody>
          <a:bodyPr/>
          <a:lstStyle/>
          <a:p>
            <a:pPr algn="ctr" eaLnBrk="1" hangingPunct="1"/>
            <a:r>
              <a:rPr lang="en-US" altLang="en-US" b="1" smtClean="0"/>
              <a:t>Programmatic Control Constructs </a:t>
            </a:r>
            <a:endParaRPr lang="en-US" altLang="en-US" smtClean="0"/>
          </a:p>
        </p:txBody>
      </p:sp>
      <p:sp>
        <p:nvSpPr>
          <p:cNvPr id="15363" name="Content Placeholder 2"/>
          <p:cNvSpPr>
            <a:spLocks noGrp="1"/>
          </p:cNvSpPr>
          <p:nvPr>
            <p:ph idx="1"/>
          </p:nvPr>
        </p:nvSpPr>
        <p:spPr>
          <a:xfrm>
            <a:off x="2152650" y="1447801"/>
            <a:ext cx="7886700" cy="4729163"/>
          </a:xfrm>
        </p:spPr>
        <p:txBody>
          <a:bodyPr/>
          <a:lstStyle/>
          <a:p>
            <a:pPr eaLnBrk="1" hangingPunct="1"/>
            <a:r>
              <a:rPr lang="en-US" altLang="en-US" b="1" smtClean="0"/>
              <a:t>If-Then-ElsIf-Else-End If : </a:t>
            </a:r>
          </a:p>
          <a:p>
            <a:pPr eaLnBrk="1" hangingPunct="1"/>
            <a:endParaRPr lang="en-US" altLang="en-US" smtClean="0"/>
          </a:p>
        </p:txBody>
      </p:sp>
      <p:pic>
        <p:nvPicPr>
          <p:cNvPr id="153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171700"/>
            <a:ext cx="59436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B7A41FF-F13E-47F7-BE39-B2A9D366074E}" type="slidenum">
              <a:rPr lang="en-US" altLang="en-US" smtClean="0"/>
              <a:pPr>
                <a:defRPr/>
              </a:pPr>
              <a:t>12</a:t>
            </a:fld>
            <a:endParaRPr lang="en-US" altLang="en-US"/>
          </a:p>
        </p:txBody>
      </p:sp>
    </p:spTree>
    <p:extLst>
      <p:ext uri="{BB962C8B-B14F-4D97-AF65-F5344CB8AC3E}">
        <p14:creationId xmlns:p14="http://schemas.microsoft.com/office/powerpoint/2010/main" val="1824104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endParaRPr lang="en-US" altLang="en-US" smtClean="0"/>
          </a:p>
        </p:txBody>
      </p:sp>
      <p:sp>
        <p:nvSpPr>
          <p:cNvPr id="16387" name="Content Placeholder 2"/>
          <p:cNvSpPr>
            <a:spLocks noGrp="1"/>
          </p:cNvSpPr>
          <p:nvPr>
            <p:ph idx="1"/>
          </p:nvPr>
        </p:nvSpPr>
        <p:spPr/>
        <p:txBody>
          <a:bodyPr/>
          <a:lstStyle/>
          <a:p>
            <a:pPr eaLnBrk="1" hangingPunct="1"/>
            <a:endParaRPr lang="en-US" altLang="en-US" smtClean="0"/>
          </a:p>
        </p:txBody>
      </p:sp>
      <p:pic>
        <p:nvPicPr>
          <p:cNvPr id="1638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19200"/>
            <a:ext cx="6629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00F4D45-D214-417D-9361-F340D3C68112}" type="slidenum">
              <a:rPr lang="en-US" altLang="en-US" smtClean="0"/>
              <a:pPr>
                <a:defRPr/>
              </a:pPr>
              <a:t>13</a:t>
            </a:fld>
            <a:endParaRPr lang="en-US" altLang="en-US"/>
          </a:p>
        </p:txBody>
      </p:sp>
    </p:spTree>
    <p:extLst>
      <p:ext uri="{BB962C8B-B14F-4D97-AF65-F5344CB8AC3E}">
        <p14:creationId xmlns:p14="http://schemas.microsoft.com/office/powerpoint/2010/main" val="273339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endParaRPr lang="en-US" altLang="en-US" smtClean="0"/>
          </a:p>
        </p:txBody>
      </p:sp>
      <p:pic>
        <p:nvPicPr>
          <p:cNvPr id="1741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295400"/>
            <a:ext cx="7848600" cy="4876800"/>
          </a:xfrm>
        </p:spPr>
      </p:pic>
      <p:sp>
        <p:nvSpPr>
          <p:cNvPr id="2" name="Slide Number Placeholder 1"/>
          <p:cNvSpPr>
            <a:spLocks noGrp="1"/>
          </p:cNvSpPr>
          <p:nvPr>
            <p:ph type="sldNum" sz="quarter" idx="12"/>
          </p:nvPr>
        </p:nvSpPr>
        <p:spPr/>
        <p:txBody>
          <a:bodyPr/>
          <a:lstStyle/>
          <a:p>
            <a:pPr>
              <a:defRPr/>
            </a:pPr>
            <a:fld id="{B3226F96-A9FD-4D6C-80BD-A48022C5F7E1}" type="slidenum">
              <a:rPr lang="en-US" altLang="en-US" smtClean="0"/>
              <a:pPr>
                <a:defRPr/>
              </a:pPr>
              <a:t>14</a:t>
            </a:fld>
            <a:endParaRPr lang="en-US" altLang="en-US"/>
          </a:p>
        </p:txBody>
      </p:sp>
    </p:spTree>
    <p:extLst>
      <p:ext uri="{BB962C8B-B14F-4D97-AF65-F5344CB8AC3E}">
        <p14:creationId xmlns:p14="http://schemas.microsoft.com/office/powerpoint/2010/main" val="22621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BASIC LOOPS IN PL/SQL</a:t>
            </a:r>
          </a:p>
        </p:txBody>
      </p:sp>
      <p:sp>
        <p:nvSpPr>
          <p:cNvPr id="18435" name="Content Placeholder 2"/>
          <p:cNvSpPr>
            <a:spLocks noGrp="1"/>
          </p:cNvSpPr>
          <p:nvPr>
            <p:ph idx="1"/>
          </p:nvPr>
        </p:nvSpPr>
        <p:spPr/>
        <p:txBody>
          <a:bodyPr/>
          <a:lstStyle/>
          <a:p>
            <a:pPr eaLnBrk="1" hangingPunct="1"/>
            <a:r>
              <a:rPr lang="en-US" altLang="en-US" smtClean="0"/>
              <a:t>sequence of statements is enclosed between the LOOP and the END LOOP statements. At each iteration, the sequence of statements is executed and then control resumes at the top of the loop.</a:t>
            </a: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893E6858-4FD6-46BE-807F-B16826B464D2}" type="slidenum">
              <a:rPr lang="en-US" altLang="en-US" smtClean="0"/>
              <a:pPr>
                <a:defRPr/>
              </a:pPr>
              <a:t>15</a:t>
            </a:fld>
            <a:endParaRPr lang="en-US" altLang="en-US"/>
          </a:p>
        </p:txBody>
      </p:sp>
    </p:spTree>
    <p:extLst>
      <p:ext uri="{BB962C8B-B14F-4D97-AF65-F5344CB8AC3E}">
        <p14:creationId xmlns:p14="http://schemas.microsoft.com/office/powerpoint/2010/main" val="1638098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altLang="en-US" smtClean="0"/>
          </a:p>
        </p:txBody>
      </p:sp>
      <p:pic>
        <p:nvPicPr>
          <p:cNvPr id="19459"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0" y="1676400"/>
            <a:ext cx="3276600" cy="1790700"/>
          </a:xfrm>
        </p:spPr>
      </p:pic>
      <p:pic>
        <p:nvPicPr>
          <p:cNvPr id="1946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008438"/>
            <a:ext cx="701040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BC5608B5-F4DF-4872-A89E-9FE8FDD8F0E3}" type="slidenum">
              <a:rPr lang="en-US" altLang="en-US" smtClean="0"/>
              <a:pPr>
                <a:defRPr/>
              </a:pPr>
              <a:t>16</a:t>
            </a:fld>
            <a:endParaRPr lang="en-US" altLang="en-US"/>
          </a:p>
        </p:txBody>
      </p:sp>
    </p:spTree>
    <p:extLst>
      <p:ext uri="{BB962C8B-B14F-4D97-AF65-F5344CB8AC3E}">
        <p14:creationId xmlns:p14="http://schemas.microsoft.com/office/powerpoint/2010/main" val="111569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altLang="en-US" smtClean="0"/>
          </a:p>
        </p:txBody>
      </p:sp>
      <p:sp>
        <p:nvSpPr>
          <p:cNvPr id="21507" name="Content Placeholder 2"/>
          <p:cNvSpPr>
            <a:spLocks noGrp="1"/>
          </p:cNvSpPr>
          <p:nvPr>
            <p:ph idx="1"/>
          </p:nvPr>
        </p:nvSpPr>
        <p:spPr/>
        <p:txBody>
          <a:bodyPr/>
          <a:lstStyle/>
          <a:p>
            <a:pPr eaLnBrk="1" hangingPunct="1"/>
            <a:endParaRPr lang="en-US" altLang="en-US" smtClean="0"/>
          </a:p>
        </p:txBody>
      </p:sp>
      <p:pic>
        <p:nvPicPr>
          <p:cNvPr id="215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365126"/>
            <a:ext cx="805815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2CC72E3-3FA6-4395-A996-2A228B309195}" type="slidenum">
              <a:rPr lang="en-US" altLang="en-US" smtClean="0"/>
              <a:pPr>
                <a:defRPr/>
              </a:pPr>
              <a:t>17</a:t>
            </a:fld>
            <a:endParaRPr lang="en-US" altLang="en-US"/>
          </a:p>
        </p:txBody>
      </p:sp>
    </p:spTree>
    <p:extLst>
      <p:ext uri="{BB962C8B-B14F-4D97-AF65-F5344CB8AC3E}">
        <p14:creationId xmlns:p14="http://schemas.microsoft.com/office/powerpoint/2010/main" val="1013932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altLang="en-US" smtClean="0"/>
          </a:p>
        </p:txBody>
      </p:sp>
      <p:sp>
        <p:nvSpPr>
          <p:cNvPr id="22531" name="Content Placeholder 2"/>
          <p:cNvSpPr>
            <a:spLocks noGrp="1"/>
          </p:cNvSpPr>
          <p:nvPr>
            <p:ph idx="1"/>
          </p:nvPr>
        </p:nvSpPr>
        <p:spPr/>
        <p:txBody>
          <a:bodyPr/>
          <a:lstStyle/>
          <a:p>
            <a:pPr eaLnBrk="1" hangingPunct="1"/>
            <a:endParaRPr lang="en-US" altLang="en-US" smtClean="0"/>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65125"/>
            <a:ext cx="7543800" cy="581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5CE41A8-3F49-4CB7-A9D6-624B5AB71BD3}" type="slidenum">
              <a:rPr lang="en-US" altLang="en-US" smtClean="0"/>
              <a:pPr>
                <a:defRPr/>
              </a:pPr>
              <a:t>18</a:t>
            </a:fld>
            <a:endParaRPr lang="en-US" altLang="en-US"/>
          </a:p>
        </p:txBody>
      </p:sp>
    </p:spTree>
    <p:extLst>
      <p:ext uri="{BB962C8B-B14F-4D97-AF65-F5344CB8AC3E}">
        <p14:creationId xmlns:p14="http://schemas.microsoft.com/office/powerpoint/2010/main" val="314598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Reverse FOR LOOP Statement</a:t>
            </a:r>
            <a:br>
              <a:rPr lang="en-US" altLang="en-US" smtClean="0"/>
            </a:br>
            <a:endParaRPr lang="en-US" altLang="en-US" smtClean="0"/>
          </a:p>
        </p:txBody>
      </p:sp>
      <p:pic>
        <p:nvPicPr>
          <p:cNvPr id="2355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990600"/>
            <a:ext cx="7543800" cy="5049838"/>
          </a:xfrm>
        </p:spPr>
      </p:pic>
      <p:sp>
        <p:nvSpPr>
          <p:cNvPr id="2" name="Slide Number Placeholder 1"/>
          <p:cNvSpPr>
            <a:spLocks noGrp="1"/>
          </p:cNvSpPr>
          <p:nvPr>
            <p:ph type="sldNum" sz="quarter" idx="12"/>
          </p:nvPr>
        </p:nvSpPr>
        <p:spPr/>
        <p:txBody>
          <a:bodyPr/>
          <a:lstStyle/>
          <a:p>
            <a:pPr>
              <a:defRPr/>
            </a:pPr>
            <a:fld id="{50DD3117-8137-49A3-AC9B-E8C901CE12BF}" type="slidenum">
              <a:rPr lang="en-US" altLang="en-US" smtClean="0"/>
              <a:pPr>
                <a:defRPr/>
              </a:pPr>
              <a:t>19</a:t>
            </a:fld>
            <a:endParaRPr lang="en-US" altLang="en-US"/>
          </a:p>
        </p:txBody>
      </p:sp>
    </p:spTree>
    <p:extLst>
      <p:ext uri="{BB962C8B-B14F-4D97-AF65-F5344CB8AC3E}">
        <p14:creationId xmlns:p14="http://schemas.microsoft.com/office/powerpoint/2010/main" val="291073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152650" y="365125"/>
            <a:ext cx="7886700" cy="1460500"/>
          </a:xfrm>
        </p:spPr>
        <p:txBody>
          <a:bodyPr/>
          <a:lstStyle/>
          <a:p>
            <a:pPr algn="ctr" eaLnBrk="1" hangingPunct="1"/>
            <a:r>
              <a:rPr lang="en-US" altLang="en-US" sz="4000" b="1"/>
              <a:t>ADVANCED SQL</a:t>
            </a:r>
          </a:p>
        </p:txBody>
      </p:sp>
      <p:sp>
        <p:nvSpPr>
          <p:cNvPr id="4099" name="Content Placeholder 3"/>
          <p:cNvSpPr>
            <a:spLocks noGrp="1"/>
          </p:cNvSpPr>
          <p:nvPr>
            <p:ph idx="1"/>
          </p:nvPr>
        </p:nvSpPr>
        <p:spPr/>
        <p:txBody>
          <a:bodyPr/>
          <a:lstStyle/>
          <a:p>
            <a:pPr eaLnBrk="1" hangingPunct="1"/>
            <a:r>
              <a:rPr lang="en-US" altLang="en-US" sz="3200" dirty="0"/>
              <a:t>PL/SQL</a:t>
            </a:r>
          </a:p>
          <a:p>
            <a:pPr eaLnBrk="1" hangingPunct="1"/>
            <a:r>
              <a:rPr lang="en-US" altLang="en-US" sz="3200" dirty="0"/>
              <a:t>PROCEDURES</a:t>
            </a:r>
          </a:p>
          <a:p>
            <a:pPr eaLnBrk="1" hangingPunct="1"/>
            <a:r>
              <a:rPr lang="en-US" altLang="en-US" sz="3200" dirty="0" err="1" smtClean="0"/>
              <a:t>FUNCTIon</a:t>
            </a:r>
            <a:endParaRPr lang="en-US" altLang="en-US" dirty="0"/>
          </a:p>
        </p:txBody>
      </p:sp>
      <p:sp>
        <p:nvSpPr>
          <p:cNvPr id="2" name="Slide Number Placeholder 1"/>
          <p:cNvSpPr>
            <a:spLocks noGrp="1"/>
          </p:cNvSpPr>
          <p:nvPr>
            <p:ph type="sldNum" sz="quarter" idx="12"/>
          </p:nvPr>
        </p:nvSpPr>
        <p:spPr/>
        <p:txBody>
          <a:bodyPr/>
          <a:lstStyle/>
          <a:p>
            <a:pPr>
              <a:defRPr/>
            </a:pPr>
            <a:fld id="{08A3300B-46DB-4D59-9A90-6BC86A151042}" type="slidenum">
              <a:rPr lang="en-US" altLang="en-US" smtClean="0"/>
              <a:pPr>
                <a:defRPr/>
              </a:pPr>
              <a:t>2</a:t>
            </a:fld>
            <a:endParaRPr lang="en-US" altLang="en-US"/>
          </a:p>
        </p:txBody>
      </p:sp>
    </p:spTree>
    <p:extLst>
      <p:ext uri="{BB962C8B-B14F-4D97-AF65-F5344CB8AC3E}">
        <p14:creationId xmlns:p14="http://schemas.microsoft.com/office/powerpoint/2010/main" val="1738252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52650" y="365126"/>
            <a:ext cx="7886700" cy="1006475"/>
          </a:xfrm>
        </p:spPr>
        <p:txBody>
          <a:bodyPr/>
          <a:lstStyle/>
          <a:p>
            <a:pPr eaLnBrk="1" hangingPunct="1"/>
            <a:r>
              <a:rPr lang="en-US" altLang="en-US" smtClean="0"/>
              <a:t>Case Statement</a:t>
            </a:r>
          </a:p>
        </p:txBody>
      </p:sp>
      <p:sp>
        <p:nvSpPr>
          <p:cNvPr id="24579" name="Content Placeholder 5"/>
          <p:cNvSpPr>
            <a:spLocks noGrp="1"/>
          </p:cNvSpPr>
          <p:nvPr>
            <p:ph idx="1"/>
          </p:nvPr>
        </p:nvSpPr>
        <p:spPr>
          <a:xfrm>
            <a:off x="2152650" y="365125"/>
            <a:ext cx="7886700" cy="5811838"/>
          </a:xfrm>
        </p:spPr>
        <p:txBody>
          <a:bodyPr/>
          <a:lstStyle/>
          <a:p>
            <a:pPr eaLnBrk="1" hangingPunct="1"/>
            <a:endParaRPr lang="en-US" altLang="en-US" smtClean="0"/>
          </a:p>
        </p:txBody>
      </p:sp>
      <p:sp>
        <p:nvSpPr>
          <p:cNvPr id="24580" name="Rectangle 6"/>
          <p:cNvSpPr>
            <a:spLocks noChangeArrowheads="1"/>
          </p:cNvSpPr>
          <p:nvPr/>
        </p:nvSpPr>
        <p:spPr bwMode="auto">
          <a:xfrm>
            <a:off x="2590800" y="1858964"/>
            <a:ext cx="66294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b="1">
                <a:solidFill>
                  <a:srgbClr val="000000"/>
                </a:solidFill>
                <a:latin typeface="inherit"/>
              </a:rPr>
              <a:t>CASE</a:t>
            </a:r>
            <a:r>
              <a:rPr lang="en-US" altLang="en-US">
                <a:solidFill>
                  <a:srgbClr val="006FE0"/>
                </a:solidFill>
                <a:latin typeface="inherit"/>
              </a:rPr>
              <a:t> </a:t>
            </a:r>
            <a:r>
              <a:rPr lang="en-US" altLang="en-US">
                <a:solidFill>
                  <a:srgbClr val="000000"/>
                </a:solidFill>
                <a:latin typeface="Consolas" panose="020B0609020204030204" pitchFamily="49" charset="0"/>
              </a:rPr>
              <a:t>[</a:t>
            </a:r>
            <a:r>
              <a:rPr lang="en-US" altLang="en-US" b="1">
                <a:solidFill>
                  <a:srgbClr val="000000"/>
                </a:solidFill>
                <a:latin typeface="inherit"/>
              </a:rPr>
              <a:t>TRUE</a:t>
            </a:r>
            <a:r>
              <a:rPr lang="en-US" altLang="en-US">
                <a:solidFill>
                  <a:srgbClr val="006FE0"/>
                </a:solidFill>
                <a:latin typeface="inherit"/>
              </a:rPr>
              <a:t> </a:t>
            </a:r>
            <a:r>
              <a:rPr lang="en-US" altLang="en-US">
                <a:solidFill>
                  <a:srgbClr val="000000"/>
                </a:solidFill>
                <a:latin typeface="Consolas" panose="020B0609020204030204" pitchFamily="49" charset="0"/>
              </a:rPr>
              <a:t>|</a:t>
            </a:r>
            <a:r>
              <a:rPr lang="en-US" altLang="en-US">
                <a:solidFill>
                  <a:srgbClr val="006FE0"/>
                </a:solidFill>
                <a:latin typeface="inherit"/>
              </a:rPr>
              <a:t> </a:t>
            </a:r>
            <a:r>
              <a:rPr lang="en-US" altLang="en-US">
                <a:solidFill>
                  <a:srgbClr val="000000"/>
                </a:solidFill>
                <a:latin typeface="Consolas" panose="020B0609020204030204" pitchFamily="49" charset="0"/>
              </a:rPr>
              <a:t>selector]</a:t>
            </a:r>
          </a:p>
          <a:p>
            <a:r>
              <a:rPr lang="en-US" altLang="en-US">
                <a:solidFill>
                  <a:srgbClr val="006FE0"/>
                </a:solidFill>
                <a:latin typeface="inherit"/>
              </a:rPr>
              <a:t>   </a:t>
            </a:r>
            <a:r>
              <a:rPr lang="en-US" altLang="en-US" b="1">
                <a:solidFill>
                  <a:srgbClr val="000000"/>
                </a:solidFill>
                <a:latin typeface="inherit"/>
              </a:rPr>
              <a:t>WHEN</a:t>
            </a:r>
            <a:r>
              <a:rPr lang="en-US" altLang="en-US">
                <a:solidFill>
                  <a:srgbClr val="006FE0"/>
                </a:solidFill>
                <a:latin typeface="inherit"/>
              </a:rPr>
              <a:t> </a:t>
            </a:r>
            <a:r>
              <a:rPr lang="en-US" altLang="en-US">
                <a:solidFill>
                  <a:srgbClr val="000000"/>
                </a:solidFill>
                <a:latin typeface="Consolas" panose="020B0609020204030204" pitchFamily="49" charset="0"/>
              </a:rPr>
              <a:t>expression1</a:t>
            </a:r>
            <a:r>
              <a:rPr lang="en-US" altLang="en-US">
                <a:solidFill>
                  <a:srgbClr val="006FE0"/>
                </a:solidFill>
                <a:latin typeface="inherit"/>
              </a:rPr>
              <a:t> </a:t>
            </a:r>
            <a:r>
              <a:rPr lang="en-US" altLang="en-US" b="1">
                <a:solidFill>
                  <a:srgbClr val="000000"/>
                </a:solidFill>
                <a:latin typeface="inherit"/>
              </a:rPr>
              <a:t>THEN</a:t>
            </a:r>
            <a:endParaRPr lang="en-US" altLang="en-US">
              <a:solidFill>
                <a:srgbClr val="000000"/>
              </a:solidFill>
              <a:latin typeface="Consolas" panose="020B0609020204030204" pitchFamily="49" charset="0"/>
            </a:endParaRPr>
          </a:p>
          <a:p>
            <a:r>
              <a:rPr lang="en-US" altLang="en-US">
                <a:solidFill>
                  <a:srgbClr val="000000"/>
                </a:solidFill>
                <a:latin typeface="Consolas" panose="020B0609020204030204" pitchFamily="49" charset="0"/>
              </a:rPr>
              <a:t>sequence_of_statements1;</a:t>
            </a:r>
          </a:p>
          <a:p>
            <a:r>
              <a:rPr lang="en-US" altLang="en-US">
                <a:solidFill>
                  <a:srgbClr val="006FE0"/>
                </a:solidFill>
                <a:latin typeface="inherit"/>
              </a:rPr>
              <a:t>   </a:t>
            </a:r>
            <a:r>
              <a:rPr lang="en-US" altLang="en-US" b="1">
                <a:solidFill>
                  <a:srgbClr val="000000"/>
                </a:solidFill>
                <a:latin typeface="inherit"/>
              </a:rPr>
              <a:t>WHEN</a:t>
            </a:r>
            <a:r>
              <a:rPr lang="en-US" altLang="en-US">
                <a:solidFill>
                  <a:srgbClr val="006FE0"/>
                </a:solidFill>
                <a:latin typeface="inherit"/>
              </a:rPr>
              <a:t> </a:t>
            </a:r>
            <a:r>
              <a:rPr lang="en-US" altLang="en-US">
                <a:solidFill>
                  <a:srgbClr val="000000"/>
                </a:solidFill>
                <a:latin typeface="Consolas" panose="020B0609020204030204" pitchFamily="49" charset="0"/>
              </a:rPr>
              <a:t>expression2</a:t>
            </a:r>
            <a:r>
              <a:rPr lang="en-US" altLang="en-US">
                <a:solidFill>
                  <a:srgbClr val="006FE0"/>
                </a:solidFill>
                <a:latin typeface="inherit"/>
              </a:rPr>
              <a:t> </a:t>
            </a:r>
            <a:r>
              <a:rPr lang="en-US" altLang="en-US" b="1">
                <a:solidFill>
                  <a:srgbClr val="000000"/>
                </a:solidFill>
                <a:latin typeface="inherit"/>
              </a:rPr>
              <a:t>THEN</a:t>
            </a:r>
            <a:endParaRPr lang="en-US" altLang="en-US">
              <a:solidFill>
                <a:srgbClr val="000000"/>
              </a:solidFill>
              <a:latin typeface="Consolas" panose="020B0609020204030204" pitchFamily="49" charset="0"/>
            </a:endParaRPr>
          </a:p>
          <a:p>
            <a:r>
              <a:rPr lang="en-US" altLang="en-US">
                <a:solidFill>
                  <a:srgbClr val="000000"/>
                </a:solidFill>
                <a:latin typeface="Consolas" panose="020B0609020204030204" pitchFamily="49" charset="0"/>
              </a:rPr>
              <a:t>sequence_of_statements2;</a:t>
            </a:r>
          </a:p>
          <a:p>
            <a:r>
              <a:rPr lang="en-US" altLang="en-US">
                <a:solidFill>
                  <a:srgbClr val="006FE0"/>
                </a:solidFill>
                <a:latin typeface="inherit"/>
              </a:rPr>
              <a:t>   </a:t>
            </a:r>
            <a:r>
              <a:rPr lang="en-US" altLang="en-US">
                <a:solidFill>
                  <a:srgbClr val="000000"/>
                </a:solidFill>
                <a:latin typeface="Consolas" panose="020B0609020204030204" pitchFamily="49" charset="0"/>
              </a:rPr>
              <a:t>...</a:t>
            </a:r>
          </a:p>
          <a:p>
            <a:r>
              <a:rPr lang="en-US" altLang="en-US">
                <a:solidFill>
                  <a:srgbClr val="006FE0"/>
                </a:solidFill>
                <a:latin typeface="inherit"/>
              </a:rPr>
              <a:t>   </a:t>
            </a:r>
            <a:r>
              <a:rPr lang="en-US" altLang="en-US" b="1">
                <a:solidFill>
                  <a:srgbClr val="000000"/>
                </a:solidFill>
                <a:latin typeface="inherit"/>
              </a:rPr>
              <a:t>WHEN</a:t>
            </a:r>
            <a:r>
              <a:rPr lang="en-US" altLang="en-US">
                <a:solidFill>
                  <a:srgbClr val="006FE0"/>
                </a:solidFill>
                <a:latin typeface="inherit"/>
              </a:rPr>
              <a:t> </a:t>
            </a:r>
            <a:r>
              <a:rPr lang="en-US" altLang="en-US">
                <a:solidFill>
                  <a:srgbClr val="000000"/>
                </a:solidFill>
                <a:latin typeface="Consolas" panose="020B0609020204030204" pitchFamily="49" charset="0"/>
              </a:rPr>
              <a:t>expressionN</a:t>
            </a:r>
            <a:r>
              <a:rPr lang="en-US" altLang="en-US">
                <a:solidFill>
                  <a:srgbClr val="006FE0"/>
                </a:solidFill>
                <a:latin typeface="inherit"/>
              </a:rPr>
              <a:t> </a:t>
            </a:r>
            <a:r>
              <a:rPr lang="en-US" altLang="en-US" b="1">
                <a:solidFill>
                  <a:srgbClr val="000000"/>
                </a:solidFill>
                <a:latin typeface="inherit"/>
              </a:rPr>
              <a:t>THEN</a:t>
            </a:r>
            <a:endParaRPr lang="en-US" altLang="en-US">
              <a:solidFill>
                <a:srgbClr val="000000"/>
              </a:solidFill>
              <a:latin typeface="Consolas" panose="020B0609020204030204" pitchFamily="49" charset="0"/>
            </a:endParaRPr>
          </a:p>
          <a:p>
            <a:r>
              <a:rPr lang="en-US" altLang="en-US">
                <a:solidFill>
                  <a:srgbClr val="000000"/>
                </a:solidFill>
                <a:latin typeface="Consolas" panose="020B0609020204030204" pitchFamily="49" charset="0"/>
              </a:rPr>
              <a:t>sequence_of_statementsN;</a:t>
            </a:r>
          </a:p>
          <a:p>
            <a:r>
              <a:rPr lang="en-US" altLang="en-US">
                <a:solidFill>
                  <a:srgbClr val="006FE0"/>
                </a:solidFill>
                <a:latin typeface="inherit"/>
              </a:rPr>
              <a:t>  </a:t>
            </a:r>
            <a:r>
              <a:rPr lang="en-US" altLang="en-US">
                <a:solidFill>
                  <a:srgbClr val="000000"/>
                </a:solidFill>
                <a:latin typeface="Consolas" panose="020B0609020204030204" pitchFamily="49" charset="0"/>
              </a:rPr>
              <a:t>[</a:t>
            </a:r>
            <a:r>
              <a:rPr lang="en-US" altLang="en-US" b="1">
                <a:solidFill>
                  <a:srgbClr val="000000"/>
                </a:solidFill>
                <a:latin typeface="inherit"/>
              </a:rPr>
              <a:t>ELSE</a:t>
            </a:r>
            <a:r>
              <a:rPr lang="en-US" altLang="en-US">
                <a:solidFill>
                  <a:srgbClr val="006FE0"/>
                </a:solidFill>
                <a:latin typeface="inherit"/>
              </a:rPr>
              <a:t> </a:t>
            </a:r>
            <a:r>
              <a:rPr lang="en-US" altLang="en-US">
                <a:solidFill>
                  <a:srgbClr val="000000"/>
                </a:solidFill>
                <a:latin typeface="Consolas" panose="020B0609020204030204" pitchFamily="49" charset="0"/>
              </a:rPr>
              <a:t>sequence_of_statementsN</a:t>
            </a:r>
            <a:r>
              <a:rPr lang="en-US" altLang="en-US">
                <a:solidFill>
                  <a:srgbClr val="006FE0"/>
                </a:solidFill>
                <a:latin typeface="inherit"/>
              </a:rPr>
              <a:t>+</a:t>
            </a:r>
            <a:r>
              <a:rPr lang="en-US" altLang="en-US">
                <a:solidFill>
                  <a:srgbClr val="000000"/>
                </a:solidFill>
                <a:latin typeface="Consolas" panose="020B0609020204030204" pitchFamily="49" charset="0"/>
              </a:rPr>
              <a:t>1;]</a:t>
            </a:r>
          </a:p>
          <a:p>
            <a:r>
              <a:rPr lang="en-US" altLang="en-US" b="1">
                <a:solidFill>
                  <a:srgbClr val="000000"/>
                </a:solidFill>
                <a:latin typeface="inherit"/>
              </a:rPr>
              <a:t>END</a:t>
            </a:r>
            <a:r>
              <a:rPr lang="en-US" altLang="en-US">
                <a:solidFill>
                  <a:srgbClr val="006FE0"/>
                </a:solidFill>
                <a:latin typeface="inherit"/>
              </a:rPr>
              <a:t> </a:t>
            </a:r>
            <a:r>
              <a:rPr lang="en-US" altLang="en-US" b="1">
                <a:solidFill>
                  <a:srgbClr val="000000"/>
                </a:solidFill>
                <a:latin typeface="inherit"/>
              </a:rPr>
              <a:t>CASE</a:t>
            </a:r>
            <a:r>
              <a:rPr lang="en-US" altLang="en-US">
                <a:solidFill>
                  <a:srgbClr val="006FE0"/>
                </a:solidFill>
                <a:latin typeface="inherit"/>
              </a:rPr>
              <a:t> </a:t>
            </a:r>
            <a:r>
              <a:rPr lang="en-US" altLang="en-US">
                <a:solidFill>
                  <a:srgbClr val="000000"/>
                </a:solidFill>
                <a:latin typeface="Consolas" panose="020B0609020204030204" pitchFamily="49" charset="0"/>
              </a:rPr>
              <a:t>[label_name];</a:t>
            </a:r>
          </a:p>
        </p:txBody>
      </p:sp>
      <p:sp>
        <p:nvSpPr>
          <p:cNvPr id="2" name="Slide Number Placeholder 1"/>
          <p:cNvSpPr>
            <a:spLocks noGrp="1"/>
          </p:cNvSpPr>
          <p:nvPr>
            <p:ph type="sldNum" sz="quarter" idx="12"/>
          </p:nvPr>
        </p:nvSpPr>
        <p:spPr/>
        <p:txBody>
          <a:bodyPr/>
          <a:lstStyle/>
          <a:p>
            <a:pPr>
              <a:defRPr/>
            </a:pPr>
            <a:fld id="{97ECA777-E9C1-4DE7-A2D8-FE595E2266E9}" type="slidenum">
              <a:rPr lang="en-US" altLang="en-US" smtClean="0"/>
              <a:pPr>
                <a:defRPr/>
              </a:pPr>
              <a:t>20</a:t>
            </a:fld>
            <a:endParaRPr lang="en-US" altLang="en-US"/>
          </a:p>
        </p:txBody>
      </p:sp>
    </p:spTree>
    <p:extLst>
      <p:ext uri="{BB962C8B-B14F-4D97-AF65-F5344CB8AC3E}">
        <p14:creationId xmlns:p14="http://schemas.microsoft.com/office/powerpoint/2010/main" val="4125448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2209800" y="76200"/>
            <a:ext cx="7772400" cy="6553200"/>
          </a:xfrm>
        </p:spPr>
        <p:txBody>
          <a:bodyPr/>
          <a:lstStyle/>
          <a:p>
            <a:pPr marL="0" indent="0">
              <a:buNone/>
            </a:pPr>
            <a:r>
              <a:rPr lang="en-US" altLang="en-US" sz="1800"/>
              <a:t>// </a:t>
            </a:r>
            <a:r>
              <a:rPr lang="en-US" altLang="en-US" sz="1800" b="1"/>
              <a:t>Case statement</a:t>
            </a:r>
          </a:p>
          <a:p>
            <a:pPr marL="0" indent="0">
              <a:buNone/>
            </a:pPr>
            <a:r>
              <a:rPr lang="en-US" altLang="en-US" sz="2400"/>
              <a:t>DECLARE                             </a:t>
            </a:r>
          </a:p>
          <a:p>
            <a:pPr marL="0" indent="0">
              <a:buNone/>
            </a:pPr>
            <a:r>
              <a:rPr lang="en-US" altLang="en-US" sz="2400"/>
              <a:t>       grade CHAR(1); </a:t>
            </a:r>
          </a:p>
          <a:p>
            <a:pPr marL="0" indent="0">
              <a:buNone/>
            </a:pPr>
            <a:r>
              <a:rPr lang="en-US" altLang="en-US" sz="2400"/>
              <a:t>BEGIN </a:t>
            </a:r>
          </a:p>
          <a:p>
            <a:pPr marL="0" indent="0">
              <a:buNone/>
            </a:pPr>
            <a:r>
              <a:rPr lang="en-US" altLang="en-US" sz="2400"/>
              <a:t>    grade := 'B'; </a:t>
            </a:r>
          </a:p>
          <a:p>
            <a:pPr marL="0" indent="0">
              <a:buNone/>
            </a:pPr>
            <a:r>
              <a:rPr lang="en-US" altLang="en-US" sz="2400" b="1">
                <a:solidFill>
                  <a:srgbClr val="FF0000"/>
                </a:solidFill>
              </a:rPr>
              <a:t>CASE</a:t>
            </a:r>
            <a:r>
              <a:rPr lang="en-US" altLang="en-US" sz="2400" b="1"/>
              <a:t> grade</a:t>
            </a:r>
            <a:r>
              <a:rPr lang="en-US" altLang="en-US" sz="2400"/>
              <a:t> </a:t>
            </a:r>
          </a:p>
          <a:p>
            <a:pPr marL="0" indent="0">
              <a:buNone/>
            </a:pPr>
            <a:r>
              <a:rPr lang="en-US" altLang="en-US" sz="2400" b="1"/>
              <a:t>    WHEN 'A' THEN</a:t>
            </a:r>
            <a:r>
              <a:rPr lang="en-US" altLang="en-US" sz="2400"/>
              <a:t> DBMS_OUTPUT.PUT_LINE('Excellent'); </a:t>
            </a:r>
          </a:p>
          <a:p>
            <a:pPr marL="0" indent="0">
              <a:buNone/>
            </a:pPr>
            <a:r>
              <a:rPr lang="en-US" altLang="en-US" sz="2400" b="1"/>
              <a:t>    WHEN 'B' THEN</a:t>
            </a:r>
            <a:r>
              <a:rPr lang="en-US" altLang="en-US" sz="2400"/>
              <a:t> DBMS_OUTPUT.PUT_LINE('Very Good'); </a:t>
            </a:r>
          </a:p>
          <a:p>
            <a:pPr marL="0" indent="0">
              <a:buNone/>
            </a:pPr>
            <a:r>
              <a:rPr lang="en-US" altLang="en-US" sz="2400" b="1"/>
              <a:t>    WHEN 'C' THEN</a:t>
            </a:r>
            <a:r>
              <a:rPr lang="en-US" altLang="en-US" sz="2400"/>
              <a:t> DBMS_OUTPUT.PUT_LINE('Good'); </a:t>
            </a:r>
          </a:p>
          <a:p>
            <a:pPr marL="0" indent="0">
              <a:buNone/>
            </a:pPr>
            <a:r>
              <a:rPr lang="en-US" altLang="en-US" sz="2400" b="1"/>
              <a:t>     ELSE</a:t>
            </a:r>
            <a:r>
              <a:rPr lang="en-US" altLang="en-US" sz="2400"/>
              <a:t> DBMS_OUTPUT.PUT_LINE('No such grade'); </a:t>
            </a:r>
          </a:p>
          <a:p>
            <a:pPr marL="0" indent="0">
              <a:buNone/>
            </a:pPr>
            <a:r>
              <a:rPr lang="en-US" altLang="en-US" sz="2400" b="1">
                <a:solidFill>
                  <a:srgbClr val="FF0000"/>
                </a:solidFill>
              </a:rPr>
              <a:t>END CASE</a:t>
            </a:r>
            <a:r>
              <a:rPr lang="en-US" altLang="en-US" sz="2400" b="1"/>
              <a:t>;</a:t>
            </a:r>
          </a:p>
          <a:p>
            <a:pPr marL="0" indent="0">
              <a:buNone/>
            </a:pPr>
            <a:endParaRPr lang="en-US" altLang="en-US" sz="1800" b="1"/>
          </a:p>
          <a:p>
            <a:pPr marL="0" indent="0">
              <a:buNone/>
            </a:pPr>
            <a:endParaRPr lang="en-US" altLang="en-US" sz="1800"/>
          </a:p>
        </p:txBody>
      </p:sp>
      <p:sp>
        <p:nvSpPr>
          <p:cNvPr id="2" name="Slide Number Placeholder 1"/>
          <p:cNvSpPr>
            <a:spLocks noGrp="1"/>
          </p:cNvSpPr>
          <p:nvPr>
            <p:ph type="sldNum" sz="quarter" idx="12"/>
          </p:nvPr>
        </p:nvSpPr>
        <p:spPr/>
        <p:txBody>
          <a:bodyPr/>
          <a:lstStyle/>
          <a:p>
            <a:pPr>
              <a:defRPr/>
            </a:pPr>
            <a:fld id="{C6FDF421-A85D-4361-84D1-E3159BE088F1}" type="slidenum">
              <a:rPr lang="en-US" altLang="en-US" smtClean="0"/>
              <a:pPr>
                <a:defRPr/>
              </a:pPr>
              <a:t>21</a:t>
            </a:fld>
            <a:endParaRPr lang="en-US" altLang="en-US"/>
          </a:p>
        </p:txBody>
      </p:sp>
    </p:spTree>
    <p:extLst>
      <p:ext uri="{BB962C8B-B14F-4D97-AF65-F5344CB8AC3E}">
        <p14:creationId xmlns:p14="http://schemas.microsoft.com/office/powerpoint/2010/main" val="2940726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en-US" altLang="en-US" smtClean="0"/>
          </a:p>
        </p:txBody>
      </p:sp>
      <p:sp>
        <p:nvSpPr>
          <p:cNvPr id="27651" name="Content Placeholder 2"/>
          <p:cNvSpPr>
            <a:spLocks noGrp="1"/>
          </p:cNvSpPr>
          <p:nvPr>
            <p:ph idx="1"/>
          </p:nvPr>
        </p:nvSpPr>
        <p:spPr/>
        <p:txBody>
          <a:bodyPr/>
          <a:lstStyle/>
          <a:p>
            <a:pPr eaLnBrk="1" hangingPunct="1"/>
            <a:endParaRPr lang="en-US" altLang="en-US" smtClean="0"/>
          </a:p>
        </p:txBody>
      </p:sp>
      <p:pic>
        <p:nvPicPr>
          <p:cNvPr id="2765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609600"/>
            <a:ext cx="7677150"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BF8B915-FD12-4568-BA4A-A42E6247DFD6}" type="slidenum">
              <a:rPr lang="en-US" altLang="en-US" smtClean="0"/>
              <a:pPr>
                <a:defRPr/>
              </a:pPr>
              <a:t>22</a:t>
            </a:fld>
            <a:endParaRPr lang="en-US" altLang="en-US"/>
          </a:p>
        </p:txBody>
      </p:sp>
    </p:spTree>
    <p:extLst>
      <p:ext uri="{BB962C8B-B14F-4D97-AF65-F5344CB8AC3E}">
        <p14:creationId xmlns:p14="http://schemas.microsoft.com/office/powerpoint/2010/main" val="1122495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ctr" eaLnBrk="1" hangingPunct="1"/>
            <a:r>
              <a:rPr lang="en-US" altLang="en-US" b="1" smtClean="0"/>
              <a:t>Procedure</a:t>
            </a:r>
          </a:p>
        </p:txBody>
      </p:sp>
      <p:sp>
        <p:nvSpPr>
          <p:cNvPr id="28675" name="Content Placeholder 2"/>
          <p:cNvSpPr>
            <a:spLocks noGrp="1"/>
          </p:cNvSpPr>
          <p:nvPr>
            <p:ph idx="1"/>
          </p:nvPr>
        </p:nvSpPr>
        <p:spPr/>
        <p:txBody>
          <a:bodyPr/>
          <a:lstStyle/>
          <a:p>
            <a:pPr eaLnBrk="1" hangingPunct="1"/>
            <a:r>
              <a:rPr lang="en-US" altLang="en-US" sz="2400"/>
              <a:t>A Procedure is a subprogram unit that consists of a group of PL/SQL statements. Each procedure in Oracle has its own unique name by which it can be referred. This subprogram unit is stored as a database object.</a:t>
            </a:r>
          </a:p>
          <a:p>
            <a:pPr eaLnBrk="1" hangingPunct="1"/>
            <a:r>
              <a:rPr lang="en-US" altLang="en-US" sz="2400"/>
              <a:t>A stored procedure or in simple term,  a proc is a </a:t>
            </a:r>
            <a:r>
              <a:rPr lang="en-US" altLang="en-US" sz="2400" u="sng"/>
              <a:t>named PL/SQL block </a:t>
            </a:r>
            <a:r>
              <a:rPr lang="en-US" altLang="en-US" sz="2400"/>
              <a:t>which performs one or more specific task. This is similar to a procedure in other programming languages. </a:t>
            </a:r>
          </a:p>
          <a:p>
            <a:pPr eaLnBrk="1" hangingPunct="1"/>
            <a:endParaRPr lang="en-US" altLang="en-US" smtClean="0"/>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96579E44-7BE0-46FE-88A1-51C93289D2B1}" type="slidenum">
              <a:rPr lang="en-US" altLang="en-US" smtClean="0"/>
              <a:pPr>
                <a:defRPr/>
              </a:pPr>
              <a:t>23</a:t>
            </a:fld>
            <a:endParaRPr lang="en-US" altLang="en-US"/>
          </a:p>
        </p:txBody>
      </p:sp>
    </p:spTree>
    <p:extLst>
      <p:ext uri="{BB962C8B-B14F-4D97-AF65-F5344CB8AC3E}">
        <p14:creationId xmlns:p14="http://schemas.microsoft.com/office/powerpoint/2010/main" val="4019733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2362200" y="0"/>
            <a:ext cx="8001000" cy="838200"/>
          </a:xfrm>
        </p:spPr>
        <p:txBody>
          <a:bodyPr/>
          <a:lstStyle/>
          <a:p>
            <a:pPr eaLnBrk="1" hangingPunct="1"/>
            <a:r>
              <a:rPr lang="en-US" altLang="en-US" sz="3600" b="1" u="sng">
                <a:ea typeface="Arial Unicode MS" pitchFamily="34" charset="-128"/>
              </a:rPr>
              <a:t>PROCEDURES</a:t>
            </a:r>
          </a:p>
        </p:txBody>
      </p:sp>
      <p:sp>
        <p:nvSpPr>
          <p:cNvPr id="353283" name="Rectangle 3"/>
          <p:cNvSpPr>
            <a:spLocks noGrp="1" noChangeArrowheads="1"/>
          </p:cNvSpPr>
          <p:nvPr>
            <p:ph type="subTitle" idx="1"/>
          </p:nvPr>
        </p:nvSpPr>
        <p:spPr>
          <a:xfrm>
            <a:off x="1676400" y="990600"/>
            <a:ext cx="8763000" cy="5867400"/>
          </a:xfrm>
        </p:spPr>
        <p:txBody>
          <a:bodyPr rtlCol="0">
            <a:normAutofit/>
          </a:bodyPr>
          <a:lstStyle/>
          <a:p>
            <a:pPr marL="742950" indent="-571500" algn="l">
              <a:buFontTx/>
              <a:buChar char="•"/>
              <a:defRPr/>
            </a:pPr>
            <a:r>
              <a:rPr lang="en-US" altLang="en-US" sz="2800" dirty="0">
                <a:ea typeface="Arial Unicode MS" panose="020B0604020202020204" pitchFamily="34" charset="-128"/>
                <a:cs typeface="Arial Unicode MS" panose="020B0604020202020204" pitchFamily="34" charset="-128"/>
              </a:rPr>
              <a:t>The syntax for creating a procedure is as follows:</a:t>
            </a:r>
          </a:p>
          <a:p>
            <a:pPr marL="2136775" lvl="2" indent="-568325" algn="l">
              <a:defRPr/>
            </a:pPr>
            <a:r>
              <a:rPr lang="en-US" altLang="en-US" sz="2800" b="1" dirty="0">
                <a:latin typeface="Courier" charset="0"/>
                <a:ea typeface="Arial Unicode MS" panose="020B0604020202020204" pitchFamily="34" charset="-128"/>
                <a:cs typeface="Arial Unicode MS" panose="020B0604020202020204" pitchFamily="34" charset="-128"/>
              </a:rPr>
              <a:t>CREATE</a:t>
            </a:r>
            <a:r>
              <a:rPr lang="en-US" altLang="en-US" sz="2800" dirty="0">
                <a:latin typeface="Courier" charset="0"/>
                <a:ea typeface="Arial Unicode MS" panose="020B0604020202020204" pitchFamily="34" charset="-128"/>
                <a:cs typeface="Arial Unicode MS" panose="020B0604020202020204" pitchFamily="34" charset="-128"/>
              </a:rPr>
              <a:t> OR REPLACE </a:t>
            </a:r>
            <a:r>
              <a:rPr lang="en-US" altLang="en-US" sz="2800" b="1" dirty="0">
                <a:latin typeface="Courier" charset="0"/>
                <a:ea typeface="Arial Unicode MS" panose="020B0604020202020204" pitchFamily="34" charset="-128"/>
                <a:cs typeface="Arial Unicode MS" panose="020B0604020202020204" pitchFamily="34" charset="-128"/>
              </a:rPr>
              <a:t>PROCEDURE</a:t>
            </a:r>
            <a:r>
              <a:rPr lang="en-US" altLang="en-US" sz="2800" dirty="0">
                <a:latin typeface="Courier" charset="0"/>
                <a:ea typeface="Arial Unicode MS" panose="020B0604020202020204" pitchFamily="34" charset="-128"/>
                <a:cs typeface="Arial Unicode MS" panose="020B0604020202020204" pitchFamily="34" charset="-128"/>
              </a:rPr>
              <a:t> name </a:t>
            </a:r>
            <a:endParaRPr lang="en-US" sz="4800" dirty="0"/>
          </a:p>
          <a:p>
            <a:pPr latinLnBrk="1">
              <a:defRPr/>
            </a:pPr>
            <a:r>
              <a:rPr lang="en-US" sz="4000" dirty="0"/>
              <a:t>	</a:t>
            </a:r>
            <a:r>
              <a:rPr lang="en-US" sz="3200" dirty="0"/>
              <a:t>(&lt;</a:t>
            </a:r>
            <a:r>
              <a:rPr lang="en-US" sz="3200" dirty="0" err="1"/>
              <a:t>parameterl</a:t>
            </a:r>
            <a:r>
              <a:rPr lang="en-US" sz="3200" dirty="0"/>
              <a:t> IN/OUT &lt;datatype&gt;)</a:t>
            </a:r>
            <a:endParaRPr lang="en-US" sz="4000" dirty="0"/>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[AS | IS]</a:t>
            </a:r>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	[local declarations]</a:t>
            </a:r>
          </a:p>
          <a:p>
            <a:pPr marL="2136775" lvl="2" indent="-568325" algn="l">
              <a:defRPr/>
            </a:pPr>
            <a:r>
              <a:rPr lang="en-US" altLang="en-US" sz="2800" b="1" dirty="0">
                <a:latin typeface="Courier" charset="0"/>
                <a:ea typeface="Arial Unicode MS" panose="020B0604020202020204" pitchFamily="34" charset="-128"/>
                <a:cs typeface="Arial Unicode MS" panose="020B0604020202020204" pitchFamily="34" charset="-128"/>
              </a:rPr>
              <a:t>BEGIN</a:t>
            </a:r>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	executable statements</a:t>
            </a:r>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a:t>
            </a:r>
            <a:r>
              <a:rPr lang="en-US" altLang="en-US" sz="2800" b="1" dirty="0">
                <a:latin typeface="Courier" charset="0"/>
                <a:ea typeface="Arial Unicode MS" panose="020B0604020202020204" pitchFamily="34" charset="-128"/>
                <a:cs typeface="Arial Unicode MS" panose="020B0604020202020204" pitchFamily="34" charset="-128"/>
              </a:rPr>
              <a:t>EXCEPTIO</a:t>
            </a:r>
            <a:r>
              <a:rPr lang="en-US" altLang="en-US" sz="2800" dirty="0">
                <a:latin typeface="Courier" charset="0"/>
                <a:ea typeface="Arial Unicode MS" panose="020B0604020202020204" pitchFamily="34" charset="-128"/>
                <a:cs typeface="Arial Unicode MS" panose="020B0604020202020204" pitchFamily="34" charset="-128"/>
              </a:rPr>
              <a:t>N</a:t>
            </a:r>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	exception handlers]</a:t>
            </a:r>
          </a:p>
          <a:p>
            <a:pPr marL="2136775" lvl="2" indent="-568325" algn="l">
              <a:defRPr/>
            </a:pPr>
            <a:r>
              <a:rPr lang="en-US" altLang="en-US" sz="2800" b="1" dirty="0">
                <a:latin typeface="Courier" charset="0"/>
                <a:ea typeface="Arial Unicode MS" panose="020B0604020202020204" pitchFamily="34" charset="-128"/>
                <a:cs typeface="Arial Unicode MS" panose="020B0604020202020204" pitchFamily="34" charset="-128"/>
              </a:rPr>
              <a:t>END</a:t>
            </a:r>
            <a:r>
              <a:rPr lang="en-US" altLang="en-US" sz="2800" dirty="0">
                <a:latin typeface="Courier" charset="0"/>
                <a:ea typeface="Arial Unicode MS" panose="020B0604020202020204" pitchFamily="34" charset="-128"/>
                <a:cs typeface="Arial Unicode MS" panose="020B0604020202020204" pitchFamily="34" charset="-128"/>
              </a:rPr>
              <a:t> [name];</a:t>
            </a:r>
          </a:p>
          <a:p>
            <a:pPr marL="742950" indent="-571500" algn="l">
              <a:buFontTx/>
              <a:buChar char="•"/>
              <a:defRPr/>
            </a:pPr>
            <a:endParaRPr lang="en-US" altLang="en-US" dirty="0" smtClean="0">
              <a:ea typeface="Arial Unicode MS" panose="020B0604020202020204" pitchFamily="34" charset="-128"/>
              <a:cs typeface="Arial Unicode MS" panose="020B0604020202020204" pitchFamily="34" charset="-128"/>
            </a:endParaRPr>
          </a:p>
          <a:p>
            <a:pPr marL="742950" indent="-571500" algn="l">
              <a:buFontTx/>
              <a:buChar char="•"/>
              <a:defRPr/>
            </a:pPr>
            <a:endParaRPr lang="en-US" altLang="en-US" sz="28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06586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endParaRPr lang="en-US" altLang="en-US" smtClean="0"/>
          </a:p>
        </p:txBody>
      </p:sp>
      <p:sp>
        <p:nvSpPr>
          <p:cNvPr id="31747" name="Content Placeholder 2"/>
          <p:cNvSpPr>
            <a:spLocks noGrp="1"/>
          </p:cNvSpPr>
          <p:nvPr>
            <p:ph idx="1"/>
          </p:nvPr>
        </p:nvSpPr>
        <p:spPr/>
        <p:txBody>
          <a:bodyPr/>
          <a:lstStyle/>
          <a:p>
            <a:pPr eaLnBrk="1" hangingPunct="1"/>
            <a:r>
              <a:rPr lang="en-US" altLang="en-US"/>
              <a:t>CREATE PROCEDURE instructs the compiler to create new procedure. Keyword 'OR REPLACE' instructs the compile to replace the existing procedure (if any) with the current one.</a:t>
            </a:r>
          </a:p>
          <a:p>
            <a:pPr eaLnBrk="1" hangingPunct="1"/>
            <a:r>
              <a:rPr lang="en-US" altLang="en-US"/>
              <a:t>Procedure name should be unique.</a:t>
            </a:r>
          </a:p>
          <a:p>
            <a:pPr eaLnBrk="1" hangingPunct="1"/>
            <a:r>
              <a:rPr lang="en-US" altLang="en-US"/>
              <a:t>Keyword 'IS' will be used, when the procedure is nested into some other blocks. If the procedure is standalone then 'AS' will be used. Other than this coding standard, both have the same meaning</a:t>
            </a: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88C51B91-198B-46AB-9262-7E6EC0DF848F}" type="slidenum">
              <a:rPr lang="en-US" altLang="en-US" smtClean="0"/>
              <a:pPr>
                <a:defRPr/>
              </a:pPr>
              <a:t>25</a:t>
            </a:fld>
            <a:endParaRPr lang="en-US" altLang="en-US"/>
          </a:p>
        </p:txBody>
      </p:sp>
    </p:spTree>
    <p:extLst>
      <p:ext uri="{BB962C8B-B14F-4D97-AF65-F5344CB8AC3E}">
        <p14:creationId xmlns:p14="http://schemas.microsoft.com/office/powerpoint/2010/main" val="13682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endParaRPr lang="en-US" altLang="en-US" smtClean="0"/>
          </a:p>
        </p:txBody>
      </p:sp>
      <p:sp>
        <p:nvSpPr>
          <p:cNvPr id="32771" name="Content Placeholder 2"/>
          <p:cNvSpPr>
            <a:spLocks noGrp="1"/>
          </p:cNvSpPr>
          <p:nvPr>
            <p:ph idx="1"/>
          </p:nvPr>
        </p:nvSpPr>
        <p:spPr/>
        <p:txBody>
          <a:bodyPr/>
          <a:lstStyle/>
          <a:p>
            <a:pPr marL="0" indent="0">
              <a:buNone/>
            </a:pPr>
            <a:r>
              <a:rPr lang="en-US" altLang="en-US" sz="2400"/>
              <a:t>CREATE OR REPLACE PROCEDURE greetings</a:t>
            </a:r>
          </a:p>
          <a:p>
            <a:pPr marL="0" indent="0">
              <a:buNone/>
            </a:pPr>
            <a:r>
              <a:rPr lang="en-US" altLang="en-US" sz="2400"/>
              <a:t>AS</a:t>
            </a:r>
          </a:p>
          <a:p>
            <a:pPr marL="0" indent="0">
              <a:buNone/>
            </a:pPr>
            <a:r>
              <a:rPr lang="en-US" altLang="en-US" sz="2400"/>
              <a:t>BEGIN </a:t>
            </a:r>
          </a:p>
          <a:p>
            <a:pPr marL="0" indent="0">
              <a:buNone/>
            </a:pPr>
            <a:r>
              <a:rPr lang="en-US" altLang="en-US" sz="2400"/>
              <a:t>dbms_output.line(“Hello world”);</a:t>
            </a:r>
          </a:p>
          <a:p>
            <a:pPr marL="0" indent="0">
              <a:buNone/>
            </a:pPr>
            <a:r>
              <a:rPr lang="en-US" altLang="en-US" sz="2400"/>
              <a:t>END;</a:t>
            </a:r>
          </a:p>
          <a:p>
            <a:pPr marL="0" indent="0">
              <a:buNone/>
            </a:pPr>
            <a:r>
              <a:rPr lang="en-US" altLang="en-US" sz="2400"/>
              <a:t>--------------------------------------------</a:t>
            </a:r>
          </a:p>
          <a:p>
            <a:pPr marL="0" indent="0">
              <a:buNone/>
            </a:pPr>
            <a:r>
              <a:rPr lang="en-US" altLang="en-US" sz="2400"/>
              <a:t>When the above code is executed using the SQL prompt, it will produce the following result − PROCEDURE CREATED</a:t>
            </a:r>
          </a:p>
          <a:p>
            <a:pPr marL="0" indent="0">
              <a:buNone/>
            </a:pPr>
            <a:r>
              <a:rPr lang="en-US" altLang="en-US" sz="2400"/>
              <a:t>EXECUTE greetings;</a:t>
            </a:r>
          </a:p>
          <a:p>
            <a:pPr marL="0" indent="0">
              <a:buNone/>
            </a:pPr>
            <a:endParaRPr lang="en-US" altLang="en-US" sz="2400"/>
          </a:p>
        </p:txBody>
      </p:sp>
      <p:sp>
        <p:nvSpPr>
          <p:cNvPr id="2" name="Slide Number Placeholder 1"/>
          <p:cNvSpPr>
            <a:spLocks noGrp="1"/>
          </p:cNvSpPr>
          <p:nvPr>
            <p:ph type="sldNum" sz="quarter" idx="12"/>
          </p:nvPr>
        </p:nvSpPr>
        <p:spPr/>
        <p:txBody>
          <a:bodyPr/>
          <a:lstStyle/>
          <a:p>
            <a:pPr>
              <a:defRPr/>
            </a:pPr>
            <a:fld id="{AC76E3FB-302C-4E5E-B2A4-27AF3E3F6DAB}" type="slidenum">
              <a:rPr lang="en-US" altLang="en-US" smtClean="0"/>
              <a:pPr>
                <a:defRPr/>
              </a:pPr>
              <a:t>26</a:t>
            </a:fld>
            <a:endParaRPr lang="en-US" altLang="en-US"/>
          </a:p>
        </p:txBody>
      </p:sp>
    </p:spTree>
    <p:extLst>
      <p:ext uri="{BB962C8B-B14F-4D97-AF65-F5344CB8AC3E}">
        <p14:creationId xmlns:p14="http://schemas.microsoft.com/office/powerpoint/2010/main" val="4036905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52650" y="365126"/>
            <a:ext cx="7886700" cy="92075"/>
          </a:xfrm>
        </p:spPr>
        <p:txBody>
          <a:bodyPr rtlCol="0">
            <a:normAutofit fontScale="90000"/>
          </a:bodyPr>
          <a:lstStyle/>
          <a:p>
            <a:pPr>
              <a:defRPr/>
            </a:pPr>
            <a:endParaRPr lang="en-US" altLang="en-US" smtClean="0"/>
          </a:p>
        </p:txBody>
      </p:sp>
      <p:sp>
        <p:nvSpPr>
          <p:cNvPr id="33795" name="Content Placeholder 2"/>
          <p:cNvSpPr>
            <a:spLocks noGrp="1"/>
          </p:cNvSpPr>
          <p:nvPr>
            <p:ph idx="1"/>
          </p:nvPr>
        </p:nvSpPr>
        <p:spPr>
          <a:xfrm>
            <a:off x="2152650" y="838201"/>
            <a:ext cx="7886700" cy="5338763"/>
          </a:xfrm>
        </p:spPr>
        <p:txBody>
          <a:bodyPr>
            <a:normAutofit fontScale="85000" lnSpcReduction="20000"/>
          </a:bodyPr>
          <a:lstStyle/>
          <a:p>
            <a:pPr marL="0" indent="0">
              <a:buNone/>
            </a:pPr>
            <a:r>
              <a:rPr lang="en-US" altLang="en-US" smtClean="0"/>
              <a:t>create table named emp have two column id and salary with number datatype.</a:t>
            </a:r>
          </a:p>
          <a:p>
            <a:pPr marL="0" indent="0">
              <a:buNone/>
            </a:pPr>
            <a:endParaRPr lang="en-US" altLang="en-US" b="1" smtClean="0"/>
          </a:p>
          <a:p>
            <a:pPr marL="0" indent="0">
              <a:buNone/>
            </a:pPr>
            <a:r>
              <a:rPr lang="en-US" altLang="en-US" b="1" smtClean="0"/>
              <a:t>CREATE OR REPLACE  PROCEDURE emp_insert(id IN NUMBER, sal IN NUMBER) IS</a:t>
            </a:r>
            <a:endParaRPr lang="en-US" altLang="en-US" smtClean="0"/>
          </a:p>
          <a:p>
            <a:pPr marL="0" indent="0">
              <a:buNone/>
            </a:pPr>
            <a:r>
              <a:rPr lang="en-US" altLang="en-US" b="1" smtClean="0"/>
              <a:t>BEGIN   </a:t>
            </a:r>
            <a:endParaRPr lang="en-US" altLang="en-US" smtClean="0"/>
          </a:p>
          <a:p>
            <a:pPr marL="0" indent="0">
              <a:buNone/>
            </a:pPr>
            <a:r>
              <a:rPr lang="en-US" altLang="en-US" b="1" smtClean="0"/>
              <a:t>  INSERT INTO emp VALUES(id, sal); </a:t>
            </a:r>
            <a:endParaRPr lang="en-US" altLang="en-US" smtClean="0"/>
          </a:p>
          <a:p>
            <a:pPr marL="0" indent="0">
              <a:buNone/>
            </a:pPr>
            <a:r>
              <a:rPr lang="en-US" altLang="en-US" b="1" smtClean="0"/>
              <a:t>  DBMS_OUTPUT.PUT_LINE('VALUE INSERTED.');</a:t>
            </a:r>
            <a:endParaRPr lang="en-US" altLang="en-US" smtClean="0"/>
          </a:p>
          <a:p>
            <a:pPr marL="0" indent="0">
              <a:buNone/>
            </a:pPr>
            <a:r>
              <a:rPr lang="en-US" altLang="en-US" b="1" smtClean="0"/>
              <a:t>END;</a:t>
            </a:r>
            <a:endParaRPr lang="en-US" altLang="en-US" smtClean="0"/>
          </a:p>
          <a:p>
            <a:pPr marL="0" indent="0">
              <a:buNone/>
            </a:pPr>
            <a:r>
              <a:rPr lang="en-US" altLang="en-US" b="1" smtClean="0"/>
              <a:t>/</a:t>
            </a:r>
            <a:endParaRPr lang="en-US" altLang="en-US" smtClean="0"/>
          </a:p>
          <a:p>
            <a:pPr marL="0" indent="0">
              <a:buNone/>
            </a:pPr>
            <a:r>
              <a:rPr lang="en-US" altLang="en-US" smtClean="0"/>
              <a:t>Procedure created.</a:t>
            </a:r>
          </a:p>
          <a:p>
            <a:pPr marL="0" indent="0">
              <a:buNone/>
            </a:pPr>
            <a:r>
              <a:rPr lang="en-US" altLang="en-US" smtClean="0"/>
              <a:t>SET SERVEROUTPUT ON;</a:t>
            </a:r>
          </a:p>
          <a:p>
            <a:pPr marL="0" indent="0">
              <a:buNone/>
            </a:pPr>
            <a:r>
              <a:rPr lang="en-US" altLang="en-US" smtClean="0"/>
              <a:t>EXECUTE  emp_insert(101,2000);</a:t>
            </a:r>
          </a:p>
          <a:p>
            <a:pPr marL="0" indent="0">
              <a:buNone/>
            </a:pPr>
            <a:r>
              <a:rPr lang="en-US" altLang="en-US" smtClean="0"/>
              <a:t>procedure successfully completed.</a:t>
            </a:r>
          </a:p>
        </p:txBody>
      </p:sp>
      <p:sp>
        <p:nvSpPr>
          <p:cNvPr id="2" name="Slide Number Placeholder 1"/>
          <p:cNvSpPr>
            <a:spLocks noGrp="1"/>
          </p:cNvSpPr>
          <p:nvPr>
            <p:ph type="sldNum" sz="quarter" idx="12"/>
          </p:nvPr>
        </p:nvSpPr>
        <p:spPr/>
        <p:txBody>
          <a:bodyPr/>
          <a:lstStyle/>
          <a:p>
            <a:pPr>
              <a:defRPr/>
            </a:pPr>
            <a:fld id="{F7026BCE-D5E9-4444-A79E-77AC7211DAD2}" type="slidenum">
              <a:rPr lang="en-US" altLang="en-US" smtClean="0"/>
              <a:pPr>
                <a:defRPr/>
              </a:pPr>
              <a:t>27</a:t>
            </a:fld>
            <a:endParaRPr lang="en-US" altLang="en-US"/>
          </a:p>
        </p:txBody>
      </p:sp>
    </p:spTree>
    <p:extLst>
      <p:ext uri="{BB962C8B-B14F-4D97-AF65-F5344CB8AC3E}">
        <p14:creationId xmlns:p14="http://schemas.microsoft.com/office/powerpoint/2010/main" val="2809214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763000" cy="6553200"/>
          </a:xfrm>
        </p:spPr>
        <p:txBody>
          <a:bodyPr rtlCol="0">
            <a:normAutofit lnSpcReduction="10000"/>
          </a:bodyPr>
          <a:lstStyle/>
          <a:p>
            <a:pPr>
              <a:lnSpc>
                <a:spcPct val="80000"/>
              </a:lnSpc>
              <a:buNone/>
              <a:defRPr/>
            </a:pPr>
            <a:r>
              <a:rPr lang="en-US" sz="2000" dirty="0"/>
              <a:t>// </a:t>
            </a:r>
            <a:r>
              <a:rPr lang="en-US" sz="2000" b="1" dirty="0"/>
              <a:t>Insert a person information into a PERSON table provided his information does not exist already.</a:t>
            </a:r>
          </a:p>
          <a:p>
            <a:pPr>
              <a:lnSpc>
                <a:spcPct val="80000"/>
              </a:lnSpc>
              <a:buNone/>
              <a:defRPr/>
            </a:pPr>
            <a:endParaRPr lang="en-US" sz="2000" dirty="0"/>
          </a:p>
          <a:p>
            <a:pPr>
              <a:lnSpc>
                <a:spcPct val="80000"/>
              </a:lnSpc>
              <a:buNone/>
              <a:defRPr/>
            </a:pPr>
            <a:r>
              <a:rPr lang="en-US" sz="2000" dirty="0"/>
              <a:t>CREATE OR REPLACE </a:t>
            </a:r>
            <a:r>
              <a:rPr lang="en-US" sz="2000" b="1" dirty="0"/>
              <a:t>PROCEDURE</a:t>
            </a:r>
            <a:r>
              <a:rPr lang="en-US" sz="2000" dirty="0"/>
              <a:t> </a:t>
            </a:r>
            <a:r>
              <a:rPr lang="en-US" sz="2000" dirty="0" err="1">
                <a:solidFill>
                  <a:srgbClr val="FF0000"/>
                </a:solidFill>
              </a:rPr>
              <a:t>insertPerson</a:t>
            </a:r>
            <a:r>
              <a:rPr lang="en-US" sz="2000" dirty="0">
                <a:solidFill>
                  <a:srgbClr val="FF0000"/>
                </a:solidFill>
              </a:rPr>
              <a:t> </a:t>
            </a:r>
            <a:r>
              <a:rPr lang="en-US" sz="2000" dirty="0"/>
              <a:t>( id </a:t>
            </a:r>
            <a:r>
              <a:rPr lang="en-US" sz="2000" dirty="0">
                <a:solidFill>
                  <a:srgbClr val="FF0000"/>
                </a:solidFill>
              </a:rPr>
              <a:t>IN</a:t>
            </a:r>
            <a:r>
              <a:rPr lang="en-US" sz="2000" dirty="0"/>
              <a:t> VARCHAR, DOB </a:t>
            </a:r>
            <a:r>
              <a:rPr lang="en-US" sz="2000" dirty="0">
                <a:solidFill>
                  <a:srgbClr val="FF0000"/>
                </a:solidFill>
              </a:rPr>
              <a:t>IN</a:t>
            </a:r>
            <a:r>
              <a:rPr lang="en-US" sz="2000" dirty="0"/>
              <a:t> DATE, </a:t>
            </a:r>
            <a:r>
              <a:rPr lang="en-US" sz="2000" dirty="0" err="1"/>
              <a:t>fname</a:t>
            </a:r>
            <a:r>
              <a:rPr lang="en-US" sz="2000" dirty="0"/>
              <a:t> </a:t>
            </a:r>
            <a:r>
              <a:rPr lang="en-US" sz="2000" dirty="0">
                <a:solidFill>
                  <a:srgbClr val="FF0000"/>
                </a:solidFill>
              </a:rPr>
              <a:t>IN</a:t>
            </a:r>
            <a:r>
              <a:rPr lang="en-US" sz="2000" dirty="0"/>
              <a:t> VARCHAR,  </a:t>
            </a:r>
            <a:r>
              <a:rPr lang="en-US" sz="2000" dirty="0" err="1"/>
              <a:t>lname</a:t>
            </a:r>
            <a:r>
              <a:rPr lang="en-US" sz="2000" dirty="0"/>
              <a:t> </a:t>
            </a:r>
            <a:r>
              <a:rPr lang="en-US" sz="2000" dirty="0">
                <a:solidFill>
                  <a:srgbClr val="FF0000"/>
                </a:solidFill>
              </a:rPr>
              <a:t>IN</a:t>
            </a:r>
            <a:r>
              <a:rPr lang="en-US" sz="2000" dirty="0"/>
              <a:t> VARCHAR) </a:t>
            </a:r>
          </a:p>
          <a:p>
            <a:pPr>
              <a:lnSpc>
                <a:spcPct val="80000"/>
              </a:lnSpc>
              <a:buNone/>
              <a:defRPr/>
            </a:pPr>
            <a:r>
              <a:rPr lang="en-US" sz="2000" dirty="0"/>
              <a:t> IS</a:t>
            </a:r>
          </a:p>
          <a:p>
            <a:pPr>
              <a:lnSpc>
                <a:spcPct val="80000"/>
              </a:lnSpc>
              <a:buNone/>
              <a:defRPr/>
            </a:pPr>
            <a:r>
              <a:rPr lang="en-US" sz="2000" dirty="0"/>
              <a:t>	counter	  INTEGER;     --declaration part</a:t>
            </a:r>
          </a:p>
          <a:p>
            <a:pPr>
              <a:lnSpc>
                <a:spcPct val="80000"/>
              </a:lnSpc>
              <a:buNone/>
              <a:defRPr/>
            </a:pPr>
            <a:r>
              <a:rPr lang="en-US" sz="2000" dirty="0"/>
              <a:t>	BEGIN</a:t>
            </a:r>
          </a:p>
          <a:p>
            <a:pPr>
              <a:lnSpc>
                <a:spcPct val="80000"/>
              </a:lnSpc>
              <a:buNone/>
              <a:defRPr/>
            </a:pPr>
            <a:r>
              <a:rPr lang="en-US" sz="2000" dirty="0"/>
              <a:t>	SELECT COUNT(*) </a:t>
            </a:r>
            <a:r>
              <a:rPr lang="en-US" sz="2000" dirty="0">
                <a:solidFill>
                  <a:srgbClr val="FF0000"/>
                </a:solidFill>
              </a:rPr>
              <a:t>INTO counter </a:t>
            </a:r>
            <a:r>
              <a:rPr lang="en-US" sz="2000" dirty="0"/>
              <a:t>FROM person p WHERE  	</a:t>
            </a:r>
            <a:r>
              <a:rPr lang="en-US" sz="2000" dirty="0" err="1"/>
              <a:t>p.pid</a:t>
            </a:r>
            <a:r>
              <a:rPr lang="en-US" sz="2000" dirty="0"/>
              <a:t> = id;</a:t>
            </a:r>
          </a:p>
          <a:p>
            <a:pPr>
              <a:lnSpc>
                <a:spcPct val="80000"/>
              </a:lnSpc>
              <a:buNone/>
              <a:defRPr/>
            </a:pPr>
            <a:r>
              <a:rPr lang="en-US" sz="2000" dirty="0"/>
              <a:t>	</a:t>
            </a:r>
            <a:r>
              <a:rPr lang="en-US" sz="2000" b="1" dirty="0"/>
              <a:t>IF</a:t>
            </a:r>
            <a:r>
              <a:rPr lang="en-US" sz="2000" dirty="0"/>
              <a:t> (counter &gt; 0) THEN</a:t>
            </a:r>
          </a:p>
          <a:p>
            <a:pPr>
              <a:lnSpc>
                <a:spcPct val="80000"/>
              </a:lnSpc>
              <a:buNone/>
              <a:defRPr/>
            </a:pPr>
            <a:r>
              <a:rPr lang="en-US" sz="2000" dirty="0"/>
              <a:t>	-- person with the given </a:t>
            </a:r>
            <a:r>
              <a:rPr lang="en-US" sz="2000" dirty="0" err="1"/>
              <a:t>pid</a:t>
            </a:r>
            <a:r>
              <a:rPr lang="en-US" sz="2000" dirty="0"/>
              <a:t> already exists</a:t>
            </a:r>
          </a:p>
          <a:p>
            <a:pPr>
              <a:lnSpc>
                <a:spcPct val="80000"/>
              </a:lnSpc>
              <a:buNone/>
              <a:defRPr/>
            </a:pPr>
            <a:r>
              <a:rPr lang="en-US" sz="2000" dirty="0"/>
              <a:t>	</a:t>
            </a:r>
            <a:r>
              <a:rPr lang="en-US" sz="2000" dirty="0">
                <a:solidFill>
                  <a:srgbClr val="FF0000"/>
                </a:solidFill>
              </a:rPr>
              <a:t>DBMS_OUTPUT.PUT_LINE</a:t>
            </a:r>
            <a:r>
              <a:rPr lang="en-US" sz="2000" dirty="0"/>
              <a:t>(</a:t>
            </a:r>
            <a:r>
              <a:rPr lang="en-US" sz="2000" dirty="0">
                <a:solidFill>
                  <a:srgbClr val="00B0F0"/>
                </a:solidFill>
              </a:rPr>
              <a:t>'WARNING Inserting 	person: person with </a:t>
            </a:r>
            <a:r>
              <a:rPr lang="en-US" sz="2000" dirty="0" err="1">
                <a:solidFill>
                  <a:srgbClr val="00B0F0"/>
                </a:solidFill>
              </a:rPr>
              <a:t>pid</a:t>
            </a:r>
            <a:r>
              <a:rPr lang="en-US" sz="2000" dirty="0">
                <a:solidFill>
                  <a:srgbClr val="00B0F0"/>
                </a:solidFill>
              </a:rPr>
              <a:t> ' || id || ' already exists</a:t>
            </a:r>
            <a:r>
              <a:rPr lang="en-US" sz="2000" dirty="0"/>
              <a:t>!');</a:t>
            </a:r>
          </a:p>
          <a:p>
            <a:pPr>
              <a:lnSpc>
                <a:spcPct val="80000"/>
              </a:lnSpc>
              <a:buNone/>
              <a:defRPr/>
            </a:pPr>
            <a:r>
              <a:rPr lang="en-US" sz="2000" dirty="0"/>
              <a:t>	ELSE</a:t>
            </a:r>
          </a:p>
          <a:p>
            <a:pPr>
              <a:lnSpc>
                <a:spcPct val="80000"/>
              </a:lnSpc>
              <a:buNone/>
              <a:defRPr/>
            </a:pPr>
            <a:r>
              <a:rPr lang="en-US" sz="2000" dirty="0"/>
              <a:t>	INSERT INTO person VALUES (id, DOB, </a:t>
            </a:r>
            <a:r>
              <a:rPr lang="en-US" sz="2000" dirty="0" err="1"/>
              <a:t>fname</a:t>
            </a:r>
            <a:r>
              <a:rPr lang="en-US" sz="2000" dirty="0"/>
              <a:t>, </a:t>
            </a:r>
            <a:r>
              <a:rPr lang="en-US" sz="2000" dirty="0" err="1"/>
              <a:t>lname</a:t>
            </a:r>
            <a:r>
              <a:rPr lang="en-US" sz="2000" dirty="0"/>
              <a:t>);</a:t>
            </a:r>
          </a:p>
          <a:p>
            <a:pPr>
              <a:lnSpc>
                <a:spcPct val="80000"/>
              </a:lnSpc>
              <a:buNone/>
              <a:defRPr/>
            </a:pPr>
            <a:r>
              <a:rPr lang="en-US" sz="2000" dirty="0"/>
              <a:t>	DBMS_OUTPUT.PUT_LINE('Person with </a:t>
            </a:r>
            <a:r>
              <a:rPr lang="en-US" sz="2000" dirty="0" err="1"/>
              <a:t>pid</a:t>
            </a:r>
            <a:r>
              <a:rPr lang="en-US" sz="2000" dirty="0"/>
              <a:t> ' || id || ' is inserted.');</a:t>
            </a:r>
          </a:p>
          <a:p>
            <a:pPr>
              <a:lnSpc>
                <a:spcPct val="80000"/>
              </a:lnSpc>
              <a:buNone/>
              <a:defRPr/>
            </a:pPr>
            <a:r>
              <a:rPr lang="en-US" sz="2400" dirty="0"/>
              <a:t>	</a:t>
            </a:r>
            <a:r>
              <a:rPr lang="en-US" sz="2000" b="1" dirty="0"/>
              <a:t>END IF;</a:t>
            </a:r>
          </a:p>
          <a:p>
            <a:pPr>
              <a:lnSpc>
                <a:spcPct val="80000"/>
              </a:lnSpc>
              <a:buNone/>
              <a:defRPr/>
            </a:pPr>
            <a:r>
              <a:rPr lang="en-US" sz="2000" dirty="0"/>
              <a:t>END;</a:t>
            </a:r>
          </a:p>
          <a:p>
            <a:pPr>
              <a:lnSpc>
                <a:spcPct val="80000"/>
              </a:lnSpc>
              <a:buNone/>
              <a:defRPr/>
            </a:pPr>
            <a:r>
              <a:rPr lang="en-US" sz="2000" dirty="0"/>
              <a:t>/</a:t>
            </a:r>
          </a:p>
          <a:p>
            <a:pPr marL="0" indent="0">
              <a:buNone/>
              <a:defRPr/>
            </a:pPr>
            <a:endParaRPr lang="en-US" sz="2400" dirty="0"/>
          </a:p>
        </p:txBody>
      </p:sp>
      <p:sp>
        <p:nvSpPr>
          <p:cNvPr id="2" name="Slide Number Placeholder 1"/>
          <p:cNvSpPr>
            <a:spLocks noGrp="1"/>
          </p:cNvSpPr>
          <p:nvPr>
            <p:ph type="sldNum" sz="quarter" idx="12"/>
          </p:nvPr>
        </p:nvSpPr>
        <p:spPr/>
        <p:txBody>
          <a:bodyPr/>
          <a:lstStyle/>
          <a:p>
            <a:pPr>
              <a:defRPr/>
            </a:pPr>
            <a:fld id="{1A1D393B-E0F3-4204-88FE-DF160FAAA26E}" type="slidenum">
              <a:rPr lang="en-US" altLang="en-US" smtClean="0"/>
              <a:pPr>
                <a:defRPr/>
              </a:pPr>
              <a:t>28</a:t>
            </a:fld>
            <a:endParaRPr lang="en-US" altLang="en-US"/>
          </a:p>
        </p:txBody>
      </p:sp>
    </p:spTree>
    <p:extLst>
      <p:ext uri="{BB962C8B-B14F-4D97-AF65-F5344CB8AC3E}">
        <p14:creationId xmlns:p14="http://schemas.microsoft.com/office/powerpoint/2010/main" val="1664179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52600" y="0"/>
            <a:ext cx="8610600" cy="838200"/>
          </a:xfrm>
        </p:spPr>
        <p:txBody>
          <a:bodyPr/>
          <a:lstStyle/>
          <a:p>
            <a:pPr algn="l" eaLnBrk="1" hangingPunct="1"/>
            <a:r>
              <a:rPr lang="en-US" altLang="en-US" sz="3200" b="1" u="sng">
                <a:ea typeface="Arial Unicode MS" pitchFamily="34" charset="-128"/>
              </a:rPr>
              <a:t>Example</a:t>
            </a:r>
          </a:p>
        </p:txBody>
      </p:sp>
      <p:sp>
        <p:nvSpPr>
          <p:cNvPr id="12291" name="Rectangle 3"/>
          <p:cNvSpPr>
            <a:spLocks noGrp="1" noChangeArrowheads="1"/>
          </p:cNvSpPr>
          <p:nvPr>
            <p:ph type="subTitle" idx="1"/>
          </p:nvPr>
        </p:nvSpPr>
        <p:spPr>
          <a:xfrm>
            <a:off x="1676400" y="838200"/>
            <a:ext cx="8839200" cy="5562600"/>
          </a:xfrm>
        </p:spPr>
        <p:txBody>
          <a:bodyPr rtlCol="0">
            <a:normAutofit/>
          </a:bodyPr>
          <a:lstStyle/>
          <a:p>
            <a:pPr marL="781050" indent="-609600" algn="l">
              <a:buFontTx/>
              <a:buChar char="•"/>
              <a:defRPr/>
            </a:pPr>
            <a:r>
              <a:rPr lang="en-US" altLang="en-US" dirty="0">
                <a:ea typeface="Arial Unicode MS" pitchFamily="34" charset="-128"/>
              </a:rPr>
              <a:t>In order to </a:t>
            </a:r>
            <a:r>
              <a:rPr lang="en-US" altLang="en-US" dirty="0">
                <a:solidFill>
                  <a:srgbClr val="FF0000"/>
                </a:solidFill>
                <a:ea typeface="Arial Unicode MS" pitchFamily="34" charset="-128"/>
              </a:rPr>
              <a:t>execute a procedure </a:t>
            </a:r>
            <a:r>
              <a:rPr lang="en-US" altLang="en-US" dirty="0">
                <a:ea typeface="Arial Unicode MS" pitchFamily="34" charset="-128"/>
              </a:rPr>
              <a:t>use the following syntax:</a:t>
            </a:r>
          </a:p>
          <a:p>
            <a:pPr marL="781050" indent="-609600" algn="l">
              <a:defRPr/>
            </a:pPr>
            <a:r>
              <a:rPr lang="en-US" altLang="en-US" dirty="0">
                <a:ea typeface="Arial Unicode MS" pitchFamily="34" charset="-128"/>
              </a:rPr>
              <a:t>			</a:t>
            </a:r>
          </a:p>
          <a:p>
            <a:pPr marL="781050" indent="-609600" algn="l">
              <a:defRPr/>
            </a:pPr>
            <a:r>
              <a:rPr lang="en-US" altLang="en-US" dirty="0">
                <a:ea typeface="Arial Unicode MS" pitchFamily="34" charset="-128"/>
              </a:rPr>
              <a:t>			EXECUTE      </a:t>
            </a:r>
            <a:r>
              <a:rPr lang="en-US" altLang="en-US" dirty="0" err="1">
                <a:ea typeface="Arial Unicode MS" pitchFamily="34" charset="-128"/>
              </a:rPr>
              <a:t>Procedure_name</a:t>
            </a:r>
            <a:r>
              <a:rPr lang="en-US" altLang="en-US" dirty="0">
                <a:ea typeface="Arial Unicode MS" pitchFamily="34" charset="-128"/>
              </a:rPr>
              <a:t>;</a:t>
            </a:r>
          </a:p>
          <a:p>
            <a:pPr marL="781050" indent="-609600" algn="l">
              <a:defRPr/>
            </a:pPr>
            <a:r>
              <a:rPr lang="en-US" altLang="en-US" dirty="0">
                <a:ea typeface="Arial Unicode MS" pitchFamily="34" charset="-128"/>
              </a:rPr>
              <a:t>Or                      EXEC </a:t>
            </a:r>
            <a:r>
              <a:rPr lang="en-US" altLang="en-US" dirty="0" err="1">
                <a:ea typeface="Arial Unicode MS" pitchFamily="34" charset="-128"/>
              </a:rPr>
              <a:t>Procedure_name</a:t>
            </a:r>
            <a:r>
              <a:rPr lang="en-US" altLang="en-US" dirty="0">
                <a:ea typeface="Arial Unicode MS" pitchFamily="34" charset="-128"/>
              </a:rPr>
              <a:t>;</a:t>
            </a:r>
          </a:p>
          <a:p>
            <a:pPr marL="781050" indent="-609600" algn="l">
              <a:defRPr/>
            </a:pPr>
            <a:r>
              <a:rPr lang="en-US" altLang="en-US" dirty="0">
                <a:latin typeface="Courier" charset="0"/>
                <a:ea typeface="Arial Unicode MS" pitchFamily="34" charset="-128"/>
              </a:rPr>
              <a:t>	</a:t>
            </a:r>
          </a:p>
          <a:p>
            <a:pPr marL="781050" indent="-609600" algn="l">
              <a:defRPr/>
            </a:pPr>
            <a:r>
              <a:rPr lang="en-US" altLang="en-US" dirty="0">
                <a:latin typeface="Courier" charset="0"/>
                <a:ea typeface="Arial Unicode MS" pitchFamily="34" charset="-128"/>
              </a:rPr>
              <a:t>SQL&gt; EXECUTE </a:t>
            </a:r>
            <a:r>
              <a:rPr lang="en-US" altLang="en-US" dirty="0" err="1"/>
              <a:t>insertPerson</a:t>
            </a:r>
            <a:r>
              <a:rPr lang="en-US" altLang="en-US" dirty="0"/>
              <a:t> (‘p1’, ’10-10-2000’, ‘John’, ’Smith’) ;</a:t>
            </a:r>
            <a:endParaRPr lang="en-US" altLang="en-US" dirty="0">
              <a:latin typeface="Courier" charset="0"/>
              <a:ea typeface="Arial Unicode MS" pitchFamily="34" charset="-128"/>
            </a:endParaRPr>
          </a:p>
          <a:p>
            <a:pPr marL="781050" indent="-609600" algn="l">
              <a:defRPr/>
            </a:pPr>
            <a:endParaRPr lang="en-US" altLang="en-US" dirty="0">
              <a:ea typeface="Arial Unicode MS" pitchFamily="34" charset="-128"/>
            </a:endParaRPr>
          </a:p>
          <a:p>
            <a:pPr marL="781050" indent="-609600" algn="l">
              <a:defRPr/>
            </a:pPr>
            <a:endParaRPr lang="en-US" altLang="en-US" dirty="0">
              <a:ea typeface="Arial Unicode MS" pitchFamily="34" charset="-128"/>
            </a:endParaRPr>
          </a:p>
          <a:p>
            <a:pPr marL="781050" indent="-609600" algn="l">
              <a:buFont typeface="Arial" panose="020B0604020202020204" pitchFamily="34" charset="0"/>
              <a:buChar char="•"/>
              <a:defRPr/>
            </a:pPr>
            <a:r>
              <a:rPr lang="en-US" altLang="en-US" dirty="0"/>
              <a:t>To see the o/p on the screen use following command</a:t>
            </a:r>
          </a:p>
          <a:p>
            <a:pPr marL="171450" algn="l">
              <a:defRPr/>
            </a:pPr>
            <a:r>
              <a:rPr lang="en-US" altLang="en-US" dirty="0">
                <a:solidFill>
                  <a:srgbClr val="FF0000"/>
                </a:solidFill>
              </a:rPr>
              <a:t>		SET SERVEROUTPUT ON</a:t>
            </a:r>
            <a:endParaRPr lang="en-US" altLang="en-US" sz="2800" dirty="0">
              <a:ea typeface="Arial Unicode MS" pitchFamily="34" charset="-128"/>
            </a:endParaRPr>
          </a:p>
          <a:p>
            <a:pPr marL="781050" indent="-609600" algn="l">
              <a:defRPr/>
            </a:pPr>
            <a:endParaRPr lang="en-US" altLang="en-US" sz="2800" dirty="0">
              <a:ea typeface="Arial Unicode MS" pitchFamily="34" charset="-128"/>
            </a:endParaRPr>
          </a:p>
          <a:p>
            <a:pPr marL="781050" indent="-609600" algn="just">
              <a:defRPr/>
            </a:pPr>
            <a:endParaRPr lang="en-US" altLang="en-US" sz="2800" dirty="0">
              <a:ea typeface="Arial Unicode MS" pitchFamily="34" charset="-128"/>
            </a:endParaRPr>
          </a:p>
        </p:txBody>
      </p:sp>
    </p:spTree>
    <p:extLst>
      <p:ext uri="{BB962C8B-B14F-4D97-AF65-F5344CB8AC3E}">
        <p14:creationId xmlns:p14="http://schemas.microsoft.com/office/powerpoint/2010/main" val="2330269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PL/SQL</a:t>
            </a:r>
          </a:p>
        </p:txBody>
      </p:sp>
      <p:sp>
        <p:nvSpPr>
          <p:cNvPr id="400387" name="Rectangle 3"/>
          <p:cNvSpPr>
            <a:spLocks noGrp="1" noChangeArrowheads="1"/>
          </p:cNvSpPr>
          <p:nvPr>
            <p:ph type="subTitle" idx="1"/>
          </p:nvPr>
        </p:nvSpPr>
        <p:spPr>
          <a:xfrm>
            <a:off x="1524000" y="914400"/>
            <a:ext cx="9144000" cy="5181600"/>
          </a:xfrm>
        </p:spPr>
        <p:txBody>
          <a:bodyPr rtlCol="0">
            <a:normAutofit fontScale="92500"/>
          </a:bodyPr>
          <a:lstStyle/>
          <a:p>
            <a:pPr marL="882650" indent="-533400" algn="l">
              <a:buFontTx/>
              <a:buChar char="•"/>
              <a:defRPr/>
            </a:pPr>
            <a:r>
              <a:rPr lang="en-US" sz="3000" dirty="0"/>
              <a:t>PL/SQL is Oracle's </a:t>
            </a:r>
            <a:r>
              <a:rPr lang="en-US" sz="3000" i="1" dirty="0"/>
              <a:t>procedural</a:t>
            </a:r>
            <a:r>
              <a:rPr lang="en-US" sz="3000" dirty="0"/>
              <a:t> language extension to SQL, the non-procedural relational database language. </a:t>
            </a:r>
          </a:p>
          <a:p>
            <a:pPr marL="882650" indent="-533400" algn="l">
              <a:defRPr/>
            </a:pPr>
            <a:endParaRPr lang="en-US" sz="3000" dirty="0"/>
          </a:p>
          <a:p>
            <a:pPr marL="882650" indent="-533400" algn="l">
              <a:buFontTx/>
              <a:buChar char="•"/>
              <a:defRPr/>
            </a:pPr>
            <a:r>
              <a:rPr lang="en-US" sz="3000" dirty="0"/>
              <a:t>With PL/SQL, you can use SQL statements to manipulate ORACLE data and the </a:t>
            </a:r>
            <a:r>
              <a:rPr lang="en-US" sz="3000" i="1" dirty="0"/>
              <a:t>flow </a:t>
            </a:r>
            <a:r>
              <a:rPr lang="en-US" sz="3000" dirty="0"/>
              <a:t>of control statements to process the data. Moreover, you can declare constants and variables, define subprograms (procedures and functions), and trap runtime errors. </a:t>
            </a:r>
          </a:p>
          <a:p>
            <a:pPr marL="882650" indent="-533400" algn="l">
              <a:buFontTx/>
              <a:buChar char="•"/>
              <a:defRPr/>
            </a:pPr>
            <a:r>
              <a:rPr lang="en-US" sz="3000" dirty="0"/>
              <a:t>Thus, PL/SQL combines the data manipulating power of SQL with the data processing power of procedural languages. </a:t>
            </a:r>
          </a:p>
          <a:p>
            <a:pPr marL="882650" indent="-533400" algn="l">
              <a:buFontTx/>
              <a:buChar char="•"/>
              <a:defRPr/>
            </a:pPr>
            <a:endParaRPr lang="en-US" sz="3000" dirty="0"/>
          </a:p>
          <a:p>
            <a:pPr marL="882650" indent="-533400" algn="l">
              <a:buFontTx/>
              <a:buChar char="•"/>
              <a:defRPr/>
            </a:pPr>
            <a:endParaRPr lang="en-US" sz="2800" dirty="0">
              <a:ea typeface="Arial Unicode MS" pitchFamily="34" charset="-128"/>
              <a:cs typeface="Arial Unicode MS" pitchFamily="34" charset="-128"/>
            </a:endParaRPr>
          </a:p>
        </p:txBody>
      </p:sp>
    </p:spTree>
    <p:extLst>
      <p:ext uri="{BB962C8B-B14F-4D97-AF65-F5344CB8AC3E}">
        <p14:creationId xmlns:p14="http://schemas.microsoft.com/office/powerpoint/2010/main" val="1217157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52650" y="365126"/>
            <a:ext cx="7886700" cy="777875"/>
          </a:xfrm>
        </p:spPr>
        <p:txBody>
          <a:bodyPr rtlCol="0">
            <a:normAutofit fontScale="90000"/>
          </a:bodyPr>
          <a:lstStyle/>
          <a:p>
            <a:pPr algn="ctr">
              <a:defRPr/>
            </a:pPr>
            <a:r>
              <a:rPr lang="en-US" altLang="en-US" b="1" smtClean="0"/>
              <a:t>Parameter</a:t>
            </a:r>
            <a:r>
              <a:rPr lang="en-US" altLang="en-US" smtClean="0"/>
              <a:t/>
            </a:r>
            <a:br>
              <a:rPr lang="en-US" altLang="en-US" smtClean="0"/>
            </a:br>
            <a:endParaRPr lang="en-US" altLang="en-US" smtClean="0"/>
          </a:p>
        </p:txBody>
      </p:sp>
      <p:sp>
        <p:nvSpPr>
          <p:cNvPr id="36867" name="Content Placeholder 2"/>
          <p:cNvSpPr>
            <a:spLocks noGrp="1"/>
          </p:cNvSpPr>
          <p:nvPr>
            <p:ph idx="1"/>
          </p:nvPr>
        </p:nvSpPr>
        <p:spPr>
          <a:xfrm>
            <a:off x="1981200" y="762000"/>
            <a:ext cx="7886700" cy="5594350"/>
          </a:xfrm>
        </p:spPr>
        <p:txBody>
          <a:bodyPr/>
          <a:lstStyle/>
          <a:p>
            <a:pPr eaLnBrk="1" hangingPunct="1"/>
            <a:r>
              <a:rPr lang="en-US" altLang="en-US" sz="2400"/>
              <a:t>The </a:t>
            </a:r>
            <a:r>
              <a:rPr lang="en-US" altLang="en-US" sz="2400" b="1"/>
              <a:t>parameter is variable or placeholder </a:t>
            </a:r>
            <a:r>
              <a:rPr lang="en-US" altLang="en-US" sz="2400"/>
              <a:t>of any valid PL/SQL datatype through which the PL/SQL subprogram exchange the values with the main code. This parameter allows to give input to the subprograms and to extract from these subprograms.</a:t>
            </a:r>
          </a:p>
          <a:p>
            <a:pPr eaLnBrk="1" hangingPunct="1"/>
            <a:r>
              <a:rPr lang="en-US" altLang="en-US" sz="2400"/>
              <a:t>These parameters should be </a:t>
            </a:r>
            <a:r>
              <a:rPr lang="en-US" altLang="en-US" sz="2400" b="1"/>
              <a:t>defined</a:t>
            </a:r>
            <a:r>
              <a:rPr lang="en-US" altLang="en-US" sz="2400"/>
              <a:t> along with the subprograms at the </a:t>
            </a:r>
            <a:r>
              <a:rPr lang="en-US" altLang="en-US" sz="2400" b="1"/>
              <a:t>time of creation</a:t>
            </a:r>
            <a:r>
              <a:rPr lang="en-US" altLang="en-US" sz="2400"/>
              <a:t>.</a:t>
            </a:r>
          </a:p>
          <a:p>
            <a:pPr eaLnBrk="1" hangingPunct="1"/>
            <a:r>
              <a:rPr lang="en-US" altLang="en-US" sz="2400"/>
              <a:t>These parameters are </a:t>
            </a:r>
            <a:r>
              <a:rPr lang="en-US" altLang="en-US" sz="2400" b="1"/>
              <a:t>included in the calling statement </a:t>
            </a:r>
            <a:r>
              <a:rPr lang="en-US" altLang="en-US" sz="2400"/>
              <a:t>of these subprograms to interact the values with the subprograms.</a:t>
            </a:r>
          </a:p>
          <a:p>
            <a:pPr eaLnBrk="1" hangingPunct="1"/>
            <a:r>
              <a:rPr lang="en-US" altLang="en-US" sz="2400"/>
              <a:t>The datatype of the parameter in the subprogram and the calling statement </a:t>
            </a:r>
            <a:r>
              <a:rPr lang="en-US" altLang="en-US" sz="2400" b="1"/>
              <a:t>should be same</a:t>
            </a:r>
            <a:r>
              <a:rPr lang="en-US" altLang="en-US" sz="2400"/>
              <a:t>.</a:t>
            </a:r>
          </a:p>
          <a:p>
            <a:pPr eaLnBrk="1" hangingPunct="1"/>
            <a:r>
              <a:rPr lang="en-US" altLang="en-US" sz="2400"/>
              <a:t>The </a:t>
            </a:r>
            <a:r>
              <a:rPr lang="en-US" altLang="en-US" sz="2400" b="1"/>
              <a:t>size of the datatype should not mention at the time of parameter declaration,</a:t>
            </a:r>
            <a:r>
              <a:rPr lang="en-US" altLang="en-US" sz="2400"/>
              <a:t> as the size is dynamic for this type.</a:t>
            </a: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D6F0E0B9-C263-4FD6-866F-356F41541309}" type="slidenum">
              <a:rPr lang="en-US" altLang="en-US" smtClean="0"/>
              <a:pPr>
                <a:defRPr/>
              </a:pPr>
              <a:t>30</a:t>
            </a:fld>
            <a:endParaRPr lang="en-US" altLang="en-US"/>
          </a:p>
        </p:txBody>
      </p:sp>
    </p:spTree>
    <p:extLst>
      <p:ext uri="{BB962C8B-B14F-4D97-AF65-F5344CB8AC3E}">
        <p14:creationId xmlns:p14="http://schemas.microsoft.com/office/powerpoint/2010/main" val="2807437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2362200" y="0"/>
            <a:ext cx="8001000" cy="838200"/>
          </a:xfrm>
        </p:spPr>
        <p:txBody>
          <a:bodyPr/>
          <a:lstStyle/>
          <a:p>
            <a:pPr eaLnBrk="1" hangingPunct="1"/>
            <a:r>
              <a:rPr lang="en-US" altLang="en-US" sz="3600" b="1" u="sng">
                <a:latin typeface="FranklinGothic-Book"/>
                <a:ea typeface="Arial Unicode MS" pitchFamily="34" charset="-128"/>
              </a:rPr>
              <a:t>PARAMETERS</a:t>
            </a:r>
          </a:p>
        </p:txBody>
      </p:sp>
      <p:sp>
        <p:nvSpPr>
          <p:cNvPr id="37891" name="Rectangle 3"/>
          <p:cNvSpPr>
            <a:spLocks noGrp="1" noChangeArrowheads="1"/>
          </p:cNvSpPr>
          <p:nvPr>
            <p:ph type="subTitle" idx="1"/>
          </p:nvPr>
        </p:nvSpPr>
        <p:spPr>
          <a:xfrm>
            <a:off x="1676400" y="990600"/>
            <a:ext cx="8077200" cy="5410200"/>
          </a:xfrm>
        </p:spPr>
        <p:txBody>
          <a:bodyPr rtlCol="0">
            <a:normAutofit/>
          </a:bodyPr>
          <a:lstStyle/>
          <a:p>
            <a:pPr marL="781050" indent="-609600" algn="l">
              <a:buFontTx/>
              <a:buChar char="•"/>
              <a:defRPr/>
            </a:pPr>
            <a:r>
              <a:rPr lang="en-US" altLang="en-US" dirty="0">
                <a:latin typeface="StoneSerif"/>
                <a:ea typeface="Arial Unicode MS" pitchFamily="34" charset="-128"/>
              </a:rPr>
              <a:t>Parameters are the means to pass values to and from the calling environment to the server. </a:t>
            </a:r>
          </a:p>
          <a:p>
            <a:pPr marL="781050" indent="-609600" algn="l">
              <a:buFontTx/>
              <a:buChar char="•"/>
              <a:defRPr/>
            </a:pPr>
            <a:endParaRPr lang="en-US" altLang="en-US" dirty="0">
              <a:latin typeface="StoneSerif"/>
              <a:ea typeface="Arial Unicode MS" pitchFamily="34" charset="-128"/>
            </a:endParaRPr>
          </a:p>
          <a:p>
            <a:pPr marL="781050" indent="-609600" algn="l">
              <a:buFontTx/>
              <a:buChar char="•"/>
              <a:defRPr/>
            </a:pPr>
            <a:r>
              <a:rPr lang="en-US" altLang="en-US" dirty="0">
                <a:latin typeface="StoneSerif"/>
                <a:ea typeface="Arial Unicode MS" pitchFamily="34" charset="-128"/>
              </a:rPr>
              <a:t>These are the values that will be processed or returned via the execution of the procedure.</a:t>
            </a:r>
          </a:p>
          <a:p>
            <a:pPr marL="781050" indent="-609600" algn="l">
              <a:buFontTx/>
              <a:buChar char="•"/>
              <a:defRPr/>
            </a:pPr>
            <a:endParaRPr lang="en-US" altLang="en-US" dirty="0">
              <a:latin typeface="StoneSerif"/>
              <a:ea typeface="Arial Unicode MS" pitchFamily="34" charset="-128"/>
            </a:endParaRPr>
          </a:p>
          <a:p>
            <a:pPr marL="781050" indent="-609600" algn="l">
              <a:buFontTx/>
              <a:buChar char="•"/>
              <a:defRPr/>
            </a:pPr>
            <a:r>
              <a:rPr lang="en-US" altLang="en-US" dirty="0">
                <a:latin typeface="StoneSerif"/>
                <a:ea typeface="Arial Unicode MS" pitchFamily="34" charset="-128"/>
              </a:rPr>
              <a:t>There are three types of parameters:</a:t>
            </a:r>
          </a:p>
          <a:p>
            <a:pPr marL="171450" algn="l">
              <a:defRPr/>
            </a:pPr>
            <a:r>
              <a:rPr lang="en-US" altLang="en-US" dirty="0">
                <a:solidFill>
                  <a:srgbClr val="FF0000"/>
                </a:solidFill>
                <a:latin typeface="StoneSerif"/>
                <a:ea typeface="Arial Unicode MS" pitchFamily="34" charset="-128"/>
              </a:rPr>
              <a:t>                 IN, OUT, and IN OUT</a:t>
            </a:r>
            <a:r>
              <a:rPr lang="en-US" altLang="en-US" dirty="0">
                <a:latin typeface="StoneSerif"/>
                <a:ea typeface="Arial Unicode MS" pitchFamily="34" charset="-128"/>
              </a:rPr>
              <a:t>.</a:t>
            </a:r>
          </a:p>
          <a:p>
            <a:pPr marL="781050" indent="-609600" algn="l">
              <a:buFontTx/>
              <a:buChar char="•"/>
              <a:defRPr/>
            </a:pPr>
            <a:endParaRPr lang="en-US" altLang="en-US" dirty="0">
              <a:latin typeface="StoneSerif"/>
              <a:ea typeface="Arial Unicode MS" pitchFamily="34" charset="-128"/>
            </a:endParaRPr>
          </a:p>
          <a:p>
            <a:pPr marL="781050" indent="-609600" algn="l">
              <a:buFontTx/>
              <a:buChar char="•"/>
              <a:defRPr/>
            </a:pPr>
            <a:r>
              <a:rPr lang="en-US" altLang="en-US" dirty="0"/>
              <a:t>IN passes value into the procedure, OUT passes back from the procedure and INOUT does both. </a:t>
            </a:r>
          </a:p>
          <a:p>
            <a:pPr marL="781050" indent="-609600" algn="l">
              <a:buFontTx/>
              <a:buChar char="•"/>
              <a:defRPr/>
            </a:pPr>
            <a:endParaRPr lang="en-US" altLang="en-US" dirty="0">
              <a:latin typeface="StoneSerif"/>
              <a:ea typeface="Arial Unicode MS" pitchFamily="34" charset="-128"/>
            </a:endParaRPr>
          </a:p>
          <a:p>
            <a:pPr marL="781050" indent="-609600" algn="l">
              <a:buFontTx/>
              <a:buChar char="•"/>
              <a:defRPr/>
            </a:pPr>
            <a:endParaRPr lang="en-US" altLang="en-US" sz="2800" dirty="0">
              <a:latin typeface="GillSans"/>
              <a:ea typeface="Arial Unicode MS" pitchFamily="34" charset="-128"/>
            </a:endParaRPr>
          </a:p>
          <a:p>
            <a:pPr marL="781050" indent="-609600" algn="just">
              <a:buFontTx/>
              <a:buChar char="•"/>
              <a:defRPr/>
            </a:pPr>
            <a:endParaRPr lang="en-US" altLang="en-US" sz="2800" dirty="0">
              <a:ea typeface="Arial Unicode MS" pitchFamily="34" charset="-128"/>
            </a:endParaRPr>
          </a:p>
        </p:txBody>
      </p:sp>
    </p:spTree>
    <p:extLst>
      <p:ext uri="{BB962C8B-B14F-4D97-AF65-F5344CB8AC3E}">
        <p14:creationId xmlns:p14="http://schemas.microsoft.com/office/powerpoint/2010/main" val="3838320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2362200" y="0"/>
            <a:ext cx="8001000" cy="838200"/>
          </a:xfrm>
        </p:spPr>
        <p:txBody>
          <a:bodyPr/>
          <a:lstStyle/>
          <a:p>
            <a:pPr eaLnBrk="1" hangingPunct="1"/>
            <a:r>
              <a:rPr lang="en-US" altLang="en-US" sz="4000" b="1" u="sng">
                <a:latin typeface="StoneSerif"/>
                <a:ea typeface="Arial Unicode MS" pitchFamily="34" charset="-128"/>
              </a:rPr>
              <a:t>Types of Parameters</a:t>
            </a:r>
          </a:p>
        </p:txBody>
      </p:sp>
      <p:pic>
        <p:nvPicPr>
          <p:cNvPr id="38915" name="Picture 3"/>
          <p:cNvPicPr>
            <a:picLocks noGrp="1" noChangeAspect="1" noChangeArrowheads="1"/>
          </p:cNvPicPr>
          <p:nvPr>
            <p:ph type="subTitle" idx="1"/>
          </p:nvPr>
        </p:nvPicPr>
        <p:blipFill>
          <a:blip r:embed="rId3">
            <a:extLst>
              <a:ext uri="{28A0092B-C50C-407E-A947-70E740481C1C}">
                <a14:useLocalDpi xmlns:a14="http://schemas.microsoft.com/office/drawing/2010/main" val="0"/>
              </a:ext>
            </a:extLst>
          </a:blip>
          <a:srcRect/>
          <a:stretch>
            <a:fillRect/>
          </a:stretch>
        </p:blipFill>
        <p:spPr>
          <a:xfrm>
            <a:off x="1905000" y="990600"/>
            <a:ext cx="8534400" cy="5410200"/>
          </a:xfrm>
        </p:spPr>
      </p:pic>
    </p:spTree>
    <p:extLst>
      <p:ext uri="{BB962C8B-B14F-4D97-AF65-F5344CB8AC3E}">
        <p14:creationId xmlns:p14="http://schemas.microsoft.com/office/powerpoint/2010/main" val="2906689436"/>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8686800" cy="6400800"/>
          </a:xfrm>
        </p:spPr>
        <p:txBody>
          <a:bodyPr rtlCol="0">
            <a:normAutofit fontScale="92500"/>
          </a:bodyPr>
          <a:lstStyle/>
          <a:p>
            <a:pPr>
              <a:lnSpc>
                <a:spcPct val="110000"/>
              </a:lnSpc>
              <a:spcBef>
                <a:spcPct val="10000"/>
              </a:spcBef>
              <a:buNone/>
              <a:defRPr/>
            </a:pPr>
            <a:r>
              <a:rPr lang="en-US" sz="1800" dirty="0"/>
              <a:t>// </a:t>
            </a:r>
            <a:r>
              <a:rPr lang="en-US" sz="1800" b="1" dirty="0"/>
              <a:t>Procedure calls another procedure</a:t>
            </a:r>
          </a:p>
          <a:p>
            <a:pPr>
              <a:lnSpc>
                <a:spcPct val="110000"/>
              </a:lnSpc>
              <a:spcBef>
                <a:spcPct val="10000"/>
              </a:spcBef>
              <a:buNone/>
              <a:defRPr/>
            </a:pPr>
            <a:endParaRPr lang="en-US" sz="1800" dirty="0"/>
          </a:p>
          <a:p>
            <a:pPr>
              <a:lnSpc>
                <a:spcPct val="110000"/>
              </a:lnSpc>
              <a:spcBef>
                <a:spcPct val="10000"/>
              </a:spcBef>
              <a:buNone/>
              <a:defRPr/>
            </a:pPr>
            <a:r>
              <a:rPr lang="en-US" sz="2400" dirty="0"/>
              <a:t>CREATE OR REPLACE PROCEDURE </a:t>
            </a:r>
            <a:r>
              <a:rPr lang="en-US" sz="2400" dirty="0" err="1">
                <a:solidFill>
                  <a:srgbClr val="FF0000"/>
                </a:solidFill>
              </a:rPr>
              <a:t>insertFaculty</a:t>
            </a:r>
            <a:r>
              <a:rPr lang="en-US" sz="2400" dirty="0">
                <a:solidFill>
                  <a:srgbClr val="FF0000"/>
                </a:solidFill>
              </a:rPr>
              <a:t> </a:t>
            </a:r>
            <a:r>
              <a:rPr lang="en-US" sz="2400" dirty="0"/>
              <a:t>(</a:t>
            </a:r>
            <a:r>
              <a:rPr lang="en-US" sz="2400" dirty="0" err="1"/>
              <a:t>pid</a:t>
            </a:r>
            <a:r>
              <a:rPr lang="en-US" sz="2400" dirty="0"/>
              <a:t> IN VARCHAR, DOB IN DATE, </a:t>
            </a:r>
            <a:r>
              <a:rPr lang="en-US" sz="2400" dirty="0" err="1"/>
              <a:t>fname</a:t>
            </a:r>
            <a:r>
              <a:rPr lang="en-US" sz="2400" dirty="0"/>
              <a:t> IN VARCHAR, </a:t>
            </a:r>
            <a:r>
              <a:rPr lang="en-US" sz="2400" dirty="0" err="1"/>
              <a:t>lname</a:t>
            </a:r>
            <a:r>
              <a:rPr lang="en-US" sz="2400" dirty="0"/>
              <a:t> IN VARCHAR, rank IN VARCHAR, </a:t>
            </a:r>
            <a:r>
              <a:rPr lang="en-US" sz="2400" dirty="0" err="1"/>
              <a:t>dept</a:t>
            </a:r>
            <a:r>
              <a:rPr lang="en-US" sz="2400" dirty="0"/>
              <a:t> IN VARCHAR) IS</a:t>
            </a:r>
          </a:p>
          <a:p>
            <a:pPr>
              <a:lnSpc>
                <a:spcPct val="110000"/>
              </a:lnSpc>
              <a:spcBef>
                <a:spcPct val="10000"/>
              </a:spcBef>
              <a:buNone/>
              <a:defRPr/>
            </a:pPr>
            <a:r>
              <a:rPr lang="en-US" sz="2400" dirty="0"/>
              <a:t> </a:t>
            </a:r>
          </a:p>
          <a:p>
            <a:pPr>
              <a:lnSpc>
                <a:spcPct val="110000"/>
              </a:lnSpc>
              <a:spcBef>
                <a:spcPct val="10000"/>
              </a:spcBef>
              <a:buNone/>
              <a:defRPr/>
            </a:pPr>
            <a:r>
              <a:rPr lang="en-US" sz="2400" dirty="0"/>
              <a:t>BEGIN </a:t>
            </a:r>
          </a:p>
          <a:p>
            <a:pPr>
              <a:lnSpc>
                <a:spcPct val="110000"/>
              </a:lnSpc>
              <a:spcBef>
                <a:spcPct val="10000"/>
              </a:spcBef>
              <a:buNone/>
              <a:defRPr/>
            </a:pPr>
            <a:r>
              <a:rPr lang="en-US" sz="2400" dirty="0"/>
              <a:t>      </a:t>
            </a:r>
            <a:r>
              <a:rPr lang="en-US" sz="2400" dirty="0">
                <a:solidFill>
                  <a:srgbClr val="FF0000"/>
                </a:solidFill>
              </a:rPr>
              <a:t> </a:t>
            </a:r>
            <a:r>
              <a:rPr lang="en-US" sz="2400" dirty="0" err="1">
                <a:solidFill>
                  <a:srgbClr val="FF0000"/>
                </a:solidFill>
              </a:rPr>
              <a:t>insertPerson</a:t>
            </a:r>
            <a:r>
              <a:rPr lang="en-US" sz="2400" dirty="0">
                <a:solidFill>
                  <a:srgbClr val="FF0000"/>
                </a:solidFill>
              </a:rPr>
              <a:t> </a:t>
            </a:r>
            <a:r>
              <a:rPr lang="en-US" sz="2400" dirty="0"/>
              <a:t>(</a:t>
            </a:r>
            <a:r>
              <a:rPr lang="en-US" sz="2400" dirty="0" err="1"/>
              <a:t>pid</a:t>
            </a:r>
            <a:r>
              <a:rPr lang="en-US" sz="2400" dirty="0"/>
              <a:t>, DOB, </a:t>
            </a:r>
            <a:r>
              <a:rPr lang="en-US" sz="2400" dirty="0" err="1"/>
              <a:t>fname</a:t>
            </a:r>
            <a:r>
              <a:rPr lang="en-US" sz="2400" dirty="0"/>
              <a:t>, </a:t>
            </a:r>
            <a:r>
              <a:rPr lang="en-US" sz="2400" dirty="0" err="1"/>
              <a:t>lname</a:t>
            </a:r>
            <a:r>
              <a:rPr lang="en-US" sz="2400" dirty="0"/>
              <a:t>);     // User defined Procedure</a:t>
            </a:r>
          </a:p>
          <a:p>
            <a:pPr>
              <a:lnSpc>
                <a:spcPct val="110000"/>
              </a:lnSpc>
              <a:spcBef>
                <a:spcPct val="10000"/>
              </a:spcBef>
              <a:buNone/>
              <a:defRPr/>
            </a:pPr>
            <a:r>
              <a:rPr lang="en-US" sz="2400" dirty="0"/>
              <a:t>       insert into </a:t>
            </a:r>
            <a:r>
              <a:rPr lang="en-US" sz="2400" dirty="0" err="1">
                <a:solidFill>
                  <a:srgbClr val="FF0000"/>
                </a:solidFill>
              </a:rPr>
              <a:t>facultyEDB</a:t>
            </a:r>
            <a:r>
              <a:rPr lang="en-US" sz="2400" dirty="0"/>
              <a:t> values(</a:t>
            </a:r>
            <a:r>
              <a:rPr lang="en-US" sz="2400" dirty="0" err="1"/>
              <a:t>pid</a:t>
            </a:r>
            <a:r>
              <a:rPr lang="en-US" sz="2400" dirty="0"/>
              <a:t>, rank, </a:t>
            </a:r>
            <a:r>
              <a:rPr lang="en-US" sz="2400" dirty="0" err="1"/>
              <a:t>dept</a:t>
            </a:r>
            <a:r>
              <a:rPr lang="en-US" sz="2400" dirty="0"/>
              <a:t>); </a:t>
            </a:r>
          </a:p>
          <a:p>
            <a:pPr>
              <a:lnSpc>
                <a:spcPct val="110000"/>
              </a:lnSpc>
              <a:spcBef>
                <a:spcPct val="10000"/>
              </a:spcBef>
              <a:buNone/>
              <a:defRPr/>
            </a:pPr>
            <a:r>
              <a:rPr lang="en-US" sz="2400" dirty="0"/>
              <a:t>       DBMS_OUTPUT.PUT_LINE('Faculty with </a:t>
            </a:r>
            <a:r>
              <a:rPr lang="en-US" sz="2400" dirty="0" err="1"/>
              <a:t>pid</a:t>
            </a:r>
            <a:r>
              <a:rPr lang="en-US" sz="2400" dirty="0"/>
              <a:t> ' || </a:t>
            </a:r>
            <a:r>
              <a:rPr lang="en-US" sz="2400" dirty="0" err="1"/>
              <a:t>pid</a:t>
            </a:r>
            <a:r>
              <a:rPr lang="en-US" sz="2400" dirty="0"/>
              <a:t> || ' is inserted.'); </a:t>
            </a:r>
          </a:p>
          <a:p>
            <a:pPr>
              <a:lnSpc>
                <a:spcPct val="110000"/>
              </a:lnSpc>
              <a:spcBef>
                <a:spcPct val="10000"/>
              </a:spcBef>
              <a:buNone/>
              <a:defRPr/>
            </a:pPr>
            <a:r>
              <a:rPr lang="en-US" sz="2400" dirty="0"/>
              <a:t>END </a:t>
            </a:r>
            <a:r>
              <a:rPr lang="en-US" sz="2400" dirty="0" err="1"/>
              <a:t>insertFaculty</a:t>
            </a:r>
            <a:r>
              <a:rPr lang="en-US" sz="2400" dirty="0"/>
              <a:t>;</a:t>
            </a:r>
          </a:p>
          <a:p>
            <a:pPr>
              <a:lnSpc>
                <a:spcPct val="110000"/>
              </a:lnSpc>
              <a:spcBef>
                <a:spcPct val="10000"/>
              </a:spcBef>
              <a:buNone/>
              <a:defRPr/>
            </a:pPr>
            <a:endParaRPr lang="en-US" sz="2000" dirty="0"/>
          </a:p>
          <a:p>
            <a:pPr>
              <a:lnSpc>
                <a:spcPct val="80000"/>
              </a:lnSpc>
              <a:buNone/>
              <a:defRPr/>
            </a:pPr>
            <a:r>
              <a:rPr lang="en-US" sz="2000" b="1" dirty="0"/>
              <a:t>EXECUTE</a:t>
            </a:r>
            <a:r>
              <a:rPr lang="en-US" sz="2000" dirty="0"/>
              <a:t> </a:t>
            </a:r>
            <a:r>
              <a:rPr lang="en-US" sz="2000" dirty="0" err="1"/>
              <a:t>insertFaculty</a:t>
            </a:r>
            <a:r>
              <a:rPr lang="en-US" sz="2000" dirty="0"/>
              <a:t>('121-11-1111', '21-OCT-1961', 'Susan', 'Urban', 'Emeritus', 'CSE');  </a:t>
            </a:r>
          </a:p>
          <a:p>
            <a:pPr>
              <a:lnSpc>
                <a:spcPct val="80000"/>
              </a:lnSpc>
              <a:buNone/>
              <a:defRPr/>
            </a:pPr>
            <a:endParaRPr lang="en-US" sz="2000" dirty="0"/>
          </a:p>
          <a:p>
            <a:pPr>
              <a:lnSpc>
                <a:spcPct val="80000"/>
              </a:lnSpc>
              <a:buNone/>
              <a:defRPr/>
            </a:pPr>
            <a:r>
              <a:rPr lang="en-US" sz="2000" dirty="0"/>
              <a:t>-- from </a:t>
            </a:r>
            <a:r>
              <a:rPr lang="en-US" sz="2000" dirty="0" err="1"/>
              <a:t>sql</a:t>
            </a:r>
            <a:r>
              <a:rPr lang="en-US" sz="2000" dirty="0"/>
              <a:t> prompt  </a:t>
            </a:r>
          </a:p>
          <a:p>
            <a:pPr>
              <a:lnSpc>
                <a:spcPct val="80000"/>
              </a:lnSpc>
              <a:buNone/>
              <a:defRPr/>
            </a:pPr>
            <a:endParaRPr lang="en-US" sz="2000" dirty="0"/>
          </a:p>
          <a:p>
            <a:pPr marL="0" indent="0">
              <a:buNone/>
              <a:defRPr/>
            </a:pPr>
            <a:endParaRPr lang="en-US" sz="2000" dirty="0"/>
          </a:p>
        </p:txBody>
      </p:sp>
      <p:sp>
        <p:nvSpPr>
          <p:cNvPr id="2" name="Slide Number Placeholder 1"/>
          <p:cNvSpPr>
            <a:spLocks noGrp="1"/>
          </p:cNvSpPr>
          <p:nvPr>
            <p:ph type="sldNum" sz="quarter" idx="12"/>
          </p:nvPr>
        </p:nvSpPr>
        <p:spPr/>
        <p:txBody>
          <a:bodyPr/>
          <a:lstStyle/>
          <a:p>
            <a:pPr>
              <a:defRPr/>
            </a:pPr>
            <a:fld id="{D0E051C6-B716-429E-85D3-7E7AE365E90F}" type="slidenum">
              <a:rPr lang="en-US" altLang="en-US" smtClean="0"/>
              <a:pPr>
                <a:defRPr/>
              </a:pPr>
              <a:t>33</a:t>
            </a:fld>
            <a:endParaRPr lang="en-US" altLang="en-US"/>
          </a:p>
        </p:txBody>
      </p:sp>
    </p:spTree>
    <p:extLst>
      <p:ext uri="{BB962C8B-B14F-4D97-AF65-F5344CB8AC3E}">
        <p14:creationId xmlns:p14="http://schemas.microsoft.com/office/powerpoint/2010/main" val="934396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2362200" y="0"/>
            <a:ext cx="8001000" cy="838200"/>
          </a:xfrm>
        </p:spPr>
        <p:txBody>
          <a:bodyPr/>
          <a:lstStyle/>
          <a:p>
            <a:pPr eaLnBrk="1" hangingPunct="1"/>
            <a:r>
              <a:rPr lang="en-US" altLang="en-US" sz="3200" b="1" u="sng">
                <a:solidFill>
                  <a:srgbClr val="FF0000"/>
                </a:solidFill>
                <a:ea typeface="Arial Unicode MS" pitchFamily="34" charset="-128"/>
              </a:rPr>
              <a:t>FUNCTIONS</a:t>
            </a:r>
          </a:p>
        </p:txBody>
      </p:sp>
      <p:sp>
        <p:nvSpPr>
          <p:cNvPr id="43011" name="Rectangle 3"/>
          <p:cNvSpPr>
            <a:spLocks noGrp="1" noChangeArrowheads="1"/>
          </p:cNvSpPr>
          <p:nvPr>
            <p:ph type="subTitle" idx="1"/>
          </p:nvPr>
        </p:nvSpPr>
        <p:spPr>
          <a:xfrm>
            <a:off x="1524000" y="930275"/>
            <a:ext cx="9144000" cy="5334000"/>
          </a:xfrm>
        </p:spPr>
        <p:txBody>
          <a:bodyPr/>
          <a:lstStyle/>
          <a:p>
            <a:pPr marL="742950" indent="-571500" algn="l">
              <a:lnSpc>
                <a:spcPct val="80000"/>
              </a:lnSpc>
              <a:buFontTx/>
              <a:buChar char="•"/>
            </a:pPr>
            <a:r>
              <a:rPr lang="en-US" altLang="en-US" sz="2800"/>
              <a:t>Functions are a type of stored code and are very similar to procedures.</a:t>
            </a:r>
          </a:p>
          <a:p>
            <a:pPr marL="742950" indent="-571500" algn="l">
              <a:lnSpc>
                <a:spcPct val="80000"/>
              </a:lnSpc>
              <a:buFontTx/>
              <a:buChar char="•"/>
            </a:pPr>
            <a:r>
              <a:rPr lang="en-US" altLang="en-US" sz="2800"/>
              <a:t>The significant difference is that a function is a PL/SQL </a:t>
            </a:r>
            <a:r>
              <a:rPr lang="en-US" altLang="en-US" sz="2800" b="1">
                <a:solidFill>
                  <a:srgbClr val="FF0000"/>
                </a:solidFill>
              </a:rPr>
              <a:t>block that </a:t>
            </a:r>
            <a:r>
              <a:rPr lang="en-US" altLang="en-US" sz="2800" b="1" i="1">
                <a:solidFill>
                  <a:srgbClr val="FF0000"/>
                </a:solidFill>
              </a:rPr>
              <a:t>returns </a:t>
            </a:r>
            <a:r>
              <a:rPr lang="en-US" altLang="en-US" sz="2800" b="1">
                <a:solidFill>
                  <a:srgbClr val="FF0000"/>
                </a:solidFill>
              </a:rPr>
              <a:t>a single value</a:t>
            </a:r>
            <a:r>
              <a:rPr lang="en-US" altLang="en-US" sz="2800" b="1"/>
              <a:t>. </a:t>
            </a:r>
          </a:p>
          <a:p>
            <a:pPr marL="742950" indent="-571500" algn="l">
              <a:lnSpc>
                <a:spcPct val="80000"/>
              </a:lnSpc>
              <a:buFontTx/>
              <a:buChar char="•"/>
            </a:pPr>
            <a:r>
              <a:rPr lang="en-US" altLang="en-US" sz="2800"/>
              <a:t>Functions can accept one, many, or no parameters, but a function </a:t>
            </a:r>
            <a:r>
              <a:rPr lang="en-US" altLang="en-US" sz="2800" b="1"/>
              <a:t>must have a return clause </a:t>
            </a:r>
            <a:r>
              <a:rPr lang="en-US" altLang="en-US" sz="2800"/>
              <a:t>in the executable section of the function.</a:t>
            </a:r>
          </a:p>
          <a:p>
            <a:pPr marL="742950" indent="-571500" algn="l">
              <a:lnSpc>
                <a:spcPct val="80000"/>
              </a:lnSpc>
              <a:buFontTx/>
              <a:buChar char="•"/>
            </a:pPr>
            <a:r>
              <a:rPr lang="en-US" altLang="en-US" sz="2800"/>
              <a:t>The datatype of the return value must be declared in the header of the function.</a:t>
            </a:r>
          </a:p>
          <a:p>
            <a:pPr marL="742950" indent="-571500" algn="l">
              <a:lnSpc>
                <a:spcPct val="80000"/>
              </a:lnSpc>
              <a:buFontTx/>
              <a:buChar char="•"/>
            </a:pPr>
            <a:r>
              <a:rPr lang="en-US" altLang="en-US" sz="2800"/>
              <a:t>A function is not a stand-alone executable in the way that a procedure is: </a:t>
            </a:r>
            <a:r>
              <a:rPr lang="en-US" altLang="en-US" sz="2800">
                <a:solidFill>
                  <a:srgbClr val="FF0000"/>
                </a:solidFill>
              </a:rPr>
              <a:t>It must be used in some context</a:t>
            </a:r>
            <a:r>
              <a:rPr lang="en-US" altLang="en-US" sz="2800"/>
              <a:t>. </a:t>
            </a:r>
          </a:p>
          <a:p>
            <a:pPr marL="742950" indent="-571500" algn="l">
              <a:lnSpc>
                <a:spcPct val="80000"/>
              </a:lnSpc>
              <a:buFontTx/>
              <a:buChar char="•"/>
            </a:pPr>
            <a:r>
              <a:rPr lang="en-US" altLang="en-US" sz="2800"/>
              <a:t>A function has output that needs to be assigned to a variable, or it can be used in a </a:t>
            </a:r>
            <a:r>
              <a:rPr lang="en-US" altLang="en-US" sz="2800">
                <a:solidFill>
                  <a:srgbClr val="FF0000"/>
                </a:solidFill>
              </a:rPr>
              <a:t>SELECT</a:t>
            </a:r>
            <a:r>
              <a:rPr lang="en-US" altLang="en-US" sz="2800"/>
              <a:t> statement.</a:t>
            </a:r>
          </a:p>
          <a:p>
            <a:pPr marL="742950" indent="-571500" algn="l">
              <a:lnSpc>
                <a:spcPct val="80000"/>
              </a:lnSpc>
              <a:buFontTx/>
              <a:buChar char="•"/>
            </a:pPr>
            <a:endParaRPr lang="en-US" altLang="en-US">
              <a:ea typeface="Arial Unicode MS" pitchFamily="34" charset="-128"/>
            </a:endParaRPr>
          </a:p>
        </p:txBody>
      </p:sp>
    </p:spTree>
    <p:extLst>
      <p:ext uri="{BB962C8B-B14F-4D97-AF65-F5344CB8AC3E}">
        <p14:creationId xmlns:p14="http://schemas.microsoft.com/office/powerpoint/2010/main" val="3310937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FUNCTIONS</a:t>
            </a:r>
          </a:p>
        </p:txBody>
      </p:sp>
      <p:sp>
        <p:nvSpPr>
          <p:cNvPr id="44035" name="Rectangle 3"/>
          <p:cNvSpPr>
            <a:spLocks noGrp="1" noChangeArrowheads="1"/>
          </p:cNvSpPr>
          <p:nvPr>
            <p:ph type="subTitle" idx="1"/>
          </p:nvPr>
        </p:nvSpPr>
        <p:spPr>
          <a:xfrm>
            <a:off x="1524000" y="1676400"/>
            <a:ext cx="9144000" cy="4419600"/>
          </a:xfrm>
        </p:spPr>
        <p:txBody>
          <a:bodyPr/>
          <a:lstStyle/>
          <a:p>
            <a:pPr marL="742950" indent="-571500" algn="l">
              <a:lnSpc>
                <a:spcPct val="80000"/>
              </a:lnSpc>
              <a:buFontTx/>
              <a:buChar char="•"/>
            </a:pPr>
            <a:r>
              <a:rPr lang="en-US" altLang="en-US" sz="2800"/>
              <a:t>The function does not necessarily have to have any parameters, but it must have a RETURN value declared in the header, and it must return values for all the varying possible execution streams.</a:t>
            </a:r>
          </a:p>
          <a:p>
            <a:pPr marL="742950" indent="-571500" algn="l">
              <a:lnSpc>
                <a:spcPct val="80000"/>
              </a:lnSpc>
              <a:buFontTx/>
              <a:buChar char="•"/>
            </a:pPr>
            <a:endParaRPr lang="en-US" altLang="en-US" sz="2800"/>
          </a:p>
          <a:p>
            <a:pPr marL="742950" indent="-571500" algn="l">
              <a:lnSpc>
                <a:spcPct val="80000"/>
              </a:lnSpc>
              <a:buFontTx/>
              <a:buChar char="•"/>
            </a:pPr>
            <a:r>
              <a:rPr lang="en-US" altLang="en-US" sz="2800"/>
              <a:t>The RETURN statement does not have to appear as the last line of the main execution section, and there </a:t>
            </a:r>
            <a:r>
              <a:rPr lang="en-US" altLang="en-US" sz="2800">
                <a:solidFill>
                  <a:srgbClr val="FF0000"/>
                </a:solidFill>
              </a:rPr>
              <a:t>may be more than one RETURN statement </a:t>
            </a:r>
            <a:r>
              <a:rPr lang="en-US" altLang="en-US" sz="2800"/>
              <a:t>(there should be a RETURN statement for each exception). </a:t>
            </a:r>
          </a:p>
          <a:p>
            <a:pPr marL="742950" indent="-571500" algn="l">
              <a:lnSpc>
                <a:spcPct val="80000"/>
              </a:lnSpc>
              <a:buFontTx/>
              <a:buChar char="•"/>
            </a:pPr>
            <a:endParaRPr lang="en-US" altLang="en-US" sz="2800"/>
          </a:p>
        </p:txBody>
      </p:sp>
    </p:spTree>
    <p:extLst>
      <p:ext uri="{BB962C8B-B14F-4D97-AF65-F5344CB8AC3E}">
        <p14:creationId xmlns:p14="http://schemas.microsoft.com/office/powerpoint/2010/main" val="363149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FUNCTIONS</a:t>
            </a:r>
          </a:p>
        </p:txBody>
      </p:sp>
      <p:sp>
        <p:nvSpPr>
          <p:cNvPr id="45059" name="Rectangle 3"/>
          <p:cNvSpPr>
            <a:spLocks noGrp="1" noChangeArrowheads="1"/>
          </p:cNvSpPr>
          <p:nvPr>
            <p:ph type="subTitle" idx="1"/>
          </p:nvPr>
        </p:nvSpPr>
        <p:spPr>
          <a:xfrm>
            <a:off x="1524000" y="762000"/>
            <a:ext cx="9144000" cy="5334000"/>
          </a:xfrm>
        </p:spPr>
        <p:txBody>
          <a:bodyPr/>
          <a:lstStyle/>
          <a:p>
            <a:pPr marL="742950" indent="-571500" algn="l">
              <a:lnSpc>
                <a:spcPct val="80000"/>
              </a:lnSpc>
              <a:buFontTx/>
              <a:buChar char="•"/>
            </a:pPr>
            <a:r>
              <a:rPr lang="en-US" altLang="en-US" sz="2800"/>
              <a:t>The syntax for creating a function is as follows:</a:t>
            </a:r>
          </a:p>
          <a:p>
            <a:pPr marL="2136775" lvl="2" indent="-568325" algn="l">
              <a:lnSpc>
                <a:spcPct val="80000"/>
              </a:lnSpc>
            </a:pPr>
            <a:endParaRPr lang="en-US" altLang="en-US" sz="2800"/>
          </a:p>
          <a:p>
            <a:pPr marL="2136775" lvl="2" indent="-568325" algn="l">
              <a:lnSpc>
                <a:spcPct val="80000"/>
              </a:lnSpc>
            </a:pPr>
            <a:r>
              <a:rPr lang="en-US" altLang="en-US" sz="2800"/>
              <a:t>CREATE [OR REPLACE] FUNCTION </a:t>
            </a:r>
            <a:r>
              <a:rPr lang="en-US" altLang="en-US" sz="2800">
                <a:solidFill>
                  <a:srgbClr val="FF0000"/>
                </a:solidFill>
              </a:rPr>
              <a:t>function_name</a:t>
            </a:r>
          </a:p>
          <a:p>
            <a:pPr marL="2136775" lvl="2" indent="-568325" algn="l">
              <a:lnSpc>
                <a:spcPct val="80000"/>
              </a:lnSpc>
            </a:pPr>
            <a:r>
              <a:rPr lang="en-US" altLang="en-US" sz="2800"/>
              <a:t>	(parameter list)</a:t>
            </a:r>
          </a:p>
          <a:p>
            <a:pPr marL="2136775" lvl="2" indent="-568325" algn="l">
              <a:lnSpc>
                <a:spcPct val="80000"/>
              </a:lnSpc>
            </a:pPr>
            <a:r>
              <a:rPr lang="en-US" altLang="en-US" sz="2800">
                <a:solidFill>
                  <a:srgbClr val="FF0000"/>
                </a:solidFill>
              </a:rPr>
              <a:t>RETURN</a:t>
            </a:r>
            <a:r>
              <a:rPr lang="en-US" altLang="en-US" sz="2800"/>
              <a:t> datatype</a:t>
            </a:r>
          </a:p>
          <a:p>
            <a:pPr marL="2136775" lvl="2" indent="-568325" algn="l">
              <a:lnSpc>
                <a:spcPct val="80000"/>
              </a:lnSpc>
            </a:pPr>
            <a:r>
              <a:rPr lang="en-US" altLang="en-US" sz="2800"/>
              <a:t>IS|AS</a:t>
            </a:r>
          </a:p>
          <a:p>
            <a:pPr marL="2136775" lvl="2" indent="-568325" algn="l">
              <a:lnSpc>
                <a:spcPct val="80000"/>
              </a:lnSpc>
            </a:pPr>
            <a:r>
              <a:rPr lang="en-US" altLang="en-US" sz="2800"/>
              <a:t>BEGIN</a:t>
            </a:r>
          </a:p>
          <a:p>
            <a:pPr marL="2136775" lvl="2" indent="-568325" algn="l">
              <a:lnSpc>
                <a:spcPct val="80000"/>
              </a:lnSpc>
            </a:pPr>
            <a:r>
              <a:rPr lang="en-US" altLang="en-US" sz="2800"/>
              <a:t>	&lt;body&gt;</a:t>
            </a:r>
          </a:p>
          <a:p>
            <a:pPr marL="2136775" lvl="2" indent="-568325" algn="l">
              <a:lnSpc>
                <a:spcPct val="80000"/>
              </a:lnSpc>
            </a:pPr>
            <a:r>
              <a:rPr lang="en-US" altLang="en-US" sz="2800"/>
              <a:t>	</a:t>
            </a:r>
            <a:r>
              <a:rPr lang="en-US" altLang="en-US" sz="2800">
                <a:solidFill>
                  <a:srgbClr val="FF0000"/>
                </a:solidFill>
              </a:rPr>
              <a:t>RETURN</a:t>
            </a:r>
            <a:r>
              <a:rPr lang="en-US" altLang="en-US" sz="2800"/>
              <a:t> (</a:t>
            </a:r>
            <a:r>
              <a:rPr lang="en-US" altLang="en-US" sz="2800" i="1"/>
              <a:t>return_value</a:t>
            </a:r>
            <a:r>
              <a:rPr lang="en-US" altLang="en-US" sz="2800"/>
              <a:t>);</a:t>
            </a:r>
          </a:p>
          <a:p>
            <a:pPr marL="2136775" lvl="2" indent="-568325" algn="l">
              <a:lnSpc>
                <a:spcPct val="80000"/>
              </a:lnSpc>
            </a:pPr>
            <a:r>
              <a:rPr lang="en-US" altLang="en-US" sz="2800"/>
              <a:t>END;</a:t>
            </a:r>
          </a:p>
          <a:p>
            <a:pPr marL="742950" indent="-571500" algn="l">
              <a:lnSpc>
                <a:spcPct val="80000"/>
              </a:lnSpc>
              <a:buFontTx/>
              <a:buChar char="•"/>
            </a:pPr>
            <a:endParaRPr lang="en-US" altLang="en-US" sz="2800">
              <a:ea typeface="Arial Unicode MS" pitchFamily="34" charset="-128"/>
            </a:endParaRPr>
          </a:p>
        </p:txBody>
      </p:sp>
    </p:spTree>
    <p:extLst>
      <p:ext uri="{BB962C8B-B14F-4D97-AF65-F5344CB8AC3E}">
        <p14:creationId xmlns:p14="http://schemas.microsoft.com/office/powerpoint/2010/main" val="554328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endParaRPr lang="en-US" altLang="en-US" smtClean="0"/>
          </a:p>
        </p:txBody>
      </p:sp>
      <p:sp>
        <p:nvSpPr>
          <p:cNvPr id="46083" name="Content Placeholder 2"/>
          <p:cNvSpPr>
            <a:spLocks noGrp="1"/>
          </p:cNvSpPr>
          <p:nvPr>
            <p:ph idx="1"/>
          </p:nvPr>
        </p:nvSpPr>
        <p:spPr/>
        <p:txBody>
          <a:bodyPr/>
          <a:lstStyle/>
          <a:p>
            <a:pPr eaLnBrk="1" hangingPunct="1"/>
            <a:endParaRPr lang="en-US" altLang="en-US" smtClean="0"/>
          </a:p>
        </p:txBody>
      </p:sp>
      <p:pic>
        <p:nvPicPr>
          <p:cNvPr id="4608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14400"/>
            <a:ext cx="77533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BC310CB-3FB4-460D-8A58-D6C9C941EA77}" type="slidenum">
              <a:rPr lang="en-US" altLang="en-US" smtClean="0"/>
              <a:pPr>
                <a:defRPr/>
              </a:pPr>
              <a:t>37</a:t>
            </a:fld>
            <a:endParaRPr lang="en-US" altLang="en-US"/>
          </a:p>
        </p:txBody>
      </p:sp>
    </p:spTree>
    <p:extLst>
      <p:ext uri="{BB962C8B-B14F-4D97-AF65-F5344CB8AC3E}">
        <p14:creationId xmlns:p14="http://schemas.microsoft.com/office/powerpoint/2010/main" val="18828833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endParaRPr lang="en-US" altLang="en-US" smtClean="0"/>
          </a:p>
        </p:txBody>
      </p:sp>
      <p:sp>
        <p:nvSpPr>
          <p:cNvPr id="47107" name="Content Placeholder 2"/>
          <p:cNvSpPr>
            <a:spLocks noGrp="1"/>
          </p:cNvSpPr>
          <p:nvPr>
            <p:ph idx="1"/>
          </p:nvPr>
        </p:nvSpPr>
        <p:spPr/>
        <p:txBody>
          <a:bodyPr/>
          <a:lstStyle/>
          <a:p>
            <a:pPr eaLnBrk="1" hangingPunct="1"/>
            <a:endParaRPr lang="en-US" altLang="en-US" smtClean="0"/>
          </a:p>
        </p:txBody>
      </p:sp>
      <p:pic>
        <p:nvPicPr>
          <p:cNvPr id="471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371600"/>
            <a:ext cx="6705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0F9671E-A2C3-4D63-8AD6-CCF7E06CD0C4}" type="slidenum">
              <a:rPr lang="en-US" altLang="en-US" smtClean="0"/>
              <a:pPr>
                <a:defRPr/>
              </a:pPr>
              <a:t>38</a:t>
            </a:fld>
            <a:endParaRPr lang="en-US" altLang="en-US"/>
          </a:p>
        </p:txBody>
      </p:sp>
    </p:spTree>
    <p:extLst>
      <p:ext uri="{BB962C8B-B14F-4D97-AF65-F5344CB8AC3E}">
        <p14:creationId xmlns:p14="http://schemas.microsoft.com/office/powerpoint/2010/main" val="971146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endParaRPr lang="en-US" altLang="en-US" smtClean="0"/>
          </a:p>
        </p:txBody>
      </p:sp>
      <p:sp>
        <p:nvSpPr>
          <p:cNvPr id="48131" name="Content Placeholder 2"/>
          <p:cNvSpPr>
            <a:spLocks noGrp="1"/>
          </p:cNvSpPr>
          <p:nvPr>
            <p:ph idx="1"/>
          </p:nvPr>
        </p:nvSpPr>
        <p:spPr>
          <a:xfrm>
            <a:off x="1981200" y="1847850"/>
            <a:ext cx="7886700" cy="4351338"/>
          </a:xfrm>
        </p:spPr>
        <p:txBody>
          <a:bodyPr/>
          <a:lstStyle/>
          <a:p>
            <a:pPr eaLnBrk="1" hangingPunct="1"/>
            <a:endParaRPr lang="en-US" altLang="en-US" smtClean="0"/>
          </a:p>
        </p:txBody>
      </p:sp>
      <p:pic>
        <p:nvPicPr>
          <p:cNvPr id="481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62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BDEAC28C-4829-422A-9E92-05DBC8F8E8F9}" type="slidenum">
              <a:rPr lang="en-US" altLang="en-US" smtClean="0"/>
              <a:pPr>
                <a:defRPr/>
              </a:pPr>
              <a:t>39</a:t>
            </a:fld>
            <a:endParaRPr lang="en-US" altLang="en-US"/>
          </a:p>
        </p:txBody>
      </p:sp>
    </p:spTree>
    <p:extLst>
      <p:ext uri="{BB962C8B-B14F-4D97-AF65-F5344CB8AC3E}">
        <p14:creationId xmlns:p14="http://schemas.microsoft.com/office/powerpoint/2010/main" val="2846932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905000" y="0"/>
            <a:ext cx="8458200" cy="838200"/>
          </a:xfrm>
        </p:spPr>
        <p:txBody>
          <a:bodyPr/>
          <a:lstStyle/>
          <a:p>
            <a:pPr algn="l" eaLnBrk="1" hangingPunct="1"/>
            <a:r>
              <a:rPr lang="en-US" altLang="en-US" sz="3200" b="1" u="sng">
                <a:ea typeface="Arial Unicode MS" pitchFamily="34" charset="-128"/>
              </a:rPr>
              <a:t>DIFFERENCE BETWEEN PL/SQL AND SQL</a:t>
            </a:r>
          </a:p>
        </p:txBody>
      </p:sp>
      <p:sp>
        <p:nvSpPr>
          <p:cNvPr id="399363" name="Rectangle 3"/>
          <p:cNvSpPr>
            <a:spLocks noGrp="1" noChangeArrowheads="1"/>
          </p:cNvSpPr>
          <p:nvPr>
            <p:ph type="subTitle" idx="1"/>
          </p:nvPr>
        </p:nvSpPr>
        <p:spPr>
          <a:xfrm>
            <a:off x="1828800" y="914400"/>
            <a:ext cx="8839200" cy="5181600"/>
          </a:xfrm>
        </p:spPr>
        <p:txBody>
          <a:bodyPr rtlCol="0">
            <a:normAutofit fontScale="92500" lnSpcReduction="10000"/>
          </a:bodyPr>
          <a:lstStyle/>
          <a:p>
            <a:pPr marL="882650" indent="-533400" algn="just">
              <a:buFontTx/>
              <a:buChar char="•"/>
              <a:defRPr/>
            </a:pPr>
            <a:r>
              <a:rPr lang="en-US" sz="2800">
                <a:ea typeface="Arial Unicode MS" pitchFamily="34" charset="-128"/>
                <a:cs typeface="Arial Unicode MS" pitchFamily="34" charset="-128"/>
              </a:rPr>
              <a:t>When a SQL statement is issued on the client computer, the request is made to the database on the server, and the result set is sent back to the client.</a:t>
            </a:r>
          </a:p>
          <a:p>
            <a:pPr marL="882650" indent="-533400" algn="just">
              <a:buFontTx/>
              <a:buChar char="•"/>
              <a:defRPr/>
            </a:pPr>
            <a:r>
              <a:rPr lang="en-US" sz="2800">
                <a:ea typeface="Arial Unicode MS" pitchFamily="34" charset="-128"/>
                <a:cs typeface="Arial Unicode MS" pitchFamily="34" charset="-128"/>
              </a:rPr>
              <a:t>As a result, a single SQL statement causes two trips on the network. If multiple SELECT statements are issued, the network traffic increase significantly very fast. For example, four SELECT statements cause eight network trips.</a:t>
            </a:r>
          </a:p>
          <a:p>
            <a:pPr marL="882650" indent="-533400" algn="just">
              <a:buFontTx/>
              <a:buChar char="•"/>
              <a:defRPr/>
            </a:pPr>
            <a:r>
              <a:rPr lang="en-US" sz="2800">
                <a:ea typeface="Arial Unicode MS" pitchFamily="34" charset="-128"/>
                <a:cs typeface="Arial Unicode MS" pitchFamily="34" charset="-128"/>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p:txBody>
      </p:sp>
    </p:spTree>
    <p:extLst>
      <p:ext uri="{BB962C8B-B14F-4D97-AF65-F5344CB8AC3E}">
        <p14:creationId xmlns:p14="http://schemas.microsoft.com/office/powerpoint/2010/main" val="30586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endParaRPr lang="en-US" altLang="en-US" smtClean="0"/>
          </a:p>
        </p:txBody>
      </p:sp>
      <p:sp>
        <p:nvSpPr>
          <p:cNvPr id="49155" name="Content Placeholder 2"/>
          <p:cNvSpPr>
            <a:spLocks noGrp="1"/>
          </p:cNvSpPr>
          <p:nvPr>
            <p:ph idx="1"/>
          </p:nvPr>
        </p:nvSpPr>
        <p:spPr/>
        <p:txBody>
          <a:bodyPr/>
          <a:lstStyle/>
          <a:p>
            <a:pPr eaLnBrk="1" hangingPunct="1"/>
            <a:endParaRPr lang="en-US" altLang="en-US" smtClean="0"/>
          </a:p>
        </p:txBody>
      </p:sp>
      <p:pic>
        <p:nvPicPr>
          <p:cNvPr id="4915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450851"/>
            <a:ext cx="7600950" cy="572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152650" y="5105401"/>
            <a:ext cx="76009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lide Number Placeholder 2"/>
          <p:cNvSpPr>
            <a:spLocks noGrp="1"/>
          </p:cNvSpPr>
          <p:nvPr>
            <p:ph type="sldNum" sz="quarter" idx="12"/>
          </p:nvPr>
        </p:nvSpPr>
        <p:spPr/>
        <p:txBody>
          <a:bodyPr/>
          <a:lstStyle/>
          <a:p>
            <a:pPr>
              <a:defRPr/>
            </a:pPr>
            <a:fld id="{59AEE917-B39D-4874-9BE2-7DEFFA917C08}" type="slidenum">
              <a:rPr lang="en-US" altLang="en-US" smtClean="0"/>
              <a:pPr>
                <a:defRPr/>
              </a:pPr>
              <a:t>40</a:t>
            </a:fld>
            <a:endParaRPr lang="en-US" altLang="en-US"/>
          </a:p>
        </p:txBody>
      </p:sp>
    </p:spTree>
    <p:extLst>
      <p:ext uri="{BB962C8B-B14F-4D97-AF65-F5344CB8AC3E}">
        <p14:creationId xmlns:p14="http://schemas.microsoft.com/office/powerpoint/2010/main" val="15187110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2362200" y="0"/>
            <a:ext cx="8001000" cy="838200"/>
          </a:xfrm>
        </p:spPr>
        <p:txBody>
          <a:bodyPr/>
          <a:lstStyle/>
          <a:p>
            <a:pPr algn="l" eaLnBrk="1" hangingPunct="1"/>
            <a:r>
              <a:rPr lang="en-US" altLang="en-US" sz="3200" b="1" u="sng">
                <a:ea typeface="Arial Unicode MS" pitchFamily="34" charset="-128"/>
              </a:rPr>
              <a:t>Example</a:t>
            </a:r>
          </a:p>
        </p:txBody>
      </p:sp>
      <p:sp>
        <p:nvSpPr>
          <p:cNvPr id="50179" name="Rectangle 3"/>
          <p:cNvSpPr>
            <a:spLocks noGrp="1" noChangeArrowheads="1"/>
          </p:cNvSpPr>
          <p:nvPr>
            <p:ph type="subTitle" idx="1"/>
          </p:nvPr>
        </p:nvSpPr>
        <p:spPr>
          <a:xfrm>
            <a:off x="1828800" y="762000"/>
            <a:ext cx="8839200" cy="5715000"/>
          </a:xfrm>
        </p:spPr>
        <p:txBody>
          <a:bodyPr>
            <a:normAutofit lnSpcReduction="10000"/>
          </a:bodyPr>
          <a:lstStyle/>
          <a:p>
            <a:pPr marL="2136775" lvl="2" indent="-568325" algn="l">
              <a:lnSpc>
                <a:spcPct val="80000"/>
              </a:lnSpc>
            </a:pPr>
            <a:r>
              <a:rPr lang="en-US" altLang="en-US" sz="2000"/>
              <a:t>CREATE OR REPLACE FUNCTION </a:t>
            </a:r>
            <a:r>
              <a:rPr lang="en-US" altLang="en-US" sz="2000">
                <a:solidFill>
                  <a:srgbClr val="FF0000"/>
                </a:solidFill>
              </a:rPr>
              <a:t>show_description </a:t>
            </a:r>
            <a:r>
              <a:rPr lang="en-US" altLang="en-US" sz="2000"/>
              <a:t>	(i_course_no  IN  number)</a:t>
            </a:r>
          </a:p>
          <a:p>
            <a:pPr marL="2136775" lvl="2" indent="-568325" algn="l">
              <a:lnSpc>
                <a:spcPct val="80000"/>
              </a:lnSpc>
            </a:pPr>
            <a:r>
              <a:rPr lang="en-US" altLang="en-US" sz="2000"/>
              <a:t>RETURN varchar2</a:t>
            </a:r>
          </a:p>
          <a:p>
            <a:pPr marL="2136775" lvl="2" indent="-568325" algn="l">
              <a:lnSpc>
                <a:spcPct val="80000"/>
              </a:lnSpc>
            </a:pPr>
            <a:r>
              <a:rPr lang="en-US" altLang="en-US" sz="2000"/>
              <a:t>AS</a:t>
            </a:r>
          </a:p>
          <a:p>
            <a:pPr marL="2136775" lvl="2" indent="-568325" algn="l">
              <a:lnSpc>
                <a:spcPct val="80000"/>
              </a:lnSpc>
            </a:pPr>
            <a:r>
              <a:rPr lang="en-US" altLang="en-US" sz="2000"/>
              <a:t>	v_description varchar2(50);</a:t>
            </a:r>
          </a:p>
          <a:p>
            <a:pPr marL="2136775" lvl="2" indent="-568325" algn="l">
              <a:lnSpc>
                <a:spcPct val="80000"/>
              </a:lnSpc>
            </a:pPr>
            <a:r>
              <a:rPr lang="en-US" altLang="en-US" sz="2000">
                <a:solidFill>
                  <a:srgbClr val="FF0000"/>
                </a:solidFill>
              </a:rPr>
              <a:t>BEGIN</a:t>
            </a:r>
          </a:p>
          <a:p>
            <a:pPr marL="2136775" lvl="2" indent="-568325" algn="l">
              <a:lnSpc>
                <a:spcPct val="80000"/>
              </a:lnSpc>
            </a:pPr>
            <a:r>
              <a:rPr lang="en-US" altLang="en-US" sz="2000"/>
              <a:t>	SELECT description</a:t>
            </a:r>
          </a:p>
          <a:p>
            <a:pPr marL="2136775" lvl="2" indent="-568325" algn="l">
              <a:lnSpc>
                <a:spcPct val="80000"/>
              </a:lnSpc>
            </a:pPr>
            <a:r>
              <a:rPr lang="en-US" altLang="en-US" sz="2000"/>
              <a:t>		INTO v_description</a:t>
            </a:r>
          </a:p>
          <a:p>
            <a:pPr marL="2136775" lvl="2" indent="-568325" algn="l">
              <a:lnSpc>
                <a:spcPct val="80000"/>
              </a:lnSpc>
            </a:pPr>
            <a:r>
              <a:rPr lang="en-US" altLang="en-US" sz="2000"/>
              <a:t>		FROM course</a:t>
            </a:r>
          </a:p>
          <a:p>
            <a:pPr marL="2136775" lvl="2" indent="-568325" algn="l">
              <a:lnSpc>
                <a:spcPct val="80000"/>
              </a:lnSpc>
            </a:pPr>
            <a:r>
              <a:rPr lang="en-US" altLang="en-US" sz="2000"/>
              <a:t>		WHERE course_no = i_course_no;</a:t>
            </a:r>
          </a:p>
          <a:p>
            <a:pPr marL="2136775" lvl="2" indent="-568325" algn="l">
              <a:lnSpc>
                <a:spcPct val="80000"/>
              </a:lnSpc>
            </a:pPr>
            <a:r>
              <a:rPr lang="en-US" altLang="en-US" sz="2000"/>
              <a:t>	RETURN v_description;</a:t>
            </a:r>
          </a:p>
          <a:p>
            <a:pPr marL="2136775" lvl="2" indent="-568325" algn="l">
              <a:lnSpc>
                <a:spcPct val="80000"/>
              </a:lnSpc>
            </a:pPr>
            <a:r>
              <a:rPr lang="en-US" altLang="en-US" sz="2000">
                <a:solidFill>
                  <a:srgbClr val="FF0000"/>
                </a:solidFill>
              </a:rPr>
              <a:t>EXCEPTION</a:t>
            </a:r>
          </a:p>
          <a:p>
            <a:pPr marL="2136775" lvl="2" indent="-568325" algn="l">
              <a:lnSpc>
                <a:spcPct val="80000"/>
              </a:lnSpc>
            </a:pPr>
            <a:r>
              <a:rPr lang="en-US" altLang="en-US" sz="2000"/>
              <a:t>	WHEN </a:t>
            </a:r>
            <a:r>
              <a:rPr lang="en-US" altLang="en-US" sz="2000">
                <a:solidFill>
                  <a:srgbClr val="FF0000"/>
                </a:solidFill>
              </a:rPr>
              <a:t>NO_DATA_FOUND</a:t>
            </a:r>
          </a:p>
          <a:p>
            <a:pPr marL="2136775" lvl="2" indent="-568325" algn="l">
              <a:lnSpc>
                <a:spcPct val="80000"/>
              </a:lnSpc>
            </a:pPr>
            <a:r>
              <a:rPr lang="en-US" altLang="en-US" sz="2000"/>
              <a:t>	THEN</a:t>
            </a:r>
          </a:p>
          <a:p>
            <a:pPr marL="2136775" lvl="2" indent="-568325" algn="l">
              <a:lnSpc>
                <a:spcPct val="80000"/>
              </a:lnSpc>
            </a:pPr>
            <a:r>
              <a:rPr lang="en-US" altLang="en-US" sz="2000"/>
              <a:t>		RETURN('The Course is not in the database');</a:t>
            </a:r>
          </a:p>
          <a:p>
            <a:pPr marL="2136775" lvl="2" indent="-568325" algn="l">
              <a:lnSpc>
                <a:spcPct val="80000"/>
              </a:lnSpc>
            </a:pPr>
            <a:r>
              <a:rPr lang="en-US" altLang="en-US" sz="2000"/>
              <a:t>	WHEN </a:t>
            </a:r>
            <a:r>
              <a:rPr lang="en-US" altLang="en-US" sz="2000">
                <a:solidFill>
                  <a:srgbClr val="FF0000"/>
                </a:solidFill>
              </a:rPr>
              <a:t>OTHERS</a:t>
            </a:r>
          </a:p>
          <a:p>
            <a:pPr marL="2136775" lvl="2" indent="-568325" algn="l">
              <a:lnSpc>
                <a:spcPct val="80000"/>
              </a:lnSpc>
            </a:pPr>
            <a:r>
              <a:rPr lang="en-US" altLang="en-US" sz="2000"/>
              <a:t>	THEN</a:t>
            </a:r>
          </a:p>
          <a:p>
            <a:pPr marL="2136775" lvl="2" indent="-568325" algn="l">
              <a:lnSpc>
                <a:spcPct val="80000"/>
              </a:lnSpc>
            </a:pPr>
            <a:r>
              <a:rPr lang="en-US" altLang="en-US" sz="2000"/>
              <a:t>		RETURN('Error in running show_description');</a:t>
            </a:r>
          </a:p>
          <a:p>
            <a:pPr marL="2136775" lvl="2" indent="-568325" algn="l">
              <a:lnSpc>
                <a:spcPct val="80000"/>
              </a:lnSpc>
            </a:pPr>
            <a:r>
              <a:rPr lang="en-US" altLang="en-US" sz="2000"/>
              <a:t>END;</a:t>
            </a:r>
          </a:p>
        </p:txBody>
      </p:sp>
    </p:spTree>
    <p:extLst>
      <p:ext uri="{BB962C8B-B14F-4D97-AF65-F5344CB8AC3E}">
        <p14:creationId xmlns:p14="http://schemas.microsoft.com/office/powerpoint/2010/main" val="1428046840"/>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Making Use Of  Functions</a:t>
            </a:r>
          </a:p>
        </p:txBody>
      </p:sp>
      <p:sp>
        <p:nvSpPr>
          <p:cNvPr id="51203" name="Rectangle 3"/>
          <p:cNvSpPr>
            <a:spLocks noGrp="1" noChangeArrowheads="1"/>
          </p:cNvSpPr>
          <p:nvPr>
            <p:ph type="subTitle" idx="1"/>
          </p:nvPr>
        </p:nvSpPr>
        <p:spPr>
          <a:xfrm>
            <a:off x="1524000" y="990601"/>
            <a:ext cx="9144000" cy="5548313"/>
          </a:xfrm>
        </p:spPr>
        <p:txBody>
          <a:bodyPr/>
          <a:lstStyle/>
          <a:p>
            <a:pPr marL="742950" indent="-571500" algn="l">
              <a:lnSpc>
                <a:spcPct val="80000"/>
              </a:lnSpc>
              <a:buFontTx/>
              <a:buChar char="•"/>
            </a:pPr>
            <a:r>
              <a:rPr lang="en-US" altLang="en-US" sz="2800" b="1"/>
              <a:t>In a </a:t>
            </a:r>
            <a:r>
              <a:rPr lang="en-US" altLang="en-US" sz="2800" b="1">
                <a:solidFill>
                  <a:srgbClr val="FF0000"/>
                </a:solidFill>
              </a:rPr>
              <a:t>anonymous</a:t>
            </a:r>
            <a:r>
              <a:rPr lang="en-US" altLang="en-US" sz="2800" b="1"/>
              <a:t> block</a:t>
            </a:r>
          </a:p>
          <a:p>
            <a:pPr marL="2136775" lvl="2" indent="-568325" algn="l">
              <a:lnSpc>
                <a:spcPct val="80000"/>
              </a:lnSpc>
            </a:pPr>
            <a:endParaRPr lang="en-US" altLang="en-US" sz="2000">
              <a:solidFill>
                <a:srgbClr val="FF0000"/>
              </a:solidFill>
            </a:endParaRPr>
          </a:p>
          <a:p>
            <a:pPr marL="2136775" lvl="2" indent="-568325" algn="l">
              <a:lnSpc>
                <a:spcPct val="80000"/>
              </a:lnSpc>
            </a:pPr>
            <a:r>
              <a:rPr lang="en-US" altLang="en-US" sz="2000"/>
              <a:t>DECLARE</a:t>
            </a:r>
          </a:p>
          <a:p>
            <a:pPr marL="2136775" lvl="2" indent="-568325" algn="l">
              <a:lnSpc>
                <a:spcPct val="80000"/>
              </a:lnSpc>
            </a:pPr>
            <a:r>
              <a:rPr lang="en-US" altLang="en-US" sz="2000"/>
              <a:t>	v_description VARCHAR2(50);</a:t>
            </a:r>
          </a:p>
          <a:p>
            <a:pPr marL="2136775" lvl="2" indent="-568325" algn="l">
              <a:lnSpc>
                <a:spcPct val="80000"/>
              </a:lnSpc>
            </a:pPr>
            <a:r>
              <a:rPr lang="en-US" altLang="en-US" sz="2000"/>
              <a:t>BEGIN</a:t>
            </a:r>
          </a:p>
          <a:p>
            <a:pPr marL="2136775" lvl="2" indent="-568325" algn="l">
              <a:lnSpc>
                <a:spcPct val="80000"/>
              </a:lnSpc>
            </a:pPr>
            <a:r>
              <a:rPr lang="en-US" altLang="en-US" sz="2000"/>
              <a:t>	v_description := </a:t>
            </a:r>
            <a:r>
              <a:rPr lang="en-US" altLang="en-US" sz="2000">
                <a:solidFill>
                  <a:srgbClr val="FF0000"/>
                </a:solidFill>
              </a:rPr>
              <a:t>show_description</a:t>
            </a:r>
            <a:r>
              <a:rPr lang="en-US" altLang="en-US" sz="2000"/>
              <a:t>(&amp;sv_cnumber);</a:t>
            </a:r>
          </a:p>
          <a:p>
            <a:pPr marL="2136775" lvl="2" indent="-568325" algn="l">
              <a:lnSpc>
                <a:spcPct val="80000"/>
              </a:lnSpc>
            </a:pPr>
            <a:r>
              <a:rPr lang="en-US" altLang="en-US" sz="2000"/>
              <a:t>	DBMS_OUTPUT.PUT_LINE(v_description);</a:t>
            </a:r>
          </a:p>
          <a:p>
            <a:pPr marL="2136775" lvl="2" indent="-568325" algn="l">
              <a:lnSpc>
                <a:spcPct val="80000"/>
              </a:lnSpc>
            </a:pPr>
            <a:r>
              <a:rPr lang="en-US" altLang="en-US" sz="2000"/>
              <a:t>END;</a:t>
            </a:r>
          </a:p>
          <a:p>
            <a:pPr marL="2136775" lvl="2" indent="-568325" algn="l">
              <a:lnSpc>
                <a:spcPct val="80000"/>
              </a:lnSpc>
            </a:pPr>
            <a:endParaRPr lang="en-US" altLang="en-US" sz="2000"/>
          </a:p>
          <a:p>
            <a:pPr marL="2136775" lvl="2" indent="-568325" algn="l">
              <a:lnSpc>
                <a:spcPct val="80000"/>
              </a:lnSpc>
            </a:pPr>
            <a:endParaRPr lang="en-US" altLang="en-US" sz="1200"/>
          </a:p>
          <a:p>
            <a:pPr marL="742950" indent="-571500" algn="l">
              <a:lnSpc>
                <a:spcPct val="80000"/>
              </a:lnSpc>
              <a:buFontTx/>
              <a:buChar char="•"/>
            </a:pPr>
            <a:r>
              <a:rPr lang="en-US" altLang="en-US" sz="2800" b="1"/>
              <a:t>In a </a:t>
            </a:r>
            <a:r>
              <a:rPr lang="en-US" altLang="en-US" sz="2800" b="1">
                <a:solidFill>
                  <a:srgbClr val="FF0000"/>
                </a:solidFill>
              </a:rPr>
              <a:t>SQL</a:t>
            </a:r>
            <a:r>
              <a:rPr lang="en-US" altLang="en-US" sz="2800" b="1"/>
              <a:t> statement</a:t>
            </a:r>
          </a:p>
          <a:p>
            <a:pPr marL="742950" indent="-571500" algn="l">
              <a:lnSpc>
                <a:spcPct val="80000"/>
              </a:lnSpc>
              <a:buFontTx/>
              <a:buChar char="•"/>
            </a:pPr>
            <a:endParaRPr lang="en-US" altLang="en-US" sz="2800" b="1"/>
          </a:p>
          <a:p>
            <a:pPr marL="2136775" lvl="2" indent="-568325" algn="l">
              <a:lnSpc>
                <a:spcPct val="80000"/>
              </a:lnSpc>
            </a:pPr>
            <a:r>
              <a:rPr lang="en-US" altLang="en-US" sz="2000"/>
              <a:t>SELECT course_no, </a:t>
            </a:r>
            <a:r>
              <a:rPr lang="en-US" altLang="en-US" sz="2000">
                <a:solidFill>
                  <a:srgbClr val="FF0000"/>
                </a:solidFill>
              </a:rPr>
              <a:t>show_description</a:t>
            </a:r>
            <a:r>
              <a:rPr lang="en-US" altLang="en-US" sz="2000"/>
              <a:t>(course_no)</a:t>
            </a:r>
          </a:p>
          <a:p>
            <a:pPr marL="2136775" lvl="2" indent="-568325" algn="l">
              <a:lnSpc>
                <a:spcPct val="80000"/>
              </a:lnSpc>
            </a:pPr>
            <a:r>
              <a:rPr lang="en-US" altLang="en-US" sz="2000"/>
              <a:t>	FROM course;</a:t>
            </a:r>
          </a:p>
          <a:p>
            <a:pPr marL="2136775" lvl="2" indent="-568325" algn="l">
              <a:lnSpc>
                <a:spcPct val="80000"/>
              </a:lnSpc>
            </a:pPr>
            <a:endParaRPr lang="en-US" altLang="en-US" sz="2000"/>
          </a:p>
          <a:p>
            <a:pPr marL="742950" indent="-571500" algn="l">
              <a:lnSpc>
                <a:spcPct val="80000"/>
              </a:lnSpc>
              <a:buFontTx/>
              <a:buChar char="•"/>
            </a:pPr>
            <a:r>
              <a:rPr lang="en-US" altLang="en-US" sz="2000">
                <a:solidFill>
                  <a:srgbClr val="FF0000"/>
                </a:solidFill>
              </a:rPr>
              <a:t>SET SERVEROUTPUT ON</a:t>
            </a:r>
          </a:p>
          <a:p>
            <a:pPr marL="742950" indent="-571500" algn="l">
              <a:lnSpc>
                <a:spcPct val="80000"/>
              </a:lnSpc>
              <a:buFontTx/>
              <a:buChar char="•"/>
            </a:pPr>
            <a:endParaRPr lang="en-US" altLang="en-US" sz="2000"/>
          </a:p>
        </p:txBody>
      </p:sp>
    </p:spTree>
    <p:extLst>
      <p:ext uri="{BB962C8B-B14F-4D97-AF65-F5344CB8AC3E}">
        <p14:creationId xmlns:p14="http://schemas.microsoft.com/office/powerpoint/2010/main" val="2607138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Unit 3 – material</a:t>
            </a:r>
          </a:p>
          <a:p>
            <a:r>
              <a:rPr lang="en-US" dirty="0" smtClean="0"/>
              <a:t>Use of lateral queries</a:t>
            </a:r>
            <a:endParaRPr lang="en-US" dirty="0"/>
          </a:p>
        </p:txBody>
      </p:sp>
    </p:spTree>
    <p:extLst>
      <p:ext uri="{BB962C8B-B14F-4D97-AF65-F5344CB8AC3E}">
        <p14:creationId xmlns:p14="http://schemas.microsoft.com/office/powerpoint/2010/main" val="723834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subqueries and correlation variables</a:t>
            </a:r>
            <a:endParaRPr lang="en-US" dirty="0"/>
          </a:p>
        </p:txBody>
      </p:sp>
      <p:sp>
        <p:nvSpPr>
          <p:cNvPr id="3" name="Content Placeholder 2"/>
          <p:cNvSpPr>
            <a:spLocks noGrp="1"/>
          </p:cNvSpPr>
          <p:nvPr>
            <p:ph idx="1"/>
          </p:nvPr>
        </p:nvSpPr>
        <p:spPr/>
        <p:txBody>
          <a:bodyPr/>
          <a:lstStyle/>
          <a:p>
            <a:pPr marL="0" indent="0">
              <a:buNone/>
            </a:pPr>
            <a:r>
              <a:rPr lang="en-US" b="1" dirty="0"/>
              <a:t>select </a:t>
            </a:r>
            <a:r>
              <a:rPr lang="en-US" i="1" dirty="0"/>
              <a:t>course id</a:t>
            </a:r>
          </a:p>
          <a:p>
            <a:pPr marL="0" indent="0">
              <a:buNone/>
            </a:pPr>
            <a:r>
              <a:rPr lang="en-US" b="1" dirty="0"/>
              <a:t>from </a:t>
            </a:r>
            <a:r>
              <a:rPr lang="en-US" i="1" dirty="0"/>
              <a:t>section </a:t>
            </a:r>
            <a:r>
              <a:rPr lang="en-US" b="1" dirty="0"/>
              <a:t>as </a:t>
            </a:r>
            <a:r>
              <a:rPr lang="en-US" i="1" dirty="0"/>
              <a:t>S</a:t>
            </a:r>
          </a:p>
          <a:p>
            <a:pPr marL="0" indent="0">
              <a:buNone/>
            </a:pPr>
            <a:r>
              <a:rPr lang="en-US" b="1" dirty="0"/>
              <a:t>where </a:t>
            </a:r>
            <a:r>
              <a:rPr lang="en-US" i="1" dirty="0"/>
              <a:t>semester </a:t>
            </a:r>
            <a:r>
              <a:rPr lang="en-US" dirty="0"/>
              <a:t>= ’Fall’ </a:t>
            </a:r>
            <a:r>
              <a:rPr lang="en-US" b="1" dirty="0"/>
              <a:t>and </a:t>
            </a:r>
            <a:r>
              <a:rPr lang="en-US" i="1" dirty="0"/>
              <a:t>year</a:t>
            </a:r>
            <a:r>
              <a:rPr lang="en-US" dirty="0"/>
              <a:t>= 2009 </a:t>
            </a:r>
            <a:r>
              <a:rPr lang="en-US" b="1" dirty="0"/>
              <a:t>and</a:t>
            </a:r>
          </a:p>
          <a:p>
            <a:pPr marL="0" indent="0">
              <a:buNone/>
            </a:pPr>
            <a:r>
              <a:rPr lang="en-US" b="1" dirty="0"/>
              <a:t>exists </a:t>
            </a:r>
            <a:r>
              <a:rPr lang="en-US" dirty="0"/>
              <a:t>(</a:t>
            </a:r>
            <a:r>
              <a:rPr lang="en-US" b="1" dirty="0">
                <a:solidFill>
                  <a:srgbClr val="FF0000"/>
                </a:solidFill>
              </a:rPr>
              <a:t>select </a:t>
            </a:r>
            <a:r>
              <a:rPr lang="en-US" dirty="0">
                <a:solidFill>
                  <a:srgbClr val="FF0000"/>
                </a:solidFill>
              </a:rPr>
              <a:t>*</a:t>
            </a:r>
          </a:p>
          <a:p>
            <a:pPr marL="0" indent="0">
              <a:buNone/>
            </a:pPr>
            <a:r>
              <a:rPr lang="en-US" b="1" dirty="0">
                <a:solidFill>
                  <a:srgbClr val="FF0000"/>
                </a:solidFill>
              </a:rPr>
              <a:t>from </a:t>
            </a:r>
            <a:r>
              <a:rPr lang="en-US" i="1" dirty="0">
                <a:solidFill>
                  <a:srgbClr val="FF0000"/>
                </a:solidFill>
              </a:rPr>
              <a:t>section </a:t>
            </a:r>
            <a:r>
              <a:rPr lang="en-US" b="1" dirty="0">
                <a:solidFill>
                  <a:srgbClr val="FF0000"/>
                </a:solidFill>
              </a:rPr>
              <a:t>as </a:t>
            </a:r>
            <a:r>
              <a:rPr lang="en-US" i="1" dirty="0">
                <a:solidFill>
                  <a:srgbClr val="FF0000"/>
                </a:solidFill>
              </a:rPr>
              <a:t>T</a:t>
            </a:r>
          </a:p>
          <a:p>
            <a:pPr marL="0" indent="0">
              <a:buNone/>
            </a:pPr>
            <a:r>
              <a:rPr lang="en-US" b="1" dirty="0">
                <a:solidFill>
                  <a:srgbClr val="FF0000"/>
                </a:solidFill>
              </a:rPr>
              <a:t>where </a:t>
            </a:r>
            <a:r>
              <a:rPr lang="en-US" i="1" dirty="0">
                <a:solidFill>
                  <a:srgbClr val="FF0000"/>
                </a:solidFill>
              </a:rPr>
              <a:t>semester </a:t>
            </a:r>
            <a:r>
              <a:rPr lang="en-US" dirty="0">
                <a:solidFill>
                  <a:srgbClr val="FF0000"/>
                </a:solidFill>
              </a:rPr>
              <a:t>= ’Spring’ </a:t>
            </a:r>
            <a:r>
              <a:rPr lang="en-US" b="1" dirty="0">
                <a:solidFill>
                  <a:srgbClr val="FF0000"/>
                </a:solidFill>
              </a:rPr>
              <a:t>and </a:t>
            </a:r>
            <a:r>
              <a:rPr lang="en-US" i="1" dirty="0">
                <a:solidFill>
                  <a:srgbClr val="FF0000"/>
                </a:solidFill>
              </a:rPr>
              <a:t>year</a:t>
            </a:r>
            <a:r>
              <a:rPr lang="en-US" dirty="0">
                <a:solidFill>
                  <a:srgbClr val="FF0000"/>
                </a:solidFill>
              </a:rPr>
              <a:t>= 2010 </a:t>
            </a:r>
            <a:r>
              <a:rPr lang="en-US" b="1" dirty="0">
                <a:solidFill>
                  <a:srgbClr val="FF0000"/>
                </a:solidFill>
              </a:rPr>
              <a:t>and</a:t>
            </a:r>
          </a:p>
          <a:p>
            <a:pPr marL="0" indent="0">
              <a:buNone/>
            </a:pPr>
            <a:r>
              <a:rPr lang="en-US" i="1" dirty="0" err="1"/>
              <a:t>S</a:t>
            </a:r>
            <a:r>
              <a:rPr lang="en-US" dirty="0" err="1">
                <a:solidFill>
                  <a:srgbClr val="FF0000"/>
                </a:solidFill>
              </a:rPr>
              <a:t>.</a:t>
            </a:r>
            <a:r>
              <a:rPr lang="en-US" i="1" dirty="0" err="1">
                <a:solidFill>
                  <a:srgbClr val="FF0000"/>
                </a:solidFill>
              </a:rPr>
              <a:t>course</a:t>
            </a:r>
            <a:r>
              <a:rPr lang="en-US" i="1" dirty="0">
                <a:solidFill>
                  <a:srgbClr val="FF0000"/>
                </a:solidFill>
              </a:rPr>
              <a:t> id</a:t>
            </a:r>
            <a:r>
              <a:rPr lang="en-US" dirty="0">
                <a:solidFill>
                  <a:srgbClr val="FF0000"/>
                </a:solidFill>
              </a:rPr>
              <a:t>= </a:t>
            </a:r>
            <a:r>
              <a:rPr lang="en-US" i="1" dirty="0" err="1">
                <a:solidFill>
                  <a:srgbClr val="FF0000"/>
                </a:solidFill>
              </a:rPr>
              <a:t>T</a:t>
            </a:r>
            <a:r>
              <a:rPr lang="en-US" dirty="0" err="1">
                <a:solidFill>
                  <a:srgbClr val="FF0000"/>
                </a:solidFill>
              </a:rPr>
              <a:t>.</a:t>
            </a:r>
            <a:r>
              <a:rPr lang="en-US" i="1" dirty="0" err="1">
                <a:solidFill>
                  <a:srgbClr val="FF0000"/>
                </a:solidFill>
              </a:rPr>
              <a:t>course</a:t>
            </a:r>
            <a:r>
              <a:rPr lang="en-US" i="1" dirty="0">
                <a:solidFill>
                  <a:srgbClr val="FF0000"/>
                </a:solidFill>
              </a:rPr>
              <a:t> id</a:t>
            </a:r>
            <a:r>
              <a:rPr lang="en-US" dirty="0"/>
              <a:t>);</a:t>
            </a:r>
            <a:endParaRPr lang="en-US" dirty="0"/>
          </a:p>
        </p:txBody>
      </p:sp>
    </p:spTree>
    <p:extLst>
      <p:ext uri="{BB962C8B-B14F-4D97-AF65-F5344CB8AC3E}">
        <p14:creationId xmlns:p14="http://schemas.microsoft.com/office/powerpoint/2010/main" val="3595291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above query also illustrates a feature of SQL where a correlation </a:t>
            </a:r>
            <a:r>
              <a:rPr lang="en-US" dirty="0" smtClean="0"/>
              <a:t>name from </a:t>
            </a:r>
            <a:r>
              <a:rPr lang="en-US" dirty="0"/>
              <a:t>an outer query (</a:t>
            </a:r>
            <a:r>
              <a:rPr lang="en-US" i="1" dirty="0"/>
              <a:t>S </a:t>
            </a:r>
            <a:r>
              <a:rPr lang="en-US" dirty="0"/>
              <a:t>in the above query), can be used in a subquery in </a:t>
            </a:r>
            <a:r>
              <a:rPr lang="en-US" dirty="0" smtClean="0"/>
              <a:t>the </a:t>
            </a:r>
            <a:r>
              <a:rPr lang="en-US" b="1" dirty="0" smtClean="0"/>
              <a:t>where </a:t>
            </a:r>
            <a:r>
              <a:rPr lang="en-US" dirty="0"/>
              <a:t>clause. A subquery that uses a correlation name from an outer query </a:t>
            </a:r>
            <a:r>
              <a:rPr lang="en-US" dirty="0" smtClean="0"/>
              <a:t>is called </a:t>
            </a:r>
            <a:r>
              <a:rPr lang="en-US" dirty="0"/>
              <a:t>a </a:t>
            </a:r>
            <a:r>
              <a:rPr lang="en-US" b="1" dirty="0"/>
              <a:t>correlated subquery</a:t>
            </a:r>
            <a:r>
              <a:rPr lang="en-US" dirty="0"/>
              <a:t>.</a:t>
            </a:r>
            <a:endParaRPr lang="en-US" dirty="0"/>
          </a:p>
        </p:txBody>
      </p:sp>
    </p:spTree>
    <p:extLst>
      <p:ext uri="{BB962C8B-B14F-4D97-AF65-F5344CB8AC3E}">
        <p14:creationId xmlns:p14="http://schemas.microsoft.com/office/powerpoint/2010/main" val="489626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CC3300"/>
                </a:solidFill>
                <a:effectLst>
                  <a:outerShdw blurRad="38100" dist="38100" dir="2700000" algn="tl">
                    <a:srgbClr val="C0C0C0"/>
                  </a:outerShdw>
                </a:effectLst>
              </a:rPr>
              <a:t>Subqueries in the From Clause</a:t>
            </a:r>
            <a:endParaRPr lang="en-US" dirty="0"/>
          </a:p>
        </p:txBody>
      </p:sp>
      <p:sp>
        <p:nvSpPr>
          <p:cNvPr id="3" name="Content Placeholder 2"/>
          <p:cNvSpPr>
            <a:spLocks noGrp="1"/>
          </p:cNvSpPr>
          <p:nvPr>
            <p:ph idx="1"/>
          </p:nvPr>
        </p:nvSpPr>
        <p:spPr/>
        <p:txBody>
          <a:bodyPr>
            <a:normAutofit/>
          </a:bodyPr>
          <a:lstStyle/>
          <a:p>
            <a:r>
              <a:rPr lang="en-US" dirty="0" smtClean="0"/>
              <a:t> however, nested </a:t>
            </a:r>
            <a:r>
              <a:rPr lang="en-US" dirty="0"/>
              <a:t>subqueries in the </a:t>
            </a:r>
            <a:r>
              <a:rPr lang="en-US" b="1" dirty="0"/>
              <a:t>from </a:t>
            </a:r>
            <a:r>
              <a:rPr lang="en-US" dirty="0"/>
              <a:t>clause cannot use </a:t>
            </a:r>
            <a:r>
              <a:rPr lang="en-US" dirty="0" smtClean="0"/>
              <a:t>correlation variables </a:t>
            </a:r>
            <a:r>
              <a:rPr lang="en-US" dirty="0"/>
              <a:t>from other relations in the </a:t>
            </a:r>
            <a:r>
              <a:rPr lang="en-US" b="1" dirty="0"/>
              <a:t>from </a:t>
            </a:r>
            <a:r>
              <a:rPr lang="en-US" dirty="0"/>
              <a:t>clause</a:t>
            </a:r>
            <a:r>
              <a:rPr lang="en-US" dirty="0" smtClean="0"/>
              <a:t>.</a:t>
            </a:r>
          </a:p>
          <a:p>
            <a:r>
              <a:rPr lang="en-US" dirty="0" smtClean="0"/>
              <a:t>SQL:2003 </a:t>
            </a:r>
            <a:r>
              <a:rPr lang="en-US" dirty="0"/>
              <a:t>allows </a:t>
            </a:r>
            <a:r>
              <a:rPr lang="en-US" dirty="0" smtClean="0"/>
              <a:t>a subquery </a:t>
            </a:r>
            <a:r>
              <a:rPr lang="en-US" dirty="0"/>
              <a:t>in the </a:t>
            </a:r>
            <a:r>
              <a:rPr lang="en-US" b="1" dirty="0"/>
              <a:t>from </a:t>
            </a:r>
            <a:r>
              <a:rPr lang="en-US" dirty="0"/>
              <a:t>clause that is prefixed by the </a:t>
            </a:r>
            <a:r>
              <a:rPr lang="en-US" b="1" dirty="0"/>
              <a:t>lateral </a:t>
            </a:r>
            <a:r>
              <a:rPr lang="en-US" dirty="0"/>
              <a:t>keyword to </a:t>
            </a:r>
            <a:r>
              <a:rPr lang="en-US" dirty="0" smtClean="0"/>
              <a:t>access attributes </a:t>
            </a:r>
            <a:r>
              <a:rPr lang="en-US" dirty="0"/>
              <a:t>of preceding tables or subqueries in the </a:t>
            </a:r>
            <a:r>
              <a:rPr lang="en-US" b="1" dirty="0"/>
              <a:t>from </a:t>
            </a:r>
            <a:r>
              <a:rPr lang="en-US" dirty="0"/>
              <a:t>clause. </a:t>
            </a:r>
            <a:endParaRPr lang="en-US" dirty="0" smtClean="0"/>
          </a:p>
          <a:p>
            <a:r>
              <a:rPr lang="en-US" dirty="0" smtClean="0"/>
              <a:t>For </a:t>
            </a:r>
            <a:r>
              <a:rPr lang="en-US" dirty="0"/>
              <a:t>example, </a:t>
            </a:r>
            <a:r>
              <a:rPr lang="en-US" dirty="0" smtClean="0"/>
              <a:t>if  we </a:t>
            </a:r>
            <a:r>
              <a:rPr lang="en-US" dirty="0"/>
              <a:t>wish to print the names of each instructor, along with their salary and </a:t>
            </a:r>
            <a:r>
              <a:rPr lang="en-US" dirty="0" smtClean="0"/>
              <a:t>the average </a:t>
            </a:r>
            <a:r>
              <a:rPr lang="en-US" dirty="0"/>
              <a:t>salary in their department, we could write the query as follows:</a:t>
            </a:r>
          </a:p>
        </p:txBody>
      </p:sp>
    </p:spTree>
    <p:extLst>
      <p:ext uri="{BB962C8B-B14F-4D97-AF65-F5344CB8AC3E}">
        <p14:creationId xmlns:p14="http://schemas.microsoft.com/office/powerpoint/2010/main" val="2186082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71154" y="1628775"/>
            <a:ext cx="7844246" cy="4327888"/>
          </a:xfrm>
          <a:prstGeom prst="rect">
            <a:avLst/>
          </a:prstGeom>
        </p:spPr>
      </p:pic>
    </p:spTree>
    <p:extLst>
      <p:ext uri="{BB962C8B-B14F-4D97-AF65-F5344CB8AC3E}">
        <p14:creationId xmlns:p14="http://schemas.microsoft.com/office/powerpoint/2010/main" val="3818759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67989" y="1423987"/>
            <a:ext cx="7185523" cy="4752976"/>
          </a:xfrm>
          <a:prstGeom prst="rect">
            <a:avLst/>
          </a:prstGeom>
        </p:spPr>
      </p:pic>
    </p:spTree>
    <p:extLst>
      <p:ext uri="{BB962C8B-B14F-4D97-AF65-F5344CB8AC3E}">
        <p14:creationId xmlns:p14="http://schemas.microsoft.com/office/powerpoint/2010/main" val="1851916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535577" y="339633"/>
            <a:ext cx="10254343" cy="86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endParaRPr lang="en-US" altLang="en-US" sz="2800" b="1" dirty="0" smtClean="0">
              <a:solidFill>
                <a:srgbClr val="CC3300"/>
              </a:solidFill>
              <a:effectLst>
                <a:outerShdw blurRad="38100" dist="38100" dir="2700000" algn="tl">
                  <a:srgbClr val="C0C0C0"/>
                </a:outerShdw>
              </a:effectLst>
            </a:endParaRPr>
          </a:p>
          <a:p>
            <a:pPr algn="ctr">
              <a:buSzPct val="100000"/>
              <a:defRPr/>
            </a:pPr>
            <a:endParaRPr lang="en-US" altLang="en-US" sz="2800" b="1" dirty="0">
              <a:solidFill>
                <a:srgbClr val="CC3300"/>
              </a:solidFill>
              <a:effectLst>
                <a:outerShdw blurRad="38100" dist="38100" dir="2700000" algn="tl">
                  <a:srgbClr val="C0C0C0"/>
                </a:outerShdw>
              </a:effectLst>
            </a:endParaRPr>
          </a:p>
          <a:p>
            <a:pPr algn="ctr">
              <a:buSzPct val="100000"/>
              <a:defRPr/>
            </a:pPr>
            <a:endParaRPr lang="en-US" altLang="en-US" sz="2800" b="1" dirty="0" smtClean="0">
              <a:solidFill>
                <a:srgbClr val="CC3300"/>
              </a:solidFill>
              <a:effectLst>
                <a:outerShdw blurRad="38100" dist="38100" dir="2700000" algn="tl">
                  <a:srgbClr val="C0C0C0"/>
                </a:outerShdw>
              </a:effectLst>
            </a:endParaRPr>
          </a:p>
          <a:p>
            <a:pPr algn="ctr">
              <a:buSzPct val="100000"/>
              <a:defRPr/>
            </a:pPr>
            <a:endParaRPr lang="en-US" altLang="en-US" sz="2800" b="1" dirty="0">
              <a:solidFill>
                <a:srgbClr val="CC3300"/>
              </a:solidFill>
              <a:effectLst>
                <a:outerShdw blurRad="38100" dist="38100" dir="2700000" algn="tl">
                  <a:srgbClr val="C0C0C0"/>
                </a:outerShdw>
              </a:effectLst>
            </a:endParaRPr>
          </a:p>
          <a:p>
            <a:pPr algn="ctr">
              <a:buSzPct val="100000"/>
              <a:defRPr/>
            </a:pPr>
            <a:endParaRPr lang="en-US" altLang="en-US" sz="2800" b="1" dirty="0" smtClean="0">
              <a:solidFill>
                <a:srgbClr val="CC3300"/>
              </a:solidFill>
              <a:effectLst>
                <a:outerShdw blurRad="38100" dist="38100" dir="2700000" algn="tl">
                  <a:srgbClr val="C0C0C0"/>
                </a:outerShdw>
              </a:effectLst>
            </a:endParaRPr>
          </a:p>
          <a:p>
            <a:pPr algn="ctr">
              <a:buSzPct val="100000"/>
              <a:defRPr/>
            </a:pPr>
            <a:endParaRPr lang="en-US" altLang="en-US" sz="2800" b="1" dirty="0">
              <a:solidFill>
                <a:srgbClr val="CC3300"/>
              </a:solidFill>
              <a:effectLst>
                <a:outerShdw blurRad="38100" dist="38100" dir="2700000" algn="tl">
                  <a:srgbClr val="C0C0C0"/>
                </a:outerShdw>
              </a:effectLst>
            </a:endParaRPr>
          </a:p>
          <a:p>
            <a:pPr algn="ctr">
              <a:buSzPct val="100000"/>
              <a:defRPr/>
            </a:pPr>
            <a:endParaRPr lang="en-US" altLang="en-US" sz="2800" b="1" dirty="0" smtClean="0">
              <a:solidFill>
                <a:srgbClr val="CC3300"/>
              </a:solidFill>
              <a:effectLst>
                <a:outerShdw blurRad="38100" dist="38100" dir="2700000" algn="tl">
                  <a:srgbClr val="C0C0C0"/>
                </a:outerShdw>
              </a:effectLst>
            </a:endParaRPr>
          </a:p>
          <a:p>
            <a:pPr algn="ctr">
              <a:buSzPct val="100000"/>
              <a:defRPr/>
            </a:pPr>
            <a:r>
              <a:rPr lang="en-US" altLang="en-US" sz="2800" b="1" dirty="0" smtClean="0">
                <a:solidFill>
                  <a:srgbClr val="CC3300"/>
                </a:solidFill>
                <a:effectLst>
                  <a:outerShdw blurRad="38100" dist="38100" dir="2700000" algn="tl">
                    <a:srgbClr val="C0C0C0"/>
                  </a:outerShdw>
                </a:effectLst>
              </a:rPr>
              <a:t>Subqueries </a:t>
            </a:r>
            <a:r>
              <a:rPr lang="en-US" altLang="en-US" sz="2800" b="1" dirty="0">
                <a:solidFill>
                  <a:srgbClr val="CC3300"/>
                </a:solidFill>
                <a:effectLst>
                  <a:outerShdw blurRad="38100" dist="38100" dir="2700000" algn="tl">
                    <a:srgbClr val="C0C0C0"/>
                  </a:outerShdw>
                </a:effectLst>
              </a:rPr>
              <a:t>in the From </a:t>
            </a:r>
            <a:r>
              <a:rPr lang="en-US" altLang="en-US" sz="2800" b="1" dirty="0" smtClean="0">
                <a:solidFill>
                  <a:srgbClr val="CC3300"/>
                </a:solidFill>
                <a:effectLst>
                  <a:outerShdw blurRad="38100" dist="38100" dir="2700000" algn="tl">
                    <a:srgbClr val="C0C0C0"/>
                  </a:outerShdw>
                </a:effectLst>
              </a:rPr>
              <a:t>Clause:</a:t>
            </a:r>
            <a:r>
              <a:rPr lang="en-US" altLang="en-US" sz="2800" dirty="0" smtClean="0"/>
              <a:t> </a:t>
            </a:r>
            <a:r>
              <a:rPr lang="en-US" altLang="en-US" sz="2800" b="1" dirty="0">
                <a:solidFill>
                  <a:srgbClr val="FF0000"/>
                </a:solidFill>
              </a:rPr>
              <a:t>lateral</a:t>
            </a:r>
            <a:r>
              <a:rPr lang="en-US" altLang="en-US" sz="2800" dirty="0">
                <a:solidFill>
                  <a:srgbClr val="FF0000"/>
                </a:solidFill>
              </a:rPr>
              <a:t> </a:t>
            </a:r>
            <a:r>
              <a:rPr lang="en-US" altLang="en-US" sz="2800" dirty="0"/>
              <a:t>clause</a:t>
            </a:r>
          </a:p>
          <a:p>
            <a:pPr algn="ctr">
              <a:buSzPct val="100000"/>
              <a:defRPr/>
            </a:pPr>
            <a:r>
              <a:rPr lang="en-US" altLang="en-US" sz="2000" b="1" dirty="0" smtClean="0">
                <a:solidFill>
                  <a:srgbClr val="CC3300"/>
                </a:solidFill>
                <a:effectLst>
                  <a:outerShdw blurRad="38100" dist="38100" dir="2700000" algn="tl">
                    <a:srgbClr val="C0C0C0"/>
                  </a:outerShdw>
                </a:effectLst>
              </a:rPr>
              <a:t> </a:t>
            </a:r>
            <a:endParaRPr lang="en-US" altLang="en-US" sz="2000" b="1" dirty="0">
              <a:solidFill>
                <a:srgbClr val="CC3300"/>
              </a:solidFill>
              <a:effectLst>
                <a:outerShdw blurRad="38100" dist="38100" dir="2700000" algn="tl">
                  <a:srgbClr val="C0C0C0"/>
                </a:outerShdw>
              </a:effectLst>
            </a:endParaRPr>
          </a:p>
        </p:txBody>
      </p:sp>
      <p:sp>
        <p:nvSpPr>
          <p:cNvPr id="57346" name="Text Box 2"/>
          <p:cNvSpPr txBox="1">
            <a:spLocks noChangeArrowheads="1"/>
          </p:cNvSpPr>
          <p:nvPr/>
        </p:nvSpPr>
        <p:spPr bwMode="auto">
          <a:xfrm>
            <a:off x="2338389" y="1093789"/>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9pPr>
          </a:lstStyle>
          <a:p>
            <a:pPr>
              <a:spcBef>
                <a:spcPts val="875"/>
              </a:spcBef>
              <a:buClr>
                <a:srgbClr val="CC3300"/>
              </a:buClr>
              <a:buSzPct val="90000"/>
              <a:buFont typeface="Monotype Sorts" charset="2"/>
              <a:buChar char=""/>
              <a:defRPr/>
            </a:pPr>
            <a:r>
              <a:rPr lang="en-US" altLang="en-US" sz="2000" dirty="0"/>
              <a:t>To display instructor, his salary along with his department’s average salary. </a:t>
            </a:r>
          </a:p>
          <a:p>
            <a:pPr marL="342900">
              <a:spcBef>
                <a:spcPts val="875"/>
              </a:spcBef>
              <a:buSzPct val="90000"/>
              <a:defRPr/>
            </a:pPr>
            <a:r>
              <a:rPr lang="en-US" altLang="en-US" sz="2000" b="1" dirty="0" smtClean="0"/>
              <a:t>select </a:t>
            </a:r>
            <a:r>
              <a:rPr lang="en-US" altLang="en-US" sz="2000" i="1" dirty="0">
                <a:solidFill>
                  <a:srgbClr val="FF0000"/>
                </a:solidFill>
              </a:rPr>
              <a:t>name</a:t>
            </a:r>
            <a:r>
              <a:rPr lang="en-US" altLang="en-US" sz="2000" dirty="0">
                <a:solidFill>
                  <a:srgbClr val="FF0000"/>
                </a:solidFill>
              </a:rPr>
              <a:t>, </a:t>
            </a:r>
            <a:r>
              <a:rPr lang="en-US" altLang="en-US" sz="2000" i="1" dirty="0">
                <a:solidFill>
                  <a:srgbClr val="FF0000"/>
                </a:solidFill>
              </a:rPr>
              <a:t>salary</a:t>
            </a:r>
            <a:r>
              <a:rPr lang="en-US" altLang="en-US" sz="2000" dirty="0">
                <a:solidFill>
                  <a:srgbClr val="FF0000"/>
                </a:solidFill>
              </a:rPr>
              <a:t>, </a:t>
            </a:r>
            <a:r>
              <a:rPr lang="en-US" altLang="en-US" sz="2000" i="1" dirty="0" err="1">
                <a:solidFill>
                  <a:srgbClr val="FF0000"/>
                </a:solidFill>
              </a:rPr>
              <a:t>avg_salary</a:t>
            </a:r>
            <a:r>
              <a:rPr lang="en-US" altLang="en-US" sz="2000" i="1" dirty="0">
                <a:solidFill>
                  <a:srgbClr val="FF0000"/>
                </a:solidFill>
              </a:rPr>
              <a:t/>
            </a:r>
            <a:br>
              <a:rPr lang="en-US" altLang="en-US" sz="2000" i="1" dirty="0">
                <a:solidFill>
                  <a:srgbClr val="FF0000"/>
                </a:solidFill>
              </a:rPr>
            </a:br>
            <a:r>
              <a:rPr lang="en-US" altLang="en-US" sz="2000" b="1" dirty="0"/>
              <a:t>from </a:t>
            </a:r>
            <a:r>
              <a:rPr lang="en-US" altLang="en-US" sz="2000" i="1" dirty="0"/>
              <a:t>instructor I1</a:t>
            </a:r>
            <a:r>
              <a:rPr lang="en-US" altLang="en-US" sz="2000" dirty="0"/>
              <a:t>,</a:t>
            </a:r>
            <a:r>
              <a:rPr lang="en-US" altLang="en-US" sz="1800" dirty="0"/>
              <a:t> </a:t>
            </a:r>
            <a:r>
              <a:rPr lang="en-US" altLang="en-US" sz="2000" dirty="0"/>
              <a:t/>
            </a:r>
            <a:br>
              <a:rPr lang="en-US" altLang="en-US" sz="2000" dirty="0"/>
            </a:br>
            <a:r>
              <a:rPr lang="en-US" altLang="en-US" sz="2000" dirty="0"/>
              <a:t>                </a:t>
            </a:r>
            <a:r>
              <a:rPr lang="en-US" altLang="en-US" sz="2000" b="1" dirty="0">
                <a:solidFill>
                  <a:srgbClr val="FF0000"/>
                </a:solidFill>
              </a:rPr>
              <a:t>lateral</a:t>
            </a:r>
            <a:r>
              <a:rPr lang="en-US" altLang="en-US" sz="2000" b="1" dirty="0"/>
              <a:t> </a:t>
            </a:r>
            <a:r>
              <a:rPr lang="en-US" altLang="en-US" sz="2000" dirty="0"/>
              <a:t>(</a:t>
            </a:r>
            <a:r>
              <a:rPr lang="en-US" altLang="en-US" sz="2000" b="1" dirty="0"/>
              <a:t>select </a:t>
            </a:r>
            <a:r>
              <a:rPr lang="en-US" altLang="en-US" sz="2000" b="1" dirty="0" err="1"/>
              <a:t>avg</a:t>
            </a:r>
            <a:r>
              <a:rPr lang="en-US" altLang="en-US" sz="2000" dirty="0"/>
              <a:t>(</a:t>
            </a:r>
            <a:r>
              <a:rPr lang="en-US" altLang="en-US" sz="2000" i="1" dirty="0"/>
              <a:t>salary</a:t>
            </a:r>
            <a:r>
              <a:rPr lang="en-US" altLang="en-US" sz="2000" dirty="0"/>
              <a:t>) as </a:t>
            </a:r>
            <a:r>
              <a:rPr lang="en-US" altLang="en-US" sz="2000" i="1" dirty="0" err="1"/>
              <a:t>avg_salary</a:t>
            </a:r>
            <a:r>
              <a:rPr lang="en-US" altLang="en-US" sz="2000" i="1" dirty="0"/>
              <a:t/>
            </a:r>
            <a:br>
              <a:rPr lang="en-US" altLang="en-US" sz="2000" i="1" dirty="0"/>
            </a:br>
            <a:r>
              <a:rPr lang="en-US" altLang="en-US" sz="1800" i="1" dirty="0"/>
              <a:t>                             </a:t>
            </a:r>
            <a:r>
              <a:rPr lang="en-US" altLang="en-US" sz="2000" b="1" dirty="0"/>
              <a:t>from </a:t>
            </a:r>
            <a:r>
              <a:rPr lang="en-US" altLang="en-US" sz="2000" i="1" dirty="0"/>
              <a:t>instructor I2</a:t>
            </a:r>
            <a:br>
              <a:rPr lang="en-US" altLang="en-US" sz="2000" i="1" dirty="0"/>
            </a:br>
            <a:r>
              <a:rPr lang="en-US" altLang="en-US" sz="1800" i="1" dirty="0"/>
              <a:t>                             </a:t>
            </a:r>
            <a:r>
              <a:rPr lang="en-US" altLang="en-US" sz="2000" b="1" dirty="0"/>
              <a:t>where </a:t>
            </a:r>
            <a:r>
              <a:rPr lang="en-US" altLang="en-US" sz="2000" i="1" dirty="0"/>
              <a:t>I2</a:t>
            </a:r>
            <a:r>
              <a:rPr lang="en-US" altLang="en-US" sz="2000" dirty="0"/>
              <a:t>.</a:t>
            </a:r>
            <a:r>
              <a:rPr lang="en-US" altLang="en-US" sz="2000" i="1" dirty="0"/>
              <a:t>dept_name</a:t>
            </a:r>
            <a:r>
              <a:rPr lang="en-US" altLang="en-US" sz="2000" dirty="0"/>
              <a:t>= </a:t>
            </a:r>
            <a:r>
              <a:rPr lang="en-US" altLang="en-US" sz="2000" i="1" dirty="0">
                <a:solidFill>
                  <a:srgbClr val="FF0000"/>
                </a:solidFill>
              </a:rPr>
              <a:t>I1</a:t>
            </a:r>
            <a:r>
              <a:rPr lang="en-US" altLang="en-US" sz="2000" dirty="0">
                <a:solidFill>
                  <a:srgbClr val="FF0000"/>
                </a:solidFill>
              </a:rPr>
              <a:t>.</a:t>
            </a:r>
            <a:r>
              <a:rPr lang="en-US" altLang="en-US" sz="2000" i="1" dirty="0">
                <a:solidFill>
                  <a:srgbClr val="FF0000"/>
                </a:solidFill>
              </a:rPr>
              <a:t>dept_name</a:t>
            </a:r>
            <a:r>
              <a:rPr lang="en-US" altLang="en-US" sz="2000" dirty="0"/>
              <a:t>);</a:t>
            </a:r>
          </a:p>
          <a:p>
            <a:pPr lvl="1">
              <a:spcBef>
                <a:spcPts val="788"/>
              </a:spcBef>
              <a:buSzPct val="80000"/>
              <a:defRPr/>
            </a:pPr>
            <a:endParaRPr lang="en-US" altLang="en-US" sz="1800" dirty="0"/>
          </a:p>
          <a:p>
            <a:pPr>
              <a:spcBef>
                <a:spcPts val="788"/>
              </a:spcBef>
              <a:buClr>
                <a:srgbClr val="CC3300"/>
              </a:buClr>
              <a:buSzPct val="90000"/>
              <a:buFont typeface="Monotype Sorts" charset="2"/>
              <a:buChar char=""/>
              <a:defRPr/>
            </a:pPr>
            <a:r>
              <a:rPr lang="en-US" altLang="en-US" sz="1800" dirty="0"/>
              <a:t>Lateral clause </a:t>
            </a:r>
            <a:r>
              <a:rPr lang="en-US" altLang="en-US" sz="1800" dirty="0">
                <a:solidFill>
                  <a:srgbClr val="FF0000"/>
                </a:solidFill>
              </a:rPr>
              <a:t>permits later part of the </a:t>
            </a:r>
            <a:r>
              <a:rPr lang="en-US" altLang="en-US" sz="1800" b="1" dirty="0">
                <a:solidFill>
                  <a:srgbClr val="FF0000"/>
                </a:solidFill>
              </a:rPr>
              <a:t>from</a:t>
            </a:r>
            <a:r>
              <a:rPr lang="en-US" altLang="en-US" sz="1800" dirty="0">
                <a:solidFill>
                  <a:srgbClr val="FF0000"/>
                </a:solidFill>
              </a:rPr>
              <a:t> clause </a:t>
            </a:r>
            <a:r>
              <a:rPr lang="en-US" altLang="en-US" sz="2000" dirty="0">
                <a:solidFill>
                  <a:srgbClr val="FF0000"/>
                </a:solidFill>
              </a:rPr>
              <a:t>(</a:t>
            </a:r>
            <a:r>
              <a:rPr lang="en-US" altLang="en-US" sz="1800" dirty="0">
                <a:solidFill>
                  <a:srgbClr val="FF0000"/>
                </a:solidFill>
              </a:rPr>
              <a:t>after the lateral keyword</a:t>
            </a:r>
            <a:r>
              <a:rPr lang="en-US" altLang="en-US" sz="2000" dirty="0">
                <a:solidFill>
                  <a:srgbClr val="FF0000"/>
                </a:solidFill>
              </a:rPr>
              <a:t>)</a:t>
            </a:r>
            <a:r>
              <a:rPr lang="en-US" altLang="en-US" sz="1800" dirty="0">
                <a:solidFill>
                  <a:srgbClr val="FF0000"/>
                </a:solidFill>
              </a:rPr>
              <a:t> to access correlation variables from the earlier part.</a:t>
            </a:r>
          </a:p>
          <a:p>
            <a:pPr>
              <a:spcBef>
                <a:spcPts val="788"/>
              </a:spcBef>
              <a:buClr>
                <a:srgbClr val="CC3300"/>
              </a:buClr>
              <a:buSzPct val="90000"/>
              <a:defRPr/>
            </a:pPr>
            <a:endParaRPr lang="en-US" altLang="en-US" sz="1800" dirty="0">
              <a:solidFill>
                <a:srgbClr val="FF0000"/>
              </a:solidFill>
            </a:endParaRPr>
          </a:p>
          <a:p>
            <a:pPr>
              <a:spcBef>
                <a:spcPts val="788"/>
              </a:spcBef>
              <a:buClr>
                <a:srgbClr val="CC3300"/>
              </a:buClr>
              <a:buSzPct val="90000"/>
              <a:buFont typeface="Monotype Sorts" charset="2"/>
              <a:buChar char=""/>
              <a:defRPr/>
            </a:pPr>
            <a:r>
              <a:rPr lang="en-US" altLang="en-US" sz="1800" dirty="0"/>
              <a:t>Note: lateral is part of the SQL standard, but is </a:t>
            </a:r>
            <a:r>
              <a:rPr lang="en-US" altLang="en-US" sz="1800" dirty="0">
                <a:solidFill>
                  <a:srgbClr val="FF0000"/>
                </a:solidFill>
              </a:rPr>
              <a:t>not supported on many database systems;</a:t>
            </a:r>
            <a:r>
              <a:rPr lang="en-US" altLang="en-US" sz="1800" dirty="0"/>
              <a:t> some databases such as SQL Server offer alternative syntax</a:t>
            </a:r>
          </a:p>
        </p:txBody>
      </p:sp>
    </p:spTree>
    <p:extLst>
      <p:ext uri="{BB962C8B-B14F-4D97-AF65-F5344CB8AC3E}">
        <p14:creationId xmlns:p14="http://schemas.microsoft.com/office/powerpoint/2010/main" val="225184943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PL/SQL BLOCKS</a:t>
            </a:r>
          </a:p>
        </p:txBody>
      </p:sp>
      <p:sp>
        <p:nvSpPr>
          <p:cNvPr id="373763" name="Rectangle 3"/>
          <p:cNvSpPr>
            <a:spLocks noGrp="1" noChangeArrowheads="1"/>
          </p:cNvSpPr>
          <p:nvPr>
            <p:ph type="subTitle" idx="1"/>
          </p:nvPr>
        </p:nvSpPr>
        <p:spPr>
          <a:xfrm>
            <a:off x="1828800" y="914400"/>
            <a:ext cx="8839200" cy="5181600"/>
          </a:xfrm>
        </p:spPr>
        <p:txBody>
          <a:bodyPr rtlCol="0">
            <a:normAutofit lnSpcReduction="10000"/>
          </a:bodyPr>
          <a:lstStyle/>
          <a:p>
            <a:pPr marL="882650" indent="-533400" algn="just">
              <a:buFontTx/>
              <a:buChar char="•"/>
              <a:defRPr/>
            </a:pPr>
            <a:r>
              <a:rPr lang="en-US" sz="2800">
                <a:ea typeface="Arial Unicode MS" pitchFamily="34" charset="-128"/>
                <a:cs typeface="Arial Unicode MS" pitchFamily="34" charset="-128"/>
              </a:rPr>
              <a:t>PL/SQL blocks can be divided into two groups:</a:t>
            </a:r>
          </a:p>
          <a:p>
            <a:pPr marL="1427163" lvl="1" indent="-457200" algn="just">
              <a:buFontTx/>
              <a:buAutoNum type="arabicPeriod"/>
              <a:defRPr/>
            </a:pPr>
            <a:r>
              <a:rPr lang="en-US" sz="2400">
                <a:ea typeface="Arial Unicode MS" pitchFamily="34" charset="-128"/>
                <a:cs typeface="Arial Unicode MS" pitchFamily="34" charset="-128"/>
              </a:rPr>
              <a:t>Named and</a:t>
            </a:r>
          </a:p>
          <a:p>
            <a:pPr marL="1427163" lvl="1" indent="-457200" algn="just">
              <a:buFontTx/>
              <a:buAutoNum type="arabicPeriod"/>
              <a:defRPr/>
            </a:pPr>
            <a:r>
              <a:rPr lang="en-US" sz="2400">
                <a:ea typeface="Arial Unicode MS" pitchFamily="34" charset="-128"/>
                <a:cs typeface="Arial Unicode MS" pitchFamily="34" charset="-128"/>
              </a:rPr>
              <a:t>Anonymous. </a:t>
            </a:r>
          </a:p>
          <a:p>
            <a:pPr marL="882650" indent="-533400" algn="just">
              <a:buFontTx/>
              <a:buChar char="•"/>
              <a:defRPr/>
            </a:pPr>
            <a:r>
              <a:rPr lang="en-US" sz="2800">
                <a:ea typeface="Arial Unicode MS" pitchFamily="34" charset="-128"/>
                <a:cs typeface="Arial Unicode MS" pitchFamily="34" charset="-128"/>
              </a:rPr>
              <a:t>Named blocks are used when creating subroutines. These subroutines are procedures, functions, and packages. </a:t>
            </a:r>
          </a:p>
          <a:p>
            <a:pPr marL="882650" indent="-533400" algn="just">
              <a:buFontTx/>
              <a:buChar char="•"/>
              <a:defRPr/>
            </a:pPr>
            <a:r>
              <a:rPr lang="en-US" sz="2800">
                <a:ea typeface="Arial Unicode MS" pitchFamily="34" charset="-128"/>
                <a:cs typeface="Arial Unicode MS" pitchFamily="34" charset="-128"/>
              </a:rPr>
              <a:t>The subroutines can be stored in the database and referenced by their names later on.</a:t>
            </a:r>
          </a:p>
          <a:p>
            <a:pPr marL="882650" indent="-533400" algn="just">
              <a:buFontTx/>
              <a:buChar char="•"/>
              <a:defRPr/>
            </a:pPr>
            <a:r>
              <a:rPr lang="en-US" sz="2800">
                <a:ea typeface="Arial Unicode MS" pitchFamily="34" charset="-128"/>
                <a:cs typeface="Arial Unicode MS" pitchFamily="34" charset="-128"/>
              </a:rPr>
              <a:t>In addition, subroutines can be defined within the anonymous PL/SQL block.</a:t>
            </a:r>
          </a:p>
          <a:p>
            <a:pPr marL="882650" indent="-533400" algn="just">
              <a:buFontTx/>
              <a:buChar char="•"/>
              <a:defRPr/>
            </a:pPr>
            <a:r>
              <a:rPr lang="en-US" sz="2800">
                <a:ea typeface="Arial Unicode MS" pitchFamily="34" charset="-128"/>
                <a:cs typeface="Arial Unicode MS" pitchFamily="34" charset="-128"/>
              </a:rPr>
              <a:t>Anonymous PL/SQL blocks do not have names. As a result,they cannot be stored in the database and referenced later.</a:t>
            </a:r>
          </a:p>
        </p:txBody>
      </p:sp>
    </p:spTree>
    <p:extLst>
      <p:ext uri="{BB962C8B-B14F-4D97-AF65-F5344CB8AC3E}">
        <p14:creationId xmlns:p14="http://schemas.microsoft.com/office/powerpoint/2010/main" val="26877266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For each </a:t>
            </a:r>
            <a:r>
              <a:rPr lang="en-US" dirty="0" smtClean="0"/>
              <a:t>employee, display his salary  </a:t>
            </a:r>
            <a:r>
              <a:rPr lang="en-US" dirty="0"/>
              <a:t>along with the number of </a:t>
            </a:r>
            <a:r>
              <a:rPr lang="en-US" dirty="0" smtClean="0"/>
              <a:t>along with count of other people who have same salary.</a:t>
            </a:r>
          </a:p>
          <a:p>
            <a:endParaRPr lang="en-US" dirty="0" smtClean="0"/>
          </a:p>
        </p:txBody>
      </p:sp>
    </p:spTree>
    <p:extLst>
      <p:ext uri="{BB962C8B-B14F-4D97-AF65-F5344CB8AC3E}">
        <p14:creationId xmlns:p14="http://schemas.microsoft.com/office/powerpoint/2010/main" val="926758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and loops</a:t>
            </a:r>
            <a:br>
              <a:rPr lang="en-US" dirty="0"/>
            </a:br>
            <a:endParaRPr lang="en-US"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59514" y="875211"/>
            <a:ext cx="4749846" cy="138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343660" y="2381251"/>
            <a:ext cx="8804366" cy="4062651"/>
          </a:xfrm>
          <a:prstGeom prst="rect">
            <a:avLst/>
          </a:prstGeom>
          <a:noFill/>
        </p:spPr>
        <p:txBody>
          <a:bodyPr wrap="square" rtlCol="0">
            <a:spAutoFit/>
          </a:bodyPr>
          <a:lstStyle/>
          <a:p>
            <a:r>
              <a:rPr lang="en-US" sz="2400" dirty="0" smtClean="0"/>
              <a:t>Processing record(tuple) in </a:t>
            </a:r>
            <a:r>
              <a:rPr lang="en-US" sz="2400" b="1" u="sng" dirty="0" smtClean="0"/>
              <a:t>for loop</a:t>
            </a:r>
            <a:r>
              <a:rPr lang="en-US" sz="2400" dirty="0" smtClean="0"/>
              <a:t>, we can use the following syntax:</a:t>
            </a:r>
          </a:p>
          <a:p>
            <a:endParaRPr lang="en-US" sz="2400" dirty="0" smtClean="0"/>
          </a:p>
          <a:p>
            <a:r>
              <a:rPr lang="en-US" sz="2400" dirty="0" smtClean="0"/>
              <a:t>CREATE </a:t>
            </a:r>
            <a:r>
              <a:rPr lang="en-US" sz="2400" dirty="0"/>
              <a:t>PROCEDURE P1</a:t>
            </a:r>
          </a:p>
          <a:p>
            <a:r>
              <a:rPr lang="en-US" sz="2400" dirty="0" smtClean="0"/>
              <a:t>BEGIN </a:t>
            </a:r>
          </a:p>
          <a:p>
            <a:r>
              <a:rPr lang="en-US" sz="2400" dirty="0" smtClean="0"/>
              <a:t>FOR rec IN (select statement)</a:t>
            </a:r>
          </a:p>
          <a:p>
            <a:r>
              <a:rPr lang="en-US" sz="2400" dirty="0" smtClean="0"/>
              <a:t>LOOP</a:t>
            </a:r>
          </a:p>
          <a:p>
            <a:r>
              <a:rPr lang="en-US" sz="2400" dirty="0"/>
              <a:t> </a:t>
            </a:r>
            <a:r>
              <a:rPr lang="en-US" sz="2400" dirty="0" smtClean="0"/>
              <a:t>     some statements;</a:t>
            </a:r>
          </a:p>
          <a:p>
            <a:r>
              <a:rPr lang="en-US" sz="2400" dirty="0" smtClean="0"/>
              <a:t>END LOOP;</a:t>
            </a:r>
          </a:p>
          <a:p>
            <a:r>
              <a:rPr lang="en-US" sz="2400" dirty="0" smtClean="0"/>
              <a:t>END;</a:t>
            </a:r>
          </a:p>
          <a:p>
            <a:r>
              <a:rPr lang="en-US" sz="2400" dirty="0"/>
              <a:t>/</a:t>
            </a:r>
            <a:endParaRPr lang="en-US" sz="2400" dirty="0" smtClean="0"/>
          </a:p>
          <a:p>
            <a:endParaRPr lang="en-US" dirty="0"/>
          </a:p>
        </p:txBody>
      </p:sp>
    </p:spTree>
    <p:extLst>
      <p:ext uri="{BB962C8B-B14F-4D97-AF65-F5344CB8AC3E}">
        <p14:creationId xmlns:p14="http://schemas.microsoft.com/office/powerpoint/2010/main" val="2306096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744583" y="304800"/>
            <a:ext cx="10177417" cy="5113338"/>
          </a:xfrm>
        </p:spPr>
        <p:txBody>
          <a:bodyPr>
            <a:normAutofit fontScale="77500" lnSpcReduction="20000"/>
          </a:bodyPr>
          <a:lstStyle/>
          <a:p>
            <a:pPr marL="0" indent="0">
              <a:buNone/>
            </a:pPr>
            <a:r>
              <a:rPr lang="en-US" altLang="en-US" b="1" i="1" dirty="0" smtClean="0"/>
              <a:t> WRITE A PROCEDURE TO FETCH NAMES OF EMPLOYEES WHOSE SALARY IS &gt; 100000</a:t>
            </a:r>
            <a:endParaRPr lang="en-US" altLang="en-US" b="1" i="1" dirty="0" smtClean="0"/>
          </a:p>
          <a:p>
            <a:pPr marL="0" indent="0">
              <a:buNone/>
            </a:pPr>
            <a:r>
              <a:rPr lang="en-US" dirty="0"/>
              <a:t>CREATE PROCEDURE P1</a:t>
            </a:r>
          </a:p>
          <a:p>
            <a:pPr marL="0" indent="0">
              <a:buNone/>
            </a:pPr>
            <a:r>
              <a:rPr lang="en-US" altLang="en-US" dirty="0" smtClean="0"/>
              <a:t>BEGIN</a:t>
            </a:r>
            <a:endParaRPr lang="en-US" altLang="en-US" dirty="0" smtClean="0"/>
          </a:p>
          <a:p>
            <a:pPr marL="0" indent="0">
              <a:buNone/>
            </a:pPr>
            <a:r>
              <a:rPr lang="en-US" altLang="en-US" dirty="0" smtClean="0"/>
              <a:t>FOR </a:t>
            </a:r>
            <a:r>
              <a:rPr lang="en-US" altLang="en-US" dirty="0" smtClean="0">
                <a:solidFill>
                  <a:srgbClr val="FF0000"/>
                </a:solidFill>
              </a:rPr>
              <a:t>item</a:t>
            </a:r>
            <a:r>
              <a:rPr lang="en-US" altLang="en-US" dirty="0" smtClean="0"/>
              <a:t> IN</a:t>
            </a:r>
          </a:p>
          <a:p>
            <a:pPr marL="0" indent="0">
              <a:buNone/>
            </a:pPr>
            <a:r>
              <a:rPr lang="en-US" altLang="en-US" dirty="0" smtClean="0"/>
              <a:t>        (SELECT (</a:t>
            </a:r>
            <a:r>
              <a:rPr lang="en-US" altLang="en-US" dirty="0" err="1" smtClean="0"/>
              <a:t>first_name</a:t>
            </a:r>
            <a:r>
              <a:rPr lang="en-US" altLang="en-US" dirty="0" smtClean="0"/>
              <a:t> || ' ' || </a:t>
            </a:r>
            <a:r>
              <a:rPr lang="en-US" altLang="en-US" dirty="0" err="1" smtClean="0"/>
              <a:t>last_name</a:t>
            </a:r>
            <a:r>
              <a:rPr lang="en-US" altLang="en-US" dirty="0" smtClean="0"/>
              <a:t>) </a:t>
            </a:r>
            <a:r>
              <a:rPr lang="en-US" altLang="en-US" dirty="0" smtClean="0"/>
              <a:t>as  </a:t>
            </a:r>
            <a:r>
              <a:rPr lang="en-US" altLang="en-US" dirty="0" err="1" smtClean="0"/>
              <a:t>complete_name</a:t>
            </a:r>
            <a:endParaRPr lang="en-US" altLang="en-US" dirty="0" smtClean="0"/>
          </a:p>
          <a:p>
            <a:pPr marL="0" indent="0">
              <a:buNone/>
            </a:pPr>
            <a:r>
              <a:rPr lang="en-US" altLang="en-US" dirty="0" smtClean="0"/>
              <a:t>          FROM employees</a:t>
            </a:r>
          </a:p>
          <a:p>
            <a:pPr marL="0" indent="0">
              <a:buNone/>
            </a:pPr>
            <a:r>
              <a:rPr lang="en-US" altLang="en-US" dirty="0" smtClean="0"/>
              <a:t>             WHERE Salary &lt; 100000</a:t>
            </a:r>
          </a:p>
          <a:p>
            <a:pPr marL="0" indent="0">
              <a:buNone/>
            </a:pPr>
            <a:r>
              <a:rPr lang="en-US" altLang="en-US" dirty="0" smtClean="0"/>
              <a:t>        )   LOOP</a:t>
            </a:r>
          </a:p>
          <a:p>
            <a:pPr marL="0" indent="0">
              <a:buNone/>
            </a:pPr>
            <a:r>
              <a:rPr lang="en-US" altLang="en-US" dirty="0" smtClean="0"/>
              <a:t>          DBMS_OUTPUT.PUT_LINE</a:t>
            </a:r>
          </a:p>
          <a:p>
            <a:pPr marL="0" indent="0">
              <a:buNone/>
            </a:pPr>
            <a:r>
              <a:rPr lang="en-US" altLang="en-US" dirty="0" smtClean="0"/>
              <a:t>            ('Employee name: ' || </a:t>
            </a:r>
            <a:r>
              <a:rPr lang="en-US" altLang="en-US" dirty="0" err="1" smtClean="0">
                <a:solidFill>
                  <a:srgbClr val="FF0000"/>
                </a:solidFill>
              </a:rPr>
              <a:t>item.</a:t>
            </a:r>
            <a:r>
              <a:rPr lang="en-US" altLang="en-US" dirty="0" err="1" smtClean="0"/>
              <a:t>complete_name</a:t>
            </a:r>
            <a:r>
              <a:rPr lang="en-US" altLang="en-US" dirty="0" smtClean="0"/>
              <a:t>);</a:t>
            </a:r>
          </a:p>
          <a:p>
            <a:pPr marL="0" indent="0">
              <a:buNone/>
            </a:pPr>
            <a:r>
              <a:rPr lang="en-US" altLang="en-US" dirty="0" smtClean="0"/>
              <a:t>        END LOOP;</a:t>
            </a:r>
          </a:p>
          <a:p>
            <a:pPr marL="0" indent="0">
              <a:buNone/>
            </a:pPr>
            <a:r>
              <a:rPr lang="en-US" altLang="en-US" dirty="0" smtClean="0"/>
              <a:t>END; </a:t>
            </a:r>
          </a:p>
          <a:p>
            <a:pPr marL="0" indent="0">
              <a:buNone/>
            </a:pPr>
            <a:r>
              <a:rPr lang="en-US" altLang="en-US" dirty="0" smtClean="0"/>
              <a:t>/</a:t>
            </a:r>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3378638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  write a procedure to display  every  product name and price  in descending order from product table </a:t>
            </a:r>
          </a:p>
          <a:p>
            <a:r>
              <a:rPr lang="en-US" dirty="0" smtClean="0"/>
              <a:t>Ex2: </a:t>
            </a:r>
            <a:r>
              <a:rPr lang="en-US" dirty="0"/>
              <a:t>write a procedure to display  every  product name and price  in descending order </a:t>
            </a:r>
            <a:r>
              <a:rPr lang="en-US" dirty="0" smtClean="0"/>
              <a:t> for those product that are priced less than rs.500, from </a:t>
            </a:r>
            <a:r>
              <a:rPr lang="en-US" dirty="0"/>
              <a:t>product table </a:t>
            </a:r>
          </a:p>
          <a:p>
            <a:endParaRPr lang="en-US" dirty="0"/>
          </a:p>
        </p:txBody>
      </p:sp>
    </p:spTree>
    <p:extLst>
      <p:ext uri="{BB962C8B-B14F-4D97-AF65-F5344CB8AC3E}">
        <p14:creationId xmlns:p14="http://schemas.microsoft.com/office/powerpoint/2010/main" val="20217345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2777"/>
            <a:ext cx="10515600" cy="5184186"/>
          </a:xfrm>
        </p:spPr>
        <p:txBody>
          <a:bodyPr>
            <a:normAutofit fontScale="85000" lnSpcReduction="20000"/>
          </a:bodyPr>
          <a:lstStyle/>
          <a:p>
            <a:pPr marL="0" indent="0" latinLnBrk="1">
              <a:buNone/>
            </a:pPr>
            <a:r>
              <a:rPr lang="en-US" dirty="0"/>
              <a:t>BEGIN</a:t>
            </a:r>
          </a:p>
          <a:p>
            <a:pPr marL="0" indent="0" latinLnBrk="1">
              <a:buNone/>
            </a:pPr>
            <a:r>
              <a:rPr lang="en-US" dirty="0" smtClean="0"/>
              <a:t> </a:t>
            </a:r>
            <a:r>
              <a:rPr lang="en-US" b="1" dirty="0" smtClean="0"/>
              <a:t> FOR </a:t>
            </a:r>
            <a:r>
              <a:rPr lang="en-US" dirty="0" err="1" smtClean="0"/>
              <a:t>r_product</a:t>
            </a:r>
            <a:r>
              <a:rPr lang="en-US" dirty="0" smtClean="0"/>
              <a:t> </a:t>
            </a:r>
            <a:r>
              <a:rPr lang="en-US" b="1" dirty="0" smtClean="0"/>
              <a:t>IN</a:t>
            </a:r>
            <a:r>
              <a:rPr lang="en-US" dirty="0" smtClean="0"/>
              <a:t> (</a:t>
            </a:r>
          </a:p>
          <a:p>
            <a:pPr marL="0" indent="0" latinLnBrk="1">
              <a:buNone/>
            </a:pPr>
            <a:r>
              <a:rPr lang="en-US" dirty="0"/>
              <a:t>        SELECT </a:t>
            </a:r>
          </a:p>
          <a:p>
            <a:pPr marL="0" indent="0" latinLnBrk="1">
              <a:buNone/>
            </a:pPr>
            <a:r>
              <a:rPr lang="en-US" dirty="0"/>
              <a:t>            </a:t>
            </a:r>
            <a:r>
              <a:rPr lang="en-US" dirty="0" err="1"/>
              <a:t>product_name</a:t>
            </a:r>
            <a:r>
              <a:rPr lang="en-US" dirty="0"/>
              <a:t>, </a:t>
            </a:r>
            <a:r>
              <a:rPr lang="en-US" dirty="0" err="1"/>
              <a:t>list_price</a:t>
            </a:r>
            <a:r>
              <a:rPr lang="en-US" dirty="0"/>
              <a:t> </a:t>
            </a:r>
          </a:p>
          <a:p>
            <a:pPr marL="0" indent="0" latinLnBrk="1">
              <a:buNone/>
            </a:pPr>
            <a:r>
              <a:rPr lang="en-US" dirty="0"/>
              <a:t>        FROM </a:t>
            </a:r>
          </a:p>
          <a:p>
            <a:pPr marL="0" indent="0" latinLnBrk="1">
              <a:buNone/>
            </a:pPr>
            <a:r>
              <a:rPr lang="en-US" dirty="0"/>
              <a:t>            products</a:t>
            </a:r>
          </a:p>
          <a:p>
            <a:pPr marL="0" indent="0" latinLnBrk="1">
              <a:buNone/>
            </a:pPr>
            <a:r>
              <a:rPr lang="en-US" dirty="0"/>
              <a:t>        ORDER BY </a:t>
            </a:r>
            <a:r>
              <a:rPr lang="en-US" dirty="0" err="1"/>
              <a:t>list_price</a:t>
            </a:r>
            <a:r>
              <a:rPr lang="en-US" dirty="0"/>
              <a:t> DESC</a:t>
            </a:r>
          </a:p>
          <a:p>
            <a:pPr marL="0" indent="0" latinLnBrk="1">
              <a:buNone/>
            </a:pPr>
            <a:r>
              <a:rPr lang="en-US" dirty="0"/>
              <a:t>    )</a:t>
            </a:r>
          </a:p>
          <a:p>
            <a:pPr marL="0" indent="0" latinLnBrk="1">
              <a:buNone/>
            </a:pPr>
            <a:r>
              <a:rPr lang="en-US" dirty="0"/>
              <a:t>  </a:t>
            </a:r>
            <a:r>
              <a:rPr lang="en-US" b="1" dirty="0"/>
              <a:t>LOOP</a:t>
            </a:r>
          </a:p>
          <a:p>
            <a:pPr marL="0" indent="0" latinLnBrk="1">
              <a:buNone/>
            </a:pPr>
            <a:r>
              <a:rPr lang="en-US" dirty="0"/>
              <a:t>     </a:t>
            </a:r>
            <a:r>
              <a:rPr lang="en-US" dirty="0" err="1"/>
              <a:t>dbms_output.put_line</a:t>
            </a:r>
            <a:r>
              <a:rPr lang="en-US" dirty="0"/>
              <a:t>( </a:t>
            </a:r>
            <a:r>
              <a:rPr lang="en-US" dirty="0" err="1"/>
              <a:t>r_product.product_name</a:t>
            </a:r>
            <a:r>
              <a:rPr lang="en-US" dirty="0"/>
              <a:t> ||</a:t>
            </a:r>
          </a:p>
          <a:p>
            <a:pPr marL="0" indent="0" latinLnBrk="1">
              <a:buNone/>
            </a:pPr>
            <a:r>
              <a:rPr lang="en-US" dirty="0"/>
              <a:t>        ': $' || </a:t>
            </a:r>
            <a:r>
              <a:rPr lang="en-US" dirty="0" err="1" smtClean="0"/>
              <a:t>r_product.list_price</a:t>
            </a:r>
            <a:r>
              <a:rPr lang="en-US" dirty="0" smtClean="0"/>
              <a:t> </a:t>
            </a:r>
            <a:r>
              <a:rPr lang="en-US" dirty="0"/>
              <a:t>);</a:t>
            </a:r>
          </a:p>
          <a:p>
            <a:pPr marL="0" indent="0" latinLnBrk="1">
              <a:buNone/>
            </a:pPr>
            <a:r>
              <a:rPr lang="en-US" dirty="0"/>
              <a:t>  </a:t>
            </a:r>
            <a:r>
              <a:rPr lang="en-US" b="1" dirty="0"/>
              <a:t>END LOOP;</a:t>
            </a:r>
          </a:p>
          <a:p>
            <a:pPr marL="0" indent="0" latinLnBrk="1">
              <a:buNone/>
            </a:pPr>
            <a:r>
              <a:rPr lang="en-US" dirty="0"/>
              <a:t>END;</a:t>
            </a:r>
          </a:p>
          <a:p>
            <a:endParaRPr lang="en-US" sz="1800" dirty="0"/>
          </a:p>
        </p:txBody>
      </p:sp>
    </p:spTree>
    <p:extLst>
      <p:ext uri="{BB962C8B-B14F-4D97-AF65-F5344CB8AC3E}">
        <p14:creationId xmlns:p14="http://schemas.microsoft.com/office/powerpoint/2010/main" val="191210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PL/SQL BLOCK STRUCTURE</a:t>
            </a:r>
          </a:p>
        </p:txBody>
      </p:sp>
      <p:sp>
        <p:nvSpPr>
          <p:cNvPr id="9219" name="Rectangle 3"/>
          <p:cNvSpPr>
            <a:spLocks noGrp="1" noChangeArrowheads="1"/>
          </p:cNvSpPr>
          <p:nvPr>
            <p:ph type="subTitle" idx="1"/>
          </p:nvPr>
        </p:nvSpPr>
        <p:spPr>
          <a:xfrm>
            <a:off x="1828800" y="914400"/>
            <a:ext cx="8839200" cy="5181600"/>
          </a:xfrm>
        </p:spPr>
        <p:txBody>
          <a:bodyPr/>
          <a:lstStyle/>
          <a:p>
            <a:pPr marL="882650" indent="-533400" algn="just">
              <a:buFontTx/>
              <a:buChar char="•"/>
            </a:pPr>
            <a:endParaRPr lang="en-US" altLang="en-US" sz="2800">
              <a:ea typeface="Arial Unicode MS" pitchFamily="34" charset="-128"/>
            </a:endParaRPr>
          </a:p>
          <a:p>
            <a:pPr marL="882650" indent="-533400" algn="just">
              <a:buFontTx/>
              <a:buChar char="•"/>
            </a:pPr>
            <a:r>
              <a:rPr lang="en-US" altLang="en-US" sz="2800">
                <a:ea typeface="Arial Unicode MS" pitchFamily="34" charset="-128"/>
              </a:rPr>
              <a:t>PL/SQL blocks contain three sections</a:t>
            </a:r>
          </a:p>
          <a:p>
            <a:pPr marL="1427163" lvl="1" indent="-457200" algn="just">
              <a:buFontTx/>
              <a:buAutoNum type="arabicPeriod"/>
            </a:pPr>
            <a:r>
              <a:rPr lang="en-US" altLang="en-US" sz="2400">
                <a:ea typeface="Arial Unicode MS" pitchFamily="34" charset="-128"/>
              </a:rPr>
              <a:t>Declare section</a:t>
            </a:r>
          </a:p>
          <a:p>
            <a:pPr marL="1427163" lvl="1" indent="-457200" algn="just">
              <a:buFontTx/>
              <a:buAutoNum type="arabicPeriod"/>
            </a:pPr>
            <a:r>
              <a:rPr lang="en-US" altLang="en-US" sz="2400">
                <a:ea typeface="Arial Unicode MS" pitchFamily="34" charset="-128"/>
              </a:rPr>
              <a:t>Executable section and</a:t>
            </a:r>
          </a:p>
          <a:p>
            <a:pPr marL="1427163" lvl="1" indent="-457200" algn="just">
              <a:buFontTx/>
              <a:buAutoNum type="arabicPeriod"/>
            </a:pPr>
            <a:r>
              <a:rPr lang="en-US" altLang="en-US" sz="2400">
                <a:ea typeface="Arial Unicode MS" pitchFamily="34" charset="-128"/>
              </a:rPr>
              <a:t>Exception-handling section.</a:t>
            </a:r>
          </a:p>
          <a:p>
            <a:pPr marL="882650" indent="-533400" algn="just">
              <a:buFontTx/>
              <a:buChar char="•"/>
            </a:pPr>
            <a:endParaRPr lang="en-US" altLang="en-US" sz="2800">
              <a:ea typeface="Arial Unicode MS" pitchFamily="34" charset="-128"/>
            </a:endParaRPr>
          </a:p>
          <a:p>
            <a:pPr marL="882650" indent="-533400" algn="just">
              <a:buFontTx/>
              <a:buChar char="•"/>
            </a:pPr>
            <a:r>
              <a:rPr lang="en-US" altLang="en-US" sz="2800">
                <a:ea typeface="Arial Unicode MS" pitchFamily="34" charset="-128"/>
              </a:rPr>
              <a:t>The executable section is the only mandatory section of the block.</a:t>
            </a:r>
          </a:p>
          <a:p>
            <a:pPr marL="882650" indent="-533400" algn="just">
              <a:buFontTx/>
              <a:buChar char="•"/>
            </a:pPr>
            <a:r>
              <a:rPr lang="en-US" altLang="en-US" sz="2800">
                <a:ea typeface="Arial Unicode MS" pitchFamily="34" charset="-128"/>
              </a:rPr>
              <a:t>Both the declaration and exception-handling sections are optional.</a:t>
            </a:r>
          </a:p>
          <a:p>
            <a:pPr marL="882650" indent="-533400" algn="just">
              <a:buFontTx/>
              <a:buChar char="•"/>
            </a:pPr>
            <a:endParaRPr lang="en-US" altLang="en-US" sz="2800">
              <a:ea typeface="Arial Unicode MS" pitchFamily="34" charset="-128"/>
            </a:endParaRPr>
          </a:p>
        </p:txBody>
      </p:sp>
    </p:spTree>
    <p:extLst>
      <p:ext uri="{BB962C8B-B14F-4D97-AF65-F5344CB8AC3E}">
        <p14:creationId xmlns:p14="http://schemas.microsoft.com/office/powerpoint/2010/main" val="248363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PL/SQL BLOCK STRUCTURE</a:t>
            </a:r>
          </a:p>
        </p:txBody>
      </p:sp>
      <p:sp>
        <p:nvSpPr>
          <p:cNvPr id="10243" name="Rectangle 3"/>
          <p:cNvSpPr>
            <a:spLocks noGrp="1" noChangeArrowheads="1"/>
          </p:cNvSpPr>
          <p:nvPr>
            <p:ph type="subTitle" idx="1"/>
          </p:nvPr>
        </p:nvSpPr>
        <p:spPr>
          <a:xfrm>
            <a:off x="1828800" y="914400"/>
            <a:ext cx="8839200" cy="5181600"/>
          </a:xfrm>
        </p:spPr>
        <p:txBody>
          <a:bodyPr/>
          <a:lstStyle/>
          <a:p>
            <a:pPr marL="882650" indent="-533400" algn="just">
              <a:buFontTx/>
              <a:buChar char="•"/>
            </a:pPr>
            <a:endParaRPr lang="en-US" altLang="en-US" sz="2800">
              <a:ea typeface="Arial Unicode MS" pitchFamily="34" charset="-128"/>
            </a:endParaRPr>
          </a:p>
          <a:p>
            <a:pPr marL="882650" indent="-533400" algn="just">
              <a:buFontTx/>
              <a:buChar char="•"/>
            </a:pPr>
            <a:r>
              <a:rPr lang="en-US" altLang="en-US" sz="2800">
                <a:ea typeface="Arial Unicode MS" pitchFamily="34" charset="-128"/>
              </a:rPr>
              <a:t>PL/SQL block has the following structure:</a:t>
            </a:r>
          </a:p>
          <a:p>
            <a:pPr marL="1427163" lvl="1" indent="-457200" algn="just"/>
            <a:endParaRPr lang="en-US" altLang="en-US" sz="2400">
              <a:ea typeface="Arial Unicode MS" pitchFamily="34" charset="-128"/>
            </a:endParaRPr>
          </a:p>
          <a:p>
            <a:pPr marL="1427163" lvl="1" indent="-457200" algn="just"/>
            <a:r>
              <a:rPr lang="en-US" altLang="en-US" sz="2800">
                <a:ea typeface="Arial Unicode MS" pitchFamily="34" charset="-128"/>
              </a:rPr>
              <a:t>DECLARE </a:t>
            </a:r>
          </a:p>
          <a:p>
            <a:pPr marL="1427163" lvl="1" indent="-457200" algn="just"/>
            <a:r>
              <a:rPr lang="en-US" altLang="en-US" sz="2800">
                <a:ea typeface="Arial Unicode MS" pitchFamily="34" charset="-128"/>
              </a:rPr>
              <a:t>	Declaration statements</a:t>
            </a:r>
          </a:p>
          <a:p>
            <a:pPr marL="1427163" lvl="1" indent="-457200" algn="just"/>
            <a:r>
              <a:rPr lang="en-US" altLang="en-US" sz="2800">
                <a:ea typeface="Arial Unicode MS" pitchFamily="34" charset="-128"/>
              </a:rPr>
              <a:t>BEGIN</a:t>
            </a:r>
          </a:p>
          <a:p>
            <a:pPr marL="1427163" lvl="1" indent="-457200" algn="just"/>
            <a:r>
              <a:rPr lang="en-US" altLang="en-US" sz="2800">
                <a:ea typeface="Arial Unicode MS" pitchFamily="34" charset="-128"/>
              </a:rPr>
              <a:t>	Executable statements</a:t>
            </a:r>
          </a:p>
          <a:p>
            <a:pPr marL="1427163" lvl="1" indent="-457200" algn="just"/>
            <a:r>
              <a:rPr lang="en-US" altLang="en-US" sz="2800">
                <a:ea typeface="Arial Unicode MS" pitchFamily="34" charset="-128"/>
              </a:rPr>
              <a:t>EXCEPTION</a:t>
            </a:r>
          </a:p>
          <a:p>
            <a:pPr marL="1427163" lvl="1" indent="-457200" algn="just"/>
            <a:r>
              <a:rPr lang="en-US" altLang="en-US" sz="2800">
                <a:ea typeface="Arial Unicode MS" pitchFamily="34" charset="-128"/>
              </a:rPr>
              <a:t>	Exception-handling statements</a:t>
            </a:r>
          </a:p>
          <a:p>
            <a:pPr marL="1427163" lvl="1" indent="-457200" algn="just"/>
            <a:r>
              <a:rPr lang="en-US" altLang="en-US" sz="2800">
                <a:ea typeface="Arial Unicode MS" pitchFamily="34" charset="-128"/>
              </a:rPr>
              <a:t>END ;</a:t>
            </a:r>
          </a:p>
        </p:txBody>
      </p:sp>
    </p:spTree>
    <p:extLst>
      <p:ext uri="{BB962C8B-B14F-4D97-AF65-F5344CB8AC3E}">
        <p14:creationId xmlns:p14="http://schemas.microsoft.com/office/powerpoint/2010/main" val="1953671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DECLARATION SECTION</a:t>
            </a:r>
          </a:p>
        </p:txBody>
      </p:sp>
      <p:sp>
        <p:nvSpPr>
          <p:cNvPr id="11267" name="Rectangle 3"/>
          <p:cNvSpPr>
            <a:spLocks noGrp="1" noChangeArrowheads="1"/>
          </p:cNvSpPr>
          <p:nvPr>
            <p:ph type="subTitle" idx="1"/>
          </p:nvPr>
        </p:nvSpPr>
        <p:spPr>
          <a:xfrm>
            <a:off x="1828800" y="914400"/>
            <a:ext cx="8458200" cy="5181600"/>
          </a:xfrm>
        </p:spPr>
        <p:txBody>
          <a:bodyPr/>
          <a:lstStyle/>
          <a:p>
            <a:pPr marL="882650" indent="-533400" algn="just">
              <a:buFontTx/>
              <a:buChar char="•"/>
            </a:pPr>
            <a:r>
              <a:rPr lang="en-US" altLang="en-US" sz="2800">
                <a:ea typeface="Arial Unicode MS" pitchFamily="34" charset="-128"/>
              </a:rPr>
              <a:t>The </a:t>
            </a:r>
            <a:r>
              <a:rPr lang="en-US" altLang="en-US" sz="2800" i="1">
                <a:ea typeface="Arial Unicode MS" pitchFamily="34" charset="-128"/>
              </a:rPr>
              <a:t>declaration section </a:t>
            </a:r>
            <a:r>
              <a:rPr lang="en-US" altLang="en-US" sz="2800">
                <a:ea typeface="Arial Unicode MS" pitchFamily="34" charset="-128"/>
              </a:rPr>
              <a:t>is the first section of the PL/SQL block.</a:t>
            </a:r>
          </a:p>
          <a:p>
            <a:pPr marL="882650" indent="-533400" algn="just">
              <a:buFontTx/>
              <a:buChar char="•"/>
            </a:pPr>
            <a:r>
              <a:rPr lang="en-US" altLang="en-US" sz="2800">
                <a:ea typeface="Arial Unicode MS" pitchFamily="34" charset="-128"/>
              </a:rPr>
              <a:t>It contains definitions of PL/SQL identifiers such as variables, constants, cursors and so on.</a:t>
            </a:r>
          </a:p>
          <a:p>
            <a:pPr marL="882650" indent="-533400" algn="just">
              <a:buFontTx/>
              <a:buChar char="•"/>
            </a:pPr>
            <a:r>
              <a:rPr lang="en-US" altLang="en-US" sz="2800" u="sng">
                <a:ea typeface="Arial Unicode MS" pitchFamily="34" charset="-128"/>
              </a:rPr>
              <a:t>Example</a:t>
            </a:r>
          </a:p>
          <a:p>
            <a:pPr marL="1427163" lvl="1" indent="-457200" algn="just"/>
            <a:r>
              <a:rPr lang="en-US" altLang="en-US" sz="2400">
                <a:ea typeface="Arial Unicode MS" pitchFamily="34" charset="-128"/>
              </a:rPr>
              <a:t>DECLARE</a:t>
            </a:r>
          </a:p>
          <a:p>
            <a:pPr marL="1427163" lvl="1" indent="-457200" algn="just"/>
            <a:r>
              <a:rPr lang="en-US" altLang="en-US" sz="2400">
                <a:ea typeface="Arial Unicode MS" pitchFamily="34" charset="-128"/>
              </a:rPr>
              <a:t>	v_first_name VARCHAR2(35) ;</a:t>
            </a:r>
          </a:p>
          <a:p>
            <a:pPr marL="1427163" lvl="1" indent="-457200" algn="just"/>
            <a:r>
              <a:rPr lang="en-US" altLang="en-US" sz="2400">
                <a:ea typeface="Arial Unicode MS" pitchFamily="34" charset="-128"/>
              </a:rPr>
              <a:t>	v_last_name VARCHAR2(35) ;</a:t>
            </a:r>
          </a:p>
          <a:p>
            <a:pPr marL="1427163" lvl="1" indent="-457200" algn="just"/>
            <a:r>
              <a:rPr lang="en-US" altLang="en-US" sz="2400">
                <a:ea typeface="Arial Unicode MS" pitchFamily="34" charset="-128"/>
              </a:rPr>
              <a:t>	v_counter NUMBER := 0 ;</a:t>
            </a:r>
          </a:p>
          <a:p>
            <a:pPr marL="1427163" lvl="1" indent="-457200" algn="just"/>
            <a:endParaRPr lang="en-US" altLang="en-US" sz="2400">
              <a:ea typeface="Arial Unicode MS" pitchFamily="34" charset="-128"/>
            </a:endParaRPr>
          </a:p>
        </p:txBody>
      </p:sp>
    </p:spTree>
    <p:extLst>
      <p:ext uri="{BB962C8B-B14F-4D97-AF65-F5344CB8AC3E}">
        <p14:creationId xmlns:p14="http://schemas.microsoft.com/office/powerpoint/2010/main" val="315105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EXECUTABLE SECTION</a:t>
            </a:r>
          </a:p>
        </p:txBody>
      </p:sp>
      <p:sp>
        <p:nvSpPr>
          <p:cNvPr id="12291" name="Rectangle 3"/>
          <p:cNvSpPr>
            <a:spLocks noGrp="1" noChangeArrowheads="1"/>
          </p:cNvSpPr>
          <p:nvPr>
            <p:ph type="subTitle" idx="1"/>
          </p:nvPr>
        </p:nvSpPr>
        <p:spPr>
          <a:xfrm>
            <a:off x="1524000" y="914400"/>
            <a:ext cx="9144000" cy="5410200"/>
          </a:xfrm>
        </p:spPr>
        <p:txBody>
          <a:bodyPr/>
          <a:lstStyle/>
          <a:p>
            <a:pPr marL="882650" indent="-533400" algn="just">
              <a:buFontTx/>
              <a:buChar char="•"/>
            </a:pPr>
            <a:r>
              <a:rPr lang="en-US" altLang="en-US" sz="2800">
                <a:ea typeface="Arial Unicode MS" pitchFamily="34" charset="-128"/>
              </a:rPr>
              <a:t>The executable section is the next section of the PL/SQL block.</a:t>
            </a:r>
          </a:p>
          <a:p>
            <a:pPr marL="882650" indent="-533400" algn="just">
              <a:buFontTx/>
              <a:buChar char="•"/>
            </a:pPr>
            <a:r>
              <a:rPr lang="en-US" altLang="en-US" sz="2800">
                <a:ea typeface="Arial Unicode MS" pitchFamily="34" charset="-128"/>
              </a:rPr>
              <a:t>This section contains executable statements that allow you to manipulate the variables that have been declared in the declaration section.</a:t>
            </a:r>
          </a:p>
          <a:p>
            <a:pPr marL="1427163" lvl="1" indent="-457200" algn="just"/>
            <a:r>
              <a:rPr lang="en-US" altLang="en-US" sz="2400" b="1">
                <a:ea typeface="Arial Unicode MS" pitchFamily="34" charset="-128"/>
              </a:rPr>
              <a:t>BEGIN</a:t>
            </a:r>
          </a:p>
          <a:p>
            <a:pPr marL="1427163" lvl="1" indent="-457200" algn="just"/>
            <a:r>
              <a:rPr lang="en-US" altLang="en-US" sz="2400" b="1">
                <a:ea typeface="Arial Unicode MS" pitchFamily="34" charset="-128"/>
              </a:rPr>
              <a:t>	SELECT first_name, last_name </a:t>
            </a:r>
          </a:p>
          <a:p>
            <a:pPr marL="1427163" lvl="1" indent="-457200" algn="just"/>
            <a:r>
              <a:rPr lang="en-US" altLang="en-US" sz="2400" b="1">
                <a:ea typeface="Arial Unicode MS" pitchFamily="34" charset="-128"/>
              </a:rPr>
              <a:t>		FROM student</a:t>
            </a:r>
          </a:p>
          <a:p>
            <a:pPr marL="1427163" lvl="1" indent="-457200" algn="just"/>
            <a:r>
              <a:rPr lang="en-US" altLang="en-US" sz="2400" b="1">
                <a:ea typeface="Arial Unicode MS" pitchFamily="34" charset="-128"/>
              </a:rPr>
              <a:t>		WHERE student_id = 123 ;</a:t>
            </a:r>
          </a:p>
          <a:p>
            <a:pPr marL="1427163" lvl="1" indent="-457200" algn="l"/>
            <a:r>
              <a:rPr lang="en-US" altLang="en-US" sz="2400" b="1">
                <a:ea typeface="Arial Unicode MS" pitchFamily="34" charset="-128"/>
              </a:rPr>
              <a:t>	DBMS_OUTPUT.PUT_LINE</a:t>
            </a:r>
          </a:p>
          <a:p>
            <a:pPr marL="1427163" lvl="1" indent="-457200" algn="l"/>
            <a:r>
              <a:rPr lang="en-US" altLang="en-US" sz="2400" b="1">
                <a:ea typeface="Arial Unicode MS" pitchFamily="34" charset="-128"/>
              </a:rPr>
              <a:t>	(‘Student name :’ || first_name ||‘  ’|| last_name);</a:t>
            </a:r>
          </a:p>
          <a:p>
            <a:pPr marL="1427163" lvl="1" indent="-457200" algn="just"/>
            <a:r>
              <a:rPr lang="en-US" altLang="en-US" sz="2400" b="1">
                <a:ea typeface="Arial Unicode MS" pitchFamily="34" charset="-128"/>
              </a:rPr>
              <a:t>END;</a:t>
            </a:r>
          </a:p>
        </p:txBody>
      </p:sp>
    </p:spTree>
    <p:extLst>
      <p:ext uri="{BB962C8B-B14F-4D97-AF65-F5344CB8AC3E}">
        <p14:creationId xmlns:p14="http://schemas.microsoft.com/office/powerpoint/2010/main" val="3094710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E2A845EE-1E1B-4EE5-899B-EB83E81A348F}"/>
</file>

<file path=customXml/itemProps2.xml><?xml version="1.0" encoding="utf-8"?>
<ds:datastoreItem xmlns:ds="http://schemas.openxmlformats.org/officeDocument/2006/customXml" ds:itemID="{5A956B17-D9CF-4675-BCCD-404930E49F4A}"/>
</file>

<file path=customXml/itemProps3.xml><?xml version="1.0" encoding="utf-8"?>
<ds:datastoreItem xmlns:ds="http://schemas.openxmlformats.org/officeDocument/2006/customXml" ds:itemID="{9DE23FA1-4CA6-443C-9D29-97209B8055E1}"/>
</file>

<file path=docProps/app.xml><?xml version="1.0" encoding="utf-8"?>
<Properties xmlns="http://schemas.openxmlformats.org/officeDocument/2006/extended-properties" xmlns:vt="http://schemas.openxmlformats.org/officeDocument/2006/docPropsVTypes">
  <TotalTime>214</TotalTime>
  <Words>2063</Words>
  <Application>Microsoft Office PowerPoint</Application>
  <PresentationFormat>Widescreen</PresentationFormat>
  <Paragraphs>382</Paragraphs>
  <Slides>54</Slides>
  <Notes>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54</vt:i4>
      </vt:variant>
    </vt:vector>
  </HeadingPairs>
  <TitlesOfParts>
    <vt:vector size="70" baseType="lpstr">
      <vt:lpstr>Arial</vt:lpstr>
      <vt:lpstr>Arial Unicode MS</vt:lpstr>
      <vt:lpstr>Calibri</vt:lpstr>
      <vt:lpstr>Calibri Light</vt:lpstr>
      <vt:lpstr>Consolas</vt:lpstr>
      <vt:lpstr>Courier</vt:lpstr>
      <vt:lpstr>DejaVu Sans</vt:lpstr>
      <vt:lpstr>Droid Sans Fallback</vt:lpstr>
      <vt:lpstr>FranklinGothic-Book</vt:lpstr>
      <vt:lpstr>GillSans</vt:lpstr>
      <vt:lpstr>inherit</vt:lpstr>
      <vt:lpstr>Monotype Sorts</vt:lpstr>
      <vt:lpstr>StoneSerif</vt:lpstr>
      <vt:lpstr>Times New Roman</vt:lpstr>
      <vt:lpstr>Wingdings</vt:lpstr>
      <vt:lpstr>Office Theme</vt:lpstr>
      <vt:lpstr>PowerPoint Presentation</vt:lpstr>
      <vt:lpstr>ADVANCED SQL</vt:lpstr>
      <vt:lpstr>PL/SQL</vt:lpstr>
      <vt:lpstr>DIFFERENCE BETWEEN PL/SQL AND SQL</vt:lpstr>
      <vt:lpstr>PL/SQL BLOCKS</vt:lpstr>
      <vt:lpstr>PL/SQL BLOCK STRUCTURE</vt:lpstr>
      <vt:lpstr>PL/SQL BLOCK STRUCTURE</vt:lpstr>
      <vt:lpstr>DECLARATION SECTION</vt:lpstr>
      <vt:lpstr>EXECUTABLE SECTION</vt:lpstr>
      <vt:lpstr>EXCEPTION-HANDLING SECTION</vt:lpstr>
      <vt:lpstr>PL/SQL EXAMPLE</vt:lpstr>
      <vt:lpstr>Programmatic Control Constructs </vt:lpstr>
      <vt:lpstr>PowerPoint Presentation</vt:lpstr>
      <vt:lpstr>PowerPoint Presentation</vt:lpstr>
      <vt:lpstr>BASIC LOOPS IN PL/SQL</vt:lpstr>
      <vt:lpstr>PowerPoint Presentation</vt:lpstr>
      <vt:lpstr>PowerPoint Presentation</vt:lpstr>
      <vt:lpstr>PowerPoint Presentation</vt:lpstr>
      <vt:lpstr>Reverse FOR LOOP Statement </vt:lpstr>
      <vt:lpstr>Case Statement</vt:lpstr>
      <vt:lpstr>PowerPoint Presentation</vt:lpstr>
      <vt:lpstr>PowerPoint Presentation</vt:lpstr>
      <vt:lpstr>Procedure</vt:lpstr>
      <vt:lpstr>PROCEDURES</vt:lpstr>
      <vt:lpstr>PowerPoint Presentation</vt:lpstr>
      <vt:lpstr>PowerPoint Presentation</vt:lpstr>
      <vt:lpstr>PowerPoint Presentation</vt:lpstr>
      <vt:lpstr>PowerPoint Presentation</vt:lpstr>
      <vt:lpstr>Example</vt:lpstr>
      <vt:lpstr>Parameter </vt:lpstr>
      <vt:lpstr>PARAMETERS</vt:lpstr>
      <vt:lpstr>Types of Parameters</vt:lpstr>
      <vt:lpstr>PowerPoint Presentation</vt:lpstr>
      <vt:lpstr>FUNCTIONS</vt:lpstr>
      <vt:lpstr>FUNCTIONS</vt:lpstr>
      <vt:lpstr>FUNCTIONS</vt:lpstr>
      <vt:lpstr>PowerPoint Presentation</vt:lpstr>
      <vt:lpstr>PowerPoint Presentation</vt:lpstr>
      <vt:lpstr>PowerPoint Presentation</vt:lpstr>
      <vt:lpstr>PowerPoint Presentation</vt:lpstr>
      <vt:lpstr>Example</vt:lpstr>
      <vt:lpstr>Making Use Of  Functions</vt:lpstr>
      <vt:lpstr>PowerPoint Presentation</vt:lpstr>
      <vt:lpstr>Correlated subqueries and correlation variables</vt:lpstr>
      <vt:lpstr>PowerPoint Presentation</vt:lpstr>
      <vt:lpstr>Subqueries in the From Clause</vt:lpstr>
      <vt:lpstr>PowerPoint Presentation</vt:lpstr>
      <vt:lpstr>solution</vt:lpstr>
      <vt:lpstr>PowerPoint Presentation</vt:lpstr>
      <vt:lpstr>exercise</vt:lpstr>
      <vt:lpstr>Procedures and loops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2020-02-08T07:22:04Z</dcterms:created>
  <dcterms:modified xsi:type="dcterms:W3CDTF">2020-02-12T08:10:02Z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124300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