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88" r:id="rId12"/>
    <p:sldId id="289" r:id="rId13"/>
    <p:sldId id="290" r:id="rId14"/>
    <p:sldId id="291" r:id="rId15"/>
    <p:sldId id="268" r:id="rId16"/>
    <p:sldId id="270" r:id="rId17"/>
    <p:sldId id="273" r:id="rId18"/>
    <p:sldId id="274" r:id="rId19"/>
    <p:sldId id="287" r:id="rId20"/>
    <p:sldId id="271" r:id="rId21"/>
    <p:sldId id="272" r:id="rId22"/>
    <p:sldId id="275" r:id="rId23"/>
    <p:sldId id="276" r:id="rId24"/>
    <p:sldId id="277" r:id="rId25"/>
    <p:sldId id="278" r:id="rId26"/>
    <p:sldId id="279" r:id="rId27"/>
    <p:sldId id="292" r:id="rId28"/>
    <p:sldId id="280" r:id="rId29"/>
    <p:sldId id="281" r:id="rId30"/>
    <p:sldId id="293" r:id="rId31"/>
    <p:sldId id="282" r:id="rId32"/>
    <p:sldId id="294" r:id="rId33"/>
    <p:sldId id="295" r:id="rId34"/>
    <p:sldId id="283" r:id="rId35"/>
    <p:sldId id="284" r:id="rId36"/>
    <p:sldId id="286" r:id="rId37"/>
    <p:sldId id="285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A6879B-E821-4E21-8E10-F75B570A2DA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88"/>
            <p14:sldId id="289"/>
            <p14:sldId id="290"/>
            <p14:sldId id="291"/>
            <p14:sldId id="268"/>
            <p14:sldId id="270"/>
            <p14:sldId id="273"/>
            <p14:sldId id="274"/>
            <p14:sldId id="287"/>
            <p14:sldId id="271"/>
            <p14:sldId id="272"/>
            <p14:sldId id="275"/>
            <p14:sldId id="276"/>
            <p14:sldId id="277"/>
            <p14:sldId id="278"/>
            <p14:sldId id="279"/>
            <p14:sldId id="292"/>
            <p14:sldId id="280"/>
          </p14:sldIdLst>
        </p14:section>
        <p14:section name="Untitled Section" id="{17146D10-74A6-45E4-9A53-A3E86B37B61A}">
          <p14:sldIdLst>
            <p14:sldId id="281"/>
            <p14:sldId id="293"/>
            <p14:sldId id="282"/>
            <p14:sldId id="294"/>
            <p14:sldId id="295"/>
            <p14:sldId id="283"/>
            <p14:sldId id="284"/>
            <p14:sldId id="286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594F3-EA85-461A-95C2-3B77A29FBD43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D672-BD6B-42C3-8500-1C812E614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8C769E-2C50-4B8A-B6DC-536CCA7160D9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501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8F688-D7D5-4FF2-AC8B-DC83B52C4DC8}" type="slidenum">
              <a:rPr lang="en-CA"/>
              <a:pPr/>
              <a:t>15</a:t>
            </a:fld>
            <a:endParaRPr lang="en-CA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E773D-E35A-4C06-8117-2A60ED3AD230}" type="slidenum">
              <a:rPr lang="en-CA"/>
              <a:pPr/>
              <a:t>16</a:t>
            </a:fld>
            <a:endParaRPr lang="en-CA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. Faculty wants to see result of all the students of a particular class. HOD wants to know how many got A+ </a:t>
            </a:r>
            <a:r>
              <a:rPr lang="en-US" sz="1800" dirty="0" err="1" smtClean="0"/>
              <a:t>etc</a:t>
            </a:r>
            <a:r>
              <a:rPr lang="en-US" sz="1800" dirty="0" smtClean="0"/>
              <a:t>, individual students want only their result that is how much they got in each subject, </a:t>
            </a:r>
            <a:r>
              <a:rPr lang="en-US" sz="1800" dirty="0" err="1" smtClean="0"/>
              <a:t>gpa</a:t>
            </a:r>
            <a:r>
              <a:rPr lang="en-US" sz="1800" dirty="0" smtClean="0"/>
              <a:t> , grade internal marks etc.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Programmer need nor worry about</a:t>
            </a:r>
            <a:r>
              <a:rPr lang="en-US" sz="1800" baseline="0" dirty="0" smtClean="0"/>
              <a:t> where , how data is stored and what is its type. </a:t>
            </a:r>
            <a:endParaRPr lang="en-US" sz="18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3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E773D-E35A-4C06-8117-2A60ED3AD230}" type="slidenum">
              <a:rPr lang="en-CA">
                <a:solidFill>
                  <a:srgbClr val="000000"/>
                </a:solidFill>
              </a:rPr>
              <a:pPr/>
              <a:t>17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. Faculty wants to see result of all the students of a particular class. HOD wants to know how many got A+ </a:t>
            </a:r>
            <a:r>
              <a:rPr lang="en-US" sz="1800" dirty="0" err="1" smtClean="0"/>
              <a:t>etc</a:t>
            </a:r>
            <a:r>
              <a:rPr lang="en-US" sz="1800" dirty="0" smtClean="0"/>
              <a:t>, individual students want only their result that is how much they got in each subject, </a:t>
            </a:r>
            <a:r>
              <a:rPr lang="en-US" sz="1800" dirty="0" err="1" smtClean="0"/>
              <a:t>gpa</a:t>
            </a:r>
            <a:r>
              <a:rPr lang="en-US" sz="1800" dirty="0" smtClean="0"/>
              <a:t> , grade internal marks etc.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0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97BDA-1BD3-4424-9F0D-79DD0899E636}" type="slidenum">
              <a:rPr lang="en-CA"/>
              <a:pPr/>
              <a:t>18</a:t>
            </a:fld>
            <a:endParaRPr lang="en-CA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is an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executing program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process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includes one or more database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accesses, such as reading or updating of database records. Each transaction is supposed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execute a logically correct database access if executed in its entirety without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interference from other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3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hangingPunct="0"/>
            <a:fld id="{4E511E5B-FD0E-4389-BF42-31489C53166C}" type="slidenum">
              <a:rPr lang="en-US" altLang="en-US" sz="1200" smtClean="0">
                <a:solidFill>
                  <a:srgbClr val="000000"/>
                </a:solidFill>
              </a:rPr>
              <a:pPr algn="r" eaLnBrk="0" hangingPunct="0"/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View level is achieved</a:t>
            </a:r>
            <a:r>
              <a:rPr lang="en-US" altLang="en-US" baseline="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with the help of role based access concept , supported by the DBMS</a:t>
            </a:r>
          </a:p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57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hangingPunct="0"/>
            <a:fld id="{6BB8D702-C0AA-4941-9472-77D76CE1EB6B}" type="slidenum">
              <a:rPr lang="en-US" altLang="en-US" sz="1200" smtClean="0">
                <a:solidFill>
                  <a:srgbClr val="000000"/>
                </a:solidFill>
              </a:rPr>
              <a:pPr algn="r" eaLnBrk="0" hangingPunct="0"/>
              <a:t>21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69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17AB1B-E2B1-4C4A-B6AB-59B8FE8C23C2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0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2060B-A0A7-4447-8ACC-49DB10770064}" type="slidenum">
              <a:rPr lang="en-CA"/>
              <a:pPr/>
              <a:t>23</a:t>
            </a:fld>
            <a:endParaRPr lang="en-CA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1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C0DBC-D75F-4504-8C7F-906283C3B0E2}" type="slidenum">
              <a:rPr lang="en-CA"/>
              <a:pPr/>
              <a:t>24</a:t>
            </a:fld>
            <a:endParaRPr lang="en-CA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E9EEE-FED7-4A7E-A2FF-7C45F09F3D3F}" type="slidenum">
              <a:rPr lang="en-CA"/>
              <a:pPr/>
              <a:t>25</a:t>
            </a:fld>
            <a:endParaRPr lang="en-CA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Canned transactions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are standard types of queries and updates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have been carefully programmed and tested 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which is frequently used by Naive or parametric end users to constantly querying and updating database.</a:t>
            </a:r>
          </a:p>
          <a:p>
            <a:r>
              <a:rPr lang="en-US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 skilled IT person would create a process for the non-IT-skilled worker to do that is very easy to follow and should almost be impossible to make a mistake that would cause harm.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B96B7E4-DDAB-4DFD-A862-886A556064C8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736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4ABDB-1CFA-4E13-B22D-B69A14403521}" type="slidenum">
              <a:rPr lang="en-CA"/>
              <a:pPr/>
              <a:t>26</a:t>
            </a:fld>
            <a:endParaRPr lang="en-CA"/>
          </a:p>
        </p:txBody>
      </p:sp>
      <p:sp>
        <p:nvSpPr>
          <p:cNvPr id="6031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Sophisticated Users</a:t>
            </a:r>
            <a:r>
              <a:rPr lang="en-IN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interact with the system without writing programs :They form requests by writing queries in a </a:t>
            </a:r>
            <a:r>
              <a:rPr lang="en-IN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IN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1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127EC-9D9F-4E27-95EE-C30787902605}" type="slidenum">
              <a:rPr lang="en-CA"/>
              <a:pPr/>
              <a:t>29</a:t>
            </a:fld>
            <a:endParaRPr lang="en-CA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Providing Storage Structures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7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0FA18-69F5-42C0-88C4-67B427C44435}" type="slidenum">
              <a:rPr lang="en-CA"/>
              <a:pPr/>
              <a:t>31</a:t>
            </a:fld>
            <a:endParaRPr lang="en-CA"/>
          </a:p>
        </p:txBody>
      </p:sp>
      <p:sp>
        <p:nvSpPr>
          <p:cNvPr id="607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 salary must be less than his/her</a:t>
            </a:r>
            <a:r>
              <a:rPr lang="en-US" baseline="0" dirty="0" smtClean="0"/>
              <a:t> supervisors salary.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Drawing inferences and actions from the stored data using deductive and active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B6CDB9-619C-4213-A9D3-F00C3F72DF15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69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5FCB732-93FB-41AF-8EF3-80B2F6222956}" type="slidenum">
              <a:rPr lang="en-US" altLang="en-US" sz="1200"/>
              <a:pPr algn="r"/>
              <a:t>35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000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24DF139-E5F8-4462-903A-3037CD34A2A7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3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2328BDA-0DF5-4753-A151-7B1288F7D31D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2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40AD4AE-73E5-471E-9581-00C8C358BB6B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733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BADBAB0-7B99-4F3F-8CA5-9DCC1A1E1083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5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0C3D532-3622-4976-825D-9C0C85BFB147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88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24AD4CD-0B3C-466B-8244-1EFD69DB10AA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13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5944F0-430E-49FF-9436-47F68EE0D24D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73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FEE1411-0F89-4271-816F-507BB96C2E1E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94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FCB0-17DA-4A69-911F-7D0224FB184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2EC-2BFE-4BD4-B8DF-7DBC5669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4014"/>
          </a:xfrm>
        </p:spPr>
        <p:txBody>
          <a:bodyPr/>
          <a:lstStyle/>
          <a:p>
            <a:r>
              <a:rPr lang="en-US" dirty="0" smtClean="0"/>
              <a:t>Unit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6377"/>
            <a:ext cx="9144000" cy="409548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Database and Database users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View of data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Advantages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/>
              <a:t>Actors and architecture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417CCB59-30D6-426F-AC55-064595035C5D}" type="slidenum">
              <a:rPr lang="en-US"/>
              <a:pPr/>
              <a:t>10</a:t>
            </a:fld>
            <a:endParaRPr lang="en-CA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906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a  </a:t>
            </a:r>
            <a:r>
              <a:rPr lang="en-US" dirty="0"/>
              <a:t>simple </a:t>
            </a:r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629764" name="Picture 4" descr="fig01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9111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31747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408114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89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Database languages: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definition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1669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103313"/>
            <a:ext cx="8097837" cy="53657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Example:	</a:t>
            </a:r>
            <a:r>
              <a:rPr lang="en-US" altLang="en-US" b="1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i="1" smtClean="0">
                <a:ea typeface="ＭＳ Ｐゴシック" panose="020B0600070205080204" pitchFamily="34" charset="-128"/>
              </a:rPr>
              <a:t>instructor</a:t>
            </a:r>
            <a:r>
              <a:rPr lang="en-US" altLang="en-US" smtClean="0">
                <a:ea typeface="ＭＳ Ｐゴシック" panose="020B0600070205080204" pitchFamily="34" charset="-128"/>
              </a:rPr>
              <a:t> (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ID</a:t>
            </a:r>
            <a:r>
              <a:rPr lang="en-US" altLang="en-US" smtClean="0">
                <a:ea typeface="ＭＳ Ｐゴシック" panose="020B0600070205080204" pitchFamily="34" charset="-128"/>
              </a:rPr>
              <a:t>            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char</a:t>
            </a:r>
            <a:r>
              <a:rPr lang="en-US" altLang="en-US" smtClean="0">
                <a:ea typeface="ＭＳ Ｐゴシック" panose="020B0600070205080204" pitchFamily="34" charset="-128"/>
              </a:rPr>
              <a:t>(5),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name       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varchar</a:t>
            </a:r>
            <a:r>
              <a:rPr lang="en-US" altLang="en-US" smtClean="0">
                <a:ea typeface="ＭＳ Ｐゴシック" panose="020B0600070205080204" pitchFamily="34" charset="-128"/>
              </a:rPr>
              <a:t>(20)</a:t>
            </a:r>
            <a:r>
              <a:rPr lang="en-US" altLang="en-US" b="1" smtClean="0">
                <a:ea typeface="ＭＳ Ｐゴシック" panose="020B0600070205080204" pitchFamily="34" charset="-128"/>
              </a:rPr>
              <a:t>,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/>
            </a:r>
            <a:br>
              <a:rPr lang="en-US" altLang="en-US" b="1" i="1" smtClean="0">
                <a:ea typeface="ＭＳ Ｐゴシック" panose="020B0600070205080204" pitchFamily="34" charset="-128"/>
              </a:rPr>
            </a:br>
            <a:r>
              <a:rPr lang="en-US" altLang="en-US" b="1" i="1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dept_name  </a:t>
            </a:r>
            <a:r>
              <a:rPr lang="en-US" altLang="en-US" b="1" smtClean="0">
                <a:ea typeface="ＭＳ Ｐゴシック" panose="020B0600070205080204" pitchFamily="34" charset="-128"/>
              </a:rPr>
              <a:t>varchar</a:t>
            </a:r>
            <a:r>
              <a:rPr lang="en-US" altLang="en-US" smtClean="0">
                <a:ea typeface="ＭＳ Ｐゴシック" panose="020B0600070205080204" pitchFamily="34" charset="-128"/>
              </a:rPr>
              <a:t>(20),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smtClean="0">
                <a:ea typeface="ＭＳ Ｐゴシック" panose="020B0600070205080204" pitchFamily="34" charset="-128"/>
              </a:rPr>
              <a:t>salary</a:t>
            </a:r>
            <a:r>
              <a:rPr lang="en-US" altLang="en-US" smtClean="0">
                <a:ea typeface="ＭＳ Ｐゴシック" panose="020B0600070205080204" pitchFamily="34" charset="-128"/>
              </a:rPr>
              <a:t>           </a:t>
            </a:r>
            <a:r>
              <a:rPr lang="en-US" altLang="en-US" b="1" smtClean="0">
                <a:ea typeface="ＭＳ Ｐゴシック" panose="020B0600070205080204" pitchFamily="34" charset="-128"/>
              </a:rPr>
              <a:t>numeric</a:t>
            </a:r>
            <a:r>
              <a:rPr lang="en-US" altLang="en-US" smtClean="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sz="2000" b="1" i="1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Referential integrity (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references</a:t>
            </a:r>
            <a:r>
              <a:rPr lang="en-US" altLang="en-US" smtClean="0">
                <a:ea typeface="ＭＳ Ｐゴシック" panose="020B0600070205080204" pitchFamily="34" charset="-128"/>
              </a:rPr>
              <a:t> constraint in SQL)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e.g. </a:t>
            </a:r>
            <a:r>
              <a:rPr lang="en-US" altLang="en-US" i="1" smtClean="0">
                <a:ea typeface="ＭＳ Ｐゴシック" panose="020B0600070205080204" pitchFamily="34" charset="-128"/>
              </a:rPr>
              <a:t>dept_name </a:t>
            </a:r>
            <a:r>
              <a:rPr lang="en-US" altLang="en-US" smtClean="0">
                <a:ea typeface="ＭＳ Ｐゴシック" panose="020B0600070205080204" pitchFamily="34" charset="-128"/>
              </a:rPr>
              <a:t>value in any </a:t>
            </a:r>
            <a:r>
              <a:rPr lang="en-US" altLang="en-US" i="1" smtClean="0">
                <a:ea typeface="ＭＳ Ｐゴシック" panose="020B0600070205080204" pitchFamily="34" charset="-128"/>
              </a:rPr>
              <a:t>instructor </a:t>
            </a:r>
            <a:r>
              <a:rPr lang="en-US" altLang="en-US" smtClean="0">
                <a:ea typeface="ＭＳ Ｐゴシック" panose="020B0600070205080204" pitchFamily="34" charset="-128"/>
              </a:rPr>
              <a:t>tuple must appear in </a:t>
            </a:r>
            <a:r>
              <a:rPr lang="en-US" altLang="en-US" i="1" smtClean="0">
                <a:ea typeface="ＭＳ Ｐゴシック" panose="020B0600070205080204" pitchFamily="34" charset="-128"/>
              </a:rPr>
              <a:t>department</a:t>
            </a:r>
            <a:r>
              <a:rPr lang="en-US" alt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071864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 Manipulation Language (DML)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DML also known as query language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Two classes of languages 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Procedural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– user specifies what data is required and how to get those data 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Declarative (nonprocedural)</a:t>
            </a:r>
            <a:r>
              <a:rPr lang="en-US" alt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– user specifies what data is required without specifying how to get those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SQL is the most widely used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4272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D49153CA-61DD-4E87-B3D8-BEADE90C23FD}" type="slidenum">
              <a:rPr lang="en-US"/>
              <a:pPr/>
              <a:t>15</a:t>
            </a:fld>
            <a:endParaRPr lang="en-CA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Self-describing nature of a database system:</a:t>
            </a:r>
          </a:p>
          <a:p>
            <a:pPr lvl="1"/>
            <a:r>
              <a:rPr lang="en-US" sz="2200" dirty="0"/>
              <a:t>A DBMS </a:t>
            </a:r>
            <a:r>
              <a:rPr lang="en-US" sz="2200" b="1" dirty="0"/>
              <a:t>catalog</a:t>
            </a:r>
            <a:r>
              <a:rPr lang="en-US" sz="2200" dirty="0"/>
              <a:t> stores the description of a particular database (e.g. data structures, types, and constraints)</a:t>
            </a:r>
          </a:p>
          <a:p>
            <a:pPr lvl="1"/>
            <a:r>
              <a:rPr lang="en-US" sz="2200" dirty="0"/>
              <a:t>The description is called </a:t>
            </a:r>
            <a:r>
              <a:rPr lang="en-US" sz="2200" b="1" dirty="0"/>
              <a:t>meta-data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This allows the DBMS software to work with different database applications.</a:t>
            </a:r>
          </a:p>
          <a:p>
            <a:r>
              <a:rPr lang="en-US" sz="2400" b="1" dirty="0"/>
              <a:t>Insulation between programs and data:</a:t>
            </a:r>
          </a:p>
          <a:p>
            <a:pPr lvl="1"/>
            <a:r>
              <a:rPr lang="en-US" sz="2200" dirty="0"/>
              <a:t>Called </a:t>
            </a:r>
            <a:r>
              <a:rPr lang="en-US" sz="2200" b="1" dirty="0"/>
              <a:t>program-data independence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Allows changing data structures and storage organization without having to change the </a:t>
            </a:r>
            <a:r>
              <a:rPr lang="en-US" sz="2200" dirty="0" smtClean="0"/>
              <a:t>database access </a:t>
            </a:r>
            <a:r>
              <a:rPr lang="en-US" sz="2200" dirty="0"/>
              <a:t>programs.</a:t>
            </a:r>
          </a:p>
          <a:p>
            <a:pPr lvl="1"/>
            <a:r>
              <a:rPr lang="en-US" sz="2200" dirty="0" err="1"/>
              <a:t>Eg</a:t>
            </a:r>
            <a:r>
              <a:rPr lang="en-US" sz="2200" dirty="0"/>
              <a:t>. Expanding table by </a:t>
            </a:r>
            <a:r>
              <a:rPr lang="en-US" sz="2200" dirty="0" smtClean="0"/>
              <a:t>adding or deleting </a:t>
            </a:r>
            <a:r>
              <a:rPr lang="en-US" sz="2200" dirty="0"/>
              <a:t>new field or vice versa, change constraints, </a:t>
            </a:r>
          </a:p>
        </p:txBody>
      </p:sp>
    </p:spTree>
    <p:extLst>
      <p:ext uri="{BB962C8B-B14F-4D97-AF65-F5344CB8AC3E}">
        <p14:creationId xmlns:p14="http://schemas.microsoft.com/office/powerpoint/2010/main" val="26966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964DAF7-AFFF-415D-9D8E-F16D9DD246B3}" type="slidenum">
              <a:rPr lang="en-US"/>
              <a:pPr/>
              <a:t>16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Data Abstraction: 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/>
              <a:t>data model</a:t>
            </a:r>
            <a:r>
              <a:rPr lang="en-US" sz="2800" dirty="0"/>
              <a:t> is used to hide storage details and present the users with a conceptual view  of the database.</a:t>
            </a:r>
          </a:p>
          <a:p>
            <a:pPr lvl="1"/>
            <a:r>
              <a:rPr lang="en-US" sz="2800" dirty="0"/>
              <a:t>Programs refer to the data model constructs rather than data storage </a:t>
            </a:r>
            <a:r>
              <a:rPr lang="en-US" sz="2800" dirty="0" smtClean="0"/>
              <a:t>details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784558"/>
            <a:ext cx="6911525" cy="13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964DAF7-AFFF-415D-9D8E-F16D9DD246B3}" type="slidenum">
              <a:rPr lang="en-US"/>
              <a:pPr/>
              <a:t>17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3810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Support of multiple views of the data:</a:t>
            </a:r>
          </a:p>
          <a:p>
            <a:pPr lvl="1"/>
            <a:r>
              <a:rPr lang="en-US" sz="2800" dirty="0" smtClean="0"/>
              <a:t>Each user may see a different view of the database, which describes </a:t>
            </a:r>
            <a:r>
              <a:rPr lang="en-US" sz="2800" b="1" dirty="0" smtClean="0"/>
              <a:t>only</a:t>
            </a:r>
            <a:r>
              <a:rPr lang="en-US" sz="2800" dirty="0" smtClean="0"/>
              <a:t> the data of interest to that user.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45659DED-4C75-47E1-B6A1-4A5337A3B572}" type="slidenum">
              <a:rPr lang="en-US"/>
              <a:pPr/>
              <a:t>18</a:t>
            </a:fld>
            <a:endParaRPr lang="en-CA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Sharing of data and multi-user transaction processing:</a:t>
            </a:r>
          </a:p>
          <a:p>
            <a:pPr lvl="1"/>
            <a:r>
              <a:rPr lang="en-US" dirty="0"/>
              <a:t>Allowing a set of </a:t>
            </a:r>
            <a:r>
              <a:rPr lang="en-US" b="1" dirty="0"/>
              <a:t>concurrent users</a:t>
            </a:r>
            <a:r>
              <a:rPr lang="en-US" dirty="0"/>
              <a:t> to retrieve from and to update the database.</a:t>
            </a:r>
          </a:p>
          <a:p>
            <a:pPr lvl="1"/>
            <a:r>
              <a:rPr lang="en-US" i="1" dirty="0"/>
              <a:t>Concurrency control</a:t>
            </a:r>
            <a:r>
              <a:rPr lang="en-US" dirty="0"/>
              <a:t> within the DBMS guarantees that each </a:t>
            </a:r>
            <a:r>
              <a:rPr lang="en-US" b="1" dirty="0"/>
              <a:t>transaction</a:t>
            </a:r>
            <a:r>
              <a:rPr lang="en-US" dirty="0"/>
              <a:t> is correctly executed or aborted</a:t>
            </a:r>
          </a:p>
          <a:p>
            <a:pPr lvl="1"/>
            <a:r>
              <a:rPr lang="en-US" i="1" dirty="0"/>
              <a:t>Recovery</a:t>
            </a:r>
            <a:r>
              <a:rPr lang="en-US" dirty="0"/>
              <a:t> subsystem ensures each completed transaction has its effect permanently recorded in the database</a:t>
            </a:r>
          </a:p>
          <a:p>
            <a:pPr lvl="1"/>
            <a:r>
              <a:rPr lang="en-US" b="1" dirty="0"/>
              <a:t>OLTP</a:t>
            </a:r>
            <a:r>
              <a:rPr lang="en-US" dirty="0"/>
              <a:t> (Online Transaction Processing) is a major part of database applications. This allows hundreds of concurrent transactions to execute per second.</a:t>
            </a:r>
          </a:p>
        </p:txBody>
      </p:sp>
    </p:spTree>
    <p:extLst>
      <p:ext uri="{BB962C8B-B14F-4D97-AF65-F5344CB8AC3E}">
        <p14:creationId xmlns:p14="http://schemas.microsoft.com/office/powerpoint/2010/main" val="2528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DBS is a collection of interrelated data and set of programs that allows users to access and modify these data.</a:t>
            </a:r>
          </a:p>
          <a:p>
            <a:r>
              <a:rPr lang="en-US" dirty="0" smtClean="0"/>
              <a:t>DBS provides abstract view, i.e., hides how data is stored and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History of Database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1950s and early 1960s: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processing using magnetic tapes for storage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Tapes provided only sequential access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Punched cards for input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Late 1960s and 1970s: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Hard disks allowed direct access to data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Network and hierarchical data models in widespread use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Ted Codd defines the relational data model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Would win the ACM Turing Award for this work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IBM Research begins System R prototype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UC Berkeley begins Ingres prototype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77913"/>
            <a:ext cx="9144000" cy="5246687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describes how a data (e.g., customer detail)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describes  what data  are stored in database, and the relationships among the data.</a:t>
            </a: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	type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record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>	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salary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</p:txBody>
      </p:sp>
    </p:spTree>
    <p:extLst>
      <p:ext uri="{BB962C8B-B14F-4D97-AF65-F5344CB8AC3E}">
        <p14:creationId xmlns:p14="http://schemas.microsoft.com/office/powerpoint/2010/main" val="118105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View of Data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301876" y="1176339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An architecture for a database system 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795464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86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Database Users and Administrators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5253039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61444" name="Picture 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9" y="1693864"/>
            <a:ext cx="898945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1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CA42AF90-74D5-464F-975E-BF74F337D34E}" type="slidenum">
              <a:rPr lang="en-US"/>
              <a:pPr/>
              <a:t>23</a:t>
            </a:fld>
            <a:endParaRPr lang="en-CA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may be divided into</a:t>
            </a:r>
          </a:p>
          <a:p>
            <a:pPr lvl="1"/>
            <a:r>
              <a:rPr lang="en-US" dirty="0"/>
              <a:t>Those who actually use and control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content, and those who design, develop and maintain database applications (called “</a:t>
            </a:r>
            <a:r>
              <a:rPr lang="en-US" dirty="0">
                <a:solidFill>
                  <a:srgbClr val="FF0000"/>
                </a:solidFill>
              </a:rPr>
              <a:t>Actors on the Scene</a:t>
            </a:r>
            <a:r>
              <a:rPr lang="en-US" dirty="0"/>
              <a:t>”), and</a:t>
            </a:r>
          </a:p>
          <a:p>
            <a:pPr lvl="1"/>
            <a:r>
              <a:rPr lang="en-US" dirty="0"/>
              <a:t>Those who design and develop the </a:t>
            </a:r>
            <a:r>
              <a:rPr lang="en-US" dirty="0">
                <a:solidFill>
                  <a:srgbClr val="FF0000"/>
                </a:solidFill>
              </a:rPr>
              <a:t>DBMS</a:t>
            </a:r>
            <a:r>
              <a:rPr lang="en-US" dirty="0"/>
              <a:t> software and related tools, and the computer systems operators (called “</a:t>
            </a:r>
            <a:r>
              <a:rPr lang="en-US" dirty="0">
                <a:solidFill>
                  <a:srgbClr val="FF0000"/>
                </a:solidFill>
              </a:rPr>
              <a:t>Workers Behind the Scene</a:t>
            </a:r>
            <a:r>
              <a:rPr lang="en-US" dirty="0"/>
              <a:t>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98DB4270-6D83-42C1-9AA9-2B0A279B3860}" type="slidenum">
              <a:rPr lang="en-US"/>
              <a:pPr/>
              <a:t>24</a:t>
            </a:fld>
            <a:endParaRPr lang="en-CA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Actors on the scene</a:t>
            </a:r>
          </a:p>
          <a:p>
            <a:pPr marL="457200" lvl="1" indent="0">
              <a:buNone/>
            </a:pPr>
            <a:r>
              <a:rPr lang="en-US" sz="2800" b="1" dirty="0" smtClean="0"/>
              <a:t>1.Database </a:t>
            </a:r>
            <a:r>
              <a:rPr lang="en-US" sz="2800" b="1" dirty="0"/>
              <a:t>administrators:</a:t>
            </a:r>
          </a:p>
          <a:p>
            <a:pPr lvl="2"/>
            <a:r>
              <a:rPr lang="en-US" sz="2400" dirty="0"/>
              <a:t>Responsible for </a:t>
            </a:r>
            <a:r>
              <a:rPr lang="en-US" sz="2400" dirty="0">
                <a:solidFill>
                  <a:srgbClr val="FF0000"/>
                </a:solidFill>
              </a:rPr>
              <a:t>authorizing access </a:t>
            </a:r>
            <a:r>
              <a:rPr lang="en-US" sz="2400" dirty="0"/>
              <a:t>to the database, for coordinating and monitoring its use, acquiring software and hardware resources, controlling its use and </a:t>
            </a:r>
            <a:r>
              <a:rPr lang="en-US" sz="2400" dirty="0">
                <a:solidFill>
                  <a:srgbClr val="FF0000"/>
                </a:solidFill>
              </a:rPr>
              <a:t>monitoring efficiency </a:t>
            </a:r>
            <a:r>
              <a:rPr lang="en-US" sz="2400" dirty="0"/>
              <a:t>of operations.</a:t>
            </a:r>
          </a:p>
          <a:p>
            <a:pPr marL="457200" lvl="1" indent="0">
              <a:buNone/>
            </a:pPr>
            <a:r>
              <a:rPr lang="en-US" sz="2800" b="1" dirty="0" smtClean="0"/>
              <a:t>2.Database </a:t>
            </a:r>
            <a:r>
              <a:rPr lang="en-US" sz="2800" b="1" dirty="0"/>
              <a:t>Designers:</a:t>
            </a:r>
          </a:p>
          <a:p>
            <a:pPr lvl="2"/>
            <a:r>
              <a:rPr lang="en-US" sz="2400" dirty="0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39024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B9232AF7-C7BC-414D-AE57-8E25D91C9439}" type="slidenum">
              <a:rPr lang="en-US"/>
              <a:pPr/>
              <a:t>25</a:t>
            </a:fld>
            <a:endParaRPr lang="en-CA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51906"/>
            <a:ext cx="10515600" cy="894332"/>
          </a:xfrm>
        </p:spPr>
        <p:txBody>
          <a:bodyPr>
            <a:normAutofit fontScale="90000"/>
          </a:bodyPr>
          <a:lstStyle/>
          <a:p>
            <a:r>
              <a:rPr lang="en-US" dirty="0"/>
              <a:t>Actors on the scene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800" b="1" dirty="0" smtClean="0"/>
              <a:t>3.End-users</a:t>
            </a:r>
            <a:r>
              <a:rPr lang="en-US" sz="2800" b="1" dirty="0"/>
              <a:t>: </a:t>
            </a:r>
            <a:r>
              <a:rPr lang="en-US" sz="2800" dirty="0"/>
              <a:t>They use the data for queries, reports and some of them update the database content. End-users can be categorized into: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Casual</a:t>
            </a:r>
            <a:r>
              <a:rPr lang="en-US" sz="2400" dirty="0"/>
              <a:t>: access database </a:t>
            </a:r>
            <a:r>
              <a:rPr lang="en-US" sz="2400" dirty="0">
                <a:solidFill>
                  <a:srgbClr val="FF0000"/>
                </a:solidFill>
              </a:rPr>
              <a:t>occasionally</a:t>
            </a:r>
            <a:r>
              <a:rPr lang="en-US" sz="2400" dirty="0"/>
              <a:t> when needed</a:t>
            </a:r>
          </a:p>
          <a:p>
            <a:pPr lvl="2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Naïve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or Parametric: they make up a large section of the end-user population.</a:t>
            </a:r>
          </a:p>
          <a:p>
            <a:pPr lvl="3">
              <a:lnSpc>
                <a:spcPct val="90000"/>
              </a:lnSpc>
            </a:pPr>
            <a:r>
              <a:rPr lang="en-US" sz="2000" dirty="0"/>
              <a:t>They use previously well-defined functions in the form of  “canned transactions” against the database.</a:t>
            </a:r>
          </a:p>
          <a:p>
            <a:pPr lvl="3">
              <a:lnSpc>
                <a:spcPct val="90000"/>
              </a:lnSpc>
            </a:pPr>
            <a:r>
              <a:rPr lang="en-US" sz="2000" dirty="0"/>
              <a:t>Examples are </a:t>
            </a:r>
            <a:r>
              <a:rPr lang="en-US" sz="2000" dirty="0">
                <a:solidFill>
                  <a:srgbClr val="FF0000"/>
                </a:solidFill>
              </a:rPr>
              <a:t>bank-tellers or reservation clerks </a:t>
            </a:r>
            <a:r>
              <a:rPr lang="en-US" sz="2000" dirty="0"/>
              <a:t>who do this activity for an entire shift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9111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910C7A16-5B28-409B-AF1A-5EC3202E0F0C}" type="slidenum">
              <a:rPr lang="en-US"/>
              <a:pPr/>
              <a:t>26</a:t>
            </a:fld>
            <a:endParaRPr lang="en-CA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End-users (continued)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4800600"/>
          </a:xfrm>
        </p:spPr>
        <p:txBody>
          <a:bodyPr>
            <a:normAutofit/>
          </a:bodyPr>
          <a:lstStyle/>
          <a:p>
            <a:pPr lvl="2"/>
            <a:r>
              <a:rPr lang="en-US" sz="2400" b="1" dirty="0"/>
              <a:t>Sophisticated:</a:t>
            </a:r>
          </a:p>
          <a:p>
            <a:pPr lvl="3"/>
            <a:r>
              <a:rPr lang="en-US" sz="2000" dirty="0"/>
              <a:t>These include business analysts, scientists, engineers, others thoroughly familiar with the system capabilities.</a:t>
            </a:r>
          </a:p>
          <a:p>
            <a:pPr lvl="3"/>
            <a:r>
              <a:rPr lang="en-US" sz="2000" dirty="0"/>
              <a:t>Many use tools in the form of software packages that work closely with the stored database.</a:t>
            </a:r>
          </a:p>
          <a:p>
            <a:pPr lvl="2"/>
            <a:r>
              <a:rPr lang="en-US" sz="2400" b="1" dirty="0"/>
              <a:t>Stand-alone:</a:t>
            </a:r>
          </a:p>
          <a:p>
            <a:pPr lvl="3"/>
            <a:r>
              <a:rPr lang="en-US" sz="2000" dirty="0" smtClean="0"/>
              <a:t>Maintain </a:t>
            </a:r>
            <a:r>
              <a:rPr lang="en-US" sz="2000" dirty="0">
                <a:solidFill>
                  <a:srgbClr val="FF0000"/>
                </a:solidFill>
              </a:rPr>
              <a:t>personal databases </a:t>
            </a:r>
            <a:r>
              <a:rPr lang="en-US" sz="2000" dirty="0"/>
              <a:t>using ready-to-use packaged applications.</a:t>
            </a:r>
          </a:p>
          <a:p>
            <a:pPr lvl="3"/>
            <a:r>
              <a:rPr lang="en-US" sz="2000" dirty="0"/>
              <a:t>An example is a </a:t>
            </a:r>
            <a:r>
              <a:rPr lang="en-US" sz="2000" dirty="0">
                <a:solidFill>
                  <a:srgbClr val="FF0000"/>
                </a:solidFill>
              </a:rPr>
              <a:t>tax program </a:t>
            </a:r>
            <a:r>
              <a:rPr lang="en-US" sz="2000" dirty="0"/>
              <a:t>user that creates its own internal database.</a:t>
            </a:r>
          </a:p>
          <a:p>
            <a:pPr lvl="3"/>
            <a:r>
              <a:rPr lang="en-US" sz="2000" dirty="0"/>
              <a:t>Another example is a user that maintains an </a:t>
            </a:r>
            <a:r>
              <a:rPr lang="en-US" sz="2000" dirty="0">
                <a:solidFill>
                  <a:srgbClr val="FF0000"/>
                </a:solidFill>
              </a:rPr>
              <a:t>address book</a:t>
            </a:r>
          </a:p>
        </p:txBody>
      </p:sp>
    </p:spTree>
    <p:extLst>
      <p:ext uri="{BB962C8B-B14F-4D97-AF65-F5344CB8AC3E}">
        <p14:creationId xmlns:p14="http://schemas.microsoft.com/office/powerpoint/2010/main" val="41735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System </a:t>
            </a:r>
            <a:r>
              <a:rPr lang="en-US" b="1" dirty="0" smtClean="0"/>
              <a:t>analyst and application programmers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system analyst determine the requirements and develop specification for these</a:t>
            </a:r>
          </a:p>
          <a:p>
            <a:pPr lvl="1"/>
            <a:r>
              <a:rPr lang="en-US" dirty="0" smtClean="0"/>
              <a:t>Application programmers  implement these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457200"/>
            <a:ext cx="8294687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Workers behind the Scene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1.DBMS </a:t>
            </a:r>
            <a:r>
              <a:rPr lang="en-IN" sz="2400" b="1" dirty="0"/>
              <a:t>system designers and implementers </a:t>
            </a:r>
            <a:r>
              <a:rPr lang="en-IN" sz="2400" dirty="0"/>
              <a:t>are persons who design and implement the </a:t>
            </a:r>
            <a:r>
              <a:rPr lang="en-IN" sz="2400" dirty="0">
                <a:solidFill>
                  <a:srgbClr val="FF0000"/>
                </a:solidFill>
              </a:rPr>
              <a:t>DBMS modules </a:t>
            </a:r>
            <a:r>
              <a:rPr lang="en-IN" sz="2400" dirty="0"/>
              <a:t>and </a:t>
            </a:r>
            <a:r>
              <a:rPr lang="en-IN" sz="2400" dirty="0">
                <a:solidFill>
                  <a:srgbClr val="FF0000"/>
                </a:solidFill>
              </a:rPr>
              <a:t>interfaces</a:t>
            </a:r>
            <a:r>
              <a:rPr lang="en-IN" sz="2400" dirty="0"/>
              <a:t> as a software package.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2. Tool </a:t>
            </a:r>
            <a:r>
              <a:rPr lang="en-IN" sz="2400" b="1" dirty="0"/>
              <a:t>developers </a:t>
            </a:r>
            <a:r>
              <a:rPr lang="en-IN" sz="2400" dirty="0"/>
              <a:t>include persons who design and implement </a:t>
            </a:r>
            <a:r>
              <a:rPr lang="en-IN" sz="2400" b="1" dirty="0"/>
              <a:t>tools</a:t>
            </a:r>
            <a:r>
              <a:rPr lang="en-IN" sz="2400" dirty="0"/>
              <a:t>—the software packages that facilitate database system design and use, and help improve performance.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US" sz="2400" b="1" dirty="0" smtClean="0"/>
              <a:t>3. Operators </a:t>
            </a:r>
            <a:r>
              <a:rPr lang="en-US" sz="2400" b="1" dirty="0"/>
              <a:t>and maintenance personnel </a:t>
            </a:r>
            <a:r>
              <a:rPr lang="en-US" sz="2400" dirty="0"/>
              <a:t>(system administration personnel) are responsible for the actual running and maintenance of the hardware and software environment for the database system.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AA030FD8-69F4-4AE9-B220-60C58517E2EB}" type="slidenum">
              <a:rPr lang="en-US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4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F7073A75-B1F4-4BB5-9A14-74E1E708669D}" type="slidenum">
              <a:rPr lang="en-US"/>
              <a:pPr/>
              <a:t>29</a:t>
            </a:fld>
            <a:endParaRPr lang="en-CA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31985"/>
            <a:ext cx="10515600" cy="47449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Controlling </a:t>
            </a:r>
            <a:r>
              <a:rPr lang="en-US" dirty="0" smtClean="0"/>
              <a:t>redundancy</a:t>
            </a:r>
          </a:p>
          <a:p>
            <a:pPr marL="457200" lvl="1" indent="0">
              <a:buNone/>
            </a:pPr>
            <a:r>
              <a:rPr lang="en-US" dirty="0" smtClean="0"/>
              <a:t>Traditional file system has following issues;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Multiple updates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Storage wastage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Inconsistency</a:t>
            </a:r>
          </a:p>
          <a:p>
            <a:pPr marL="457200" lvl="1" indent="0">
              <a:buNone/>
            </a:pPr>
            <a:r>
              <a:rPr lang="en-US" dirty="0" smtClean="0"/>
              <a:t>Solution: data normalization and controlled redundancy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Restricting unauthorized access to </a:t>
            </a:r>
            <a:r>
              <a:rPr lang="en-US" dirty="0" smtClean="0"/>
              <a:t>data- security and authorization subsystem is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Providing persistent storage for program objects: object oriented DB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History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8"/>
            <a:ext cx="7661275" cy="5224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Google BigTable, Yahoo PNuts, Amazon, ..</a:t>
            </a:r>
          </a:p>
        </p:txBody>
      </p:sp>
    </p:spTree>
    <p:extLst>
      <p:ext uri="{BB962C8B-B14F-4D97-AF65-F5344CB8AC3E}">
        <p14:creationId xmlns:p14="http://schemas.microsoft.com/office/powerpoint/2010/main" val="15510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Providing Storage Structures (e.g. indexes) for efficient Query Processing</a:t>
            </a:r>
          </a:p>
          <a:p>
            <a:pPr lvl="1"/>
            <a:r>
              <a:rPr lang="en-US" dirty="0" smtClean="0"/>
              <a:t>Indexes could be provided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Buffering </a:t>
            </a:r>
            <a:r>
              <a:rPr lang="en-US" dirty="0"/>
              <a:t>or caching modules are available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	Query </a:t>
            </a:r>
            <a:r>
              <a:rPr lang="en-US" dirty="0"/>
              <a:t>processing and optimizing 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3A7BF680-3039-42EC-8202-CADBBD6F0EEE}" type="slidenum">
              <a:rPr lang="en-US"/>
              <a:pPr/>
              <a:t>31</a:t>
            </a:fld>
            <a:endParaRPr lang="en-CA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 (continued)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Providing backup and recovery services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          -  on failure,    DB has to be restored to  state of consistency or resumed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Providing </a:t>
            </a:r>
            <a:r>
              <a:rPr lang="en-US" dirty="0"/>
              <a:t>multiple interfaces to different classes of users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forms, command, codes, menu driven , natural  language interface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Representing complex relationships among </a:t>
            </a:r>
            <a:r>
              <a:rPr lang="en-US" dirty="0" smtClean="0"/>
              <a:t>data.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-should have capability to represent  variety of    relationships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Enforcing </a:t>
            </a:r>
            <a:r>
              <a:rPr lang="en-US" dirty="0"/>
              <a:t>integrity constraints on the database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Datatype should be provided</a:t>
            </a:r>
          </a:p>
          <a:p>
            <a:pPr lvl="1">
              <a:buFontTx/>
              <a:buChar char="-"/>
            </a:pPr>
            <a:r>
              <a:rPr lang="en-US" dirty="0" smtClean="0"/>
              <a:t>Referential integrity</a:t>
            </a:r>
          </a:p>
          <a:p>
            <a:pPr lvl="1">
              <a:buFontTx/>
              <a:buChar char="-"/>
            </a:pPr>
            <a:r>
              <a:rPr lang="en-US" dirty="0" smtClean="0"/>
              <a:t>Uniqueness of data</a:t>
            </a:r>
          </a:p>
          <a:p>
            <a:pPr marL="0" indent="0">
              <a:buNone/>
            </a:pPr>
            <a:r>
              <a:rPr lang="en-US" dirty="0" smtClean="0"/>
              <a:t>9. Permitting inferences and action using rules</a:t>
            </a:r>
          </a:p>
          <a:p>
            <a:pPr marL="457200" lvl="1" indent="0">
              <a:buNone/>
            </a:pPr>
            <a:r>
              <a:rPr lang="en-US" dirty="0" smtClean="0"/>
              <a:t>-infer new information through rules(codes)</a:t>
            </a:r>
          </a:p>
          <a:p>
            <a:pPr lvl="1">
              <a:buFontTx/>
              <a:buChar char="-"/>
            </a:pPr>
            <a:r>
              <a:rPr lang="en-US" dirty="0" smtClean="0"/>
              <a:t>Triggers</a:t>
            </a:r>
          </a:p>
          <a:p>
            <a:pPr lvl="1">
              <a:buFontTx/>
              <a:buChar char="-"/>
            </a:pPr>
            <a:r>
              <a:rPr lang="en-US" dirty="0" smtClean="0"/>
              <a:t>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 other benefits:</a:t>
            </a:r>
          </a:p>
          <a:p>
            <a:pPr lvl="1"/>
            <a:r>
              <a:rPr lang="en-US" dirty="0" smtClean="0"/>
              <a:t>Enforcing standards</a:t>
            </a:r>
          </a:p>
          <a:p>
            <a:pPr lvl="1"/>
            <a:r>
              <a:rPr lang="en-US" dirty="0" smtClean="0"/>
              <a:t>Reducing application development time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Up to date information</a:t>
            </a:r>
          </a:p>
          <a:p>
            <a:pPr lvl="1"/>
            <a:r>
              <a:rPr lang="en-US" dirty="0" smtClean="0"/>
              <a:t>Economies of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21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Database Architecture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8075" y="1152525"/>
            <a:ext cx="7607300" cy="29908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architecture of a database systems is greatly influenced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by 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underlying computer system on which the database is running: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Centralized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Parallel (multi-processor)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Distributed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375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2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System Internals</a:t>
            </a:r>
          </a:p>
        </p:txBody>
      </p:sp>
      <p:sp>
        <p:nvSpPr>
          <p:cNvPr id="65539" name="Rectangle 10"/>
          <p:cNvSpPr>
            <a:spLocks noChangeArrowheads="1"/>
          </p:cNvSpPr>
          <p:nvPr/>
        </p:nvSpPr>
        <p:spPr bwMode="auto">
          <a:xfrm>
            <a:off x="7912100" y="254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540" name="Rectangle 11"/>
          <p:cNvSpPr>
            <a:spLocks noChangeArrowheads="1"/>
          </p:cNvSpPr>
          <p:nvPr/>
        </p:nvSpPr>
        <p:spPr bwMode="auto">
          <a:xfrm>
            <a:off x="8051800" y="41449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541" name="Rectangle 12"/>
          <p:cNvSpPr>
            <a:spLocks noChangeArrowheads="1"/>
          </p:cNvSpPr>
          <p:nvPr/>
        </p:nvSpPr>
        <p:spPr bwMode="auto">
          <a:xfrm>
            <a:off x="8001000" y="508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655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5" y="605173"/>
            <a:ext cx="7084109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66491" y="2173857"/>
            <a:ext cx="9213011" cy="44512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674278" y="2650332"/>
            <a:ext cx="1017917" cy="5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17192" y="2173857"/>
            <a:ext cx="18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remote site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45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92350" y="117476"/>
            <a:ext cx="807720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Figure 1.06</a:t>
            </a:r>
          </a:p>
        </p:txBody>
      </p:sp>
      <p:pic>
        <p:nvPicPr>
          <p:cNvPr id="686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6" y="1193800"/>
            <a:ext cx="72247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 applications are partitioned into 2 or 3 parts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a two tier architecture, the application resides at the client machine where it invokes database system functionality at the server machine through queries.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API standards such as ODBC, JDBC are used for interaction between the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6220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 a 3 tier architecture, the client machine acts as a front end.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client machine communicates with the application server, usually through forms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application server in turn communicates with a database system to access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logic is embedded in the application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6838" y="92956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2266682"/>
            <a:ext cx="7688262" cy="4118244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environment that is both </a:t>
            </a:r>
            <a:r>
              <a:rPr lang="en-US" altLang="en-US" i="1" dirty="0">
                <a:ea typeface="ＭＳ Ｐゴシック" panose="020B0600070205080204" pitchFamily="34" charset="-128"/>
              </a:rPr>
              <a:t>convenient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efficient</a:t>
            </a:r>
            <a:r>
              <a:rPr lang="en-US" altLang="en-US" dirty="0">
                <a:ea typeface="ＭＳ Ｐゴシック" panose="020B0600070205080204" pitchFamily="34" charset="-128"/>
              </a:rPr>
              <a:t> to use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9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901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University Database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Application program examples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Add new students, instructors, and courses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Register students for courses,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Assign grades to students, compute grade point averages (GPA) and generate transcripts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In the early days, database applications were built directly on top of file systems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887414"/>
            <a:ext cx="7580312" cy="56594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Data redundancy and inconsistency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Difficulty in accessing data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Need to write a new program to carry out each new task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Data isolation </a:t>
            </a:r>
            <a:r>
              <a:rPr lang="en-US" altLang="en-US" smtClean="0">
                <a:ea typeface="ＭＳ Ｐゴシック" panose="020B0600070205080204" pitchFamily="34" charset="-128"/>
              </a:rPr>
              <a:t>— multiple files and formats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Integrity problems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1317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4251" y="804863"/>
            <a:ext cx="8080375" cy="5141912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Atomicity of updates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Failures may leave database in an inconsistent state with partial updates carried out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Example: Transfer of funds from one account to another should either complete or not happen at all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Concurrent access by multiple users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Concurrent access needed for performance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Uncontrolled concurrent accesses can lead to inconsistencies</a:t>
            </a:r>
          </a:p>
          <a:p>
            <a:pPr lvl="3"/>
            <a:r>
              <a:rPr lang="en-US" altLang="en-US" smtClean="0">
                <a:ea typeface="ＭＳ Ｐゴシック" panose="020B0600070205080204" pitchFamily="34" charset="-128"/>
              </a:rPr>
              <a:t>Example: Two people reading a balance (say 100) and updating it by withdrawing money (say 50 each) at the same time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Security problems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Hard to provide user access to some, but not all, data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1828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8E4B3BCE-5D8A-44CF-81B8-4B51E302BCC4}" type="slidenum">
              <a:rPr lang="en-US"/>
              <a:pPr/>
              <a:t>9</a:t>
            </a:fld>
            <a:endParaRPr lang="en-CA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Simplified database system environment</a:t>
            </a:r>
          </a:p>
        </p:txBody>
      </p:sp>
      <p:pic>
        <p:nvPicPr>
          <p:cNvPr id="628740" name="Picture 4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524000"/>
            <a:ext cx="5743575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8700418-A75A-47C7-87AE-6EE994313B49}"/>
</file>

<file path=customXml/itemProps2.xml><?xml version="1.0" encoding="utf-8"?>
<ds:datastoreItem xmlns:ds="http://schemas.openxmlformats.org/officeDocument/2006/customXml" ds:itemID="{0F9A966B-4D30-4476-A475-8F72157B93BA}"/>
</file>

<file path=customXml/itemProps3.xml><?xml version="1.0" encoding="utf-8"?>
<ds:datastoreItem xmlns:ds="http://schemas.openxmlformats.org/officeDocument/2006/customXml" ds:itemID="{AE1EBE4E-C740-4771-87B6-D9DF420DF402}"/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1930</Words>
  <Application>Microsoft Office PowerPoint</Application>
  <PresentationFormat>Widescreen</PresentationFormat>
  <Paragraphs>285</Paragraphs>
  <Slides>38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Webdings</vt:lpstr>
      <vt:lpstr>Wingdings</vt:lpstr>
      <vt:lpstr>Office Theme</vt:lpstr>
      <vt:lpstr>Unit 1</vt:lpstr>
      <vt:lpstr>History of Database Systems</vt:lpstr>
      <vt:lpstr>History (cont.)</vt:lpstr>
      <vt:lpstr>Database Management System (DBMS)</vt:lpstr>
      <vt:lpstr>PowerPoint Presentation</vt:lpstr>
      <vt:lpstr>University Database Example</vt:lpstr>
      <vt:lpstr>Drawbacks of using file systems to store data</vt:lpstr>
      <vt:lpstr>Drawbacks of using file systems to store data (Cont.)</vt:lpstr>
      <vt:lpstr>Simplified database system environment</vt:lpstr>
      <vt:lpstr>Example of a  simple Relational database</vt:lpstr>
      <vt:lpstr>A Sample Relational Database</vt:lpstr>
      <vt:lpstr>PowerPoint Presentation</vt:lpstr>
      <vt:lpstr>Data Definition Language (DDL)</vt:lpstr>
      <vt:lpstr>Data Manipulation Language (DML)</vt:lpstr>
      <vt:lpstr>Main Characteristics of the Database Approach</vt:lpstr>
      <vt:lpstr>Main Characteristics of the Database Approach (continued)</vt:lpstr>
      <vt:lpstr>Main Characteristics of the Database Approach (continued)</vt:lpstr>
      <vt:lpstr>Main Characteristics of the Database Approach (continued)</vt:lpstr>
      <vt:lpstr>View of the data</vt:lpstr>
      <vt:lpstr>Levels of Abstraction</vt:lpstr>
      <vt:lpstr>View of Data</vt:lpstr>
      <vt:lpstr>Database Users and Administrators</vt:lpstr>
      <vt:lpstr>Database Users</vt:lpstr>
      <vt:lpstr>Database Users</vt:lpstr>
      <vt:lpstr>Actors on the scene (continued) </vt:lpstr>
      <vt:lpstr>Categories of End-users (continued)</vt:lpstr>
      <vt:lpstr>Actors..</vt:lpstr>
      <vt:lpstr>PowerPoint Presentation</vt:lpstr>
      <vt:lpstr>Advantages of Using the Database Approach</vt:lpstr>
      <vt:lpstr>PowerPoint Presentation</vt:lpstr>
      <vt:lpstr>Advantages of Using the Database Approach (continued)</vt:lpstr>
      <vt:lpstr>PowerPoint Presentation</vt:lpstr>
      <vt:lpstr>PowerPoint Presentation</vt:lpstr>
      <vt:lpstr>Database Architecture</vt:lpstr>
      <vt:lpstr>Database System Internals</vt:lpstr>
      <vt:lpstr>Figure 1.06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Windows User</dc:creator>
  <cp:lastModifiedBy>Windows User</cp:lastModifiedBy>
  <cp:revision>19</cp:revision>
  <dcterms:created xsi:type="dcterms:W3CDTF">2020-01-07T08:10:31Z</dcterms:created>
  <dcterms:modified xsi:type="dcterms:W3CDTF">2020-01-08T07:04:23Z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124400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