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EBA7A-05A1-4BC0-A318-E9CF839E524B}"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20D8A-06D1-41FC-80D2-B84920D7547C}" type="slidenum">
              <a:rPr lang="en-US" smtClean="0"/>
              <a:t>‹#›</a:t>
            </a:fld>
            <a:endParaRPr lang="en-US"/>
          </a:p>
        </p:txBody>
      </p:sp>
    </p:spTree>
    <p:extLst>
      <p:ext uri="{BB962C8B-B14F-4D97-AF65-F5344CB8AC3E}">
        <p14:creationId xmlns:p14="http://schemas.microsoft.com/office/powerpoint/2010/main" val="391870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Write a procedure to display the number of accidents in each location and if number of accidents are more than 20 then all the accidents which happened in that location must be inserted into Table1. </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12945FE8-C01B-47BC-9B30-9CD9E17510F3}" type="slidenum">
              <a:rPr lang="en-US" altLang="en-US" sz="1200" smtClean="0">
                <a:solidFill>
                  <a:srgbClr val="000000"/>
                </a:solidFill>
              </a:rPr>
              <a:pPr/>
              <a:t>2</a:t>
            </a:fld>
            <a:endParaRPr lang="en-US" altLang="en-US" sz="1200" smtClean="0">
              <a:solidFill>
                <a:srgbClr val="000000"/>
              </a:solidFill>
            </a:endParaRPr>
          </a:p>
        </p:txBody>
      </p:sp>
    </p:spTree>
    <p:extLst>
      <p:ext uri="{BB962C8B-B14F-4D97-AF65-F5344CB8AC3E}">
        <p14:creationId xmlns:p14="http://schemas.microsoft.com/office/powerpoint/2010/main" val="88392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Loop</a:t>
            </a:r>
          </a:p>
          <a:p>
            <a:r>
              <a:rPr lang="en-US" altLang="en-US" smtClean="0"/>
              <a:t>Fetch…</a:t>
            </a:r>
          </a:p>
          <a:p>
            <a:r>
              <a:rPr lang="en-US" altLang="en-US" smtClean="0"/>
              <a:t>….</a:t>
            </a:r>
          </a:p>
          <a:p>
            <a:r>
              <a:rPr lang="en-US" altLang="en-US" smtClean="0"/>
              <a:t>Exit when Cursor_name%Notfound</a:t>
            </a:r>
          </a:p>
          <a:p>
            <a:r>
              <a:rPr lang="en-US" altLang="en-US" smtClean="0"/>
              <a:t>End loop</a:t>
            </a:r>
          </a:p>
          <a:p>
            <a:endParaRPr lang="en-IN"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2D6C86E1-C606-4865-A272-575BB63370CA}" type="slidenum">
              <a:rPr lang="en-US" altLang="en-US" sz="1200" smtClean="0"/>
              <a:pPr/>
              <a:t>5</a:t>
            </a:fld>
            <a:endParaRPr lang="en-US" altLang="en-US" sz="1200" smtClean="0"/>
          </a:p>
        </p:txBody>
      </p:sp>
    </p:spTree>
    <p:extLst>
      <p:ext uri="{BB962C8B-B14F-4D97-AF65-F5344CB8AC3E}">
        <p14:creationId xmlns:p14="http://schemas.microsoft.com/office/powerpoint/2010/main" val="2992536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7D125638-8D90-4007-9196-1B9B244C8641}" type="slidenum">
              <a:rPr lang="en-US" altLang="en-US" sz="1200" smtClean="0"/>
              <a:pPr/>
              <a:t>7</a:t>
            </a:fld>
            <a:endParaRPr lang="en-US" altLang="en-US" sz="1200" smtClean="0"/>
          </a:p>
        </p:txBody>
      </p:sp>
    </p:spTree>
    <p:extLst>
      <p:ext uri="{BB962C8B-B14F-4D97-AF65-F5344CB8AC3E}">
        <p14:creationId xmlns:p14="http://schemas.microsoft.com/office/powerpoint/2010/main" val="2782455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C3B5B451-1AB4-4966-A1A5-F4B8DBC1A368}" type="slidenum">
              <a:rPr lang="en-US" altLang="en-US" sz="1200" smtClean="0"/>
              <a:pPr/>
              <a:t>8</a:t>
            </a:fld>
            <a:endParaRPr lang="en-US" altLang="en-US" sz="1200" smtClean="0"/>
          </a:p>
        </p:txBody>
      </p:sp>
    </p:spTree>
    <p:extLst>
      <p:ext uri="{BB962C8B-B14F-4D97-AF65-F5344CB8AC3E}">
        <p14:creationId xmlns:p14="http://schemas.microsoft.com/office/powerpoint/2010/main" val="115961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Answer next slide</a:t>
            </a: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849C4679-14B0-4201-83C7-CA8C9C0413F7}" type="slidenum">
              <a:rPr lang="en-US" altLang="en-US" sz="1200" smtClean="0"/>
              <a:pPr/>
              <a:t>12</a:t>
            </a:fld>
            <a:endParaRPr lang="en-US" altLang="en-US" sz="1200" smtClean="0"/>
          </a:p>
        </p:txBody>
      </p:sp>
    </p:spTree>
    <p:extLst>
      <p:ext uri="{BB962C8B-B14F-4D97-AF65-F5344CB8AC3E}">
        <p14:creationId xmlns:p14="http://schemas.microsoft.com/office/powerpoint/2010/main" val="150098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each driver if no. of accidents are more than ‘n’ then store their information in Accident1 table elase in accident2 table. </a:t>
            </a: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F7134FB5-5FFE-4925-BD7C-52879829E8E9}" type="slidenum">
              <a:rPr lang="en-US" altLang="en-US" sz="1200" smtClean="0"/>
              <a:pPr/>
              <a:t>14</a:t>
            </a:fld>
            <a:endParaRPr lang="en-US" altLang="en-US" sz="1200" smtClean="0"/>
          </a:p>
        </p:txBody>
      </p:sp>
    </p:spTree>
    <p:extLst>
      <p:ext uri="{BB962C8B-B14F-4D97-AF65-F5344CB8AC3E}">
        <p14:creationId xmlns:p14="http://schemas.microsoft.com/office/powerpoint/2010/main" val="279408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060E06-5716-4916-BB03-D41ECEA05FF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162010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60E06-5716-4916-BB03-D41ECEA05FF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379159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60E06-5716-4916-BB03-D41ECEA05FF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318382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60E06-5716-4916-BB03-D41ECEA05FF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268726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060E06-5716-4916-BB03-D41ECEA05FFE}"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32108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060E06-5716-4916-BB03-D41ECEA05FFE}"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346559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060E06-5716-4916-BB03-D41ECEA05FFE}"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35730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060E06-5716-4916-BB03-D41ECEA05FFE}"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32278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60E06-5716-4916-BB03-D41ECEA05FFE}"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20808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060E06-5716-4916-BB03-D41ECEA05FFE}"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3968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060E06-5716-4916-BB03-D41ECEA05FFE}"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07E4C-E2D9-42BF-8840-E043CB59F948}" type="slidenum">
              <a:rPr lang="en-US" smtClean="0"/>
              <a:t>‹#›</a:t>
            </a:fld>
            <a:endParaRPr lang="en-US"/>
          </a:p>
        </p:txBody>
      </p:sp>
    </p:spTree>
    <p:extLst>
      <p:ext uri="{BB962C8B-B14F-4D97-AF65-F5344CB8AC3E}">
        <p14:creationId xmlns:p14="http://schemas.microsoft.com/office/powerpoint/2010/main" val="194053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60E06-5716-4916-BB03-D41ECEA05FFE}" type="datetimeFigureOut">
              <a:rPr lang="en-US" smtClean="0"/>
              <a:t>2/26/2020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07E4C-E2D9-42BF-8840-E043CB59F948}" type="slidenum">
              <a:rPr lang="en-US" smtClean="0"/>
              <a:t>‹#›</a:t>
            </a:fld>
            <a:endParaRPr lang="en-US"/>
          </a:p>
        </p:txBody>
      </p:sp>
    </p:spTree>
    <p:extLst>
      <p:ext uri="{BB962C8B-B14F-4D97-AF65-F5344CB8AC3E}">
        <p14:creationId xmlns:p14="http://schemas.microsoft.com/office/powerpoint/2010/main" val="420859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cursors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503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1828800" y="304800"/>
            <a:ext cx="8286750" cy="7467600"/>
          </a:xfrm>
        </p:spPr>
        <p:txBody>
          <a:bodyPr/>
          <a:lstStyle/>
          <a:p>
            <a:pPr marL="0" indent="0">
              <a:buNone/>
            </a:pPr>
            <a:r>
              <a:rPr lang="en-US" altLang="en-US" sz="2400"/>
              <a:t>Create or replace procedure </a:t>
            </a:r>
            <a:r>
              <a:rPr lang="en-US" altLang="en-US" sz="2400">
                <a:solidFill>
                  <a:srgbClr val="FF0000"/>
                </a:solidFill>
              </a:rPr>
              <a:t>Insert_Procedure</a:t>
            </a:r>
            <a:r>
              <a:rPr lang="en-US" altLang="en-US" sz="2400"/>
              <a:t>(Loc_val     Accident.location %type) as </a:t>
            </a:r>
          </a:p>
          <a:p>
            <a:pPr marL="0" indent="0">
              <a:buNone/>
            </a:pPr>
            <a:endParaRPr lang="en-US" altLang="en-US" sz="2400"/>
          </a:p>
          <a:p>
            <a:pPr marL="0" indent="0">
              <a:buNone/>
            </a:pPr>
            <a:r>
              <a:rPr lang="en-US" altLang="en-US" sz="2400">
                <a:solidFill>
                  <a:srgbClr val="FF0000"/>
                </a:solidFill>
              </a:rPr>
              <a:t>Cursor</a:t>
            </a:r>
            <a:r>
              <a:rPr lang="en-US" altLang="en-US" sz="2400"/>
              <a:t> location_rec as select * from accident where location= Loc_val;</a:t>
            </a:r>
          </a:p>
          <a:p>
            <a:pPr marL="0" indent="0">
              <a:buNone/>
            </a:pPr>
            <a:endParaRPr lang="en-US" altLang="en-US" sz="2400"/>
          </a:p>
          <a:p>
            <a:pPr marL="0" indent="0">
              <a:buNone/>
            </a:pPr>
            <a:r>
              <a:rPr lang="en-US" altLang="en-US" sz="2400"/>
              <a:t>Accident_tuple   location_rec%</a:t>
            </a:r>
            <a:r>
              <a:rPr lang="en-US" altLang="en-US" sz="2400">
                <a:solidFill>
                  <a:srgbClr val="FF0000"/>
                </a:solidFill>
              </a:rPr>
              <a:t>rowtype</a:t>
            </a:r>
            <a:r>
              <a:rPr lang="en-US" altLang="en-US" sz="2400"/>
              <a:t>;</a:t>
            </a:r>
          </a:p>
          <a:p>
            <a:pPr marL="0" indent="0">
              <a:buNone/>
            </a:pPr>
            <a:r>
              <a:rPr lang="en-US" altLang="en-US" sz="2400"/>
              <a:t>Begin</a:t>
            </a:r>
          </a:p>
          <a:p>
            <a:pPr marL="0" indent="0">
              <a:buNone/>
            </a:pPr>
            <a:r>
              <a:rPr lang="en-US" altLang="en-US" sz="2400"/>
              <a:t>  open location_rec ;</a:t>
            </a:r>
          </a:p>
          <a:p>
            <a:pPr marL="0" indent="0">
              <a:buNone/>
            </a:pPr>
            <a:r>
              <a:rPr lang="en-US" altLang="en-US" sz="2400"/>
              <a:t>   fetch location_rec into Accident_tuple ;</a:t>
            </a:r>
          </a:p>
          <a:p>
            <a:pPr marL="0" indent="0">
              <a:buNone/>
            </a:pPr>
            <a:r>
              <a:rPr lang="en-US" altLang="en-US" sz="2400"/>
              <a:t>   while Location_rec%not found </a:t>
            </a:r>
          </a:p>
          <a:p>
            <a:pPr marL="0" indent="0">
              <a:buNone/>
            </a:pPr>
            <a:r>
              <a:rPr lang="en-US" altLang="en-US" sz="2400"/>
              <a:t>           </a:t>
            </a:r>
            <a:r>
              <a:rPr lang="en-US" altLang="en-US" sz="2400">
                <a:solidFill>
                  <a:srgbClr val="FF0000"/>
                </a:solidFill>
              </a:rPr>
              <a:t>insert</a:t>
            </a:r>
            <a:r>
              <a:rPr lang="en-US" altLang="en-US" sz="2400"/>
              <a:t> into Table1 values(Accident_tuple.Accident#,     </a:t>
            </a:r>
          </a:p>
          <a:p>
            <a:pPr marL="0" indent="0">
              <a:buNone/>
            </a:pPr>
            <a:r>
              <a:rPr lang="en-US" altLang="en-US" sz="2400"/>
              <a:t> 						Accident_tuple.AccidentAmt…);</a:t>
            </a:r>
          </a:p>
          <a:p>
            <a:pPr marL="0" indent="0">
              <a:buNone/>
            </a:pPr>
            <a:r>
              <a:rPr lang="en-US" altLang="en-US" sz="2400"/>
              <a:t>           fetch location_rec into Accident_tuple ;</a:t>
            </a:r>
          </a:p>
          <a:p>
            <a:pPr marL="0" indent="0">
              <a:buNone/>
            </a:pPr>
            <a:r>
              <a:rPr lang="en-US" altLang="en-US" sz="2400"/>
              <a:t>  end loop; </a:t>
            </a:r>
          </a:p>
          <a:p>
            <a:pPr marL="0" indent="0">
              <a:buNone/>
            </a:pPr>
            <a:r>
              <a:rPr lang="en-US" altLang="en-US" sz="2400"/>
              <a:t>End;</a:t>
            </a:r>
          </a:p>
          <a:p>
            <a:pPr marL="0" indent="0">
              <a:buNone/>
            </a:pPr>
            <a:endParaRPr lang="en-US" altLang="en-US" smtClean="0"/>
          </a:p>
          <a:p>
            <a:pPr marL="0" indent="0">
              <a:buNone/>
            </a:pPr>
            <a:endParaRPr lang="en-US" altLang="en-US" smtClean="0"/>
          </a:p>
          <a:p>
            <a:pPr marL="0" indent="0">
              <a:buNone/>
            </a:pPr>
            <a:endParaRPr lang="en-US" altLang="en-US" smtClean="0"/>
          </a:p>
          <a:p>
            <a:pPr marL="0" indent="0">
              <a:buNone/>
            </a:pPr>
            <a:endParaRPr lang="en-US" altLang="en-US" smtClean="0"/>
          </a:p>
          <a:p>
            <a:pPr marL="0" indent="0">
              <a:buNone/>
            </a:pPr>
            <a:endParaRPr lang="en-IN" altLang="en-US" smtClean="0"/>
          </a:p>
        </p:txBody>
      </p:sp>
    </p:spTree>
    <p:extLst>
      <p:ext uri="{BB962C8B-B14F-4D97-AF65-F5344CB8AC3E}">
        <p14:creationId xmlns:p14="http://schemas.microsoft.com/office/powerpoint/2010/main" val="3437715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62">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6562">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6562">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656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562">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6562">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6562">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56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533401"/>
            <a:ext cx="8991600" cy="6188075"/>
          </a:xfrm>
        </p:spPr>
        <p:txBody>
          <a:bodyPr>
            <a:normAutofit fontScale="85000" lnSpcReduction="20000"/>
          </a:bodyPr>
          <a:lstStyle/>
          <a:p>
            <a:pPr marL="0" indent="0">
              <a:buNone/>
              <a:defRPr/>
            </a:pPr>
            <a:r>
              <a:rPr lang="en-US" altLang="en-US" b="1" dirty="0" smtClean="0"/>
              <a:t>List out the Drives (</a:t>
            </a:r>
            <a:r>
              <a:rPr lang="en-US" altLang="en-US" b="1" dirty="0" err="1" smtClean="0"/>
              <a:t>Driver_id</a:t>
            </a:r>
            <a:r>
              <a:rPr lang="en-US" altLang="en-US" b="1" dirty="0" smtClean="0"/>
              <a:t>, Driver name, Total </a:t>
            </a:r>
            <a:r>
              <a:rPr lang="en-US" altLang="en-US" b="1" dirty="0" err="1" smtClean="0"/>
              <a:t>No.of</a:t>
            </a:r>
            <a:r>
              <a:rPr lang="en-US" altLang="en-US" b="1" dirty="0" smtClean="0"/>
              <a:t> Accident, </a:t>
            </a:r>
            <a:r>
              <a:rPr lang="en-US" altLang="en-US" b="1" dirty="0" err="1" smtClean="0"/>
              <a:t>Totla</a:t>
            </a:r>
            <a:r>
              <a:rPr lang="en-US" altLang="en-US" b="1" dirty="0" smtClean="0"/>
              <a:t> </a:t>
            </a:r>
            <a:r>
              <a:rPr lang="en-US" altLang="en-US" b="1" dirty="0" err="1" smtClean="0"/>
              <a:t>dmgAmt</a:t>
            </a:r>
            <a:r>
              <a:rPr lang="en-US" altLang="en-US" b="1" dirty="0" smtClean="0"/>
              <a:t>) for those whose </a:t>
            </a:r>
            <a:r>
              <a:rPr lang="en-US" altLang="en-US" b="1" dirty="0" smtClean="0">
                <a:solidFill>
                  <a:srgbClr val="FF0000"/>
                </a:solidFill>
              </a:rPr>
              <a:t>total </a:t>
            </a:r>
            <a:r>
              <a:rPr lang="en-US" altLang="en-US" b="1" dirty="0" err="1" smtClean="0">
                <a:solidFill>
                  <a:srgbClr val="FF0000"/>
                </a:solidFill>
              </a:rPr>
              <a:t>dmg_amt</a:t>
            </a:r>
            <a:r>
              <a:rPr lang="en-US" altLang="en-US" b="1" dirty="0" smtClean="0">
                <a:solidFill>
                  <a:srgbClr val="FF0000"/>
                </a:solidFill>
              </a:rPr>
              <a:t> </a:t>
            </a:r>
            <a:r>
              <a:rPr lang="en-US" altLang="en-US" b="1" dirty="0" smtClean="0"/>
              <a:t>of accidents happened in year 2016 is more than </a:t>
            </a:r>
            <a:r>
              <a:rPr lang="en-US" altLang="en-US" b="1" dirty="0" smtClean="0">
                <a:solidFill>
                  <a:srgbClr val="FF0000"/>
                </a:solidFill>
              </a:rPr>
              <a:t>average </a:t>
            </a:r>
            <a:r>
              <a:rPr lang="en-US" altLang="en-US" b="1" dirty="0" err="1" smtClean="0">
                <a:solidFill>
                  <a:srgbClr val="FF0000"/>
                </a:solidFill>
              </a:rPr>
              <a:t>dmg_amt</a:t>
            </a:r>
            <a:r>
              <a:rPr lang="en-US" altLang="en-US" b="1" dirty="0" smtClean="0">
                <a:solidFill>
                  <a:srgbClr val="FF0000"/>
                </a:solidFill>
              </a:rPr>
              <a:t> </a:t>
            </a:r>
            <a:r>
              <a:rPr lang="en-US" altLang="en-US" b="1" dirty="0" smtClean="0"/>
              <a:t>of their  overall accidents. Further move their information to Table1 if total </a:t>
            </a:r>
            <a:r>
              <a:rPr lang="en-US" altLang="en-US" b="1" dirty="0" err="1" smtClean="0"/>
              <a:t>dmg_amt</a:t>
            </a:r>
            <a:r>
              <a:rPr lang="en-US" altLang="en-US" b="1" dirty="0" smtClean="0"/>
              <a:t> in 2016 exceeds 50000.</a:t>
            </a:r>
          </a:p>
          <a:p>
            <a:pPr marL="0" indent="0">
              <a:buNone/>
              <a:defRPr/>
            </a:pPr>
            <a:endParaRPr lang="en-US" altLang="en-US" b="1" dirty="0"/>
          </a:p>
          <a:p>
            <a:pPr marL="0" indent="0">
              <a:buNone/>
              <a:defRPr/>
            </a:pPr>
            <a:r>
              <a:rPr lang="en-US" altLang="en-US" b="1" dirty="0" smtClean="0">
                <a:solidFill>
                  <a:srgbClr val="FF0000"/>
                </a:solidFill>
              </a:rPr>
              <a:t>Select … sum(</a:t>
            </a:r>
            <a:r>
              <a:rPr lang="en-US" altLang="en-US" b="1" dirty="0" err="1" smtClean="0">
                <a:solidFill>
                  <a:srgbClr val="FF0000"/>
                </a:solidFill>
              </a:rPr>
              <a:t>dmg_Amt</a:t>
            </a:r>
            <a:r>
              <a:rPr lang="en-US" altLang="en-US" b="1" dirty="0" smtClean="0">
                <a:solidFill>
                  <a:srgbClr val="FF0000"/>
                </a:solidFill>
              </a:rPr>
              <a:t>) as </a:t>
            </a:r>
            <a:r>
              <a:rPr lang="en-US" altLang="en-US" b="1" dirty="0" err="1" smtClean="0">
                <a:solidFill>
                  <a:srgbClr val="FF0000"/>
                </a:solidFill>
              </a:rPr>
              <a:t>tval</a:t>
            </a:r>
            <a:endParaRPr lang="en-US" altLang="en-US" b="1" dirty="0" smtClean="0">
              <a:solidFill>
                <a:srgbClr val="FF0000"/>
              </a:solidFill>
            </a:endParaRPr>
          </a:p>
          <a:p>
            <a:pPr marL="0" indent="0">
              <a:buNone/>
              <a:defRPr/>
            </a:pPr>
            <a:r>
              <a:rPr lang="en-US" altLang="en-US" b="1" dirty="0" smtClean="0">
                <a:solidFill>
                  <a:srgbClr val="FF0000"/>
                </a:solidFill>
              </a:rPr>
              <a:t>From Participation P NJ Accident  where year=2016 group by driver id </a:t>
            </a:r>
          </a:p>
          <a:p>
            <a:pPr marL="0" indent="0">
              <a:buNone/>
              <a:defRPr/>
            </a:pPr>
            <a:r>
              <a:rPr lang="en-US" altLang="en-US" b="1" dirty="0" smtClean="0">
                <a:solidFill>
                  <a:srgbClr val="FF0000"/>
                </a:solidFill>
              </a:rPr>
              <a:t>having </a:t>
            </a:r>
            <a:r>
              <a:rPr lang="en-US" altLang="en-US" b="1" dirty="0" err="1" smtClean="0">
                <a:solidFill>
                  <a:srgbClr val="FF0000"/>
                </a:solidFill>
              </a:rPr>
              <a:t>tval</a:t>
            </a:r>
            <a:r>
              <a:rPr lang="en-US" altLang="en-US" b="1" dirty="0" smtClean="0">
                <a:solidFill>
                  <a:srgbClr val="FF0000"/>
                </a:solidFill>
              </a:rPr>
              <a:t> &gt; (select </a:t>
            </a:r>
            <a:r>
              <a:rPr lang="en-US" altLang="en-US" b="1" dirty="0" err="1" smtClean="0">
                <a:solidFill>
                  <a:srgbClr val="FF0000"/>
                </a:solidFill>
              </a:rPr>
              <a:t>avg</a:t>
            </a:r>
            <a:r>
              <a:rPr lang="en-US" altLang="en-US" b="1" dirty="0" smtClean="0">
                <a:solidFill>
                  <a:srgbClr val="FF0000"/>
                </a:solidFill>
              </a:rPr>
              <a:t>(</a:t>
            </a:r>
            <a:r>
              <a:rPr lang="en-US" altLang="en-US" b="1" dirty="0" err="1" smtClean="0">
                <a:solidFill>
                  <a:srgbClr val="FF0000"/>
                </a:solidFill>
              </a:rPr>
              <a:t>dmg_amt</a:t>
            </a:r>
            <a:r>
              <a:rPr lang="en-US" altLang="en-US" b="1" dirty="0" smtClean="0">
                <a:solidFill>
                  <a:srgbClr val="FF0000"/>
                </a:solidFill>
              </a:rPr>
              <a:t>) from participant NJ Accident where </a:t>
            </a:r>
            <a:r>
              <a:rPr lang="en-US" altLang="en-US" b="1" dirty="0" err="1" smtClean="0">
                <a:solidFill>
                  <a:srgbClr val="FF0000"/>
                </a:solidFill>
              </a:rPr>
              <a:t>driver_id</a:t>
            </a:r>
            <a:r>
              <a:rPr lang="en-US" altLang="en-US" b="1" dirty="0" smtClean="0">
                <a:solidFill>
                  <a:srgbClr val="FF0000"/>
                </a:solidFill>
              </a:rPr>
              <a:t> = </a:t>
            </a:r>
            <a:r>
              <a:rPr lang="en-US" altLang="en-US" b="1" dirty="0" err="1" smtClean="0">
                <a:solidFill>
                  <a:srgbClr val="FF0000"/>
                </a:solidFill>
              </a:rPr>
              <a:t>P.driver_id</a:t>
            </a:r>
            <a:r>
              <a:rPr lang="en-US" altLang="en-US" b="1" dirty="0" smtClean="0">
                <a:solidFill>
                  <a:srgbClr val="FF0000"/>
                </a:solidFill>
              </a:rPr>
              <a:t>)</a:t>
            </a:r>
          </a:p>
          <a:p>
            <a:pPr marL="0" indent="0">
              <a:buNone/>
              <a:defRPr/>
            </a:pPr>
            <a:endParaRPr lang="en-US" altLang="en-US" b="1" dirty="0">
              <a:solidFill>
                <a:srgbClr val="FF0000"/>
              </a:solidFill>
            </a:endParaRPr>
          </a:p>
          <a:p>
            <a:pPr marL="0" indent="0">
              <a:buNone/>
              <a:defRPr/>
            </a:pPr>
            <a:endParaRPr lang="en-US" altLang="en-US" b="1" dirty="0" smtClean="0">
              <a:solidFill>
                <a:srgbClr val="FF0000"/>
              </a:solidFill>
            </a:endParaRPr>
          </a:p>
          <a:p>
            <a:pPr marL="457200" indent="-457200">
              <a:buFont typeface="Arial" panose="020B0604020202020204" pitchFamily="34" charset="0"/>
              <a:buAutoNum type="arabicPeriod"/>
              <a:defRPr/>
            </a:pPr>
            <a:r>
              <a:rPr lang="en-US" dirty="0" smtClean="0"/>
              <a:t>List the students who have enrolled at least 2 books from ABC publisher. </a:t>
            </a:r>
          </a:p>
          <a:p>
            <a:pPr marL="457200" indent="-457200">
              <a:buFont typeface="Arial" panose="020B0604020202020204" pitchFamily="34" charset="0"/>
              <a:buAutoNum type="arabicPeriod"/>
              <a:defRPr/>
            </a:pPr>
            <a:endParaRPr lang="en-US" dirty="0"/>
          </a:p>
          <a:p>
            <a:pPr marL="342900" lvl="1" indent="0">
              <a:buNone/>
              <a:defRPr/>
            </a:pPr>
            <a:r>
              <a:rPr lang="en-US" dirty="0"/>
              <a:t>Select </a:t>
            </a:r>
            <a:r>
              <a:rPr lang="en-US" dirty="0" err="1"/>
              <a:t>Student_id</a:t>
            </a:r>
            <a:r>
              <a:rPr lang="en-US" dirty="0" smtClean="0"/>
              <a:t>,  </a:t>
            </a:r>
            <a:r>
              <a:rPr lang="en-US" dirty="0" err="1"/>
              <a:t>conut</a:t>
            </a:r>
            <a:r>
              <a:rPr lang="en-US" dirty="0"/>
              <a:t>(*) </a:t>
            </a:r>
            <a:r>
              <a:rPr lang="en-US" dirty="0" smtClean="0"/>
              <a:t> from </a:t>
            </a:r>
            <a:r>
              <a:rPr lang="en-US" dirty="0"/>
              <a:t>ENROLL NJ TEXT</a:t>
            </a:r>
          </a:p>
          <a:p>
            <a:pPr marL="342900" lvl="1" indent="0">
              <a:buNone/>
              <a:defRPr/>
            </a:pPr>
            <a:r>
              <a:rPr lang="en-US" dirty="0"/>
              <a:t>Where publisher=‘ABC’</a:t>
            </a:r>
          </a:p>
          <a:p>
            <a:pPr marL="342900" lvl="1" indent="0">
              <a:buNone/>
              <a:defRPr/>
            </a:pPr>
            <a:r>
              <a:rPr lang="en-US" dirty="0"/>
              <a:t>Group by </a:t>
            </a:r>
            <a:r>
              <a:rPr lang="en-US" dirty="0" err="1"/>
              <a:t>student_id</a:t>
            </a:r>
            <a:endParaRPr lang="en-US" dirty="0"/>
          </a:p>
          <a:p>
            <a:pPr marL="342900" lvl="1" indent="0">
              <a:buNone/>
              <a:defRPr/>
            </a:pPr>
            <a:r>
              <a:rPr lang="en-US" dirty="0"/>
              <a:t>Having count(*) &gt; 1;</a:t>
            </a:r>
          </a:p>
          <a:p>
            <a:pPr marL="0" indent="0">
              <a:buNone/>
              <a:defRPr/>
            </a:pPr>
            <a:endParaRPr lang="en-US" altLang="en-US" b="1" dirty="0" smtClean="0">
              <a:solidFill>
                <a:srgbClr val="FF0000"/>
              </a:solidFill>
            </a:endParaRPr>
          </a:p>
          <a:p>
            <a:pPr>
              <a:defRPr/>
            </a:pPr>
            <a:endParaRPr lang="en-US" dirty="0"/>
          </a:p>
        </p:txBody>
      </p:sp>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Tree>
    <p:extLst>
      <p:ext uri="{BB962C8B-B14F-4D97-AF65-F5344CB8AC3E}">
        <p14:creationId xmlns:p14="http://schemas.microsoft.com/office/powerpoint/2010/main" val="2460351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304801"/>
            <a:ext cx="7886700" cy="5872163"/>
          </a:xfrm>
        </p:spPr>
        <p:txBody>
          <a:bodyPr>
            <a:normAutofit fontScale="92500" lnSpcReduction="10000"/>
          </a:bodyPr>
          <a:lstStyle/>
          <a:p>
            <a:pPr>
              <a:defRPr/>
            </a:pPr>
            <a:endParaRPr lang="en-US" dirty="0" smtClean="0"/>
          </a:p>
          <a:p>
            <a:pPr>
              <a:defRPr/>
            </a:pPr>
            <a:endParaRPr lang="en-US" dirty="0"/>
          </a:p>
          <a:p>
            <a:pPr>
              <a:defRPr/>
            </a:pPr>
            <a:endParaRPr lang="en-US" dirty="0" smtClean="0"/>
          </a:p>
          <a:p>
            <a:pPr marL="0" indent="0">
              <a:buNone/>
              <a:defRPr/>
            </a:pPr>
            <a:r>
              <a:rPr lang="en-US" dirty="0" smtClean="0"/>
              <a:t>2. Write a procedure which stores department information, along with number of books they have adopted from the ‘ABC’ publisher into a different tables based on the condition which is given as follows:</a:t>
            </a:r>
          </a:p>
          <a:p>
            <a:pPr marL="0" indent="0">
              <a:buNone/>
              <a:defRPr/>
            </a:pPr>
            <a:endParaRPr lang="en-US" dirty="0" smtClean="0"/>
          </a:p>
          <a:p>
            <a:pPr marL="0" indent="0">
              <a:buNone/>
              <a:defRPr/>
            </a:pPr>
            <a:r>
              <a:rPr lang="en-US" dirty="0" smtClean="0"/>
              <a:t>If </a:t>
            </a:r>
            <a:r>
              <a:rPr lang="en-US" dirty="0" err="1" smtClean="0"/>
              <a:t>Dept’s</a:t>
            </a:r>
            <a:r>
              <a:rPr lang="en-US" dirty="0" smtClean="0"/>
              <a:t> all books are from ‘ABC’ then store it in ‘ALL_TABLE’</a:t>
            </a:r>
          </a:p>
          <a:p>
            <a:pPr marL="0" indent="0">
              <a:buNone/>
              <a:defRPr/>
            </a:pPr>
            <a:r>
              <a:rPr lang="en-US" dirty="0"/>
              <a:t>I</a:t>
            </a:r>
            <a:r>
              <a:rPr lang="en-US" dirty="0" smtClean="0"/>
              <a:t>f more than 50% books are from ‘ABC’ then store it in ‘</a:t>
            </a:r>
            <a:r>
              <a:rPr lang="en-US" dirty="0" err="1" smtClean="0"/>
              <a:t>MORE_Table</a:t>
            </a:r>
            <a:r>
              <a:rPr lang="en-US" dirty="0" smtClean="0"/>
              <a:t>’ </a:t>
            </a:r>
          </a:p>
          <a:p>
            <a:pPr marL="0" indent="0">
              <a:buNone/>
              <a:defRPr/>
            </a:pPr>
            <a:r>
              <a:rPr lang="en-US" dirty="0" smtClean="0"/>
              <a:t> If </a:t>
            </a:r>
            <a:r>
              <a:rPr lang="en-US" dirty="0" err="1" smtClean="0"/>
              <a:t>dept</a:t>
            </a:r>
            <a:r>
              <a:rPr lang="en-US" dirty="0" smtClean="0"/>
              <a:t> does not have any books then store it in </a:t>
            </a:r>
            <a:r>
              <a:rPr lang="en-US" dirty="0" err="1" smtClean="0"/>
              <a:t>None_Table</a:t>
            </a:r>
            <a:r>
              <a:rPr lang="en-US" dirty="0" smtClean="0"/>
              <a:t>. </a:t>
            </a:r>
          </a:p>
          <a:p>
            <a:pPr>
              <a:defRPr/>
            </a:pPr>
            <a:endParaRPr lang="en-US" dirty="0"/>
          </a:p>
        </p:txBody>
      </p:sp>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Tree>
    <p:extLst>
      <p:ext uri="{BB962C8B-B14F-4D97-AF65-F5344CB8AC3E}">
        <p14:creationId xmlns:p14="http://schemas.microsoft.com/office/powerpoint/2010/main" val="242906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1676400" y="152400"/>
            <a:ext cx="8839200" cy="6203950"/>
          </a:xfrm>
        </p:spPr>
        <p:txBody>
          <a:bodyPr>
            <a:normAutofit fontScale="70000" lnSpcReduction="20000"/>
          </a:bodyPr>
          <a:lstStyle/>
          <a:p>
            <a:pPr marL="0" indent="0">
              <a:buNone/>
            </a:pPr>
            <a:r>
              <a:rPr lang="en-US" altLang="en-US" smtClean="0"/>
              <a:t>Create Procedure…</a:t>
            </a:r>
          </a:p>
          <a:p>
            <a:pPr marL="0" indent="0">
              <a:buNone/>
            </a:pPr>
            <a:r>
              <a:rPr lang="en-US" altLang="en-US" smtClean="0"/>
              <a:t>Cursor C is </a:t>
            </a:r>
          </a:p>
          <a:p>
            <a:pPr marL="0" indent="0">
              <a:buNone/>
            </a:pPr>
            <a:r>
              <a:rPr lang="en-US" altLang="en-US" smtClean="0"/>
              <a:t>Select </a:t>
            </a:r>
            <a:r>
              <a:rPr lang="en-US" altLang="en-US" smtClean="0">
                <a:solidFill>
                  <a:srgbClr val="FF0000"/>
                </a:solidFill>
              </a:rPr>
              <a:t>dept_id</a:t>
            </a:r>
            <a:r>
              <a:rPr lang="en-US" altLang="en-US" smtClean="0"/>
              <a:t>, count(*) </a:t>
            </a:r>
            <a:r>
              <a:rPr lang="en-US" altLang="en-US" smtClean="0">
                <a:solidFill>
                  <a:srgbClr val="FF0000"/>
                </a:solidFill>
              </a:rPr>
              <a:t>Total_Count </a:t>
            </a:r>
            <a:r>
              <a:rPr lang="en-US" altLang="en-US" smtClean="0"/>
              <a:t>, </a:t>
            </a:r>
          </a:p>
          <a:p>
            <a:pPr marL="0" indent="0">
              <a:buNone/>
            </a:pPr>
            <a:r>
              <a:rPr lang="en-US" altLang="en-US" smtClean="0"/>
              <a:t>      		  (select count(*) FROM Course C1  NJ BOOK_adoption NJ Text </a:t>
            </a:r>
          </a:p>
          <a:p>
            <a:pPr marL="0" indent="0">
              <a:buNone/>
            </a:pPr>
            <a:r>
              <a:rPr lang="en-US" altLang="en-US" smtClean="0"/>
              <a:t>		           where C1.dept_id = C2.dept_Id  and  </a:t>
            </a:r>
          </a:p>
          <a:p>
            <a:pPr marL="0" indent="0">
              <a:buNone/>
            </a:pPr>
            <a:r>
              <a:rPr lang="en-US" altLang="en-US" smtClean="0"/>
              <a:t>	                     Text.publisher=‘ABC’ ) as  </a:t>
            </a:r>
            <a:r>
              <a:rPr lang="en-US" altLang="en-US" smtClean="0">
                <a:solidFill>
                  <a:srgbClr val="FF0000"/>
                </a:solidFill>
              </a:rPr>
              <a:t>ABC_count</a:t>
            </a:r>
          </a:p>
          <a:p>
            <a:pPr marL="0" indent="0">
              <a:buNone/>
            </a:pPr>
            <a:r>
              <a:rPr lang="en-US" altLang="en-US" smtClean="0"/>
              <a:t>FROM Course C2   NJ   BOOK_ADOPTION NJ   TEXT </a:t>
            </a:r>
          </a:p>
          <a:p>
            <a:pPr marL="0" indent="0">
              <a:buNone/>
            </a:pPr>
            <a:r>
              <a:rPr lang="en-US" altLang="en-US" smtClean="0"/>
              <a:t>GROUP BY Dept_Id; </a:t>
            </a:r>
          </a:p>
          <a:p>
            <a:pPr marL="0" indent="0">
              <a:buNone/>
            </a:pPr>
            <a:endParaRPr lang="en-US" altLang="en-US" smtClean="0"/>
          </a:p>
          <a:p>
            <a:pPr marL="0" indent="0">
              <a:buNone/>
            </a:pPr>
            <a:r>
              <a:rPr lang="en-US" altLang="en-US" smtClean="0"/>
              <a:t>Open.. Fetch… </a:t>
            </a:r>
          </a:p>
          <a:p>
            <a:pPr marL="0" indent="0">
              <a:buNone/>
            </a:pPr>
            <a:r>
              <a:rPr lang="en-US" altLang="en-US" smtClean="0"/>
              <a:t>If (C.ABC_Count = Total_Count)  insert into ABC_ALL_Table 				values(C_Dept_id, C. ABC_Count ); </a:t>
            </a:r>
          </a:p>
          <a:p>
            <a:pPr marL="0" indent="0">
              <a:buNone/>
            </a:pPr>
            <a:r>
              <a:rPr lang="en-US" altLang="en-US" smtClean="0"/>
              <a:t>Else if (C.ABC_count &gt; C.Total_Count/2) then insert into More_Table values 						 values(C_Dept_id, C. ABC_Count ); Else if (C.ABC_Count ==0) then    insert into None_Table values 						 values(C_Dept_id, C. ABC_Count ); </a:t>
            </a:r>
          </a:p>
          <a:p>
            <a:pPr marL="0" indent="0">
              <a:buNone/>
            </a:pPr>
            <a:r>
              <a:rPr lang="en-US" altLang="en-US" smtClean="0"/>
              <a:t>End loop;</a:t>
            </a:r>
          </a:p>
          <a:p>
            <a:pPr marL="0" indent="0">
              <a:buNone/>
            </a:pPr>
            <a:r>
              <a:rPr lang="en-US" altLang="en-US" smtClean="0"/>
              <a:t>end.;</a:t>
            </a:r>
          </a:p>
          <a:p>
            <a:pPr marL="0" indent="0">
              <a:buNone/>
            </a:pPr>
            <a:r>
              <a:rPr lang="en-US" altLang="en-US" smtClean="0"/>
              <a:t> </a:t>
            </a:r>
          </a:p>
          <a:p>
            <a:pPr marL="0" indent="0">
              <a:buNone/>
            </a:pPr>
            <a:endParaRPr lang="en-IN" altLang="en-US" smtClean="0"/>
          </a:p>
        </p:txBody>
      </p:sp>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Tree>
    <p:extLst>
      <p:ext uri="{BB962C8B-B14F-4D97-AF65-F5344CB8AC3E}">
        <p14:creationId xmlns:p14="http://schemas.microsoft.com/office/powerpoint/2010/main" val="484077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p:cNvSpPr>
            <a:spLocks noGrp="1"/>
          </p:cNvSpPr>
          <p:nvPr>
            <p:ph idx="1"/>
          </p:nvPr>
        </p:nvSpPr>
        <p:spPr>
          <a:xfrm>
            <a:off x="2152650" y="1"/>
            <a:ext cx="8362950" cy="6721475"/>
          </a:xfrm>
        </p:spPr>
        <p:txBody>
          <a:bodyPr>
            <a:normAutofit fontScale="77500" lnSpcReduction="20000"/>
          </a:bodyPr>
          <a:lstStyle/>
          <a:p>
            <a:pPr marL="0" indent="0">
              <a:lnSpc>
                <a:spcPct val="100000"/>
              </a:lnSpc>
              <a:spcBef>
                <a:spcPct val="0"/>
              </a:spcBef>
              <a:buNone/>
            </a:pPr>
            <a:r>
              <a:rPr lang="en-IN" altLang="en-US" smtClean="0"/>
              <a:t>create or replace procedure test is</a:t>
            </a:r>
          </a:p>
          <a:p>
            <a:pPr marL="0" indent="0">
              <a:lnSpc>
                <a:spcPct val="100000"/>
              </a:lnSpc>
              <a:spcBef>
                <a:spcPct val="0"/>
              </a:spcBef>
              <a:buNone/>
            </a:pPr>
            <a:r>
              <a:rPr lang="en-IN" altLang="en-US" smtClean="0"/>
              <a:t>cursor driver_cur is</a:t>
            </a:r>
          </a:p>
          <a:p>
            <a:pPr marL="0" indent="0">
              <a:lnSpc>
                <a:spcPct val="100000"/>
              </a:lnSpc>
              <a:spcBef>
                <a:spcPct val="0"/>
              </a:spcBef>
              <a:buNone/>
            </a:pPr>
            <a:r>
              <a:rPr lang="en-IN" altLang="en-US" smtClean="0"/>
              <a:t>    select driver_id, count(*) tot_Acc, sum(damage_amount) tot_amt</a:t>
            </a:r>
          </a:p>
          <a:p>
            <a:pPr marL="0" indent="0">
              <a:lnSpc>
                <a:spcPct val="100000"/>
              </a:lnSpc>
              <a:spcBef>
                <a:spcPct val="0"/>
              </a:spcBef>
              <a:buNone/>
            </a:pPr>
            <a:r>
              <a:rPr lang="en-IN" altLang="en-US" smtClean="0"/>
              <a:t>    from participated</a:t>
            </a:r>
          </a:p>
          <a:p>
            <a:pPr marL="0" indent="0">
              <a:lnSpc>
                <a:spcPct val="100000"/>
              </a:lnSpc>
              <a:spcBef>
                <a:spcPct val="0"/>
              </a:spcBef>
              <a:buNone/>
            </a:pPr>
            <a:r>
              <a:rPr lang="en-IN" altLang="en-US" smtClean="0"/>
              <a:t>    group by driver_id;</a:t>
            </a:r>
          </a:p>
          <a:p>
            <a:pPr marL="0" indent="0">
              <a:lnSpc>
                <a:spcPct val="100000"/>
              </a:lnSpc>
              <a:spcBef>
                <a:spcPct val="0"/>
              </a:spcBef>
              <a:buNone/>
            </a:pPr>
            <a:endParaRPr lang="en-IN" altLang="en-US" smtClean="0"/>
          </a:p>
          <a:p>
            <a:pPr marL="0" indent="0">
              <a:lnSpc>
                <a:spcPct val="100000"/>
              </a:lnSpc>
              <a:spcBef>
                <a:spcPct val="0"/>
              </a:spcBef>
              <a:buNone/>
            </a:pPr>
            <a:r>
              <a:rPr lang="en-IN" altLang="en-US" smtClean="0"/>
              <a:t>driver_rec   driver_cur%rowtype;</a:t>
            </a:r>
          </a:p>
          <a:p>
            <a:pPr marL="0" indent="0">
              <a:lnSpc>
                <a:spcPct val="100000"/>
              </a:lnSpc>
              <a:spcBef>
                <a:spcPct val="0"/>
              </a:spcBef>
              <a:buNone/>
            </a:pPr>
            <a:r>
              <a:rPr lang="en-IN" altLang="en-US" smtClean="0"/>
              <a:t>begin</a:t>
            </a:r>
          </a:p>
          <a:p>
            <a:pPr marL="0" indent="0">
              <a:lnSpc>
                <a:spcPct val="100000"/>
              </a:lnSpc>
              <a:spcBef>
                <a:spcPct val="0"/>
              </a:spcBef>
              <a:buNone/>
            </a:pPr>
            <a:r>
              <a:rPr lang="en-IN" altLang="en-US" smtClean="0"/>
              <a:t>     open driver_cur;</a:t>
            </a:r>
          </a:p>
          <a:p>
            <a:pPr marL="0" indent="0">
              <a:lnSpc>
                <a:spcPct val="100000"/>
              </a:lnSpc>
              <a:spcBef>
                <a:spcPct val="0"/>
              </a:spcBef>
              <a:buNone/>
            </a:pPr>
            <a:r>
              <a:rPr lang="en-IN" altLang="en-US" smtClean="0"/>
              <a:t>     fetch driver_cur into driver_rec;</a:t>
            </a:r>
          </a:p>
          <a:p>
            <a:pPr marL="0" indent="0">
              <a:lnSpc>
                <a:spcPct val="100000"/>
              </a:lnSpc>
              <a:spcBef>
                <a:spcPct val="0"/>
              </a:spcBef>
              <a:buNone/>
            </a:pPr>
            <a:r>
              <a:rPr lang="en-IN" altLang="en-US" smtClean="0">
                <a:solidFill>
                  <a:srgbClr val="FF0000"/>
                </a:solidFill>
              </a:rPr>
              <a:t>     loop</a:t>
            </a:r>
          </a:p>
          <a:p>
            <a:pPr marL="0" indent="0">
              <a:lnSpc>
                <a:spcPct val="100000"/>
              </a:lnSpc>
              <a:spcBef>
                <a:spcPct val="0"/>
              </a:spcBef>
              <a:buNone/>
            </a:pPr>
            <a:r>
              <a:rPr lang="en-IN" altLang="en-US" smtClean="0"/>
              <a:t>          if(driver_rec.tot_acc&gt;1)  then</a:t>
            </a:r>
          </a:p>
          <a:p>
            <a:pPr marL="0" indent="0">
              <a:lnSpc>
                <a:spcPct val="100000"/>
              </a:lnSpc>
              <a:spcBef>
                <a:spcPct val="0"/>
              </a:spcBef>
              <a:buNone/>
            </a:pPr>
            <a:r>
              <a:rPr lang="en-IN" altLang="en-US" smtClean="0"/>
              <a:t>		insert into </a:t>
            </a:r>
            <a:r>
              <a:rPr lang="en-IN" altLang="en-US" b="1" smtClean="0"/>
              <a:t>ac1 </a:t>
            </a:r>
            <a:r>
              <a:rPr lang="en-IN" altLang="en-US" smtClean="0"/>
              <a:t>  </a:t>
            </a:r>
          </a:p>
          <a:p>
            <a:pPr marL="0" indent="0">
              <a:lnSpc>
                <a:spcPct val="100000"/>
              </a:lnSpc>
              <a:spcBef>
                <a:spcPct val="0"/>
              </a:spcBef>
              <a:buNone/>
            </a:pPr>
            <a:r>
              <a:rPr lang="en-IN" altLang="en-US" smtClean="0"/>
              <a:t>               values(driver_rec.driver_id,driver_rec.tot_acc,driver_rec.tot_amt);</a:t>
            </a:r>
          </a:p>
          <a:p>
            <a:pPr marL="0" indent="0">
              <a:lnSpc>
                <a:spcPct val="100000"/>
              </a:lnSpc>
              <a:spcBef>
                <a:spcPct val="0"/>
              </a:spcBef>
              <a:buNone/>
            </a:pPr>
            <a:r>
              <a:rPr lang="en-IN" altLang="en-US" smtClean="0"/>
              <a:t>        Else insert </a:t>
            </a:r>
            <a:r>
              <a:rPr lang="en-IN" altLang="en-US" b="1" smtClean="0"/>
              <a:t>into ac2     </a:t>
            </a:r>
          </a:p>
          <a:p>
            <a:pPr marL="0" indent="0">
              <a:lnSpc>
                <a:spcPct val="100000"/>
              </a:lnSpc>
              <a:spcBef>
                <a:spcPct val="0"/>
              </a:spcBef>
              <a:buNone/>
            </a:pPr>
            <a:r>
              <a:rPr lang="en-IN" altLang="en-US" smtClean="0"/>
              <a:t>               values(driver_rec.driver_id,driver_rec.tot_acc,driver_rec.tot_amt);</a:t>
            </a:r>
          </a:p>
          <a:p>
            <a:pPr marL="0" indent="0">
              <a:lnSpc>
                <a:spcPct val="100000"/>
              </a:lnSpc>
              <a:spcBef>
                <a:spcPct val="0"/>
              </a:spcBef>
              <a:buNone/>
            </a:pPr>
            <a:r>
              <a:rPr lang="en-IN" altLang="en-US" smtClean="0"/>
              <a:t>end if;</a:t>
            </a:r>
          </a:p>
          <a:p>
            <a:pPr marL="0" indent="0">
              <a:lnSpc>
                <a:spcPct val="100000"/>
              </a:lnSpc>
              <a:spcBef>
                <a:spcPct val="0"/>
              </a:spcBef>
              <a:buNone/>
            </a:pPr>
            <a:r>
              <a:rPr lang="en-IN" altLang="en-US" smtClean="0"/>
              <a:t>fetch driver_cur into driver_rec;</a:t>
            </a:r>
          </a:p>
          <a:p>
            <a:pPr marL="0" indent="0">
              <a:lnSpc>
                <a:spcPct val="100000"/>
              </a:lnSpc>
              <a:spcBef>
                <a:spcPct val="0"/>
              </a:spcBef>
              <a:buNone/>
            </a:pPr>
            <a:r>
              <a:rPr lang="en-IN" altLang="en-US" smtClean="0"/>
              <a:t>exit when driver_cur%NOTFOUND;</a:t>
            </a:r>
          </a:p>
          <a:p>
            <a:pPr marL="0" indent="0">
              <a:lnSpc>
                <a:spcPct val="100000"/>
              </a:lnSpc>
              <a:spcBef>
                <a:spcPct val="0"/>
              </a:spcBef>
              <a:buNone/>
            </a:pPr>
            <a:r>
              <a:rPr lang="en-IN" altLang="en-US" smtClean="0">
                <a:solidFill>
                  <a:srgbClr val="FF0000"/>
                </a:solidFill>
              </a:rPr>
              <a:t>end loop;    </a:t>
            </a:r>
            <a:r>
              <a:rPr lang="en-IN" altLang="en-US" smtClean="0"/>
              <a:t>close driver_cur;</a:t>
            </a:r>
          </a:p>
          <a:p>
            <a:pPr marL="0" indent="0">
              <a:lnSpc>
                <a:spcPct val="100000"/>
              </a:lnSpc>
              <a:spcBef>
                <a:spcPct val="0"/>
              </a:spcBef>
              <a:buNone/>
            </a:pPr>
            <a:r>
              <a:rPr lang="en-IN" altLang="en-US" smtClean="0"/>
              <a:t>end;</a:t>
            </a:r>
          </a:p>
          <a:p>
            <a:pPr marL="0" indent="0">
              <a:lnSpc>
                <a:spcPct val="100000"/>
              </a:lnSpc>
              <a:spcBef>
                <a:spcPct val="0"/>
              </a:spcBef>
              <a:buNone/>
            </a:pPr>
            <a:r>
              <a:rPr lang="en-IN" altLang="en-US" smtClean="0"/>
              <a:t>/</a:t>
            </a:r>
          </a:p>
          <a:p>
            <a:pPr marL="0" indent="0">
              <a:lnSpc>
                <a:spcPct val="100000"/>
              </a:lnSpc>
              <a:spcBef>
                <a:spcPct val="0"/>
              </a:spcBef>
              <a:buNone/>
            </a:pPr>
            <a:endParaRPr lang="en-IN" altLang="en-US" smtClean="0"/>
          </a:p>
        </p:txBody>
      </p:sp>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Tree>
    <p:extLst>
      <p:ext uri="{BB962C8B-B14F-4D97-AF65-F5344CB8AC3E}">
        <p14:creationId xmlns:p14="http://schemas.microsoft.com/office/powerpoint/2010/main" val="600895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1682">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168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68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682">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168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682">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168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682">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7168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68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682">
                                            <p:txEl>
                                              <p:pRg st="16" end="16"/>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1682">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1682">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1682">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168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2125663" y="38100"/>
            <a:ext cx="7886700" cy="571500"/>
          </a:xfrm>
        </p:spPr>
        <p:txBody>
          <a:bodyPr>
            <a:normAutofit fontScale="90000"/>
          </a:bodyPr>
          <a:lstStyle/>
          <a:p>
            <a:pPr eaLnBrk="1" hangingPunct="1"/>
            <a:r>
              <a:rPr lang="en-US" altLang="en-US" b="1" smtClean="0">
                <a:solidFill>
                  <a:srgbClr val="FF0000"/>
                </a:solidFill>
              </a:rPr>
              <a:t>CURSOR</a:t>
            </a:r>
            <a:endParaRPr lang="en-IN" altLang="en-US" b="1" smtClean="0">
              <a:solidFill>
                <a:srgbClr val="FF0000"/>
              </a:solidFill>
            </a:endParaRPr>
          </a:p>
        </p:txBody>
      </p:sp>
      <p:sp>
        <p:nvSpPr>
          <p:cNvPr id="57347" name="Content Placeholder 2"/>
          <p:cNvSpPr>
            <a:spLocks noGrp="1"/>
          </p:cNvSpPr>
          <p:nvPr>
            <p:ph idx="1"/>
          </p:nvPr>
        </p:nvSpPr>
        <p:spPr>
          <a:xfrm>
            <a:off x="1752600" y="642938"/>
            <a:ext cx="8763000" cy="6400800"/>
          </a:xfrm>
        </p:spPr>
        <p:txBody>
          <a:bodyPr/>
          <a:lstStyle/>
          <a:p>
            <a:pPr algn="just" eaLnBrk="1" hangingPunct="1">
              <a:defRPr/>
            </a:pPr>
            <a:r>
              <a:rPr lang="en-IN" altLang="en-US" dirty="0"/>
              <a:t>A cursor is an variable </a:t>
            </a:r>
          </a:p>
          <a:p>
            <a:pPr algn="just" eaLnBrk="1" hangingPunct="1">
              <a:defRPr/>
            </a:pPr>
            <a:r>
              <a:rPr lang="en-IN" altLang="en-US" dirty="0">
                <a:solidFill>
                  <a:schemeClr val="tx1">
                    <a:lumMod val="75000"/>
                    <a:lumOff val="25000"/>
                  </a:schemeClr>
                </a:solidFill>
              </a:rPr>
              <a:t>Pointing to a result of a </a:t>
            </a:r>
            <a:r>
              <a:rPr lang="en-IN" altLang="en-US" dirty="0">
                <a:solidFill>
                  <a:srgbClr val="FF0000"/>
                </a:solidFill>
              </a:rPr>
              <a:t>select command (</a:t>
            </a:r>
            <a:r>
              <a:rPr lang="en-IN" altLang="en-US" dirty="0">
                <a:solidFill>
                  <a:schemeClr val="tx1">
                    <a:lumMod val="75000"/>
                    <a:lumOff val="25000"/>
                  </a:schemeClr>
                </a:solidFill>
              </a:rPr>
              <a:t>set of rows</a:t>
            </a:r>
            <a:r>
              <a:rPr lang="en-IN" altLang="en-US" dirty="0">
                <a:solidFill>
                  <a:srgbClr val="FF0000"/>
                </a:solidFill>
              </a:rPr>
              <a:t>/ Active Set)</a:t>
            </a:r>
          </a:p>
          <a:p>
            <a:pPr algn="just" eaLnBrk="1" hangingPunct="1">
              <a:defRPr/>
            </a:pPr>
            <a:r>
              <a:rPr lang="en-IN" altLang="en-US" dirty="0">
                <a:solidFill>
                  <a:srgbClr val="FF0000"/>
                </a:solidFill>
              </a:rPr>
              <a:t>Stored in a temporary work area</a:t>
            </a:r>
          </a:p>
          <a:p>
            <a:pPr marL="0" indent="0" algn="just">
              <a:buNone/>
              <a:defRPr/>
            </a:pPr>
            <a:endParaRPr lang="en-IN" altLang="en-US" dirty="0">
              <a:solidFill>
                <a:srgbClr val="FF0000"/>
              </a:solidFill>
            </a:endParaRPr>
          </a:p>
          <a:p>
            <a:pPr algn="just" eaLnBrk="1" hangingPunct="1">
              <a:defRPr/>
            </a:pPr>
            <a:r>
              <a:rPr lang="en-IN" altLang="en-US" dirty="0"/>
              <a:t>A </a:t>
            </a:r>
            <a:r>
              <a:rPr lang="en-IN" altLang="en-US" dirty="0">
                <a:solidFill>
                  <a:srgbClr val="FF0000"/>
                </a:solidFill>
              </a:rPr>
              <a:t>cursor</a:t>
            </a:r>
            <a:r>
              <a:rPr lang="en-IN" altLang="en-US" dirty="0"/>
              <a:t> can hold more than one row, but </a:t>
            </a:r>
            <a:r>
              <a:rPr lang="en-IN" altLang="en-US" dirty="0">
                <a:solidFill>
                  <a:srgbClr val="FF0000"/>
                </a:solidFill>
              </a:rPr>
              <a:t>can process only one row at a time</a:t>
            </a:r>
            <a:r>
              <a:rPr lang="en-IN" altLang="en-US" dirty="0"/>
              <a:t>.</a:t>
            </a:r>
          </a:p>
          <a:p>
            <a:pPr algn="just" eaLnBrk="1" hangingPunct="1">
              <a:defRPr/>
            </a:pPr>
            <a:endParaRPr lang="en-IN" altLang="en-US" dirty="0"/>
          </a:p>
          <a:p>
            <a:pPr algn="just" eaLnBrk="1" hangingPunct="1">
              <a:defRPr/>
            </a:pPr>
            <a:r>
              <a:rPr lang="en-IN" altLang="en-US" dirty="0"/>
              <a:t>Types: </a:t>
            </a:r>
            <a:r>
              <a:rPr lang="en-IN" altLang="en-US" b="1" dirty="0"/>
              <a:t>explicit cursor and implicit cursor</a:t>
            </a:r>
          </a:p>
          <a:p>
            <a:pPr algn="just" eaLnBrk="1" hangingPunct="1">
              <a:defRPr/>
            </a:pPr>
            <a:r>
              <a:rPr lang="en-IN" altLang="en-US" b="1" dirty="0">
                <a:solidFill>
                  <a:srgbClr val="FF0000"/>
                </a:solidFill>
              </a:rPr>
              <a:t>User created cursor is called explicit cursor</a:t>
            </a:r>
            <a:r>
              <a:rPr lang="en-IN" altLang="en-US" b="1" dirty="0"/>
              <a:t>. </a:t>
            </a:r>
          </a:p>
          <a:p>
            <a:pPr algn="just" eaLnBrk="1" hangingPunct="1">
              <a:defRPr/>
            </a:pPr>
            <a:r>
              <a:rPr lang="en-IN" altLang="en-US" dirty="0"/>
              <a:t>Implicit cursors are automatically created by the DBMS(</a:t>
            </a:r>
            <a:r>
              <a:rPr lang="en-IN" altLang="en-US" dirty="0" err="1"/>
              <a:t>eg</a:t>
            </a:r>
            <a:r>
              <a:rPr lang="en-IN" altLang="en-US" dirty="0"/>
              <a:t>. Oracle) whenever an SQL statement is executed.</a:t>
            </a:r>
          </a:p>
          <a:p>
            <a:pPr algn="just" eaLnBrk="1" hangingPunct="1">
              <a:defRPr/>
            </a:pPr>
            <a:endParaRPr lang="en-IN" altLang="en-US" dirty="0">
              <a:solidFill>
                <a:srgbClr val="FF0000"/>
              </a:solidFill>
            </a:endParaRPr>
          </a:p>
        </p:txBody>
      </p:sp>
      <p:sp>
        <p:nvSpPr>
          <p:cNvPr id="624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900">
                <a:solidFill>
                  <a:srgbClr val="898989"/>
                </a:solidFill>
              </a:rPr>
              <a:t>Bordoloi and Bock</a:t>
            </a:r>
            <a:endParaRPr lang="en-US" altLang="en-US" sz="900">
              <a:solidFill>
                <a:srgbClr val="000000"/>
              </a:solidFill>
            </a:endParaRPr>
          </a:p>
        </p:txBody>
      </p:sp>
    </p:spTree>
    <p:extLst>
      <p:ext uri="{BB962C8B-B14F-4D97-AF65-F5344CB8AC3E}">
        <p14:creationId xmlns:p14="http://schemas.microsoft.com/office/powerpoint/2010/main" val="909098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7">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
        <p:nvSpPr>
          <p:cNvPr id="5" name="Text Box 3"/>
          <p:cNvSpPr txBox="1">
            <a:spLocks noChangeArrowheads="1"/>
          </p:cNvSpPr>
          <p:nvPr/>
        </p:nvSpPr>
        <p:spPr bwMode="auto">
          <a:xfrm>
            <a:off x="1752600" y="609601"/>
            <a:ext cx="86106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sz="2800" b="1" kern="0" dirty="0"/>
              <a:t>Steps to work with Cursor Variable</a:t>
            </a:r>
          </a:p>
          <a:p>
            <a:pPr>
              <a:spcBef>
                <a:spcPct val="50000"/>
              </a:spcBef>
              <a:defRPr/>
            </a:pPr>
            <a:endParaRPr lang="en-US" altLang="en-US" sz="2800" kern="0" dirty="0"/>
          </a:p>
          <a:p>
            <a:pPr marL="514350" lvl="1" indent="-514350">
              <a:spcBef>
                <a:spcPct val="50000"/>
              </a:spcBef>
              <a:buFont typeface="+mj-lt"/>
              <a:buAutoNum type="arabicPeriod"/>
              <a:defRPr/>
            </a:pPr>
            <a:r>
              <a:rPr lang="en-US" altLang="en-US" sz="2800" kern="0" dirty="0"/>
              <a:t> The cursor must be </a:t>
            </a:r>
            <a:r>
              <a:rPr lang="en-US" altLang="en-US" sz="2800" b="1" kern="0" dirty="0">
                <a:solidFill>
                  <a:srgbClr val="FF0000"/>
                </a:solidFill>
              </a:rPr>
              <a:t>declared</a:t>
            </a:r>
          </a:p>
          <a:p>
            <a:pPr marL="514350" lvl="1" indent="-514350">
              <a:spcBef>
                <a:spcPct val="50000"/>
              </a:spcBef>
              <a:buFont typeface="+mj-lt"/>
              <a:buAutoNum type="arabicPeriod"/>
              <a:defRPr/>
            </a:pPr>
            <a:r>
              <a:rPr lang="en-US" altLang="en-US" sz="2800" kern="0" dirty="0"/>
              <a:t> The cursor needs to be </a:t>
            </a:r>
            <a:r>
              <a:rPr lang="en-US" altLang="en-US" sz="2800" b="1" kern="0" dirty="0">
                <a:solidFill>
                  <a:srgbClr val="FF0000"/>
                </a:solidFill>
              </a:rPr>
              <a:t>opened</a:t>
            </a:r>
          </a:p>
          <a:p>
            <a:pPr marL="514350" lvl="1" indent="-514350">
              <a:spcBef>
                <a:spcPct val="50000"/>
              </a:spcBef>
              <a:buFont typeface="+mj-lt"/>
              <a:buAutoNum type="arabicPeriod"/>
              <a:defRPr/>
            </a:pPr>
            <a:r>
              <a:rPr lang="en-US" dirty="0"/>
              <a:t> </a:t>
            </a:r>
            <a:r>
              <a:rPr lang="en-US" dirty="0">
                <a:solidFill>
                  <a:srgbClr val="FF0000"/>
                </a:solidFill>
              </a:rPr>
              <a:t>Fetch</a:t>
            </a:r>
            <a:r>
              <a:rPr lang="en-US" dirty="0"/>
              <a:t> a record from cursor to begin the data processing</a:t>
            </a:r>
            <a:endParaRPr lang="en-US" altLang="en-US" sz="2800" kern="0" dirty="0"/>
          </a:p>
          <a:p>
            <a:pPr marL="514350" lvl="1" indent="-514350">
              <a:spcBef>
                <a:spcPct val="50000"/>
              </a:spcBef>
              <a:buFont typeface="+mj-lt"/>
              <a:buAutoNum type="arabicPeriod"/>
              <a:defRPr/>
            </a:pPr>
            <a:r>
              <a:rPr lang="en-US" altLang="en-US" sz="2800" kern="0" dirty="0"/>
              <a:t> The cursor needs to be </a:t>
            </a:r>
            <a:r>
              <a:rPr lang="en-US" altLang="en-US" sz="2800" b="1" kern="0" dirty="0">
                <a:solidFill>
                  <a:srgbClr val="FF0000"/>
                </a:solidFill>
              </a:rPr>
              <a:t>closed</a:t>
            </a:r>
          </a:p>
          <a:p>
            <a:pPr marL="514350" lvl="1" indent="-514350">
              <a:spcBef>
                <a:spcPct val="50000"/>
              </a:spcBef>
              <a:buFont typeface="+mj-lt"/>
              <a:buAutoNum type="arabicPeriod"/>
              <a:defRPr/>
            </a:pPr>
            <a:endParaRPr lang="en-US" altLang="en-US" sz="2800" b="1" kern="0" dirty="0">
              <a:solidFill>
                <a:srgbClr val="FF0000"/>
              </a:solidFill>
            </a:endParaRPr>
          </a:p>
          <a:p>
            <a:pPr marL="0" lvl="1">
              <a:spcBef>
                <a:spcPct val="50000"/>
              </a:spcBef>
              <a:defRPr/>
            </a:pPr>
            <a:r>
              <a:rPr lang="en-US" altLang="en-US" sz="2800" kern="0" dirty="0"/>
              <a:t>Cursor variable is </a:t>
            </a:r>
            <a:r>
              <a:rPr lang="en-US" altLang="en-US" sz="2800" kern="0" dirty="0">
                <a:solidFill>
                  <a:srgbClr val="FF0000"/>
                </a:solidFill>
              </a:rPr>
              <a:t>associated with the Select query.</a:t>
            </a:r>
          </a:p>
          <a:p>
            <a:pPr>
              <a:spcBef>
                <a:spcPct val="50000"/>
              </a:spcBef>
              <a:buFontTx/>
              <a:buChar char="•"/>
              <a:defRPr/>
            </a:pPr>
            <a:endParaRPr lang="en-US" altLang="en-US" sz="2800" kern="0" dirty="0">
              <a:solidFill>
                <a:srgbClr val="FF0000"/>
              </a:solidFill>
            </a:endParaRPr>
          </a:p>
        </p:txBody>
      </p:sp>
    </p:spTree>
    <p:extLst>
      <p:ext uri="{BB962C8B-B14F-4D97-AF65-F5344CB8AC3E}">
        <p14:creationId xmlns:p14="http://schemas.microsoft.com/office/powerpoint/2010/main" val="1693423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p:cNvSpPr>
          <p:nvPr>
            <p:ph idx="1"/>
          </p:nvPr>
        </p:nvSpPr>
        <p:spPr>
          <a:xfrm>
            <a:off x="1905000" y="304800"/>
            <a:ext cx="7886700" cy="4351338"/>
          </a:xfrm>
        </p:spPr>
        <p:txBody>
          <a:bodyPr>
            <a:normAutofit fontScale="47500" lnSpcReduction="20000"/>
          </a:bodyPr>
          <a:lstStyle/>
          <a:p>
            <a:pPr marL="0" indent="0">
              <a:buNone/>
            </a:pPr>
            <a:r>
              <a:rPr lang="en-US" altLang="en-US" smtClean="0"/>
              <a:t>DECLARE </a:t>
            </a:r>
          </a:p>
          <a:p>
            <a:pPr marL="0" indent="0">
              <a:buNone/>
            </a:pPr>
            <a:r>
              <a:rPr lang="en-US" altLang="en-US" smtClean="0"/>
              <a:t>   c_id           customers.id%type; </a:t>
            </a:r>
          </a:p>
          <a:p>
            <a:pPr marL="0" indent="0">
              <a:buNone/>
            </a:pPr>
            <a:r>
              <a:rPr lang="en-US" altLang="en-US" smtClean="0"/>
              <a:t>   c_name    customers.Name%type; </a:t>
            </a:r>
          </a:p>
          <a:p>
            <a:pPr marL="0" indent="0">
              <a:buNone/>
            </a:pPr>
            <a:r>
              <a:rPr lang="en-US" altLang="en-US" smtClean="0"/>
              <a:t>   c_addr      customers.address%type; </a:t>
            </a:r>
          </a:p>
          <a:p>
            <a:pPr marL="0" indent="0">
              <a:buNone/>
            </a:pPr>
            <a:r>
              <a:rPr lang="en-US" altLang="en-US" smtClean="0"/>
              <a:t>   </a:t>
            </a:r>
            <a:r>
              <a:rPr lang="en-US" altLang="en-US" smtClean="0">
                <a:solidFill>
                  <a:srgbClr val="FF0000"/>
                </a:solidFill>
              </a:rPr>
              <a:t>CURSOR</a:t>
            </a:r>
            <a:r>
              <a:rPr lang="en-US" altLang="en-US" smtClean="0"/>
              <a:t> cur_cust   </a:t>
            </a:r>
            <a:r>
              <a:rPr lang="en-US" altLang="en-US" smtClean="0">
                <a:solidFill>
                  <a:srgbClr val="FF0000"/>
                </a:solidFill>
              </a:rPr>
              <a:t>is</a:t>
            </a:r>
            <a:r>
              <a:rPr lang="en-US" altLang="en-US" smtClean="0"/>
              <a:t>   SELECT id, name, address FROM customers;</a:t>
            </a:r>
          </a:p>
          <a:p>
            <a:pPr marL="0" indent="0">
              <a:buNone/>
            </a:pPr>
            <a:r>
              <a:rPr lang="en-US" altLang="en-US" smtClean="0"/>
              <a:t> </a:t>
            </a:r>
          </a:p>
          <a:p>
            <a:pPr marL="0" indent="0">
              <a:buNone/>
            </a:pPr>
            <a:r>
              <a:rPr lang="en-US" altLang="en-US" smtClean="0"/>
              <a:t>BEGIN </a:t>
            </a:r>
          </a:p>
          <a:p>
            <a:pPr marL="0" indent="0">
              <a:buNone/>
            </a:pPr>
            <a:r>
              <a:rPr lang="en-US" altLang="en-US" smtClean="0"/>
              <a:t>   	OPEN cur_cust; </a:t>
            </a:r>
          </a:p>
          <a:p>
            <a:pPr marL="0" indent="0">
              <a:buNone/>
            </a:pPr>
            <a:r>
              <a:rPr lang="en-US" altLang="en-US" smtClean="0"/>
              <a:t>	LOOP </a:t>
            </a:r>
          </a:p>
          <a:p>
            <a:pPr marL="0" indent="0">
              <a:buNone/>
            </a:pPr>
            <a:r>
              <a:rPr lang="en-US" altLang="en-US" smtClean="0"/>
              <a:t>   	FETCH cur_cust  into c_id, c_name, c_addr; </a:t>
            </a:r>
          </a:p>
          <a:p>
            <a:pPr marL="0" indent="0">
              <a:buNone/>
            </a:pPr>
            <a:r>
              <a:rPr lang="en-US" altLang="en-US" smtClean="0"/>
              <a:t>         	        </a:t>
            </a:r>
            <a:r>
              <a:rPr lang="en-US" altLang="en-US" smtClean="0">
                <a:solidFill>
                  <a:srgbClr val="FF0000"/>
                </a:solidFill>
              </a:rPr>
              <a:t>EXIT</a:t>
            </a:r>
            <a:r>
              <a:rPr lang="en-US" altLang="en-US" smtClean="0"/>
              <a:t> </a:t>
            </a:r>
            <a:r>
              <a:rPr lang="en-US" altLang="en-US" smtClean="0">
                <a:solidFill>
                  <a:srgbClr val="FF0000"/>
                </a:solidFill>
              </a:rPr>
              <a:t>WHEN</a:t>
            </a:r>
            <a:r>
              <a:rPr lang="en-US" altLang="en-US" smtClean="0"/>
              <a:t>   cur_cust</a:t>
            </a:r>
            <a:r>
              <a:rPr lang="en-US" altLang="en-US" smtClean="0">
                <a:solidFill>
                  <a:srgbClr val="FF0000"/>
                </a:solidFill>
              </a:rPr>
              <a:t>%notfound</a:t>
            </a:r>
            <a:r>
              <a:rPr lang="en-US" altLang="en-US" smtClean="0"/>
              <a:t>; </a:t>
            </a:r>
          </a:p>
          <a:p>
            <a:pPr marL="0" indent="0">
              <a:buNone/>
            </a:pPr>
            <a:r>
              <a:rPr lang="en-US" altLang="en-US" smtClean="0"/>
              <a:t>         	       dbms_output.put_line(c_id || ' ' || c_name || ' ' || c_addr); </a:t>
            </a:r>
          </a:p>
          <a:p>
            <a:pPr marL="0" indent="0">
              <a:buNone/>
            </a:pPr>
            <a:r>
              <a:rPr lang="en-US" altLang="en-US" smtClean="0"/>
              <a:t>   	END LOOP; </a:t>
            </a:r>
          </a:p>
          <a:p>
            <a:pPr marL="0" indent="0">
              <a:buNone/>
            </a:pPr>
            <a:r>
              <a:rPr lang="en-US" altLang="en-US" smtClean="0"/>
              <a:t>   	CLOSE cur_cust; </a:t>
            </a:r>
          </a:p>
          <a:p>
            <a:pPr marL="0" indent="0">
              <a:buNone/>
            </a:pPr>
            <a:r>
              <a:rPr lang="en-US" altLang="en-US" smtClean="0"/>
              <a:t>END; </a:t>
            </a:r>
          </a:p>
          <a:p>
            <a:pPr marL="0" indent="0">
              <a:buNone/>
            </a:pPr>
            <a:r>
              <a:rPr lang="en-US" altLang="en-US" smtClean="0"/>
              <a:t>/</a:t>
            </a:r>
          </a:p>
        </p:txBody>
      </p:sp>
    </p:spTree>
    <p:extLst>
      <p:ext uri="{BB962C8B-B14F-4D97-AF65-F5344CB8AC3E}">
        <p14:creationId xmlns:p14="http://schemas.microsoft.com/office/powerpoint/2010/main" val="761446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214314"/>
            <a:ext cx="7886700" cy="6492875"/>
          </a:xfrm>
        </p:spPr>
        <p:txBody>
          <a:bodyPr rtlCol="0">
            <a:normAutofit fontScale="92500" lnSpcReduction="10000"/>
          </a:bodyPr>
          <a:lstStyle/>
          <a:p>
            <a:pPr marL="0" indent="0">
              <a:lnSpc>
                <a:spcPct val="100000"/>
              </a:lnSpc>
              <a:spcBef>
                <a:spcPct val="0"/>
              </a:spcBef>
              <a:buNone/>
              <a:defRPr/>
            </a:pPr>
            <a:r>
              <a:rPr lang="en-US" altLang="en-US" sz="2000" dirty="0">
                <a:solidFill>
                  <a:srgbClr val="000000"/>
                </a:solidFill>
                <a:latin typeface="Courier New" panose="02070309020205020404" pitchFamily="49" charset="0"/>
              </a:rPr>
              <a:t>Table: Donor (name, part , state, Age)</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Older_Donor</a:t>
            </a:r>
            <a:r>
              <a:rPr lang="en-US" altLang="en-US" sz="2000" dirty="0">
                <a:solidFill>
                  <a:srgbClr val="000000"/>
                </a:solidFill>
                <a:latin typeface="Courier New" panose="02070309020205020404" pitchFamily="49" charset="0"/>
              </a:rPr>
              <a:t> (name, part , state, Age)</a:t>
            </a:r>
          </a:p>
          <a:p>
            <a:pPr marL="0" indent="0">
              <a:lnSpc>
                <a:spcPct val="100000"/>
              </a:lnSpc>
              <a:spcBef>
                <a:spcPct val="0"/>
              </a:spcBef>
              <a:buNone/>
              <a:defRPr/>
            </a:pPr>
            <a:endParaRPr lang="en-US" altLang="en-US" sz="2000" dirty="0">
              <a:solidFill>
                <a:srgbClr val="000000"/>
              </a:solidFill>
              <a:latin typeface="Courier New" panose="02070309020205020404" pitchFamily="49" charset="0"/>
            </a:endParaRPr>
          </a:p>
          <a:p>
            <a:pPr marL="0" indent="0">
              <a:lnSpc>
                <a:spcPct val="100000"/>
              </a:lnSpc>
              <a:spcBef>
                <a:spcPct val="0"/>
              </a:spcBef>
              <a:buNone/>
              <a:defRPr/>
            </a:pPr>
            <a:r>
              <a:rPr lang="en-US" altLang="en-US" sz="2000" dirty="0">
                <a:solidFill>
                  <a:srgbClr val="000000"/>
                </a:solidFill>
                <a:latin typeface="Courier New" panose="02070309020205020404" pitchFamily="49" charset="0"/>
              </a:rPr>
              <a:t>DECLARE</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donor.name%TYPE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v_part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donor.part%TYPE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v_state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donor.state%TYPE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endParaRPr lang="en-US" altLang="en-US" sz="2000" dirty="0">
              <a:solidFill>
                <a:srgbClr val="000000"/>
              </a:solidFill>
              <a:latin typeface="Courier New" panose="02070309020205020404" pitchFamily="49" charset="0"/>
            </a:endParaRPr>
          </a:p>
          <a:p>
            <a:pPr marL="0" indent="0">
              <a:lnSpc>
                <a:spcPct val="100000"/>
              </a:lnSpc>
              <a:spcBef>
                <a:spcPct val="0"/>
              </a:spcBef>
              <a:buNone/>
              <a:defRPr/>
            </a:pPr>
            <a:r>
              <a:rPr lang="en-US" altLang="en-US" sz="2000" dirty="0">
                <a:solidFill>
                  <a:srgbClr val="000000"/>
                </a:solidFill>
                <a:latin typeface="Courier New" panose="02070309020205020404" pitchFamily="49" charset="0"/>
              </a:rPr>
              <a:t>  CURSOR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 IS</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SELECT name, part, state FROM donor where Age &gt; 50;</a:t>
            </a:r>
          </a:p>
          <a:p>
            <a:pPr marL="0" indent="0">
              <a:lnSpc>
                <a:spcPct val="100000"/>
              </a:lnSpc>
              <a:spcBef>
                <a:spcPct val="0"/>
              </a:spcBef>
              <a:buNone/>
              <a:defRPr/>
            </a:pPr>
            <a:endParaRPr lang="en-US" altLang="en-US" sz="2000" dirty="0">
              <a:solidFill>
                <a:srgbClr val="000000"/>
              </a:solidFill>
              <a:latin typeface="Courier New" panose="02070309020205020404" pitchFamily="49" charset="0"/>
            </a:endParaRPr>
          </a:p>
          <a:p>
            <a:pPr marL="0" indent="0">
              <a:lnSpc>
                <a:spcPct val="100000"/>
              </a:lnSpc>
              <a:spcBef>
                <a:spcPct val="0"/>
              </a:spcBef>
              <a:buNone/>
              <a:defRPr/>
            </a:pPr>
            <a:r>
              <a:rPr lang="en-US" altLang="en-US" sz="2000" dirty="0">
                <a:solidFill>
                  <a:srgbClr val="000000"/>
                </a:solidFill>
                <a:latin typeface="Courier New" panose="02070309020205020404" pitchFamily="49" charset="0"/>
              </a:rPr>
              <a:t>BEGIN</a:t>
            </a:r>
          </a:p>
          <a:p>
            <a:pPr marL="0" indent="0">
              <a:lnSpc>
                <a:spcPct val="100000"/>
              </a:lnSpc>
              <a:spcBef>
                <a:spcPct val="0"/>
              </a:spcBef>
              <a:buNone/>
              <a:defRPr/>
            </a:pPr>
            <a:r>
              <a:rPr lang="en-US" altLang="en-US" sz="2000" dirty="0">
                <a:solidFill>
                  <a:srgbClr val="FF0000"/>
                </a:solidFill>
                <a:latin typeface="Courier New" panose="02070309020205020404" pitchFamily="49" charset="0"/>
              </a:rPr>
              <a:t>OPEN</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FF0000"/>
                </a:solidFill>
                <a:latin typeface="Courier New" panose="02070309020205020404" pitchFamily="49" charset="0"/>
              </a:rPr>
              <a:t>FETCH</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 INTO </a:t>
            </a:r>
            <a:r>
              <a:rPr lang="en-US" altLang="en-US" sz="2000" dirty="0" err="1">
                <a:solidFill>
                  <a:srgbClr val="000000"/>
                </a:solidFill>
                <a:latin typeface="Courier New" panose="02070309020205020404" pitchFamily="49" charset="0"/>
              </a:rPr>
              <a:t>v_name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v_part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v_state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2323EB"/>
                </a:solidFill>
                <a:latin typeface="Courier New" panose="02070309020205020404" pitchFamily="49" charset="0"/>
              </a:rPr>
              <a:t>WHILE </a:t>
            </a:r>
            <a:r>
              <a:rPr lang="en-US" altLang="en-US" sz="2000" dirty="0" err="1">
                <a:solidFill>
                  <a:srgbClr val="2323EB"/>
                </a:solidFill>
                <a:latin typeface="Courier New" panose="02070309020205020404" pitchFamily="49" charset="0"/>
              </a:rPr>
              <a:t>donor_cursor%FOUND</a:t>
            </a:r>
            <a:r>
              <a:rPr lang="en-US" altLang="en-US" sz="2000" dirty="0">
                <a:solidFill>
                  <a:srgbClr val="2323EB"/>
                </a:solidFill>
                <a:latin typeface="Courier New" panose="02070309020205020404" pitchFamily="49" charset="0"/>
              </a:rPr>
              <a:t> LOOP</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INSERT INTO </a:t>
            </a:r>
            <a:r>
              <a:rPr lang="en-US" altLang="en-US" sz="2000" dirty="0" err="1">
                <a:solidFill>
                  <a:srgbClr val="000000"/>
                </a:solidFill>
                <a:latin typeface="Courier New" panose="02070309020205020404" pitchFamily="49" charset="0"/>
              </a:rPr>
              <a:t>Older_Donor</a:t>
            </a:r>
            <a:endParaRPr lang="en-US" altLang="en-US" sz="2000" dirty="0">
              <a:solidFill>
                <a:srgbClr val="000000"/>
              </a:solidFill>
              <a:latin typeface="Courier New" panose="02070309020205020404" pitchFamily="49" charset="0"/>
            </a:endParaRPr>
          </a:p>
          <a:p>
            <a:pPr marL="0" indent="0">
              <a:lnSpc>
                <a:spcPct val="100000"/>
              </a:lnSpc>
              <a:spcBef>
                <a:spcPct val="0"/>
              </a:spcBef>
              <a:buNone/>
              <a:defRPr/>
            </a:pPr>
            <a:r>
              <a:rPr lang="en-US" altLang="en-US" sz="2000" dirty="0">
                <a:solidFill>
                  <a:srgbClr val="000000"/>
                </a:solidFill>
                <a:latin typeface="Courier New" panose="02070309020205020404" pitchFamily="49" charset="0"/>
              </a:rPr>
              <a:t>    		VALUES(</a:t>
            </a:r>
            <a:r>
              <a:rPr lang="en-US" altLang="en-US" sz="2000" dirty="0" err="1">
                <a:solidFill>
                  <a:srgbClr val="000000"/>
                </a:solidFill>
                <a:latin typeface="Courier New" panose="02070309020205020404" pitchFamily="49" charset="0"/>
              </a:rPr>
              <a:t>v_name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v_part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v_state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dirty="0">
                <a:solidFill>
                  <a:srgbClr val="FF0000"/>
                </a:solidFill>
                <a:latin typeface="Courier New" panose="02070309020205020404" pitchFamily="49" charset="0"/>
              </a:rPr>
              <a:t>FETCH</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 INTO </a:t>
            </a:r>
            <a:r>
              <a:rPr lang="en-US" altLang="en-US" sz="2000" dirty="0" err="1">
                <a:solidFill>
                  <a:srgbClr val="000000"/>
                </a:solidFill>
                <a:latin typeface="Courier New" panose="02070309020205020404" pitchFamily="49" charset="0"/>
              </a:rPr>
              <a:t>v_name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v_part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v_state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2323EB"/>
                </a:solidFill>
                <a:latin typeface="Courier New" panose="02070309020205020404" pitchFamily="49" charset="0"/>
              </a:rPr>
              <a:t>END LOOP;</a:t>
            </a:r>
          </a:p>
          <a:p>
            <a:pPr marL="0" indent="0">
              <a:lnSpc>
                <a:spcPct val="100000"/>
              </a:lnSpc>
              <a:spcBef>
                <a:spcPct val="0"/>
              </a:spcBef>
              <a:buNone/>
              <a:defRPr/>
            </a:pPr>
            <a:r>
              <a:rPr lang="en-US" altLang="en-US" sz="2000" dirty="0">
                <a:solidFill>
                  <a:srgbClr val="FF0000"/>
                </a:solidFill>
                <a:latin typeface="Courier New" panose="02070309020205020404" pitchFamily="49" charset="0"/>
              </a:rPr>
              <a:t>CLOSE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END;</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a:t>
            </a:r>
          </a:p>
          <a:p>
            <a:pPr eaLnBrk="1" hangingPunct="1">
              <a:defRPr/>
            </a:pPr>
            <a:endParaRPr lang="en-IN" dirty="0"/>
          </a:p>
        </p:txBody>
      </p:sp>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Tree>
    <p:extLst>
      <p:ext uri="{BB962C8B-B14F-4D97-AF65-F5344CB8AC3E}">
        <p14:creationId xmlns:p14="http://schemas.microsoft.com/office/powerpoint/2010/main" val="354220365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228600"/>
            <a:ext cx="7886700" cy="6248400"/>
          </a:xfrm>
        </p:spPr>
        <p:txBody>
          <a:bodyPr rtlCol="0">
            <a:normAutofit fontScale="92500" lnSpcReduction="10000"/>
          </a:bodyPr>
          <a:lstStyle/>
          <a:p>
            <a:pPr marL="0" indent="0">
              <a:lnSpc>
                <a:spcPct val="100000"/>
              </a:lnSpc>
              <a:spcBef>
                <a:spcPct val="0"/>
              </a:spcBef>
              <a:buNone/>
              <a:defRPr/>
            </a:pPr>
            <a:endParaRPr lang="en-US" altLang="en-US" sz="2000" dirty="0">
              <a:solidFill>
                <a:srgbClr val="000000"/>
              </a:solidFill>
              <a:latin typeface="Courier New" panose="02070309020205020404" pitchFamily="49" charset="0"/>
            </a:endParaRPr>
          </a:p>
          <a:p>
            <a:pPr marL="0" indent="0">
              <a:lnSpc>
                <a:spcPct val="100000"/>
              </a:lnSpc>
              <a:spcBef>
                <a:spcPct val="0"/>
              </a:spcBef>
              <a:buNone/>
              <a:defRPr/>
            </a:pPr>
            <a:r>
              <a:rPr lang="en-US" altLang="en-US" sz="2000" dirty="0">
                <a:solidFill>
                  <a:srgbClr val="000000"/>
                </a:solidFill>
                <a:latin typeface="Courier New" panose="02070309020205020404" pitchFamily="49" charset="0"/>
              </a:rPr>
              <a:t>  DECLARE</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donor.name%TYPE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v_part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donor.part%TYPE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v_state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donor.state%TYPE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endParaRPr lang="en-US" altLang="en-US" sz="2000" dirty="0">
              <a:solidFill>
                <a:srgbClr val="000000"/>
              </a:solidFill>
              <a:latin typeface="Courier New" panose="02070309020205020404" pitchFamily="49" charset="0"/>
            </a:endParaRPr>
          </a:p>
          <a:p>
            <a:pPr marL="0" indent="0">
              <a:lnSpc>
                <a:spcPct val="100000"/>
              </a:lnSpc>
              <a:spcBef>
                <a:spcPct val="0"/>
              </a:spcBef>
              <a:buNone/>
              <a:defRPr/>
            </a:pPr>
            <a:r>
              <a:rPr lang="en-US" altLang="en-US" sz="2000" dirty="0">
                <a:solidFill>
                  <a:srgbClr val="000000"/>
                </a:solidFill>
                <a:latin typeface="Courier New" panose="02070309020205020404" pitchFamily="49" charset="0"/>
              </a:rPr>
              <a:t>  CURSOR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 IS</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SELECT name, part, state FROM donor where Age &gt; 50;</a:t>
            </a:r>
          </a:p>
          <a:p>
            <a:pPr marL="0" indent="0">
              <a:lnSpc>
                <a:spcPct val="100000"/>
              </a:lnSpc>
              <a:spcBef>
                <a:spcPct val="0"/>
              </a:spcBef>
              <a:buNone/>
              <a:defRPr/>
            </a:pPr>
            <a:endParaRPr lang="en-US" altLang="en-US" sz="2000" dirty="0">
              <a:solidFill>
                <a:srgbClr val="000000"/>
              </a:solidFill>
              <a:latin typeface="Courier New" panose="02070309020205020404" pitchFamily="49" charset="0"/>
            </a:endParaRPr>
          </a:p>
          <a:p>
            <a:pPr marL="0" indent="0">
              <a:lnSpc>
                <a:spcPct val="100000"/>
              </a:lnSpc>
              <a:spcBef>
                <a:spcPct val="0"/>
              </a:spcBef>
              <a:buNone/>
              <a:defRPr/>
            </a:pPr>
            <a:r>
              <a:rPr lang="en-US" altLang="en-US" sz="2000" dirty="0">
                <a:solidFill>
                  <a:srgbClr val="000000"/>
                </a:solidFill>
                <a:latin typeface="Courier New" panose="02070309020205020404" pitchFamily="49" charset="0"/>
              </a:rPr>
              <a:t>BEGIN</a:t>
            </a:r>
          </a:p>
          <a:p>
            <a:pPr marL="0" indent="0">
              <a:lnSpc>
                <a:spcPct val="100000"/>
              </a:lnSpc>
              <a:spcBef>
                <a:spcPct val="0"/>
              </a:spcBef>
              <a:buNone/>
              <a:defRPr/>
            </a:pPr>
            <a:r>
              <a:rPr lang="en-US" altLang="en-US" sz="2000" dirty="0">
                <a:solidFill>
                  <a:srgbClr val="FF0000"/>
                </a:solidFill>
                <a:latin typeface="Courier New" panose="02070309020205020404" pitchFamily="49" charset="0"/>
              </a:rPr>
              <a:t>OPEN</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FF0000"/>
                </a:solidFill>
                <a:latin typeface="Courier New" panose="02070309020205020404" pitchFamily="49" charset="0"/>
              </a:rPr>
              <a:t>FETCH</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 INTO </a:t>
            </a:r>
            <a:r>
              <a:rPr lang="en-US" altLang="en-US" sz="2000" dirty="0" err="1">
                <a:solidFill>
                  <a:srgbClr val="000000"/>
                </a:solidFill>
                <a:latin typeface="Courier New" panose="02070309020205020404" pitchFamily="49" charset="0"/>
              </a:rPr>
              <a:t>v_name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v_part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v_state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2323EB"/>
                </a:solidFill>
                <a:latin typeface="Courier New" panose="02070309020205020404" pitchFamily="49" charset="0"/>
              </a:rPr>
              <a:t>LOOP</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INSERT INTO </a:t>
            </a:r>
            <a:r>
              <a:rPr lang="en-US" altLang="en-US" sz="2000" dirty="0" err="1">
                <a:solidFill>
                  <a:srgbClr val="000000"/>
                </a:solidFill>
                <a:latin typeface="Courier New" panose="02070309020205020404" pitchFamily="49" charset="0"/>
              </a:rPr>
              <a:t>Older_Donor</a:t>
            </a:r>
            <a:endParaRPr lang="en-US" altLang="en-US" sz="2000" dirty="0">
              <a:solidFill>
                <a:srgbClr val="000000"/>
              </a:solidFill>
              <a:latin typeface="Courier New" panose="02070309020205020404" pitchFamily="49" charset="0"/>
            </a:endParaRPr>
          </a:p>
          <a:p>
            <a:pPr marL="0" indent="0">
              <a:lnSpc>
                <a:spcPct val="100000"/>
              </a:lnSpc>
              <a:spcBef>
                <a:spcPct val="0"/>
              </a:spcBef>
              <a:buNone/>
              <a:defRPr/>
            </a:pPr>
            <a:r>
              <a:rPr lang="en-US" altLang="en-US" sz="2000" dirty="0">
                <a:solidFill>
                  <a:srgbClr val="000000"/>
                </a:solidFill>
                <a:latin typeface="Courier New" panose="02070309020205020404" pitchFamily="49" charset="0"/>
              </a:rPr>
              <a:t>    		VALUES(</a:t>
            </a:r>
            <a:r>
              <a:rPr lang="en-US" altLang="en-US" sz="2000" dirty="0" err="1">
                <a:solidFill>
                  <a:srgbClr val="000000"/>
                </a:solidFill>
                <a:latin typeface="Courier New" panose="02070309020205020404" pitchFamily="49" charset="0"/>
              </a:rPr>
              <a:t>v_name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v_part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v_state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dirty="0">
                <a:solidFill>
                  <a:srgbClr val="FF0000"/>
                </a:solidFill>
                <a:latin typeface="Courier New" panose="02070309020205020404" pitchFamily="49" charset="0"/>
              </a:rPr>
              <a:t>FETCH</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 INTO </a:t>
            </a:r>
            <a:r>
              <a:rPr lang="en-US" altLang="en-US" sz="2000" dirty="0" err="1">
                <a:solidFill>
                  <a:srgbClr val="000000"/>
                </a:solidFill>
                <a:latin typeface="Courier New" panose="02070309020205020404" pitchFamily="49" charset="0"/>
              </a:rPr>
              <a:t>v_name</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v_part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v_state</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  </a:t>
            </a:r>
            <a:r>
              <a:rPr lang="en-US" altLang="en-US" sz="2000" b="1" dirty="0">
                <a:solidFill>
                  <a:srgbClr val="FF3399"/>
                </a:solidFill>
                <a:latin typeface="Courier New" panose="02070309020205020404" pitchFamily="49" charset="0"/>
              </a:rPr>
              <a:t>EXIT WHEN </a:t>
            </a:r>
            <a:r>
              <a:rPr lang="en-US" altLang="en-US" sz="2000" b="1" dirty="0" err="1">
                <a:solidFill>
                  <a:srgbClr val="FF3399"/>
                </a:solidFill>
                <a:latin typeface="Courier New" panose="02070309020205020404" pitchFamily="49" charset="0"/>
              </a:rPr>
              <a:t>donor_cursor%NOTFOUND</a:t>
            </a:r>
            <a:r>
              <a:rPr lang="en-US" altLang="en-US" sz="2000" b="1" dirty="0">
                <a:solidFill>
                  <a:srgbClr val="FF3399"/>
                </a:solidFill>
                <a:latin typeface="Courier New" panose="02070309020205020404" pitchFamily="49" charset="0"/>
              </a:rPr>
              <a:t>;</a:t>
            </a:r>
          </a:p>
          <a:p>
            <a:pPr marL="0" indent="0">
              <a:lnSpc>
                <a:spcPct val="100000"/>
              </a:lnSpc>
              <a:spcBef>
                <a:spcPct val="0"/>
              </a:spcBef>
              <a:buNone/>
              <a:defRPr/>
            </a:pPr>
            <a:r>
              <a:rPr lang="en-US" altLang="en-US" sz="2000" dirty="0">
                <a:solidFill>
                  <a:srgbClr val="2323EB"/>
                </a:solidFill>
                <a:latin typeface="Courier New" panose="02070309020205020404" pitchFamily="49" charset="0"/>
              </a:rPr>
              <a:t>END LOOP;</a:t>
            </a:r>
          </a:p>
          <a:p>
            <a:pPr marL="0" indent="0">
              <a:lnSpc>
                <a:spcPct val="100000"/>
              </a:lnSpc>
              <a:spcBef>
                <a:spcPct val="0"/>
              </a:spcBef>
              <a:buNone/>
              <a:defRPr/>
            </a:pPr>
            <a:endParaRPr lang="en-US" altLang="en-US" sz="2000" dirty="0">
              <a:solidFill>
                <a:srgbClr val="2323EB"/>
              </a:solidFill>
              <a:latin typeface="Courier New" panose="02070309020205020404" pitchFamily="49" charset="0"/>
            </a:endParaRPr>
          </a:p>
          <a:p>
            <a:pPr marL="0" indent="0">
              <a:lnSpc>
                <a:spcPct val="100000"/>
              </a:lnSpc>
              <a:spcBef>
                <a:spcPct val="0"/>
              </a:spcBef>
              <a:buNone/>
              <a:defRPr/>
            </a:pPr>
            <a:r>
              <a:rPr lang="en-US" altLang="en-US" sz="2000" dirty="0">
                <a:solidFill>
                  <a:srgbClr val="000000"/>
                </a:solidFill>
                <a:latin typeface="Courier New" panose="02070309020205020404" pitchFamily="49" charset="0"/>
              </a:rPr>
              <a:t>CLOSE </a:t>
            </a:r>
            <a:r>
              <a:rPr lang="en-US" altLang="en-US" sz="2000" dirty="0" err="1">
                <a:solidFill>
                  <a:srgbClr val="000000"/>
                </a:solidFill>
                <a:latin typeface="Courier New" panose="02070309020205020404" pitchFamily="49" charset="0"/>
              </a:rPr>
              <a:t>donor_cursor</a:t>
            </a:r>
            <a:r>
              <a:rPr lang="en-US" altLang="en-US" sz="2000" dirty="0">
                <a:solidFill>
                  <a:srgbClr val="000000"/>
                </a:solidFill>
                <a:latin typeface="Courier New" panose="02070309020205020404" pitchFamily="49" charset="0"/>
              </a:rPr>
              <a:t>;</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END;</a:t>
            </a:r>
          </a:p>
          <a:p>
            <a:pPr marL="0" indent="0">
              <a:lnSpc>
                <a:spcPct val="100000"/>
              </a:lnSpc>
              <a:spcBef>
                <a:spcPct val="0"/>
              </a:spcBef>
              <a:buNone/>
              <a:defRPr/>
            </a:pPr>
            <a:r>
              <a:rPr lang="en-US" altLang="en-US" sz="2000" dirty="0">
                <a:solidFill>
                  <a:srgbClr val="000000"/>
                </a:solidFill>
                <a:latin typeface="Courier New" panose="02070309020205020404" pitchFamily="49" charset="0"/>
              </a:rPr>
              <a:t>/</a:t>
            </a:r>
          </a:p>
          <a:p>
            <a:pPr eaLnBrk="1" hangingPunct="1">
              <a:defRPr/>
            </a:pPr>
            <a:endParaRPr lang="en-IN" dirty="0"/>
          </a:p>
        </p:txBody>
      </p:sp>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Tree>
    <p:extLst>
      <p:ext uri="{BB962C8B-B14F-4D97-AF65-F5344CB8AC3E}">
        <p14:creationId xmlns:p14="http://schemas.microsoft.com/office/powerpoint/2010/main" val="170998790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1752600" y="0"/>
            <a:ext cx="8610600" cy="838200"/>
          </a:xfrm>
        </p:spPr>
        <p:txBody>
          <a:bodyPr/>
          <a:lstStyle/>
          <a:p>
            <a:pPr algn="l" eaLnBrk="1" hangingPunct="1"/>
            <a:r>
              <a:rPr lang="en-US" altLang="en-US" sz="3200" b="1" u="sng">
                <a:solidFill>
                  <a:srgbClr val="FF0000"/>
                </a:solidFill>
                <a:ea typeface="Arial Unicode MS"/>
                <a:cs typeface="Arial Unicode MS"/>
              </a:rPr>
              <a:t>Example</a:t>
            </a:r>
          </a:p>
        </p:txBody>
      </p:sp>
      <p:sp>
        <p:nvSpPr>
          <p:cNvPr id="69635" name="Rectangle 3"/>
          <p:cNvSpPr>
            <a:spLocks noGrp="1" noChangeArrowheads="1"/>
          </p:cNvSpPr>
          <p:nvPr>
            <p:ph type="subTitle" idx="1"/>
          </p:nvPr>
        </p:nvSpPr>
        <p:spPr>
          <a:xfrm>
            <a:off x="1731963" y="871538"/>
            <a:ext cx="9144000" cy="5410200"/>
          </a:xfrm>
        </p:spPr>
        <p:txBody>
          <a:bodyPr>
            <a:normAutofit fontScale="92500" lnSpcReduction="10000"/>
          </a:bodyPr>
          <a:lstStyle/>
          <a:p>
            <a:pPr marL="781050" indent="-609600" algn="l"/>
            <a:r>
              <a:rPr lang="en-US" altLang="en-US">
                <a:latin typeface="Courier"/>
                <a:ea typeface="Arial Unicode MS"/>
                <a:cs typeface="Arial Unicode MS"/>
              </a:rPr>
              <a:t>CREATE OR REPLACE PROCEDURE </a:t>
            </a:r>
            <a:r>
              <a:rPr lang="en-US" altLang="en-US">
                <a:solidFill>
                  <a:srgbClr val="FF0000"/>
                </a:solidFill>
                <a:latin typeface="Courier"/>
                <a:ea typeface="Arial Unicode MS"/>
                <a:cs typeface="Arial Unicode MS"/>
              </a:rPr>
              <a:t>Discount</a:t>
            </a:r>
          </a:p>
          <a:p>
            <a:pPr marL="781050" indent="-609600" algn="l"/>
            <a:r>
              <a:rPr lang="en-US" altLang="en-US">
                <a:latin typeface="Courier"/>
                <a:ea typeface="Arial Unicode MS"/>
                <a:cs typeface="Arial Unicode MS"/>
              </a:rPr>
              <a:t>AS</a:t>
            </a:r>
          </a:p>
          <a:p>
            <a:pPr marL="781050" indent="-609600" algn="l"/>
            <a:r>
              <a:rPr lang="en-US" altLang="en-US">
                <a:latin typeface="Courier"/>
                <a:ea typeface="Arial Unicode MS"/>
                <a:cs typeface="Arial Unicode MS"/>
              </a:rPr>
              <a:t>	CURSOR </a:t>
            </a:r>
            <a:r>
              <a:rPr lang="en-US" altLang="en-US">
                <a:solidFill>
                  <a:srgbClr val="FF0000"/>
                </a:solidFill>
                <a:latin typeface="Courier"/>
                <a:ea typeface="Arial Unicode MS"/>
                <a:cs typeface="Arial Unicode MS"/>
              </a:rPr>
              <a:t>c_group_discount</a:t>
            </a:r>
          </a:p>
          <a:p>
            <a:pPr marL="781050" indent="-609600" algn="l"/>
            <a:r>
              <a:rPr lang="en-US" altLang="en-US">
                <a:latin typeface="Courier"/>
                <a:ea typeface="Arial Unicode MS"/>
                <a:cs typeface="Arial Unicode MS"/>
              </a:rPr>
              <a:t>	IS</a:t>
            </a:r>
          </a:p>
          <a:p>
            <a:pPr marL="781050" indent="-609600" algn="l"/>
            <a:r>
              <a:rPr lang="en-US" altLang="en-US">
                <a:latin typeface="Courier"/>
                <a:ea typeface="Arial Unicode MS"/>
                <a:cs typeface="Arial Unicode MS"/>
              </a:rPr>
              <a:t>	  SELECT distinct s.</a:t>
            </a:r>
            <a:r>
              <a:rPr lang="en-US" altLang="en-US">
                <a:solidFill>
                  <a:srgbClr val="FF0000"/>
                </a:solidFill>
                <a:latin typeface="Courier"/>
                <a:ea typeface="Arial Unicode MS"/>
                <a:cs typeface="Arial Unicode MS"/>
              </a:rPr>
              <a:t>course_no</a:t>
            </a:r>
            <a:r>
              <a:rPr lang="en-US" altLang="en-US">
                <a:latin typeface="Courier"/>
                <a:ea typeface="Arial Unicode MS"/>
                <a:cs typeface="Arial Unicode MS"/>
              </a:rPr>
              <a:t>, c.</a:t>
            </a:r>
            <a:r>
              <a:rPr lang="en-US" altLang="en-US">
                <a:solidFill>
                  <a:srgbClr val="FF0000"/>
                </a:solidFill>
                <a:latin typeface="Courier"/>
                <a:ea typeface="Arial Unicode MS"/>
                <a:cs typeface="Arial Unicode MS"/>
              </a:rPr>
              <a:t>description</a:t>
            </a:r>
          </a:p>
          <a:p>
            <a:pPr marL="781050" indent="-609600" algn="l"/>
            <a:r>
              <a:rPr lang="en-US" altLang="en-US">
                <a:latin typeface="Courier"/>
                <a:ea typeface="Arial Unicode MS"/>
                <a:cs typeface="Arial Unicode MS"/>
              </a:rPr>
              <a:t>		FROM section s, enrollment e, course c</a:t>
            </a:r>
          </a:p>
          <a:p>
            <a:pPr marL="781050" indent="-609600" algn="l"/>
            <a:r>
              <a:rPr lang="en-US" altLang="en-US">
                <a:latin typeface="Courier"/>
                <a:ea typeface="Arial Unicode MS"/>
                <a:cs typeface="Arial Unicode MS"/>
              </a:rPr>
              <a:t>		WHERE s.section_id = e.section_id</a:t>
            </a:r>
          </a:p>
          <a:p>
            <a:pPr marL="781050" indent="-609600" algn="l"/>
            <a:r>
              <a:rPr lang="en-US" altLang="en-US">
                <a:latin typeface="Courier"/>
                <a:ea typeface="Arial Unicode MS"/>
                <a:cs typeface="Arial Unicode MS"/>
              </a:rPr>
              <a:t>	   AND c.course_no = s.course_no</a:t>
            </a:r>
          </a:p>
          <a:p>
            <a:pPr marL="781050" indent="-609600" algn="l"/>
            <a:r>
              <a:rPr lang="en-US" altLang="en-US">
                <a:latin typeface="Courier"/>
                <a:ea typeface="Arial Unicode MS"/>
                <a:cs typeface="Arial Unicode MS"/>
              </a:rPr>
              <a:t>	   GROUP BY </a:t>
            </a:r>
            <a:r>
              <a:rPr lang="en-US" altLang="en-US">
                <a:solidFill>
                  <a:srgbClr val="FF0000"/>
                </a:solidFill>
                <a:latin typeface="Courier"/>
                <a:ea typeface="Arial Unicode MS"/>
                <a:cs typeface="Arial Unicode MS"/>
              </a:rPr>
              <a:t>s.course_no, c.description,</a:t>
            </a:r>
          </a:p>
          <a:p>
            <a:pPr marL="781050" indent="-609600" algn="l"/>
            <a:r>
              <a:rPr lang="en-US" altLang="en-US">
                <a:solidFill>
                  <a:srgbClr val="FF0000"/>
                </a:solidFill>
                <a:latin typeface="Courier"/>
                <a:ea typeface="Arial Unicode MS"/>
                <a:cs typeface="Arial Unicode MS"/>
              </a:rPr>
              <a:t>			e.section_id</a:t>
            </a:r>
          </a:p>
          <a:p>
            <a:pPr marL="781050" indent="-609600" algn="l"/>
            <a:r>
              <a:rPr lang="en-US" altLang="en-US">
                <a:latin typeface="Courier"/>
                <a:ea typeface="Arial Unicode MS"/>
                <a:cs typeface="Arial Unicode MS"/>
              </a:rPr>
              <a:t>	   HAVING COUNT(*) &gt;=80;</a:t>
            </a:r>
          </a:p>
          <a:p>
            <a:pPr marL="781050" indent="-609600" algn="l"/>
            <a:endParaRPr lang="en-US" altLang="en-US">
              <a:latin typeface="Courier"/>
              <a:ea typeface="Arial Unicode MS"/>
              <a:cs typeface="Arial Unicode MS"/>
            </a:endParaRPr>
          </a:p>
          <a:p>
            <a:pPr marL="781050" indent="-609600" algn="just"/>
            <a:r>
              <a:rPr lang="en-US" altLang="en-US">
                <a:ea typeface="Arial Unicode MS"/>
                <a:cs typeface="Arial Unicode MS"/>
              </a:rPr>
              <a:t>// Cursor is pointing to </a:t>
            </a:r>
            <a:r>
              <a:rPr lang="en-US" altLang="en-US">
                <a:solidFill>
                  <a:srgbClr val="FF0000"/>
                </a:solidFill>
                <a:ea typeface="Arial Unicode MS"/>
                <a:cs typeface="Arial Unicode MS"/>
              </a:rPr>
              <a:t>courses which have more than 80 enrollments</a:t>
            </a:r>
            <a:r>
              <a:rPr lang="en-US" altLang="en-US">
                <a:ea typeface="Arial Unicode MS"/>
                <a:cs typeface="Arial Unicode MS"/>
              </a:rPr>
              <a:t>.</a:t>
            </a:r>
          </a:p>
        </p:txBody>
      </p:sp>
      <p:sp>
        <p:nvSpPr>
          <p:cNvPr id="696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900">
                <a:solidFill>
                  <a:srgbClr val="898989"/>
                </a:solidFill>
              </a:rPr>
              <a:t>Bordoloi and Bock</a:t>
            </a:r>
            <a:endParaRPr lang="en-US" altLang="en-US" sz="900">
              <a:solidFill>
                <a:srgbClr val="000000"/>
              </a:solidFill>
            </a:endParaRPr>
          </a:p>
        </p:txBody>
      </p:sp>
    </p:spTree>
    <p:extLst>
      <p:ext uri="{BB962C8B-B14F-4D97-AF65-F5344CB8AC3E}">
        <p14:creationId xmlns:p14="http://schemas.microsoft.com/office/powerpoint/2010/main" val="785518210"/>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subTitle" idx="1"/>
          </p:nvPr>
        </p:nvSpPr>
        <p:spPr>
          <a:xfrm>
            <a:off x="1676400" y="228600"/>
            <a:ext cx="8686800" cy="6172200"/>
          </a:xfrm>
        </p:spPr>
        <p:txBody>
          <a:bodyPr rtlCol="0">
            <a:normAutofit fontScale="92500" lnSpcReduction="20000"/>
          </a:bodyPr>
          <a:lstStyle/>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BEGIN     </a:t>
            </a:r>
            <a:r>
              <a:rPr lang="en-US" altLang="en-US" dirty="0">
                <a:solidFill>
                  <a:srgbClr val="FF0000"/>
                </a:solidFill>
                <a:latin typeface="Courier" charset="0"/>
                <a:ea typeface="Arial Unicode MS" panose="020B0604020202020204" pitchFamily="34" charset="-128"/>
                <a:cs typeface="Arial Unicode MS" panose="020B0604020202020204" pitchFamily="34" charset="-128"/>
              </a:rPr>
              <a:t>// For these courses 5% discount have to be given</a:t>
            </a:r>
          </a:p>
          <a:p>
            <a:pPr marL="781050" indent="-609600" algn="l">
              <a:defRPr/>
            </a:pPr>
            <a:endParaRPr lang="en-US" altLang="en-US" dirty="0">
              <a:latin typeface="Courier" charset="0"/>
              <a:ea typeface="Arial Unicode MS" panose="020B0604020202020204" pitchFamily="34" charset="-128"/>
              <a:cs typeface="Arial Unicode MS" panose="020B0604020202020204" pitchFamily="34" charset="-128"/>
            </a:endParaRPr>
          </a:p>
          <a:p>
            <a:pPr marL="781050" indent="-609600" algn="l">
              <a:defRPr/>
            </a:pPr>
            <a:endParaRPr lang="en-US" altLang="en-US" dirty="0">
              <a:latin typeface="Courier" charset="0"/>
              <a:ea typeface="Arial Unicode MS" panose="020B0604020202020204" pitchFamily="34" charset="-128"/>
              <a:cs typeface="Arial Unicode MS" panose="020B0604020202020204" pitchFamily="34" charset="-128"/>
            </a:endParaRP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FOR </a:t>
            </a:r>
            <a:r>
              <a:rPr lang="en-US" altLang="en-US" dirty="0" err="1">
                <a:latin typeface="Courier" charset="0"/>
                <a:ea typeface="Arial Unicode MS" panose="020B0604020202020204" pitchFamily="34" charset="-128"/>
                <a:cs typeface="Arial Unicode MS" panose="020B0604020202020204" pitchFamily="34" charset="-128"/>
              </a:rPr>
              <a:t>r_group_discount</a:t>
            </a:r>
            <a:r>
              <a:rPr lang="en-US" altLang="en-US" dirty="0">
                <a:latin typeface="Courier" charset="0"/>
                <a:ea typeface="Arial Unicode MS" panose="020B0604020202020204" pitchFamily="34" charset="-128"/>
                <a:cs typeface="Arial Unicode MS" panose="020B0604020202020204" pitchFamily="34" charset="-128"/>
              </a:rPr>
              <a:t> IN </a:t>
            </a:r>
            <a:r>
              <a:rPr lang="en-US" altLang="en-US" dirty="0" err="1">
                <a:solidFill>
                  <a:srgbClr val="FF0000"/>
                </a:solidFill>
                <a:latin typeface="Courier" charset="0"/>
                <a:ea typeface="Arial Unicode MS" panose="020B0604020202020204" pitchFamily="34" charset="-128"/>
                <a:cs typeface="Arial Unicode MS" panose="020B0604020202020204" pitchFamily="34" charset="-128"/>
              </a:rPr>
              <a:t>c_group_discount</a:t>
            </a:r>
            <a:r>
              <a:rPr lang="en-US" altLang="en-US" dirty="0">
                <a:solidFill>
                  <a:srgbClr val="FF0000"/>
                </a:solidFill>
                <a:latin typeface="Courier" charset="0"/>
                <a:ea typeface="Arial Unicode MS" panose="020B0604020202020204" pitchFamily="34" charset="-128"/>
                <a:cs typeface="Arial Unicode MS" panose="020B0604020202020204" pitchFamily="34" charset="-128"/>
              </a:rPr>
              <a:t>   </a:t>
            </a:r>
            <a:r>
              <a:rPr lang="en-US" altLang="en-US" dirty="0">
                <a:latin typeface="Courier" charset="0"/>
                <a:ea typeface="Arial Unicode MS" panose="020B0604020202020204" pitchFamily="34" charset="-128"/>
                <a:cs typeface="Arial Unicode MS" panose="020B0604020202020204" pitchFamily="34" charset="-128"/>
              </a:rPr>
              <a:t>LOOP</a:t>
            </a: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UPDATE course</a:t>
            </a: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SET cost = cost * 0.95</a:t>
            </a: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WHERE </a:t>
            </a:r>
            <a:r>
              <a:rPr lang="en-US" altLang="en-US" dirty="0" err="1">
                <a:latin typeface="Courier" charset="0"/>
                <a:ea typeface="Arial Unicode MS" panose="020B0604020202020204" pitchFamily="34" charset="-128"/>
                <a:cs typeface="Arial Unicode MS" panose="020B0604020202020204" pitchFamily="34" charset="-128"/>
              </a:rPr>
              <a:t>course_no</a:t>
            </a:r>
            <a:r>
              <a:rPr lang="en-US" altLang="en-US" dirty="0">
                <a:latin typeface="Courier" charset="0"/>
                <a:ea typeface="Arial Unicode MS" panose="020B0604020202020204" pitchFamily="34" charset="-128"/>
                <a:cs typeface="Arial Unicode MS" panose="020B0604020202020204" pitchFamily="34" charset="-128"/>
              </a:rPr>
              <a:t> = </a:t>
            </a: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a:t>
            </a:r>
            <a:r>
              <a:rPr lang="en-US" altLang="en-US" dirty="0" err="1">
                <a:latin typeface="Courier" charset="0"/>
                <a:ea typeface="Arial Unicode MS" panose="020B0604020202020204" pitchFamily="34" charset="-128"/>
                <a:cs typeface="Arial Unicode MS" panose="020B0604020202020204" pitchFamily="34" charset="-128"/>
              </a:rPr>
              <a:t>r_group_discount.course_no</a:t>
            </a:r>
            <a:r>
              <a:rPr lang="en-US" altLang="en-US" dirty="0">
                <a:latin typeface="Courier" charset="0"/>
                <a:ea typeface="Arial Unicode MS" panose="020B0604020202020204" pitchFamily="34" charset="-128"/>
                <a:cs typeface="Arial Unicode MS" panose="020B0604020202020204" pitchFamily="34" charset="-128"/>
              </a:rPr>
              <a:t>;</a:t>
            </a:r>
          </a:p>
          <a:p>
            <a:pPr marL="781050" indent="-609600" algn="l">
              <a:defRPr/>
            </a:pPr>
            <a:endParaRPr lang="en-US" altLang="en-US" dirty="0">
              <a:latin typeface="Courier" charset="0"/>
              <a:ea typeface="Arial Unicode MS" panose="020B0604020202020204" pitchFamily="34" charset="-128"/>
              <a:cs typeface="Arial Unicode MS" panose="020B0604020202020204" pitchFamily="34" charset="-128"/>
            </a:endParaRP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DBMS_OUTPUT.PUT_LINE</a:t>
            </a: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('A 5% discount has been given to'||</a:t>
            </a: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a:t>
            </a:r>
            <a:r>
              <a:rPr lang="en-US" altLang="en-US" dirty="0" err="1">
                <a:latin typeface="Courier" charset="0"/>
                <a:ea typeface="Arial Unicode MS" panose="020B0604020202020204" pitchFamily="34" charset="-128"/>
                <a:cs typeface="Arial Unicode MS" panose="020B0604020202020204" pitchFamily="34" charset="-128"/>
              </a:rPr>
              <a:t>r_group_discount.course_no</a:t>
            </a:r>
            <a:r>
              <a:rPr lang="en-US" altLang="en-US" dirty="0">
                <a:latin typeface="Courier" charset="0"/>
                <a:ea typeface="Arial Unicode MS" panose="020B0604020202020204" pitchFamily="34" charset="-128"/>
                <a:cs typeface="Arial Unicode MS" panose="020B0604020202020204" pitchFamily="34" charset="-128"/>
              </a:rPr>
              <a:t>||' '||</a:t>
            </a: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a:t>
            </a:r>
            <a:r>
              <a:rPr lang="en-US" altLang="en-US" dirty="0" err="1">
                <a:latin typeface="Courier" charset="0"/>
                <a:ea typeface="Arial Unicode MS" panose="020B0604020202020204" pitchFamily="34" charset="-128"/>
                <a:cs typeface="Arial Unicode MS" panose="020B0604020202020204" pitchFamily="34" charset="-128"/>
              </a:rPr>
              <a:t>r_group_discount.description</a:t>
            </a:r>
            <a:endParaRPr lang="en-US" altLang="en-US" dirty="0">
              <a:latin typeface="Courier" charset="0"/>
              <a:ea typeface="Arial Unicode MS" panose="020B0604020202020204" pitchFamily="34" charset="-128"/>
              <a:cs typeface="Arial Unicode MS" panose="020B0604020202020204" pitchFamily="34" charset="-128"/>
            </a:endParaRP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a:t>
            </a: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	END LOOP;</a:t>
            </a:r>
          </a:p>
          <a:p>
            <a:pPr marL="781050" indent="-609600" algn="l">
              <a:defRPr/>
            </a:pPr>
            <a:r>
              <a:rPr lang="en-US" altLang="en-US" dirty="0">
                <a:latin typeface="Courier" charset="0"/>
                <a:ea typeface="Arial Unicode MS" panose="020B0604020202020204" pitchFamily="34" charset="-128"/>
                <a:cs typeface="Arial Unicode MS" panose="020B0604020202020204" pitchFamily="34" charset="-128"/>
              </a:rPr>
              <a:t>END;</a:t>
            </a:r>
          </a:p>
          <a:p>
            <a:pPr marL="781050" indent="-609600" algn="just">
              <a:defRPr/>
            </a:pPr>
            <a:endParaRPr lang="en-US" altLang="en-US" dirty="0">
              <a:ea typeface="Arial Unicode MS" panose="020B0604020202020204" pitchFamily="34" charset="-128"/>
              <a:cs typeface="Arial Unicode MS" panose="020B0604020202020204" pitchFamily="34" charset="-128"/>
            </a:endParaRPr>
          </a:p>
        </p:txBody>
      </p:sp>
      <p:sp>
        <p:nvSpPr>
          <p:cNvPr id="716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900">
                <a:solidFill>
                  <a:srgbClr val="898989"/>
                </a:solidFill>
              </a:rPr>
              <a:t>Bordoloi and Bock</a:t>
            </a:r>
            <a:endParaRPr lang="en-US" altLang="en-US" sz="900">
              <a:solidFill>
                <a:srgbClr val="000000"/>
              </a:solidFill>
            </a:endParaRPr>
          </a:p>
        </p:txBody>
      </p:sp>
    </p:spTree>
    <p:extLst>
      <p:ext uri="{BB962C8B-B14F-4D97-AF65-F5344CB8AC3E}">
        <p14:creationId xmlns:p14="http://schemas.microsoft.com/office/powerpoint/2010/main" val="265632574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69850"/>
            <a:ext cx="9601200" cy="6477000"/>
          </a:xfrm>
        </p:spPr>
        <p:txBody>
          <a:bodyPr>
            <a:normAutofit fontScale="77500" lnSpcReduction="20000"/>
          </a:bodyPr>
          <a:lstStyle/>
          <a:p>
            <a:pPr>
              <a:defRPr/>
            </a:pPr>
            <a:r>
              <a:rPr lang="en-US" b="1" dirty="0" smtClean="0"/>
              <a:t>Write a procedure to display the number of accidents in each location and if number of accidents are more than 20 then all the accidents which happened in that location must be inserted into Table1. </a:t>
            </a:r>
          </a:p>
          <a:p>
            <a:pPr marL="0" indent="0">
              <a:buNone/>
              <a:defRPr/>
            </a:pPr>
            <a:r>
              <a:rPr lang="en-US" dirty="0" smtClean="0"/>
              <a:t>Create procedure Temp</a:t>
            </a:r>
          </a:p>
          <a:p>
            <a:pPr marL="0" indent="0">
              <a:buNone/>
              <a:defRPr/>
            </a:pPr>
            <a:r>
              <a:rPr lang="en-US" dirty="0" smtClean="0">
                <a:solidFill>
                  <a:srgbClr val="FF0000"/>
                </a:solidFill>
              </a:rPr>
              <a:t>Cursor</a:t>
            </a:r>
            <a:r>
              <a:rPr lang="en-US" dirty="0" smtClean="0"/>
              <a:t> </a:t>
            </a:r>
            <a:r>
              <a:rPr lang="en-US" dirty="0" err="1" smtClean="0"/>
              <a:t>Acci_count</a:t>
            </a:r>
            <a:r>
              <a:rPr lang="en-US" dirty="0" smtClean="0"/>
              <a:t> as </a:t>
            </a:r>
          </a:p>
          <a:p>
            <a:pPr marL="0" indent="0">
              <a:buNone/>
              <a:defRPr/>
            </a:pPr>
            <a:r>
              <a:rPr lang="en-US" dirty="0"/>
              <a:t>	</a:t>
            </a:r>
            <a:r>
              <a:rPr lang="en-US" dirty="0" smtClean="0"/>
              <a:t>select location, count(*) as </a:t>
            </a:r>
            <a:r>
              <a:rPr lang="en-US" dirty="0" err="1" smtClean="0"/>
              <a:t>num</a:t>
            </a:r>
            <a:r>
              <a:rPr lang="en-US" dirty="0" smtClean="0"/>
              <a:t> from accident group by location;</a:t>
            </a:r>
            <a:endParaRPr lang="en-US" dirty="0"/>
          </a:p>
          <a:p>
            <a:pPr marL="0" indent="0">
              <a:buNone/>
              <a:defRPr/>
            </a:pPr>
            <a:r>
              <a:rPr lang="en-US" dirty="0" smtClean="0"/>
              <a:t>Begin</a:t>
            </a:r>
          </a:p>
          <a:p>
            <a:pPr marL="0" indent="0">
              <a:buNone/>
              <a:defRPr/>
            </a:pPr>
            <a:r>
              <a:rPr lang="en-US" dirty="0" smtClean="0"/>
              <a:t>   Open </a:t>
            </a:r>
            <a:r>
              <a:rPr lang="en-US" dirty="0" err="1"/>
              <a:t>Acci_count</a:t>
            </a:r>
            <a:endParaRPr lang="en-US" dirty="0" smtClean="0"/>
          </a:p>
          <a:p>
            <a:pPr marL="0" indent="0">
              <a:buNone/>
              <a:defRPr/>
            </a:pPr>
            <a:r>
              <a:rPr lang="en-US" dirty="0"/>
              <a:t> </a:t>
            </a:r>
            <a:r>
              <a:rPr lang="en-US" dirty="0" smtClean="0"/>
              <a:t>  Fetch </a:t>
            </a:r>
            <a:r>
              <a:rPr lang="en-US" dirty="0" err="1" smtClean="0"/>
              <a:t>Acci_count</a:t>
            </a:r>
            <a:r>
              <a:rPr lang="en-US" dirty="0" smtClean="0"/>
              <a:t> </a:t>
            </a:r>
            <a:endParaRPr lang="en-US" dirty="0"/>
          </a:p>
          <a:p>
            <a:pPr marL="0" indent="0">
              <a:buNone/>
              <a:defRPr/>
            </a:pPr>
            <a:r>
              <a:rPr lang="en-US" dirty="0" smtClean="0"/>
              <a:t>   While </a:t>
            </a:r>
            <a:r>
              <a:rPr lang="en-US" dirty="0" err="1" smtClean="0"/>
              <a:t>Acci_count%not</a:t>
            </a:r>
            <a:r>
              <a:rPr lang="en-US" dirty="0" smtClean="0"/>
              <a:t> found</a:t>
            </a:r>
          </a:p>
          <a:p>
            <a:pPr marL="0" indent="0">
              <a:buNone/>
              <a:defRPr/>
            </a:pPr>
            <a:r>
              <a:rPr lang="en-US" dirty="0" smtClean="0"/>
              <a:t>	If (</a:t>
            </a:r>
            <a:r>
              <a:rPr lang="en-US" dirty="0" err="1" smtClean="0"/>
              <a:t>Acci_count.num</a:t>
            </a:r>
            <a:r>
              <a:rPr lang="en-US" dirty="0" smtClean="0"/>
              <a:t> &gt; 20 ) then</a:t>
            </a:r>
          </a:p>
          <a:p>
            <a:pPr marL="0" indent="0">
              <a:buNone/>
              <a:defRPr/>
            </a:pPr>
            <a:r>
              <a:rPr lang="en-US" dirty="0"/>
              <a:t>	</a:t>
            </a:r>
            <a:r>
              <a:rPr lang="en-US" dirty="0" smtClean="0"/>
              <a:t>	-- Following procedure inserts all the accidents happened in    </a:t>
            </a:r>
          </a:p>
          <a:p>
            <a:pPr marL="0" indent="0">
              <a:buNone/>
              <a:defRPr/>
            </a:pPr>
            <a:r>
              <a:rPr lang="en-US" dirty="0"/>
              <a:t> </a:t>
            </a:r>
            <a:r>
              <a:rPr lang="en-US" dirty="0" smtClean="0"/>
              <a:t>                         --   that location into Table1.</a:t>
            </a:r>
          </a:p>
          <a:p>
            <a:pPr marL="0" indent="0">
              <a:buNone/>
              <a:defRPr/>
            </a:pPr>
            <a:r>
              <a:rPr lang="en-US" dirty="0"/>
              <a:t> </a:t>
            </a:r>
            <a:r>
              <a:rPr lang="en-US" dirty="0" smtClean="0"/>
              <a:t>		</a:t>
            </a:r>
            <a:r>
              <a:rPr lang="en-US" dirty="0" err="1" smtClean="0">
                <a:solidFill>
                  <a:srgbClr val="FF0000"/>
                </a:solidFill>
              </a:rPr>
              <a:t>Insert_Procedure</a:t>
            </a:r>
            <a:r>
              <a:rPr lang="en-US" dirty="0" smtClean="0"/>
              <a:t>(</a:t>
            </a:r>
            <a:r>
              <a:rPr lang="en-US" dirty="0" err="1" smtClean="0"/>
              <a:t>Acci_count.location</a:t>
            </a:r>
            <a:r>
              <a:rPr lang="en-US" dirty="0" smtClean="0"/>
              <a:t>);</a:t>
            </a:r>
          </a:p>
          <a:p>
            <a:pPr marL="0" indent="0">
              <a:buNone/>
              <a:defRPr/>
            </a:pPr>
            <a:r>
              <a:rPr lang="en-US" dirty="0"/>
              <a:t>	</a:t>
            </a:r>
            <a:r>
              <a:rPr lang="en-US" dirty="0" smtClean="0"/>
              <a:t>End if</a:t>
            </a:r>
          </a:p>
          <a:p>
            <a:pPr marL="0" indent="0">
              <a:buNone/>
              <a:defRPr/>
            </a:pPr>
            <a:r>
              <a:rPr lang="en-US" dirty="0"/>
              <a:t> </a:t>
            </a:r>
            <a:r>
              <a:rPr lang="en-US" dirty="0" smtClean="0"/>
              <a:t>          </a:t>
            </a:r>
            <a:r>
              <a:rPr lang="en-US" dirty="0"/>
              <a:t> </a:t>
            </a:r>
            <a:r>
              <a:rPr lang="en-US" dirty="0" smtClean="0"/>
              <a:t>Fetch </a:t>
            </a:r>
            <a:r>
              <a:rPr lang="en-US" dirty="0" err="1" smtClean="0"/>
              <a:t>Acci_count</a:t>
            </a:r>
            <a:r>
              <a:rPr lang="en-US" dirty="0" smtClean="0"/>
              <a:t> ; </a:t>
            </a:r>
          </a:p>
          <a:p>
            <a:pPr marL="0" indent="0">
              <a:buNone/>
              <a:defRPr/>
            </a:pPr>
            <a:r>
              <a:rPr lang="en-US" dirty="0"/>
              <a:t> </a:t>
            </a:r>
            <a:r>
              <a:rPr lang="en-US" dirty="0" smtClean="0"/>
              <a:t>   End loop;     -- Close </a:t>
            </a:r>
            <a:r>
              <a:rPr lang="en-US" dirty="0"/>
              <a:t> </a:t>
            </a:r>
            <a:r>
              <a:rPr lang="en-US" dirty="0" err="1" smtClean="0"/>
              <a:t>Acci_count</a:t>
            </a:r>
            <a:r>
              <a:rPr lang="en-US" dirty="0" smtClean="0"/>
              <a:t> ; </a:t>
            </a:r>
          </a:p>
          <a:p>
            <a:pPr marL="0" indent="0">
              <a:buNone/>
              <a:defRPr/>
            </a:pPr>
            <a:r>
              <a:rPr lang="en-US" dirty="0" smtClean="0"/>
              <a:t>  End;      / </a:t>
            </a:r>
          </a:p>
          <a:p>
            <a:pPr marL="0" indent="0">
              <a:buNone/>
              <a:defRPr/>
            </a:pPr>
            <a:endParaRPr lang="en-US" dirty="0" smtClean="0"/>
          </a:p>
          <a:p>
            <a:pPr marL="0" indent="0">
              <a:buNone/>
              <a:defRPr/>
            </a:pPr>
            <a:endParaRPr lang="en-US" dirty="0"/>
          </a:p>
        </p:txBody>
      </p:sp>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Tree>
    <p:extLst>
      <p:ext uri="{BB962C8B-B14F-4D97-AF65-F5344CB8AC3E}">
        <p14:creationId xmlns:p14="http://schemas.microsoft.com/office/powerpoint/2010/main" val="596178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C7C9C2BB-096F-4236-8F72-624D3AF5D49C}"/>
</file>

<file path=customXml/itemProps2.xml><?xml version="1.0" encoding="utf-8"?>
<ds:datastoreItem xmlns:ds="http://schemas.openxmlformats.org/officeDocument/2006/customXml" ds:itemID="{A3C556F3-4209-4E1D-A633-20FD69FA961F}"/>
</file>

<file path=customXml/itemProps3.xml><?xml version="1.0" encoding="utf-8"?>
<ds:datastoreItem xmlns:ds="http://schemas.openxmlformats.org/officeDocument/2006/customXml" ds:itemID="{93422131-77A3-4464-92D1-D42D9AA311B0}"/>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Widescreen</PresentationFormat>
  <Paragraphs>225</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Calibri</vt:lpstr>
      <vt:lpstr>Calibri Light</vt:lpstr>
      <vt:lpstr>Courier</vt:lpstr>
      <vt:lpstr>Courier New</vt:lpstr>
      <vt:lpstr>Times New Roman</vt:lpstr>
      <vt:lpstr>Office Theme</vt:lpstr>
      <vt:lpstr>cursors</vt:lpstr>
      <vt:lpstr>CURSOR</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cursors</dc:title>
  <dc:creator>user</dc:creator>
  <cp:lastModifiedBy>user</cp:lastModifiedBy>
  <cp:revision>1</cp:revision>
  <dcterms:created xsi:type="dcterms:W3CDTF">2020-02-26T04:42:56Z</dcterms:created>
  <dcterms:modified xsi:type="dcterms:W3CDTF">2020-02-26T04:43:11Z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124700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