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56" r:id="rId3"/>
    <p:sldId id="275" r:id="rId4"/>
    <p:sldId id="378" r:id="rId5"/>
    <p:sldId id="385" r:id="rId6"/>
    <p:sldId id="354" r:id="rId7"/>
    <p:sldId id="386" r:id="rId8"/>
    <p:sldId id="352" r:id="rId9"/>
    <p:sldId id="276" r:id="rId10"/>
    <p:sldId id="382" r:id="rId11"/>
    <p:sldId id="379" r:id="rId12"/>
    <p:sldId id="277" r:id="rId13"/>
    <p:sldId id="380" r:id="rId14"/>
    <p:sldId id="278" r:id="rId15"/>
    <p:sldId id="383" r:id="rId16"/>
    <p:sldId id="384" r:id="rId17"/>
    <p:sldId id="323" r:id="rId18"/>
    <p:sldId id="280" r:id="rId19"/>
    <p:sldId id="281" r:id="rId20"/>
    <p:sldId id="387" r:id="rId21"/>
    <p:sldId id="325" r:id="rId22"/>
    <p:sldId id="370" r:id="rId23"/>
    <p:sldId id="3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5BE0A-6D2B-48A1-B379-2565C83DF34E}" type="datetimeFigureOut">
              <a:rPr lang="en-IN" smtClean="0"/>
              <a:t>09-04-2020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14D2B-7B0B-41DE-957A-54751CB5833B}" type="slidenum">
              <a:rPr lang="en-IN" smtClean="0"/>
              <a:t>‹#›</a:t>
            </a:fld>
            <a:endParaRPr lang="en-IN"/>
          </a:p>
        </p:txBody>
      </p:sp>
    </p:spTree>
    <p:extLst>
      <p:ext uri="{BB962C8B-B14F-4D97-AF65-F5344CB8AC3E}">
        <p14:creationId xmlns:p14="http://schemas.microsoft.com/office/powerpoint/2010/main" val="19999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D1EE60B-1544-40D8-886A-A7E535F014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BDD22A92-97A5-4369-AEFB-90EB2C822FE5}"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2C006974-6844-4CE9-9344-6FF8D9DC5D87}"/>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99CACA39-207B-4F2D-88E5-E61C2888D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D044142-BFD4-483B-A2D8-C770805242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4A8AB563-2BE7-4663-A42C-7AEBC6BA268C}"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938999B0-A16A-480C-9D1D-913A9B307AE6}"/>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065EDF1B-0470-4504-8C5B-ECF9C6F4E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0A3EDD2-C2EB-4AF0-91BF-252A2171FF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90592005-E8AF-4913-966E-2C324274A118}"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795225F6-CCC3-46CE-92F6-828800E4A9C5}"/>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789F8CBB-752B-406C-A47B-BA859D6324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8A72FCE-3243-420F-9F21-7944789733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C69D1D4-6DBA-4B32-95CF-157C843707FE}"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7891" name="Rectangle 2">
            <a:extLst>
              <a:ext uri="{FF2B5EF4-FFF2-40B4-BE49-F238E27FC236}">
                <a16:creationId xmlns:a16="http://schemas.microsoft.com/office/drawing/2014/main" id="{7DA9DE83-766D-4F4D-9102-172CEB5AA29C}"/>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845061BA-D6DF-4347-9F82-CAE3EFE827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E7405E6-9C7B-45AD-88CF-92ADD99C1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F7722935-1E39-4A7E-B199-07F9EA954B02}"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18E8E54E-F83B-46DC-BF22-D9143AD0F18B}"/>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1537C75E-FE06-4BE6-A083-35572AA64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6338718-CF11-450E-8784-9C52F871AA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D02A148-40C1-465E-8823-D3B941B540DC}"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CA0C0018-CF79-40EA-8DBE-86C954626130}"/>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2BC5C65A-B079-415E-ACFF-1B392F14E6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EBCF05C-8A98-4FF2-96D7-04CE9617C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5651FCA-A7AD-493A-9B3B-DB2DABC62155}"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2A96715A-8FE8-4395-9F91-6E8917EA7CB8}"/>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6DBF2C0A-0036-4EFF-9DB8-6F57B640AC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7D53CDA-82F8-4CDA-8736-033C5AA4FC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455F9B1-8463-4A9A-9E69-B4E6037F0439}"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8F3B952B-9233-4017-9A26-61D4A6CB59C0}"/>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2B55A6E5-348A-45F4-BE28-770C7D0CF4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DC1A419-096A-4FF1-A8C6-A0B2CAF02E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C241B24-C15E-4C06-AA88-2AE42DEE4093}"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id="{ACEB9CD7-B76F-44F7-9F53-98976F46410F}"/>
              </a:ext>
            </a:extLst>
          </p:cNvPr>
          <p:cNvSpPr>
            <a:spLocks noChangeArrowheads="1" noTextEdit="1"/>
          </p:cNvSpPr>
          <p:nvPr>
            <p:ph type="sldImg"/>
          </p:nvPr>
        </p:nvSpPr>
        <p:spPr>
          <a:ln/>
        </p:spPr>
      </p:sp>
      <p:sp>
        <p:nvSpPr>
          <p:cNvPr id="12292" name="Rectangle 3">
            <a:extLst>
              <a:ext uri="{FF2B5EF4-FFF2-40B4-BE49-F238E27FC236}">
                <a16:creationId xmlns:a16="http://schemas.microsoft.com/office/drawing/2014/main" id="{38318984-DD2E-44CE-BAE9-AF756E372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0AAAEAD-C663-4209-8BFE-448742ECE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6378B284-3651-41CF-9175-C9729F2F8E47}"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id="{54CE90B8-9923-4A0D-B164-A496E39F6E12}"/>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7FF636AE-F13D-4360-8977-3D303089E0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04C5C04-0C9A-4641-93F7-99464075C7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63F67DF-83E7-4224-920F-4E49175B72A0}"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68459C47-CCC5-4FC4-BF97-7EC18D7A4C11}"/>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01E8831A-D9E7-475F-991D-885887FFC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124188E-4E03-40DF-8D96-3508637E25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17FC833-FF3C-4EFB-BA33-CE03C1893DF9}"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0483" name="Rectangle 2">
            <a:extLst>
              <a:ext uri="{FF2B5EF4-FFF2-40B4-BE49-F238E27FC236}">
                <a16:creationId xmlns:a16="http://schemas.microsoft.com/office/drawing/2014/main" id="{5E4B2819-A4D8-41D8-A8F6-7837D9005A13}"/>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BF70FF01-0903-4DFC-835B-4174D87787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D178C48-C743-4F21-A526-F97D75EAFC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84E38F0E-EA3C-4EB9-8C08-479EA002EBD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2531" name="Rectangle 2">
            <a:extLst>
              <a:ext uri="{FF2B5EF4-FFF2-40B4-BE49-F238E27FC236}">
                <a16:creationId xmlns:a16="http://schemas.microsoft.com/office/drawing/2014/main" id="{104F4D12-DC00-4CAC-91A2-F3E1796AD11D}"/>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080B33C7-E2C8-4694-9BD4-B0D7F735B7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7F57305-CB1C-45F8-A602-313A55245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7F0921D-71B6-4C26-9F47-FFFA83D27760}"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E920FACB-EED8-47EA-AE20-DDA5994DA232}"/>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E66F1A38-EAF5-400C-8A4D-04744BAA25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23A21D7-D88B-48E7-BE83-AA202F612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64743E1-2436-4E1E-93CA-C6C6C309BE6A}"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E6C72BDB-99B7-4BAC-A61C-4568AA0AED14}"/>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93C38B95-7893-41E4-B5B1-AB2080B840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C0D57E3-3AC5-4349-8C14-75ACF85A5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620BAB9-77ED-4D6E-9A9D-D8691F2A9334}"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AEEC468D-E822-4F7A-A535-024B64339D42}"/>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1DA77412-2093-4F3B-AD01-3A7BEA777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4B34-D2C4-42F0-B678-B4212B961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EE019B-2580-4328-B227-939B0CF81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93B04D-382F-486B-9308-9BE90DDAB36D}"/>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F4773E17-0BC2-43C8-9B26-68BC88491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74329-43FA-46C9-96C1-1BD32478CF66}"/>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4895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95B3-651D-475A-AACA-0B5F2ED799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38F3CB-C8E1-4A86-8684-0C846D1FE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1E3E3-3B1E-4284-A254-453583C74D8F}"/>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1A37560A-9971-4978-8A86-37C4EAEBC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18F7E-E747-4C36-A2C3-8D5602F81246}"/>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08938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D435C-A736-4E85-AA76-EA1F178CE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11FA99-BAA5-40F8-858C-5B7CCB95FA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EBC24-7FD2-4F76-9759-FB2867F2E40C}"/>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78DCF669-EDF7-432D-931C-5353DBEBA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C95A1-843C-4367-83A5-0F571BBE81DD}"/>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89572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05A82544-EF1C-4439-923D-71897895C890}"/>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376B8872-939A-44A0-A90C-F1301D76D52B}"/>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sp>
          <p:nvSpPr>
            <p:cNvPr id="5" name="Rectangle 5">
              <a:extLst>
                <a:ext uri="{FF2B5EF4-FFF2-40B4-BE49-F238E27FC236}">
                  <a16:creationId xmlns:a16="http://schemas.microsoft.com/office/drawing/2014/main" id="{A7C1489C-6D08-4DBF-AD06-67AC2F9019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sp>
          <p:nvSpPr>
            <p:cNvPr id="6" name="Rectangle 6">
              <a:extLst>
                <a:ext uri="{FF2B5EF4-FFF2-40B4-BE49-F238E27FC236}">
                  <a16:creationId xmlns:a16="http://schemas.microsoft.com/office/drawing/2014/main" id="{D46A0427-615F-4B93-BE82-E78C4E4AD284}"/>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grpSp>
      <p:sp>
        <p:nvSpPr>
          <p:cNvPr id="7" name="Text Box 7">
            <a:extLst>
              <a:ext uri="{FF2B5EF4-FFF2-40B4-BE49-F238E27FC236}">
                <a16:creationId xmlns:a16="http://schemas.microsoft.com/office/drawing/2014/main" id="{D592BCB0-CA89-413D-BEF2-C4F4173A966B}"/>
              </a:ext>
            </a:extLst>
          </p:cNvPr>
          <p:cNvSpPr txBox="1">
            <a:spLocks noChangeArrowheads="1"/>
          </p:cNvSpPr>
          <p:nvPr/>
        </p:nvSpPr>
        <p:spPr bwMode="auto">
          <a:xfrm>
            <a:off x="8652933" y="6588126"/>
            <a:ext cx="3617384" cy="244475"/>
          </a:xfrm>
          <a:prstGeom prst="rect">
            <a:avLst/>
          </a:prstGeom>
          <a:noFill/>
          <a:ln>
            <a:noFill/>
          </a:ln>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r>
              <a:rPr lang="en-US" sz="1000" b="1">
                <a:solidFill>
                  <a:srgbClr val="336699"/>
                </a:solidFill>
                <a:latin typeface="Helvetica" panose="020B0604020202020204" pitchFamily="34" charset="0"/>
              </a:rPr>
              <a:t>Silberschatz, Galvin and Gagne ©2009</a:t>
            </a:r>
          </a:p>
        </p:txBody>
      </p:sp>
      <p:sp>
        <p:nvSpPr>
          <p:cNvPr id="8" name="Text Box 8">
            <a:extLst>
              <a:ext uri="{FF2B5EF4-FFF2-40B4-BE49-F238E27FC236}">
                <a16:creationId xmlns:a16="http://schemas.microsoft.com/office/drawing/2014/main" id="{E6D41DD6-94AF-4FC8-9B84-44D1C6878691}"/>
              </a:ext>
            </a:extLst>
          </p:cNvPr>
          <p:cNvSpPr txBox="1">
            <a:spLocks noChangeArrowheads="1"/>
          </p:cNvSpPr>
          <p:nvPr/>
        </p:nvSpPr>
        <p:spPr bwMode="auto">
          <a:xfrm>
            <a:off x="35985" y="6613526"/>
            <a:ext cx="2659702" cy="246221"/>
          </a:xfrm>
          <a:prstGeom prst="rect">
            <a:avLst/>
          </a:prstGeom>
          <a:noFill/>
          <a:ln>
            <a:noFill/>
          </a:ln>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spcBef>
                <a:spcPct val="50000"/>
              </a:spcBef>
              <a:defRPr/>
            </a:pPr>
            <a:r>
              <a:rPr lang="en-US" sz="1000" b="1">
                <a:solidFill>
                  <a:srgbClr val="336699"/>
                </a:solidFill>
                <a:latin typeface="Helvetica" panose="020B0604020202020204" pitchFamily="34" charset="0"/>
              </a:rPr>
              <a:t>Operating System Concepts – 8</a:t>
            </a:r>
            <a:r>
              <a:rPr lang="en-US" sz="1000" b="1" baseline="30000">
                <a:solidFill>
                  <a:srgbClr val="336699"/>
                </a:solidFill>
                <a:latin typeface="Helvetica" panose="020B0604020202020204" pitchFamily="34" charset="0"/>
              </a:rPr>
              <a:t>th</a:t>
            </a:r>
            <a:r>
              <a:rPr 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7B910D10-52CB-40AF-9FBB-F5051A973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E904DF5A-79D9-4636-A7F2-5267763A7489}"/>
              </a:ext>
            </a:extLst>
          </p:cNvPr>
          <p:cNvSpPr>
            <a:spLocks noChangeArrowheads="1"/>
          </p:cNvSpPr>
          <p:nvPr/>
        </p:nvSpPr>
        <p:spPr bwMode="auto">
          <a:xfrm>
            <a:off x="4298951" y="4016375"/>
            <a:ext cx="3115733"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sp>
        <p:nvSpPr>
          <p:cNvPr id="201730"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0845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3125-2D84-457A-ACEE-0DE23D5B1D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B8A88-658F-4801-BC14-AA4C7AA59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F910D-1BB2-4D30-BBF0-05425127F0CC}"/>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995B98E7-A11E-485B-9F50-8BBEED1D2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7E33F-E12F-4891-9054-A137E135513B}"/>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405386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55C9-4C24-424F-9FE3-D06FE31733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963F3-BAA8-4697-BC9F-D76E4AB6A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210F9-2A79-4D00-9042-D88B12F293D0}"/>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97B11A78-F30D-40DF-AFF9-C38BDE002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C5A46-E012-4F09-BEAF-E2C371C24EF0}"/>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63382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10FC-D6D1-4101-9E13-D29FC2856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4C9489-B189-4DBC-B42E-7ECC49DF7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C633F-6A78-405B-9A40-0A25B27A06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7A01A0-72DC-4792-A2B3-8FCB9E7C7970}"/>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6" name="Footer Placeholder 5">
            <a:extLst>
              <a:ext uri="{FF2B5EF4-FFF2-40B4-BE49-F238E27FC236}">
                <a16:creationId xmlns:a16="http://schemas.microsoft.com/office/drawing/2014/main" id="{DDEE6520-2726-49E3-BB31-0802024929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BB7B6-91A7-4DA1-939B-424FBCE10BFD}"/>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05566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AD68-197F-4D5F-B7E9-B721FA921D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C5F15B-474A-4881-B1C9-8673C8322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BED04-6E1A-47D0-89E4-34D16C4E5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7D5E98-FBC2-47C0-BD3A-8C90F7190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088A5-C567-4904-82E3-B5E35184B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5091B6-B0C5-4430-9B9C-458E19DB803D}"/>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8" name="Footer Placeholder 7">
            <a:extLst>
              <a:ext uri="{FF2B5EF4-FFF2-40B4-BE49-F238E27FC236}">
                <a16:creationId xmlns:a16="http://schemas.microsoft.com/office/drawing/2014/main" id="{A4B89CFD-15F8-4763-A7E8-F13B66F2C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15734C-8B45-46D8-9659-78A8A4AC7909}"/>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52530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E82A-D563-4D2A-A9C0-8BAAE02FD5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049D7F-AA12-408F-B8F6-B4D43B2F4DF7}"/>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4" name="Footer Placeholder 3">
            <a:extLst>
              <a:ext uri="{FF2B5EF4-FFF2-40B4-BE49-F238E27FC236}">
                <a16:creationId xmlns:a16="http://schemas.microsoft.com/office/drawing/2014/main" id="{0C174A54-C0F8-4E5C-B1FD-EECF38EC4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6D87B9-A0D9-4B0B-B522-ABE1F140E185}"/>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94624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B9E16-9945-464F-8271-B83AA0D11AC6}"/>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3" name="Footer Placeholder 2">
            <a:extLst>
              <a:ext uri="{FF2B5EF4-FFF2-40B4-BE49-F238E27FC236}">
                <a16:creationId xmlns:a16="http://schemas.microsoft.com/office/drawing/2014/main" id="{9B004162-7EDD-4DC4-BC00-B616581731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64DB11-F4AF-4594-919F-7CCF8460D4A0}"/>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05612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FCD-8F90-4403-87E4-4889BA5FD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D7197E-2208-4D81-B987-AE20A94D7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35DCA4-8BBB-40C8-9C5E-33EAE37D3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11643-124D-4CAD-AFAD-55F9C43B8840}"/>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6" name="Footer Placeholder 5">
            <a:extLst>
              <a:ext uri="{FF2B5EF4-FFF2-40B4-BE49-F238E27FC236}">
                <a16:creationId xmlns:a16="http://schemas.microsoft.com/office/drawing/2014/main" id="{937F1832-281C-4852-8A01-FEF145BFB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33D4A8-0261-414D-8558-C0A2BEB970CD}"/>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7665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8FB2-982C-4C74-AFC4-191228FCF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C3321F-88C8-44F9-A2E6-0EBD223B2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7FA27-BCD2-490A-AC1C-31D53DF36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D12E4-0529-415A-A9A5-BC00E1AA0C3F}"/>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6" name="Footer Placeholder 5">
            <a:extLst>
              <a:ext uri="{FF2B5EF4-FFF2-40B4-BE49-F238E27FC236}">
                <a16:creationId xmlns:a16="http://schemas.microsoft.com/office/drawing/2014/main" id="{2D4941E0-5C3F-4D06-ACAC-DA4091D3C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FE8F5-7251-495B-B198-B1389E8FA13B}"/>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72052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B0E92-9CAC-4A5F-9832-A675F2FF3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D85ABE-0365-4FF7-9EDA-394718201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B5EE4-9751-4175-8481-E4D57BC9EC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B2B54650-19B6-42AA-A8C4-26F9DEDCD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B0AC65-B7DC-4AC0-9A53-4D0DCF6ED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F8D34-9F88-4351-8373-A0660468D7BF}" type="slidenum">
              <a:rPr lang="en-IN" smtClean="0"/>
              <a:t>‹#›</a:t>
            </a:fld>
            <a:endParaRPr lang="en-IN"/>
          </a:p>
        </p:txBody>
      </p:sp>
    </p:spTree>
    <p:extLst>
      <p:ext uri="{BB962C8B-B14F-4D97-AF65-F5344CB8AC3E}">
        <p14:creationId xmlns:p14="http://schemas.microsoft.com/office/powerpoint/2010/main" val="280803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0EE1-EEDB-45E6-AEC5-7B6036F4DCD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E31B54C-6657-4260-8995-FB2A189F72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431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5AAC8B1-1E78-435C-9B4B-A8F26EE8DB80}"/>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23555" name="Content Placeholder 2">
            <a:extLst>
              <a:ext uri="{FF2B5EF4-FFF2-40B4-BE49-F238E27FC236}">
                <a16:creationId xmlns:a16="http://schemas.microsoft.com/office/drawing/2014/main" id="{93F8A478-6551-4044-9478-CE0C540DEFB2}"/>
              </a:ext>
            </a:extLst>
          </p:cNvPr>
          <p:cNvSpPr>
            <a:spLocks noGrp="1" noChangeArrowheads="1"/>
          </p:cNvSpPr>
          <p:nvPr>
            <p:ph idx="1"/>
          </p:nvPr>
        </p:nvSpPr>
        <p:spPr/>
        <p:txBody>
          <a:bodyPr/>
          <a:lstStyle/>
          <a:p>
            <a:pPr marL="0" indent="0">
              <a:buNone/>
            </a:pPr>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When a process is to be swapped in, the </a:t>
            </a:r>
            <a:r>
              <a:rPr lang="en-US" altLang="en-US" dirty="0">
                <a:solidFill>
                  <a:srgbClr val="FF0000"/>
                </a:solidFill>
                <a:ea typeface="ＭＳ Ｐゴシック" panose="020B0600070205080204" pitchFamily="34" charset="-128"/>
              </a:rPr>
              <a:t>pager</a:t>
            </a:r>
            <a:r>
              <a:rPr lang="en-US" altLang="en-US" dirty="0">
                <a:ea typeface="ＭＳ Ｐゴシック" panose="020B0600070205080204" pitchFamily="34" charset="-128"/>
              </a:rPr>
              <a:t> guesses which pages will be used before the process is swapped out again. </a:t>
            </a:r>
          </a:p>
          <a:p>
            <a:pPr algn="just"/>
            <a:r>
              <a:rPr lang="en-US" altLang="en-US" dirty="0">
                <a:ea typeface="ＭＳ Ｐゴシック" panose="020B0600070205080204" pitchFamily="34" charset="-128"/>
              </a:rPr>
              <a:t>Instead of swapping in a whole process, the pager brings only those pages into memory.</a:t>
            </a:r>
          </a:p>
          <a:p>
            <a:pPr algn="just"/>
            <a:r>
              <a:rPr lang="en-US" altLang="en-US" dirty="0">
                <a:ea typeface="ＭＳ Ｐゴシック" panose="020B0600070205080204" pitchFamily="34" charset="-128"/>
              </a:rPr>
              <a:t> Thus, it avoids reading into memory pages that will not be used anyway, decreasing the swap time and the amount of physical memory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65673B9-910A-40A0-9B34-6E68335A1F9A}"/>
              </a:ext>
            </a:extLst>
          </p:cNvPr>
          <p:cNvSpPr>
            <a:spLocks noGrp="1" noChangeArrowheads="1"/>
          </p:cNvSpPr>
          <p:nvPr>
            <p:ph type="title"/>
          </p:nvPr>
        </p:nvSpPr>
        <p:spPr>
          <a:xfrm>
            <a:off x="2217738" y="28575"/>
            <a:ext cx="8350250" cy="844550"/>
          </a:xfrm>
        </p:spPr>
        <p:txBody>
          <a:bodyPr>
            <a:normAutofit fontScale="90000"/>
          </a:bodyPr>
          <a:lstStyle/>
          <a:p>
            <a:pPr eaLnBrk="1" hangingPunct="1"/>
            <a:r>
              <a:rPr lang="en-US" altLang="en-US" sz="2800">
                <a:ea typeface="ＭＳ Ｐゴシック" panose="020B0600070205080204" pitchFamily="34" charset="-128"/>
              </a:rPr>
              <a:t>Transfer of a Paged Memory to </a:t>
            </a:r>
            <a:br>
              <a:rPr lang="en-US" altLang="en-US" sz="2800">
                <a:ea typeface="ＭＳ Ｐゴシック" panose="020B0600070205080204" pitchFamily="34" charset="-128"/>
              </a:rPr>
            </a:br>
            <a:r>
              <a:rPr lang="en-US" altLang="en-US" sz="2800">
                <a:ea typeface="ＭＳ Ｐゴシック" panose="020B0600070205080204" pitchFamily="34" charset="-128"/>
              </a:rPr>
              <a:t>Contiguous Disk Space</a:t>
            </a:r>
          </a:p>
        </p:txBody>
      </p:sp>
      <p:pic>
        <p:nvPicPr>
          <p:cNvPr id="24579" name="Picture 4" descr="9">
            <a:extLst>
              <a:ext uri="{FF2B5EF4-FFF2-40B4-BE49-F238E27FC236}">
                <a16:creationId xmlns:a16="http://schemas.microsoft.com/office/drawing/2014/main" id="{EBECE5BD-FABA-41CE-9AA2-0D04E01BC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638" y="1017589"/>
            <a:ext cx="56578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4F4F965C-43E5-4172-AB49-2F62E1EF1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97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88317E4-55DD-41C3-AE06-B63D72C5EE67}"/>
              </a:ext>
            </a:extLst>
          </p:cNvPr>
          <p:cNvSpPr>
            <a:spLocks noGrp="1" noChangeArrowheads="1"/>
          </p:cNvSpPr>
          <p:nvPr>
            <p:ph type="title"/>
          </p:nvPr>
        </p:nvSpPr>
        <p:spPr>
          <a:xfrm>
            <a:off x="838200" y="365126"/>
            <a:ext cx="10515600" cy="363816"/>
          </a:xfrm>
        </p:spPr>
        <p:txBody>
          <a:bodyPr>
            <a:normAutofit fontScale="90000"/>
          </a:bodyPr>
          <a:lstStyle/>
          <a:p>
            <a:pPr eaLnBrk="1" hangingPunct="1"/>
            <a:r>
              <a:rPr lang="en-US" altLang="en-US" dirty="0">
                <a:ea typeface="ＭＳ Ｐゴシック" panose="020B0600070205080204" pitchFamily="34" charset="-128"/>
              </a:rPr>
              <a:t>Valid-Invalid Bit</a:t>
            </a:r>
          </a:p>
        </p:txBody>
      </p:sp>
      <p:sp>
        <p:nvSpPr>
          <p:cNvPr id="26627" name="Rectangle 3">
            <a:extLst>
              <a:ext uri="{FF2B5EF4-FFF2-40B4-BE49-F238E27FC236}">
                <a16:creationId xmlns:a16="http://schemas.microsoft.com/office/drawing/2014/main" id="{6CBE0869-835E-4728-BD9F-AA79825595B3}"/>
              </a:ext>
            </a:extLst>
          </p:cNvPr>
          <p:cNvSpPr>
            <a:spLocks noGrp="1" noChangeArrowheads="1"/>
          </p:cNvSpPr>
          <p:nvPr>
            <p:ph type="body" idx="1"/>
          </p:nvPr>
        </p:nvSpPr>
        <p:spPr>
          <a:xfrm>
            <a:off x="661182" y="728942"/>
            <a:ext cx="9854418" cy="5472112"/>
          </a:xfrm>
        </p:spPr>
        <p:txBody>
          <a:bodyPr>
            <a:normAutofit/>
          </a:bodyPr>
          <a:lstStyle/>
          <a:p>
            <a:pPr>
              <a:lnSpc>
                <a:spcPct val="90000"/>
              </a:lnSpc>
            </a:pPr>
            <a:r>
              <a:rPr lang="en-US" altLang="en-US" dirty="0">
                <a:ea typeface="ＭＳ Ｐゴシック" panose="020B0600070205080204" pitchFamily="34" charset="-128"/>
              </a:rPr>
              <a:t>With each page table entry a valid–invalid bit is associated</a:t>
            </a:r>
            <a:br>
              <a:rPr lang="en-US" altLang="en-US" dirty="0">
                <a:ea typeface="ＭＳ Ｐゴシック" panose="020B0600070205080204" pitchFamily="34" charset="-128"/>
              </a:rPr>
            </a:br>
            <a:r>
              <a:rPr lang="en-US" altLang="en-US" dirty="0">
                <a:ea typeface="ＭＳ Ｐゴシック" panose="020B0600070205080204" pitchFamily="34" charset="-128"/>
              </a:rPr>
              <a:t>(</a:t>
            </a:r>
            <a:r>
              <a:rPr lang="en-US" altLang="en-US" b="1" dirty="0">
                <a:solidFill>
                  <a:srgbClr val="FF0000"/>
                </a:solidFill>
                <a:ea typeface="ＭＳ Ｐゴシック" panose="020B0600070205080204" pitchFamily="34" charset="-128"/>
              </a:rPr>
              <a:t>v</a:t>
            </a:r>
            <a:r>
              <a:rPr lang="en-US" altLang="en-US" dirty="0">
                <a:ea typeface="ＭＳ Ｐゴシック" panose="020B0600070205080204" pitchFamily="34" charset="-128"/>
              </a:rPr>
              <a:t> </a:t>
            </a:r>
            <a:r>
              <a:rPr lang="en-US" altLang="en-US" dirty="0">
                <a:ea typeface="ＭＳ Ｐゴシック" panose="020B0600070205080204" pitchFamily="34" charset="-128"/>
                <a:sym typeface="Symbol" panose="05050102010706020507" pitchFamily="18" charset="2"/>
              </a:rPr>
              <a:t> in-memory,</a:t>
            </a:r>
            <a:r>
              <a:rPr lang="en-US" altLang="en-US" dirty="0">
                <a:solidFill>
                  <a:srgbClr val="FF0000"/>
                </a:solidFill>
                <a:ea typeface="ＭＳ Ｐゴシック" panose="020B0600070205080204" pitchFamily="34" charset="-128"/>
                <a:sym typeface="Symbol" panose="05050102010706020507" pitchFamily="18" charset="2"/>
              </a:rPr>
              <a:t> </a:t>
            </a:r>
            <a:r>
              <a:rPr lang="en-US" altLang="en-US" b="1" dirty="0" err="1">
                <a:solidFill>
                  <a:srgbClr val="FF0000"/>
                </a:solidFill>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 not-in-memory)</a:t>
            </a:r>
          </a:p>
          <a:p>
            <a:pPr>
              <a:lnSpc>
                <a:spcPct val="90000"/>
              </a:lnSpc>
            </a:pPr>
            <a:r>
              <a:rPr lang="en-US" altLang="en-US" dirty="0">
                <a:ea typeface="ＭＳ Ｐゴシック" panose="020B0600070205080204" pitchFamily="34" charset="-128"/>
                <a:sym typeface="Symbol" panose="05050102010706020507" pitchFamily="18" charset="2"/>
              </a:rPr>
              <a:t>Initially valid–invalid bit is set to</a:t>
            </a:r>
            <a:r>
              <a:rPr lang="en-US" altLang="en-US" b="1" dirty="0">
                <a:solidFill>
                  <a:srgbClr val="FF0000"/>
                </a:solidFill>
                <a:ea typeface="ＭＳ Ｐゴシック" panose="020B0600070205080204" pitchFamily="34" charset="-128"/>
                <a:sym typeface="Symbol" panose="05050102010706020507" pitchFamily="18" charset="2"/>
              </a:rPr>
              <a:t> </a:t>
            </a:r>
            <a:r>
              <a:rPr lang="en-US" altLang="en-US" b="1" dirty="0" err="1">
                <a:solidFill>
                  <a:srgbClr val="FF0000"/>
                </a:solidFill>
                <a:ea typeface="ＭＳ Ｐゴシック" panose="020B0600070205080204" pitchFamily="34" charset="-128"/>
                <a:sym typeface="Symbol" panose="05050102010706020507" pitchFamily="18" charset="2"/>
              </a:rPr>
              <a:t>i</a:t>
            </a:r>
            <a:r>
              <a:rPr lang="en-US" altLang="en-US" b="1" dirty="0">
                <a:solidFill>
                  <a:srgbClr val="FF0000"/>
                </a:solidFill>
                <a:ea typeface="ＭＳ Ｐゴシック" panose="020B0600070205080204" pitchFamily="34" charset="-128"/>
                <a:sym typeface="Symbol" panose="05050102010706020507" pitchFamily="18" charset="2"/>
              </a:rPr>
              <a:t> </a:t>
            </a:r>
            <a:r>
              <a:rPr lang="en-US" altLang="en-US" dirty="0">
                <a:ea typeface="ＭＳ Ｐゴシック" panose="020B0600070205080204" pitchFamily="34" charset="-128"/>
                <a:sym typeface="Symbol" panose="05050102010706020507" pitchFamily="18" charset="2"/>
              </a:rPr>
              <a:t>on all entries</a:t>
            </a:r>
          </a:p>
          <a:p>
            <a:pPr marL="0" indent="0">
              <a:lnSpc>
                <a:spcPct val="90000"/>
              </a:lnSpc>
              <a:buNone/>
            </a:pP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endParaRPr lang="en-US" altLang="en-US" sz="800" dirty="0">
              <a:ea typeface="ＭＳ Ｐゴシック" panose="020B0600070205080204" pitchFamily="34" charset="-128"/>
              <a:sym typeface="Symbol" panose="05050102010706020507" pitchFamily="18" charset="2"/>
            </a:endParaRPr>
          </a:p>
        </p:txBody>
      </p:sp>
      <p:sp>
        <p:nvSpPr>
          <p:cNvPr id="26628" name="Rectangle 4">
            <a:extLst>
              <a:ext uri="{FF2B5EF4-FFF2-40B4-BE49-F238E27FC236}">
                <a16:creationId xmlns:a16="http://schemas.microsoft.com/office/drawing/2014/main" id="{078DF8DF-2569-4961-B9B7-5936E0E14D9B}"/>
              </a:ext>
            </a:extLst>
          </p:cNvPr>
          <p:cNvSpPr>
            <a:spLocks noChangeArrowheads="1"/>
          </p:cNvSpPr>
          <p:nvPr/>
        </p:nvSpPr>
        <p:spPr bwMode="auto">
          <a:xfrm>
            <a:off x="4475163" y="2724150"/>
            <a:ext cx="1878012"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26629" name="Line 5">
            <a:extLst>
              <a:ext uri="{FF2B5EF4-FFF2-40B4-BE49-F238E27FC236}">
                <a16:creationId xmlns:a16="http://schemas.microsoft.com/office/drawing/2014/main" id="{B2861316-8895-4560-A853-CEE412EE6389}"/>
              </a:ext>
            </a:extLst>
          </p:cNvPr>
          <p:cNvSpPr>
            <a:spLocks noChangeShapeType="1"/>
          </p:cNvSpPr>
          <p:nvPr/>
        </p:nvSpPr>
        <p:spPr bwMode="auto">
          <a:xfrm>
            <a:off x="4425950" y="30083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 name="Line 6">
            <a:extLst>
              <a:ext uri="{FF2B5EF4-FFF2-40B4-BE49-F238E27FC236}">
                <a16:creationId xmlns:a16="http://schemas.microsoft.com/office/drawing/2014/main" id="{6B1ACF30-84B5-4426-8A63-8DB1979519E9}"/>
              </a:ext>
            </a:extLst>
          </p:cNvPr>
          <p:cNvSpPr>
            <a:spLocks noChangeShapeType="1"/>
          </p:cNvSpPr>
          <p:nvPr/>
        </p:nvSpPr>
        <p:spPr bwMode="auto">
          <a:xfrm>
            <a:off x="4425950" y="33131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 name="Line 7">
            <a:extLst>
              <a:ext uri="{FF2B5EF4-FFF2-40B4-BE49-F238E27FC236}">
                <a16:creationId xmlns:a16="http://schemas.microsoft.com/office/drawing/2014/main" id="{0F3489E3-6A0E-4212-9A56-EC7395E3A515}"/>
              </a:ext>
            </a:extLst>
          </p:cNvPr>
          <p:cNvSpPr>
            <a:spLocks noChangeShapeType="1"/>
          </p:cNvSpPr>
          <p:nvPr/>
        </p:nvSpPr>
        <p:spPr bwMode="auto">
          <a:xfrm>
            <a:off x="4425950" y="3674184"/>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dirty="0"/>
          </a:p>
        </p:txBody>
      </p:sp>
      <p:sp>
        <p:nvSpPr>
          <p:cNvPr id="26632" name="Line 8">
            <a:extLst>
              <a:ext uri="{FF2B5EF4-FFF2-40B4-BE49-F238E27FC236}">
                <a16:creationId xmlns:a16="http://schemas.microsoft.com/office/drawing/2014/main" id="{1DA9B8B0-06A3-4083-9626-F408FBF18C3C}"/>
              </a:ext>
            </a:extLst>
          </p:cNvPr>
          <p:cNvSpPr>
            <a:spLocks noChangeShapeType="1"/>
          </p:cNvSpPr>
          <p:nvPr/>
        </p:nvSpPr>
        <p:spPr bwMode="auto">
          <a:xfrm>
            <a:off x="4425950" y="3922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3" name="Line 10">
            <a:extLst>
              <a:ext uri="{FF2B5EF4-FFF2-40B4-BE49-F238E27FC236}">
                <a16:creationId xmlns:a16="http://schemas.microsoft.com/office/drawing/2014/main" id="{DEEFC78D-5F16-4E44-882F-CFE161D722C2}"/>
              </a:ext>
            </a:extLst>
          </p:cNvPr>
          <p:cNvSpPr>
            <a:spLocks noChangeShapeType="1"/>
          </p:cNvSpPr>
          <p:nvPr/>
        </p:nvSpPr>
        <p:spPr bwMode="auto">
          <a:xfrm>
            <a:off x="4425950" y="42275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4" name="Line 11">
            <a:extLst>
              <a:ext uri="{FF2B5EF4-FFF2-40B4-BE49-F238E27FC236}">
                <a16:creationId xmlns:a16="http://schemas.microsoft.com/office/drawing/2014/main" id="{2F2A58A7-F12E-4194-A632-74610336306A}"/>
              </a:ext>
            </a:extLst>
          </p:cNvPr>
          <p:cNvSpPr>
            <a:spLocks noChangeShapeType="1"/>
          </p:cNvSpPr>
          <p:nvPr/>
        </p:nvSpPr>
        <p:spPr bwMode="auto">
          <a:xfrm>
            <a:off x="4425950" y="4784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5" name="Line 12">
            <a:extLst>
              <a:ext uri="{FF2B5EF4-FFF2-40B4-BE49-F238E27FC236}">
                <a16:creationId xmlns:a16="http://schemas.microsoft.com/office/drawing/2014/main" id="{5A85C633-4581-4F0C-8469-9021CD37A4EA}"/>
              </a:ext>
            </a:extLst>
          </p:cNvPr>
          <p:cNvSpPr>
            <a:spLocks noChangeShapeType="1"/>
          </p:cNvSpPr>
          <p:nvPr/>
        </p:nvSpPr>
        <p:spPr bwMode="auto">
          <a:xfrm>
            <a:off x="4425950" y="5065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6" name="Line 13">
            <a:extLst>
              <a:ext uri="{FF2B5EF4-FFF2-40B4-BE49-F238E27FC236}">
                <a16:creationId xmlns:a16="http://schemas.microsoft.com/office/drawing/2014/main" id="{4DF9B986-95A5-4592-9489-559948D42222}"/>
              </a:ext>
            </a:extLst>
          </p:cNvPr>
          <p:cNvSpPr>
            <a:spLocks noChangeShapeType="1"/>
          </p:cNvSpPr>
          <p:nvPr/>
        </p:nvSpPr>
        <p:spPr bwMode="auto">
          <a:xfrm>
            <a:off x="5873750" y="2398713"/>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7" name="Text Box 14">
            <a:extLst>
              <a:ext uri="{FF2B5EF4-FFF2-40B4-BE49-F238E27FC236}">
                <a16:creationId xmlns:a16="http://schemas.microsoft.com/office/drawing/2014/main" id="{2D0FA75B-2245-421C-857B-7B40A33FEBF0}"/>
              </a:ext>
            </a:extLst>
          </p:cNvPr>
          <p:cNvSpPr txBox="1">
            <a:spLocks noChangeArrowheads="1"/>
          </p:cNvSpPr>
          <p:nvPr/>
        </p:nvSpPr>
        <p:spPr bwMode="auto">
          <a:xfrm>
            <a:off x="5949073" y="2673628"/>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38" name="Text Box 15">
            <a:extLst>
              <a:ext uri="{FF2B5EF4-FFF2-40B4-BE49-F238E27FC236}">
                <a16:creationId xmlns:a16="http://schemas.microsoft.com/office/drawing/2014/main" id="{C3513A8B-5CB5-4978-A3CC-6EE6FED3E6E5}"/>
              </a:ext>
            </a:extLst>
          </p:cNvPr>
          <p:cNvSpPr txBox="1">
            <a:spLocks noChangeArrowheads="1"/>
          </p:cNvSpPr>
          <p:nvPr/>
        </p:nvSpPr>
        <p:spPr bwMode="auto">
          <a:xfrm>
            <a:off x="5950660" y="2973666"/>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39" name="Text Box 16">
            <a:extLst>
              <a:ext uri="{FF2B5EF4-FFF2-40B4-BE49-F238E27FC236}">
                <a16:creationId xmlns:a16="http://schemas.microsoft.com/office/drawing/2014/main" id="{3D718CEE-1ACC-4567-89E6-42D4149B4036}"/>
              </a:ext>
            </a:extLst>
          </p:cNvPr>
          <p:cNvSpPr txBox="1">
            <a:spLocks noChangeArrowheads="1"/>
          </p:cNvSpPr>
          <p:nvPr/>
        </p:nvSpPr>
        <p:spPr bwMode="auto">
          <a:xfrm>
            <a:off x="5949073" y="3273703"/>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40" name="Text Box 17">
            <a:extLst>
              <a:ext uri="{FF2B5EF4-FFF2-40B4-BE49-F238E27FC236}">
                <a16:creationId xmlns:a16="http://schemas.microsoft.com/office/drawing/2014/main" id="{A1D2C6CC-074C-4088-8C96-BB7E1B82E880}"/>
              </a:ext>
            </a:extLst>
          </p:cNvPr>
          <p:cNvSpPr txBox="1">
            <a:spLocks noChangeArrowheads="1"/>
          </p:cNvSpPr>
          <p:nvPr/>
        </p:nvSpPr>
        <p:spPr bwMode="auto">
          <a:xfrm>
            <a:off x="5950660" y="3602316"/>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41" name="Text Box 18">
            <a:extLst>
              <a:ext uri="{FF2B5EF4-FFF2-40B4-BE49-F238E27FC236}">
                <a16:creationId xmlns:a16="http://schemas.microsoft.com/office/drawing/2014/main" id="{82DB98FB-CD7D-4563-A6BF-CD52CB20D6D0}"/>
              </a:ext>
            </a:extLst>
          </p:cNvPr>
          <p:cNvSpPr txBox="1">
            <a:spLocks noChangeArrowheads="1"/>
          </p:cNvSpPr>
          <p:nvPr/>
        </p:nvSpPr>
        <p:spPr bwMode="auto">
          <a:xfrm>
            <a:off x="5981700" y="3922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i</a:t>
            </a:r>
          </a:p>
        </p:txBody>
      </p:sp>
      <p:sp>
        <p:nvSpPr>
          <p:cNvPr id="26642" name="Text Box 19">
            <a:extLst>
              <a:ext uri="{FF2B5EF4-FFF2-40B4-BE49-F238E27FC236}">
                <a16:creationId xmlns:a16="http://schemas.microsoft.com/office/drawing/2014/main" id="{8D04404C-6281-4156-9712-42884FD0E02E}"/>
              </a:ext>
            </a:extLst>
          </p:cNvPr>
          <p:cNvSpPr txBox="1">
            <a:spLocks noChangeArrowheads="1"/>
          </p:cNvSpPr>
          <p:nvPr/>
        </p:nvSpPr>
        <p:spPr bwMode="auto">
          <a:xfrm>
            <a:off x="5981700" y="4760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i</a:t>
            </a:r>
          </a:p>
        </p:txBody>
      </p:sp>
      <p:sp>
        <p:nvSpPr>
          <p:cNvPr id="26643" name="Text Box 20">
            <a:extLst>
              <a:ext uri="{FF2B5EF4-FFF2-40B4-BE49-F238E27FC236}">
                <a16:creationId xmlns:a16="http://schemas.microsoft.com/office/drawing/2014/main" id="{AD333F41-EBEB-4F7C-A8E2-68ECF112A576}"/>
              </a:ext>
            </a:extLst>
          </p:cNvPr>
          <p:cNvSpPr txBox="1">
            <a:spLocks noChangeArrowheads="1"/>
          </p:cNvSpPr>
          <p:nvPr/>
        </p:nvSpPr>
        <p:spPr bwMode="auto">
          <a:xfrm>
            <a:off x="5981700" y="5065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i</a:t>
            </a:r>
          </a:p>
        </p:txBody>
      </p:sp>
      <p:sp>
        <p:nvSpPr>
          <p:cNvPr id="26644" name="Text Box 21">
            <a:extLst>
              <a:ext uri="{FF2B5EF4-FFF2-40B4-BE49-F238E27FC236}">
                <a16:creationId xmlns:a16="http://schemas.microsoft.com/office/drawing/2014/main" id="{170D84AB-D1A4-4BCC-B29F-E4A90A7F254B}"/>
              </a:ext>
            </a:extLst>
          </p:cNvPr>
          <p:cNvSpPr txBox="1">
            <a:spLocks noChangeArrowheads="1"/>
          </p:cNvSpPr>
          <p:nvPr/>
        </p:nvSpPr>
        <p:spPr bwMode="auto">
          <a:xfrm>
            <a:off x="4927600" y="43037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a:t>….</a:t>
            </a:r>
          </a:p>
        </p:txBody>
      </p:sp>
      <p:sp>
        <p:nvSpPr>
          <p:cNvPr id="26645" name="Text Box 22">
            <a:extLst>
              <a:ext uri="{FF2B5EF4-FFF2-40B4-BE49-F238E27FC236}">
                <a16:creationId xmlns:a16="http://schemas.microsoft.com/office/drawing/2014/main" id="{4BB24412-BFA3-4239-80F2-4E72A30DB86F}"/>
              </a:ext>
            </a:extLst>
          </p:cNvPr>
          <p:cNvSpPr txBox="1">
            <a:spLocks noChangeArrowheads="1"/>
          </p:cNvSpPr>
          <p:nvPr/>
        </p:nvSpPr>
        <p:spPr bwMode="auto">
          <a:xfrm>
            <a:off x="4781551" y="2398713"/>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400"/>
              <a:t>Frame #</a:t>
            </a:r>
          </a:p>
        </p:txBody>
      </p:sp>
      <p:sp>
        <p:nvSpPr>
          <p:cNvPr id="26646" name="Text Box 23">
            <a:extLst>
              <a:ext uri="{FF2B5EF4-FFF2-40B4-BE49-F238E27FC236}">
                <a16:creationId xmlns:a16="http://schemas.microsoft.com/office/drawing/2014/main" id="{50FB6653-4C1E-423E-B9DD-B5580007A6ED}"/>
              </a:ext>
            </a:extLst>
          </p:cNvPr>
          <p:cNvSpPr txBox="1">
            <a:spLocks noChangeArrowheads="1"/>
          </p:cNvSpPr>
          <p:nvPr/>
        </p:nvSpPr>
        <p:spPr bwMode="auto">
          <a:xfrm>
            <a:off x="5897564" y="2398713"/>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400"/>
              <a:t>valid-invalid bit</a:t>
            </a:r>
          </a:p>
        </p:txBody>
      </p:sp>
      <p:sp>
        <p:nvSpPr>
          <p:cNvPr id="26647" name="Text Box 24">
            <a:extLst>
              <a:ext uri="{FF2B5EF4-FFF2-40B4-BE49-F238E27FC236}">
                <a16:creationId xmlns:a16="http://schemas.microsoft.com/office/drawing/2014/main" id="{F44996DE-F87B-4EA7-96EE-CBC11997B858}"/>
              </a:ext>
            </a:extLst>
          </p:cNvPr>
          <p:cNvSpPr txBox="1">
            <a:spLocks noChangeArrowheads="1"/>
          </p:cNvSpPr>
          <p:nvPr/>
        </p:nvSpPr>
        <p:spPr bwMode="auto">
          <a:xfrm>
            <a:off x="4976814" y="5370513"/>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400"/>
              <a:t>page table</a:t>
            </a:r>
          </a:p>
        </p:txBody>
      </p:sp>
      <p:pic>
        <p:nvPicPr>
          <p:cNvPr id="6" name="Audio 5">
            <a:hlinkClick r:id="" action="ppaction://media"/>
            <a:extLst>
              <a:ext uri="{FF2B5EF4-FFF2-40B4-BE49-F238E27FC236}">
                <a16:creationId xmlns:a16="http://schemas.microsoft.com/office/drawing/2014/main" id="{C820571E-5EBE-4A8F-928B-880518E26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89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E42E66-5BB9-472E-A865-45A8272A8A73}"/>
              </a:ext>
            </a:extLst>
          </p:cNvPr>
          <p:cNvSpPr>
            <a:spLocks noGrp="1" noChangeArrowheads="1"/>
          </p:cNvSpPr>
          <p:nvPr>
            <p:ph type="title"/>
          </p:nvPr>
        </p:nvSpPr>
        <p:spPr>
          <a:xfrm>
            <a:off x="2170113" y="38100"/>
            <a:ext cx="8361362" cy="844550"/>
          </a:xfrm>
        </p:spPr>
        <p:txBody>
          <a:bodyPr>
            <a:normAutofit fontScale="90000"/>
          </a:bodyPr>
          <a:lstStyle/>
          <a:p>
            <a:pPr eaLnBrk="1" hangingPunct="1"/>
            <a:r>
              <a:rPr lang="en-US" altLang="en-US" sz="2800">
                <a:ea typeface="ＭＳ Ｐゴシック" panose="020B0600070205080204" pitchFamily="34" charset="-128"/>
              </a:rPr>
              <a:t>Page Table When Some Pages </a:t>
            </a:r>
            <a:br>
              <a:rPr lang="en-US" altLang="en-US" sz="2800">
                <a:ea typeface="ＭＳ Ｐゴシック" panose="020B0600070205080204" pitchFamily="34" charset="-128"/>
              </a:rPr>
            </a:br>
            <a:r>
              <a:rPr lang="en-US" altLang="en-US" sz="2800">
                <a:ea typeface="ＭＳ Ｐゴシック" panose="020B0600070205080204" pitchFamily="34" charset="-128"/>
              </a:rPr>
              <a:t>Are Not in Main Memory</a:t>
            </a:r>
          </a:p>
        </p:txBody>
      </p:sp>
      <p:pic>
        <p:nvPicPr>
          <p:cNvPr id="28675" name="Picture 4" descr="9">
            <a:extLst>
              <a:ext uri="{FF2B5EF4-FFF2-40B4-BE49-F238E27FC236}">
                <a16:creationId xmlns:a16="http://schemas.microsoft.com/office/drawing/2014/main" id="{D071A731-D735-4A37-BD5F-BC0B1D471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64" y="974725"/>
            <a:ext cx="5356225" cy="5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Audio 2">
            <a:hlinkClick r:id="" action="ppaction://media"/>
            <a:extLst>
              <a:ext uri="{FF2B5EF4-FFF2-40B4-BE49-F238E27FC236}">
                <a16:creationId xmlns:a16="http://schemas.microsoft.com/office/drawing/2014/main" id="{919B02B7-351D-4CC8-8BC2-AB5D59CD0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057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6D5911-B9EE-4625-8CAD-B4698E8C409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Page Fault</a:t>
            </a:r>
          </a:p>
        </p:txBody>
      </p:sp>
      <p:sp>
        <p:nvSpPr>
          <p:cNvPr id="15363" name="Rectangle 3">
            <a:extLst>
              <a:ext uri="{FF2B5EF4-FFF2-40B4-BE49-F238E27FC236}">
                <a16:creationId xmlns:a16="http://schemas.microsoft.com/office/drawing/2014/main" id="{A8CDA522-0993-449C-A7F5-E407EB0756E5}"/>
              </a:ext>
            </a:extLst>
          </p:cNvPr>
          <p:cNvSpPr>
            <a:spLocks noGrp="1" noChangeArrowheads="1"/>
          </p:cNvSpPr>
          <p:nvPr>
            <p:ph type="body" idx="1"/>
          </p:nvPr>
        </p:nvSpPr>
        <p:spPr>
          <a:xfrm>
            <a:off x="647114" y="1349375"/>
            <a:ext cx="10706686" cy="5143500"/>
          </a:xfrm>
        </p:spPr>
        <p:txBody>
          <a:bodyPr>
            <a:normAutofit fontScale="85000" lnSpcReduction="20000"/>
          </a:bodyPr>
          <a:lstStyle/>
          <a:p>
            <a:pPr algn="just">
              <a:lnSpc>
                <a:spcPct val="90000"/>
              </a:lnSpc>
              <a:defRPr/>
            </a:pPr>
            <a:r>
              <a:rPr lang="en-US" dirty="0">
                <a:ea typeface="ＭＳ Ｐゴシック" panose="020B0600070205080204" pitchFamily="34" charset="-128"/>
              </a:rPr>
              <a:t>If there is a reference to a page, first reference to that page will trap to operating system:</a:t>
            </a:r>
          </a:p>
          <a:p>
            <a:pPr algn="just">
              <a:lnSpc>
                <a:spcPct val="90000"/>
              </a:lnSpc>
              <a:buFont typeface="Monotype Sorts" charset="2"/>
              <a:buNone/>
              <a:defRPr/>
            </a:pPr>
            <a:r>
              <a:rPr lang="en-US" dirty="0">
                <a:solidFill>
                  <a:srgbClr val="3366FF"/>
                </a:solidFill>
                <a:ea typeface="ＭＳ Ｐゴシック" panose="020B0600070205080204" pitchFamily="34" charset="-128"/>
                <a:sym typeface="Symbol" panose="05050102010706020507" pitchFamily="18" charset="2"/>
              </a:rPr>
              <a:t>              </a:t>
            </a:r>
            <a:r>
              <a:rPr lang="en-US" b="1" dirty="0">
                <a:solidFill>
                  <a:srgbClr val="3366FF"/>
                </a:solidFill>
                <a:ea typeface="ＭＳ Ｐゴシック" panose="020B0600070205080204" pitchFamily="34" charset="-128"/>
                <a:sym typeface="Symbol" panose="05050102010706020507" pitchFamily="18" charset="2"/>
              </a:rPr>
              <a:t>page fault</a:t>
            </a:r>
          </a:p>
          <a:p>
            <a:pPr algn="just">
              <a:lnSpc>
                <a:spcPct val="90000"/>
              </a:lnSpc>
              <a:buFont typeface="Monotype Sorts" charset="2"/>
              <a:buNone/>
              <a:defRPr/>
            </a:pPr>
            <a:r>
              <a:rPr lang="en-US" b="1" dirty="0">
                <a:solidFill>
                  <a:srgbClr val="3366FF"/>
                </a:solidFill>
                <a:ea typeface="ＭＳ Ｐゴシック" panose="020B0600070205080204" pitchFamily="34" charset="-128"/>
                <a:sym typeface="Symbol" panose="05050102010706020507" pitchFamily="18" charset="2"/>
              </a:rPr>
              <a:t>    Instead of swapping in a whole process, the </a:t>
            </a:r>
            <a:r>
              <a:rPr lang="en-US" b="1" dirty="0">
                <a:solidFill>
                  <a:srgbClr val="FF0000"/>
                </a:solidFill>
                <a:ea typeface="ＭＳ Ｐゴシック" panose="020B0600070205080204" pitchFamily="34" charset="-128"/>
                <a:sym typeface="Symbol" panose="05050102010706020507" pitchFamily="18" charset="2"/>
              </a:rPr>
              <a:t>pager</a:t>
            </a:r>
            <a:r>
              <a:rPr lang="en-US" b="1" dirty="0">
                <a:solidFill>
                  <a:srgbClr val="3366FF"/>
                </a:solidFill>
                <a:ea typeface="ＭＳ Ｐゴシック" panose="020B0600070205080204" pitchFamily="34" charset="-128"/>
                <a:sym typeface="Symbol" panose="05050102010706020507" pitchFamily="18" charset="2"/>
              </a:rPr>
              <a:t> brings only those pages into memory. Thus, it avoids reading into memory pages that will not be used anyway, decreasing the swap time and the amount of physical memory needed.</a:t>
            </a:r>
          </a:p>
          <a:p>
            <a:pPr algn="just">
              <a:lnSpc>
                <a:spcPct val="90000"/>
              </a:lnSpc>
              <a:buFont typeface="Monotype Sorts" charset="2"/>
              <a:buNone/>
              <a:defRPr/>
            </a:pPr>
            <a:endParaRPr lang="en-US" b="1" dirty="0">
              <a:solidFill>
                <a:srgbClr val="3366FF"/>
              </a:solidFill>
              <a:ea typeface="ＭＳ Ｐゴシック" panose="020B0600070205080204" pitchFamily="34" charset="-128"/>
              <a:sym typeface="Symbol" panose="05050102010706020507" pitchFamily="18" charset="2"/>
            </a:endParaRPr>
          </a:p>
          <a:p>
            <a:pPr algn="just">
              <a:lnSpc>
                <a:spcPct val="90000"/>
              </a:lnSpc>
              <a:buFont typeface="Monotype Sorts" charset="2"/>
              <a:buAutoNum type="arabicPeriod"/>
              <a:defRPr/>
            </a:pPr>
            <a:r>
              <a:rPr lang="en-US" dirty="0"/>
              <a:t>OS check an internal table for this process to determine whether the reference was a valid or an invalid memory access.</a:t>
            </a:r>
          </a:p>
          <a:p>
            <a:pPr marL="457200" indent="-457200" algn="just">
              <a:buFont typeface="+mj-lt"/>
              <a:buAutoNum type="arabicPeriod"/>
              <a:defRPr/>
            </a:pPr>
            <a:r>
              <a:rPr lang="en-US" dirty="0"/>
              <a:t>If have not yet brought in that page(invalid), we now page it in.</a:t>
            </a:r>
            <a:endParaRPr lang="en-US" dirty="0">
              <a:ea typeface="ＭＳ Ｐゴシック" panose="020B0600070205080204" pitchFamily="34" charset="-128"/>
              <a:sym typeface="Symbol" panose="05050102010706020507" pitchFamily="18" charset="2"/>
            </a:endParaRP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Swap page into frame</a:t>
            </a: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Reset tables</a:t>
            </a: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Set validation bit = </a:t>
            </a:r>
            <a:r>
              <a:rPr lang="en-US" b="1" dirty="0">
                <a:solidFill>
                  <a:srgbClr val="FF0000"/>
                </a:solidFill>
                <a:ea typeface="ＭＳ Ｐゴシック" panose="020B0600070205080204" pitchFamily="34" charset="-128"/>
                <a:sym typeface="Symbol" panose="05050102010706020507" pitchFamily="18" charset="2"/>
              </a:rPr>
              <a:t>v</a:t>
            </a:r>
            <a:endParaRPr lang="en-US" dirty="0">
              <a:ea typeface="ＭＳ Ｐゴシック" panose="020B0600070205080204" pitchFamily="34" charset="-128"/>
              <a:sym typeface="Symbol" panose="05050102010706020507" pitchFamily="18" charset="2"/>
            </a:endParaRP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Restart the instruction that caused the page fault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1BBF91F-7596-4AA3-BBBB-202BBA29C768}"/>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9BDFE043-5C98-409E-8063-2BFE4C51E986}"/>
              </a:ext>
            </a:extLst>
          </p:cNvPr>
          <p:cNvSpPr>
            <a:spLocks noGrp="1"/>
          </p:cNvSpPr>
          <p:nvPr>
            <p:ph idx="1"/>
          </p:nvPr>
        </p:nvSpPr>
        <p:spPr>
          <a:xfrm>
            <a:off x="838200" y="717452"/>
            <a:ext cx="10515600" cy="5459511"/>
          </a:xfrm>
        </p:spPr>
        <p:txBody>
          <a:bodyPr>
            <a:normAutofit/>
          </a:bodyPr>
          <a:lstStyle/>
          <a:p>
            <a:pPr algn="just">
              <a:defRPr/>
            </a:pPr>
            <a:r>
              <a:rPr lang="en-US" dirty="0"/>
              <a:t>To compute the effective access time, we must know how much time is needed to service a page fault. A page fault causes the following sequence   to occur:</a:t>
            </a:r>
          </a:p>
          <a:p>
            <a:pPr marL="457200" lvl="1" indent="0">
              <a:buNone/>
              <a:defRPr/>
            </a:pPr>
            <a:r>
              <a:rPr lang="en-US" dirty="0"/>
              <a:t>1.Trap to the operating system.</a:t>
            </a:r>
          </a:p>
          <a:p>
            <a:pPr marL="457200" lvl="1" indent="0">
              <a:buNone/>
              <a:defRPr/>
            </a:pPr>
            <a:r>
              <a:rPr lang="en-US" dirty="0"/>
              <a:t>2.Determine that the interrupt was a page fault.</a:t>
            </a:r>
          </a:p>
          <a:p>
            <a:pPr marL="457200" lvl="1" indent="0">
              <a:buNone/>
              <a:defRPr/>
            </a:pPr>
            <a:r>
              <a:rPr lang="en-US" dirty="0"/>
              <a:t>3.Save the user registers and process state.</a:t>
            </a:r>
          </a:p>
          <a:p>
            <a:pPr marL="457200" lvl="1" indent="0">
              <a:buNone/>
              <a:defRPr/>
            </a:pPr>
            <a:r>
              <a:rPr lang="en-US" dirty="0"/>
              <a:t>4.Check that the page reference was legal and determine the location of the</a:t>
            </a:r>
          </a:p>
          <a:p>
            <a:pPr marL="457200" lvl="1" indent="0">
              <a:buNone/>
              <a:defRPr/>
            </a:pPr>
            <a:r>
              <a:rPr lang="en-US" dirty="0"/>
              <a:t>      page on the disk</a:t>
            </a:r>
          </a:p>
          <a:p>
            <a:pPr marL="457200" lvl="1" indent="0">
              <a:buNone/>
              <a:defRPr/>
            </a:pPr>
            <a:r>
              <a:rPr lang="en-US" dirty="0"/>
              <a:t>5.Issue a read from the disk to a free frame:</a:t>
            </a:r>
          </a:p>
          <a:p>
            <a:pPr marL="914400" lvl="2" indent="0">
              <a:buNone/>
              <a:defRPr/>
            </a:pPr>
            <a:r>
              <a:rPr lang="en-US" dirty="0"/>
              <a:t>a. Wait in a queue for this device until the read request is serviced.</a:t>
            </a:r>
          </a:p>
          <a:p>
            <a:pPr marL="914400" lvl="2" indent="0">
              <a:buNone/>
              <a:defRPr/>
            </a:pPr>
            <a:r>
              <a:rPr lang="en-US" dirty="0"/>
              <a:t>b. Wait for the device seek and/ or latency time.</a:t>
            </a:r>
          </a:p>
          <a:p>
            <a:pPr marL="914400" lvl="2" indent="0">
              <a:buNone/>
              <a:defRPr/>
            </a:pPr>
            <a:r>
              <a:rPr lang="en-US" dirty="0"/>
              <a:t>c. Begin the transfer of the page to a free frame.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C42B50A-A8EA-481F-B252-9E4DFE0152C2}"/>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94692C0B-82E5-4D3D-BB52-6BA3FC030B4D}"/>
              </a:ext>
            </a:extLst>
          </p:cNvPr>
          <p:cNvSpPr>
            <a:spLocks noGrp="1"/>
          </p:cNvSpPr>
          <p:nvPr>
            <p:ph idx="1"/>
          </p:nvPr>
        </p:nvSpPr>
        <p:spPr>
          <a:xfrm>
            <a:off x="838200" y="1592214"/>
            <a:ext cx="10515600" cy="4351338"/>
          </a:xfrm>
        </p:spPr>
        <p:txBody>
          <a:bodyPr>
            <a:normAutofit fontScale="92500" lnSpcReduction="20000"/>
          </a:bodyPr>
          <a:lstStyle/>
          <a:p>
            <a:pPr marL="0" indent="0" algn="just">
              <a:buNone/>
              <a:defRPr/>
            </a:pPr>
            <a:r>
              <a:rPr lang="en-US" dirty="0"/>
              <a:t>6.While waiting, allocate the CPU to some other user (CPU scheduling,</a:t>
            </a:r>
          </a:p>
          <a:p>
            <a:pPr marL="0" indent="0" algn="just">
              <a:buNone/>
              <a:defRPr/>
            </a:pPr>
            <a:r>
              <a:rPr lang="en-US" dirty="0"/>
              <a:t>    optional).</a:t>
            </a:r>
          </a:p>
          <a:p>
            <a:pPr marL="0" indent="0" algn="just">
              <a:buNone/>
              <a:defRPr/>
            </a:pPr>
            <a:r>
              <a:rPr lang="en-US" dirty="0"/>
              <a:t>7.Receive an interrupt from the disk I/0 subsystem (I/0 completed).</a:t>
            </a:r>
          </a:p>
          <a:p>
            <a:pPr marL="0" indent="0" algn="just">
              <a:buNone/>
              <a:defRPr/>
            </a:pPr>
            <a:r>
              <a:rPr lang="en-US" dirty="0"/>
              <a:t>8.Save the registers and process state for the other user (if step 6 is executed).</a:t>
            </a:r>
          </a:p>
          <a:p>
            <a:pPr marL="0" indent="0" algn="just">
              <a:buNone/>
              <a:defRPr/>
            </a:pPr>
            <a:r>
              <a:rPr lang="en-US" dirty="0"/>
              <a:t>9.Determine that the interrupt was from the disk</a:t>
            </a:r>
          </a:p>
          <a:p>
            <a:pPr marL="0" indent="0" algn="just">
              <a:buNone/>
              <a:defRPr/>
            </a:pPr>
            <a:r>
              <a:rPr lang="en-US" dirty="0"/>
              <a:t>10.Correct the page table and other tables to show that the desired page is</a:t>
            </a:r>
          </a:p>
          <a:p>
            <a:pPr marL="0" indent="0" algn="just">
              <a:buNone/>
              <a:defRPr/>
            </a:pPr>
            <a:r>
              <a:rPr lang="en-US" dirty="0"/>
              <a:t>     now in memory.</a:t>
            </a:r>
          </a:p>
          <a:p>
            <a:pPr marL="0" indent="0" algn="just">
              <a:buNone/>
              <a:defRPr/>
            </a:pPr>
            <a:r>
              <a:rPr lang="en-US" dirty="0"/>
              <a:t>11.Wait for the CPU to be allocated to this process again.</a:t>
            </a:r>
          </a:p>
          <a:p>
            <a:pPr marL="0" indent="0" algn="just">
              <a:buNone/>
              <a:defRPr/>
            </a:pPr>
            <a:r>
              <a:rPr lang="en-US" dirty="0"/>
              <a:t>12.Restore the user registers, process state, and new page table, and then</a:t>
            </a:r>
          </a:p>
          <a:p>
            <a:pPr marL="0" indent="0" algn="just">
              <a:buNone/>
              <a:defRPr/>
            </a:pPr>
            <a:r>
              <a:rPr lang="en-US" dirty="0"/>
              <a:t>     resume the interrupted instruction.</a:t>
            </a:r>
          </a:p>
          <a:p>
            <a:pPr>
              <a:defRPr/>
            </a:pPr>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7EB01E1-A8D9-45CB-AA0D-771186832C43}"/>
              </a:ext>
            </a:extLst>
          </p:cNvPr>
          <p:cNvSpPr>
            <a:spLocks noGrp="1" noChangeArrowheads="1"/>
          </p:cNvSpPr>
          <p:nvPr>
            <p:ph type="title"/>
          </p:nvPr>
        </p:nvSpPr>
        <p:spPr>
          <a:xfrm>
            <a:off x="2214564" y="277813"/>
            <a:ext cx="7996237" cy="576262"/>
          </a:xfrm>
        </p:spPr>
        <p:txBody>
          <a:bodyPr>
            <a:normAutofit fontScale="90000"/>
          </a:bodyPr>
          <a:lstStyle/>
          <a:p>
            <a:pPr eaLnBrk="1" hangingPunct="1"/>
            <a:r>
              <a:rPr lang="en-US" altLang="en-US">
                <a:ea typeface="ＭＳ Ｐゴシック" panose="020B0600070205080204" pitchFamily="34" charset="-128"/>
              </a:rPr>
              <a:t>Steps in Handling a Page Fault</a:t>
            </a:r>
          </a:p>
        </p:txBody>
      </p:sp>
      <p:pic>
        <p:nvPicPr>
          <p:cNvPr id="34819" name="Picture 4" descr="9">
            <a:extLst>
              <a:ext uri="{FF2B5EF4-FFF2-40B4-BE49-F238E27FC236}">
                <a16:creationId xmlns:a16="http://schemas.microsoft.com/office/drawing/2014/main" id="{8B0CDCC4-2BE8-40DE-890D-800324395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1084264"/>
            <a:ext cx="61277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9CBC283B-1CB1-4C27-A9D1-693B4833D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0627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584E0F1-E7D4-46E5-9BA7-E535C208C121}"/>
              </a:ext>
            </a:extLst>
          </p:cNvPr>
          <p:cNvSpPr>
            <a:spLocks noGrp="1" noChangeArrowheads="1"/>
          </p:cNvSpPr>
          <p:nvPr>
            <p:ph type="title"/>
          </p:nvPr>
        </p:nvSpPr>
        <p:spPr>
          <a:xfrm>
            <a:off x="2341564" y="277813"/>
            <a:ext cx="7869237" cy="576262"/>
          </a:xfrm>
        </p:spPr>
        <p:txBody>
          <a:bodyPr>
            <a:normAutofit fontScale="90000"/>
          </a:bodyPr>
          <a:lstStyle/>
          <a:p>
            <a:pPr eaLnBrk="1" hangingPunct="1"/>
            <a:r>
              <a:rPr lang="en-US" altLang="en-US">
                <a:ea typeface="ＭＳ Ｐゴシック" panose="020B0600070205080204" pitchFamily="34" charset="-128"/>
              </a:rPr>
              <a:t>Performance of Demand Paging</a:t>
            </a:r>
          </a:p>
        </p:txBody>
      </p:sp>
      <p:sp>
        <p:nvSpPr>
          <p:cNvPr id="36867" name="Rectangle 3">
            <a:extLst>
              <a:ext uri="{FF2B5EF4-FFF2-40B4-BE49-F238E27FC236}">
                <a16:creationId xmlns:a16="http://schemas.microsoft.com/office/drawing/2014/main" id="{085C9342-9E93-4ECE-925F-89CF1724B9CC}"/>
              </a:ext>
            </a:extLst>
          </p:cNvPr>
          <p:cNvSpPr>
            <a:spLocks noGrp="1" noChangeArrowheads="1"/>
          </p:cNvSpPr>
          <p:nvPr>
            <p:ph type="body" idx="1"/>
          </p:nvPr>
        </p:nvSpPr>
        <p:spPr/>
        <p:txBody>
          <a:bodyPr>
            <a:normAutofit lnSpcReduction="10000"/>
          </a:bodyPr>
          <a:lstStyle/>
          <a:p>
            <a:pPr>
              <a:tabLst>
                <a:tab pos="2165350" algn="l"/>
                <a:tab pos="2857500" algn="l"/>
              </a:tabLst>
            </a:pPr>
            <a:r>
              <a:rPr lang="en-US" altLang="en-US" sz="2400">
                <a:ea typeface="ＭＳ Ｐゴシック" panose="020B0600070205080204" pitchFamily="34" charset="-128"/>
              </a:rPr>
              <a:t>Page Fault Rate 0 </a:t>
            </a:r>
            <a:r>
              <a:rPr lang="en-US" altLang="en-US" sz="2400">
                <a:ea typeface="ＭＳ Ｐゴシック" panose="020B0600070205080204" pitchFamily="34" charset="-128"/>
                <a:sym typeface="Symbol" panose="05050102010706020507" pitchFamily="18" charset="2"/>
              </a:rPr>
              <a:t> </a:t>
            </a:r>
            <a:r>
              <a:rPr lang="en-US" altLang="en-US" sz="2400" i="1">
                <a:ea typeface="ＭＳ Ｐゴシック" panose="020B0600070205080204" pitchFamily="34" charset="-128"/>
                <a:sym typeface="Symbol" panose="05050102010706020507" pitchFamily="18" charset="2"/>
              </a:rPr>
              <a:t>p</a:t>
            </a:r>
            <a:r>
              <a:rPr lang="en-US" altLang="en-US" sz="2400">
                <a:ea typeface="ＭＳ Ｐゴシック" panose="020B0600070205080204" pitchFamily="34" charset="-128"/>
                <a:sym typeface="Symbol" panose="05050102010706020507" pitchFamily="18" charset="2"/>
              </a:rPr>
              <a:t>  1.0</a:t>
            </a:r>
          </a:p>
          <a:p>
            <a:pPr lvl="1">
              <a:tabLst>
                <a:tab pos="2165350" algn="l"/>
                <a:tab pos="2857500" algn="l"/>
              </a:tabLst>
            </a:pPr>
            <a:r>
              <a:rPr lang="en-US" altLang="en-US">
                <a:ea typeface="ＭＳ Ｐゴシック" panose="020B0600070205080204" pitchFamily="34" charset="-128"/>
                <a:sym typeface="Symbol" panose="05050102010706020507" pitchFamily="18" charset="2"/>
              </a:rPr>
              <a:t>if </a:t>
            </a:r>
            <a:r>
              <a:rPr lang="en-US" altLang="en-US" i="1">
                <a:ea typeface="ＭＳ Ｐゴシック" panose="020B0600070205080204" pitchFamily="34" charset="-128"/>
                <a:sym typeface="Symbol" panose="05050102010706020507" pitchFamily="18" charset="2"/>
              </a:rPr>
              <a:t>p</a:t>
            </a:r>
            <a:r>
              <a:rPr lang="en-US" altLang="en-US">
                <a:ea typeface="ＭＳ Ｐゴシック" panose="020B0600070205080204" pitchFamily="34" charset="-128"/>
                <a:sym typeface="Symbol" panose="05050102010706020507" pitchFamily="18" charset="2"/>
              </a:rPr>
              <a:t> = 0 no page faults (all pages are in MM)</a:t>
            </a:r>
          </a:p>
          <a:p>
            <a:pPr lvl="1">
              <a:tabLst>
                <a:tab pos="2165350" algn="l"/>
                <a:tab pos="2857500" algn="l"/>
              </a:tabLst>
            </a:pPr>
            <a:r>
              <a:rPr lang="en-US" altLang="en-US">
                <a:ea typeface="ＭＳ Ｐゴシック" panose="020B0600070205080204" pitchFamily="34" charset="-128"/>
                <a:sym typeface="Symbol" panose="05050102010706020507" pitchFamily="18" charset="2"/>
              </a:rPr>
              <a:t>if </a:t>
            </a:r>
            <a:r>
              <a:rPr lang="en-US" altLang="en-US" i="1">
                <a:ea typeface="ＭＳ Ｐゴシック" panose="020B0600070205080204" pitchFamily="34" charset="-128"/>
                <a:sym typeface="Symbol" panose="05050102010706020507" pitchFamily="18" charset="2"/>
              </a:rPr>
              <a:t>p</a:t>
            </a:r>
            <a:r>
              <a:rPr lang="en-US" altLang="en-US">
                <a:ea typeface="ＭＳ Ｐゴシック" panose="020B0600070205080204" pitchFamily="34" charset="-128"/>
                <a:sym typeface="Symbol" panose="05050102010706020507" pitchFamily="18" charset="2"/>
              </a:rPr>
              <a:t> = 1, every reference is page fault</a:t>
            </a:r>
          </a:p>
          <a:p>
            <a:pPr>
              <a:tabLst>
                <a:tab pos="2165350" algn="l"/>
                <a:tab pos="2857500" algn="l"/>
              </a:tabLst>
            </a:pPr>
            <a:r>
              <a:rPr lang="en-US" altLang="en-US" sz="2400">
                <a:ea typeface="ＭＳ Ｐゴシック" panose="020B0600070205080204" pitchFamily="34" charset="-128"/>
                <a:sym typeface="Symbol" panose="05050102010706020507" pitchFamily="18" charset="2"/>
              </a:rPr>
              <a:t>Effective Access Time (EAT)</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EAT = (1 – </a:t>
            </a:r>
            <a:r>
              <a:rPr lang="en-US" altLang="en-US" sz="2400" i="1">
                <a:ea typeface="ＭＳ Ｐゴシック" panose="020B0600070205080204" pitchFamily="34" charset="-128"/>
                <a:sym typeface="Symbol" panose="05050102010706020507" pitchFamily="18" charset="2"/>
              </a:rPr>
              <a:t>p</a:t>
            </a:r>
            <a:r>
              <a:rPr lang="en-US" altLang="en-US" sz="2400">
                <a:ea typeface="ＭＳ Ｐゴシック" panose="020B0600070205080204" pitchFamily="34" charset="-128"/>
                <a:sym typeface="Symbol" panose="05050102010706020507" pitchFamily="18" charset="2"/>
              </a:rPr>
              <a:t>) x memory access</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a:t>
            </a:r>
            <a:r>
              <a:rPr lang="en-US" altLang="en-US" sz="2400" i="1">
                <a:ea typeface="ＭＳ Ｐゴシック" panose="020B0600070205080204" pitchFamily="34" charset="-128"/>
                <a:sym typeface="Symbol" panose="05050102010706020507" pitchFamily="18" charset="2"/>
              </a:rPr>
              <a:t>p</a:t>
            </a:r>
            <a:r>
              <a:rPr lang="en-US" altLang="en-US" sz="2400">
                <a:ea typeface="ＭＳ Ｐゴシック" panose="020B0600070205080204" pitchFamily="34" charset="-128"/>
                <a:sym typeface="Symbol" panose="05050102010706020507" pitchFamily="18" charset="2"/>
              </a:rPr>
              <a:t> (page fault overhead</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swap page out</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swap page in</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restart overhead</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a:t>
            </a:r>
          </a:p>
        </p:txBody>
      </p:sp>
      <p:pic>
        <p:nvPicPr>
          <p:cNvPr id="2" name="Audio 1">
            <a:hlinkClick r:id="" action="ppaction://media"/>
            <a:extLst>
              <a:ext uri="{FF2B5EF4-FFF2-40B4-BE49-F238E27FC236}">
                <a16:creationId xmlns:a16="http://schemas.microsoft.com/office/drawing/2014/main" id="{585271D4-5783-4913-A22F-3FAA06F64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7180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9704453-AA66-4AEE-844E-C05FB46050C4}"/>
              </a:ext>
            </a:extLst>
          </p:cNvPr>
          <p:cNvSpPr>
            <a:spLocks noGrp="1" noChangeArrowheads="1"/>
          </p:cNvSpPr>
          <p:nvPr>
            <p:ph type="title"/>
          </p:nvPr>
        </p:nvSpPr>
        <p:spPr>
          <a:xfrm>
            <a:off x="2459038" y="277813"/>
            <a:ext cx="7751762" cy="576262"/>
          </a:xfrm>
        </p:spPr>
        <p:txBody>
          <a:bodyPr>
            <a:normAutofit fontScale="90000"/>
          </a:bodyPr>
          <a:lstStyle/>
          <a:p>
            <a:pPr eaLnBrk="1" hangingPunct="1"/>
            <a:r>
              <a:rPr lang="en-US" altLang="en-US">
                <a:ea typeface="ＭＳ Ｐゴシック" panose="020B0600070205080204" pitchFamily="34" charset="-128"/>
              </a:rPr>
              <a:t>Demand Paging Example</a:t>
            </a:r>
          </a:p>
        </p:txBody>
      </p:sp>
      <p:sp>
        <p:nvSpPr>
          <p:cNvPr id="38915" name="Rectangle 3">
            <a:extLst>
              <a:ext uri="{FF2B5EF4-FFF2-40B4-BE49-F238E27FC236}">
                <a16:creationId xmlns:a16="http://schemas.microsoft.com/office/drawing/2014/main" id="{42954A69-5837-4700-851E-D6B5640B5264}"/>
              </a:ext>
            </a:extLst>
          </p:cNvPr>
          <p:cNvSpPr>
            <a:spLocks noGrp="1" noChangeArrowheads="1"/>
          </p:cNvSpPr>
          <p:nvPr>
            <p:ph type="body" idx="1"/>
          </p:nvPr>
        </p:nvSpPr>
        <p:spPr/>
        <p:txBody>
          <a:bodyPr>
            <a:normAutofit lnSpcReduction="10000"/>
          </a:bodyPr>
          <a:lstStyle/>
          <a:p>
            <a:pPr>
              <a:tabLst>
                <a:tab pos="1774825" algn="l"/>
                <a:tab pos="2279650" algn="l"/>
              </a:tabLst>
            </a:pPr>
            <a:r>
              <a:rPr lang="en-US" altLang="en-US">
                <a:ea typeface="ＭＳ Ｐゴシック" panose="020B0600070205080204" pitchFamily="34" charset="-128"/>
              </a:rPr>
              <a:t>Memory access time = 200 nanoseconds</a:t>
            </a:r>
          </a:p>
          <a:p>
            <a:pPr>
              <a:tabLst>
                <a:tab pos="1774825" algn="l"/>
                <a:tab pos="2279650" algn="l"/>
              </a:tabLst>
            </a:pPr>
            <a:r>
              <a:rPr lang="en-US" altLang="en-US">
                <a:ea typeface="ＭＳ Ｐゴシック" panose="020B0600070205080204" pitchFamily="34" charset="-128"/>
              </a:rPr>
              <a:t>Average page-fault service time = 8 milliseconds</a:t>
            </a:r>
          </a:p>
          <a:p>
            <a:pPr>
              <a:tabLst>
                <a:tab pos="1774825" algn="l"/>
                <a:tab pos="2279650" algn="l"/>
              </a:tabLst>
            </a:pPr>
            <a:r>
              <a:rPr lang="en-US" altLang="en-US">
                <a:ea typeface="ＭＳ Ｐゴシック" panose="020B0600070205080204" pitchFamily="34" charset="-128"/>
              </a:rPr>
              <a:t>EAT = (1 – p) x 200 + p (8 milliseconds) </a:t>
            </a:r>
          </a:p>
          <a:p>
            <a:pPr>
              <a:buNone/>
              <a:tabLst>
                <a:tab pos="1774825" algn="l"/>
                <a:tab pos="2279650" algn="l"/>
              </a:tabLst>
            </a:pPr>
            <a:r>
              <a:rPr lang="en-US" altLang="en-US">
                <a:ea typeface="ＭＳ Ｐゴシック" panose="020B0600070205080204" pitchFamily="34" charset="-128"/>
              </a:rPr>
              <a:t>	        = (1 – p ) x 200 + p x 8,000,000 </a:t>
            </a:r>
          </a:p>
          <a:p>
            <a:pPr>
              <a:buNone/>
              <a:tabLst>
                <a:tab pos="1774825" algn="l"/>
                <a:tab pos="2279650" algn="l"/>
              </a:tabLst>
            </a:pPr>
            <a:r>
              <a:rPr lang="en-US" altLang="en-US">
                <a:ea typeface="ＭＳ Ｐゴシック" panose="020B0600070205080204" pitchFamily="34" charset="-128"/>
              </a:rPr>
              <a:t>              = 200 + p x 7,999,800</a:t>
            </a:r>
          </a:p>
          <a:p>
            <a:pPr>
              <a:tabLst>
                <a:tab pos="1774825" algn="l"/>
                <a:tab pos="2279650" algn="l"/>
              </a:tabLst>
            </a:pPr>
            <a:r>
              <a:rPr lang="en-US" altLang="en-US">
                <a:ea typeface="ＭＳ Ｐゴシック" panose="020B0600070205080204" pitchFamily="34" charset="-128"/>
              </a:rPr>
              <a:t>If one access out of 1,000 causes a page fault, then ie..p=(1/1000)=0.001 </a:t>
            </a:r>
          </a:p>
          <a:p>
            <a:pPr>
              <a:tabLst>
                <a:tab pos="1774825" algn="l"/>
                <a:tab pos="2279650" algn="l"/>
              </a:tabLst>
            </a:pPr>
            <a:r>
              <a:rPr lang="en-US" altLang="en-US">
                <a:ea typeface="ＭＳ Ｐゴシック" panose="020B0600070205080204" pitchFamily="34" charset="-128"/>
              </a:rPr>
              <a:t>EAT = 8.2 microseconds. </a:t>
            </a:r>
          </a:p>
          <a:p>
            <a:pPr>
              <a:buNone/>
              <a:tabLst>
                <a:tab pos="1774825" algn="l"/>
                <a:tab pos="2279650" algn="l"/>
              </a:tabLst>
            </a:pPr>
            <a:r>
              <a:rPr lang="en-US" altLang="en-US">
                <a:ea typeface="ＭＳ Ｐゴシック" panose="020B0600070205080204" pitchFamily="34" charset="-128"/>
              </a:rPr>
              <a:t>      </a:t>
            </a:r>
          </a:p>
        </p:txBody>
      </p:sp>
      <p:pic>
        <p:nvPicPr>
          <p:cNvPr id="2" name="Audio 1">
            <a:hlinkClick r:id="" action="ppaction://media"/>
            <a:extLst>
              <a:ext uri="{FF2B5EF4-FFF2-40B4-BE49-F238E27FC236}">
                <a16:creationId xmlns:a16="http://schemas.microsoft.com/office/drawing/2014/main" id="{EDAEB817-F418-41BC-9F61-01F4EBA2E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962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443D5B-CDCD-4ECA-BA57-DEC7B9787B8E}"/>
              </a:ext>
            </a:extLst>
          </p:cNvPr>
          <p:cNvSpPr>
            <a:spLocks noGrp="1" noChangeArrowheads="1"/>
          </p:cNvSpPr>
          <p:nvPr>
            <p:ph type="ctrTitle"/>
          </p:nvPr>
        </p:nvSpPr>
        <p:spPr/>
        <p:txBody>
          <a:bodyPr/>
          <a:lstStyle/>
          <a:p>
            <a:pPr eaLnBrk="1" hangingPunct="1"/>
            <a:r>
              <a:rPr lang="en-US" altLang="en-US" dirty="0">
                <a:ea typeface="ＭＳ Ｐゴシック" panose="020B0600070205080204" pitchFamily="34" charset="-128"/>
              </a:rPr>
              <a:t>Chapter 9:  Virtual Memory</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p:txBody>
      </p:sp>
      <p:pic>
        <p:nvPicPr>
          <p:cNvPr id="2" name="Audio 1">
            <a:hlinkClick r:id="" action="ppaction://media"/>
            <a:extLst>
              <a:ext uri="{FF2B5EF4-FFF2-40B4-BE49-F238E27FC236}">
                <a16:creationId xmlns:a16="http://schemas.microsoft.com/office/drawing/2014/main" id="{366C5F8C-B1FF-41D8-AFA4-A428E319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A71BA16-59F7-4C02-AE6C-4E97C2709768}"/>
              </a:ext>
            </a:extLst>
          </p:cNvPr>
          <p:cNvPicPr>
            <a:picLocks noChangeAspect="1"/>
          </p:cNvPicPr>
          <p:nvPr/>
        </p:nvPicPr>
        <p:blipFill>
          <a:blip r:embed="rId4"/>
          <a:stretch>
            <a:fillRect/>
          </a:stretch>
        </p:blipFill>
        <p:spPr>
          <a:xfrm>
            <a:off x="914400" y="1711086"/>
            <a:ext cx="6017274" cy="1828959"/>
          </a:xfrm>
          <a:prstGeom prst="rect">
            <a:avLst/>
          </a:prstGeom>
        </p:spPr>
      </p:pic>
    </p:spTree>
  </p:cSld>
  <p:clrMapOvr>
    <a:masterClrMapping/>
  </p:clrMapOvr>
  <p:transition spd="slow" advTm="4128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DE65324-85E9-4058-A0A3-B0C67C598E8D}"/>
              </a:ext>
            </a:extLst>
          </p:cNvPr>
          <p:cNvSpPr>
            <a:spLocks noGrp="1" noChangeArrowheads="1"/>
          </p:cNvSpPr>
          <p:nvPr>
            <p:ph type="title"/>
          </p:nvPr>
        </p:nvSpPr>
        <p:spPr/>
        <p:txBody>
          <a:bodyPr/>
          <a:lstStyle/>
          <a:p>
            <a:r>
              <a:rPr lang="en-US" altLang="en-US">
                <a:ea typeface="ＭＳ Ｐゴシック" panose="020B0600070205080204" pitchFamily="34" charset="-128"/>
              </a:rPr>
              <a:t>Copy-on-Write</a:t>
            </a:r>
          </a:p>
        </p:txBody>
      </p:sp>
      <p:sp>
        <p:nvSpPr>
          <p:cNvPr id="3" name="Content Placeholder 2">
            <a:extLst>
              <a:ext uri="{FF2B5EF4-FFF2-40B4-BE49-F238E27FC236}">
                <a16:creationId xmlns:a16="http://schemas.microsoft.com/office/drawing/2014/main" id="{0DB278FC-C48F-4EBE-AD92-663E1C3F2172}"/>
              </a:ext>
            </a:extLst>
          </p:cNvPr>
          <p:cNvSpPr>
            <a:spLocks noGrp="1"/>
          </p:cNvSpPr>
          <p:nvPr>
            <p:ph idx="1"/>
          </p:nvPr>
        </p:nvSpPr>
        <p:spPr/>
        <p:txBody>
          <a:bodyPr>
            <a:normAutofit/>
          </a:bodyPr>
          <a:lstStyle/>
          <a:p>
            <a:pPr algn="just">
              <a:defRPr/>
            </a:pPr>
            <a:r>
              <a:rPr lang="en-US" dirty="0"/>
              <a:t>The fork() system call creates a child process that is a duplicate of its parent. Traditionally, fork() worked by creating a copy of the parent’s address space for the child, duplicating the pages belonging to the parent. However, considering that many child processes invoke the exec() system call immediately after creation, the copying of the parent's address space may be unnecessary.</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6508B2D-640D-4D0B-B260-52E45888FBB5}"/>
              </a:ext>
            </a:extLst>
          </p:cNvPr>
          <p:cNvSpPr>
            <a:spLocks noGrp="1" noChangeArrowheads="1"/>
          </p:cNvSpPr>
          <p:nvPr>
            <p:ph type="title"/>
          </p:nvPr>
        </p:nvSpPr>
        <p:spPr>
          <a:xfrm>
            <a:off x="838200" y="365125"/>
            <a:ext cx="10515600" cy="746223"/>
          </a:xfrm>
        </p:spPr>
        <p:txBody>
          <a:bodyPr/>
          <a:lstStyle/>
          <a:p>
            <a:pPr eaLnBrk="1" hangingPunct="1"/>
            <a:r>
              <a:rPr lang="en-US" altLang="en-US" dirty="0">
                <a:ea typeface="ＭＳ Ｐゴシック" panose="020B0600070205080204" pitchFamily="34" charset="-128"/>
              </a:rPr>
              <a:t>Copy-on-Write</a:t>
            </a:r>
          </a:p>
        </p:txBody>
      </p:sp>
      <p:sp>
        <p:nvSpPr>
          <p:cNvPr id="38915" name="Rectangle 3">
            <a:extLst>
              <a:ext uri="{FF2B5EF4-FFF2-40B4-BE49-F238E27FC236}">
                <a16:creationId xmlns:a16="http://schemas.microsoft.com/office/drawing/2014/main" id="{8C1F6708-5AE0-4A6C-9155-2559ABC5DA67}"/>
              </a:ext>
            </a:extLst>
          </p:cNvPr>
          <p:cNvSpPr>
            <a:spLocks noGrp="1" noChangeArrowheads="1"/>
          </p:cNvSpPr>
          <p:nvPr>
            <p:ph type="body" idx="1"/>
          </p:nvPr>
        </p:nvSpPr>
        <p:spPr>
          <a:xfrm>
            <a:off x="281354" y="1387475"/>
            <a:ext cx="10515600" cy="5318125"/>
          </a:xfrm>
        </p:spPr>
        <p:txBody>
          <a:bodyPr>
            <a:normAutofit/>
          </a:bodyPr>
          <a:lstStyle/>
          <a:p>
            <a:pPr marL="381000" indent="-381000" algn="just">
              <a:defRPr/>
            </a:pPr>
            <a:r>
              <a:rPr lang="en-US" sz="2000" dirty="0">
                <a:ea typeface="ＭＳ Ｐゴシック" panose="020B0600070205080204" pitchFamily="34" charset="-128"/>
              </a:rPr>
              <a:t>Virtual memory allows other benefits during process creation:</a:t>
            </a:r>
          </a:p>
          <a:p>
            <a:pPr marL="381000" indent="-381000" algn="just">
              <a:buNone/>
              <a:defRPr/>
            </a:pPr>
            <a:r>
              <a:rPr lang="en-US" sz="2000" dirty="0">
                <a:ea typeface="ＭＳ Ｐゴシック" panose="020B0600070205080204" pitchFamily="34" charset="-128"/>
              </a:rPr>
              <a:t>	- Copy-on-Write</a:t>
            </a:r>
          </a:p>
          <a:p>
            <a:pPr algn="just">
              <a:defRPr/>
            </a:pPr>
            <a:r>
              <a:rPr lang="en-US" sz="2000" dirty="0">
                <a:ea typeface="ＭＳ Ｐゴシック" panose="020B0600070205080204" pitchFamily="34" charset="-128"/>
              </a:rPr>
              <a:t>Copy-on-Write  allows both parent and child processes to initially </a:t>
            </a:r>
            <a:r>
              <a:rPr lang="en-US" sz="2000" i="1" dirty="0">
                <a:ea typeface="ＭＳ Ｐゴシック" panose="020B0600070205080204" pitchFamily="34" charset="-128"/>
              </a:rPr>
              <a:t>share</a:t>
            </a:r>
            <a:r>
              <a:rPr lang="en-US" sz="2000" dirty="0">
                <a:ea typeface="ＭＳ Ｐゴシック" panose="020B0600070205080204" pitchFamily="34" charset="-128"/>
              </a:rPr>
              <a:t> the same pages in memory. If either process modifies a shared page, a copy of the shared page is copied.</a:t>
            </a:r>
          </a:p>
          <a:p>
            <a:pPr algn="just">
              <a:defRPr/>
            </a:pPr>
            <a:r>
              <a:rPr lang="en-US" sz="2000" dirty="0">
                <a:ea typeface="ＭＳ Ｐゴシック" panose="020B0600070205080204" pitchFamily="34" charset="-128"/>
              </a:rPr>
              <a:t>Copy-on-Write allows more efficient process creation as only modified pages are copied</a:t>
            </a:r>
          </a:p>
          <a:p>
            <a:pPr algn="just">
              <a:defRPr/>
            </a:pPr>
            <a:r>
              <a:rPr lang="en-US" sz="2000" dirty="0"/>
              <a:t>When it is determined that a page is going to be duplicated using copy on-write, uses free poll of space.</a:t>
            </a:r>
            <a:endParaRPr lang="en-US" sz="2000" dirty="0">
              <a:ea typeface="ＭＳ Ｐゴシック" panose="020B0600070205080204" pitchFamily="34" charset="-128"/>
            </a:endParaRPr>
          </a:p>
          <a:p>
            <a:pPr algn="just">
              <a:defRPr/>
            </a:pPr>
            <a:r>
              <a:rPr lang="en-US" sz="2000" dirty="0"/>
              <a:t>Operating systems typically allocate these pages using a technique known as zero-fill-on-demand</a:t>
            </a:r>
            <a:endParaRPr lang="en-US" sz="2000" dirty="0">
              <a:ea typeface="ＭＳ Ｐゴシック" panose="020B0600070205080204" pitchFamily="34" charset="-128"/>
            </a:endParaRPr>
          </a:p>
        </p:txBody>
      </p:sp>
      <p:pic>
        <p:nvPicPr>
          <p:cNvPr id="5" name="Audio 4">
            <a:hlinkClick r:id="" action="ppaction://media"/>
            <a:extLst>
              <a:ext uri="{FF2B5EF4-FFF2-40B4-BE49-F238E27FC236}">
                <a16:creationId xmlns:a16="http://schemas.microsoft.com/office/drawing/2014/main" id="{92590B81-122B-48D4-9D39-C0C994607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578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0F12123-32A8-47F0-8FA7-813DF15773F9}"/>
              </a:ext>
            </a:extLst>
          </p:cNvPr>
          <p:cNvSpPr>
            <a:spLocks noGrp="1" noChangeArrowheads="1"/>
          </p:cNvSpPr>
          <p:nvPr>
            <p:ph type="title"/>
          </p:nvPr>
        </p:nvSpPr>
        <p:spPr>
          <a:xfrm>
            <a:off x="2419350" y="277813"/>
            <a:ext cx="7791450" cy="576262"/>
          </a:xfrm>
        </p:spPr>
        <p:txBody>
          <a:bodyPr>
            <a:normAutofit fontScale="90000"/>
          </a:bodyPr>
          <a:lstStyle/>
          <a:p>
            <a:pPr eaLnBrk="1" hangingPunct="1"/>
            <a:r>
              <a:rPr lang="en-US" altLang="en-US">
                <a:ea typeface="ＭＳ Ｐゴシック" panose="020B0600070205080204" pitchFamily="34" charset="-128"/>
              </a:rPr>
              <a:t>Before Process 1 Modifies Page C</a:t>
            </a:r>
          </a:p>
        </p:txBody>
      </p:sp>
      <p:pic>
        <p:nvPicPr>
          <p:cNvPr id="44035" name="Picture 4" descr="9">
            <a:extLst>
              <a:ext uri="{FF2B5EF4-FFF2-40B4-BE49-F238E27FC236}">
                <a16:creationId xmlns:a16="http://schemas.microsoft.com/office/drawing/2014/main" id="{672B1E0C-0C4D-4E6E-BC87-B6752FEBF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609726"/>
            <a:ext cx="8091488"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567EB932-52B2-4ED3-B25A-917237FA0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3217"/>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E6A9DEF-C270-4312-8E4C-B2ACF5A1FFA1}"/>
              </a:ext>
            </a:extLst>
          </p:cNvPr>
          <p:cNvSpPr>
            <a:spLocks noGrp="1" noChangeArrowheads="1"/>
          </p:cNvSpPr>
          <p:nvPr>
            <p:ph type="title"/>
          </p:nvPr>
        </p:nvSpPr>
        <p:spPr>
          <a:xfrm>
            <a:off x="2400300" y="277813"/>
            <a:ext cx="7810500" cy="576262"/>
          </a:xfrm>
        </p:spPr>
        <p:txBody>
          <a:bodyPr>
            <a:normAutofit fontScale="90000"/>
          </a:bodyPr>
          <a:lstStyle/>
          <a:p>
            <a:pPr eaLnBrk="1" hangingPunct="1"/>
            <a:r>
              <a:rPr lang="en-US" altLang="en-US">
                <a:ea typeface="ＭＳ Ｐゴシック" panose="020B0600070205080204" pitchFamily="34" charset="-128"/>
              </a:rPr>
              <a:t>After Process 1 Modifies Page C</a:t>
            </a:r>
          </a:p>
        </p:txBody>
      </p:sp>
      <p:pic>
        <p:nvPicPr>
          <p:cNvPr id="46083" name="Picture 4" descr="9">
            <a:extLst>
              <a:ext uri="{FF2B5EF4-FFF2-40B4-BE49-F238E27FC236}">
                <a16:creationId xmlns:a16="http://schemas.microsoft.com/office/drawing/2014/main" id="{1D827B83-7F9C-49F8-8FEC-A8471F92C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2044701"/>
            <a:ext cx="67310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D1B5F644-6D12-404B-8394-52C488586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84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11A4BDF-2049-45F8-BF84-18DC26A3BB5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Background</a:t>
            </a:r>
          </a:p>
        </p:txBody>
      </p:sp>
      <p:sp>
        <p:nvSpPr>
          <p:cNvPr id="11267" name="Rectangle 3">
            <a:extLst>
              <a:ext uri="{FF2B5EF4-FFF2-40B4-BE49-F238E27FC236}">
                <a16:creationId xmlns:a16="http://schemas.microsoft.com/office/drawing/2014/main" id="{DBA901ED-6ED0-46E5-8E5C-85C460CC3DC6}"/>
              </a:ext>
            </a:extLst>
          </p:cNvPr>
          <p:cNvSpPr>
            <a:spLocks noGrp="1" noChangeArrowheads="1"/>
          </p:cNvSpPr>
          <p:nvPr>
            <p:ph type="body" idx="1"/>
          </p:nvPr>
        </p:nvSpPr>
        <p:spPr>
          <a:xfrm>
            <a:off x="838200" y="1233489"/>
            <a:ext cx="10148668" cy="4530725"/>
          </a:xfrm>
        </p:spPr>
        <p:txBody>
          <a:bodyPr>
            <a:normAutofit/>
          </a:bodyPr>
          <a:lstStyle/>
          <a:p>
            <a:r>
              <a:rPr lang="en-US" altLang="en-US" sz="2400" b="1" dirty="0">
                <a:solidFill>
                  <a:srgbClr val="3366FF"/>
                </a:solidFill>
                <a:ea typeface="ＭＳ Ｐゴシック" panose="020B0600070205080204" pitchFamily="34" charset="-128"/>
              </a:rPr>
              <a:t>Virtual memory</a:t>
            </a:r>
            <a:r>
              <a:rPr lang="en-US" altLang="en-US" sz="2400" dirty="0">
                <a:solidFill>
                  <a:srgbClr val="3366FF"/>
                </a:solidFill>
                <a:ea typeface="ＭＳ Ｐゴシック" panose="020B0600070205080204" pitchFamily="34" charset="-128"/>
              </a:rPr>
              <a:t> </a:t>
            </a:r>
            <a:r>
              <a:rPr lang="en-US" altLang="en-US" sz="2400" dirty="0">
                <a:ea typeface="ＭＳ Ｐゴシック" panose="020B0600070205080204" pitchFamily="34" charset="-128"/>
              </a:rPr>
              <a:t>– separation of user logical memory from physical memory.</a:t>
            </a:r>
          </a:p>
          <a:p>
            <a:pPr lvl="1"/>
            <a:r>
              <a:rPr lang="en-US" altLang="en-US" dirty="0">
                <a:ea typeface="ＭＳ Ｐゴシック" panose="020B0600070205080204" pitchFamily="34" charset="-128"/>
              </a:rPr>
              <a:t>Only part of the program needs to be in memory for execution</a:t>
            </a:r>
          </a:p>
          <a:p>
            <a:pPr lvl="1"/>
            <a:r>
              <a:rPr lang="en-US" altLang="en-US" dirty="0">
                <a:ea typeface="ＭＳ Ｐゴシック" panose="020B0600070205080204" pitchFamily="34" charset="-128"/>
              </a:rPr>
              <a:t>Logical address space can therefore be much larger than physical address space</a:t>
            </a:r>
          </a:p>
          <a:p>
            <a:pPr lvl="1"/>
            <a:r>
              <a:rPr lang="en-US" altLang="en-US" dirty="0">
                <a:ea typeface="ＭＳ Ｐゴシック" panose="020B0600070205080204" pitchFamily="34" charset="-128"/>
              </a:rPr>
              <a:t>Allows address spaces to be shared by several processes</a:t>
            </a:r>
          </a:p>
          <a:p>
            <a:pPr lvl="1"/>
            <a:r>
              <a:rPr lang="en-US" altLang="en-US" dirty="0">
                <a:ea typeface="ＭＳ Ｐゴシック" panose="020B0600070205080204" pitchFamily="34" charset="-128"/>
              </a:rPr>
              <a:t>Allows for more efficient process creation</a:t>
            </a:r>
          </a:p>
          <a:p>
            <a:r>
              <a:rPr lang="en-US" altLang="en-US" sz="2400" dirty="0">
                <a:ea typeface="ＭＳ Ｐゴシック" panose="020B0600070205080204" pitchFamily="34" charset="-128"/>
              </a:rPr>
              <a:t>Virtual memory can be implemented via:</a:t>
            </a:r>
          </a:p>
          <a:p>
            <a:pPr lvl="1"/>
            <a:r>
              <a:rPr lang="en-US" altLang="en-US" dirty="0">
                <a:ea typeface="ＭＳ Ｐゴシック" panose="020B0600070205080204" pitchFamily="34" charset="-128"/>
              </a:rPr>
              <a:t>Demand paging </a:t>
            </a:r>
          </a:p>
          <a:p>
            <a:pPr lvl="1"/>
            <a:r>
              <a:rPr lang="en-US" altLang="en-US" dirty="0">
                <a:ea typeface="ＭＳ Ｐゴシック" panose="020B0600070205080204" pitchFamily="34" charset="-128"/>
              </a:rPr>
              <a:t>Demand segmentation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290745F-A596-4B0F-AEE3-738CEC715C15}"/>
              </a:ext>
            </a:extLst>
          </p:cNvPr>
          <p:cNvSpPr>
            <a:spLocks noGrp="1" noChangeArrowheads="1"/>
          </p:cNvSpPr>
          <p:nvPr>
            <p:ph type="title"/>
          </p:nvPr>
        </p:nvSpPr>
        <p:spPr>
          <a:xfrm>
            <a:off x="2433639" y="28575"/>
            <a:ext cx="8161337" cy="844550"/>
          </a:xfrm>
        </p:spPr>
        <p:txBody>
          <a:bodyPr>
            <a:normAutofit fontScale="90000"/>
          </a:bodyPr>
          <a:lstStyle/>
          <a:p>
            <a:pPr eaLnBrk="1" hangingPunct="1"/>
            <a:r>
              <a:rPr lang="en-US" altLang="en-US" sz="2800">
                <a:ea typeface="ＭＳ Ｐゴシック" panose="020B0600070205080204" pitchFamily="34" charset="-128"/>
              </a:rPr>
              <a:t>Virtual Memory That is </a:t>
            </a:r>
            <a:br>
              <a:rPr lang="en-US" altLang="en-US" sz="2800">
                <a:ea typeface="ＭＳ Ｐゴシック" panose="020B0600070205080204" pitchFamily="34" charset="-128"/>
              </a:rPr>
            </a:br>
            <a:r>
              <a:rPr lang="en-US" altLang="en-US" sz="2800">
                <a:ea typeface="ＭＳ Ｐゴシック" panose="020B0600070205080204" pitchFamily="34" charset="-128"/>
              </a:rPr>
              <a:t>Larger Than Physical Memory</a:t>
            </a:r>
          </a:p>
        </p:txBody>
      </p:sp>
      <p:pic>
        <p:nvPicPr>
          <p:cNvPr id="13315" name="Picture 5" descr="9">
            <a:extLst>
              <a:ext uri="{FF2B5EF4-FFF2-40B4-BE49-F238E27FC236}">
                <a16:creationId xmlns:a16="http://schemas.microsoft.com/office/drawing/2014/main" id="{9CD632D6-8554-4ECD-B76D-14AA30822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1030288"/>
            <a:ext cx="64135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Audio 3">
            <a:hlinkClick r:id="" action="ppaction://media"/>
            <a:extLst>
              <a:ext uri="{FF2B5EF4-FFF2-40B4-BE49-F238E27FC236}">
                <a16:creationId xmlns:a16="http://schemas.microsoft.com/office/drawing/2014/main" id="{4ADAD95F-3B49-4446-9737-A61676E98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906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3A958E3-F134-409D-A46E-04B6A190F609}"/>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 name="Rectangle 2">
            <a:extLst>
              <a:ext uri="{FF2B5EF4-FFF2-40B4-BE49-F238E27FC236}">
                <a16:creationId xmlns:a16="http://schemas.microsoft.com/office/drawing/2014/main" id="{40E9B334-BFB5-41A7-9BAF-9244E8F0F44F}"/>
              </a:ext>
            </a:extLst>
          </p:cNvPr>
          <p:cNvSpPr/>
          <p:nvPr/>
        </p:nvSpPr>
        <p:spPr>
          <a:xfrm>
            <a:off x="548640" y="1254126"/>
            <a:ext cx="10805160" cy="3785652"/>
          </a:xfrm>
          <a:prstGeom prst="rect">
            <a:avLst/>
          </a:prstGeom>
        </p:spPr>
        <p:txBody>
          <a:bodyPr wrap="square">
            <a:spAutoFit/>
          </a:bodyPr>
          <a:lstStyle/>
          <a:p>
            <a:pPr algn="just">
              <a:defRPr/>
            </a:pPr>
            <a:r>
              <a:rPr lang="en-US" sz="2400" dirty="0">
                <a:latin typeface="Times New Roman" panose="02020603050405020304" pitchFamily="18" charset="0"/>
                <a:cs typeface="Times New Roman" panose="02020603050405020304" pitchFamily="18" charset="0"/>
              </a:rPr>
              <a:t>The ability to execute a program that is only partially in memory would confer many benefits:</a:t>
            </a:r>
          </a:p>
          <a:p>
            <a:pPr algn="just">
              <a:defRP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 program would no longer be constrained by the amount of physical memory that is available.</a:t>
            </a:r>
          </a:p>
          <a:p>
            <a:pPr marL="285750" indent="-28575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Because each user program could take less physical memory, more programs could be run at the same time, with a corresponding increase in CPU utilization and throughput </a:t>
            </a:r>
          </a:p>
          <a:p>
            <a:pPr marL="285750" indent="-28575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Less I/O would be needed to load or swap user programs into memory, so each user program would run faster.</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050E46B-71B2-41FB-8BB4-46779D2D7EDB}"/>
              </a:ext>
            </a:extLst>
          </p:cNvPr>
          <p:cNvSpPr>
            <a:spLocks noGrp="1" noChangeArrowheads="1"/>
          </p:cNvSpPr>
          <p:nvPr>
            <p:ph type="title"/>
          </p:nvPr>
        </p:nvSpPr>
        <p:spPr>
          <a:xfrm>
            <a:off x="2466976" y="277813"/>
            <a:ext cx="7743825" cy="576262"/>
          </a:xfrm>
        </p:spPr>
        <p:txBody>
          <a:bodyPr>
            <a:normAutofit fontScale="90000"/>
          </a:bodyPr>
          <a:lstStyle/>
          <a:p>
            <a:pPr eaLnBrk="1" hangingPunct="1"/>
            <a:r>
              <a:rPr lang="en-US" altLang="en-US">
                <a:ea typeface="ＭＳ Ｐゴシック" panose="020B0600070205080204" pitchFamily="34" charset="-128"/>
              </a:rPr>
              <a:t>Virtual-address Space</a:t>
            </a:r>
          </a:p>
        </p:txBody>
      </p:sp>
      <p:pic>
        <p:nvPicPr>
          <p:cNvPr id="16387" name="Picture 5">
            <a:extLst>
              <a:ext uri="{FF2B5EF4-FFF2-40B4-BE49-F238E27FC236}">
                <a16:creationId xmlns:a16="http://schemas.microsoft.com/office/drawing/2014/main" id="{AD611674-6007-409C-9635-252F3FCF8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1365251"/>
            <a:ext cx="20637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1">
            <a:extLst>
              <a:ext uri="{FF2B5EF4-FFF2-40B4-BE49-F238E27FC236}">
                <a16:creationId xmlns:a16="http://schemas.microsoft.com/office/drawing/2014/main" id="{BE837011-F721-4065-8EF8-39423A3A9335}"/>
              </a:ext>
            </a:extLst>
          </p:cNvPr>
          <p:cNvSpPr txBox="1">
            <a:spLocks noChangeArrowheads="1"/>
          </p:cNvSpPr>
          <p:nvPr/>
        </p:nvSpPr>
        <p:spPr bwMode="auto">
          <a:xfrm>
            <a:off x="6338889" y="2163763"/>
            <a:ext cx="5492040" cy="26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r>
              <a:rPr lang="en-US" altLang="en-US" dirty="0"/>
              <a:t>The large blank space (or hole) between the heap and the stack is part of the virtual address space.</a:t>
            </a:r>
          </a:p>
          <a:p>
            <a:pPr algn="just"/>
            <a:r>
              <a:rPr kumimoji="0" lang="en-US" altLang="en-US" dirty="0">
                <a:latin typeface="Verdana" panose="020B0604030504040204" pitchFamily="34" charset="0"/>
              </a:rPr>
              <a:t>Virtual address spaces that include holes are known as </a:t>
            </a:r>
            <a:r>
              <a:rPr kumimoji="0" lang="en-US" altLang="en-US" dirty="0">
                <a:solidFill>
                  <a:srgbClr val="FF0000"/>
                </a:solidFill>
                <a:latin typeface="Verdana" panose="020B0604030504040204" pitchFamily="34" charset="0"/>
              </a:rPr>
              <a:t>sparse address spaces</a:t>
            </a:r>
            <a:r>
              <a:rPr kumimoji="0" lang="en-US" altLang="en-US" dirty="0">
                <a:latin typeface="Verdana" panose="020B0604030504040204" pitchFamily="34" charset="0"/>
              </a:rPr>
              <a:t>.</a:t>
            </a:r>
          </a:p>
          <a:p>
            <a:pPr algn="just">
              <a:spcBef>
                <a:spcPct val="0"/>
              </a:spcBef>
              <a:buClrTx/>
              <a:buSzTx/>
              <a:buFontTx/>
              <a:buNone/>
            </a:pPr>
            <a:r>
              <a:rPr kumimoji="0" lang="en-US" altLang="en-US" dirty="0">
                <a:latin typeface="Verdana" panose="020B0604030504040204" pitchFamily="34" charset="0"/>
              </a:rPr>
              <a:t>Using a sparse address space is beneficial because the holes can be filled as the stack or heap segments grow or if we wish to dynamically link libraries during program execution.</a:t>
            </a:r>
          </a:p>
        </p:txBody>
      </p:sp>
      <p:pic>
        <p:nvPicPr>
          <p:cNvPr id="3" name="Audio 2">
            <a:hlinkClick r:id="" action="ppaction://media"/>
            <a:extLst>
              <a:ext uri="{FF2B5EF4-FFF2-40B4-BE49-F238E27FC236}">
                <a16:creationId xmlns:a16="http://schemas.microsoft.com/office/drawing/2014/main" id="{012DA6FF-8585-4A1A-A597-C26033658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785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CAE3A39-A30E-427C-99AD-58D505F901D4}"/>
              </a:ext>
            </a:extLst>
          </p:cNvPr>
          <p:cNvSpPr>
            <a:spLocks noGrp="1" noChangeArrowheads="1"/>
          </p:cNvSpPr>
          <p:nvPr>
            <p:ph type="title"/>
          </p:nvPr>
        </p:nvSpPr>
        <p:spPr/>
        <p:txBody>
          <a:bodyPr/>
          <a:lstStyle/>
          <a:p>
            <a:endParaRPr lang="en-US" altLang="en-US" dirty="0">
              <a:ea typeface="ＭＳ Ｐゴシック" panose="020B0600070205080204" pitchFamily="34" charset="-128"/>
            </a:endParaRPr>
          </a:p>
        </p:txBody>
      </p:sp>
      <p:sp>
        <p:nvSpPr>
          <p:cNvPr id="3" name="Rectangle 2">
            <a:extLst>
              <a:ext uri="{FF2B5EF4-FFF2-40B4-BE49-F238E27FC236}">
                <a16:creationId xmlns:a16="http://schemas.microsoft.com/office/drawing/2014/main" id="{FA2CEF1D-AAB5-487F-9BAC-6F9BABEB9EA5}"/>
              </a:ext>
            </a:extLst>
          </p:cNvPr>
          <p:cNvSpPr/>
          <p:nvPr/>
        </p:nvSpPr>
        <p:spPr>
          <a:xfrm>
            <a:off x="1097280" y="1438276"/>
            <a:ext cx="9577070" cy="3447098"/>
          </a:xfrm>
          <a:prstGeom prst="rect">
            <a:avLst/>
          </a:prstGeom>
        </p:spPr>
        <p:txBody>
          <a:bodyPr wrap="square">
            <a:spAutoFit/>
          </a:bodyPr>
          <a:lstStyle/>
          <a:p>
            <a:pPr algn="just">
              <a:defRPr/>
            </a:pPr>
            <a:r>
              <a:rPr lang="en-US" sz="2000" dirty="0"/>
              <a:t>Virtual memory allows files and memory to be shared by two or more processes through page sharing</a:t>
            </a:r>
          </a:p>
          <a:p>
            <a:pPr algn="just">
              <a:defRPr/>
            </a:pPr>
            <a:endParaRPr lang="en-US" sz="2000" dirty="0"/>
          </a:p>
          <a:p>
            <a:pPr algn="just">
              <a:defRPr/>
            </a:pPr>
            <a:r>
              <a:rPr lang="en-US" sz="2000" dirty="0"/>
              <a:t>Benefits:</a:t>
            </a:r>
          </a:p>
          <a:p>
            <a:pPr algn="just">
              <a:defRPr/>
            </a:pPr>
            <a:endParaRPr lang="en-US" sz="2000" dirty="0"/>
          </a:p>
          <a:p>
            <a:pPr marL="285750" indent="-285750" algn="just">
              <a:buFont typeface="Arial" panose="020B0604020202020204" pitchFamily="34" charset="0"/>
              <a:buChar char="•"/>
              <a:defRPr/>
            </a:pPr>
            <a:r>
              <a:rPr lang="en-US" sz="2000" dirty="0"/>
              <a:t>System libraries can be shared by several processes through mapping</a:t>
            </a:r>
          </a:p>
          <a:p>
            <a:pPr algn="just">
              <a:defRPr/>
            </a:pPr>
            <a:r>
              <a:rPr lang="en-US" sz="2000" dirty="0"/>
              <a:t>    of the shared object into a virtual address space.</a:t>
            </a:r>
          </a:p>
          <a:p>
            <a:pPr algn="just">
              <a:defRPr/>
            </a:pPr>
            <a:endParaRPr lang="en-US" sz="2000" dirty="0"/>
          </a:p>
          <a:p>
            <a:pPr marL="285750" indent="-285750" algn="just">
              <a:buFont typeface="Arial" panose="020B0604020202020204" pitchFamily="34" charset="0"/>
              <a:buChar char="•"/>
              <a:defRPr/>
            </a:pPr>
            <a:r>
              <a:rPr lang="en-US" sz="2000" dirty="0"/>
              <a:t>Virtual memory can allow pages to be shared during process creation with the fork() system call thus speeding up process creation.</a:t>
            </a:r>
          </a:p>
          <a:p>
            <a:pPr marL="285750" indent="-285750">
              <a:buFont typeface="Arial" panose="020B0604020202020204" pitchFamily="34" charset="0"/>
              <a:buChar char="•"/>
              <a:defRPr/>
            </a:pPr>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F7007FC-854B-47F1-B269-DC14CC6086C3}"/>
              </a:ext>
            </a:extLst>
          </p:cNvPr>
          <p:cNvSpPr>
            <a:spLocks noGrp="1" noChangeArrowheads="1"/>
          </p:cNvSpPr>
          <p:nvPr>
            <p:ph type="title"/>
          </p:nvPr>
        </p:nvSpPr>
        <p:spPr>
          <a:xfrm>
            <a:off x="2419350" y="277813"/>
            <a:ext cx="7791450" cy="576262"/>
          </a:xfrm>
        </p:spPr>
        <p:txBody>
          <a:bodyPr>
            <a:normAutofit fontScale="90000"/>
          </a:bodyPr>
          <a:lstStyle/>
          <a:p>
            <a:pPr eaLnBrk="1" hangingPunct="1"/>
            <a:r>
              <a:rPr lang="en-US" altLang="en-US">
                <a:ea typeface="ＭＳ Ｐゴシック" panose="020B0600070205080204" pitchFamily="34" charset="-128"/>
              </a:rPr>
              <a:t>Shared Library Using Virtual Memory</a:t>
            </a:r>
          </a:p>
        </p:txBody>
      </p:sp>
      <p:pic>
        <p:nvPicPr>
          <p:cNvPr id="19459" name="Picture 6">
            <a:extLst>
              <a:ext uri="{FF2B5EF4-FFF2-40B4-BE49-F238E27FC236}">
                <a16:creationId xmlns:a16="http://schemas.microsoft.com/office/drawing/2014/main" id="{41F1519D-B252-441B-9941-A6E875ED6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9" y="1273175"/>
            <a:ext cx="6770687"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udio 4">
            <a:hlinkClick r:id="" action="ppaction://media"/>
            <a:extLst>
              <a:ext uri="{FF2B5EF4-FFF2-40B4-BE49-F238E27FC236}">
                <a16:creationId xmlns:a16="http://schemas.microsoft.com/office/drawing/2014/main" id="{1A0BA756-62C7-4545-9844-5C7ACAE08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379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455A0BE-490C-4E50-8524-B0A34970D81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Demand Paging</a:t>
            </a:r>
          </a:p>
        </p:txBody>
      </p:sp>
      <p:sp>
        <p:nvSpPr>
          <p:cNvPr id="21507" name="Rectangle 3">
            <a:extLst>
              <a:ext uri="{FF2B5EF4-FFF2-40B4-BE49-F238E27FC236}">
                <a16:creationId xmlns:a16="http://schemas.microsoft.com/office/drawing/2014/main" id="{D208974E-D544-42C1-B75D-1DD594E3D9D2}"/>
              </a:ext>
            </a:extLst>
          </p:cNvPr>
          <p:cNvSpPr>
            <a:spLocks noGrp="1" noChangeArrowheads="1"/>
          </p:cNvSpPr>
          <p:nvPr>
            <p:ph type="body" idx="1"/>
          </p:nvPr>
        </p:nvSpPr>
        <p:spPr>
          <a:xfrm>
            <a:off x="647115" y="1233489"/>
            <a:ext cx="11029070" cy="4530725"/>
          </a:xfrm>
        </p:spPr>
        <p:txBody>
          <a:bodyPr/>
          <a:lstStyle/>
          <a:p>
            <a:pPr algn="just">
              <a:lnSpc>
                <a:spcPct val="90000"/>
              </a:lnSpc>
            </a:pPr>
            <a:r>
              <a:rPr lang="en-US" altLang="en-US" sz="2000" dirty="0">
                <a:ea typeface="ＭＳ Ｐゴシック" panose="020B0600070205080204" pitchFamily="34" charset="-128"/>
              </a:rPr>
              <a:t>Bring a page into memory only when it is needed for execution.</a:t>
            </a:r>
          </a:p>
          <a:p>
            <a:pPr algn="just">
              <a:lnSpc>
                <a:spcPct val="90000"/>
              </a:lnSpc>
            </a:pPr>
            <a:r>
              <a:rPr lang="en-US" altLang="en-US" sz="2000" dirty="0">
                <a:ea typeface="ＭＳ Ｐゴシック" panose="020B0600070205080204" pitchFamily="34" charset="-128"/>
              </a:rPr>
              <a:t>A demand-paging system is similar to a paging system with swapping.</a:t>
            </a:r>
          </a:p>
          <a:p>
            <a:pPr lvl="1" algn="just">
              <a:lnSpc>
                <a:spcPct val="90000"/>
              </a:lnSpc>
            </a:pPr>
            <a:r>
              <a:rPr lang="en-US" altLang="en-US" sz="2000" dirty="0">
                <a:ea typeface="ＭＳ Ｐゴシック" panose="020B0600070205080204" pitchFamily="34" charset="-128"/>
              </a:rPr>
              <a:t>Less I/O needed</a:t>
            </a:r>
          </a:p>
          <a:p>
            <a:pPr lvl="1" algn="just">
              <a:lnSpc>
                <a:spcPct val="90000"/>
              </a:lnSpc>
            </a:pPr>
            <a:r>
              <a:rPr lang="en-US" altLang="en-US" sz="2000" dirty="0">
                <a:ea typeface="ＭＳ Ｐゴシック" panose="020B0600070205080204" pitchFamily="34" charset="-128"/>
              </a:rPr>
              <a:t>Less memory needed </a:t>
            </a:r>
          </a:p>
          <a:p>
            <a:pPr lvl="1" algn="just">
              <a:lnSpc>
                <a:spcPct val="90000"/>
              </a:lnSpc>
            </a:pPr>
            <a:r>
              <a:rPr lang="en-US" altLang="en-US" sz="2000" dirty="0">
                <a:ea typeface="ＭＳ Ｐゴシック" panose="020B0600070205080204" pitchFamily="34" charset="-128"/>
              </a:rPr>
              <a:t>Faster response (no need to wait for all pages to load)</a:t>
            </a:r>
          </a:p>
          <a:p>
            <a:pPr lvl="1" algn="just">
              <a:lnSpc>
                <a:spcPct val="90000"/>
              </a:lnSpc>
            </a:pPr>
            <a:r>
              <a:rPr lang="en-US" altLang="en-US" sz="2000" dirty="0">
                <a:ea typeface="ＭＳ Ｐゴシック" panose="020B0600070205080204" pitchFamily="34" charset="-128"/>
              </a:rPr>
              <a:t>More users</a:t>
            </a:r>
          </a:p>
          <a:p>
            <a:pPr algn="just">
              <a:lnSpc>
                <a:spcPct val="90000"/>
              </a:lnSpc>
            </a:pPr>
            <a:r>
              <a:rPr lang="en-US" altLang="en-US" sz="2000" dirty="0">
                <a:ea typeface="ＭＳ Ｐゴシック" panose="020B0600070205080204" pitchFamily="34" charset="-128"/>
              </a:rPr>
              <a:t>Rather than swapping the entire process into memory, however, we use a lazy swapper. A lazy swapper never swaps a page into memory unless that page will be needed.</a:t>
            </a:r>
          </a:p>
          <a:p>
            <a:pPr algn="just"/>
            <a:r>
              <a:rPr lang="en-US" altLang="en-US" sz="2000" dirty="0">
                <a:ea typeface="ＭＳ Ｐゴシック" panose="020B0600070205080204" pitchFamily="34" charset="-128"/>
              </a:rPr>
              <a:t>Since we are now viewing a process as a sequence of pages, rather than as one large contiguous address space, use of the term </a:t>
            </a:r>
            <a:r>
              <a:rPr lang="en-US" altLang="en-US" sz="2000" i="1" dirty="0">
                <a:ea typeface="ＭＳ Ｐゴシック" panose="020B0600070205080204" pitchFamily="34" charset="-128"/>
              </a:rPr>
              <a:t>swapper </a:t>
            </a:r>
            <a:r>
              <a:rPr lang="en-US" altLang="en-US" sz="2000" dirty="0">
                <a:ea typeface="ＭＳ Ｐゴシック" panose="020B0600070205080204" pitchFamily="34" charset="-128"/>
              </a:rPr>
              <a:t>is technically incorrect.</a:t>
            </a:r>
          </a:p>
          <a:p>
            <a:pPr lvl="1">
              <a:lnSpc>
                <a:spcPct val="90000"/>
              </a:lnSpc>
              <a:buFont typeface="Monotype Sorts" charset="2"/>
              <a:buNone/>
            </a:pPr>
            <a:endParaRPr lang="en-US" altLang="en-US" dirty="0">
              <a:ea typeface="ＭＳ Ｐゴシック" panose="020B0600070205080204" pitchFamily="34" charset="-128"/>
              <a:sym typeface="Symbol" panose="05050102010706020507" pitchFamily="18" charset="2"/>
            </a:endParaRPr>
          </a:p>
        </p:txBody>
      </p:sp>
      <p:pic>
        <p:nvPicPr>
          <p:cNvPr id="3" name="Audio 2">
            <a:hlinkClick r:id="" action="ppaction://media"/>
            <a:extLst>
              <a:ext uri="{FF2B5EF4-FFF2-40B4-BE49-F238E27FC236}">
                <a16:creationId xmlns:a16="http://schemas.microsoft.com/office/drawing/2014/main" id="{23B54085-7E31-4E9B-9CF0-6A5D8AFC0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6981"/>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7F89703B-A8A1-4952-AB43-50BCA47B9CC9}"/>
</file>

<file path=customXml/itemProps2.xml><?xml version="1.0" encoding="utf-8"?>
<ds:datastoreItem xmlns:ds="http://schemas.openxmlformats.org/officeDocument/2006/customXml" ds:itemID="{336E183C-320E-40F4-8C88-68E86EC33B46}"/>
</file>

<file path=customXml/itemProps3.xml><?xml version="1.0" encoding="utf-8"?>
<ds:datastoreItem xmlns:ds="http://schemas.openxmlformats.org/officeDocument/2006/customXml" ds:itemID="{157C818B-A74B-4BA3-8913-9C19902EE753}"/>
</file>

<file path=docProps/app.xml><?xml version="1.0" encoding="utf-8"?>
<Properties xmlns="http://schemas.openxmlformats.org/officeDocument/2006/extended-properties" xmlns:vt="http://schemas.openxmlformats.org/officeDocument/2006/docPropsVTypes">
  <TotalTime>14</TotalTime>
  <Words>1322</Words>
  <Application>Microsoft Office PowerPoint</Application>
  <PresentationFormat>Widescreen</PresentationFormat>
  <Paragraphs>138</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vt:lpstr>
      <vt:lpstr>Monotype Sorts</vt:lpstr>
      <vt:lpstr>Times New Roman</vt:lpstr>
      <vt:lpstr>Verdana</vt:lpstr>
      <vt:lpstr>Office Theme</vt:lpstr>
      <vt:lpstr>PowerPoint Presentation</vt:lpstr>
      <vt:lpstr>Chapter 9:  Virtual Memory </vt:lpstr>
      <vt:lpstr>Background</vt:lpstr>
      <vt:lpstr>Virtual Memory That is  Larger Than Physical Memory</vt:lpstr>
      <vt:lpstr>PowerPoint Presentation</vt:lpstr>
      <vt:lpstr>Virtual-address Space</vt:lpstr>
      <vt:lpstr>PowerPoint Presentation</vt:lpstr>
      <vt:lpstr>Shared Library Using Virtual Memory</vt:lpstr>
      <vt:lpstr>Demand Paging</vt:lpstr>
      <vt:lpstr>PowerPoint Presentation</vt:lpstr>
      <vt:lpstr>Transfer of a Paged Memory to  Contiguous Disk Space</vt:lpstr>
      <vt:lpstr>Valid-Invalid Bit</vt:lpstr>
      <vt:lpstr>Page Table When Some Pages  Are Not in Main Memory</vt:lpstr>
      <vt:lpstr>Page Fault</vt:lpstr>
      <vt:lpstr>PowerPoint Presentation</vt:lpstr>
      <vt:lpstr>PowerPoint Presentation</vt:lpstr>
      <vt:lpstr>Steps in Handling a Page Fault</vt:lpstr>
      <vt:lpstr>Performance of Demand Paging</vt:lpstr>
      <vt:lpstr>Demand Paging Example</vt:lpstr>
      <vt:lpstr>Copy-on-Write</vt:lpstr>
      <vt:lpstr>Copy-on-Write</vt:lpstr>
      <vt:lpstr>Before Process 1 Modifies Page C</vt:lpstr>
      <vt:lpstr>After Process 1 Modifies Page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Pujari [MAHE-MIT]</dc:creator>
  <cp:lastModifiedBy>Chetana Pujari [MAHE-MIT]</cp:lastModifiedBy>
  <cp:revision>5</cp:revision>
  <dcterms:created xsi:type="dcterms:W3CDTF">2020-04-09T06:34:27Z</dcterms:created>
  <dcterms:modified xsi:type="dcterms:W3CDTF">2020-04-09T06:48:39Z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119700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