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</p:sldIdLst>
  <p:sldSz cy="6858000" cx="9144000"/>
  <p:notesSz cx="6735750" cy="9799625"/>
  <p:embeddedFontLst>
    <p:embeddedFont>
      <p:font typeface="Franklin Gothic"/>
      <p:bold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2.xml"/><Relationship Id="rId26" Type="http://schemas.openxmlformats.org/officeDocument/2006/relationships/slide" Target="slides/slide19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34" Type="http://schemas.openxmlformats.org/officeDocument/2006/relationships/slide" Target="slides/slide27.xml"/><Relationship Id="rId21" Type="http://schemas.openxmlformats.org/officeDocument/2006/relationships/slide" Target="slides/slide14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" Type="http://schemas.openxmlformats.org/officeDocument/2006/relationships/notesMaster" Target="notesMasters/notesMaster1.xml"/><Relationship Id="rId2" Type="http://schemas.openxmlformats.org/officeDocument/2006/relationships/viewProps" Target="viewProps.xml"/><Relationship Id="rId29" Type="http://schemas.openxmlformats.org/officeDocument/2006/relationships/slide" Target="slides/slide22.xml"/><Relationship Id="rId16" Type="http://schemas.openxmlformats.org/officeDocument/2006/relationships/slide" Target="slides/slide9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24" Type="http://schemas.openxmlformats.org/officeDocument/2006/relationships/slide" Target="slides/slide17.xml"/><Relationship Id="rId53" Type="http://schemas.openxmlformats.org/officeDocument/2006/relationships/slide" Target="slides/slide46.xml"/><Relationship Id="rId11" Type="http://schemas.openxmlformats.org/officeDocument/2006/relationships/slide" Target="slides/slide4.xml"/><Relationship Id="rId58" Type="http://schemas.openxmlformats.org/officeDocument/2006/relationships/slide" Target="slides/slide51.xml"/><Relationship Id="rId5" Type="http://schemas.openxmlformats.org/officeDocument/2006/relationships/slideMaster" Target="slideMasters/slideMaster2.xml"/><Relationship Id="rId61" Type="http://schemas.openxmlformats.org/officeDocument/2006/relationships/customXml" Target="../customXml/item2.xml"/><Relationship Id="rId19" Type="http://schemas.openxmlformats.org/officeDocument/2006/relationships/slide" Target="slides/slide12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56" Type="http://schemas.openxmlformats.org/officeDocument/2006/relationships/slide" Target="slides/slide49.xml"/><Relationship Id="rId14" Type="http://schemas.openxmlformats.org/officeDocument/2006/relationships/slide" Target="slides/slide7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presProps" Target="presProps.xml"/><Relationship Id="rId46" Type="http://schemas.openxmlformats.org/officeDocument/2006/relationships/slide" Target="slides/slide39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25" Type="http://schemas.openxmlformats.org/officeDocument/2006/relationships/slide" Target="slides/slide18.xml"/><Relationship Id="rId12" Type="http://schemas.openxmlformats.org/officeDocument/2006/relationships/slide" Target="slides/slide5.xml"/><Relationship Id="rId59" Type="http://schemas.openxmlformats.org/officeDocument/2006/relationships/font" Target="fonts/FranklinGothic-bold.fntdata"/><Relationship Id="rId17" Type="http://schemas.openxmlformats.org/officeDocument/2006/relationships/slide" Target="slides/slide10.xml"/><Relationship Id="rId41" Type="http://schemas.openxmlformats.org/officeDocument/2006/relationships/slide" Target="slides/slide34.xml"/><Relationship Id="rId20" Type="http://schemas.openxmlformats.org/officeDocument/2006/relationships/slide" Target="slides/slide13.xml"/><Relationship Id="rId54" Type="http://schemas.openxmlformats.org/officeDocument/2006/relationships/slide" Target="slides/slide47.xml"/><Relationship Id="rId62" Type="http://schemas.openxmlformats.org/officeDocument/2006/relationships/customXml" Target="../customXml/item3.xml"/><Relationship Id="rId1" Type="http://schemas.openxmlformats.org/officeDocument/2006/relationships/theme" Target="theme/theme3.xml"/><Relationship Id="rId6" Type="http://schemas.openxmlformats.org/officeDocument/2006/relationships/slideMaster" Target="slideMasters/slideMaster3.xml"/><Relationship Id="rId49" Type="http://schemas.openxmlformats.org/officeDocument/2006/relationships/slide" Target="slides/slide42.xml"/><Relationship Id="rId36" Type="http://schemas.openxmlformats.org/officeDocument/2006/relationships/slide" Target="slides/slide29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57" Type="http://schemas.openxmlformats.org/officeDocument/2006/relationships/slide" Target="slides/slide50.xml"/><Relationship Id="rId15" Type="http://schemas.openxmlformats.org/officeDocument/2006/relationships/slide" Target="slides/slide8.xml"/><Relationship Id="rId44" Type="http://schemas.openxmlformats.org/officeDocument/2006/relationships/slide" Target="slides/slide37.xml"/><Relationship Id="rId31" Type="http://schemas.openxmlformats.org/officeDocument/2006/relationships/slide" Target="slides/slide24.xml"/><Relationship Id="rId52" Type="http://schemas.openxmlformats.org/officeDocument/2006/relationships/slide" Target="slides/slide45.xml"/><Relationship Id="rId10" Type="http://schemas.openxmlformats.org/officeDocument/2006/relationships/slide" Target="slides/slide3.xml"/><Relationship Id="rId60" Type="http://schemas.openxmlformats.org/officeDocument/2006/relationships/customXml" Target="../customXml/item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194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14762" y="0"/>
            <a:ext cx="29194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09100"/>
            <a:ext cx="29194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14762" y="9309100"/>
            <a:ext cx="29194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6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7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8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9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0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1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2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3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4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5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6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7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8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9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0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1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2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3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4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4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5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5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6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6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7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7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8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8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9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9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0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50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1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1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2581275" y="1639888"/>
            <a:ext cx="6081713" cy="909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2581275" y="2547938"/>
            <a:ext cx="6088063" cy="904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  <a:defRPr b="1">
                <a:solidFill>
                  <a:schemeClr val="lt1"/>
                </a:solidFill>
              </a:defRPr>
            </a:lvl1pPr>
            <a:lvl2pPr lvl="1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2pPr>
            <a:lvl3pPr lvl="2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3pPr>
            <a:lvl4pPr lvl="3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4pPr>
            <a:lvl5pPr lvl="4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319088" y="1879600"/>
            <a:ext cx="4186237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406400" lvl="0" marL="457200" algn="l">
              <a:spcBef>
                <a:spcPts val="112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960"/>
              </a:spcBef>
              <a:spcAft>
                <a:spcPts val="0"/>
              </a:spcAft>
              <a:buSzPts val="2400"/>
              <a:buFont typeface="Arial"/>
              <a:buChar char="-"/>
              <a:defRPr sz="2400"/>
            </a:lvl2pPr>
            <a:lvl3pPr indent="-355600" lvl="2" marL="13716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59" name="Google Shape;59;p12"/>
          <p:cNvSpPr txBox="1"/>
          <p:nvPr>
            <p:ph idx="2" type="body"/>
          </p:nvPr>
        </p:nvSpPr>
        <p:spPr>
          <a:xfrm>
            <a:off x="4657725" y="1879600"/>
            <a:ext cx="4186238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406400" lvl="0" marL="457200" algn="l">
              <a:spcBef>
                <a:spcPts val="112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960"/>
              </a:spcBef>
              <a:spcAft>
                <a:spcPts val="0"/>
              </a:spcAft>
              <a:buSzPts val="2400"/>
              <a:buFont typeface="Arial"/>
              <a:buChar char="-"/>
              <a:defRPr sz="2400"/>
            </a:lvl2pPr>
            <a:lvl3pPr indent="-355600" lvl="2" marL="13716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60" name="Google Shape;60;p12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 rot="5400000">
            <a:off x="5134769" y="2199481"/>
            <a:ext cx="5286375" cy="2132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 rot="5400000">
            <a:off x="793750" y="142875"/>
            <a:ext cx="5286375" cy="6245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 rot="5400000">
            <a:off x="2566987" y="-368300"/>
            <a:ext cx="4029075" cy="852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spcBef>
                <a:spcPts val="128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431800" lvl="0" marL="457200" algn="l">
              <a:spcBef>
                <a:spcPts val="128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1120"/>
              </a:spcBef>
              <a:spcAft>
                <a:spcPts val="0"/>
              </a:spcAft>
              <a:buSzPts val="2800"/>
              <a:buFont typeface="Arial"/>
              <a:buChar char="-"/>
              <a:defRPr sz="2800"/>
            </a:lvl2pPr>
            <a:lvl3pPr indent="-381000" lvl="2" marL="1371600" algn="l">
              <a:spcBef>
                <a:spcPts val="960"/>
              </a:spcBef>
              <a:spcAft>
                <a:spcPts val="0"/>
              </a:spcAft>
              <a:buSzPts val="2400"/>
              <a:buFont typeface="Arial"/>
              <a:buChar char="-"/>
              <a:defRPr sz="2400"/>
            </a:lvl3pPr>
            <a:lvl4pPr indent="-355600" lvl="3" marL="18288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4pPr>
            <a:lvl5pPr indent="-355600" lvl="4" marL="22860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96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81000" lvl="0" marL="457200" algn="l">
              <a:spcBef>
                <a:spcPts val="96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3pPr>
            <a:lvl4pPr indent="-330200" lvl="3" marL="18288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Char char="-"/>
              <a:defRPr sz="1600"/>
            </a:lvl4pPr>
            <a:lvl5pPr indent="-330200" lvl="4" marL="22860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96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81000" lvl="0" marL="457200" algn="l">
              <a:spcBef>
                <a:spcPts val="96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3pPr>
            <a:lvl4pPr indent="-330200" lvl="3" marL="18288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Char char="-"/>
              <a:defRPr sz="1600"/>
            </a:lvl4pPr>
            <a:lvl5pPr indent="-330200" lvl="4" marL="22860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5" name="Google Shape;55;p11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benannt-2" id="10" name="Google Shape;1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97712" y="2887662"/>
            <a:ext cx="1381125" cy="2136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P small" id="11" name="Google Shape;11;p1"/>
          <p:cNvPicPr preferRelativeResize="0"/>
          <p:nvPr/>
        </p:nvPicPr>
        <p:blipFill rotWithShape="1">
          <a:blip r:embed="rId3">
            <a:alphaModFix/>
          </a:blip>
          <a:srcRect b="34531" l="0" r="0" t="0"/>
          <a:stretch/>
        </p:blipFill>
        <p:spPr>
          <a:xfrm>
            <a:off x="5516562" y="6005512"/>
            <a:ext cx="3225800" cy="40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-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-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descr="PP small" id="21" name="Google Shape;21;p3"/>
          <p:cNvPicPr preferRelativeResize="0"/>
          <p:nvPr/>
        </p:nvPicPr>
        <p:blipFill rotWithShape="1">
          <a:blip r:embed="rId2">
            <a:alphaModFix/>
          </a:blip>
          <a:srcRect b="34531" l="0" r="0" t="0"/>
          <a:stretch/>
        </p:blipFill>
        <p:spPr>
          <a:xfrm>
            <a:off x="6361112" y="6350000"/>
            <a:ext cx="2463800" cy="307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 small" id="66" name="Google Shape;66;p14"/>
          <p:cNvPicPr preferRelativeResize="0"/>
          <p:nvPr/>
        </p:nvPicPr>
        <p:blipFill rotWithShape="1">
          <a:blip r:embed="rId2">
            <a:alphaModFix/>
          </a:blip>
          <a:srcRect b="34531" l="0" r="0" t="0"/>
          <a:stretch/>
        </p:blipFill>
        <p:spPr>
          <a:xfrm>
            <a:off x="6361112" y="6350000"/>
            <a:ext cx="2463800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-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2438400" y="1905000"/>
            <a:ext cx="3124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i="0" lang="en-US" sz="6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endParaRPr/>
          </a:p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1371600" y="3962400"/>
            <a:ext cx="64008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4325" y="6223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 Methods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03212" y="1905000"/>
            <a:ext cx="8382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String replace(char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original, char replacement)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228600" y="685800"/>
            <a:ext cx="8524875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s1 = "Mangalore";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System.out.println(s1.replace('M','B'));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System.out.println(s1);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 Methods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04800" y="1676400"/>
            <a:ext cx="8524875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equals(String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equalsIgnoreCase(String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190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228600" y="533400"/>
            <a:ext cx="8524875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  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{    	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String s1 = “Bangalore";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s2 = “bangalore";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if(s1.equals(s2))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System.out.println("same place");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else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System.out.println("different place");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63500" lvl="0" marL="190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228600" y="533400"/>
            <a:ext cx="8524875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  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{    	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s3 = “Mit";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String s4 = “mit";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if(s3.equalsIgnoreCase(s4))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System.out.println("same college");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else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System.out.println("different college");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63500" lvl="0" marL="190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4325" y="6223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 Methods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228600" y="1219200"/>
            <a:ext cx="8610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compareTo(String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Here,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 is the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being compared with the invoking String. The result of the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comparison is returned and is interpreted as shown here: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                                  Meaning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Less than zero                The invoking string is less than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Greater than zero             The invoking string is greater than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Zero                                 The two strings are equal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219075" y="5661025"/>
            <a:ext cx="22098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- str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228600" y="685800"/>
            <a:ext cx="8524875" cy="461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s1="computer";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s2="electronics";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System.out.println(s1.compareTo(s2));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s3 = “mit";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s4 = “mit";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System.out.println(s3.compareTo(s4));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81" name="Google Shape;181;p3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4325" y="6223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 Methods</a:t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228600" y="1219200"/>
            <a:ext cx="8610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substring(int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startIndex)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substring(int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startIndex, int endIndex)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Here,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startIndex specifies the beginning index, and endIndex specifies the stopping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point.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string returned  contains all the characters from the beginning index, up to,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but not including, the ending index.</a:t>
            </a:r>
            <a:endParaRPr b="0" i="1" sz="18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04800" y="7620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 = "abcdefgh";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System.out.println(s.substring(3));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System.out.println(s.substring(3,5));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88900" lvl="0" marL="1905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304800" y="838200"/>
            <a:ext cx="8524875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defgh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</a:t>
            </a:r>
            <a:endParaRPr/>
          </a:p>
        </p:txBody>
      </p:sp>
      <p:sp>
        <p:nvSpPr>
          <p:cNvPr id="200" name="Google Shape;200;p3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228600" y="762000"/>
            <a:ext cx="8534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strings are class objects and implemented using two classes  namely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StringBuffer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a string 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String  s = new String(“mit”);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char ch[] = {‘a’,’b’,’c’};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String s = new String(ch);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char ch[] = {‘a’,’b’,’c’,’d’,’e’,’f’};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String s = new String(ch,2,3 );                        OUTPUT: cde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304800" y="838200"/>
            <a:ext cx="8524875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length()</a:t>
            </a:r>
            <a:endParaRPr/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String    toLowerCase()</a:t>
            </a:r>
            <a:endParaRPr/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String     toUpperCase()</a:t>
            </a:r>
            <a:endParaRPr/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char charAt(int p)</a:t>
            </a:r>
            <a:endParaRPr/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replace(char c1, char c2)</a:t>
            </a:r>
            <a:endParaRPr/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equals(String s2)</a:t>
            </a:r>
            <a:endParaRPr/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equalsIgnoreCase(String s2)</a:t>
            </a:r>
            <a:endParaRPr/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compareTo(String s)</a:t>
            </a:r>
            <a:endParaRPr/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substring(int startIndex)</a:t>
            </a:r>
            <a:endParaRPr/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substring(int startIndex,  int endIndex)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206" name="Google Shape;206;p35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304800" y="838200"/>
            <a:ext cx="85248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 number of  ‘a’ present in a given string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212" name="Google Shape;212;p36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idx="1" type="body"/>
          </p:nvPr>
        </p:nvSpPr>
        <p:spPr>
          <a:xfrm>
            <a:off x="304800" y="838200"/>
            <a:ext cx="85248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Replace all  character which is same as first character with last character of a given string.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218" name="Google Shape;218;p3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idx="1" type="body"/>
          </p:nvPr>
        </p:nvSpPr>
        <p:spPr>
          <a:xfrm>
            <a:off x="228600" y="1371600"/>
            <a:ext cx="8534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occurrences of  each characters in a given string</a:t>
            </a:r>
            <a:endParaRPr/>
          </a:p>
        </p:txBody>
      </p:sp>
      <p:sp>
        <p:nvSpPr>
          <p:cNvPr id="224" name="Google Shape;224;p3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38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314325" y="6223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 Methods</a:t>
            </a:r>
            <a:endParaRPr/>
          </a:p>
        </p:txBody>
      </p:sp>
      <p:sp>
        <p:nvSpPr>
          <p:cNvPr id="231" name="Google Shape;231;p39"/>
          <p:cNvSpPr txBox="1"/>
          <p:nvPr>
            <p:ph idx="1" type="body"/>
          </p:nvPr>
        </p:nvSpPr>
        <p:spPr>
          <a:xfrm>
            <a:off x="304800" y="1219200"/>
            <a:ext cx="8382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concat(String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str)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  trim( )</a:t>
            </a:r>
            <a:endParaRPr/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309562" y="685800"/>
            <a:ext cx="8524875" cy="543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 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s1=“MIT";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s2="Manipal";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System.out.println(s1.concat(s2));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s3 = s1.concat(s2);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System.out.println(s1);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System.out.println(s3);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}  }</a:t>
            </a:r>
            <a:endParaRPr/>
          </a:p>
        </p:txBody>
      </p:sp>
      <p:sp>
        <p:nvSpPr>
          <p:cNvPr id="238" name="Google Shape;238;p4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type="title"/>
          </p:nvPr>
        </p:nvSpPr>
        <p:spPr>
          <a:xfrm>
            <a:off x="381000" y="533400"/>
            <a:ext cx="83629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 Methods</a:t>
            </a:r>
            <a:endParaRPr/>
          </a:p>
        </p:txBody>
      </p:sp>
      <p:sp>
        <p:nvSpPr>
          <p:cNvPr id="244" name="Google Shape;244;p41"/>
          <p:cNvSpPr txBox="1"/>
          <p:nvPr>
            <p:ph idx="1" type="body"/>
          </p:nvPr>
        </p:nvSpPr>
        <p:spPr>
          <a:xfrm>
            <a:off x="285750" y="1371600"/>
            <a:ext cx="84582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   indexOf(char ch);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   lastIndexOf(char  ch);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    indexOf(String st);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    lastIndexOf(String  st);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245" name="Google Shape;245;p4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idx="1" type="body"/>
          </p:nvPr>
        </p:nvSpPr>
        <p:spPr>
          <a:xfrm>
            <a:off x="319087" y="914400"/>
            <a:ext cx="8524875" cy="499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	     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            String s = “object oriented programming”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System.out.println(s.indexOf(‘e'));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System.out.println(s.lastIndexOf(‘e'));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String s2=“Service and Excellence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System.out.println(s2.indexOf(“ce"));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System.out.println(s2.lastIndexOf(“ce"));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63500" lvl="0" marL="190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idx="1" type="body"/>
          </p:nvPr>
        </p:nvSpPr>
        <p:spPr>
          <a:xfrm>
            <a:off x="304800" y="685800"/>
            <a:ext cx="8524875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3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13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5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20</a:t>
            </a:r>
            <a:endParaRPr/>
          </a:p>
        </p:txBody>
      </p:sp>
      <p:sp>
        <p:nvSpPr>
          <p:cNvPr id="257" name="Google Shape;257;p4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title"/>
          </p:nvPr>
        </p:nvSpPr>
        <p:spPr>
          <a:xfrm>
            <a:off x="381000" y="533400"/>
            <a:ext cx="83629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 Methods</a:t>
            </a:r>
            <a:endParaRPr/>
          </a:p>
        </p:txBody>
      </p:sp>
      <p:sp>
        <p:nvSpPr>
          <p:cNvPr id="263" name="Google Shape;263;p44"/>
          <p:cNvSpPr txBox="1"/>
          <p:nvPr>
            <p:ph idx="1" type="body"/>
          </p:nvPr>
        </p:nvSpPr>
        <p:spPr>
          <a:xfrm>
            <a:off x="228600" y="1066800"/>
            <a:ext cx="8610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    indexOf(int ch, int fromIndex);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    lastIndexOf((int ch, int fromIndex);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int     indexOf(String st, int fromIndex);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int    lastIndexOf(String st, int fromIndex);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fromIndex specifies the index at which point the search begins.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indexOf( ),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runs from fromIndex to the end of the string.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lastIndexOf( ),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search runs from fromIndex to zero.</a:t>
            </a:r>
            <a:endParaRPr/>
          </a:p>
          <a:p>
            <a:pPr indent="-63500" lvl="0" marL="190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9087" y="1295400"/>
            <a:ext cx="8524875" cy="461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Special string syntax: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String s=“mit”;</a:t>
            </a:r>
            <a:endParaRPr/>
          </a:p>
          <a:p>
            <a:pPr indent="-63500" lvl="0" marL="190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>
            <p:ph idx="1" type="body"/>
          </p:nvPr>
        </p:nvSpPr>
        <p:spPr>
          <a:xfrm>
            <a:off x="228600" y="7620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    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 = "abcabcabc";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System.out.println(s.indexOf('a',3));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System.out.println(s.indexOf(‘c',3));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System.out.println(s.lastIndexOf(‘c',2));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System.out.println(s.lastIndexOf(‘c',7));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63500" lvl="0" marL="190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5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45"/>
          <p:cNvSpPr txBox="1"/>
          <p:nvPr/>
        </p:nvSpPr>
        <p:spPr>
          <a:xfrm>
            <a:off x="152400" y="5702300"/>
            <a:ext cx="64008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lastIndexOf( ),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search runs from fromIndex to zero.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/>
          <p:nvPr>
            <p:ph idx="1" type="body"/>
          </p:nvPr>
        </p:nvSpPr>
        <p:spPr>
          <a:xfrm>
            <a:off x="228600" y="7620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    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 = "abcabcabc";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System.out.println(s.indexOf('a',3));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System.out.println(s.indexOf(‘c',3));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System.out.println(s.lastIndexOf(‘c',2));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System.out.println(s.lastIndexOf(‘c',7));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63500" lvl="0" marL="190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6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46"/>
          <p:cNvSpPr txBox="1"/>
          <p:nvPr/>
        </p:nvSpPr>
        <p:spPr>
          <a:xfrm>
            <a:off x="152400" y="5702300"/>
            <a:ext cx="64008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lastIndexOf( ),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search runs from fromIndex to zero.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idx="1" type="body"/>
          </p:nvPr>
        </p:nvSpPr>
        <p:spPr>
          <a:xfrm>
            <a:off x="304800" y="609600"/>
            <a:ext cx="8534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String s = "abcabcabc";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System.out.println(s.indexOf('c'));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System.out.println(s.indexOf('c',3));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System.out.println(s.lastIndexOf('c'));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System.out.println(s.lastIndexOf('c‘,7));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84" name="Google Shape;284;p4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"/>
          <p:cNvSpPr txBox="1"/>
          <p:nvPr>
            <p:ph idx="1" type="body"/>
          </p:nvPr>
        </p:nvSpPr>
        <p:spPr>
          <a:xfrm>
            <a:off x="304800" y="609600"/>
            <a:ext cx="8534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String s = "abcabcabc";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System.out.println(s.lastIndexOf('c‘,7));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System.out.println(s.lastIndexOf('c‘,8));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System.out.println(s.lastIndexOf(‘d‘,8));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90" name="Google Shape;290;p4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9"/>
          <p:cNvSpPr txBox="1"/>
          <p:nvPr>
            <p:ph type="title"/>
          </p:nvPr>
        </p:nvSpPr>
        <p:spPr>
          <a:xfrm>
            <a:off x="314325" y="6223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 Methods</a:t>
            </a:r>
            <a:endParaRPr/>
          </a:p>
        </p:txBody>
      </p:sp>
      <p:sp>
        <p:nvSpPr>
          <p:cNvPr id="296" name="Google Shape;296;p49"/>
          <p:cNvSpPr txBox="1"/>
          <p:nvPr>
            <p:ph idx="1" type="body"/>
          </p:nvPr>
        </p:nvSpPr>
        <p:spPr>
          <a:xfrm>
            <a:off x="228600" y="1295400"/>
            <a:ext cx="8524875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startsWith(String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endsWith(String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str)</a:t>
            </a:r>
            <a:endParaRPr/>
          </a:p>
        </p:txBody>
      </p:sp>
      <p:sp>
        <p:nvSpPr>
          <p:cNvPr id="297" name="Google Shape;297;p4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0"/>
          <p:cNvSpPr txBox="1"/>
          <p:nvPr>
            <p:ph type="title"/>
          </p:nvPr>
        </p:nvSpPr>
        <p:spPr>
          <a:xfrm>
            <a:off x="314325" y="6223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equals( ) Versus ==</a:t>
            </a:r>
            <a:endParaRPr/>
          </a:p>
        </p:txBody>
      </p:sp>
      <p:sp>
        <p:nvSpPr>
          <p:cNvPr id="303" name="Google Shape;303;p50"/>
          <p:cNvSpPr txBox="1"/>
          <p:nvPr>
            <p:ph idx="1" type="body"/>
          </p:nvPr>
        </p:nvSpPr>
        <p:spPr>
          <a:xfrm>
            <a:off x="314325" y="1423987"/>
            <a:ext cx="8524875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</a:pPr>
            <a:r>
              <a:rPr b="1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equals( ) method compares the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characters inside a </a:t>
            </a:r>
            <a:r>
              <a:rPr b="1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String object. </a:t>
            </a:r>
            <a:endParaRPr/>
          </a:p>
          <a:p>
            <a:pPr indent="-889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</a:pPr>
            <a:r>
              <a:rPr b="1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== operator compares two object references to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see whether they refer to the same instance.</a:t>
            </a:r>
            <a:endParaRPr/>
          </a:p>
        </p:txBody>
      </p:sp>
      <p:sp>
        <p:nvSpPr>
          <p:cNvPr id="304" name="Google Shape;304;p50"/>
          <p:cNvSpPr txBox="1"/>
          <p:nvPr/>
        </p:nvSpPr>
        <p:spPr>
          <a:xfrm>
            <a:off x="314325" y="3065462"/>
            <a:ext cx="8305800" cy="286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EqualsNotEqualTo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public static void main(String args[])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String s1 = "Hello";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String s2 = new String(s1);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System.out.println(s1.equals(s2));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 s1 == s2);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05" name="Google Shape;305;p5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1"/>
          <p:cNvSpPr txBox="1"/>
          <p:nvPr>
            <p:ph idx="1" type="body"/>
          </p:nvPr>
        </p:nvSpPr>
        <p:spPr>
          <a:xfrm>
            <a:off x="304800" y="685800"/>
            <a:ext cx="8524875" cy="16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/>
          </a:p>
        </p:txBody>
      </p:sp>
      <p:sp>
        <p:nvSpPr>
          <p:cNvPr id="311" name="Google Shape;311;p5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52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52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  contains(Sring st)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53"/>
          <p:cNvSpPr txBox="1"/>
          <p:nvPr>
            <p:ph idx="1" type="body"/>
          </p:nvPr>
        </p:nvSpPr>
        <p:spPr>
          <a:xfrm>
            <a:off x="319087" y="1879600"/>
            <a:ext cx="8524875" cy="1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 s=“mit manipal”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System.out.println(s.contains(“man”));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54"/>
          <p:cNvSpPr txBox="1"/>
          <p:nvPr>
            <p:ph idx="1" type="body"/>
          </p:nvPr>
        </p:nvSpPr>
        <p:spPr>
          <a:xfrm>
            <a:off x="319087" y="1879600"/>
            <a:ext cx="852487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String[ ]    split(String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regExp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31" name="Google Shape;331;p54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2819400"/>
            <a:ext cx="296227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228600" y="6096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 Concatenation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04800" y="1219200"/>
            <a:ext cx="8610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operator is used for concatenation.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 s = “Hello”+”world”;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 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String s1 =“four : “+2+2;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String s2= “four : “+(2+2);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System.out.println(s1);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System.out.println(s2);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5"/>
          <p:cNvSpPr txBox="1"/>
          <p:nvPr>
            <p:ph idx="1" type="body"/>
          </p:nvPr>
        </p:nvSpPr>
        <p:spPr>
          <a:xfrm>
            <a:off x="304800" y="685800"/>
            <a:ext cx="8524875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whether a given character is present in a given string or not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 number of vowels present in a given string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55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6"/>
          <p:cNvSpPr txBox="1"/>
          <p:nvPr>
            <p:ph idx="1" type="body"/>
          </p:nvPr>
        </p:nvSpPr>
        <p:spPr>
          <a:xfrm>
            <a:off x="304800" y="838200"/>
            <a:ext cx="3657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length()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String    toLowerCae()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String     toUpperCase()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char charAt(int p)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replace(char c1, char c2)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equals(String s2)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equalsIgnoreCase(String s2)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compareTo(String s)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substring(int startIndex)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substring(int startIndex,  int endIndex)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trim()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concat(String s)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startsWith(String s);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endswith(Strings s)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equals(Strig s)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344" name="Google Shape;344;p56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56"/>
          <p:cNvSpPr txBox="1"/>
          <p:nvPr/>
        </p:nvSpPr>
        <p:spPr>
          <a:xfrm>
            <a:off x="4267200" y="1066800"/>
            <a:ext cx="413385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   indexOf(int ch);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   lastIndexOf(int cha);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    indexOf(String st);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    lastIndexOf(String  st);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    indexOf(int ch, int fromIndex);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    lastIndexOf((int ch, int fromIndex);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    indexOf(String st, int fromIndex);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   lastIndexOf(String st, int fromIndex);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7"/>
          <p:cNvSpPr txBox="1"/>
          <p:nvPr>
            <p:ph idx="1" type="body"/>
          </p:nvPr>
        </p:nvSpPr>
        <p:spPr>
          <a:xfrm>
            <a:off x="304800" y="685800"/>
            <a:ext cx="8524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getChars( 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5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57"/>
          <p:cNvSpPr txBox="1"/>
          <p:nvPr/>
        </p:nvSpPr>
        <p:spPr>
          <a:xfrm>
            <a:off x="304800" y="1905000"/>
            <a:ext cx="85248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Palatino"/>
              <a:buNone/>
            </a:pPr>
            <a:r>
              <a:rPr b="0" i="0" lang="en-US" sz="2000" u="none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void getChars(int </a:t>
            </a:r>
            <a:r>
              <a:rPr b="0" i="1" lang="en-US" sz="2000" u="none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sourceStart</a:t>
            </a:r>
            <a:r>
              <a:rPr b="0" i="0" lang="en-US" sz="2000" u="none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, int </a:t>
            </a:r>
            <a:r>
              <a:rPr b="0" i="1" lang="en-US" sz="2000" u="none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sourceEnd</a:t>
            </a:r>
            <a:r>
              <a:rPr b="0" i="0" lang="en-US" sz="2000" u="none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, char </a:t>
            </a:r>
            <a:r>
              <a:rPr b="0" i="1" lang="en-US" sz="2000" u="none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target</a:t>
            </a:r>
            <a:r>
              <a:rPr b="0" i="0" lang="en-US" sz="2000" u="none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[ ], int </a:t>
            </a:r>
            <a:r>
              <a:rPr b="0" i="1" lang="en-US" sz="2000" u="none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targetStart</a:t>
            </a:r>
            <a:r>
              <a:rPr b="0" i="0" lang="en-US" sz="2000" u="none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)</a:t>
            </a:r>
            <a:endParaRPr/>
          </a:p>
        </p:txBody>
      </p:sp>
      <p:sp>
        <p:nvSpPr>
          <p:cNvPr id="353" name="Google Shape;353;p57"/>
          <p:cNvSpPr txBox="1"/>
          <p:nvPr/>
        </p:nvSpPr>
        <p:spPr>
          <a:xfrm>
            <a:off x="330200" y="2979737"/>
            <a:ext cx="8499475" cy="2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sourceStart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specifies the index of the beginning of the substring,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sourceEnd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specifies an index that is one past the end of the desired substring.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the substring contains the characters from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sourceStart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sourceEnd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–1.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array that will receive the characters is specified by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target.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index within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which the substring will be copied is passed in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targetStart. 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8"/>
          <p:cNvSpPr txBox="1"/>
          <p:nvPr>
            <p:ph idx="1" type="body"/>
          </p:nvPr>
        </p:nvSpPr>
        <p:spPr>
          <a:xfrm>
            <a:off x="304800" y="685800"/>
            <a:ext cx="8524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getChars( )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5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58"/>
          <p:cNvSpPr txBox="1"/>
          <p:nvPr/>
        </p:nvSpPr>
        <p:spPr>
          <a:xfrm>
            <a:off x="304800" y="1716087"/>
            <a:ext cx="8377237" cy="332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 = "This is a demo of the getChars method.";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start = 10;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end = 13;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 buf[] = new char[end - start];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s.getChars(start, end, buf, 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System.out.println(buf);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9"/>
          <p:cNvSpPr txBox="1"/>
          <p:nvPr>
            <p:ph idx="1" type="body"/>
          </p:nvPr>
        </p:nvSpPr>
        <p:spPr>
          <a:xfrm>
            <a:off x="304800" y="685800"/>
            <a:ext cx="8524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getBytes( 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5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59"/>
          <p:cNvSpPr txBox="1"/>
          <p:nvPr/>
        </p:nvSpPr>
        <p:spPr>
          <a:xfrm>
            <a:off x="414337" y="1785937"/>
            <a:ext cx="8305800" cy="209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tino"/>
              <a:buNone/>
            </a:pPr>
            <a:r>
              <a:rPr b="0" i="0" lang="en-US" sz="2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stores the characters in an array of bytes.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tino"/>
              <a:buNone/>
            </a:pPr>
            <a:r>
              <a:rPr b="0" i="0" lang="en-US" sz="2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byte[ ] getBytes(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0"/>
          <p:cNvSpPr txBox="1"/>
          <p:nvPr>
            <p:ph idx="1" type="body"/>
          </p:nvPr>
        </p:nvSpPr>
        <p:spPr>
          <a:xfrm>
            <a:off x="304800" y="685800"/>
            <a:ext cx="8524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getBytes( 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6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60"/>
          <p:cNvSpPr txBox="1"/>
          <p:nvPr/>
        </p:nvSpPr>
        <p:spPr>
          <a:xfrm>
            <a:off x="457200" y="1371600"/>
            <a:ext cx="7848600" cy="2586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 = "ABCD";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byte b[] = s.getBytes();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for(int i=0;i&lt;b.length;i++)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System.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out.println(b[i]);</a:t>
            </a:r>
            <a:endParaRPr/>
          </a:p>
        </p:txBody>
      </p:sp>
      <p:sp>
        <p:nvSpPr>
          <p:cNvPr id="375" name="Google Shape;375;p60"/>
          <p:cNvSpPr txBox="1"/>
          <p:nvPr/>
        </p:nvSpPr>
        <p:spPr>
          <a:xfrm>
            <a:off x="6858000" y="3957637"/>
            <a:ext cx="914400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68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1"/>
          <p:cNvSpPr txBox="1"/>
          <p:nvPr>
            <p:ph idx="1" type="body"/>
          </p:nvPr>
        </p:nvSpPr>
        <p:spPr>
          <a:xfrm>
            <a:off x="304800" y="685800"/>
            <a:ext cx="8524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toCharArray( )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6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61"/>
          <p:cNvSpPr txBox="1"/>
          <p:nvPr/>
        </p:nvSpPr>
        <p:spPr>
          <a:xfrm>
            <a:off x="304800" y="1447800"/>
            <a:ext cx="8458200" cy="440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convert all the characters in a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into a character array.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returns an array of characters for the entire string.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char[ ] toCharArray(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 can use getChars( ) to achieve the same result.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2"/>
          <p:cNvSpPr txBox="1"/>
          <p:nvPr>
            <p:ph idx="1" type="body"/>
          </p:nvPr>
        </p:nvSpPr>
        <p:spPr>
          <a:xfrm>
            <a:off x="228600" y="1371600"/>
            <a:ext cx="8534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s="mit manipal";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int count=0;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char c[] = s.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toCharArray();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for(int i=0;i&lt;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c.length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if(c[i] == ‘a')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count++;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System.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out.println("count "+count);</a:t>
            </a:r>
            <a:endParaRPr/>
          </a:p>
        </p:txBody>
      </p:sp>
      <p:sp>
        <p:nvSpPr>
          <p:cNvPr id="388" name="Google Shape;388;p6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62"/>
          <p:cNvSpPr txBox="1"/>
          <p:nvPr/>
        </p:nvSpPr>
        <p:spPr>
          <a:xfrm>
            <a:off x="304800" y="685800"/>
            <a:ext cx="8524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toCharArray(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63"/>
          <p:cNvSpPr txBox="1"/>
          <p:nvPr/>
        </p:nvSpPr>
        <p:spPr>
          <a:xfrm>
            <a:off x="228600" y="838200"/>
            <a:ext cx="2032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ranklin Gothic"/>
              <a:buNone/>
            </a:pPr>
            <a:r>
              <a:rPr b="1" i="0" lang="en-US" sz="1800" u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regionMatches( )</a:t>
            </a:r>
            <a:endParaRPr/>
          </a:p>
        </p:txBody>
      </p:sp>
      <p:sp>
        <p:nvSpPr>
          <p:cNvPr id="396" name="Google Shape;396;p63"/>
          <p:cNvSpPr txBox="1"/>
          <p:nvPr/>
        </p:nvSpPr>
        <p:spPr>
          <a:xfrm>
            <a:off x="152400" y="1447800"/>
            <a:ext cx="8839200" cy="42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compares a specific region inside a string with another specific region in another string.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forms: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regionMatches(int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startIndex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String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str2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int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str2StartIndex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int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numChars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regionMatches(boolean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ignoreCase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int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startIndex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String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str2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int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str2StartIndex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int 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numChars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1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1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startIndex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specifies the index at which the region begins within the invoking 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being compared is specified by </a:t>
            </a:r>
            <a:r>
              <a:rPr b="0" i="1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str2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index at which the comparison will start within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str2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specified by </a:t>
            </a:r>
            <a:r>
              <a:rPr b="0" i="1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str2StartIndex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length of the substring being compared is passed in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numChars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1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second version, if </a:t>
            </a:r>
            <a:r>
              <a:rPr b="0" i="1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ignoreCase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case of the characters is ignored. 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64"/>
          <p:cNvSpPr txBox="1"/>
          <p:nvPr/>
        </p:nvSpPr>
        <p:spPr>
          <a:xfrm>
            <a:off x="419100" y="1066800"/>
            <a:ext cx="8305800" cy="267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s1 =  "Manipal Institute of Technology";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s2 =  "National Institute of  Technology Karnataka";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if(s1.regionMatches(8,s2,9,9))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System.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out.println("region matches");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System.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out.println("region not matches");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 Methods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457200" y="1538287"/>
            <a:ext cx="8534400" cy="326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length( 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String   s = “computer”;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a = s.length();  </a:t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5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p65"/>
          <p:cNvSpPr txBox="1"/>
          <p:nvPr/>
        </p:nvSpPr>
        <p:spPr>
          <a:xfrm>
            <a:off x="419100" y="1066800"/>
            <a:ext cx="8305800" cy="267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s1 =  "Manipal Institute of Technology";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s2 =  "National Institute of  Technology Karnataka";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if(s1.regionMatches(true,8,s2,9,9))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System.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out.println("region matches");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System.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out.println("region not matches");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6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66"/>
          <p:cNvSpPr txBox="1"/>
          <p:nvPr/>
        </p:nvSpPr>
        <p:spPr>
          <a:xfrm>
            <a:off x="419100" y="1066800"/>
            <a:ext cx="8305800" cy="267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s1 =  "Manipal Institute of Technology";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s2 =  "National Institute of  Technology Karnataka";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if(s1.regionMatches(false, 8,s2,9,9))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System.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out.println("region matches");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System.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out.println("region not matches");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4325" y="6223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 Methods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293687" y="2376487"/>
            <a:ext cx="8382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   toLowerCase( )</a:t>
            </a:r>
            <a:endParaRPr/>
          </a:p>
          <a:p>
            <a:pPr indent="-762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   toUpperCase( 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9087" y="762000"/>
            <a:ext cx="8524875" cy="514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prg2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String s = "abcabcabc";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    System.out.println(s.toUpperCase());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System.out.println(s.toLowerCase());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System.out.println(s.length());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63500" lvl="0" marL="190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4325" y="6223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 Methods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03212" y="19050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 charAt(int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the characters at position </a:t>
            </a:r>
            <a:r>
              <a:rPr b="0" i="1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</a:t>
            </a:r>
            <a:endParaRPr b="0" i="0" sz="18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228600" y="685800"/>
            <a:ext cx="8524875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s1 = "Mangalore";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char a = s1.charAt(2);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	System.out.println(a);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System.out.println(s1.charAt(3));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  <SharedWithUsers xmlns="6464b784-94fc-4d5d-8912-f9bf35373677">
      <UserInfo>
        <DisplayName/>
        <AccountId xsi:nil="true"/>
        <AccountType/>
      </UserInfo>
    </SharedWithUsers>
    <MediaLengthInSeconds xmlns="803c8e6e-8136-4d7d-af1c-024f8e6687c9" xsi:nil="true"/>
  </documentManagement>
</p:properties>
</file>

<file path=customXml/itemProps1.xml><?xml version="1.0" encoding="utf-8"?>
<ds:datastoreItem xmlns:ds="http://schemas.openxmlformats.org/officeDocument/2006/customXml" ds:itemID="{42AA7682-AD9A-40EA-96C5-063299AC801F}"/>
</file>

<file path=customXml/itemProps2.xml><?xml version="1.0" encoding="utf-8"?>
<ds:datastoreItem xmlns:ds="http://schemas.openxmlformats.org/officeDocument/2006/customXml" ds:itemID="{EF162E81-708C-4159-81AD-9222156AC81B}"/>
</file>

<file path=customXml/itemProps3.xml><?xml version="1.0" encoding="utf-8"?>
<ds:datastoreItem xmlns:ds="http://schemas.openxmlformats.org/officeDocument/2006/customXml" ds:itemID="{6DDF8888-60D2-418E-92F9-ECAFA3428AE5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  <property fmtid="{D5CDD505-2E9C-101B-9397-08002B2CF9AE}" pid="3" name="Order">
    <vt:r8>873600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