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05" r:id="rId2"/>
    <p:sldId id="306" r:id="rId3"/>
    <p:sldId id="307" r:id="rId4"/>
    <p:sldId id="313" r:id="rId5"/>
    <p:sldId id="308" r:id="rId6"/>
    <p:sldId id="256" r:id="rId7"/>
    <p:sldId id="257" r:id="rId8"/>
    <p:sldId id="260" r:id="rId9"/>
    <p:sldId id="258" r:id="rId10"/>
    <p:sldId id="261" r:id="rId11"/>
    <p:sldId id="268" r:id="rId12"/>
    <p:sldId id="269" r:id="rId13"/>
    <p:sldId id="270" r:id="rId14"/>
    <p:sldId id="314" r:id="rId15"/>
    <p:sldId id="262" r:id="rId16"/>
    <p:sldId id="263" r:id="rId17"/>
    <p:sldId id="271" r:id="rId18"/>
    <p:sldId id="272" r:id="rId19"/>
    <p:sldId id="266" r:id="rId20"/>
    <p:sldId id="273" r:id="rId21"/>
    <p:sldId id="274" r:id="rId22"/>
    <p:sldId id="264" r:id="rId23"/>
    <p:sldId id="315" r:id="rId24"/>
    <p:sldId id="265" r:id="rId25"/>
    <p:sldId id="279" r:id="rId26"/>
    <p:sldId id="275" r:id="rId27"/>
    <p:sldId id="316" r:id="rId28"/>
    <p:sldId id="276" r:id="rId29"/>
    <p:sldId id="277" r:id="rId30"/>
    <p:sldId id="278" r:id="rId31"/>
    <p:sldId id="280" r:id="rId32"/>
    <p:sldId id="281" r:id="rId33"/>
    <p:sldId id="282" r:id="rId34"/>
    <p:sldId id="287" r:id="rId35"/>
    <p:sldId id="288" r:id="rId36"/>
    <p:sldId id="289" r:id="rId37"/>
    <p:sldId id="290" r:id="rId38"/>
    <p:sldId id="293" r:id="rId39"/>
    <p:sldId id="317" r:id="rId40"/>
    <p:sldId id="318" r:id="rId41"/>
    <p:sldId id="319" r:id="rId42"/>
    <p:sldId id="320" r:id="rId43"/>
    <p:sldId id="321" r:id="rId44"/>
    <p:sldId id="322" r:id="rId45"/>
    <p:sldId id="32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5AB09-C7A3-45C3-A1F8-95ED044C4E15}" type="datetimeFigureOut">
              <a:rPr lang="en-US" smtClean="0"/>
              <a:t>9/16/2022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D88B4-AA37-4167-91E1-202BAD366E6F}" type="slidenum">
              <a:rPr lang="en-US" smtClean="0"/>
              <a:t>‹#›</a:t>
            </a:fld>
            <a:endParaRPr lang="en-US"/>
          </a:p>
        </p:txBody>
      </p:sp>
    </p:spTree>
    <p:extLst>
      <p:ext uri="{BB962C8B-B14F-4D97-AF65-F5344CB8AC3E}">
        <p14:creationId xmlns:p14="http://schemas.microsoft.com/office/powerpoint/2010/main" val="235512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slide 17</a:t>
            </a:r>
            <a:r>
              <a:rPr lang="en-US" baseline="0" dirty="0" smtClean="0"/>
              <a:t> the Gap between the lines(frequencies )must be 2fd </a:t>
            </a:r>
            <a:endParaRPr lang="en-US" dirty="0"/>
          </a:p>
        </p:txBody>
      </p:sp>
      <p:sp>
        <p:nvSpPr>
          <p:cNvPr id="4" name="Slide Number Placeholder 3"/>
          <p:cNvSpPr>
            <a:spLocks noGrp="1"/>
          </p:cNvSpPr>
          <p:nvPr>
            <p:ph type="sldNum" sz="quarter" idx="10"/>
          </p:nvPr>
        </p:nvSpPr>
        <p:spPr/>
        <p:txBody>
          <a:bodyPr/>
          <a:lstStyle/>
          <a:p>
            <a:fld id="{E0ED88B4-AA37-4167-91E1-202BAD366E6F}" type="slidenum">
              <a:rPr lang="en-US" smtClean="0"/>
              <a:t>12</a:t>
            </a:fld>
            <a:endParaRPr lang="en-US"/>
          </a:p>
        </p:txBody>
      </p:sp>
    </p:spTree>
    <p:extLst>
      <p:ext uri="{BB962C8B-B14F-4D97-AF65-F5344CB8AC3E}">
        <p14:creationId xmlns:p14="http://schemas.microsoft.com/office/powerpoint/2010/main" val="241569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AEA4E2-96C4-4E61-BD0D-5D28088EFDF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80807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EA4E2-96C4-4E61-BD0D-5D28088EFDF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92488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EA4E2-96C4-4E61-BD0D-5D28088EFDF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90113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EA4E2-96C4-4E61-BD0D-5D28088EFDF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41645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EA4E2-96C4-4E61-BD0D-5D28088EFDF0}"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23143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AEA4E2-96C4-4E61-BD0D-5D28088EFDF0}"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1025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AEA4E2-96C4-4E61-BD0D-5D28088EFDF0}"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313110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EA4E2-96C4-4E61-BD0D-5D28088EFDF0}"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20317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EA4E2-96C4-4E61-BD0D-5D28088EFDF0}"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224162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EA4E2-96C4-4E61-BD0D-5D28088EFDF0}"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22951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AEA4E2-96C4-4E61-BD0D-5D28088EFDF0}"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460C0-7CEC-4FF5-A909-0B8877E5DAB0}" type="slidenum">
              <a:rPr lang="en-US" smtClean="0"/>
              <a:t>‹#›</a:t>
            </a:fld>
            <a:endParaRPr lang="en-US"/>
          </a:p>
        </p:txBody>
      </p:sp>
    </p:spTree>
    <p:extLst>
      <p:ext uri="{BB962C8B-B14F-4D97-AF65-F5344CB8AC3E}">
        <p14:creationId xmlns:p14="http://schemas.microsoft.com/office/powerpoint/2010/main" val="121014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EA4E2-96C4-4E61-BD0D-5D28088EFDF0}" type="datetimeFigureOut">
              <a:rPr lang="en-US" smtClean="0"/>
              <a:t>9/16/2022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460C0-7CEC-4FF5-A909-0B8877E5DAB0}" type="slidenum">
              <a:rPr lang="en-US" smtClean="0"/>
              <a:t>‹#›</a:t>
            </a:fld>
            <a:endParaRPr lang="en-US"/>
          </a:p>
        </p:txBody>
      </p:sp>
    </p:spTree>
    <p:extLst>
      <p:ext uri="{BB962C8B-B14F-4D97-AF65-F5344CB8AC3E}">
        <p14:creationId xmlns:p14="http://schemas.microsoft.com/office/powerpoint/2010/main" val="149322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image" Target="../media/image14.png"/><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wmf"/><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5.wmf"/><Relationship Id="rId4"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B95D39D3-5A49-4FE4-B54C-A170CEAAC412}"/>
              </a:ext>
            </a:extLst>
          </p:cNvPr>
          <p:cNvSpPr>
            <a:spLocks noGrp="1" noChangeArrowheads="1"/>
          </p:cNvSpPr>
          <p:nvPr>
            <p:ph type="title"/>
          </p:nvPr>
        </p:nvSpPr>
        <p:spPr/>
        <p:txBody>
          <a:bodyPr/>
          <a:lstStyle/>
          <a:p>
            <a:r>
              <a:rPr lang="en-US" altLang="en-US"/>
              <a:t>Scrambling</a:t>
            </a:r>
          </a:p>
        </p:txBody>
      </p:sp>
      <p:sp>
        <p:nvSpPr>
          <p:cNvPr id="30723" name="Rectangle 3">
            <a:extLst>
              <a:ext uri="{FF2B5EF4-FFF2-40B4-BE49-F238E27FC236}">
                <a16:creationId xmlns:a16="http://schemas.microsoft.com/office/drawing/2014/main" xmlns="" id="{4ED5975C-8A3E-4A7C-B9C5-60014912BC00}"/>
              </a:ext>
            </a:extLst>
          </p:cNvPr>
          <p:cNvSpPr>
            <a:spLocks noGrp="1" noChangeArrowheads="1"/>
          </p:cNvSpPr>
          <p:nvPr>
            <p:ph type="body" idx="1"/>
          </p:nvPr>
        </p:nvSpPr>
        <p:spPr/>
        <p:txBody>
          <a:bodyPr/>
          <a:lstStyle/>
          <a:p>
            <a:r>
              <a:rPr lang="en-US" altLang="en-US" sz="2400"/>
              <a:t>Use scrambling to replace sequences that would produce constant voltage</a:t>
            </a:r>
          </a:p>
          <a:p>
            <a:r>
              <a:rPr lang="en-US" altLang="en-US" sz="2400"/>
              <a:t>Filling sequence </a:t>
            </a:r>
          </a:p>
          <a:p>
            <a:pPr lvl="1"/>
            <a:r>
              <a:rPr lang="en-US" altLang="en-US" sz="2000"/>
              <a:t>Must produce enough transitions to sync</a:t>
            </a:r>
          </a:p>
          <a:p>
            <a:pPr lvl="1"/>
            <a:r>
              <a:rPr lang="en-US" altLang="en-US" sz="2000"/>
              <a:t>Must be recognized by receiver and replace with original</a:t>
            </a:r>
          </a:p>
          <a:p>
            <a:pPr lvl="1"/>
            <a:r>
              <a:rPr lang="en-US" altLang="en-US" sz="2000"/>
              <a:t>Same length as original</a:t>
            </a:r>
          </a:p>
          <a:p>
            <a:r>
              <a:rPr lang="en-US" altLang="en-US" sz="2400"/>
              <a:t>No dc component</a:t>
            </a:r>
          </a:p>
          <a:p>
            <a:r>
              <a:rPr lang="en-US" altLang="en-US" sz="2400"/>
              <a:t>No long sequences of zero level line signal</a:t>
            </a:r>
          </a:p>
          <a:p>
            <a:r>
              <a:rPr lang="en-US" altLang="en-US" sz="2400"/>
              <a:t>No reduction in data rate</a:t>
            </a:r>
          </a:p>
          <a:p>
            <a:r>
              <a:rPr lang="en-US" altLang="en-US" sz="2400"/>
              <a:t>Error detection capability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Binary frequency shift keying</a:t>
            </a:r>
            <a:br>
              <a:rPr lang="en-US" i="1" dirty="0">
                <a:latin typeface="Times New Roman" pitchFamily="18" charset="0"/>
              </a:rPr>
            </a:br>
            <a:endParaRPr lang="en-US" dirty="0"/>
          </a:p>
        </p:txBody>
      </p:sp>
      <p:grpSp>
        <p:nvGrpSpPr>
          <p:cNvPr id="7" name="Group 6"/>
          <p:cNvGrpSpPr/>
          <p:nvPr/>
        </p:nvGrpSpPr>
        <p:grpSpPr>
          <a:xfrm>
            <a:off x="5715000" y="1676400"/>
            <a:ext cx="2971800" cy="2133600"/>
            <a:chOff x="5791200" y="1752600"/>
            <a:chExt cx="2971800" cy="2133600"/>
          </a:xfrm>
        </p:grpSpPr>
        <p:sp>
          <p:nvSpPr>
            <p:cNvPr id="5" name="Rectangle 4"/>
            <p:cNvSpPr/>
            <p:nvPr/>
          </p:nvSpPr>
          <p:spPr>
            <a:xfrm>
              <a:off x="5791200" y="1752600"/>
              <a:ext cx="29718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3200" y="3124200"/>
              <a:ext cx="16764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a:blip r:embed="rId2"/>
          <a:stretch>
            <a:fillRect/>
          </a:stretch>
        </p:blipFill>
        <p:spPr>
          <a:xfrm>
            <a:off x="990600" y="2486024"/>
            <a:ext cx="7162800" cy="2619375"/>
          </a:xfrm>
          <a:prstGeom prst="rect">
            <a:avLst/>
          </a:prstGeom>
        </p:spPr>
      </p:pic>
      <p:pic>
        <p:nvPicPr>
          <p:cNvPr id="3" name="Picture 2"/>
          <p:cNvPicPr>
            <a:picLocks noChangeAspect="1"/>
          </p:cNvPicPr>
          <p:nvPr/>
        </p:nvPicPr>
        <p:blipFill>
          <a:blip r:embed="rId3"/>
          <a:stretch>
            <a:fillRect/>
          </a:stretch>
        </p:blipFill>
        <p:spPr>
          <a:xfrm>
            <a:off x="2438400" y="5667375"/>
            <a:ext cx="5084958" cy="928690"/>
          </a:xfrm>
          <a:prstGeom prst="rect">
            <a:avLst/>
          </a:prstGeom>
        </p:spPr>
      </p:pic>
      <p:cxnSp>
        <p:nvCxnSpPr>
          <p:cNvPr id="9" name="Straight Connector 8"/>
          <p:cNvCxnSpPr/>
          <p:nvPr/>
        </p:nvCxnSpPr>
        <p:spPr>
          <a:xfrm>
            <a:off x="7523358" y="1752600"/>
            <a:ext cx="0" cy="8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24800" y="1752600"/>
            <a:ext cx="0" cy="809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0400" y="25908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72400" y="2673698"/>
            <a:ext cx="533400" cy="369332"/>
          </a:xfrm>
          <a:prstGeom prst="rect">
            <a:avLst/>
          </a:prstGeom>
          <a:noFill/>
        </p:spPr>
        <p:txBody>
          <a:bodyPr wrap="square" rtlCol="0">
            <a:spAutoFit/>
          </a:bodyPr>
          <a:lstStyle/>
          <a:p>
            <a:r>
              <a:rPr lang="en-US" dirty="0"/>
              <a:t>f</a:t>
            </a:r>
            <a:r>
              <a:rPr lang="en-US" dirty="0" smtClean="0"/>
              <a:t>1</a:t>
            </a:r>
            <a:endParaRPr lang="en-US" dirty="0"/>
          </a:p>
        </p:txBody>
      </p:sp>
      <p:sp>
        <p:nvSpPr>
          <p:cNvPr id="19" name="TextBox 18"/>
          <p:cNvSpPr txBox="1"/>
          <p:nvPr/>
        </p:nvSpPr>
        <p:spPr>
          <a:xfrm>
            <a:off x="7362967" y="2695577"/>
            <a:ext cx="533400" cy="369332"/>
          </a:xfrm>
          <a:prstGeom prst="rect">
            <a:avLst/>
          </a:prstGeom>
          <a:noFill/>
        </p:spPr>
        <p:txBody>
          <a:bodyPr wrap="square" rtlCol="0">
            <a:spAutoFit/>
          </a:bodyPr>
          <a:lstStyle/>
          <a:p>
            <a:r>
              <a:rPr lang="en-US" dirty="0" smtClean="0"/>
              <a:t>f2</a:t>
            </a:r>
            <a:endParaRPr lang="en-US" dirty="0"/>
          </a:p>
        </p:txBody>
      </p:sp>
      <p:cxnSp>
        <p:nvCxnSpPr>
          <p:cNvPr id="21" name="Straight Connector 20"/>
          <p:cNvCxnSpPr/>
          <p:nvPr/>
        </p:nvCxnSpPr>
        <p:spPr>
          <a:xfrm>
            <a:off x="7010400" y="1752600"/>
            <a:ext cx="0" cy="13123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591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Multiple FSK (MFSK)</a:t>
            </a: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
                <a:srgbClr val="FF0000"/>
              </a:buClr>
              <a:buFont typeface="Wingdings" pitchFamily="2" charset="2"/>
              <a:buChar char="q"/>
            </a:pPr>
            <a:r>
              <a:rPr kumimoji="1" lang="en-GB" dirty="0"/>
              <a:t>More than two frequencies (M frequencies) are used</a:t>
            </a:r>
          </a:p>
          <a:p>
            <a:pPr>
              <a:buClr>
                <a:srgbClr val="FF0000"/>
              </a:buClr>
              <a:buFont typeface="Wingdings" pitchFamily="2" charset="2"/>
              <a:buChar char="q"/>
            </a:pPr>
            <a:r>
              <a:rPr kumimoji="1" lang="en-GB" dirty="0"/>
              <a:t>More bandwidth efficient compared to BFSK</a:t>
            </a:r>
          </a:p>
          <a:p>
            <a:pPr>
              <a:buClr>
                <a:srgbClr val="FF0000"/>
              </a:buClr>
              <a:buFont typeface="Wingdings" pitchFamily="2" charset="2"/>
              <a:buChar char="q"/>
            </a:pPr>
            <a:r>
              <a:rPr kumimoji="1" lang="en-GB" dirty="0"/>
              <a:t>More susceptible to noise compared to BFSK</a:t>
            </a:r>
          </a:p>
          <a:p>
            <a:pPr marL="0" indent="0">
              <a:buNone/>
            </a:pPr>
            <a:endParaRPr lang="en-US" dirty="0"/>
          </a:p>
        </p:txBody>
      </p:sp>
    </p:spTree>
    <p:extLst>
      <p:ext uri="{BB962C8B-B14F-4D97-AF65-F5344CB8AC3E}">
        <p14:creationId xmlns:p14="http://schemas.microsoft.com/office/powerpoint/2010/main" val="1371770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618514603"/>
              </p:ext>
            </p:extLst>
          </p:nvPr>
        </p:nvGraphicFramePr>
        <p:xfrm>
          <a:off x="1066800" y="1371600"/>
          <a:ext cx="6137275" cy="3733800"/>
        </p:xfrm>
        <a:graphic>
          <a:graphicData uri="http://schemas.openxmlformats.org/presentationml/2006/ole">
            <mc:AlternateContent xmlns:mc="http://schemas.openxmlformats.org/markup-compatibility/2006">
              <mc:Choice xmlns:v="urn:schemas-microsoft-com:vml" Requires="v">
                <p:oleObj spid="_x0000_s1222" name="Equation" r:id="rId4" imgW="3022560" imgH="2082600" progId="Equation.3">
                  <p:embed/>
                </p:oleObj>
              </mc:Choice>
              <mc:Fallback>
                <p:oleObj name="Equation" r:id="rId4" imgW="3022560" imgH="2082600" progId="Equation.3">
                  <p:embed/>
                  <p:pic>
                    <p:nvPicPr>
                      <p:cNvPr id="0" name="Object 18"/>
                      <p:cNvPicPr>
                        <a:picLocks noChangeAspect="1" noChangeArrowheads="1"/>
                      </p:cNvPicPr>
                      <p:nvPr/>
                    </p:nvPicPr>
                    <p:blipFill>
                      <a:blip r:embed="rId5"/>
                      <a:srcRect/>
                      <a:stretch>
                        <a:fillRect/>
                      </a:stretch>
                    </p:blipFill>
                    <p:spPr bwMode="auto">
                      <a:xfrm>
                        <a:off x="1066800" y="1371600"/>
                        <a:ext cx="6137275" cy="3733800"/>
                      </a:xfrm>
                      <a:prstGeom prst="rect">
                        <a:avLst/>
                      </a:prstGeom>
                      <a:noFill/>
                      <a:ln>
                        <a:noFill/>
                      </a:ln>
                      <a:effectLst/>
                    </p:spPr>
                  </p:pic>
                </p:oleObj>
              </mc:Fallback>
            </mc:AlternateContent>
          </a:graphicData>
        </a:graphic>
      </p:graphicFrame>
      <p:sp>
        <p:nvSpPr>
          <p:cNvPr id="5" name="Rectangle 4"/>
          <p:cNvSpPr/>
          <p:nvPr/>
        </p:nvSpPr>
        <p:spPr>
          <a:xfrm>
            <a:off x="914400" y="609600"/>
            <a:ext cx="4419600" cy="461665"/>
          </a:xfrm>
          <a:prstGeom prst="rect">
            <a:avLst/>
          </a:prstGeom>
        </p:spPr>
        <p:txBody>
          <a:bodyPr wrap="square">
            <a:spAutoFit/>
          </a:bodyPr>
          <a:lstStyle/>
          <a:p>
            <a:pPr>
              <a:buClr>
                <a:srgbClr val="FF0000"/>
              </a:buClr>
              <a:buFont typeface="Wingdings" pitchFamily="2" charset="2"/>
              <a:buChar char="q"/>
            </a:pPr>
            <a:r>
              <a:rPr kumimoji="1" lang="en-GB" sz="2400" dirty="0">
                <a:latin typeface="Times New Roman" pitchFamily="18" charset="0"/>
                <a:cs typeface="Times New Roman" pitchFamily="18" charset="0"/>
              </a:rPr>
              <a:t>MFSK signal:</a:t>
            </a:r>
          </a:p>
        </p:txBody>
      </p:sp>
      <p:cxnSp>
        <p:nvCxnSpPr>
          <p:cNvPr id="3" name="Elbow Connector 2"/>
          <p:cNvCxnSpPr/>
          <p:nvPr/>
        </p:nvCxnSpPr>
        <p:spPr>
          <a:xfrm rot="10800000" flipV="1">
            <a:off x="6172201" y="2438399"/>
            <a:ext cx="1295400" cy="38099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5400000">
            <a:off x="7273928" y="1717676"/>
            <a:ext cx="914397" cy="5270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a:off x="7994650" y="1524002"/>
            <a:ext cx="463550"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10584" y="1113262"/>
            <a:ext cx="533400" cy="369332"/>
          </a:xfrm>
          <a:prstGeom prst="rect">
            <a:avLst/>
          </a:prstGeom>
          <a:noFill/>
        </p:spPr>
        <p:txBody>
          <a:bodyPr wrap="square" rtlCol="0">
            <a:spAutoFit/>
          </a:bodyPr>
          <a:lstStyle/>
          <a:p>
            <a:r>
              <a:rPr lang="en-US" dirty="0" smtClean="0"/>
              <a:t>11</a:t>
            </a:r>
            <a:endParaRPr lang="en-US" dirty="0"/>
          </a:p>
        </p:txBody>
      </p:sp>
      <p:sp>
        <p:nvSpPr>
          <p:cNvPr id="20" name="TextBox 19"/>
          <p:cNvSpPr txBox="1"/>
          <p:nvPr/>
        </p:nvSpPr>
        <p:spPr>
          <a:xfrm>
            <a:off x="6172200" y="2438400"/>
            <a:ext cx="533400" cy="369332"/>
          </a:xfrm>
          <a:prstGeom prst="rect">
            <a:avLst/>
          </a:prstGeom>
          <a:noFill/>
        </p:spPr>
        <p:txBody>
          <a:bodyPr wrap="square" rtlCol="0">
            <a:spAutoFit/>
          </a:bodyPr>
          <a:lstStyle/>
          <a:p>
            <a:r>
              <a:rPr lang="en-US" dirty="0" smtClean="0"/>
              <a:t>00</a:t>
            </a:r>
            <a:endParaRPr lang="en-US" dirty="0"/>
          </a:p>
        </p:txBody>
      </p:sp>
      <p:sp>
        <p:nvSpPr>
          <p:cNvPr id="22" name="TextBox 21"/>
          <p:cNvSpPr txBox="1"/>
          <p:nvPr/>
        </p:nvSpPr>
        <p:spPr>
          <a:xfrm>
            <a:off x="7377184" y="1632761"/>
            <a:ext cx="533400" cy="369332"/>
          </a:xfrm>
          <a:prstGeom prst="rect">
            <a:avLst/>
          </a:prstGeom>
          <a:noFill/>
        </p:spPr>
        <p:txBody>
          <a:bodyPr wrap="square" rtlCol="0">
            <a:spAutoFit/>
          </a:bodyPr>
          <a:lstStyle/>
          <a:p>
            <a:r>
              <a:rPr lang="en-US" dirty="0"/>
              <a:t>1</a:t>
            </a:r>
            <a:r>
              <a:rPr lang="en-US" dirty="0" smtClean="0"/>
              <a:t>0</a:t>
            </a:r>
            <a:endParaRPr lang="en-US" dirty="0"/>
          </a:p>
        </p:txBody>
      </p:sp>
      <p:sp>
        <p:nvSpPr>
          <p:cNvPr id="23" name="TextBox 22"/>
          <p:cNvSpPr txBox="1"/>
          <p:nvPr/>
        </p:nvSpPr>
        <p:spPr>
          <a:xfrm>
            <a:off x="6840135" y="2078294"/>
            <a:ext cx="533400" cy="369332"/>
          </a:xfrm>
          <a:prstGeom prst="rect">
            <a:avLst/>
          </a:prstGeom>
          <a:noFill/>
        </p:spPr>
        <p:txBody>
          <a:bodyPr wrap="square" rtlCol="0">
            <a:spAutoFit/>
          </a:bodyPr>
          <a:lstStyle/>
          <a:p>
            <a:r>
              <a:rPr lang="en-US" dirty="0" smtClean="0"/>
              <a:t>01</a:t>
            </a:r>
            <a:endParaRPr lang="en-US" dirty="0"/>
          </a:p>
        </p:txBody>
      </p:sp>
      <p:sp>
        <p:nvSpPr>
          <p:cNvPr id="24" name="TextBox 23"/>
          <p:cNvSpPr txBox="1"/>
          <p:nvPr/>
        </p:nvSpPr>
        <p:spPr>
          <a:xfrm>
            <a:off x="7052243" y="2994837"/>
            <a:ext cx="642584" cy="369332"/>
          </a:xfrm>
          <a:prstGeom prst="rect">
            <a:avLst/>
          </a:prstGeom>
          <a:noFill/>
        </p:spPr>
        <p:txBody>
          <a:bodyPr wrap="square" rtlCol="0">
            <a:spAutoFit/>
          </a:bodyPr>
          <a:lstStyle/>
          <a:p>
            <a:r>
              <a:rPr lang="en-US" dirty="0" smtClean="0">
                <a:solidFill>
                  <a:srgbClr val="FF0000"/>
                </a:solidFill>
              </a:rPr>
              <a:t>L=2</a:t>
            </a:r>
            <a:endParaRPr lang="en-US" dirty="0">
              <a:solidFill>
                <a:srgbClr val="FF0000"/>
              </a:solidFill>
            </a:endParaRPr>
          </a:p>
        </p:txBody>
      </p:sp>
      <p:sp>
        <p:nvSpPr>
          <p:cNvPr id="25" name="Right Brace 24"/>
          <p:cNvSpPr/>
          <p:nvPr/>
        </p:nvSpPr>
        <p:spPr>
          <a:xfrm>
            <a:off x="8412481" y="1482594"/>
            <a:ext cx="502919" cy="14892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7970766" y="3013208"/>
            <a:ext cx="817491" cy="369332"/>
          </a:xfrm>
          <a:prstGeom prst="rect">
            <a:avLst/>
          </a:prstGeom>
          <a:noFill/>
        </p:spPr>
        <p:txBody>
          <a:bodyPr wrap="square" rtlCol="0">
            <a:spAutoFit/>
          </a:bodyPr>
          <a:lstStyle/>
          <a:p>
            <a:r>
              <a:rPr lang="en-US" dirty="0" smtClean="0">
                <a:solidFill>
                  <a:srgbClr val="FF0000"/>
                </a:solidFill>
              </a:rPr>
              <a:t>M=4</a:t>
            </a:r>
            <a:endParaRPr lang="en-US" dirty="0">
              <a:solidFill>
                <a:srgbClr val="FF0000"/>
              </a:solidFill>
            </a:endParaRPr>
          </a:p>
        </p:txBody>
      </p:sp>
      <p:sp>
        <p:nvSpPr>
          <p:cNvPr id="27" name="Right Brace 26"/>
          <p:cNvSpPr/>
          <p:nvPr/>
        </p:nvSpPr>
        <p:spPr>
          <a:xfrm rot="5400000" flipV="1">
            <a:off x="6318671" y="2755136"/>
            <a:ext cx="360105" cy="682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6273181" y="2766387"/>
            <a:ext cx="515535" cy="369332"/>
          </a:xfrm>
          <a:prstGeom prst="rect">
            <a:avLst/>
          </a:prstGeom>
          <a:noFill/>
        </p:spPr>
        <p:txBody>
          <a:bodyPr wrap="square" rtlCol="0">
            <a:spAutoFit/>
          </a:bodyPr>
          <a:lstStyle/>
          <a:p>
            <a:r>
              <a:rPr lang="en-US" dirty="0" err="1" smtClean="0">
                <a:solidFill>
                  <a:srgbClr val="FF0000"/>
                </a:solidFill>
              </a:rPr>
              <a:t>Ts</a:t>
            </a:r>
            <a:endParaRPr lang="en-US" dirty="0">
              <a:solidFill>
                <a:srgbClr val="FF0000"/>
              </a:solidFill>
            </a:endParaRPr>
          </a:p>
        </p:txBody>
      </p:sp>
      <p:sp>
        <p:nvSpPr>
          <p:cNvPr id="31" name="TextBox 30"/>
          <p:cNvSpPr txBox="1"/>
          <p:nvPr/>
        </p:nvSpPr>
        <p:spPr>
          <a:xfrm>
            <a:off x="1752600" y="3480874"/>
            <a:ext cx="5087535" cy="830997"/>
          </a:xfrm>
          <a:prstGeom prst="rect">
            <a:avLst/>
          </a:prstGeom>
          <a:noFill/>
        </p:spPr>
        <p:txBody>
          <a:bodyPr wrap="square" rtlCol="0">
            <a:spAutoFit/>
          </a:bodyPr>
          <a:lstStyle/>
          <a:p>
            <a:r>
              <a:rPr lang="en-US" sz="2400" i="1" dirty="0" smtClean="0">
                <a:latin typeface="Times New Roman" panose="02020603050405020304" pitchFamily="18" charset="0"/>
                <a:cs typeface="Times New Roman" panose="02020603050405020304" pitchFamily="18" charset="0"/>
              </a:rPr>
              <a:t>Minimum frequency separation 2fd=1/</a:t>
            </a:r>
            <a:r>
              <a:rPr lang="en-US" sz="2400" i="1" dirty="0" err="1" smtClean="0">
                <a:latin typeface="Times New Roman" panose="02020603050405020304" pitchFamily="18" charset="0"/>
                <a:cs typeface="Times New Roman" panose="02020603050405020304" pitchFamily="18" charset="0"/>
              </a:rPr>
              <a:t>Ts</a:t>
            </a:r>
            <a:endParaRPr lang="en-US" i="1" dirty="0">
              <a:latin typeface="Times New Roman" panose="02020603050405020304" pitchFamily="18" charset="0"/>
              <a:cs typeface="Times New Roman" panose="02020603050405020304" pitchFamily="18" charset="0"/>
            </a:endParaRPr>
          </a:p>
        </p:txBody>
      </p:sp>
      <p:cxnSp>
        <p:nvCxnSpPr>
          <p:cNvPr id="42" name="Straight Connector 41"/>
          <p:cNvCxnSpPr/>
          <p:nvPr/>
        </p:nvCxnSpPr>
        <p:spPr>
          <a:xfrm>
            <a:off x="5486400" y="6096000"/>
            <a:ext cx="250825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H="1">
            <a:off x="6781801" y="5214164"/>
            <a:ext cx="6915" cy="88183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0400" y="5257800"/>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53200" y="5257800"/>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7600" y="5300449"/>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096000" y="5314097"/>
            <a:ext cx="0" cy="838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17316" y="5217963"/>
            <a:ext cx="642584" cy="369332"/>
          </a:xfrm>
          <a:prstGeom prst="rect">
            <a:avLst/>
          </a:prstGeom>
          <a:noFill/>
        </p:spPr>
        <p:txBody>
          <a:bodyPr wrap="square" rtlCol="0">
            <a:spAutoFit/>
          </a:bodyPr>
          <a:lstStyle/>
          <a:p>
            <a:r>
              <a:rPr lang="en-US" i="1" dirty="0" smtClean="0">
                <a:solidFill>
                  <a:srgbClr val="FF0000"/>
                </a:solidFill>
                <a:latin typeface="Times New Roman" panose="02020603050405020304" pitchFamily="18" charset="0"/>
                <a:cs typeface="Times New Roman" panose="02020603050405020304" pitchFamily="18" charset="0"/>
              </a:rPr>
              <a:t>2fd</a:t>
            </a:r>
            <a:endParaRPr lang="en-US" i="1" dirty="0">
              <a:solidFill>
                <a:srgbClr val="FF0000"/>
              </a:solidFill>
              <a:latin typeface="Times New Roman" panose="02020603050405020304" pitchFamily="18" charset="0"/>
              <a:cs typeface="Times New Roman" panose="02020603050405020304" pitchFamily="18" charset="0"/>
            </a:endParaRPr>
          </a:p>
        </p:txBody>
      </p:sp>
      <p:cxnSp>
        <p:nvCxnSpPr>
          <p:cNvPr id="55" name="Straight Arrow Connector 54"/>
          <p:cNvCxnSpPr/>
          <p:nvPr/>
        </p:nvCxnSpPr>
        <p:spPr>
          <a:xfrm>
            <a:off x="7010400" y="5812094"/>
            <a:ext cx="450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556659" y="5655504"/>
            <a:ext cx="450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102916" y="5812516"/>
            <a:ext cx="45028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80066" y="6324600"/>
            <a:ext cx="3411134" cy="400110"/>
          </a:xfrm>
          <a:prstGeom prst="rect">
            <a:avLst/>
          </a:prstGeom>
          <a:noFill/>
        </p:spPr>
        <p:txBody>
          <a:bodyPr wrap="square" rtlCol="0">
            <a:spAutoFit/>
          </a:bodyPr>
          <a:lstStyle/>
          <a:p>
            <a:r>
              <a:rPr lang="en-US" sz="2000" i="1" dirty="0" smtClean="0">
                <a:latin typeface="Times New Roman" panose="02020603050405020304" pitchFamily="18" charset="0"/>
                <a:cs typeface="Times New Roman" panose="02020603050405020304" pitchFamily="18" charset="0"/>
              </a:rPr>
              <a:t>Bandwidth=2Mfd=M/</a:t>
            </a:r>
            <a:r>
              <a:rPr lang="en-US" sz="2000" i="1" dirty="0" err="1" smtClean="0">
                <a:latin typeface="Times New Roman" panose="02020603050405020304" pitchFamily="18" charset="0"/>
                <a:cs typeface="Times New Roman" panose="02020603050405020304" pitchFamily="18" charset="0"/>
              </a:rPr>
              <a:t>Ts</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261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Clr>
                <a:srgbClr val="FF0000"/>
              </a:buClr>
              <a:buFont typeface="Wingdings" pitchFamily="2" charset="2"/>
              <a:buChar char="q"/>
            </a:pPr>
            <a:r>
              <a:rPr kumimoji="1" lang="en-GB" dirty="0"/>
              <a:t>MFSK signal:</a:t>
            </a:r>
          </a:p>
          <a:p>
            <a:pPr>
              <a:buClr>
                <a:srgbClr val="FF0000"/>
              </a:buClr>
              <a:buFont typeface="Wingdings" pitchFamily="2" charset="2"/>
              <a:buChar char="q"/>
            </a:pPr>
            <a:endParaRPr kumimoji="1" lang="en-GB" dirty="0"/>
          </a:p>
          <a:p>
            <a:pPr>
              <a:buClr>
                <a:srgbClr val="FF0000"/>
              </a:buClr>
              <a:buFont typeface="Wingdings" pitchFamily="2" charset="2"/>
              <a:buChar char="q"/>
            </a:pPr>
            <a:endParaRPr kumimoji="1" lang="en-GB" sz="3600" dirty="0"/>
          </a:p>
          <a:p>
            <a:pPr>
              <a:buClr>
                <a:srgbClr val="FF0000"/>
              </a:buClr>
              <a:buFont typeface="Wingdings" pitchFamily="2" charset="2"/>
              <a:buChar char="q"/>
            </a:pPr>
            <a:endParaRPr kumimoji="1" lang="en-GB" sz="3600" dirty="0"/>
          </a:p>
          <a:p>
            <a:pPr>
              <a:buClr>
                <a:srgbClr val="FF0000"/>
              </a:buClr>
              <a:buFont typeface="Wingdings" pitchFamily="2" charset="2"/>
              <a:buChar char="q"/>
            </a:pPr>
            <a:endParaRPr kumimoji="1" lang="en-GB" sz="3600" dirty="0"/>
          </a:p>
          <a:p>
            <a:pPr>
              <a:buClr>
                <a:srgbClr val="FF0000"/>
              </a:buClr>
              <a:buFont typeface="Wingdings" pitchFamily="2" charset="2"/>
              <a:buChar char="q"/>
            </a:pPr>
            <a:r>
              <a:rPr kumimoji="1" lang="en-GB" dirty="0"/>
              <a:t>Period of signal </a:t>
            </a:r>
            <a:r>
              <a:rPr kumimoji="1" lang="en-GB" dirty="0" smtClean="0"/>
              <a:t>element</a:t>
            </a:r>
            <a:endParaRPr kumimoji="1" lang="en-GB" dirty="0"/>
          </a:p>
          <a:p>
            <a:pPr>
              <a:buClr>
                <a:srgbClr val="FF0000"/>
              </a:buClr>
              <a:buFont typeface="Wingdings" pitchFamily="2" charset="2"/>
              <a:buChar char="q"/>
            </a:pPr>
            <a:endParaRPr kumimoji="1" lang="en-GB" sz="3600" dirty="0"/>
          </a:p>
          <a:p>
            <a:pPr>
              <a:buClr>
                <a:srgbClr val="FF0000"/>
              </a:buClr>
              <a:buFont typeface="Wingdings" pitchFamily="2" charset="2"/>
              <a:buChar char="q"/>
            </a:pPr>
            <a:r>
              <a:rPr kumimoji="1" lang="en-GB" dirty="0"/>
              <a:t>Minimum frequency separation</a:t>
            </a:r>
          </a:p>
          <a:p>
            <a:pPr>
              <a:buClr>
                <a:srgbClr val="FF0000"/>
              </a:buClr>
              <a:buNone/>
            </a:pPr>
            <a:endParaRPr kumimoji="1" lang="en-GB" dirty="0"/>
          </a:p>
          <a:p>
            <a:pPr>
              <a:buClr>
                <a:srgbClr val="FF0000"/>
              </a:buClr>
              <a:buFont typeface="Wingdings" pitchFamily="2" charset="2"/>
              <a:buChar char="q"/>
            </a:pPr>
            <a:endParaRPr kumimoji="1" lang="en-GB" sz="1100" dirty="0"/>
          </a:p>
          <a:p>
            <a:pPr>
              <a:buClr>
                <a:srgbClr val="FF0000"/>
              </a:buClr>
              <a:buFont typeface="Wingdings" pitchFamily="2" charset="2"/>
              <a:buChar char="q"/>
            </a:pPr>
            <a:r>
              <a:rPr kumimoji="1" lang="en-GB" dirty="0"/>
              <a:t>MFSK signal bandwidth:</a:t>
            </a:r>
            <a:endParaRPr kumimoji="1" lang="en-GB" baseline="-25000" dirty="0"/>
          </a:p>
          <a:p>
            <a:pPr>
              <a:buClr>
                <a:srgbClr val="FF0000"/>
              </a:buClr>
              <a:buFont typeface="Wingdings" pitchFamily="2" charset="2"/>
              <a:buChar char="q"/>
            </a:pPr>
            <a:endParaRPr kumimoji="1" lang="en-GB"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23399198"/>
              </p:ext>
            </p:extLst>
          </p:nvPr>
        </p:nvGraphicFramePr>
        <p:xfrm>
          <a:off x="719138" y="1066800"/>
          <a:ext cx="6765925" cy="1828800"/>
        </p:xfrm>
        <a:graphic>
          <a:graphicData uri="http://schemas.openxmlformats.org/presentationml/2006/ole">
            <mc:AlternateContent xmlns:mc="http://schemas.openxmlformats.org/markup-compatibility/2006">
              <mc:Choice xmlns:v="urn:schemas-microsoft-com:vml" Requires="v">
                <p:oleObj spid="_x0000_s2835" name="Equation" r:id="rId3" imgW="3047760" imgH="1155600" progId="Equation.3">
                  <p:embed/>
                </p:oleObj>
              </mc:Choice>
              <mc:Fallback>
                <p:oleObj name="Equation" r:id="rId3" imgW="3047760" imgH="1155600" progId="Equation.3">
                  <p:embed/>
                  <p:pic>
                    <p:nvPicPr>
                      <p:cNvPr id="0" name="Object 7"/>
                      <p:cNvPicPr>
                        <a:picLocks noChangeAspect="1" noChangeArrowheads="1"/>
                      </p:cNvPicPr>
                      <p:nvPr/>
                    </p:nvPicPr>
                    <p:blipFill>
                      <a:blip r:embed="rId4"/>
                      <a:srcRect/>
                      <a:stretch>
                        <a:fillRect/>
                      </a:stretch>
                    </p:blipFill>
                    <p:spPr bwMode="auto">
                      <a:xfrm>
                        <a:off x="719138" y="1066800"/>
                        <a:ext cx="6765925" cy="1828800"/>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46021538"/>
              </p:ext>
            </p:extLst>
          </p:nvPr>
        </p:nvGraphicFramePr>
        <p:xfrm>
          <a:off x="319088" y="3563938"/>
          <a:ext cx="8978900" cy="401637"/>
        </p:xfrm>
        <a:graphic>
          <a:graphicData uri="http://schemas.openxmlformats.org/presentationml/2006/ole">
            <mc:AlternateContent xmlns:mc="http://schemas.openxmlformats.org/markup-compatibility/2006">
              <mc:Choice xmlns:v="urn:schemas-microsoft-com:vml" Requires="v">
                <p:oleObj spid="_x0000_s2836" name="Equation" r:id="rId5" imgW="4470120" imgH="228600" progId="Equation.3">
                  <p:embed/>
                </p:oleObj>
              </mc:Choice>
              <mc:Fallback>
                <p:oleObj name="Equation" r:id="rId5" imgW="4470120" imgH="228600" progId="Equation.3">
                  <p:embed/>
                  <p:pic>
                    <p:nvPicPr>
                      <p:cNvPr id="0" name="Object 9"/>
                      <p:cNvPicPr>
                        <a:picLocks noChangeAspect="1" noChangeArrowheads="1"/>
                      </p:cNvPicPr>
                      <p:nvPr/>
                    </p:nvPicPr>
                    <p:blipFill>
                      <a:blip r:embed="rId6"/>
                      <a:srcRect/>
                      <a:stretch>
                        <a:fillRect/>
                      </a:stretch>
                    </p:blipFill>
                    <p:spPr bwMode="auto">
                      <a:xfrm>
                        <a:off x="319088" y="3563938"/>
                        <a:ext cx="897890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62160099"/>
              </p:ext>
            </p:extLst>
          </p:nvPr>
        </p:nvGraphicFramePr>
        <p:xfrm>
          <a:off x="531813" y="4648200"/>
          <a:ext cx="8728075" cy="401638"/>
        </p:xfrm>
        <a:graphic>
          <a:graphicData uri="http://schemas.openxmlformats.org/presentationml/2006/ole">
            <mc:AlternateContent xmlns:mc="http://schemas.openxmlformats.org/markup-compatibility/2006">
              <mc:Choice xmlns:v="urn:schemas-microsoft-com:vml" Requires="v">
                <p:oleObj spid="_x0000_s2837" name="Equation" r:id="rId7" imgW="4343400" imgH="228600" progId="Equation.3">
                  <p:embed/>
                </p:oleObj>
              </mc:Choice>
              <mc:Fallback>
                <p:oleObj name="Equation" r:id="rId7" imgW="4343400" imgH="228600" progId="Equation.3">
                  <p:embed/>
                  <p:pic>
                    <p:nvPicPr>
                      <p:cNvPr id="0" name="Object 10"/>
                      <p:cNvPicPr>
                        <a:picLocks noChangeAspect="1" noChangeArrowheads="1"/>
                      </p:cNvPicPr>
                      <p:nvPr/>
                    </p:nvPicPr>
                    <p:blipFill>
                      <a:blip r:embed="rId8"/>
                      <a:srcRect/>
                      <a:stretch>
                        <a:fillRect/>
                      </a:stretch>
                    </p:blipFill>
                    <p:spPr bwMode="auto">
                      <a:xfrm>
                        <a:off x="531813" y="4648200"/>
                        <a:ext cx="8728075"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13880208"/>
              </p:ext>
            </p:extLst>
          </p:nvPr>
        </p:nvGraphicFramePr>
        <p:xfrm>
          <a:off x="5181600" y="5257800"/>
          <a:ext cx="2703512" cy="400050"/>
        </p:xfrm>
        <a:graphic>
          <a:graphicData uri="http://schemas.openxmlformats.org/presentationml/2006/ole">
            <mc:AlternateContent xmlns:mc="http://schemas.openxmlformats.org/markup-compatibility/2006">
              <mc:Choice xmlns:v="urn:schemas-microsoft-com:vml" Requires="v">
                <p:oleObj spid="_x0000_s2838" name="Equation" r:id="rId9" imgW="1346200" imgH="228600" progId="Equation.3">
                  <p:embed/>
                </p:oleObj>
              </mc:Choice>
              <mc:Fallback>
                <p:oleObj name="Equation" r:id="rId9" imgW="13462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5257800"/>
                        <a:ext cx="270351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1"/>
          <p:cNvPicPr>
            <a:picLocks noChangeAspect="1"/>
          </p:cNvPicPr>
          <p:nvPr/>
        </p:nvPicPr>
        <p:blipFill>
          <a:blip r:embed="rId11"/>
          <a:stretch>
            <a:fillRect/>
          </a:stretch>
        </p:blipFill>
        <p:spPr>
          <a:xfrm>
            <a:off x="6533356" y="359546"/>
            <a:ext cx="2276475" cy="1790700"/>
          </a:xfrm>
          <a:prstGeom prst="rect">
            <a:avLst/>
          </a:prstGeom>
        </p:spPr>
      </p:pic>
    </p:spTree>
    <p:extLst>
      <p:ext uri="{BB962C8B-B14F-4D97-AF65-F5344CB8AC3E}">
        <p14:creationId xmlns:p14="http://schemas.microsoft.com/office/powerpoint/2010/main" val="100043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75D72-BD9C-401A-90D4-FC121FE8B0A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F0FD7C82-1B27-42D0-B793-DAC661D2B2A3}"/>
              </a:ext>
            </a:extLst>
          </p:cNvPr>
          <p:cNvPicPr>
            <a:picLocks noGrp="1" noChangeAspect="1"/>
          </p:cNvPicPr>
          <p:nvPr>
            <p:ph idx="1"/>
          </p:nvPr>
        </p:nvPicPr>
        <p:blipFill>
          <a:blip r:embed="rId2"/>
          <a:stretch>
            <a:fillRect/>
          </a:stretch>
        </p:blipFill>
        <p:spPr>
          <a:xfrm>
            <a:off x="304800" y="2255655"/>
            <a:ext cx="8534400" cy="2544945"/>
          </a:xfrm>
          <a:prstGeom prst="rect">
            <a:avLst/>
          </a:prstGeom>
        </p:spPr>
      </p:pic>
      <p:sp>
        <p:nvSpPr>
          <p:cNvPr id="3" name="Rectangle 2"/>
          <p:cNvSpPr/>
          <p:nvPr/>
        </p:nvSpPr>
        <p:spPr>
          <a:xfrm>
            <a:off x="3808714" y="5248813"/>
            <a:ext cx="2323713" cy="369332"/>
          </a:xfrm>
          <a:prstGeom prst="rect">
            <a:avLst/>
          </a:prstGeom>
        </p:spPr>
        <p:txBody>
          <a:bodyPr wrap="none">
            <a:spAutoFit/>
          </a:bodyPr>
          <a:lstStyle/>
          <a:p>
            <a:r>
              <a:rPr kumimoji="1" lang="en-GB" b="1" i="1" dirty="0" smtClean="0">
                <a:latin typeface="Times New Roman" panose="02020603050405020304" pitchFamily="18" charset="0"/>
                <a:cs typeface="Times New Roman" panose="02020603050405020304" pitchFamily="18" charset="0"/>
              </a:rPr>
              <a:t>MFSK frequency use</a:t>
            </a:r>
            <a:r>
              <a:rPr kumimoji="1" lang="en-GB" dirty="0" smtClean="0"/>
              <a:t> </a:t>
            </a:r>
            <a:endParaRPr lang="en-US" dirty="0"/>
          </a:p>
        </p:txBody>
      </p:sp>
    </p:spTree>
    <p:extLst>
      <p:ext uri="{BB962C8B-B14F-4D97-AF65-F5344CB8AC3E}">
        <p14:creationId xmlns:p14="http://schemas.microsoft.com/office/powerpoint/2010/main" val="3433686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lgn="just"/>
            <a:r>
              <a:rPr lang="en-US" dirty="0">
                <a:latin typeface="Times" pitchFamily="18" charset="0"/>
              </a:rPr>
              <a:t>Given a bandwidth of 10,000 Hz (1000 to 11,000 Hz), draw the full-duplex </a:t>
            </a:r>
            <a:r>
              <a:rPr lang="en-US" dirty="0" smtClean="0">
                <a:latin typeface="Times" pitchFamily="18" charset="0"/>
              </a:rPr>
              <a:t>FSK </a:t>
            </a:r>
            <a:r>
              <a:rPr lang="en-US" dirty="0">
                <a:latin typeface="Times" pitchFamily="18" charset="0"/>
              </a:rPr>
              <a:t>diagram of the system. Find the carriers and the bandwidths in each direction. Assume there is no gap between the bands in the two directions.</a:t>
            </a:r>
          </a:p>
          <a:p>
            <a:pPr marL="0" indent="0">
              <a:buNone/>
            </a:pPr>
            <a:endParaRPr lang="en-US" dirty="0"/>
          </a:p>
        </p:txBody>
      </p:sp>
    </p:spTree>
    <p:extLst>
      <p:ext uri="{BB962C8B-B14F-4D97-AF65-F5344CB8AC3E}">
        <p14:creationId xmlns:p14="http://schemas.microsoft.com/office/powerpoint/2010/main" val="85001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eaLnBrk="0" hangingPunct="0"/>
            <a:r>
              <a:rPr lang="en-US" sz="2400" dirty="0">
                <a:latin typeface="Times New Roman" pitchFamily="18" charset="0"/>
              </a:rPr>
              <a:t>For full-duplex </a:t>
            </a:r>
            <a:r>
              <a:rPr lang="en-US" sz="2400" dirty="0" smtClean="0">
                <a:latin typeface="Times New Roman" pitchFamily="18" charset="0"/>
              </a:rPr>
              <a:t>FSK</a:t>
            </a:r>
            <a:r>
              <a:rPr lang="en-US" sz="2400" dirty="0">
                <a:latin typeface="Times New Roman" pitchFamily="18" charset="0"/>
              </a:rPr>
              <a:t>, the bandwidth for each direction is</a:t>
            </a:r>
          </a:p>
          <a:p>
            <a:pPr eaLnBrk="0" hangingPunct="0"/>
            <a:r>
              <a:rPr lang="en-US" sz="2400" dirty="0">
                <a:latin typeface="Times New Roman" pitchFamily="18" charset="0"/>
              </a:rPr>
              <a:t>	BW = 10000 / 2 = 5000 Hz</a:t>
            </a:r>
          </a:p>
          <a:p>
            <a:pPr eaLnBrk="0" hangingPunct="0"/>
            <a:r>
              <a:rPr lang="en-US" sz="2400" dirty="0">
                <a:latin typeface="Times New Roman" pitchFamily="18" charset="0"/>
              </a:rPr>
              <a:t>The carrier frequencies can be chosen at the middle of each band</a:t>
            </a:r>
          </a:p>
          <a:p>
            <a:pPr eaLnBrk="0" hangingPunct="0"/>
            <a:r>
              <a:rPr lang="en-US" sz="2400" dirty="0">
                <a:latin typeface="Times New Roman" pitchFamily="18" charset="0"/>
              </a:rPr>
              <a:t>	fc (backward)    = 1000 + 5000/2   = 3500 Hz</a:t>
            </a:r>
          </a:p>
          <a:p>
            <a:pPr eaLnBrk="0" hangingPunct="0"/>
            <a:r>
              <a:rPr lang="en-US" sz="2400" dirty="0">
                <a:latin typeface="Times New Roman" pitchFamily="18" charset="0"/>
              </a:rPr>
              <a:t>	fc (forward) = 11000 – 5000/2 = 8500 Hz</a:t>
            </a:r>
          </a:p>
          <a:p>
            <a:pPr marL="0" indent="0">
              <a:buNone/>
            </a:pP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9" y="3505200"/>
            <a:ext cx="8135938"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659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kumimoji="1" lang="en-GB" dirty="0"/>
              <a:t>With </a:t>
            </a:r>
            <a:r>
              <a:rPr kumimoji="1" lang="en-GB" i="1" dirty="0">
                <a:latin typeface="Times New Roman" pitchFamily="18" charset="0"/>
                <a:cs typeface="Times New Roman" pitchFamily="18" charset="0"/>
              </a:rPr>
              <a:t>f</a:t>
            </a:r>
            <a:r>
              <a:rPr kumimoji="1" lang="en-GB" i="1" baseline="-25000" dirty="0">
                <a:latin typeface="Times New Roman" pitchFamily="18" charset="0"/>
                <a:cs typeface="Times New Roman" pitchFamily="18" charset="0"/>
              </a:rPr>
              <a:t>c</a:t>
            </a:r>
            <a:r>
              <a:rPr kumimoji="1" lang="en-GB" i="1" dirty="0">
                <a:latin typeface="Times New Roman" pitchFamily="18" charset="0"/>
                <a:cs typeface="Times New Roman" pitchFamily="18" charset="0"/>
              </a:rPr>
              <a:t>=250KHz</a:t>
            </a:r>
            <a:r>
              <a:rPr kumimoji="1" lang="en-GB" dirty="0"/>
              <a:t>, </a:t>
            </a:r>
            <a:r>
              <a:rPr kumimoji="1" lang="en-GB" i="1" dirty="0" err="1">
                <a:latin typeface="Times New Roman" pitchFamily="18" charset="0"/>
                <a:cs typeface="Times New Roman" pitchFamily="18" charset="0"/>
              </a:rPr>
              <a:t>f</a:t>
            </a:r>
            <a:r>
              <a:rPr kumimoji="1" lang="en-GB" i="1" baseline="-25000" dirty="0" err="1">
                <a:latin typeface="Times New Roman" pitchFamily="18" charset="0"/>
                <a:cs typeface="Times New Roman" pitchFamily="18" charset="0"/>
              </a:rPr>
              <a:t>d</a:t>
            </a:r>
            <a:r>
              <a:rPr kumimoji="1" lang="en-GB" i="1" dirty="0">
                <a:latin typeface="Times New Roman" pitchFamily="18" charset="0"/>
                <a:cs typeface="Times New Roman" pitchFamily="18" charset="0"/>
              </a:rPr>
              <a:t>=25KHz</a:t>
            </a:r>
            <a:r>
              <a:rPr kumimoji="1" lang="en-GB" dirty="0"/>
              <a:t>, and </a:t>
            </a:r>
            <a:r>
              <a:rPr kumimoji="1" lang="en-GB" i="1" dirty="0">
                <a:latin typeface="Times New Roman" pitchFamily="18" charset="0"/>
                <a:cs typeface="Times New Roman" pitchFamily="18" charset="0"/>
              </a:rPr>
              <a:t>M=8</a:t>
            </a:r>
            <a:r>
              <a:rPr kumimoji="1" lang="en-GB" dirty="0"/>
              <a:t> (</a:t>
            </a:r>
            <a:r>
              <a:rPr kumimoji="1" lang="en-GB" i="1" dirty="0">
                <a:latin typeface="Times New Roman" pitchFamily="18" charset="0"/>
                <a:cs typeface="Times New Roman" pitchFamily="18" charset="0"/>
              </a:rPr>
              <a:t>L=3</a:t>
            </a:r>
            <a:r>
              <a:rPr kumimoji="1" lang="en-GB" dirty="0"/>
              <a:t> bits), we have the following frequency assignment for each of the 8 possible 3-bit data combinations</a:t>
            </a:r>
            <a:r>
              <a:rPr kumimoji="1" lang="en-GB" dirty="0" smtClean="0"/>
              <a:t>: Find BW and data rate.</a:t>
            </a:r>
            <a:endParaRPr kumimoji="1" lang="en-GB"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4767410"/>
              </p:ext>
            </p:extLst>
          </p:nvPr>
        </p:nvGraphicFramePr>
        <p:xfrm>
          <a:off x="1219200" y="3886200"/>
          <a:ext cx="5867400" cy="1011237"/>
        </p:xfrm>
        <a:graphic>
          <a:graphicData uri="http://schemas.openxmlformats.org/presentationml/2006/ole">
            <mc:AlternateContent xmlns:mc="http://schemas.openxmlformats.org/markup-compatibility/2006">
              <mc:Choice xmlns:v="urn:schemas-microsoft-com:vml" Requires="v">
                <p:oleObj spid="_x0000_s3270" name="Equation" r:id="rId3" imgW="1435100" imgH="228600" progId="Equation.3">
                  <p:embed/>
                </p:oleObj>
              </mc:Choice>
              <mc:Fallback>
                <p:oleObj name="Equation" r:id="rId3" imgW="1435100" imgH="2286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886200"/>
                        <a:ext cx="5867400" cy="10112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60424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770502217"/>
              </p:ext>
            </p:extLst>
          </p:nvPr>
        </p:nvGraphicFramePr>
        <p:xfrm>
          <a:off x="762000" y="762000"/>
          <a:ext cx="7543800" cy="3532981"/>
        </p:xfrm>
        <a:graphic>
          <a:graphicData uri="http://schemas.openxmlformats.org/presentationml/2006/ole">
            <mc:AlternateContent xmlns:mc="http://schemas.openxmlformats.org/markup-compatibility/2006">
              <mc:Choice xmlns:v="urn:schemas-microsoft-com:vml" Requires="v">
                <p:oleObj spid="_x0000_s4488" name="Equation" r:id="rId3" imgW="4000500" imgH="1854200" progId="Equation.3">
                  <p:embed/>
                </p:oleObj>
              </mc:Choice>
              <mc:Fallback>
                <p:oleObj name="Equation" r:id="rId3" imgW="4000500" imgH="1854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62000"/>
                        <a:ext cx="7543800" cy="3532981"/>
                      </a:xfrm>
                      <a:prstGeom prst="rect">
                        <a:avLst/>
                      </a:prstGeom>
                      <a:noFill/>
                      <a:ln>
                        <a:noFill/>
                      </a:ln>
                      <a:effectLst/>
                    </p:spPr>
                  </p:pic>
                </p:oleObj>
              </mc:Fallback>
            </mc:AlternateContent>
          </a:graphicData>
        </a:graphic>
      </p:graphicFrame>
      <p:sp>
        <p:nvSpPr>
          <p:cNvPr id="5" name="Rectangle 4"/>
          <p:cNvSpPr/>
          <p:nvPr/>
        </p:nvSpPr>
        <p:spPr>
          <a:xfrm>
            <a:off x="533400" y="4572000"/>
            <a:ext cx="6934200" cy="369332"/>
          </a:xfrm>
          <a:prstGeom prst="rect">
            <a:avLst/>
          </a:prstGeom>
        </p:spPr>
        <p:txBody>
          <a:bodyPr wrap="square">
            <a:spAutoFit/>
          </a:bodyPr>
          <a:lstStyle/>
          <a:p>
            <a:pPr marL="342900" indent="-342900">
              <a:spcBef>
                <a:spcPct val="20000"/>
              </a:spcBef>
              <a:buClr>
                <a:srgbClr val="FF0000"/>
              </a:buClr>
              <a:buFont typeface="Wingdings" pitchFamily="2" charset="2"/>
              <a:buChar char="q"/>
            </a:pPr>
            <a:r>
              <a:rPr kumimoji="1" lang="en-GB" dirty="0"/>
              <a:t>This scheme can support a data rate of:</a:t>
            </a:r>
          </a:p>
        </p:txBody>
      </p:sp>
      <p:graphicFrame>
        <p:nvGraphicFramePr>
          <p:cNvPr id="6" name="Object 5"/>
          <p:cNvGraphicFramePr>
            <a:graphicFrameLocks noChangeAspect="1"/>
          </p:cNvGraphicFramePr>
          <p:nvPr>
            <p:extLst>
              <p:ext uri="{D42A27DB-BD31-4B8C-83A1-F6EECF244321}">
                <p14:modId xmlns:p14="http://schemas.microsoft.com/office/powerpoint/2010/main" val="1090953049"/>
              </p:ext>
            </p:extLst>
          </p:nvPr>
        </p:nvGraphicFramePr>
        <p:xfrm>
          <a:off x="1143000" y="5257800"/>
          <a:ext cx="5078412" cy="401638"/>
        </p:xfrm>
        <a:graphic>
          <a:graphicData uri="http://schemas.openxmlformats.org/presentationml/2006/ole">
            <mc:AlternateContent xmlns:mc="http://schemas.openxmlformats.org/markup-compatibility/2006">
              <mc:Choice xmlns:v="urn:schemas-microsoft-com:vml" Requires="v">
                <p:oleObj spid="_x0000_s4489" name="Equation" r:id="rId5" imgW="2527200" imgH="228600" progId="Equation.3">
                  <p:embed/>
                </p:oleObj>
              </mc:Choice>
              <mc:Fallback>
                <p:oleObj name="Equation" r:id="rId5" imgW="2527200" imgH="228600" progId="Equation.3">
                  <p:embed/>
                  <p:pic>
                    <p:nvPicPr>
                      <p:cNvPr id="0" name="Object 11"/>
                      <p:cNvPicPr>
                        <a:picLocks noChangeAspect="1" noChangeArrowheads="1"/>
                      </p:cNvPicPr>
                      <p:nvPr/>
                    </p:nvPicPr>
                    <p:blipFill>
                      <a:blip r:embed="rId6"/>
                      <a:srcRect/>
                      <a:stretch>
                        <a:fillRect/>
                      </a:stretch>
                    </p:blipFill>
                    <p:spPr bwMode="auto">
                      <a:xfrm>
                        <a:off x="1143000" y="5257800"/>
                        <a:ext cx="507841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7783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i="1" dirty="0">
                <a:latin typeface="Times New Roman" pitchFamily="18" charset="0"/>
              </a:rPr>
              <a:t>We need to send data 3 bits at a time at a bit rate of 3 Mbps. The carrier frequency is 10 </a:t>
            </a:r>
            <a:r>
              <a:rPr lang="en-US" i="1" dirty="0" err="1">
                <a:latin typeface="Times New Roman" pitchFamily="18" charset="0"/>
              </a:rPr>
              <a:t>MHz.</a:t>
            </a:r>
            <a:r>
              <a:rPr lang="en-US" i="1" dirty="0">
                <a:latin typeface="Times New Roman" pitchFamily="18" charset="0"/>
              </a:rPr>
              <a:t> Calculate the number of levels (different frequencies), the baud rate, and the bandwidth.</a:t>
            </a:r>
          </a:p>
          <a:p>
            <a:endParaRPr lang="en-US" dirty="0"/>
          </a:p>
        </p:txBody>
      </p:sp>
    </p:spTree>
    <p:extLst>
      <p:ext uri="{BB962C8B-B14F-4D97-AF65-F5344CB8AC3E}">
        <p14:creationId xmlns:p14="http://schemas.microsoft.com/office/powerpoint/2010/main" val="3340621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E560C49F-8FB5-4D6B-8D6D-D1BFB5250009}"/>
              </a:ext>
            </a:extLst>
          </p:cNvPr>
          <p:cNvSpPr>
            <a:spLocks noGrp="1" noChangeArrowheads="1"/>
          </p:cNvSpPr>
          <p:nvPr>
            <p:ph type="title"/>
          </p:nvPr>
        </p:nvSpPr>
        <p:spPr/>
        <p:txBody>
          <a:bodyPr/>
          <a:lstStyle/>
          <a:p>
            <a:r>
              <a:rPr lang="en-US" altLang="en-US"/>
              <a:t>B8ZS</a:t>
            </a:r>
          </a:p>
        </p:txBody>
      </p:sp>
      <p:sp>
        <p:nvSpPr>
          <p:cNvPr id="31747" name="Rectangle 3">
            <a:extLst>
              <a:ext uri="{FF2B5EF4-FFF2-40B4-BE49-F238E27FC236}">
                <a16:creationId xmlns:a16="http://schemas.microsoft.com/office/drawing/2014/main" xmlns="" id="{70A332F7-7146-49CA-853A-EB81172D563E}"/>
              </a:ext>
            </a:extLst>
          </p:cNvPr>
          <p:cNvSpPr>
            <a:spLocks noGrp="1" noChangeArrowheads="1"/>
          </p:cNvSpPr>
          <p:nvPr>
            <p:ph type="body" idx="1"/>
          </p:nvPr>
        </p:nvSpPr>
        <p:spPr/>
        <p:txBody>
          <a:bodyPr>
            <a:normAutofit fontScale="92500" lnSpcReduction="10000"/>
          </a:bodyPr>
          <a:lstStyle/>
          <a:p>
            <a:pPr>
              <a:lnSpc>
                <a:spcPct val="90000"/>
              </a:lnSpc>
            </a:pPr>
            <a:r>
              <a:rPr lang="en-US" altLang="en-US"/>
              <a:t>Bipolar With 8 Zeros Substitution</a:t>
            </a:r>
          </a:p>
          <a:p>
            <a:pPr>
              <a:lnSpc>
                <a:spcPct val="90000"/>
              </a:lnSpc>
            </a:pPr>
            <a:r>
              <a:rPr lang="en-US" altLang="en-US"/>
              <a:t>Based on bipolar-AMI</a:t>
            </a:r>
          </a:p>
          <a:p>
            <a:pPr>
              <a:lnSpc>
                <a:spcPct val="90000"/>
              </a:lnSpc>
            </a:pPr>
            <a:r>
              <a:rPr lang="en-US" altLang="en-US"/>
              <a:t>If octet of all zeros and last voltage pulse preceding was positive encode as 000+-0-+</a:t>
            </a:r>
          </a:p>
          <a:p>
            <a:pPr>
              <a:lnSpc>
                <a:spcPct val="90000"/>
              </a:lnSpc>
            </a:pPr>
            <a:r>
              <a:rPr lang="en-US" altLang="en-US"/>
              <a:t>If octet of all zeros and last voltage pulse preceding was negative encode as 000-+0+-</a:t>
            </a:r>
          </a:p>
          <a:p>
            <a:pPr>
              <a:lnSpc>
                <a:spcPct val="90000"/>
              </a:lnSpc>
            </a:pPr>
            <a:r>
              <a:rPr lang="en-US" altLang="en-US"/>
              <a:t>Causes two violations of AMI code</a:t>
            </a:r>
          </a:p>
          <a:p>
            <a:pPr>
              <a:lnSpc>
                <a:spcPct val="90000"/>
              </a:lnSpc>
            </a:pPr>
            <a:r>
              <a:rPr lang="en-US" altLang="en-US"/>
              <a:t>Unlikely to occur as a result of noise</a:t>
            </a:r>
          </a:p>
          <a:p>
            <a:pPr>
              <a:lnSpc>
                <a:spcPct val="90000"/>
              </a:lnSpc>
            </a:pPr>
            <a:r>
              <a:rPr lang="en-US" altLang="en-US"/>
              <a:t>Receiver detects and interprets as octet of all zeros</a:t>
            </a:r>
          </a:p>
          <a:p>
            <a:pPr>
              <a:lnSpc>
                <a:spcPct val="90000"/>
              </a:lnSpc>
            </a:pP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i="1" dirty="0">
                <a:latin typeface="Times" pitchFamily="18" charset="0"/>
              </a:rPr>
              <a:t>We can have L=3,M = 2</a:t>
            </a:r>
            <a:r>
              <a:rPr lang="en-US" i="1" baseline="30000" dirty="0">
                <a:latin typeface="Times" pitchFamily="18" charset="0"/>
              </a:rPr>
              <a:t>3</a:t>
            </a:r>
            <a:r>
              <a:rPr lang="en-US" i="1" dirty="0">
                <a:latin typeface="Times" pitchFamily="18" charset="0"/>
              </a:rPr>
              <a:t> = 8.</a:t>
            </a:r>
          </a:p>
          <a:p>
            <a:r>
              <a:rPr lang="en-US" i="1" dirty="0">
                <a:latin typeface="Times" pitchFamily="18" charset="0"/>
              </a:rPr>
              <a:t> The baud rate is D=R/L</a:t>
            </a:r>
          </a:p>
          <a:p>
            <a:r>
              <a:rPr lang="en-US" i="1" dirty="0">
                <a:latin typeface="Times" pitchFamily="18" charset="0"/>
              </a:rPr>
              <a:t> D= 3 Mbps/3 = 1 </a:t>
            </a:r>
            <a:r>
              <a:rPr lang="en-US" i="1" dirty="0" err="1">
                <a:latin typeface="Times" pitchFamily="18" charset="0"/>
              </a:rPr>
              <a:t>Mbaud</a:t>
            </a:r>
            <a:r>
              <a:rPr lang="en-US" i="1" dirty="0">
                <a:latin typeface="Times" pitchFamily="18" charset="0"/>
              </a:rPr>
              <a:t>. </a:t>
            </a:r>
          </a:p>
          <a:p>
            <a:r>
              <a:rPr lang="en-US" i="1" dirty="0">
                <a:latin typeface="Times" pitchFamily="18" charset="0"/>
              </a:rPr>
              <a:t>The bandwidth is :</a:t>
            </a:r>
          </a:p>
          <a:p>
            <a:r>
              <a:rPr lang="en-US" i="1" dirty="0">
                <a:latin typeface="Times" pitchFamily="18" charset="0"/>
              </a:rPr>
              <a:t>T</a:t>
            </a:r>
            <a:r>
              <a:rPr lang="en-US" i="1" baseline="-25000" dirty="0">
                <a:latin typeface="Times" pitchFamily="18" charset="0"/>
              </a:rPr>
              <a:t>b</a:t>
            </a:r>
            <a:r>
              <a:rPr lang="en-US" i="1" dirty="0">
                <a:latin typeface="Times" pitchFamily="18" charset="0"/>
              </a:rPr>
              <a:t>=Bit period=1/3 micro sec</a:t>
            </a:r>
          </a:p>
          <a:p>
            <a:r>
              <a:rPr lang="en-US" i="1" dirty="0" smtClean="0">
                <a:latin typeface="Times" pitchFamily="18" charset="0"/>
              </a:rPr>
              <a:t>T</a:t>
            </a:r>
            <a:r>
              <a:rPr lang="en-US" sz="1600" i="1" dirty="0" smtClean="0">
                <a:latin typeface="Times" pitchFamily="18" charset="0"/>
              </a:rPr>
              <a:t>S=</a:t>
            </a:r>
            <a:r>
              <a:rPr lang="en-US" i="1" dirty="0" err="1" smtClean="0">
                <a:latin typeface="Times" pitchFamily="18" charset="0"/>
              </a:rPr>
              <a:t>LT</a:t>
            </a:r>
            <a:r>
              <a:rPr lang="en-US" i="1" baseline="-25000" dirty="0" err="1" smtClean="0">
                <a:latin typeface="Times" pitchFamily="18" charset="0"/>
              </a:rPr>
              <a:t>b</a:t>
            </a:r>
            <a:r>
              <a:rPr lang="en-US" i="1" dirty="0" smtClean="0">
                <a:latin typeface="Times" pitchFamily="18" charset="0"/>
              </a:rPr>
              <a:t>=3</a:t>
            </a:r>
            <a:r>
              <a:rPr lang="en-US" i="1" dirty="0">
                <a:latin typeface="Times" pitchFamily="18" charset="0"/>
              </a:rPr>
              <a:t>*(1/3) =1 micro sec</a:t>
            </a:r>
          </a:p>
          <a:p>
            <a:r>
              <a:rPr lang="en-US" i="1" dirty="0" smtClean="0">
                <a:latin typeface="Times" pitchFamily="18" charset="0"/>
              </a:rPr>
              <a:t>2f</a:t>
            </a:r>
            <a:r>
              <a:rPr lang="en-US" sz="1800" i="1" dirty="0" smtClean="0">
                <a:latin typeface="Times" pitchFamily="18" charset="0"/>
              </a:rPr>
              <a:t>d=</a:t>
            </a:r>
            <a:r>
              <a:rPr lang="en-US" sz="2800" i="1" dirty="0" smtClean="0">
                <a:latin typeface="Times" pitchFamily="18" charset="0"/>
              </a:rPr>
              <a:t>1/</a:t>
            </a:r>
            <a:r>
              <a:rPr lang="en-US" sz="1800" i="1" dirty="0" smtClean="0">
                <a:latin typeface="Times" pitchFamily="18" charset="0"/>
              </a:rPr>
              <a:t>T</a:t>
            </a:r>
            <a:r>
              <a:rPr lang="en-US" sz="1050" i="1" dirty="0" smtClean="0">
                <a:latin typeface="Times" pitchFamily="18" charset="0"/>
              </a:rPr>
              <a:t>S  </a:t>
            </a:r>
            <a:r>
              <a:rPr lang="en-US" sz="3600" i="1" dirty="0">
                <a:latin typeface="Times" pitchFamily="18" charset="0"/>
              </a:rPr>
              <a:t>=1MHz</a:t>
            </a:r>
          </a:p>
          <a:p>
            <a:r>
              <a:rPr lang="en-US" sz="3600" i="1" dirty="0">
                <a:latin typeface="Times" pitchFamily="18" charset="0"/>
              </a:rPr>
              <a:t>Bandwidth=8MHz</a:t>
            </a:r>
            <a:endParaRPr lang="en-US" sz="1800" i="1" dirty="0">
              <a:latin typeface="Times" pitchFamily="18" charset="0"/>
            </a:endParaRPr>
          </a:p>
          <a:p>
            <a:endParaRPr lang="en-US" sz="1200" dirty="0"/>
          </a:p>
        </p:txBody>
      </p:sp>
      <p:graphicFrame>
        <p:nvGraphicFramePr>
          <p:cNvPr id="4" name="Object 3"/>
          <p:cNvGraphicFramePr>
            <a:graphicFrameLocks noChangeAspect="1"/>
          </p:cNvGraphicFramePr>
          <p:nvPr>
            <p:extLst>
              <p:ext uri="{D42A27DB-BD31-4B8C-83A1-F6EECF244321}">
                <p14:modId xmlns:p14="http://schemas.microsoft.com/office/powerpoint/2010/main" val="18513788"/>
              </p:ext>
            </p:extLst>
          </p:nvPr>
        </p:nvGraphicFramePr>
        <p:xfrm>
          <a:off x="4343400" y="2743200"/>
          <a:ext cx="2703513" cy="400050"/>
        </p:xfrm>
        <a:graphic>
          <a:graphicData uri="http://schemas.openxmlformats.org/presentationml/2006/ole">
            <mc:AlternateContent xmlns:mc="http://schemas.openxmlformats.org/markup-compatibility/2006">
              <mc:Choice xmlns:v="urn:schemas-microsoft-com:vml" Requires="v">
                <p:oleObj spid="_x0000_s5319" name="Equation" r:id="rId3" imgW="1346200" imgH="228600" progId="Equation.3">
                  <p:embed/>
                </p:oleObj>
              </mc:Choice>
              <mc:Fallback>
                <p:oleObj name="Equation" r:id="rId3" imgW="13462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27035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6172200" y="3508339"/>
            <a:ext cx="2209800" cy="830997"/>
          </a:xfrm>
          <a:prstGeom prst="rect">
            <a:avLst/>
          </a:prstGeom>
          <a:noFill/>
        </p:spPr>
        <p:txBody>
          <a:bodyPr wrap="square" rtlCol="0">
            <a:spAutoFit/>
          </a:bodyPr>
          <a:lstStyle/>
          <a:p>
            <a:r>
              <a:rPr lang="en-US" sz="2400" i="1" dirty="0" smtClean="0">
                <a:latin typeface="Times New Roman" panose="02020603050405020304" pitchFamily="18" charset="0"/>
                <a:cs typeface="Times New Roman" panose="02020603050405020304" pitchFamily="18" charset="0"/>
              </a:rPr>
              <a:t>Tb=</a:t>
            </a:r>
            <a:r>
              <a:rPr lang="en-US" sz="2400" i="1" dirty="0" err="1" smtClean="0">
                <a:latin typeface="Times New Roman" panose="02020603050405020304" pitchFamily="18" charset="0"/>
                <a:cs typeface="Times New Roman" panose="02020603050405020304" pitchFamily="18" charset="0"/>
              </a:rPr>
              <a:t>Ts</a:t>
            </a:r>
            <a:r>
              <a:rPr lang="en-US" sz="2400" i="1" dirty="0" smtClean="0">
                <a:latin typeface="Times New Roman" panose="02020603050405020304" pitchFamily="18" charset="0"/>
                <a:cs typeface="Times New Roman" panose="02020603050405020304" pitchFamily="18" charset="0"/>
              </a:rPr>
              <a:t>/L</a:t>
            </a:r>
          </a:p>
          <a:p>
            <a:r>
              <a:rPr lang="en-US" sz="2400" i="1" dirty="0" err="1" smtClean="0">
                <a:latin typeface="Times New Roman" panose="02020603050405020304" pitchFamily="18" charset="0"/>
                <a:cs typeface="Times New Roman" panose="02020603050405020304" pitchFamily="18" charset="0"/>
              </a:rPr>
              <a:t>Ts</a:t>
            </a:r>
            <a:r>
              <a:rPr lang="en-US" sz="2400" i="1" dirty="0" smtClean="0">
                <a:latin typeface="Times New Roman" panose="02020603050405020304" pitchFamily="18" charset="0"/>
                <a:cs typeface="Times New Roman" panose="02020603050405020304" pitchFamily="18" charset="0"/>
              </a:rPr>
              <a:t>=1/Baud Rate</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784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219201"/>
            <a:ext cx="8229600" cy="309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1001995884"/>
              </p:ext>
            </p:extLst>
          </p:nvPr>
        </p:nvGraphicFramePr>
        <p:xfrm>
          <a:off x="1447800" y="5029200"/>
          <a:ext cx="5943600" cy="1011238"/>
        </p:xfrm>
        <a:graphic>
          <a:graphicData uri="http://schemas.openxmlformats.org/presentationml/2006/ole">
            <mc:AlternateContent xmlns:mc="http://schemas.openxmlformats.org/markup-compatibility/2006">
              <mc:Choice xmlns:v="urn:schemas-microsoft-com:vml" Requires="v">
                <p:oleObj spid="_x0000_s6341" name="Equation" r:id="rId4" imgW="1435100" imgH="228600" progId="Equation.3">
                  <p:embed/>
                </p:oleObj>
              </mc:Choice>
              <mc:Fallback>
                <p:oleObj name="Equation" r:id="rId4" imgW="143510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029200"/>
                        <a:ext cx="5943600" cy="10112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02932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cs typeface="Times New Roman" pitchFamily="18" charset="0"/>
              </a:rPr>
              <a:t>Phase Shift Keying</a:t>
            </a:r>
          </a:p>
        </p:txBody>
      </p:sp>
      <p:pic>
        <p:nvPicPr>
          <p:cNvPr id="6" name="Picture 5"/>
          <p:cNvPicPr>
            <a:picLocks noChangeAspect="1"/>
          </p:cNvPicPr>
          <p:nvPr/>
        </p:nvPicPr>
        <p:blipFill>
          <a:blip r:embed="rId2"/>
          <a:stretch>
            <a:fillRect/>
          </a:stretch>
        </p:blipFill>
        <p:spPr>
          <a:xfrm>
            <a:off x="761998" y="1528762"/>
            <a:ext cx="7619999" cy="3805238"/>
          </a:xfrm>
          <a:prstGeom prst="rect">
            <a:avLst/>
          </a:prstGeom>
        </p:spPr>
      </p:pic>
    </p:spTree>
    <p:extLst>
      <p:ext uri="{BB962C8B-B14F-4D97-AF65-F5344CB8AC3E}">
        <p14:creationId xmlns:p14="http://schemas.microsoft.com/office/powerpoint/2010/main" val="2961751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371600" y="1981200"/>
            <a:ext cx="5514975" cy="1885950"/>
          </a:xfrm>
          <a:prstGeom prst="rect">
            <a:avLst/>
          </a:prstGeom>
        </p:spPr>
      </p:pic>
      <p:pic>
        <p:nvPicPr>
          <p:cNvPr id="4" name="Picture 3"/>
          <p:cNvPicPr>
            <a:picLocks noChangeAspect="1"/>
          </p:cNvPicPr>
          <p:nvPr/>
        </p:nvPicPr>
        <p:blipFill>
          <a:blip r:embed="rId3"/>
          <a:stretch>
            <a:fillRect/>
          </a:stretch>
        </p:blipFill>
        <p:spPr>
          <a:xfrm>
            <a:off x="1071995" y="4430712"/>
            <a:ext cx="7000009" cy="819150"/>
          </a:xfrm>
          <a:prstGeom prst="rect">
            <a:avLst/>
          </a:prstGeom>
        </p:spPr>
      </p:pic>
      <p:pic>
        <p:nvPicPr>
          <p:cNvPr id="5" name="Picture 4"/>
          <p:cNvPicPr>
            <a:picLocks noChangeAspect="1"/>
          </p:cNvPicPr>
          <p:nvPr/>
        </p:nvPicPr>
        <p:blipFill>
          <a:blip r:embed="rId4"/>
          <a:stretch>
            <a:fillRect/>
          </a:stretch>
        </p:blipFill>
        <p:spPr>
          <a:xfrm>
            <a:off x="1371600" y="5378343"/>
            <a:ext cx="4038600" cy="520438"/>
          </a:xfrm>
          <a:prstGeom prst="rect">
            <a:avLst/>
          </a:prstGeom>
        </p:spPr>
      </p:pic>
    </p:spTree>
    <p:extLst>
      <p:ext uri="{BB962C8B-B14F-4D97-AF65-F5344CB8AC3E}">
        <p14:creationId xmlns:p14="http://schemas.microsoft.com/office/powerpoint/2010/main" val="40554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Phase of the carrier is varied to represent digital data (binary 0 or 1)</a:t>
            </a:r>
          </a:p>
          <a:p>
            <a:r>
              <a:rPr lang="en-US" dirty="0"/>
              <a:t>Amplitude and frequency remains constant.</a:t>
            </a:r>
          </a:p>
          <a:p>
            <a:r>
              <a:rPr lang="en-US" dirty="0"/>
              <a:t>If phase 0 </a:t>
            </a:r>
            <a:r>
              <a:rPr lang="en-US" dirty="0" err="1"/>
              <a:t>deg</a:t>
            </a:r>
            <a:r>
              <a:rPr lang="en-US" dirty="0"/>
              <a:t> to represent 0, 180 </a:t>
            </a:r>
            <a:r>
              <a:rPr lang="en-US" dirty="0" err="1"/>
              <a:t>deg</a:t>
            </a:r>
            <a:r>
              <a:rPr lang="en-US" dirty="0"/>
              <a:t> to represent 1. (</a:t>
            </a:r>
            <a:r>
              <a:rPr lang="en-US" dirty="0" smtClean="0"/>
              <a:t>2level-PSK</a:t>
            </a:r>
            <a:r>
              <a:rPr lang="en-US" dirty="0"/>
              <a:t>)</a:t>
            </a:r>
          </a:p>
          <a:p>
            <a:r>
              <a:rPr lang="en-US" dirty="0"/>
              <a:t>PSK is not susceptible to noise degradation that affects ASK or bandwidth limitations of </a:t>
            </a:r>
            <a:r>
              <a:rPr lang="en-US" dirty="0" smtClean="0"/>
              <a:t>FSK.</a:t>
            </a:r>
            <a:endParaRPr lang="en-US" dirty="0"/>
          </a:p>
          <a:p>
            <a:endParaRPr lang="en-US" dirty="0"/>
          </a:p>
        </p:txBody>
      </p:sp>
    </p:spTree>
    <p:extLst>
      <p:ext uri="{BB962C8B-B14F-4D97-AF65-F5344CB8AC3E}">
        <p14:creationId xmlns:p14="http://schemas.microsoft.com/office/powerpoint/2010/main" val="3917689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Differential PSK (DPSK)</a:t>
            </a: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a:buClr>
                <a:srgbClr val="FF0000"/>
              </a:buClr>
              <a:buFont typeface="Wingdings" pitchFamily="2" charset="2"/>
              <a:buChar char="q"/>
            </a:pPr>
            <a:r>
              <a:rPr kumimoji="1" lang="en-US" sz="2400" dirty="0"/>
              <a:t>In DPSK, the phase shift is with reference to the previous bit transmitted rather than to some constant reference signal</a:t>
            </a:r>
          </a:p>
          <a:p>
            <a:pPr>
              <a:buClr>
                <a:srgbClr val="FF0000"/>
              </a:buClr>
              <a:buFont typeface="Wingdings" pitchFamily="2" charset="2"/>
              <a:buChar char="q"/>
            </a:pPr>
            <a:r>
              <a:rPr kumimoji="1" lang="en-US" sz="2400" dirty="0"/>
              <a:t>Binary </a:t>
            </a:r>
            <a:r>
              <a:rPr lang="en-US" sz="2400" dirty="0"/>
              <a:t>0:signal burst with the same phase as the previous one</a:t>
            </a:r>
          </a:p>
          <a:p>
            <a:pPr>
              <a:buClr>
                <a:srgbClr val="FF0000"/>
              </a:buClr>
              <a:buFont typeface="Wingdings" pitchFamily="2" charset="2"/>
              <a:buChar char="q"/>
            </a:pPr>
            <a:r>
              <a:rPr lang="en-US" sz="2400" dirty="0"/>
              <a:t>Binary 1:signal burst of opposite phase to the preceding one</a:t>
            </a:r>
          </a:p>
          <a:p>
            <a:endParaRPr lang="en-US" dirty="0"/>
          </a:p>
        </p:txBody>
      </p:sp>
      <p:pic>
        <p:nvPicPr>
          <p:cNvPr id="4"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467599"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60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cs typeface="Times New Roman" pitchFamily="18" charset="0"/>
              </a:rPr>
              <a:t>4-PSK (Quadrature PSK) method</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229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343400"/>
            <a:ext cx="4343400"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594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38525" y="3277394"/>
            <a:ext cx="2266950" cy="1171575"/>
          </a:xfrm>
          <a:prstGeom prst="rect">
            <a:avLst/>
          </a:prstGeom>
        </p:spPr>
      </p:pic>
      <p:pic>
        <p:nvPicPr>
          <p:cNvPr id="5" name="Picture 4"/>
          <p:cNvPicPr>
            <a:picLocks noChangeAspect="1"/>
          </p:cNvPicPr>
          <p:nvPr/>
        </p:nvPicPr>
        <p:blipFill>
          <a:blip r:embed="rId2"/>
          <a:stretch>
            <a:fillRect/>
          </a:stretch>
        </p:blipFill>
        <p:spPr>
          <a:xfrm>
            <a:off x="888176" y="2438399"/>
            <a:ext cx="5055424" cy="2612677"/>
          </a:xfrm>
          <a:prstGeom prst="rect">
            <a:avLst/>
          </a:prstGeom>
        </p:spPr>
      </p:pic>
    </p:spTree>
    <p:extLst>
      <p:ext uri="{BB962C8B-B14F-4D97-AF65-F5344CB8AC3E}">
        <p14:creationId xmlns:p14="http://schemas.microsoft.com/office/powerpoint/2010/main" val="3751679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cs typeface="Times New Roman" pitchFamily="18" charset="0"/>
              </a:rPr>
              <a:t>Quadrature PSK</a:t>
            </a:r>
          </a:p>
        </p:txBody>
      </p:sp>
      <p:sp>
        <p:nvSpPr>
          <p:cNvPr id="3" name="Content Placeholder 2"/>
          <p:cNvSpPr>
            <a:spLocks noGrp="1"/>
          </p:cNvSpPr>
          <p:nvPr>
            <p:ph idx="1"/>
          </p:nvPr>
        </p:nvSpPr>
        <p:spPr/>
        <p:txBody>
          <a:bodyPr>
            <a:normAutofit lnSpcReduction="10000"/>
          </a:bodyPr>
          <a:lstStyle/>
          <a:p>
            <a:pPr algn="just"/>
            <a:r>
              <a:rPr lang="en-US" dirty="0"/>
              <a:t>To increase the bit rate, we can code 2 or more bits onto one signal element.</a:t>
            </a:r>
          </a:p>
          <a:p>
            <a:pPr algn="just"/>
            <a:r>
              <a:rPr lang="en-US" dirty="0"/>
              <a:t>In QPSK, we parallelize the bit stream so that every two incoming bits are split up and PSK a carrier frequency. One carrier frequency is phase shifted 90</a:t>
            </a:r>
            <a:r>
              <a:rPr lang="en-US" baseline="30000" dirty="0"/>
              <a:t>o</a:t>
            </a:r>
            <a:r>
              <a:rPr lang="en-US" dirty="0"/>
              <a:t> from the other - in quadrature.</a:t>
            </a:r>
          </a:p>
          <a:p>
            <a:pPr algn="just"/>
            <a:r>
              <a:rPr lang="en-US" dirty="0"/>
              <a:t>The two </a:t>
            </a:r>
            <a:r>
              <a:rPr lang="en-US" dirty="0" err="1"/>
              <a:t>PSKed</a:t>
            </a:r>
            <a:r>
              <a:rPr lang="en-US" dirty="0"/>
              <a:t> signals are then added to produce one of 4 signal elements. L = 4</a:t>
            </a:r>
          </a:p>
        </p:txBody>
      </p:sp>
    </p:spTree>
    <p:extLst>
      <p:ext uri="{BB962C8B-B14F-4D97-AF65-F5344CB8AC3E}">
        <p14:creationId xmlns:p14="http://schemas.microsoft.com/office/powerpoint/2010/main" val="395283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1119188"/>
            <a:ext cx="766762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56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4671868E-5F4C-412A-AE9B-333F88C223E6}"/>
              </a:ext>
            </a:extLst>
          </p:cNvPr>
          <p:cNvSpPr>
            <a:spLocks noGrp="1" noChangeArrowheads="1"/>
          </p:cNvSpPr>
          <p:nvPr>
            <p:ph type="title"/>
          </p:nvPr>
        </p:nvSpPr>
        <p:spPr/>
        <p:txBody>
          <a:bodyPr/>
          <a:lstStyle/>
          <a:p>
            <a:r>
              <a:rPr lang="en-US" altLang="en-US" dirty="0"/>
              <a:t>HDB3</a:t>
            </a:r>
          </a:p>
        </p:txBody>
      </p:sp>
      <p:sp>
        <p:nvSpPr>
          <p:cNvPr id="32771" name="Rectangle 3">
            <a:extLst>
              <a:ext uri="{FF2B5EF4-FFF2-40B4-BE49-F238E27FC236}">
                <a16:creationId xmlns:a16="http://schemas.microsoft.com/office/drawing/2014/main" xmlns="" id="{A7909C7B-6891-4130-AABA-BB9D41DCB245}"/>
              </a:ext>
            </a:extLst>
          </p:cNvPr>
          <p:cNvSpPr>
            <a:spLocks noGrp="1" noChangeArrowheads="1"/>
          </p:cNvSpPr>
          <p:nvPr>
            <p:ph type="body" idx="1"/>
          </p:nvPr>
        </p:nvSpPr>
        <p:spPr/>
        <p:txBody>
          <a:bodyPr/>
          <a:lstStyle/>
          <a:p>
            <a:r>
              <a:rPr lang="en-US" altLang="en-US"/>
              <a:t>High Density Bipolar 3 Zeros</a:t>
            </a:r>
          </a:p>
          <a:p>
            <a:r>
              <a:rPr lang="en-US" altLang="en-US"/>
              <a:t>Based on bipolar-AMI</a:t>
            </a:r>
          </a:p>
          <a:p>
            <a:r>
              <a:rPr lang="en-US" altLang="en-US"/>
              <a:t>String of four zeros replaced with one or two pulses</a:t>
            </a:r>
          </a:p>
          <a:p>
            <a:endParaRPr lang="en-US" altLang="en-US"/>
          </a:p>
          <a:p>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81000"/>
          </a:xfrm>
        </p:spPr>
        <p:txBody>
          <a:bodyPr>
            <a:normAutofit fontScale="90000"/>
          </a:bodyPr>
          <a:lstStyle/>
          <a:p>
            <a:r>
              <a:rPr lang="en-US" i="1" dirty="0">
                <a:latin typeface="Times New Roman" pitchFamily="18" charset="0"/>
                <a:cs typeface="Times New Roman" pitchFamily="18" charset="0"/>
              </a:rPr>
              <a:t/>
            </a:r>
            <a:br>
              <a:rPr lang="en-US" i="1" dirty="0">
                <a:latin typeface="Times New Roman" pitchFamily="18" charset="0"/>
                <a:cs typeface="Times New Roman" pitchFamily="18" charset="0"/>
              </a:rPr>
            </a:br>
            <a:r>
              <a:rPr lang="en-US" sz="3600" i="1" dirty="0">
                <a:latin typeface="Times New Roman" pitchFamily="18" charset="0"/>
                <a:cs typeface="Times New Roman" pitchFamily="18" charset="0"/>
              </a:rPr>
              <a:t>QPSK and Offset QPSK (OQPSK) Modulators</a:t>
            </a:r>
            <a:r>
              <a:rPr lang="en-US" i="1" dirty="0">
                <a:latin typeface="Times New Roman" pitchFamily="18" charset="0"/>
                <a:cs typeface="Times New Roman" pitchFamily="18" charset="0"/>
              </a:rPr>
              <a:t/>
            </a:r>
            <a:br>
              <a:rPr lang="en-US" i="1" dirty="0">
                <a:latin typeface="Times New Roman" pitchFamily="18" charset="0"/>
                <a:cs typeface="Times New Roman" pitchFamily="18" charset="0"/>
              </a:rPr>
            </a:br>
            <a:endParaRPr lang="en-US" i="1" dirty="0">
              <a:latin typeface="Times New Roman" pitchFamily="18" charset="0"/>
              <a:cs typeface="Times New Roman" pitchFamily="18" charset="0"/>
            </a:endParaRPr>
          </a:p>
        </p:txBody>
      </p:sp>
      <p:pic>
        <p:nvPicPr>
          <p:cNvPr id="4" name="Picture 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159" t="13898" r="7159" b="27794"/>
          <a:stretch>
            <a:fillRect/>
          </a:stretch>
        </p:blipFill>
        <p:spPr bwMode="auto">
          <a:xfrm>
            <a:off x="457200" y="1219200"/>
            <a:ext cx="8229600" cy="3886201"/>
          </a:xfrm>
          <a:prstGeom prst="rect">
            <a:avLst/>
          </a:prstGeom>
          <a:noFill/>
          <a:extLst>
            <a:ext uri="{909E8E84-426E-40DD-AFC4-6F175D3DCCD1}">
              <a14:hiddenFill xmlns:a14="http://schemas.microsoft.com/office/drawing/2010/main">
                <a:solidFill>
                  <a:srgbClr val="FFFFFF">
                    <a:alpha val="70000"/>
                  </a:srgbClr>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2430235964"/>
              </p:ext>
            </p:extLst>
          </p:nvPr>
        </p:nvGraphicFramePr>
        <p:xfrm>
          <a:off x="990600" y="4953000"/>
          <a:ext cx="7696200" cy="1381125"/>
        </p:xfrm>
        <a:graphic>
          <a:graphicData uri="http://schemas.openxmlformats.org/presentationml/2006/ole">
            <mc:AlternateContent xmlns:mc="http://schemas.openxmlformats.org/markup-compatibility/2006">
              <mc:Choice xmlns:v="urn:schemas-microsoft-com:vml" Requires="v">
                <p:oleObj spid="_x0000_s7365" name="Equation" r:id="rId4" imgW="3746500" imgH="838200" progId="Equation.3">
                  <p:embed/>
                </p:oleObj>
              </mc:Choice>
              <mc:Fallback>
                <p:oleObj name="Equation" r:id="rId4" imgW="3746500" imgH="838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953000"/>
                        <a:ext cx="7696200"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29126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086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6934200" y="4817776"/>
            <a:ext cx="2209800" cy="1794448"/>
          </a:xfrm>
          <a:prstGeom prst="rect">
            <a:avLst/>
          </a:prstGeom>
        </p:spPr>
      </p:pic>
    </p:spTree>
    <p:extLst>
      <p:ext uri="{BB962C8B-B14F-4D97-AF65-F5344CB8AC3E}">
        <p14:creationId xmlns:p14="http://schemas.microsoft.com/office/powerpoint/2010/main" val="321645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Transmission bandwidth B</a:t>
            </a:r>
            <a:r>
              <a:rPr lang="en-US" sz="1800" dirty="0"/>
              <a:t>T </a:t>
            </a:r>
            <a:r>
              <a:rPr lang="en-US" dirty="0"/>
              <a:t> for ASK, PSK and FSK is of the form</a:t>
            </a:r>
            <a:r>
              <a:rPr lang="en-US" sz="1800" dirty="0"/>
              <a:t> </a:t>
            </a:r>
          </a:p>
          <a:p>
            <a:pPr lvl="1"/>
            <a:r>
              <a:rPr lang="en-US" dirty="0"/>
              <a:t>B</a:t>
            </a:r>
            <a:r>
              <a:rPr lang="en-US" sz="1600" dirty="0"/>
              <a:t>T</a:t>
            </a:r>
            <a:r>
              <a:rPr lang="en-US" dirty="0"/>
              <a:t> =(1+r)R</a:t>
            </a:r>
          </a:p>
          <a:p>
            <a:pPr lvl="1"/>
            <a:r>
              <a:rPr lang="en-US" dirty="0"/>
              <a:t>R- Bit rate</a:t>
            </a:r>
          </a:p>
          <a:p>
            <a:pPr lvl="1"/>
            <a:r>
              <a:rPr lang="en-US" dirty="0"/>
              <a:t>r- Related to technique typically 0&lt;r&lt;1</a:t>
            </a:r>
          </a:p>
        </p:txBody>
      </p:sp>
    </p:spTree>
    <p:extLst>
      <p:ext uri="{BB962C8B-B14F-4D97-AF65-F5344CB8AC3E}">
        <p14:creationId xmlns:p14="http://schemas.microsoft.com/office/powerpoint/2010/main" val="4084569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pPr>
              <a:buClr>
                <a:srgbClr val="FF0000"/>
              </a:buClr>
              <a:buFont typeface="Wingdings" pitchFamily="2" charset="2"/>
              <a:buChar char="q"/>
            </a:pPr>
            <a:r>
              <a:rPr kumimoji="1" lang="en-US" sz="2800" dirty="0"/>
              <a:t>Bandwidth Efficiency</a:t>
            </a:r>
          </a:p>
          <a:p>
            <a:pPr>
              <a:buClr>
                <a:srgbClr val="FF0000"/>
              </a:buClr>
              <a:buFont typeface="Wingdings" pitchFamily="2" charset="2"/>
              <a:buChar char="q"/>
            </a:pPr>
            <a:endParaRPr kumimoji="1" lang="en-US" sz="2000" dirty="0"/>
          </a:p>
          <a:p>
            <a:pPr lvl="1">
              <a:buClr>
                <a:srgbClr val="FF0000"/>
              </a:buClr>
              <a:buFont typeface="Wingdings" pitchFamily="2" charset="2"/>
              <a:buChar char="Ø"/>
            </a:pPr>
            <a:r>
              <a:rPr kumimoji="1" lang="en-US" sz="2400" dirty="0" smtClean="0"/>
              <a:t>ASK/PSK/FSK:</a:t>
            </a:r>
            <a:endParaRPr kumimoji="1" lang="en-US" sz="2400" dirty="0"/>
          </a:p>
          <a:p>
            <a:pPr lvl="1">
              <a:buClr>
                <a:srgbClr val="FF0000"/>
              </a:buClr>
              <a:buFont typeface="Wingdings" pitchFamily="2" charset="2"/>
              <a:buChar char="Ø"/>
            </a:pPr>
            <a:endParaRPr kumimoji="1"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37110666"/>
              </p:ext>
            </p:extLst>
          </p:nvPr>
        </p:nvGraphicFramePr>
        <p:xfrm>
          <a:off x="3270250" y="2209800"/>
          <a:ext cx="5416550" cy="758825"/>
        </p:xfrm>
        <a:graphic>
          <a:graphicData uri="http://schemas.openxmlformats.org/presentationml/2006/ole">
            <mc:AlternateContent xmlns:mc="http://schemas.openxmlformats.org/markup-compatibility/2006">
              <mc:Choice xmlns:v="urn:schemas-microsoft-com:vml" Requires="v">
                <p:oleObj spid="_x0000_s9727" name="Equation" r:id="rId3" imgW="2933640" imgH="431640" progId="Equation.3">
                  <p:embed/>
                </p:oleObj>
              </mc:Choice>
              <mc:Fallback>
                <p:oleObj name="Equation" r:id="rId3" imgW="2933640" imgH="431640" progId="Equation.3">
                  <p:embed/>
                  <p:pic>
                    <p:nvPicPr>
                      <p:cNvPr id="0" name="Object 9"/>
                      <p:cNvPicPr>
                        <a:picLocks noChangeAspect="1" noChangeArrowheads="1"/>
                      </p:cNvPicPr>
                      <p:nvPr/>
                    </p:nvPicPr>
                    <p:blipFill>
                      <a:blip r:embed="rId4"/>
                      <a:srcRect/>
                      <a:stretch>
                        <a:fillRect/>
                      </a:stretch>
                    </p:blipFill>
                    <p:spPr bwMode="auto">
                      <a:xfrm>
                        <a:off x="3270250" y="2209800"/>
                        <a:ext cx="54165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6432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i="1" dirty="0">
                <a:latin typeface="Times New Roman" pitchFamily="18" charset="0"/>
              </a:rPr>
              <a:t>We have an available bandwidth of 100 kHz which spans from 200 to 300 kHz. What should be the carrier frequency and the bit rate if we modulated our data by using FSK with r = 1?</a:t>
            </a:r>
          </a:p>
          <a:p>
            <a:pPr marL="0" indent="0">
              <a:buNone/>
            </a:pPr>
            <a:r>
              <a:rPr lang="en-US" i="1" dirty="0">
                <a:latin typeface="Times" pitchFamily="18" charset="0"/>
              </a:rPr>
              <a:t>  </a:t>
            </a:r>
            <a:endParaRPr lang="en-US" i="1" dirty="0">
              <a:latin typeface="Times New Roman" pitchFamily="18" charset="0"/>
            </a:endParaRPr>
          </a:p>
          <a:p>
            <a:endParaRPr lang="en-US" dirty="0"/>
          </a:p>
        </p:txBody>
      </p:sp>
    </p:spTree>
    <p:extLst>
      <p:ext uri="{BB962C8B-B14F-4D97-AF65-F5344CB8AC3E}">
        <p14:creationId xmlns:p14="http://schemas.microsoft.com/office/powerpoint/2010/main" val="1809451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latin typeface="Times" pitchFamily="18" charset="0"/>
              </a:rPr>
              <a:t>The midpoint of the band is at 250 kHz. B=100KHz, r=1</a:t>
            </a:r>
          </a:p>
          <a:p>
            <a:pPr marL="457200" lvl="1" indent="0">
              <a:buNone/>
            </a:pPr>
            <a:r>
              <a:rPr lang="en-US" i="1" dirty="0">
                <a:latin typeface="Times" pitchFamily="18" charset="0"/>
              </a:rPr>
              <a:t>B</a:t>
            </a:r>
            <a:r>
              <a:rPr lang="en-US" sz="1400" i="1" dirty="0">
                <a:latin typeface="Times" pitchFamily="18" charset="0"/>
              </a:rPr>
              <a:t>T</a:t>
            </a:r>
            <a:r>
              <a:rPr lang="en-US" i="1" dirty="0">
                <a:latin typeface="Times" pitchFamily="18" charset="0"/>
              </a:rPr>
              <a:t>=(1+r)R</a:t>
            </a:r>
          </a:p>
          <a:p>
            <a:pPr marL="457200" lvl="1" indent="0">
              <a:buNone/>
            </a:pPr>
            <a:r>
              <a:rPr lang="en-US" i="1" dirty="0">
                <a:latin typeface="Times" pitchFamily="18" charset="0"/>
              </a:rPr>
              <a:t>100=2R</a:t>
            </a:r>
          </a:p>
          <a:p>
            <a:pPr marL="457200" lvl="1" indent="0">
              <a:buNone/>
            </a:pPr>
            <a:r>
              <a:rPr lang="en-US" i="1" dirty="0">
                <a:latin typeface="Times" pitchFamily="18" charset="0"/>
              </a:rPr>
              <a:t>R=100/2=50kbps</a:t>
            </a:r>
          </a:p>
          <a:p>
            <a:endParaRPr lang="en-US" dirty="0"/>
          </a:p>
        </p:txBody>
      </p:sp>
    </p:spTree>
    <p:extLst>
      <p:ext uri="{BB962C8B-B14F-4D97-AF65-F5344CB8AC3E}">
        <p14:creationId xmlns:p14="http://schemas.microsoft.com/office/powerpoint/2010/main" val="1627114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i="1" dirty="0">
                <a:latin typeface="Times New Roman" pitchFamily="18" charset="0"/>
              </a:rPr>
              <a:t>We have an available bandwidth of 100 kHz which spans from 200 to 300 kHz. What are the carrier frequency and the bit rate if we </a:t>
            </a:r>
            <a:r>
              <a:rPr lang="en-US" i="1" dirty="0" smtClean="0">
                <a:latin typeface="Times New Roman" pitchFamily="18" charset="0"/>
              </a:rPr>
              <a:t>modulate </a:t>
            </a:r>
            <a:r>
              <a:rPr lang="en-US" i="1" dirty="0">
                <a:latin typeface="Times New Roman" pitchFamily="18" charset="0"/>
              </a:rPr>
              <a:t>our data by using ASK with r= </a:t>
            </a:r>
            <a:r>
              <a:rPr lang="en-US" i="1" dirty="0" smtClean="0">
                <a:latin typeface="Times New Roman" pitchFamily="18" charset="0"/>
              </a:rPr>
              <a:t>1</a:t>
            </a:r>
          </a:p>
          <a:p>
            <a:r>
              <a:rPr lang="en-US" i="1" dirty="0" smtClean="0">
                <a:latin typeface="Times" pitchFamily="18" charset="0"/>
              </a:rPr>
              <a:t>B</a:t>
            </a:r>
            <a:r>
              <a:rPr lang="en-US" sz="1000" i="1" dirty="0" smtClean="0">
                <a:latin typeface="Times" pitchFamily="18" charset="0"/>
              </a:rPr>
              <a:t>T</a:t>
            </a:r>
            <a:r>
              <a:rPr lang="en-US" i="1" dirty="0">
                <a:latin typeface="Times" pitchFamily="18" charset="0"/>
              </a:rPr>
              <a:t>=(1+r)R</a:t>
            </a:r>
            <a:endParaRPr lang="en-US" i="1" dirty="0">
              <a:latin typeface="Times New Roman" pitchFamily="18" charset="0"/>
            </a:endParaRPr>
          </a:p>
          <a:p>
            <a:endParaRPr lang="en-US" dirty="0"/>
          </a:p>
        </p:txBody>
      </p:sp>
    </p:spTree>
    <p:extLst>
      <p:ext uri="{BB962C8B-B14F-4D97-AF65-F5344CB8AC3E}">
        <p14:creationId xmlns:p14="http://schemas.microsoft.com/office/powerpoint/2010/main" val="3106221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i="1" dirty="0">
                <a:latin typeface="Times New Roman" pitchFamily="18" charset="0"/>
                <a:cs typeface="Times New Roman" pitchFamily="18" charset="0"/>
              </a:rPr>
              <a:t>Quadrature Amplitude Modulation (QAM)</a:t>
            </a:r>
            <a:r>
              <a:rPr lang="en-US" dirty="0"/>
              <a:t/>
            </a:r>
            <a:br>
              <a:rPr lang="en-US" dirty="0"/>
            </a:br>
            <a:endParaRPr lang="en-US" dirty="0"/>
          </a:p>
        </p:txBody>
      </p:sp>
      <p:sp>
        <p:nvSpPr>
          <p:cNvPr id="3" name="Content Placeholder 2"/>
          <p:cNvSpPr>
            <a:spLocks noGrp="1"/>
          </p:cNvSpPr>
          <p:nvPr>
            <p:ph idx="1"/>
          </p:nvPr>
        </p:nvSpPr>
        <p:spPr/>
        <p:txBody>
          <a:bodyPr/>
          <a:lstStyle/>
          <a:p>
            <a:pPr>
              <a:lnSpc>
                <a:spcPct val="90000"/>
              </a:lnSpc>
              <a:buClr>
                <a:srgbClr val="FF0000"/>
              </a:buClr>
              <a:buFont typeface="Wingdings" pitchFamily="2" charset="2"/>
              <a:buChar char="q"/>
            </a:pPr>
            <a:r>
              <a:rPr kumimoji="1" lang="en-GB" sz="2800" dirty="0"/>
              <a:t>QAM used on asymmetric digital subscriber line (ADSL) and some wireless standards</a:t>
            </a:r>
          </a:p>
          <a:p>
            <a:pPr>
              <a:lnSpc>
                <a:spcPct val="90000"/>
              </a:lnSpc>
              <a:buClr>
                <a:srgbClr val="FF0000"/>
              </a:buClr>
              <a:buFont typeface="Wingdings" pitchFamily="2" charset="2"/>
              <a:buChar char="q"/>
            </a:pPr>
            <a:r>
              <a:rPr kumimoji="1" lang="en-GB" sz="2800" dirty="0"/>
              <a:t>combination of ASK and PSK</a:t>
            </a:r>
          </a:p>
          <a:p>
            <a:pPr>
              <a:lnSpc>
                <a:spcPct val="90000"/>
              </a:lnSpc>
              <a:buClr>
                <a:srgbClr val="FF0000"/>
              </a:buClr>
              <a:buFont typeface="Wingdings" pitchFamily="2" charset="2"/>
              <a:buChar char="q"/>
            </a:pPr>
            <a:r>
              <a:rPr kumimoji="1" lang="en-GB" sz="2800" dirty="0"/>
              <a:t>logical extension of QPSK</a:t>
            </a:r>
          </a:p>
          <a:p>
            <a:pPr>
              <a:lnSpc>
                <a:spcPct val="90000"/>
              </a:lnSpc>
              <a:buClr>
                <a:srgbClr val="FF0000"/>
              </a:buClr>
              <a:buFont typeface="Wingdings" pitchFamily="2" charset="2"/>
              <a:buChar char="q"/>
            </a:pPr>
            <a:r>
              <a:rPr kumimoji="1" lang="en-GB" sz="2800" dirty="0"/>
              <a:t>send two different signals simultaneously on same carrier frequency</a:t>
            </a:r>
          </a:p>
          <a:p>
            <a:pPr lvl="1">
              <a:lnSpc>
                <a:spcPct val="90000"/>
              </a:lnSpc>
              <a:buClr>
                <a:srgbClr val="FF0000"/>
              </a:buClr>
              <a:buFont typeface="Wingdings" pitchFamily="2" charset="2"/>
              <a:buChar char="Ø"/>
            </a:pPr>
            <a:r>
              <a:rPr kumimoji="1" lang="en-GB" sz="2400" dirty="0"/>
              <a:t>use two copies of carrier, one shifted by 90</a:t>
            </a:r>
            <a:r>
              <a:rPr kumimoji="1" lang="en-GB" sz="2400" baseline="30000" dirty="0">
                <a:cs typeface="Tahoma" pitchFamily="34" charset="0"/>
              </a:rPr>
              <a:t>°</a:t>
            </a:r>
          </a:p>
          <a:p>
            <a:pPr lvl="1">
              <a:lnSpc>
                <a:spcPct val="90000"/>
              </a:lnSpc>
              <a:buClr>
                <a:srgbClr val="FF0000"/>
              </a:buClr>
              <a:buFont typeface="Wingdings" pitchFamily="2" charset="2"/>
              <a:buChar char="Ø"/>
            </a:pPr>
            <a:r>
              <a:rPr kumimoji="1" lang="en-GB" sz="2400" dirty="0"/>
              <a:t>each carrier is ASK modulated</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07042385"/>
              </p:ext>
            </p:extLst>
          </p:nvPr>
        </p:nvGraphicFramePr>
        <p:xfrm>
          <a:off x="1524000" y="5181600"/>
          <a:ext cx="5873750" cy="625475"/>
        </p:xfrm>
        <a:graphic>
          <a:graphicData uri="http://schemas.openxmlformats.org/presentationml/2006/ole">
            <mc:AlternateContent xmlns:mc="http://schemas.openxmlformats.org/markup-compatibility/2006">
              <mc:Choice xmlns:v="urn:schemas-microsoft-com:vml" Requires="v">
                <p:oleObj spid="_x0000_s10427" name="Equation" r:id="rId3" imgW="2146300" imgH="228600" progId="Equation.3">
                  <p:embed/>
                </p:oleObj>
              </mc:Choice>
              <mc:Fallback>
                <p:oleObj name="Equation" r:id="rId3" imgW="2146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181600"/>
                        <a:ext cx="587375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94410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cs typeface="Times New Roman" pitchFamily="18" charset="0"/>
              </a:rPr>
              <a:t>QAM modulator</a:t>
            </a:r>
            <a:r>
              <a:rPr lang="en-US" dirty="0"/>
              <a:t/>
            </a:r>
            <a:br>
              <a:rPr lang="en-US" dirty="0"/>
            </a:br>
            <a:endParaRPr lang="en-US" dirty="0"/>
          </a:p>
        </p:txBody>
      </p:sp>
      <p:pic>
        <p:nvPicPr>
          <p:cNvPr id="4"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159" t="13898" r="10739" b="32426"/>
          <a:stretch>
            <a:fillRect/>
          </a:stretch>
        </p:blipFill>
        <p:spPr bwMode="auto">
          <a:xfrm>
            <a:off x="381000" y="990600"/>
            <a:ext cx="8229600" cy="4157491"/>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1728326821"/>
              </p:ext>
            </p:extLst>
          </p:nvPr>
        </p:nvGraphicFramePr>
        <p:xfrm>
          <a:off x="457200" y="4953000"/>
          <a:ext cx="8229600" cy="1066800"/>
        </p:xfrm>
        <a:graphic>
          <a:graphicData uri="http://schemas.openxmlformats.org/presentationml/2006/ole">
            <mc:AlternateContent xmlns:mc="http://schemas.openxmlformats.org/markup-compatibility/2006">
              <mc:Choice xmlns:v="urn:schemas-microsoft-com:vml" Requires="v">
                <p:oleObj spid="_x0000_s11450" name="Equation" r:id="rId4" imgW="3136680" imgH="380880" progId="Equation.3">
                  <p:embed/>
                </p:oleObj>
              </mc:Choice>
              <mc:Fallback>
                <p:oleObj name="Equation" r:id="rId4" imgW="3136680" imgH="380880" progId="Equation.3">
                  <p:embed/>
                  <p:pic>
                    <p:nvPicPr>
                      <p:cNvPr id="0" name="Object 8"/>
                      <p:cNvPicPr>
                        <a:picLocks noChangeAspect="1" noChangeArrowheads="1"/>
                      </p:cNvPicPr>
                      <p:nvPr/>
                    </p:nvPicPr>
                    <p:blipFill>
                      <a:blip r:embed="rId5"/>
                      <a:srcRect/>
                      <a:stretch>
                        <a:fillRect/>
                      </a:stretch>
                    </p:blipFill>
                    <p:spPr bwMode="auto">
                      <a:xfrm>
                        <a:off x="457200" y="4953000"/>
                        <a:ext cx="8229600" cy="1066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87679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p:txBody>
          <a:bodyPr/>
          <a:lstStyle/>
          <a:p>
            <a:r>
              <a:rPr lang="en-IN" altLang="en-US" smtClean="0"/>
              <a:t>Tutorial</a:t>
            </a:r>
          </a:p>
        </p:txBody>
      </p:sp>
      <p:sp>
        <p:nvSpPr>
          <p:cNvPr id="74755" name="Content Placeholder 2"/>
          <p:cNvSpPr>
            <a:spLocks noGrp="1" noChangeArrowheads="1"/>
          </p:cNvSpPr>
          <p:nvPr>
            <p:ph idx="1"/>
          </p:nvPr>
        </p:nvSpPr>
        <p:spPr/>
        <p:txBody>
          <a:bodyPr/>
          <a:lstStyle/>
          <a:p>
            <a:pPr marL="0" indent="0">
              <a:buFontTx/>
              <a:buNone/>
              <a:defRPr/>
            </a:pPr>
            <a:r>
              <a:rPr lang="en-US" sz="1800" dirty="0">
                <a:latin typeface="Times New Roman" panose="02020603050405020304" pitchFamily="18" charset="0"/>
                <a:ea typeface="Times New Roman" panose="02020603050405020304" pitchFamily="18" charset="0"/>
              </a:rPr>
              <a:t>1. The waveform of Figure belongs to a Manchester encoded binary data stream. 	Determine the beginning and end of bit periods (i.e., extract clock 	information) and give the data sequence. </a:t>
            </a:r>
            <a:endParaRPr lang="en-IN" sz="1800" dirty="0">
              <a:latin typeface="Times New Roman" panose="02020603050405020304" pitchFamily="18" charset="0"/>
              <a:ea typeface="Times New Roman" panose="02020603050405020304" pitchFamily="18" charset="0"/>
            </a:endParaRPr>
          </a:p>
          <a:p>
            <a:pPr>
              <a:defRPr/>
            </a:pPr>
            <a:endParaRPr lang="en-IN" altLang="en-US" dirty="0"/>
          </a:p>
          <a:p>
            <a:pPr marL="0" indent="0">
              <a:buFontTx/>
              <a:buNone/>
              <a:defRPr/>
            </a:pPr>
            <a:r>
              <a:rPr lang="en-US" sz="1800" dirty="0" smtClean="0">
                <a:latin typeface="Times New Roman" panose="02020603050405020304" pitchFamily="18" charset="0"/>
                <a:ea typeface="Times New Roman" panose="02020603050405020304" pitchFamily="18" charset="0"/>
              </a:rPr>
              <a:t>2</a:t>
            </a:r>
            <a:r>
              <a:rPr lang="en-US" sz="1800" dirty="0">
                <a:latin typeface="Times New Roman" panose="02020603050405020304" pitchFamily="18" charset="0"/>
                <a:ea typeface="Times New Roman" panose="02020603050405020304" pitchFamily="18" charset="0"/>
              </a:rPr>
              <a:t>. The bipolar-AMI waveform representing the binary sequence 0100101011 is  </a:t>
            </a:r>
          </a:p>
          <a:p>
            <a:pPr marL="0" indent="0">
              <a:buFontTx/>
              <a:buNone/>
              <a:defRPr/>
            </a:pPr>
            <a:r>
              <a:rPr lang="en-US" sz="1800" dirty="0">
                <a:latin typeface="Times New Roman" panose="02020603050405020304" pitchFamily="18" charset="0"/>
                <a:ea typeface="Times New Roman" panose="02020603050405020304" pitchFamily="18" charset="0"/>
              </a:rPr>
              <a:t>	transmitted over a noisy channel. The received waveform is shown in Figure 	it contains a single error. Locate the position of this error and explain your 	answer.</a:t>
            </a:r>
            <a:endParaRPr lang="en-IN" sz="1800" dirty="0">
              <a:latin typeface="Times New Roman" panose="02020603050405020304" pitchFamily="18" charset="0"/>
              <a:ea typeface="Times New Roman" panose="02020603050405020304" pitchFamily="18" charset="0"/>
            </a:endParaRPr>
          </a:p>
          <a:p>
            <a:pPr marL="0" indent="0">
              <a:buFontTx/>
              <a:buNone/>
              <a:defRPr/>
            </a:pPr>
            <a:endParaRPr lang="en-IN" altLang="en-US" dirty="0"/>
          </a:p>
        </p:txBody>
      </p:sp>
      <p:pic>
        <p:nvPicPr>
          <p:cNvPr id="76804" name="Picture 7"/>
          <p:cNvPicPr>
            <a:picLocks noChangeAspect="1" noChangeArrowheads="1"/>
          </p:cNvPicPr>
          <p:nvPr/>
        </p:nvPicPr>
        <p:blipFill>
          <a:blip r:embed="rId2">
            <a:extLst>
              <a:ext uri="{28A0092B-C50C-407E-A947-70E740481C1C}">
                <a14:useLocalDpi xmlns:a14="http://schemas.microsoft.com/office/drawing/2010/main" val="0"/>
              </a:ext>
            </a:extLst>
          </a:blip>
          <a:srcRect l="32503" t="19354" r="34998" b="75334"/>
          <a:stretch>
            <a:fillRect/>
          </a:stretch>
        </p:blipFill>
        <p:spPr bwMode="auto">
          <a:xfrm>
            <a:off x="1176337" y="2535001"/>
            <a:ext cx="67183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8"/>
          <p:cNvPicPr>
            <a:picLocks noChangeAspect="1" noChangeArrowheads="1"/>
          </p:cNvPicPr>
          <p:nvPr/>
        </p:nvPicPr>
        <p:blipFill>
          <a:blip r:embed="rId3">
            <a:extLst>
              <a:ext uri="{28A0092B-C50C-407E-A947-70E740481C1C}">
                <a14:useLocalDpi xmlns:a14="http://schemas.microsoft.com/office/drawing/2010/main" val="0"/>
              </a:ext>
            </a:extLst>
          </a:blip>
          <a:srcRect l="8427" t="61807" r="59982" b="14462"/>
          <a:stretch>
            <a:fillRect/>
          </a:stretch>
        </p:blipFill>
        <p:spPr bwMode="auto">
          <a:xfrm>
            <a:off x="1249362" y="4191000"/>
            <a:ext cx="66452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873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AC107-0295-4F19-8F58-AA731BC1BC98}"/>
              </a:ext>
            </a:extLst>
          </p:cNvPr>
          <p:cNvSpPr>
            <a:spLocks noGrp="1"/>
          </p:cNvSpPr>
          <p:nvPr>
            <p:ph type="title"/>
          </p:nvPr>
        </p:nvSpPr>
        <p:spPr/>
        <p:txBody>
          <a:bodyPr/>
          <a:lstStyle/>
          <a:p>
            <a:r>
              <a:rPr lang="en-US" altLang="en-US" dirty="0"/>
              <a:t>HDB3 Rules</a:t>
            </a:r>
            <a:endParaRPr lang="en-IN" dirty="0"/>
          </a:p>
        </p:txBody>
      </p:sp>
      <p:pic>
        <p:nvPicPr>
          <p:cNvPr id="4" name="Content Placeholder 3">
            <a:extLst>
              <a:ext uri="{FF2B5EF4-FFF2-40B4-BE49-F238E27FC236}">
                <a16:creationId xmlns:a16="http://schemas.microsoft.com/office/drawing/2014/main" xmlns="" id="{7EA5F27E-5E9E-43C9-88FC-81D0832DD0CD}"/>
              </a:ext>
            </a:extLst>
          </p:cNvPr>
          <p:cNvPicPr>
            <a:picLocks noGrp="1" noChangeAspect="1"/>
          </p:cNvPicPr>
          <p:nvPr>
            <p:ph idx="1"/>
          </p:nvPr>
        </p:nvPicPr>
        <p:blipFill>
          <a:blip r:embed="rId2"/>
          <a:stretch>
            <a:fillRect/>
          </a:stretch>
        </p:blipFill>
        <p:spPr>
          <a:xfrm>
            <a:off x="1066800" y="2209800"/>
            <a:ext cx="6781800" cy="2819400"/>
          </a:xfrm>
          <a:prstGeom prst="rect">
            <a:avLst/>
          </a:prstGeom>
        </p:spPr>
      </p:pic>
    </p:spTree>
    <p:extLst>
      <p:ext uri="{BB962C8B-B14F-4D97-AF65-F5344CB8AC3E}">
        <p14:creationId xmlns:p14="http://schemas.microsoft.com/office/powerpoint/2010/main" val="2915729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endParaRPr lang="en-IN" smtClean="0"/>
          </a:p>
        </p:txBody>
      </p:sp>
      <p:sp>
        <p:nvSpPr>
          <p:cNvPr id="78851" name="Content Placeholder 2"/>
          <p:cNvSpPr>
            <a:spLocks noGrp="1" noChangeArrowheads="1"/>
          </p:cNvSpPr>
          <p:nvPr>
            <p:ph idx="1"/>
          </p:nvPr>
        </p:nvSpPr>
        <p:spPr/>
        <p:txBody>
          <a:bodyPr/>
          <a:lstStyle/>
          <a:p>
            <a:pPr marL="0" indent="0">
              <a:buFontTx/>
              <a:buNone/>
            </a:pPr>
            <a:r>
              <a:rPr lang="en-IN" smtClean="0"/>
              <a:t>1. </a:t>
            </a:r>
          </a:p>
        </p:txBody>
      </p:sp>
      <p:pic>
        <p:nvPicPr>
          <p:cNvPr id="788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2624138"/>
            <a:ext cx="76485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852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p:txBody>
          <a:bodyPr/>
          <a:lstStyle/>
          <a:p>
            <a:endParaRPr lang="en-IN" smtClean="0"/>
          </a:p>
        </p:txBody>
      </p:sp>
      <p:sp>
        <p:nvSpPr>
          <p:cNvPr id="79875" name="Content Placeholder 2"/>
          <p:cNvSpPr>
            <a:spLocks noGrp="1" noChangeArrowheads="1"/>
          </p:cNvSpPr>
          <p:nvPr>
            <p:ph idx="1"/>
          </p:nvPr>
        </p:nvSpPr>
        <p:spPr/>
        <p:txBody>
          <a:bodyPr/>
          <a:lstStyle/>
          <a:p>
            <a:pPr marL="0" indent="0" algn="just">
              <a:buFontTx/>
              <a:buNone/>
            </a:pPr>
            <a:r>
              <a:rPr lang="en-IN" dirty="0" smtClean="0"/>
              <a:t>2. </a:t>
            </a:r>
            <a:r>
              <a:rPr lang="en-US" sz="2400" dirty="0" smtClean="0">
                <a:latin typeface="Times" panose="02020603050405020304" pitchFamily="18" charset="0"/>
                <a:cs typeface="Times" panose="02020603050405020304" pitchFamily="18" charset="0"/>
              </a:rPr>
              <a:t>The error is at bit position 7, where there is a negative pulse. For AMI, positive and negative pulses are used alternately for binary 1. The pulse in position 1 represents the third binary 1 in the data stream and should have a positive value.</a:t>
            </a:r>
            <a:endParaRPr lang="ar-SA" sz="2400" dirty="0" smtClean="0">
              <a:latin typeface="Times" panose="02020603050405020304" pitchFamily="18" charset="0"/>
              <a:cs typeface="Times" panose="02020603050405020304" pitchFamily="18" charset="0"/>
            </a:endParaRPr>
          </a:p>
          <a:p>
            <a:pPr marL="0" indent="0">
              <a:buFontTx/>
              <a:buNone/>
            </a:pPr>
            <a:endParaRPr lang="en-IN" dirty="0" smtClean="0"/>
          </a:p>
        </p:txBody>
      </p:sp>
    </p:spTree>
    <p:extLst>
      <p:ext uri="{BB962C8B-B14F-4D97-AF65-F5344CB8AC3E}">
        <p14:creationId xmlns:p14="http://schemas.microsoft.com/office/powerpoint/2010/main" val="45440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dirty="0">
                <a:latin typeface="Times New Roman" panose="02020603050405020304" pitchFamily="18" charset="0"/>
                <a:ea typeface="Times New Roman" panose="02020603050405020304" pitchFamily="18" charset="0"/>
              </a:rPr>
              <a:t>3. One positive side effect of bipolar encoding is that a bipolar violation (two consecutive + pulses or two consecutive - pulses separated by any number of zeros) indicates to the receiver that an error has occurred in transmission. Unfortunately, upon the receipt of such a violation, the receiver does not know which bit is in error (only that an error has occurred). For the received bipolar sequence + - 0 + - 0 - + which has one bipolar violation, construct two scenarios (each of which involves a different transmitted bit stream with one transmitted bit being converted via an error) that will produce this same received bit pattern.</a:t>
            </a:r>
          </a:p>
          <a:p>
            <a:endParaRPr lang="en-US" dirty="0"/>
          </a:p>
        </p:txBody>
      </p:sp>
    </p:spTree>
    <p:extLst>
      <p:ext uri="{BB962C8B-B14F-4D97-AF65-F5344CB8AC3E}">
        <p14:creationId xmlns:p14="http://schemas.microsoft.com/office/powerpoint/2010/main" val="14037088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lstStyle/>
          <a:p>
            <a:endParaRPr lang="en-IN" smtClean="0"/>
          </a:p>
        </p:txBody>
      </p:sp>
      <p:sp>
        <p:nvSpPr>
          <p:cNvPr id="3" name="Content Placeholder 2"/>
          <p:cNvSpPr>
            <a:spLocks noGrp="1"/>
          </p:cNvSpPr>
          <p:nvPr>
            <p:ph idx="1"/>
          </p:nvPr>
        </p:nvSpPr>
        <p:spPr/>
        <p:txBody>
          <a:bodyPr/>
          <a:lstStyle/>
          <a:p>
            <a:pPr marL="0" indent="0">
              <a:buFontTx/>
              <a:buNone/>
              <a:defRPr/>
            </a:pPr>
            <a:r>
              <a:rPr lang="en-IN" dirty="0"/>
              <a:t>3.</a:t>
            </a:r>
          </a:p>
          <a:p>
            <a:pPr marL="0" indent="0">
              <a:buFontTx/>
              <a:buNone/>
              <a:defRPr/>
            </a:pPr>
            <a:endParaRPr lang="en-IN" dirty="0"/>
          </a:p>
          <a:p>
            <a:pPr marL="0" indent="0" algn="ctr">
              <a:buFontTx/>
              <a:buNone/>
              <a:defRPr/>
            </a:pPr>
            <a:r>
              <a:rPr lang="en-IN" dirty="0">
                <a:highlight>
                  <a:srgbClr val="FFFF00"/>
                </a:highlight>
              </a:rPr>
              <a:t>+-0+-0-+</a:t>
            </a:r>
          </a:p>
          <a:p>
            <a:pPr marL="0" indent="0">
              <a:buFontTx/>
              <a:buNone/>
              <a:defRPr/>
            </a:pPr>
            <a:r>
              <a:rPr lang="en-IN" dirty="0"/>
              <a:t>a. </a:t>
            </a:r>
            <a:r>
              <a:rPr lang="en-IN" dirty="0">
                <a:highlight>
                  <a:srgbClr val="00FF00"/>
                </a:highlight>
              </a:rPr>
              <a:t>+-0+-+-+</a:t>
            </a:r>
          </a:p>
          <a:p>
            <a:pPr marL="0" indent="0">
              <a:buFontTx/>
              <a:buNone/>
              <a:defRPr/>
            </a:pPr>
            <a:r>
              <a:rPr lang="en-IN" dirty="0"/>
              <a:t>b. </a:t>
            </a:r>
            <a:r>
              <a:rPr lang="en-IN" dirty="0">
                <a:highlight>
                  <a:srgbClr val="FF00FF"/>
                </a:highlight>
              </a:rPr>
              <a:t>+-0+00-+</a:t>
            </a:r>
          </a:p>
          <a:p>
            <a:pPr marL="0" indent="0">
              <a:buFontTx/>
              <a:buNone/>
              <a:defRPr/>
            </a:pPr>
            <a:r>
              <a:rPr lang="en-IN" dirty="0"/>
              <a:t>c. </a:t>
            </a:r>
            <a:r>
              <a:rPr lang="en-IN" dirty="0">
                <a:highlight>
                  <a:srgbClr val="C0C0C0"/>
                </a:highlight>
              </a:rPr>
              <a:t>+-0+-00+</a:t>
            </a:r>
          </a:p>
          <a:p>
            <a:pPr marL="0" indent="0">
              <a:buFontTx/>
              <a:buNone/>
              <a:defRPr/>
            </a:pPr>
            <a:endParaRPr lang="en-IN" dirty="0"/>
          </a:p>
        </p:txBody>
      </p:sp>
    </p:spTree>
    <p:extLst>
      <p:ext uri="{BB962C8B-B14F-4D97-AF65-F5344CB8AC3E}">
        <p14:creationId xmlns:p14="http://schemas.microsoft.com/office/powerpoint/2010/main" val="4248237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Assume that a telephone line channel is equalized to allow </a:t>
            </a:r>
            <a:r>
              <a:rPr lang="en-US" dirty="0" err="1">
                <a:latin typeface="Times New Roman" panose="02020603050405020304" pitchFamily="18" charset="0"/>
                <a:ea typeface="Times New Roman" panose="02020603050405020304" pitchFamily="18" charset="0"/>
              </a:rPr>
              <a:t>bandpass</a:t>
            </a:r>
            <a:r>
              <a:rPr lang="en-US" dirty="0">
                <a:latin typeface="Times New Roman" panose="02020603050405020304" pitchFamily="18" charset="0"/>
                <a:ea typeface="Times New Roman" panose="02020603050405020304" pitchFamily="18" charset="0"/>
              </a:rPr>
              <a:t> data transmission over a frequency range of 600 to 3000 Hz. The available bandwidth is 2400 Hz. For r=1, evaluate the required bandwidth for 2400 bps QPSK</a:t>
            </a:r>
            <a:endParaRPr lang="en-US" dirty="0"/>
          </a:p>
        </p:txBody>
      </p:sp>
    </p:spTree>
    <p:extLst>
      <p:ext uri="{BB962C8B-B14F-4D97-AF65-F5344CB8AC3E}">
        <p14:creationId xmlns:p14="http://schemas.microsoft.com/office/powerpoint/2010/main" val="20788737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2837" y="2133601"/>
            <a:ext cx="5183188" cy="2591594"/>
          </a:xfrm>
          <a:prstGeom prst="rect">
            <a:avLst/>
          </a:prstGeom>
        </p:spPr>
      </p:pic>
    </p:spTree>
    <p:extLst>
      <p:ext uri="{BB962C8B-B14F-4D97-AF65-F5344CB8AC3E}">
        <p14:creationId xmlns:p14="http://schemas.microsoft.com/office/powerpoint/2010/main" val="1984094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58A1BCFB-A362-405C-BB96-732648063563}"/>
              </a:ext>
            </a:extLst>
          </p:cNvPr>
          <p:cNvSpPr>
            <a:spLocks noGrp="1" noChangeArrowheads="1"/>
          </p:cNvSpPr>
          <p:nvPr>
            <p:ph type="title"/>
          </p:nvPr>
        </p:nvSpPr>
        <p:spPr/>
        <p:txBody>
          <a:bodyPr/>
          <a:lstStyle/>
          <a:p>
            <a:r>
              <a:rPr lang="en-US" altLang="en-US"/>
              <a:t>B8ZS and HDB3</a:t>
            </a:r>
          </a:p>
        </p:txBody>
      </p:sp>
      <p:pic>
        <p:nvPicPr>
          <p:cNvPr id="33796" name="Picture 4">
            <a:extLst>
              <a:ext uri="{FF2B5EF4-FFF2-40B4-BE49-F238E27FC236}">
                <a16:creationId xmlns:a16="http://schemas.microsoft.com/office/drawing/2014/main" xmlns="" id="{569EC93D-88CC-40F1-B183-5EC14B8BB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125"/>
          <a:stretch>
            <a:fillRect/>
          </a:stretch>
        </p:blipFill>
        <p:spPr bwMode="auto">
          <a:xfrm>
            <a:off x="457200" y="1343025"/>
            <a:ext cx="7924800"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data, Analog signals</a:t>
            </a:r>
          </a:p>
        </p:txBody>
      </p:sp>
    </p:spTree>
    <p:extLst>
      <p:ext uri="{BB962C8B-B14F-4D97-AF65-F5344CB8AC3E}">
        <p14:creationId xmlns:p14="http://schemas.microsoft.com/office/powerpoint/2010/main" val="4289322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Binary amplitude shift keying</a:t>
            </a:r>
            <a:br>
              <a:rPr lang="en-US" i="1" dirty="0">
                <a:latin typeface="Times New Roman" pitchFamily="18" charset="0"/>
              </a:rPr>
            </a:br>
            <a:endParaRPr lang="en-US" dirty="0"/>
          </a:p>
        </p:txBody>
      </p:sp>
      <p:sp>
        <p:nvSpPr>
          <p:cNvPr id="6" name="Rectangle 5"/>
          <p:cNvSpPr/>
          <p:nvPr/>
        </p:nvSpPr>
        <p:spPr>
          <a:xfrm>
            <a:off x="6172200" y="2895600"/>
            <a:ext cx="2514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219200" y="2362199"/>
            <a:ext cx="6324600" cy="2376925"/>
          </a:xfrm>
          <a:prstGeom prst="rect">
            <a:avLst/>
          </a:prstGeom>
        </p:spPr>
      </p:pic>
      <p:pic>
        <p:nvPicPr>
          <p:cNvPr id="7" name="Picture 6"/>
          <p:cNvPicPr>
            <a:picLocks noChangeAspect="1"/>
          </p:cNvPicPr>
          <p:nvPr/>
        </p:nvPicPr>
        <p:blipFill>
          <a:blip r:embed="rId3"/>
          <a:stretch>
            <a:fillRect/>
          </a:stretch>
        </p:blipFill>
        <p:spPr>
          <a:xfrm>
            <a:off x="1752600" y="5334000"/>
            <a:ext cx="3886200" cy="1002491"/>
          </a:xfrm>
          <a:prstGeom prst="rect">
            <a:avLst/>
          </a:prstGeom>
        </p:spPr>
      </p:pic>
    </p:spTree>
    <p:extLst>
      <p:ext uri="{BB962C8B-B14F-4D97-AF65-F5344CB8AC3E}">
        <p14:creationId xmlns:p14="http://schemas.microsoft.com/office/powerpoint/2010/main" val="1225147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itchFamily="18" charset="0"/>
              </a:rPr>
              <a:t>Binary amplitude shift keying</a:t>
            </a:r>
            <a:endParaRPr lang="en-US" sz="4000" dirty="0"/>
          </a:p>
        </p:txBody>
      </p:sp>
      <p:pic>
        <p:nvPicPr>
          <p:cNvPr id="5" name="Picture 4"/>
          <p:cNvPicPr>
            <a:picLocks noChangeAspect="1"/>
          </p:cNvPicPr>
          <p:nvPr/>
        </p:nvPicPr>
        <p:blipFill>
          <a:blip r:embed="rId2"/>
          <a:stretch>
            <a:fillRect/>
          </a:stretch>
        </p:blipFill>
        <p:spPr>
          <a:xfrm>
            <a:off x="762000" y="2295524"/>
            <a:ext cx="7315200" cy="3114675"/>
          </a:xfrm>
          <a:prstGeom prst="rect">
            <a:avLst/>
          </a:prstGeom>
        </p:spPr>
      </p:pic>
    </p:spTree>
    <p:extLst>
      <p:ext uri="{BB962C8B-B14F-4D97-AF65-F5344CB8AC3E}">
        <p14:creationId xmlns:p14="http://schemas.microsoft.com/office/powerpoint/2010/main" val="1800011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latin typeface="Times New Roman" pitchFamily="18" charset="0"/>
              </a:rPr>
              <a:t>Implementation of binary ASK</a:t>
            </a:r>
            <a:br>
              <a:rPr lang="en-US" i="1" dirty="0">
                <a:latin typeface="Times New Roman" pitchFamily="18" charset="0"/>
              </a:rPr>
            </a:br>
            <a:endParaRPr lang="en-US" dirty="0"/>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70213"/>
            <a:ext cx="8229600" cy="23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081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3DB8244B31445803A0A7DC1F9E0EC" ma:contentTypeVersion="4" ma:contentTypeDescription="Create a new document." ma:contentTypeScope="" ma:versionID="9c3da12fb87831694d3c77c7abbcc40d">
  <xsd:schema xmlns:xsd="http://www.w3.org/2001/XMLSchema" xmlns:xs="http://www.w3.org/2001/XMLSchema" xmlns:p="http://schemas.microsoft.com/office/2006/metadata/properties" xmlns:ns2="b9bc339f-2184-481f-a9cc-fa4033a27ccb" xmlns:ns3="1e4fd880-13c4-4abb-9170-442219da9bb6" targetNamespace="http://schemas.microsoft.com/office/2006/metadata/properties" ma:root="true" ma:fieldsID="96605220ac3e0744b888ae8b61a4315e" ns2:_="" ns3:_="">
    <xsd:import namespace="b9bc339f-2184-481f-a9cc-fa4033a27ccb"/>
    <xsd:import namespace="1e4fd880-13c4-4abb-9170-442219da9b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bc339f-2184-481f-a9cc-fa4033a27c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e4fd880-13c4-4abb-9170-442219da9b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F469B-7515-43DC-BF32-13E5983DD0EF}"/>
</file>

<file path=customXml/itemProps2.xml><?xml version="1.0" encoding="utf-8"?>
<ds:datastoreItem xmlns:ds="http://schemas.openxmlformats.org/officeDocument/2006/customXml" ds:itemID="{7D7FBDCD-0593-4833-80FE-D216830DB0CB}"/>
</file>

<file path=customXml/itemProps3.xml><?xml version="1.0" encoding="utf-8"?>
<ds:datastoreItem xmlns:ds="http://schemas.openxmlformats.org/officeDocument/2006/customXml" ds:itemID="{F7FA6617-CC6F-4E6E-BA09-EF98BA53C746}"/>
</file>

<file path=docProps/app.xml><?xml version="1.0" encoding="utf-8"?>
<Properties xmlns="http://schemas.openxmlformats.org/officeDocument/2006/extended-properties" xmlns:vt="http://schemas.openxmlformats.org/officeDocument/2006/docPropsVTypes">
  <TotalTime>4579</TotalTime>
  <Words>1057</Words>
  <Application>Microsoft Office PowerPoint</Application>
  <PresentationFormat>On-screen Show (4:3)</PresentationFormat>
  <Paragraphs>138</Paragraphs>
  <Slides>45</Slides>
  <Notes>1</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Tahoma</vt:lpstr>
      <vt:lpstr>Times</vt:lpstr>
      <vt:lpstr>Times New Roman</vt:lpstr>
      <vt:lpstr>Wingdings</vt:lpstr>
      <vt:lpstr>Office Theme</vt:lpstr>
      <vt:lpstr>Equation</vt:lpstr>
      <vt:lpstr>Scrambling</vt:lpstr>
      <vt:lpstr>B8ZS</vt:lpstr>
      <vt:lpstr>HDB3</vt:lpstr>
      <vt:lpstr>HDB3 Rules</vt:lpstr>
      <vt:lpstr>B8ZS and HDB3</vt:lpstr>
      <vt:lpstr>Digital data, Analog signals</vt:lpstr>
      <vt:lpstr>Binary amplitude shift keying </vt:lpstr>
      <vt:lpstr>Binary amplitude shift keying</vt:lpstr>
      <vt:lpstr>Implementation of binary ASK </vt:lpstr>
      <vt:lpstr>Binary frequency shift keying </vt:lpstr>
      <vt:lpstr>Multiple FSK (MFSK) </vt:lpstr>
      <vt:lpstr>PowerPoint Presentation</vt:lpstr>
      <vt:lpstr>PowerPoint Presentation</vt:lpstr>
      <vt:lpstr>PowerPoint Presentation</vt:lpstr>
      <vt:lpstr>Example</vt:lpstr>
      <vt:lpstr>PowerPoint Presentation</vt:lpstr>
      <vt:lpstr>Example</vt:lpstr>
      <vt:lpstr>PowerPoint Presentation</vt:lpstr>
      <vt:lpstr>Example</vt:lpstr>
      <vt:lpstr>PowerPoint Presentation</vt:lpstr>
      <vt:lpstr>PowerPoint Presentation</vt:lpstr>
      <vt:lpstr>Phase Shift Keying</vt:lpstr>
      <vt:lpstr>PowerPoint Presentation</vt:lpstr>
      <vt:lpstr>PowerPoint Presentation</vt:lpstr>
      <vt:lpstr>Differential PSK (DPSK) </vt:lpstr>
      <vt:lpstr>4-PSK (Quadrature PSK) method</vt:lpstr>
      <vt:lpstr>PowerPoint Presentation</vt:lpstr>
      <vt:lpstr>Quadrature PSK</vt:lpstr>
      <vt:lpstr>PowerPoint Presentation</vt:lpstr>
      <vt:lpstr> QPSK and Offset QPSK (OQPSK) Modulators </vt:lpstr>
      <vt:lpstr>PowerPoint Presentation</vt:lpstr>
      <vt:lpstr>PowerPoint Presentation</vt:lpstr>
      <vt:lpstr>Performance</vt:lpstr>
      <vt:lpstr>Example</vt:lpstr>
      <vt:lpstr>PowerPoint Presentation</vt:lpstr>
      <vt:lpstr>Example</vt:lpstr>
      <vt:lpstr>Quadrature Amplitude Modulation (QAM) </vt:lpstr>
      <vt:lpstr>QAM modulator </vt:lpstr>
      <vt:lpstr>Tutorial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data, Analog signals</dc:title>
  <dc:creator>USER</dc:creator>
  <cp:lastModifiedBy>Mahe</cp:lastModifiedBy>
  <cp:revision>149</cp:revision>
  <dcterms:created xsi:type="dcterms:W3CDTF">2015-08-20T12:41:06Z</dcterms:created>
  <dcterms:modified xsi:type="dcterms:W3CDTF">2022-09-16T05:06:08Z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0x0101003943DB8244B31445803A0A7DC1F9E0EC</vt:lpwstr>
  </property>
</Properties>
</file>