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3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5.xml" ContentType="application/vnd.openxmlformats-officedocument.presentationml.slide+xml"/>
  <Override PartName="/ppt/slides/slide7.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46"/>
  </p:notesMasterIdLst>
  <p:sldIdLst>
    <p:sldId id="256" r:id="rId2"/>
    <p:sldId id="257" r:id="rId3"/>
    <p:sldId id="301" r:id="rId4"/>
    <p:sldId id="302" r:id="rId5"/>
    <p:sldId id="258" r:id="rId6"/>
    <p:sldId id="259" r:id="rId7"/>
    <p:sldId id="260" r:id="rId8"/>
    <p:sldId id="261" r:id="rId9"/>
    <p:sldId id="262" r:id="rId10"/>
    <p:sldId id="263" r:id="rId11"/>
    <p:sldId id="294" r:id="rId12"/>
    <p:sldId id="264" r:id="rId13"/>
    <p:sldId id="265" r:id="rId14"/>
    <p:sldId id="303" r:id="rId15"/>
    <p:sldId id="295" r:id="rId16"/>
    <p:sldId id="266" r:id="rId17"/>
    <p:sldId id="267" r:id="rId18"/>
    <p:sldId id="298" r:id="rId19"/>
    <p:sldId id="297" r:id="rId20"/>
    <p:sldId id="299" r:id="rId21"/>
    <p:sldId id="300" r:id="rId22"/>
    <p:sldId id="304" r:id="rId23"/>
    <p:sldId id="305" r:id="rId24"/>
    <p:sldId id="307" r:id="rId25"/>
    <p:sldId id="308" r:id="rId26"/>
    <p:sldId id="310" r:id="rId27"/>
    <p:sldId id="306" r:id="rId28"/>
    <p:sldId id="309" r:id="rId29"/>
    <p:sldId id="320" r:id="rId30"/>
    <p:sldId id="321" r:id="rId31"/>
    <p:sldId id="322" r:id="rId32"/>
    <p:sldId id="323" r:id="rId33"/>
    <p:sldId id="311" r:id="rId34"/>
    <p:sldId id="312" r:id="rId35"/>
    <p:sldId id="313" r:id="rId36"/>
    <p:sldId id="314" r:id="rId37"/>
    <p:sldId id="315" r:id="rId38"/>
    <p:sldId id="316" r:id="rId39"/>
    <p:sldId id="317" r:id="rId40"/>
    <p:sldId id="318" r:id="rId41"/>
    <p:sldId id="319" r:id="rId42"/>
    <p:sldId id="324" r:id="rId43"/>
    <p:sldId id="325" r:id="rId44"/>
    <p:sldId id="326" r:id="rId4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2998" autoAdjust="0"/>
  </p:normalViewPr>
  <p:slideViewPr>
    <p:cSldViewPr>
      <p:cViewPr>
        <p:scale>
          <a:sx n="80" d="100"/>
          <a:sy n="80" d="100"/>
        </p:scale>
        <p:origin x="1098" y="-1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EE814F8-43A4-4775-BE41-0EE7B2EC2A71}" type="datetimeFigureOut">
              <a:rPr lang="en-US" smtClean="0"/>
              <a:t>9/19/2022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B682282-4D4E-4905-BBC1-6FA802B8729A}" type="slidenum">
              <a:rPr lang="en-US" smtClean="0"/>
              <a:t>‹#›</a:t>
            </a:fld>
            <a:endParaRPr lang="en-US"/>
          </a:p>
        </p:txBody>
      </p:sp>
    </p:spTree>
    <p:extLst>
      <p:ext uri="{BB962C8B-B14F-4D97-AF65-F5344CB8AC3E}">
        <p14:creationId xmlns:p14="http://schemas.microsoft.com/office/powerpoint/2010/main" val="721246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xmlns="" id="{BAE40F26-DA31-4D37-8975-BE09433809F4}"/>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C6C566E-EB6C-4F90-9659-2C4164E11252}" type="slidenum">
              <a:rPr lang="en-US" altLang="en-US" sz="1200"/>
              <a:pPr/>
              <a:t>24</a:t>
            </a:fld>
            <a:endParaRPr lang="en-US" altLang="en-US" sz="1200"/>
          </a:p>
        </p:txBody>
      </p:sp>
      <p:sp>
        <p:nvSpPr>
          <p:cNvPr id="96259" name="Rectangle 2">
            <a:extLst>
              <a:ext uri="{FF2B5EF4-FFF2-40B4-BE49-F238E27FC236}">
                <a16:creationId xmlns:a16="http://schemas.microsoft.com/office/drawing/2014/main" xmlns="" id="{095347C3-CCA1-458C-8624-D97B48D56827}"/>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xmlns="" id="{6B3F580E-CE21-4A0C-B116-BA85DD66187A}"/>
              </a:ext>
            </a:extLst>
          </p:cNvPr>
          <p:cNvSpPr>
            <a:spLocks noGrp="1" noChangeArrowheads="1"/>
          </p:cNvSpPr>
          <p:nvPr>
            <p:ph type="body" idx="1"/>
          </p:nvPr>
        </p:nvSpPr>
        <p:spPr>
          <a:noFill/>
        </p:spPr>
        <p:txBody>
          <a:bodyPr/>
          <a:lstStyle/>
          <a:p>
            <a:r>
              <a:rPr lang="en-US" altLang="en-US" dirty="0">
                <a:latin typeface="Times" panose="02020603050405020304" pitchFamily="18" charset="0"/>
              </a:rPr>
              <a:t>For unguided media, transmission and reception are achieved by means of an antenna. An antenna can be defined as an electrical conductor or system of conductors used either for radiating electromagnetic energy or for collecting electromagnetic energy.</a:t>
            </a:r>
          </a:p>
          <a:p>
            <a:r>
              <a:rPr lang="en-US" altLang="en-US" dirty="0">
                <a:latin typeface="Times" panose="02020603050405020304" pitchFamily="18" charset="0"/>
              </a:rPr>
              <a:t>	For transmission of a signal, radio-frequency electrical energy from the transmitter is converted into electromagnetic energy by the antenna and radiated into the surrounding environment.</a:t>
            </a:r>
          </a:p>
          <a:p>
            <a:r>
              <a:rPr lang="en-US" altLang="en-US" dirty="0">
                <a:latin typeface="Times" panose="02020603050405020304" pitchFamily="18" charset="0"/>
              </a:rPr>
              <a:t>	For reception of a signal, electromagnetic energy impinging on the antenna is converted into radio-frequency electrical energy and fed into the receiver.</a:t>
            </a:r>
          </a:p>
          <a:p>
            <a:r>
              <a:rPr lang="en-US" altLang="en-US" dirty="0">
                <a:latin typeface="Times" panose="02020603050405020304" pitchFamily="18" charset="0"/>
              </a:rPr>
              <a:t>	In two-way communication, the same antenna can be and often is used for both transmission and reception. This is possible because antenna characteristics are essentially the same whether an antenna is sending or receiving electromagnetic energy.</a:t>
            </a:r>
          </a:p>
        </p:txBody>
      </p:sp>
    </p:spTree>
    <p:extLst>
      <p:ext uri="{BB962C8B-B14F-4D97-AF65-F5344CB8AC3E}">
        <p14:creationId xmlns:p14="http://schemas.microsoft.com/office/powerpoint/2010/main" val="902753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xmlns="" id="{8EB37887-89FB-426E-8986-46EFD22F4C5A}"/>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B2BFF4-0353-4D0D-8D0D-FCD941DDA4A0}" type="slidenum">
              <a:rPr lang="en-US" altLang="en-US" sz="1200"/>
              <a:pPr/>
              <a:t>34</a:t>
            </a:fld>
            <a:endParaRPr lang="en-US" altLang="en-US" sz="1200"/>
          </a:p>
        </p:txBody>
      </p:sp>
      <p:sp>
        <p:nvSpPr>
          <p:cNvPr id="99331" name="Rectangle 2">
            <a:extLst>
              <a:ext uri="{FF2B5EF4-FFF2-40B4-BE49-F238E27FC236}">
                <a16:creationId xmlns:a16="http://schemas.microsoft.com/office/drawing/2014/main" xmlns="" id="{AC0EF405-67DE-4A79-9162-54522DC9FC4E}"/>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xmlns="" id="{10AFBA3E-F4EA-445A-A117-7225FE17157B}"/>
              </a:ext>
            </a:extLst>
          </p:cNvPr>
          <p:cNvSpPr>
            <a:spLocks noGrp="1" noChangeArrowheads="1"/>
          </p:cNvSpPr>
          <p:nvPr>
            <p:ph type="body" idx="1"/>
          </p:nvPr>
        </p:nvSpPr>
        <p:spPr>
          <a:noFill/>
        </p:spPr>
        <p:txBody>
          <a:bodyPr/>
          <a:lstStyle/>
          <a:p>
            <a:r>
              <a:rPr lang="en-US" altLang="en-US" b="1" dirty="0">
                <a:latin typeface="Times" panose="02020603050405020304" pitchFamily="18" charset="0"/>
              </a:rPr>
              <a:t>Antenna gain</a:t>
            </a:r>
            <a:r>
              <a:rPr lang="en-US" altLang="en-US" dirty="0">
                <a:latin typeface="Times" panose="02020603050405020304" pitchFamily="18" charset="0"/>
              </a:rPr>
              <a:t> is a measure of the directionality of an antenna. Antenna gain is defined as the power output, in a particular direction, compared to that produced in any direction by a perfect omnidirectional antenna (isotropic antenna). For example, if an antenna has a gain of 3 dB, that antenna improves upon the isotropic antenna in that direction by 3 dB, or a factor of 2. The increased power radiated in a given direction is at the expense of other directions. In effect, increased power is radiated in one direction by reducing the power radiated in other directions. It is important to note that antenna gain does not refer to obtaining more output power than input power but rather to directionality.</a:t>
            </a:r>
          </a:p>
          <a:p>
            <a:r>
              <a:rPr lang="en-US" altLang="en-US" dirty="0">
                <a:latin typeface="Times" panose="02020603050405020304" pitchFamily="18" charset="0"/>
              </a:rPr>
              <a:t>	A concept related to that of antenna gain is the </a:t>
            </a:r>
            <a:r>
              <a:rPr lang="en-US" altLang="en-US" b="1" dirty="0">
                <a:latin typeface="Times" panose="02020603050405020304" pitchFamily="18" charset="0"/>
              </a:rPr>
              <a:t>effective area</a:t>
            </a:r>
            <a:r>
              <a:rPr lang="en-US" altLang="en-US" dirty="0">
                <a:latin typeface="Times" panose="02020603050405020304" pitchFamily="18" charset="0"/>
              </a:rPr>
              <a:t> of an antenna. The effective area of an antenna is related to the physical size of the antenna and to its shape, as shown in equation 4.1.</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76016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xmlns="" id="{DE1FCA42-2141-4182-9E42-39878997E495}"/>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420AC9-7432-4266-8FAD-98E353FCB8A8}" type="slidenum">
              <a:rPr lang="en-US" altLang="en-US" sz="1200"/>
              <a:pPr/>
              <a:t>37</a:t>
            </a:fld>
            <a:endParaRPr lang="en-US" altLang="en-US" sz="1200"/>
          </a:p>
        </p:txBody>
      </p:sp>
      <p:sp>
        <p:nvSpPr>
          <p:cNvPr id="100355" name="Rectangle 2">
            <a:extLst>
              <a:ext uri="{FF2B5EF4-FFF2-40B4-BE49-F238E27FC236}">
                <a16:creationId xmlns:a16="http://schemas.microsoft.com/office/drawing/2014/main" xmlns="" id="{26BFED3B-58AA-4DDA-8F45-3B69A5399C99}"/>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xmlns="" id="{D2B762C9-576A-4C08-B274-1B5D49DF47D8}"/>
              </a:ext>
            </a:extLst>
          </p:cNvPr>
          <p:cNvSpPr>
            <a:spLocks noGrp="1" noChangeArrowheads="1"/>
          </p:cNvSpPr>
          <p:nvPr>
            <p:ph type="body" idx="1"/>
          </p:nvPr>
        </p:nvSpPr>
        <p:spPr>
          <a:noFill/>
        </p:spPr>
        <p:txBody>
          <a:bodyPr/>
          <a:lstStyle/>
          <a:p>
            <a:r>
              <a:rPr lang="en-US" altLang="en-US" dirty="0">
                <a:latin typeface="Times" panose="02020603050405020304" pitchFamily="18" charset="0"/>
              </a:rPr>
              <a:t>The primary use for terrestrial microwave systems is in long haul telecommunications service, as an alternative to coaxial cable or optical fiber. The microwave facility requires far fewer amplifiers or repeaters than coaxial cable over the same distance, (typically every 10-100 km) but requires line-of-sight transmission. Microwave is commonly used for both voice and television transmission. Another increasingly common use of microwave is for short point-to-point links between buildings, for closed-circuit TV or as a data link between local area networks. </a:t>
            </a:r>
          </a:p>
          <a:p>
            <a:r>
              <a:rPr lang="en-US" altLang="en-US" dirty="0">
                <a:latin typeface="Times" panose="02020603050405020304" pitchFamily="18" charset="0"/>
              </a:rPr>
              <a:t>	The most common type of microwave antenna is the parabolic "dish”, fixed rigidly to focus a narrow beam on a receiving antenna A typical size is about 3 m in diameter. Microwave antennas are usually located at substantial heights above ground level to extend the range between antennas and to be able to transmit over intervening obstacles. To achieve long-distance transmission, a series of microwave relay towers is used, and point-to-point microwave links are strung together over the desired distance.</a:t>
            </a:r>
          </a:p>
          <a:p>
            <a:r>
              <a:rPr lang="en-US" altLang="en-US" dirty="0">
                <a:latin typeface="Times" panose="02020603050405020304" pitchFamily="18" charset="0"/>
              </a:rPr>
              <a:t>	Microwave transmission covers a substantial portion of the electromagnetic spectrum, typically in the range 1 to 40 GHz, with 4-6GHz and now 11GHz bands the most common. The higher the frequency used, the higher the potential bandwidth and therefore the higher the potential data rate. As with any transmission system, a main source of loss is attenuation, related to the square of distance. The effects of rainfall become especially noticeable above 10 GHz. Another source of impairment is interference.</a:t>
            </a:r>
          </a:p>
          <a:p>
            <a:endParaRPr lang="en-US" altLang="en-US" dirty="0">
              <a:latin typeface="Times" panose="02020603050405020304" pitchFamily="18" charset="0"/>
            </a:endParaRPr>
          </a:p>
        </p:txBody>
      </p:sp>
    </p:spTree>
    <p:extLst>
      <p:ext uri="{BB962C8B-B14F-4D97-AF65-F5344CB8AC3E}">
        <p14:creationId xmlns:p14="http://schemas.microsoft.com/office/powerpoint/2010/main" val="1582988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xmlns="" id="{F705AF65-5A56-4B4A-9FDE-CA6AD20573DD}"/>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DCC6E3-F34B-4409-B7F6-5A67293FCAA2}" type="slidenum">
              <a:rPr lang="en-US" altLang="en-US" sz="1200"/>
              <a:pPr/>
              <a:t>39</a:t>
            </a:fld>
            <a:endParaRPr lang="en-US" altLang="en-US" sz="1200"/>
          </a:p>
        </p:txBody>
      </p:sp>
      <p:sp>
        <p:nvSpPr>
          <p:cNvPr id="101379" name="Rectangle 2">
            <a:extLst>
              <a:ext uri="{FF2B5EF4-FFF2-40B4-BE49-F238E27FC236}">
                <a16:creationId xmlns:a16="http://schemas.microsoft.com/office/drawing/2014/main" xmlns="" id="{EB32F366-FD84-4D33-8B8C-8524652C949F}"/>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xmlns="" id="{36C69658-F567-4804-A547-CEC97040D8F8}"/>
              </a:ext>
            </a:extLst>
          </p:cNvPr>
          <p:cNvSpPr>
            <a:spLocks noGrp="1" noChangeArrowheads="1"/>
          </p:cNvSpPr>
          <p:nvPr>
            <p:ph type="body" idx="1"/>
          </p:nvPr>
        </p:nvSpPr>
        <p:spPr>
          <a:noFill/>
        </p:spPr>
        <p:txBody>
          <a:bodyPr/>
          <a:lstStyle/>
          <a:p>
            <a:r>
              <a:rPr lang="en-US" altLang="en-US">
                <a:latin typeface="Times" panose="02020603050405020304" pitchFamily="18" charset="0"/>
              </a:rPr>
              <a:t>A communication satellite is, in effect, a microwave relay station. It is used to link two or more ground-based microwave transmitter/receivers, known as earth stations, or ground stations. The satellite receives transmissions on one frequency band (uplink), amplifies or repeats the signal, and transmits it on another frequency (downlink). A single orbiting satellite will operate on a number of frequency bands, called </a:t>
            </a:r>
            <a:r>
              <a:rPr lang="en-US" altLang="en-US" b="1">
                <a:latin typeface="Times" panose="02020603050405020304" pitchFamily="18" charset="0"/>
              </a:rPr>
              <a:t>transponder channels</a:t>
            </a:r>
            <a:r>
              <a:rPr lang="en-US" altLang="en-US">
                <a:latin typeface="Times" panose="02020603050405020304" pitchFamily="18" charset="0"/>
              </a:rPr>
              <a:t>, or simply </a:t>
            </a:r>
            <a:r>
              <a:rPr lang="en-US" altLang="en-US" b="1">
                <a:latin typeface="Times" panose="02020603050405020304" pitchFamily="18" charset="0"/>
              </a:rPr>
              <a:t>transponders</a:t>
            </a:r>
            <a:r>
              <a:rPr lang="en-US" altLang="en-US">
                <a:latin typeface="Times" panose="02020603050405020304" pitchFamily="18" charset="0"/>
              </a:rPr>
              <a:t>. The optimum frequency range for satellite transmission is in the range 1 to 10 GHz. Most satellites providing point-to-point service today use a frequency bandwidth in the range 5.925 to 6.425 GHz for transmission from earth to satellite (uplink) and a bandwidth in the range 3.7 to 4.2 GHz for transmission from satellite to earth (downlink). This combination is referred to as the 4/6-GHz band, but has become saturated. So the 12/14-GHz band has been developed (uplink: 14 - 14.5 GHz; downlink: 11.7 - 12.2 GHz). </a:t>
            </a:r>
          </a:p>
          <a:p>
            <a:r>
              <a:rPr lang="en-US" altLang="en-US">
                <a:latin typeface="Times New Roman" panose="02020603050405020304" pitchFamily="18" charset="0"/>
              </a:rPr>
              <a:t>	</a:t>
            </a:r>
            <a:r>
              <a:rPr lang="en-US" altLang="en-US">
                <a:latin typeface="Times" panose="02020603050405020304" pitchFamily="18" charset="0"/>
              </a:rPr>
              <a:t>For a communication satellite to function effectively, it is generally required that it remain stationary with respect to its position over the earth to be within the line of sight of its earth stations at all times. To remain stationary, the satellite must have a period of rotation equal to the earth's period of rotation, which occurs at a height of 35,863 km at the equator. Two satellites using the same frequency band, if close enough together, will interfere with each other. To avoid this, current standards require a 4° spacing in the 4/6-GHz band and a 3° spacing at 12/14 GHz. Thus the number of possible satellites is quite limited.</a:t>
            </a:r>
          </a:p>
          <a:p>
            <a:r>
              <a:rPr lang="en-US" altLang="en-US">
                <a:latin typeface="Times" panose="02020603050405020304" pitchFamily="18" charset="0"/>
              </a:rPr>
              <a:t>	Among the most important applications for satellites are: Television distribution, Long-distance telephone transmission, Private business networks</a:t>
            </a:r>
            <a:r>
              <a:rPr lang="en-US" altLang="en-US">
                <a:latin typeface="Times" panose="02020603050405020304" pitchFamily="18" charset="0"/>
                <a:cs typeface="Times New Roman" panose="02020603050405020304" pitchFamily="18" charset="0"/>
              </a:rPr>
              <a:t>, and </a:t>
            </a:r>
            <a:r>
              <a:rPr lang="en-US" altLang="en-US">
                <a:latin typeface="Times" panose="02020603050405020304" pitchFamily="18" charset="0"/>
              </a:rPr>
              <a:t>Global positioning.</a:t>
            </a:r>
          </a:p>
          <a:p>
            <a:pPr lvl="2"/>
            <a:endParaRPr lang="en-US" altLang="en-US">
              <a:latin typeface="Times" panose="02020603050405020304" pitchFamily="18" charset="0"/>
            </a:endParaRPr>
          </a:p>
        </p:txBody>
      </p:sp>
    </p:spTree>
    <p:extLst>
      <p:ext uri="{BB962C8B-B14F-4D97-AF65-F5344CB8AC3E}">
        <p14:creationId xmlns:p14="http://schemas.microsoft.com/office/powerpoint/2010/main" val="337227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xmlns="" id="{B484C37B-880B-4FC1-AF17-69C8AE354C1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DEA239-ECFA-444C-BCFD-F516E0119773}" type="slidenum">
              <a:rPr lang="en-US" altLang="en-US" sz="1200"/>
              <a:pPr/>
              <a:t>40</a:t>
            </a:fld>
            <a:endParaRPr lang="en-US" altLang="en-US" sz="1200"/>
          </a:p>
        </p:txBody>
      </p:sp>
      <p:sp>
        <p:nvSpPr>
          <p:cNvPr id="102403" name="Rectangle 2">
            <a:extLst>
              <a:ext uri="{FF2B5EF4-FFF2-40B4-BE49-F238E27FC236}">
                <a16:creationId xmlns:a16="http://schemas.microsoft.com/office/drawing/2014/main" xmlns="" id="{CDB382CF-A472-4DC3-A8A4-72E0A1B5FE03}"/>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xmlns="" id="{28117E67-1064-434B-8285-C0C6C522C599}"/>
              </a:ext>
            </a:extLst>
          </p:cNvPr>
          <p:cNvSpPr>
            <a:spLocks noGrp="1" noChangeArrowheads="1"/>
          </p:cNvSpPr>
          <p:nvPr>
            <p:ph type="body" idx="1"/>
          </p:nvPr>
        </p:nvSpPr>
        <p:spPr>
          <a:noFill/>
        </p:spPr>
        <p:txBody>
          <a:bodyPr/>
          <a:lstStyle/>
          <a:p>
            <a:r>
              <a:rPr lang="en-US" altLang="en-US">
                <a:latin typeface="Times New Roman" panose="02020603050405020304" pitchFamily="18" charset="0"/>
              </a:rPr>
              <a:t>Stallings DCC8e</a:t>
            </a:r>
            <a:r>
              <a:rPr lang="en-US" altLang="en-US">
                <a:latin typeface="Times" panose="02020603050405020304" pitchFamily="18" charset="0"/>
              </a:rPr>
              <a:t> Figure 4.6 depicts in a general way two common configurations for satellite communication. In the first, the satellite is being used to provide a point-to-point link between two distant ground-based antennas. </a:t>
            </a:r>
          </a:p>
        </p:txBody>
      </p:sp>
    </p:spTree>
    <p:extLst>
      <p:ext uri="{BB962C8B-B14F-4D97-AF65-F5344CB8AC3E}">
        <p14:creationId xmlns:p14="http://schemas.microsoft.com/office/powerpoint/2010/main" val="3656562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xmlns="" id="{4EB78BF5-B921-4AE9-8003-C73BFE34CF1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E28896-BBD3-486D-9F91-316A105D2D60}" type="slidenum">
              <a:rPr lang="en-US" altLang="en-US" sz="1200"/>
              <a:pPr/>
              <a:t>41</a:t>
            </a:fld>
            <a:endParaRPr lang="en-US" altLang="en-US" sz="1200"/>
          </a:p>
        </p:txBody>
      </p:sp>
      <p:sp>
        <p:nvSpPr>
          <p:cNvPr id="103427" name="Rectangle 2">
            <a:extLst>
              <a:ext uri="{FF2B5EF4-FFF2-40B4-BE49-F238E27FC236}">
                <a16:creationId xmlns:a16="http://schemas.microsoft.com/office/drawing/2014/main" xmlns="" id="{769A4C87-086B-4CCF-8AD0-638C7DE825A1}"/>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xmlns="" id="{05507C31-F58D-4FDF-BFE8-B77673225385}"/>
              </a:ext>
            </a:extLst>
          </p:cNvPr>
          <p:cNvSpPr>
            <a:spLocks noGrp="1" noChangeArrowheads="1"/>
          </p:cNvSpPr>
          <p:nvPr>
            <p:ph type="body" idx="1"/>
          </p:nvPr>
        </p:nvSpPr>
        <p:spPr>
          <a:noFill/>
        </p:spPr>
        <p:txBody>
          <a:bodyPr/>
          <a:lstStyle/>
          <a:p>
            <a:r>
              <a:rPr lang="en-US" altLang="en-US">
                <a:latin typeface="Times New Roman" panose="02020603050405020304" pitchFamily="18" charset="0"/>
              </a:rPr>
              <a:t>Stallings DCC8e</a:t>
            </a:r>
            <a:r>
              <a:rPr lang="en-US" altLang="en-US">
                <a:latin typeface="Times" panose="02020603050405020304" pitchFamily="18" charset="0"/>
              </a:rPr>
              <a:t> Figure 4.6 depicts in a general way two common configurations for satellite communication. In the second, the satellite provides communications between one ground-based transmitter and a number of ground-based receivers.</a:t>
            </a:r>
          </a:p>
          <a:p>
            <a:endParaRPr lang="en-US" altLang="en-US">
              <a:latin typeface="Times New Roman" panose="02020603050405020304" pitchFamily="18" charset="0"/>
            </a:endParaRPr>
          </a:p>
        </p:txBody>
      </p:sp>
    </p:spTree>
    <p:extLst>
      <p:ext uri="{BB962C8B-B14F-4D97-AF65-F5344CB8AC3E}">
        <p14:creationId xmlns:p14="http://schemas.microsoft.com/office/powerpoint/2010/main" val="3162508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xmlns="" id="{725A6B20-CDE0-462F-BC75-1467289AB429}"/>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5EE16B-26D8-44A4-A852-AF3E6E32A15D}" type="slidenum">
              <a:rPr lang="en-US" altLang="en-US" sz="1200"/>
              <a:pPr/>
              <a:t>42</a:t>
            </a:fld>
            <a:endParaRPr lang="en-US" altLang="en-US" sz="1200"/>
          </a:p>
        </p:txBody>
      </p:sp>
      <p:sp>
        <p:nvSpPr>
          <p:cNvPr id="104451" name="Rectangle 2">
            <a:extLst>
              <a:ext uri="{FF2B5EF4-FFF2-40B4-BE49-F238E27FC236}">
                <a16:creationId xmlns:a16="http://schemas.microsoft.com/office/drawing/2014/main" xmlns="" id="{54AD49B7-425B-46CB-83AA-9090011C363A}"/>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xmlns="" id="{915FD7AE-BA9C-4AC6-B8FB-D0A5246C0A66}"/>
              </a:ext>
            </a:extLst>
          </p:cNvPr>
          <p:cNvSpPr>
            <a:spLocks noGrp="1" noChangeArrowheads="1"/>
          </p:cNvSpPr>
          <p:nvPr>
            <p:ph type="body" idx="1"/>
          </p:nvPr>
        </p:nvSpPr>
        <p:spPr>
          <a:noFill/>
        </p:spPr>
        <p:txBody>
          <a:bodyPr/>
          <a:lstStyle/>
          <a:p>
            <a:r>
              <a:rPr lang="en-US" altLang="en-US" dirty="0">
                <a:latin typeface="Times" panose="02020603050405020304" pitchFamily="18" charset="0"/>
              </a:rPr>
              <a:t>A signal radiated from an antenna travels along one of three routes: ground wave, sky wave, or line of sight (LOS), as shown in </a:t>
            </a:r>
            <a:r>
              <a:rPr lang="en-US" altLang="en-US" dirty="0">
                <a:latin typeface="Times New Roman" panose="02020603050405020304" pitchFamily="18" charset="0"/>
              </a:rPr>
              <a:t>Stallings DCC8e</a:t>
            </a:r>
            <a:r>
              <a:rPr lang="en-US" altLang="en-US" dirty="0">
                <a:latin typeface="Times" panose="02020603050405020304" pitchFamily="18" charset="0"/>
              </a:rPr>
              <a:t> Figure 4.8.</a:t>
            </a:r>
          </a:p>
          <a:p>
            <a:r>
              <a:rPr lang="en-US" altLang="en-US" dirty="0">
                <a:latin typeface="Times" panose="02020603050405020304" pitchFamily="18" charset="0"/>
              </a:rPr>
              <a:t>	Ground wave propagation more or less follows the contour of the earth and can propagate considerable distances, well over the visual horizon. This effect is found in frequencies up to about 2 </a:t>
            </a:r>
            <a:r>
              <a:rPr lang="en-US" altLang="en-US" dirty="0" err="1">
                <a:latin typeface="Times" panose="02020603050405020304" pitchFamily="18" charset="0"/>
              </a:rPr>
              <a:t>MHz.</a:t>
            </a:r>
            <a:r>
              <a:rPr lang="en-US" altLang="en-US" dirty="0">
                <a:latin typeface="Times" panose="02020603050405020304" pitchFamily="18" charset="0"/>
              </a:rPr>
              <a:t> Several factors account for the tendency of electromagnetic wave in this frequency band to follow the earth's curvature. One factor is that the electromagnetic wave induces a current in the earth's surface, the result of which is to slow the </a:t>
            </a:r>
            <a:r>
              <a:rPr lang="en-US" altLang="en-US" dirty="0" err="1">
                <a:latin typeface="Times" panose="02020603050405020304" pitchFamily="18" charset="0"/>
              </a:rPr>
              <a:t>wavefront</a:t>
            </a:r>
            <a:r>
              <a:rPr lang="en-US" altLang="en-US" dirty="0">
                <a:latin typeface="Times" panose="02020603050405020304" pitchFamily="18" charset="0"/>
              </a:rPr>
              <a:t> near the earth, causing the </a:t>
            </a:r>
            <a:r>
              <a:rPr lang="en-US" altLang="en-US" dirty="0" err="1">
                <a:latin typeface="Times" panose="02020603050405020304" pitchFamily="18" charset="0"/>
              </a:rPr>
              <a:t>wavefront</a:t>
            </a:r>
            <a:r>
              <a:rPr lang="en-US" altLang="en-US" dirty="0">
                <a:latin typeface="Times" panose="02020603050405020304" pitchFamily="18" charset="0"/>
              </a:rPr>
              <a:t> to tilt downward and hence follow the earth's curvature. Another factor is diffraction, which is a phenomenon having to do with the behavior of electromagnetic waves in the presence of obstacles. Electromagnetic waves in this frequency range are scattered by the atmosphere in such a way that they do not penetrate the upper atmosphere. The best-known example of ground wave communication is AM radio.</a:t>
            </a:r>
          </a:p>
        </p:txBody>
      </p:sp>
    </p:spTree>
    <p:extLst>
      <p:ext uri="{BB962C8B-B14F-4D97-AF65-F5344CB8AC3E}">
        <p14:creationId xmlns:p14="http://schemas.microsoft.com/office/powerpoint/2010/main" val="1169758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xmlns="" id="{9030CC16-E29D-44C2-9E74-B92BD411E044}"/>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AF336B-0E01-40F5-85F7-86F5133D7942}" type="slidenum">
              <a:rPr lang="en-US" altLang="en-US" sz="1200"/>
              <a:pPr/>
              <a:t>43</a:t>
            </a:fld>
            <a:endParaRPr lang="en-US" altLang="en-US" sz="1200"/>
          </a:p>
        </p:txBody>
      </p:sp>
      <p:sp>
        <p:nvSpPr>
          <p:cNvPr id="105475" name="Rectangle 2">
            <a:extLst>
              <a:ext uri="{FF2B5EF4-FFF2-40B4-BE49-F238E27FC236}">
                <a16:creationId xmlns:a16="http://schemas.microsoft.com/office/drawing/2014/main" xmlns="" id="{A3A8B8B7-5D38-4884-B8C1-148908A077FC}"/>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xmlns="" id="{9AE3BCD0-6C46-419D-9645-749BF06B7EC5}"/>
              </a:ext>
            </a:extLst>
          </p:cNvPr>
          <p:cNvSpPr>
            <a:spLocks noGrp="1" noChangeArrowheads="1"/>
          </p:cNvSpPr>
          <p:nvPr>
            <p:ph type="body" idx="1"/>
          </p:nvPr>
        </p:nvSpPr>
        <p:spPr>
          <a:noFill/>
        </p:spPr>
        <p:txBody>
          <a:bodyPr/>
          <a:lstStyle/>
          <a:p>
            <a:r>
              <a:rPr lang="en-US" altLang="en-US" dirty="0">
                <a:latin typeface="Times" panose="02020603050405020304" pitchFamily="18" charset="0"/>
              </a:rPr>
              <a:t>Sky wave propagation is used for amateur radio, CB radio, and international broadcasts such as BBC and Voice of America. With sky wave propagation, a signal from an earth-based antenna is reflected from the ionized layer of the upper atmosphere (ionosphere) back down to earth. Although it appears the wave is reflected from the ionosphere as if the ionosphere were a hard reflecting surface, the effect is in fact caused by refraction. Refraction is described subsequently. A sky wave signal can travel through a number of hops, bouncing back and forth between the ionosphere and the earth's surface, as shown in </a:t>
            </a:r>
            <a:r>
              <a:rPr lang="en-US" altLang="en-US" dirty="0">
                <a:latin typeface="Times New Roman" panose="02020603050405020304" pitchFamily="18" charset="0"/>
              </a:rPr>
              <a:t>Stallings DCC8e</a:t>
            </a:r>
            <a:r>
              <a:rPr lang="en-US" altLang="en-US" dirty="0">
                <a:latin typeface="Times" panose="02020603050405020304" pitchFamily="18" charset="0"/>
              </a:rPr>
              <a:t> Figure 4.8b. With this propagation mode, a signal can be picked up thousands of kilometers from the transmitter.</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71648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xmlns="" id="{1E0743A8-CAD7-44C8-868B-816C2CEFC236}"/>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19D787-A39B-4565-B471-6A958A59A724}" type="slidenum">
              <a:rPr lang="en-US" altLang="en-US" sz="1200"/>
              <a:pPr/>
              <a:t>44</a:t>
            </a:fld>
            <a:endParaRPr lang="en-US" altLang="en-US" sz="1200"/>
          </a:p>
        </p:txBody>
      </p:sp>
      <p:sp>
        <p:nvSpPr>
          <p:cNvPr id="106499" name="Rectangle 2">
            <a:extLst>
              <a:ext uri="{FF2B5EF4-FFF2-40B4-BE49-F238E27FC236}">
                <a16:creationId xmlns:a16="http://schemas.microsoft.com/office/drawing/2014/main" xmlns="" id="{CC6DF5E4-EA72-4BD0-8E60-348F56DD6D33}"/>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xmlns="" id="{1B4D2827-BE54-4B62-B1F4-E2CEBB26E67F}"/>
              </a:ext>
            </a:extLst>
          </p:cNvPr>
          <p:cNvSpPr>
            <a:spLocks noGrp="1" noChangeArrowheads="1"/>
          </p:cNvSpPr>
          <p:nvPr>
            <p:ph type="body" idx="1"/>
          </p:nvPr>
        </p:nvSpPr>
        <p:spPr>
          <a:noFill/>
        </p:spPr>
        <p:txBody>
          <a:bodyPr/>
          <a:lstStyle/>
          <a:p>
            <a:r>
              <a:rPr lang="en-US" altLang="en-US">
                <a:latin typeface="Times" panose="02020603050405020304" pitchFamily="18" charset="0"/>
              </a:rPr>
              <a:t>Above 30 MHz, neither ground wave nor sky wave propagation modes operate, and communication must be by line of sight (</a:t>
            </a:r>
            <a:r>
              <a:rPr lang="en-US" altLang="en-US">
                <a:latin typeface="Times New Roman" panose="02020603050405020304" pitchFamily="18" charset="0"/>
              </a:rPr>
              <a:t>Stallings DCC8e</a:t>
            </a:r>
            <a:r>
              <a:rPr lang="en-US" altLang="en-US">
                <a:latin typeface="Times" panose="02020603050405020304" pitchFamily="18" charset="0"/>
              </a:rPr>
              <a:t> Figure 4.8c). For satellite communication, a signal above 30 MHz is not reflected by the ionosphere and therefore a signal can be transmitted between an earth station and a satellite overhead that is not beyond the horizon. For ground-based communication, the transmitting and receiving antennas must be within an </a:t>
            </a:r>
            <a:r>
              <a:rPr lang="en-US" altLang="en-US" i="1">
                <a:latin typeface="Times" panose="02020603050405020304" pitchFamily="18" charset="0"/>
              </a:rPr>
              <a:t>effective</a:t>
            </a:r>
            <a:r>
              <a:rPr lang="en-US" altLang="en-US">
                <a:latin typeface="Times" panose="02020603050405020304" pitchFamily="18" charset="0"/>
              </a:rPr>
              <a:t> line of sight of each other. The term </a:t>
            </a:r>
            <a:r>
              <a:rPr lang="en-US" altLang="en-US" i="1">
                <a:latin typeface="Times" panose="02020603050405020304" pitchFamily="18" charset="0"/>
              </a:rPr>
              <a:t>effective</a:t>
            </a:r>
            <a:r>
              <a:rPr lang="en-US" altLang="en-US">
                <a:latin typeface="Times" panose="02020603050405020304" pitchFamily="18" charset="0"/>
              </a:rPr>
              <a:t> is used because microwaves are bent or refracted by the atmosphere. The amount and even the direction of the bend depends on conditions, but generally microwaves are bent with the curvature of the earth and will therefore propagate farther than the optical line of sight. In this book, we are almost exclusively concerned with LOS communications.</a:t>
            </a:r>
          </a:p>
          <a:p>
            <a:endParaRPr lang="en-US" altLang="en-US">
              <a:latin typeface="Times" panose="02020603050405020304" pitchFamily="18" charset="0"/>
            </a:endParaRPr>
          </a:p>
        </p:txBody>
      </p:sp>
    </p:spTree>
    <p:extLst>
      <p:ext uri="{BB962C8B-B14F-4D97-AF65-F5344CB8AC3E}">
        <p14:creationId xmlns:p14="http://schemas.microsoft.com/office/powerpoint/2010/main" val="294921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3119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49541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0312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4397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7899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5891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4030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5246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6060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55969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8956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9/19/2022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6602427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5.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2151380" y="4884369"/>
            <a:ext cx="6931660" cy="566822"/>
          </a:xfrm>
          <a:prstGeom prst="rect">
            <a:avLst/>
          </a:prstGeom>
        </p:spPr>
        <p:txBody>
          <a:bodyPr vert="horz" wrap="square" lIns="0" tIns="12700" rIns="0" bIns="0" rtlCol="0">
            <a:spAutoFit/>
          </a:bodyPr>
          <a:lstStyle/>
          <a:p>
            <a:pPr marL="469900" lvl="1">
              <a:spcBef>
                <a:spcPts val="100"/>
              </a:spcBef>
            </a:pPr>
            <a:r>
              <a:rPr sz="3600" spc="-5" dirty="0">
                <a:solidFill>
                  <a:srgbClr val="4E3A2F"/>
                </a:solidFill>
                <a:latin typeface="Franklin Gothic Medium"/>
                <a:cs typeface="Franklin Gothic Medium"/>
              </a:rPr>
              <a:t>CHAPTER</a:t>
            </a:r>
            <a:r>
              <a:rPr sz="3600" spc="-75" dirty="0">
                <a:solidFill>
                  <a:srgbClr val="4E3A2F"/>
                </a:solidFill>
                <a:latin typeface="Franklin Gothic Medium"/>
                <a:cs typeface="Franklin Gothic Medium"/>
              </a:rPr>
              <a:t> </a:t>
            </a:r>
            <a:r>
              <a:rPr sz="3600" dirty="0">
                <a:solidFill>
                  <a:srgbClr val="4E3A2F"/>
                </a:solidFill>
                <a:latin typeface="Franklin Gothic Medium"/>
                <a:cs typeface="Franklin Gothic Medium"/>
              </a:rPr>
              <a:t>4</a:t>
            </a:r>
            <a:r>
              <a:rPr lang="en-IN" sz="3600" dirty="0">
                <a:solidFill>
                  <a:srgbClr val="4E3A2F"/>
                </a:solidFill>
                <a:latin typeface="Franklin Gothic Medium"/>
                <a:cs typeface="Franklin Gothic Medium"/>
              </a:rPr>
              <a:t> – William Stallings </a:t>
            </a:r>
            <a:endParaRPr sz="3600" dirty="0">
              <a:latin typeface="Franklin Gothic Medium"/>
              <a:cs typeface="Franklin Gothic Medium"/>
            </a:endParaRPr>
          </a:p>
        </p:txBody>
      </p:sp>
      <p:sp>
        <p:nvSpPr>
          <p:cNvPr id="7" name="object 7"/>
          <p:cNvSpPr txBox="1">
            <a:spLocks noGrp="1"/>
          </p:cNvSpPr>
          <p:nvPr>
            <p:ph type="title"/>
          </p:nvPr>
        </p:nvSpPr>
        <p:spPr>
          <a:xfrm>
            <a:off x="1219200" y="2672078"/>
            <a:ext cx="6019800" cy="756920"/>
          </a:xfrm>
          <a:prstGeom prst="rect">
            <a:avLst/>
          </a:prstGeom>
        </p:spPr>
        <p:txBody>
          <a:bodyPr vert="horz" wrap="square" lIns="0" tIns="12700" rIns="0" bIns="0" rtlCol="0">
            <a:spAutoFit/>
          </a:bodyPr>
          <a:lstStyle/>
          <a:p>
            <a:pPr marL="12700" algn="ctr">
              <a:lnSpc>
                <a:spcPct val="100000"/>
              </a:lnSpc>
              <a:spcBef>
                <a:spcPts val="100"/>
              </a:spcBef>
            </a:pPr>
            <a:r>
              <a:rPr sz="4800" spc="-60" dirty="0">
                <a:solidFill>
                  <a:srgbClr val="000000"/>
                </a:solidFill>
              </a:rPr>
              <a:t>Transmission</a:t>
            </a:r>
            <a:r>
              <a:rPr sz="4800" spc="-85" dirty="0">
                <a:solidFill>
                  <a:srgbClr val="000000"/>
                </a:solidFill>
              </a:rPr>
              <a:t> </a:t>
            </a:r>
            <a:r>
              <a:rPr sz="4800" spc="-30" dirty="0">
                <a:solidFill>
                  <a:srgbClr val="000000"/>
                </a:solidFill>
              </a:rPr>
              <a:t>Media</a:t>
            </a:r>
            <a:endParaRPr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7340" y="499617"/>
            <a:ext cx="3141345" cy="574040"/>
          </a:xfrm>
          <a:prstGeom prst="rect">
            <a:avLst/>
          </a:prstGeom>
        </p:spPr>
        <p:txBody>
          <a:bodyPr vert="horz" wrap="square" lIns="0" tIns="12700" rIns="0" bIns="0" rtlCol="0">
            <a:spAutoFit/>
          </a:bodyPr>
          <a:lstStyle/>
          <a:p>
            <a:pPr marL="12700">
              <a:lnSpc>
                <a:spcPct val="100000"/>
              </a:lnSpc>
              <a:spcBef>
                <a:spcPts val="100"/>
              </a:spcBef>
            </a:pPr>
            <a:r>
              <a:rPr sz="3600" spc="-15" dirty="0"/>
              <a:t>COAXIAL</a:t>
            </a:r>
            <a:r>
              <a:rPr sz="3600" spc="-100" dirty="0"/>
              <a:t> </a:t>
            </a:r>
            <a:r>
              <a:rPr sz="3600" spc="-5" dirty="0"/>
              <a:t>CABLE</a:t>
            </a:r>
            <a:endParaRPr sz="3600"/>
          </a:p>
        </p:txBody>
      </p:sp>
      <p:grpSp>
        <p:nvGrpSpPr>
          <p:cNvPr id="4" name="object 4"/>
          <p:cNvGrpSpPr/>
          <p:nvPr/>
        </p:nvGrpSpPr>
        <p:grpSpPr>
          <a:xfrm>
            <a:off x="304800" y="1143000"/>
            <a:ext cx="8382000" cy="5562600"/>
            <a:chOff x="304800" y="1143000"/>
            <a:chExt cx="8382000" cy="5562600"/>
          </a:xfrm>
        </p:grpSpPr>
        <p:pic>
          <p:nvPicPr>
            <p:cNvPr id="5" name="object 5"/>
            <p:cNvPicPr/>
            <p:nvPr/>
          </p:nvPicPr>
          <p:blipFill>
            <a:blip r:embed="rId2" cstate="print"/>
            <a:stretch>
              <a:fillRect/>
            </a:stretch>
          </p:blipFill>
          <p:spPr>
            <a:xfrm>
              <a:off x="304800" y="3429000"/>
              <a:ext cx="8382000" cy="3276600"/>
            </a:xfrm>
            <a:prstGeom prst="rect">
              <a:avLst/>
            </a:prstGeom>
          </p:spPr>
        </p:pic>
        <p:pic>
          <p:nvPicPr>
            <p:cNvPr id="6" name="object 6"/>
            <p:cNvPicPr/>
            <p:nvPr/>
          </p:nvPicPr>
          <p:blipFill>
            <a:blip r:embed="rId3" cstate="print"/>
            <a:stretch>
              <a:fillRect/>
            </a:stretch>
          </p:blipFill>
          <p:spPr>
            <a:xfrm>
              <a:off x="304800" y="1143000"/>
              <a:ext cx="8229600" cy="2286000"/>
            </a:xfrm>
            <a:prstGeom prst="rect">
              <a:avLst/>
            </a:prstGeom>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E05BE2F6-CC6A-F113-9E29-C1A1F2D774D0}"/>
              </a:ext>
            </a:extLst>
          </p:cNvPr>
          <p:cNvSpPr txBox="1"/>
          <p:nvPr/>
        </p:nvSpPr>
        <p:spPr>
          <a:xfrm>
            <a:off x="380999" y="1447800"/>
            <a:ext cx="8376919" cy="4801314"/>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Consists of two conductors but is constructed differently to TP to permit it to operate over a wider range of frequencies.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It consists of a hollow outer cylindrical conductor that surrounds a single</a:t>
            </a:r>
            <a:r>
              <a:rPr lang="en-US" sz="240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inner wire conductor. </a:t>
            </a:r>
          </a:p>
          <a:p>
            <a:pPr marL="285750" indent="-285750" algn="l">
              <a:buFont typeface="Arial" panose="020B0604020202020204" pitchFamily="34" charset="0"/>
              <a:buChar char="•"/>
            </a:pPr>
            <a:endParaRPr lang="en-US" sz="24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The inner conductor is held in place by either regularly spaced insulating rings or a solid dielectric material. </a:t>
            </a:r>
          </a:p>
          <a:p>
            <a:pPr marL="285750" indent="-285750" algn="l">
              <a:buFont typeface="Arial" panose="020B0604020202020204" pitchFamily="34" charset="0"/>
              <a:buChar char="•"/>
            </a:pPr>
            <a:endParaRPr lang="en-US" sz="24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The outer conductor is covered with a jacket or shield. </a:t>
            </a:r>
          </a:p>
          <a:p>
            <a:pPr marL="285750" indent="-285750" algn="l">
              <a:buFont typeface="Arial" panose="020B0604020202020204" pitchFamily="34" charset="0"/>
              <a:buChar char="•"/>
            </a:pPr>
            <a:endParaRPr lang="en-US" sz="24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A single coaxial cable has a diameter of from 1 to </a:t>
            </a:r>
            <a:r>
              <a:rPr lang="en-IN" sz="2400" b="0" i="0" u="none" strike="noStrike" baseline="0" dirty="0">
                <a:latin typeface="Times New Roman" panose="02020603050405020304" pitchFamily="18" charset="0"/>
                <a:cs typeface="Times New Roman" panose="02020603050405020304" pitchFamily="18" charset="0"/>
              </a:rPr>
              <a:t>2.5 cm.</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184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29411" y="598228"/>
            <a:ext cx="7886700" cy="382797"/>
          </a:xfrm>
          <a:prstGeom prst="rect">
            <a:avLst/>
          </a:prstGeom>
        </p:spPr>
        <p:txBody>
          <a:bodyPr vert="horz" wrap="square" lIns="0" tIns="13335" rIns="0" bIns="0" rtlCol="0">
            <a:spAutoFit/>
          </a:bodyPr>
          <a:lstStyle/>
          <a:p>
            <a:pPr marL="12700" marR="5080">
              <a:lnSpc>
                <a:spcPct val="100000"/>
              </a:lnSpc>
              <a:spcBef>
                <a:spcPts val="105"/>
              </a:spcBef>
            </a:pPr>
            <a:r>
              <a:rPr sz="2400" spc="-15" dirty="0">
                <a:latin typeface="Times New Roman" panose="02020603050405020304" pitchFamily="18" charset="0"/>
                <a:cs typeface="Times New Roman" panose="02020603050405020304" pitchFamily="18" charset="0"/>
              </a:rPr>
              <a:t>COAXIAL </a:t>
            </a:r>
            <a:r>
              <a:rPr sz="2400" spc="-5" dirty="0">
                <a:latin typeface="Times New Roman" panose="02020603050405020304" pitchFamily="18" charset="0"/>
                <a:cs typeface="Times New Roman" panose="02020603050405020304" pitchFamily="18" charset="0"/>
              </a:rPr>
              <a:t>CABLE </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TRANSMISSION </a:t>
            </a:r>
            <a:r>
              <a:rPr sz="2400" spc="-78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CHARACTERISTICS</a:t>
            </a:r>
          </a:p>
        </p:txBody>
      </p:sp>
      <p:sp>
        <p:nvSpPr>
          <p:cNvPr id="8" name="object 8"/>
          <p:cNvSpPr txBox="1"/>
          <p:nvPr/>
        </p:nvSpPr>
        <p:spPr>
          <a:xfrm>
            <a:off x="152400" y="1485391"/>
            <a:ext cx="9144000" cy="3942105"/>
          </a:xfrm>
          <a:prstGeom prst="rect">
            <a:avLst/>
          </a:prstGeom>
        </p:spPr>
        <p:txBody>
          <a:bodyPr vert="horz" wrap="square" lIns="0" tIns="12700" rIns="0" bIns="0" rtlCol="0">
            <a:spAutoFit/>
          </a:bodyPr>
          <a:lstStyle/>
          <a:p>
            <a:pPr marL="355600" indent="-342900">
              <a:lnSpc>
                <a:spcPct val="100000"/>
              </a:lnSpc>
              <a:spcBef>
                <a:spcPts val="100"/>
              </a:spcBef>
              <a:buClr>
                <a:srgbClr val="EFA12D"/>
              </a:buClr>
              <a:buSzPct val="70000"/>
              <a:buFont typeface="Wingdings"/>
              <a:buChar char=""/>
              <a:tabLst>
                <a:tab pos="354965" algn="l"/>
                <a:tab pos="355600" algn="l"/>
              </a:tabLst>
            </a:pPr>
            <a:r>
              <a:rPr lang="en-US" sz="2400" spc="-10" dirty="0" smtClean="0">
                <a:latin typeface="Times New Roman" panose="02020603050405020304" pitchFamily="18" charset="0"/>
                <a:cs typeface="Times New Roman" panose="02020603050405020304" pitchFamily="18" charset="0"/>
              </a:rPr>
              <a:t>It can be used effectively at higher frequencies and data rates.</a:t>
            </a:r>
          </a:p>
          <a:p>
            <a:pPr marL="355600" indent="-342900">
              <a:lnSpc>
                <a:spcPct val="100000"/>
              </a:lnSpc>
              <a:spcBef>
                <a:spcPts val="100"/>
              </a:spcBef>
              <a:buClr>
                <a:srgbClr val="EFA12D"/>
              </a:buClr>
              <a:buSzPct val="70000"/>
              <a:buFont typeface="Wingdings"/>
              <a:buChar char=""/>
              <a:tabLst>
                <a:tab pos="354965" algn="l"/>
                <a:tab pos="355600" algn="l"/>
              </a:tabLst>
            </a:pPr>
            <a:endParaRPr lang="en-US" sz="2400" dirty="0" smtClean="0">
              <a:latin typeface="Times New Roman" panose="02020603050405020304" pitchFamily="18" charset="0"/>
              <a:cs typeface="Times New Roman" panose="02020603050405020304" pitchFamily="18" charset="0"/>
            </a:endParaRPr>
          </a:p>
          <a:p>
            <a:pPr marL="355600" indent="-342900">
              <a:lnSpc>
                <a:spcPct val="100000"/>
              </a:lnSpc>
              <a:spcBef>
                <a:spcPts val="100"/>
              </a:spcBef>
              <a:buClr>
                <a:srgbClr val="EFA12D"/>
              </a:buClr>
              <a:buSzPct val="70000"/>
              <a:buFont typeface="Wingdings"/>
              <a:buChar char=""/>
              <a:tabLst>
                <a:tab pos="354965" algn="l"/>
                <a:tab pos="355600" algn="l"/>
              </a:tabLst>
            </a:pPr>
            <a:r>
              <a:rPr lang="en-US" sz="2400" dirty="0" smtClean="0">
                <a:latin typeface="Times New Roman" panose="02020603050405020304" pitchFamily="18" charset="0"/>
                <a:cs typeface="Times New Roman" panose="02020603050405020304" pitchFamily="18" charset="0"/>
              </a:rPr>
              <a:t>Less susceptible to interference and crosstalk when compared to TP</a:t>
            </a:r>
          </a:p>
          <a:p>
            <a:pPr marL="355600" indent="-342900">
              <a:lnSpc>
                <a:spcPct val="100000"/>
              </a:lnSpc>
              <a:spcBef>
                <a:spcPts val="100"/>
              </a:spcBef>
              <a:buClr>
                <a:srgbClr val="EFA12D"/>
              </a:buClr>
              <a:buSzPct val="70000"/>
              <a:buFont typeface="Wingdings"/>
              <a:buChar char=""/>
              <a:tabLst>
                <a:tab pos="354965" algn="l"/>
                <a:tab pos="355600" algn="l"/>
              </a:tabLst>
            </a:pPr>
            <a:endParaRPr sz="2400" dirty="0">
              <a:latin typeface="Times New Roman" panose="02020603050405020304" pitchFamily="18" charset="0"/>
              <a:cs typeface="Times New Roman" panose="02020603050405020304" pitchFamily="18" charset="0"/>
            </a:endParaRPr>
          </a:p>
          <a:p>
            <a:pPr marL="355600" indent="-342900">
              <a:lnSpc>
                <a:spcPct val="100000"/>
              </a:lnSpc>
              <a:buClr>
                <a:srgbClr val="EFA12D"/>
              </a:buClr>
              <a:buSzPct val="70000"/>
              <a:buFont typeface="Wingdings"/>
              <a:buChar char=""/>
              <a:tabLst>
                <a:tab pos="354965" algn="l"/>
                <a:tab pos="355600" algn="l"/>
              </a:tabLst>
            </a:pPr>
            <a:r>
              <a:rPr lang="en-IN" sz="2400" spc="-35" dirty="0">
                <a:latin typeface="Times New Roman" panose="02020603050405020304" pitchFamily="18" charset="0"/>
                <a:cs typeface="Times New Roman" panose="02020603050405020304" pitchFamily="18" charset="0"/>
              </a:rPr>
              <a:t>P</a:t>
            </a:r>
            <a:r>
              <a:rPr sz="2400" spc="-35" dirty="0" err="1">
                <a:latin typeface="Times New Roman" panose="02020603050405020304" pitchFamily="18" charset="0"/>
                <a:cs typeface="Times New Roman" panose="02020603050405020304" pitchFamily="18" charset="0"/>
              </a:rPr>
              <a:t>erformance</a:t>
            </a:r>
            <a:r>
              <a:rPr sz="2400" spc="20" dirty="0">
                <a:latin typeface="Times New Roman" panose="02020603050405020304" pitchFamily="18" charset="0"/>
                <a:cs typeface="Times New Roman" panose="02020603050405020304" pitchFamily="18" charset="0"/>
              </a:rPr>
              <a:t> </a:t>
            </a:r>
            <a:r>
              <a:rPr sz="2400" spc="-65" dirty="0">
                <a:latin typeface="Times New Roman" panose="02020603050405020304" pitchFamily="18" charset="0"/>
                <a:cs typeface="Times New Roman" panose="02020603050405020304" pitchFamily="18" charset="0"/>
              </a:rPr>
              <a:t>limited</a:t>
            </a:r>
            <a:r>
              <a:rPr sz="2400" dirty="0">
                <a:latin typeface="Times New Roman" panose="02020603050405020304" pitchFamily="18" charset="0"/>
                <a:cs typeface="Times New Roman" panose="02020603050405020304" pitchFamily="18" charset="0"/>
              </a:rPr>
              <a:t> </a:t>
            </a:r>
            <a:r>
              <a:rPr sz="2400" spc="-65" dirty="0">
                <a:latin typeface="Times New Roman" panose="02020603050405020304" pitchFamily="18" charset="0"/>
                <a:cs typeface="Times New Roman" panose="02020603050405020304" pitchFamily="18" charset="0"/>
              </a:rPr>
              <a:t>by</a:t>
            </a:r>
            <a:r>
              <a:rPr sz="240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attenuation</a:t>
            </a:r>
            <a:r>
              <a:rPr sz="2400" spc="15" dirty="0">
                <a:latin typeface="Times New Roman" panose="02020603050405020304" pitchFamily="18" charset="0"/>
                <a:cs typeface="Times New Roman" panose="02020603050405020304" pitchFamily="18" charset="0"/>
              </a:rPr>
              <a:t> </a:t>
            </a:r>
            <a:r>
              <a:rPr sz="2400" spc="-150" dirty="0">
                <a:latin typeface="Times New Roman" panose="02020603050405020304" pitchFamily="18" charset="0"/>
                <a:cs typeface="Times New Roman" panose="02020603050405020304" pitchFamily="18" charset="0"/>
              </a:rPr>
              <a:t>&amp;</a:t>
            </a:r>
            <a:r>
              <a:rPr sz="2400" dirty="0">
                <a:latin typeface="Times New Roman" panose="02020603050405020304" pitchFamily="18" charset="0"/>
                <a:cs typeface="Times New Roman" panose="02020603050405020304" pitchFamily="18" charset="0"/>
              </a:rPr>
              <a:t> </a:t>
            </a:r>
            <a:r>
              <a:rPr sz="2400" spc="-15" dirty="0" smtClean="0">
                <a:latin typeface="Times New Roman" panose="02020603050405020304" pitchFamily="18" charset="0"/>
                <a:cs typeface="Times New Roman" panose="02020603050405020304" pitchFamily="18" charset="0"/>
              </a:rPr>
              <a:t>noise</a:t>
            </a:r>
            <a:endParaRPr lang="en-US" sz="2400" spc="-15" dirty="0" smtClean="0">
              <a:latin typeface="Times New Roman" panose="02020603050405020304" pitchFamily="18" charset="0"/>
              <a:cs typeface="Times New Roman" panose="02020603050405020304" pitchFamily="18" charset="0"/>
            </a:endParaRPr>
          </a:p>
          <a:p>
            <a:pPr marL="355600" indent="-342900">
              <a:lnSpc>
                <a:spcPct val="100000"/>
              </a:lnSpc>
              <a:buClr>
                <a:srgbClr val="EFA12D"/>
              </a:buClr>
              <a:buSzPct val="70000"/>
              <a:buFont typeface="Wingdings"/>
              <a:buChar char=""/>
              <a:tabLst>
                <a:tab pos="354965" algn="l"/>
                <a:tab pos="355600" algn="l"/>
              </a:tabLst>
            </a:pPr>
            <a:endParaRPr sz="2400" dirty="0">
              <a:latin typeface="Times New Roman" panose="02020603050405020304" pitchFamily="18" charset="0"/>
              <a:cs typeface="Times New Roman" panose="02020603050405020304" pitchFamily="18" charset="0"/>
            </a:endParaRPr>
          </a:p>
          <a:p>
            <a:pPr marL="469900">
              <a:lnSpc>
                <a:spcPct val="100000"/>
              </a:lnSpc>
            </a:pPr>
            <a:r>
              <a:rPr spc="-229" dirty="0">
                <a:latin typeface="Times New Roman" panose="02020603050405020304" pitchFamily="18" charset="0"/>
                <a:cs typeface="Times New Roman" panose="02020603050405020304" pitchFamily="18" charset="0"/>
              </a:rPr>
              <a:t>🞤</a:t>
            </a:r>
            <a:r>
              <a:rPr spc="-175" dirty="0">
                <a:latin typeface="Times New Roman" panose="02020603050405020304" pitchFamily="18" charset="0"/>
                <a:cs typeface="Times New Roman" panose="02020603050405020304" pitchFamily="18" charset="0"/>
              </a:rPr>
              <a:t> </a:t>
            </a:r>
            <a:r>
              <a:rPr lang="en-IN" sz="2400" spc="-20" dirty="0">
                <a:latin typeface="Times New Roman" panose="02020603050405020304" pitchFamily="18" charset="0"/>
                <a:cs typeface="Times New Roman" panose="02020603050405020304" pitchFamily="18" charset="0"/>
              </a:rPr>
              <a:t>A</a:t>
            </a:r>
            <a:r>
              <a:rPr sz="2400" spc="-30" dirty="0" err="1">
                <a:latin typeface="Times New Roman" panose="02020603050405020304" pitchFamily="18" charset="0"/>
                <a:cs typeface="Times New Roman" panose="02020603050405020304" pitchFamily="18" charset="0"/>
              </a:rPr>
              <a:t>n</a:t>
            </a:r>
            <a:r>
              <a:rPr sz="2400" spc="-55" dirty="0" err="1">
                <a:latin typeface="Times New Roman" panose="02020603050405020304" pitchFamily="18" charset="0"/>
                <a:cs typeface="Times New Roman" panose="02020603050405020304" pitchFamily="18" charset="0"/>
              </a:rPr>
              <a:t>a</a:t>
            </a:r>
            <a:r>
              <a:rPr sz="2400" spc="-35" dirty="0" err="1">
                <a:latin typeface="Times New Roman" panose="02020603050405020304" pitchFamily="18" charset="0"/>
                <a:cs typeface="Times New Roman" panose="02020603050405020304" pitchFamily="18" charset="0"/>
              </a:rPr>
              <a:t>l</a:t>
            </a:r>
            <a:r>
              <a:rPr sz="2400" spc="-55" dirty="0" err="1">
                <a:latin typeface="Times New Roman" panose="02020603050405020304" pitchFamily="18" charset="0"/>
                <a:cs typeface="Times New Roman" panose="02020603050405020304" pitchFamily="18" charset="0"/>
              </a:rPr>
              <a:t>og</a:t>
            </a:r>
            <a:r>
              <a:rPr sz="2400" spc="2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sign</a:t>
            </a:r>
            <a:r>
              <a:rPr sz="2400" spc="-45" dirty="0">
                <a:latin typeface="Times New Roman" panose="02020603050405020304" pitchFamily="18" charset="0"/>
                <a:cs typeface="Times New Roman" panose="02020603050405020304" pitchFamily="18" charset="0"/>
              </a:rPr>
              <a:t>a</a:t>
            </a:r>
            <a:r>
              <a:rPr sz="2400" spc="-10" dirty="0">
                <a:latin typeface="Times New Roman" panose="02020603050405020304" pitchFamily="18" charset="0"/>
                <a:cs typeface="Times New Roman" panose="02020603050405020304" pitchFamily="18" charset="0"/>
              </a:rPr>
              <a:t>ls</a:t>
            </a:r>
            <a:endParaRPr sz="2400" dirty="0">
              <a:latin typeface="Times New Roman" panose="02020603050405020304" pitchFamily="18" charset="0"/>
              <a:cs typeface="Times New Roman" panose="02020603050405020304" pitchFamily="18" charset="0"/>
            </a:endParaRPr>
          </a:p>
          <a:p>
            <a:pPr marL="1103630" lvl="1" indent="-352425">
              <a:lnSpc>
                <a:spcPct val="100000"/>
              </a:lnSpc>
              <a:spcBef>
                <a:spcPts val="5"/>
              </a:spcBef>
              <a:buClr>
                <a:srgbClr val="EFA12D"/>
              </a:buClr>
              <a:buSzPct val="69230"/>
              <a:buFont typeface="Arial MT"/>
              <a:buChar char="•"/>
              <a:tabLst>
                <a:tab pos="1103630" algn="l"/>
                <a:tab pos="1104265" algn="l"/>
              </a:tabLst>
            </a:pPr>
            <a:r>
              <a:rPr sz="2000" spc="-35" dirty="0">
                <a:latin typeface="Times New Roman" panose="02020603050405020304" pitchFamily="18" charset="0"/>
                <a:cs typeface="Times New Roman" panose="02020603050405020304" pitchFamily="18" charset="0"/>
              </a:rPr>
              <a:t>amplifiers</a:t>
            </a:r>
            <a:r>
              <a:rPr sz="2000" spc="-50"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every</a:t>
            </a:r>
            <a:r>
              <a:rPr sz="2000" spc="-25" dirty="0">
                <a:latin typeface="Times New Roman" panose="02020603050405020304" pitchFamily="18" charset="0"/>
                <a:cs typeface="Times New Roman" panose="02020603050405020304" pitchFamily="18" charset="0"/>
              </a:rPr>
              <a:t> </a:t>
            </a:r>
            <a:r>
              <a:rPr sz="2000" spc="-85" dirty="0">
                <a:latin typeface="Times New Roman" panose="02020603050405020304" pitchFamily="18" charset="0"/>
                <a:cs typeface="Times New Roman" panose="02020603050405020304" pitchFamily="18" charset="0"/>
              </a:rPr>
              <a:t>few</a:t>
            </a:r>
            <a:r>
              <a:rPr sz="2000" spc="-30" dirty="0">
                <a:latin typeface="Times New Roman" panose="02020603050405020304" pitchFamily="18" charset="0"/>
                <a:cs typeface="Times New Roman" panose="02020603050405020304" pitchFamily="18" charset="0"/>
              </a:rPr>
              <a:t> </a:t>
            </a:r>
            <a:r>
              <a:rPr sz="2000" spc="-114" dirty="0">
                <a:latin typeface="Times New Roman" panose="02020603050405020304" pitchFamily="18" charset="0"/>
                <a:cs typeface="Times New Roman" panose="02020603050405020304" pitchFamily="18" charset="0"/>
              </a:rPr>
              <a:t>km</a:t>
            </a:r>
            <a:endParaRPr sz="2000" dirty="0">
              <a:latin typeface="Times New Roman" panose="02020603050405020304" pitchFamily="18" charset="0"/>
              <a:cs typeface="Times New Roman" panose="02020603050405020304" pitchFamily="18" charset="0"/>
            </a:endParaRPr>
          </a:p>
          <a:p>
            <a:pPr lvl="1">
              <a:lnSpc>
                <a:spcPct val="100000"/>
              </a:lnSpc>
              <a:spcBef>
                <a:spcPts val="50"/>
              </a:spcBef>
              <a:buClr>
                <a:srgbClr val="EFA12D"/>
              </a:buClr>
              <a:buFont typeface="Arial MT"/>
              <a:buChar char="•"/>
            </a:pPr>
            <a:endParaRPr sz="2000" dirty="0">
              <a:latin typeface="Times New Roman" panose="02020603050405020304" pitchFamily="18" charset="0"/>
              <a:cs typeface="Times New Roman" panose="02020603050405020304" pitchFamily="18" charset="0"/>
            </a:endParaRPr>
          </a:p>
          <a:p>
            <a:pPr marL="469900">
              <a:lnSpc>
                <a:spcPct val="100000"/>
              </a:lnSpc>
            </a:pPr>
            <a:r>
              <a:rPr spc="-229" dirty="0">
                <a:latin typeface="Times New Roman" panose="02020603050405020304" pitchFamily="18" charset="0"/>
                <a:cs typeface="Times New Roman" panose="02020603050405020304" pitchFamily="18" charset="0"/>
              </a:rPr>
              <a:t>🞤</a:t>
            </a:r>
            <a:r>
              <a:rPr spc="-175" dirty="0">
                <a:latin typeface="Times New Roman" panose="02020603050405020304" pitchFamily="18" charset="0"/>
                <a:cs typeface="Times New Roman" panose="02020603050405020304" pitchFamily="18" charset="0"/>
              </a:rPr>
              <a:t> </a:t>
            </a:r>
            <a:r>
              <a:rPr lang="en-IN" sz="2400" spc="-45" dirty="0">
                <a:latin typeface="Times New Roman" panose="02020603050405020304" pitchFamily="18" charset="0"/>
                <a:cs typeface="Times New Roman" panose="02020603050405020304" pitchFamily="18" charset="0"/>
              </a:rPr>
              <a:t>D</a:t>
            </a:r>
            <a:r>
              <a:rPr sz="2400" spc="-45" dirty="0" err="1">
                <a:latin typeface="Times New Roman" panose="02020603050405020304" pitchFamily="18" charset="0"/>
                <a:cs typeface="Times New Roman" panose="02020603050405020304" pitchFamily="18" charset="0"/>
              </a:rPr>
              <a:t>igital</a:t>
            </a:r>
            <a:r>
              <a:rPr sz="2400" spc="-10"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signa</a:t>
            </a:r>
            <a:r>
              <a:rPr sz="2400" spc="-30" dirty="0">
                <a:latin typeface="Times New Roman" panose="02020603050405020304" pitchFamily="18" charset="0"/>
                <a:cs typeface="Times New Roman" panose="02020603050405020304" pitchFamily="18" charset="0"/>
              </a:rPr>
              <a:t>l</a:t>
            </a:r>
            <a:r>
              <a:rPr sz="2400" spc="25" dirty="0">
                <a:latin typeface="Times New Roman" panose="02020603050405020304" pitchFamily="18" charset="0"/>
                <a:cs typeface="Times New Roman" panose="02020603050405020304" pitchFamily="18" charset="0"/>
              </a:rPr>
              <a:t>s</a:t>
            </a:r>
            <a:endParaRPr sz="2400" dirty="0">
              <a:latin typeface="Times New Roman" panose="02020603050405020304" pitchFamily="18" charset="0"/>
              <a:cs typeface="Times New Roman" panose="02020603050405020304" pitchFamily="18" charset="0"/>
            </a:endParaRPr>
          </a:p>
          <a:p>
            <a:pPr marL="1103630" lvl="1" indent="-352425">
              <a:lnSpc>
                <a:spcPct val="100000"/>
              </a:lnSpc>
              <a:spcBef>
                <a:spcPts val="5"/>
              </a:spcBef>
              <a:buClr>
                <a:srgbClr val="EFA12D"/>
              </a:buClr>
              <a:buSzPct val="69230"/>
              <a:buFont typeface="Arial MT"/>
              <a:buChar char="•"/>
              <a:tabLst>
                <a:tab pos="1103630" algn="l"/>
                <a:tab pos="1104265" algn="l"/>
              </a:tabLst>
            </a:pPr>
            <a:r>
              <a:rPr sz="2000" spc="-20" dirty="0">
                <a:latin typeface="Times New Roman" panose="02020603050405020304" pitchFamily="18" charset="0"/>
                <a:cs typeface="Times New Roman" panose="02020603050405020304" pitchFamily="18" charset="0"/>
              </a:rPr>
              <a:t>repeater</a:t>
            </a:r>
            <a:r>
              <a:rPr sz="2000" spc="-3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every</a:t>
            </a:r>
            <a:r>
              <a:rPr sz="2000" spc="-40" dirty="0">
                <a:latin typeface="Times New Roman" panose="02020603050405020304" pitchFamily="18" charset="0"/>
                <a:cs typeface="Times New Roman" panose="02020603050405020304" pitchFamily="18" charset="0"/>
              </a:rPr>
              <a:t> </a:t>
            </a:r>
            <a:r>
              <a:rPr lang="en-US" sz="2000" spc="-40" dirty="0" smtClean="0">
                <a:latin typeface="Times New Roman" panose="02020603050405020304" pitchFamily="18" charset="0"/>
                <a:cs typeface="Times New Roman" panose="02020603050405020304" pitchFamily="18" charset="0"/>
              </a:rPr>
              <a:t>1 </a:t>
            </a:r>
            <a:r>
              <a:rPr sz="2000" spc="-80" dirty="0" smtClean="0">
                <a:latin typeface="Times New Roman" panose="02020603050405020304" pitchFamily="18" charset="0"/>
                <a:cs typeface="Times New Roman" panose="02020603050405020304" pitchFamily="18" charset="0"/>
              </a:rPr>
              <a:t>km</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496369"/>
            <a:ext cx="4038600" cy="566822"/>
          </a:xfrm>
          <a:prstGeom prst="rect">
            <a:avLst/>
          </a:prstGeom>
        </p:spPr>
        <p:txBody>
          <a:bodyPr vert="horz" wrap="square" lIns="0" tIns="12700" rIns="0" bIns="0" rtlCol="0">
            <a:spAutoFit/>
          </a:bodyPr>
          <a:lstStyle/>
          <a:p>
            <a:pPr marL="12700">
              <a:lnSpc>
                <a:spcPct val="100000"/>
              </a:lnSpc>
              <a:spcBef>
                <a:spcPts val="100"/>
              </a:spcBef>
            </a:pPr>
            <a:r>
              <a:rPr sz="3600" dirty="0">
                <a:latin typeface="Times New Roman" panose="02020603050405020304" pitchFamily="18" charset="0"/>
                <a:cs typeface="Times New Roman" panose="02020603050405020304" pitchFamily="18" charset="0"/>
              </a:rPr>
              <a:t>OPTICAL</a:t>
            </a:r>
            <a:r>
              <a:rPr sz="3600" spc="-9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FIBER</a:t>
            </a:r>
            <a:endParaRPr sz="3600" dirty="0">
              <a:latin typeface="Times New Roman" panose="02020603050405020304" pitchFamily="18" charset="0"/>
              <a:cs typeface="Times New Roman" panose="02020603050405020304" pitchFamily="18" charset="0"/>
            </a:endParaRPr>
          </a:p>
        </p:txBody>
      </p:sp>
      <p:grpSp>
        <p:nvGrpSpPr>
          <p:cNvPr id="4" name="object 4"/>
          <p:cNvGrpSpPr/>
          <p:nvPr/>
        </p:nvGrpSpPr>
        <p:grpSpPr>
          <a:xfrm>
            <a:off x="657367" y="1063191"/>
            <a:ext cx="7924800" cy="5666740"/>
            <a:chOff x="914400" y="1066800"/>
            <a:chExt cx="7924800" cy="5666740"/>
          </a:xfrm>
        </p:grpSpPr>
        <p:pic>
          <p:nvPicPr>
            <p:cNvPr id="5" name="object 5"/>
            <p:cNvPicPr/>
            <p:nvPr/>
          </p:nvPicPr>
          <p:blipFill>
            <a:blip r:embed="rId2" cstate="print"/>
            <a:stretch>
              <a:fillRect/>
            </a:stretch>
          </p:blipFill>
          <p:spPr>
            <a:xfrm>
              <a:off x="914400" y="1066800"/>
              <a:ext cx="7239000" cy="3200400"/>
            </a:xfrm>
            <a:prstGeom prst="rect">
              <a:avLst/>
            </a:prstGeom>
          </p:spPr>
        </p:pic>
        <p:pic>
          <p:nvPicPr>
            <p:cNvPr id="6" name="object 6"/>
            <p:cNvPicPr/>
            <p:nvPr/>
          </p:nvPicPr>
          <p:blipFill>
            <a:blip r:embed="rId3" cstate="print"/>
            <a:stretch>
              <a:fillRect/>
            </a:stretch>
          </p:blipFill>
          <p:spPr>
            <a:xfrm>
              <a:off x="914400" y="4267200"/>
              <a:ext cx="4267200" cy="2438400"/>
            </a:xfrm>
            <a:prstGeom prst="rect">
              <a:avLst/>
            </a:prstGeom>
          </p:spPr>
        </p:pic>
        <p:pic>
          <p:nvPicPr>
            <p:cNvPr id="7" name="object 7"/>
            <p:cNvPicPr/>
            <p:nvPr/>
          </p:nvPicPr>
          <p:blipFill>
            <a:blip r:embed="rId4" cstate="print"/>
            <a:stretch>
              <a:fillRect/>
            </a:stretch>
          </p:blipFill>
          <p:spPr>
            <a:xfrm>
              <a:off x="4648200" y="4142230"/>
              <a:ext cx="4191000" cy="2590800"/>
            </a:xfrm>
            <a:prstGeom prst="rect">
              <a:avLst/>
            </a:prstGeom>
          </p:spPr>
        </p:pic>
      </p:grpSp>
      <p:pic>
        <p:nvPicPr>
          <p:cNvPr id="8" name="Picture 7"/>
          <p:cNvPicPr>
            <a:picLocks noChangeAspect="1"/>
          </p:cNvPicPr>
          <p:nvPr/>
        </p:nvPicPr>
        <p:blipFill>
          <a:blip r:embed="rId5"/>
          <a:stretch>
            <a:fillRect/>
          </a:stretch>
        </p:blipFill>
        <p:spPr>
          <a:xfrm>
            <a:off x="4391167" y="4113600"/>
            <a:ext cx="4419600" cy="302860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4400" y="1295400"/>
            <a:ext cx="2990850" cy="2299356"/>
          </a:xfrm>
          <a:prstGeom prst="rect">
            <a:avLst/>
          </a:prstGeom>
        </p:spPr>
      </p:pic>
      <p:pic>
        <p:nvPicPr>
          <p:cNvPr id="4" name="Picture 3"/>
          <p:cNvPicPr>
            <a:picLocks noChangeAspect="1"/>
          </p:cNvPicPr>
          <p:nvPr/>
        </p:nvPicPr>
        <p:blipFill>
          <a:blip r:embed="rId3"/>
          <a:stretch>
            <a:fillRect/>
          </a:stretch>
        </p:blipFill>
        <p:spPr>
          <a:xfrm>
            <a:off x="4343400" y="1327245"/>
            <a:ext cx="4542842" cy="2343150"/>
          </a:xfrm>
          <a:prstGeom prst="rect">
            <a:avLst/>
          </a:prstGeom>
        </p:spPr>
      </p:pic>
      <p:pic>
        <p:nvPicPr>
          <p:cNvPr id="5" name="Picture 4"/>
          <p:cNvPicPr>
            <a:picLocks noChangeAspect="1"/>
          </p:cNvPicPr>
          <p:nvPr/>
        </p:nvPicPr>
        <p:blipFill>
          <a:blip r:embed="rId4"/>
          <a:stretch>
            <a:fillRect/>
          </a:stretch>
        </p:blipFill>
        <p:spPr>
          <a:xfrm>
            <a:off x="1905000" y="4191000"/>
            <a:ext cx="5715000" cy="2227920"/>
          </a:xfrm>
          <a:prstGeom prst="rect">
            <a:avLst/>
          </a:prstGeom>
        </p:spPr>
      </p:pic>
    </p:spTree>
    <p:extLst>
      <p:ext uri="{BB962C8B-B14F-4D97-AF65-F5344CB8AC3E}">
        <p14:creationId xmlns:p14="http://schemas.microsoft.com/office/powerpoint/2010/main" val="3617608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FC354E2-4477-ACEA-3EF5-658CE96CF976}"/>
              </a:ext>
            </a:extLst>
          </p:cNvPr>
          <p:cNvSpPr txBox="1"/>
          <p:nvPr/>
        </p:nvSpPr>
        <p:spPr>
          <a:xfrm>
            <a:off x="228600" y="1305341"/>
            <a:ext cx="8376919" cy="4708981"/>
          </a:xfrm>
          <a:prstGeom prst="rect">
            <a:avLst/>
          </a:prstGeom>
          <a:noFill/>
        </p:spPr>
        <p:txBody>
          <a:bodyPr wrap="square">
            <a:spAutoFit/>
          </a:bodyPr>
          <a:lstStyle/>
          <a:p>
            <a:pPr marL="285750" indent="-285750" algn="just">
              <a:buFont typeface="Arial" panose="020B0604020202020204" pitchFamily="34" charset="0"/>
              <a:buChar char="•"/>
            </a:pPr>
            <a:r>
              <a:rPr lang="en-US" sz="2000" b="0" i="0" u="none" strike="noStrike" baseline="0" dirty="0">
                <a:latin typeface="TimesTen-Roman"/>
              </a:rPr>
              <a:t>An optical fiber cable has a cylindrical shape and consists of three </a:t>
            </a:r>
            <a:r>
              <a:rPr lang="en-US" sz="2000" b="0" i="0" u="none" strike="noStrike" baseline="0" dirty="0" smtClean="0">
                <a:latin typeface="TimesTen-Roman"/>
              </a:rPr>
              <a:t>concentric </a:t>
            </a:r>
            <a:r>
              <a:rPr lang="en-US" sz="2000" b="0" i="0" u="none" strike="noStrike" baseline="0" dirty="0">
                <a:latin typeface="TimesTen-Roman"/>
              </a:rPr>
              <a:t>	sections: </a:t>
            </a:r>
            <a:r>
              <a:rPr lang="en-US" sz="2000" b="0" i="0" u="none" strike="noStrike" baseline="0" dirty="0">
                <a:highlight>
                  <a:srgbClr val="FFFF00"/>
                </a:highlight>
                <a:latin typeface="TimesTen-Roman"/>
              </a:rPr>
              <a:t>the core, the cladding, and the jacket </a:t>
            </a:r>
          </a:p>
          <a:p>
            <a:pPr algn="just"/>
            <a:endParaRPr lang="en-US" sz="2000" b="0" i="0" u="none" strike="noStrike" baseline="0" dirty="0">
              <a:highlight>
                <a:srgbClr val="FFFF00"/>
              </a:highlight>
              <a:latin typeface="TimesTen-Roman"/>
            </a:endParaRPr>
          </a:p>
          <a:p>
            <a:pPr marL="285750" indent="-285750" algn="just">
              <a:buFont typeface="Arial" panose="020B0604020202020204" pitchFamily="34" charset="0"/>
              <a:buChar char="•"/>
            </a:pPr>
            <a:r>
              <a:rPr lang="en-US" sz="2000" b="0" i="0" u="none" strike="noStrike" baseline="0" dirty="0">
                <a:latin typeface="TimesTen-Roman"/>
              </a:rPr>
              <a:t>The </a:t>
            </a:r>
            <a:r>
              <a:rPr lang="en-US" sz="2000" b="1" i="0" u="none" strike="noStrike" baseline="0" dirty="0">
                <a:latin typeface="TimesTen-Bold"/>
              </a:rPr>
              <a:t>core </a:t>
            </a:r>
            <a:r>
              <a:rPr lang="en-US" sz="2000" b="0" i="0" u="none" strike="noStrike" baseline="0" dirty="0">
                <a:latin typeface="TimesTen-Roman"/>
              </a:rPr>
              <a:t>is the innermost section and consists of one or more very thin strands, or fibers, made of glass or plastic.</a:t>
            </a:r>
          </a:p>
          <a:p>
            <a:pPr marL="285750" indent="-285750" algn="just">
              <a:buFont typeface="Arial" panose="020B0604020202020204" pitchFamily="34" charset="0"/>
              <a:buChar char="•"/>
            </a:pPr>
            <a:endParaRPr lang="en-US" sz="2000" b="0" i="0" u="none" strike="noStrike" baseline="0" dirty="0">
              <a:latin typeface="TimesTen-Roman"/>
            </a:endParaRPr>
          </a:p>
          <a:p>
            <a:pPr marL="285750" indent="-285750" algn="just">
              <a:buFont typeface="Arial" panose="020B0604020202020204" pitchFamily="34" charset="0"/>
              <a:buChar char="•"/>
            </a:pPr>
            <a:r>
              <a:rPr lang="en-US" sz="2000" b="0" i="0" u="none" strike="noStrike" baseline="0" dirty="0">
                <a:latin typeface="TimesTen-Roman"/>
              </a:rPr>
              <a:t>Each fiber is surrounded by its own </a:t>
            </a:r>
            <a:r>
              <a:rPr lang="en-US" sz="2000" b="1" i="0" u="none" strike="noStrike" baseline="0" dirty="0">
                <a:latin typeface="TimesTen-Bold"/>
              </a:rPr>
              <a:t>cladding</a:t>
            </a:r>
            <a:r>
              <a:rPr lang="en-US" sz="2000" b="0" i="0" u="none" strike="noStrike" baseline="0" dirty="0">
                <a:latin typeface="TimesTen-Roman"/>
              </a:rPr>
              <a:t>, a glass or plastic coating that has optical properties different from those of the core .</a:t>
            </a:r>
          </a:p>
          <a:p>
            <a:pPr marL="285750" indent="-285750" algn="just">
              <a:buFont typeface="Arial" panose="020B0604020202020204" pitchFamily="34" charset="0"/>
              <a:buChar char="•"/>
            </a:pPr>
            <a:endParaRPr lang="en-US" sz="2000" b="0" i="0" u="none" strike="noStrike" baseline="0" dirty="0">
              <a:latin typeface="TimesTen-Roman"/>
            </a:endParaRPr>
          </a:p>
          <a:p>
            <a:pPr marL="285750" indent="-285750" algn="just">
              <a:buFont typeface="Arial" panose="020B0604020202020204" pitchFamily="34" charset="0"/>
              <a:buChar char="•"/>
            </a:pPr>
            <a:r>
              <a:rPr lang="en-US" sz="2000" b="0" i="0" u="none" strike="noStrike" baseline="0" dirty="0">
                <a:latin typeface="TimesTen-Roman"/>
              </a:rPr>
              <a:t>The interface between the core and cladding acts as a reflector to confine light that would otherwise escape the core. The outermost layer, surrounding one or a bundle of cladded fibers, is the </a:t>
            </a:r>
            <a:r>
              <a:rPr lang="en-US" sz="2000" b="1" i="0" u="none" strike="noStrike" baseline="0" dirty="0">
                <a:latin typeface="TimesTen-Bold"/>
              </a:rPr>
              <a:t>jacket</a:t>
            </a:r>
            <a:r>
              <a:rPr lang="en-US" sz="2000" b="0" i="0" u="none" strike="noStrike" baseline="0" dirty="0">
                <a:latin typeface="TimesTen-Roman"/>
              </a:rPr>
              <a:t>. </a:t>
            </a:r>
          </a:p>
          <a:p>
            <a:pPr marL="285750" indent="-285750" algn="just">
              <a:buFont typeface="Arial" panose="020B0604020202020204" pitchFamily="34" charset="0"/>
              <a:buChar char="•"/>
            </a:pPr>
            <a:endParaRPr lang="en-US" sz="2000" b="0" i="0" u="none" strike="noStrike" baseline="0" dirty="0">
              <a:latin typeface="TimesTen-Roman"/>
            </a:endParaRPr>
          </a:p>
          <a:p>
            <a:pPr marL="285750" indent="-285750" algn="just">
              <a:buFont typeface="Arial" panose="020B0604020202020204" pitchFamily="34" charset="0"/>
              <a:buChar char="•"/>
            </a:pPr>
            <a:r>
              <a:rPr lang="en-US" sz="2000" b="0" i="0" u="none" strike="noStrike" baseline="0" dirty="0">
                <a:latin typeface="TimesTen-Roman"/>
              </a:rPr>
              <a:t>The jacket is composed of plastic and other material layered to protect against moisture, </a:t>
            </a:r>
            <a:r>
              <a:rPr lang="en-US" sz="2000" b="0" i="0" u="none" strike="noStrike" baseline="0" dirty="0" smtClean="0">
                <a:latin typeface="TimesTen-Roman"/>
              </a:rPr>
              <a:t>crushing</a:t>
            </a:r>
            <a:r>
              <a:rPr lang="en-US" sz="2000" b="0" i="0" u="none" strike="noStrike" baseline="0" dirty="0">
                <a:latin typeface="TimesTen-Roman"/>
              </a:rPr>
              <a:t>, and other environmental dangers.</a:t>
            </a:r>
            <a:endParaRPr lang="en-IN" sz="2000" dirty="0"/>
          </a:p>
        </p:txBody>
      </p:sp>
    </p:spTree>
    <p:extLst>
      <p:ext uri="{BB962C8B-B14F-4D97-AF65-F5344CB8AC3E}">
        <p14:creationId xmlns:p14="http://schemas.microsoft.com/office/powerpoint/2010/main" val="4266653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3540" y="363982"/>
            <a:ext cx="4655185" cy="513715"/>
          </a:xfrm>
          <a:prstGeom prst="rect">
            <a:avLst/>
          </a:prstGeom>
        </p:spPr>
        <p:txBody>
          <a:bodyPr vert="horz" wrap="square" lIns="0" tIns="13335" rIns="0" bIns="0" rtlCol="0">
            <a:spAutoFit/>
          </a:bodyPr>
          <a:lstStyle/>
          <a:p>
            <a:pPr marL="12700">
              <a:lnSpc>
                <a:spcPct val="100000"/>
              </a:lnSpc>
              <a:spcBef>
                <a:spcPts val="105"/>
              </a:spcBef>
            </a:pPr>
            <a:r>
              <a:rPr dirty="0"/>
              <a:t>OPTICAL</a:t>
            </a:r>
            <a:r>
              <a:rPr spc="-60" dirty="0"/>
              <a:t> </a:t>
            </a:r>
            <a:r>
              <a:rPr dirty="0"/>
              <a:t>FIBER</a:t>
            </a:r>
            <a:r>
              <a:rPr spc="-35" dirty="0"/>
              <a:t> </a:t>
            </a:r>
            <a:r>
              <a:rPr dirty="0"/>
              <a:t>-</a:t>
            </a:r>
            <a:r>
              <a:rPr spc="-25" dirty="0"/>
              <a:t> </a:t>
            </a:r>
            <a:r>
              <a:rPr dirty="0"/>
              <a:t>BENEFITS</a:t>
            </a:r>
          </a:p>
        </p:txBody>
      </p:sp>
      <p:sp>
        <p:nvSpPr>
          <p:cNvPr id="7" name="object 7"/>
          <p:cNvSpPr txBox="1"/>
          <p:nvPr/>
        </p:nvSpPr>
        <p:spPr>
          <a:xfrm>
            <a:off x="384712" y="1665224"/>
            <a:ext cx="8073488" cy="3742690"/>
          </a:xfrm>
          <a:prstGeom prst="rect">
            <a:avLst/>
          </a:prstGeom>
        </p:spPr>
        <p:txBody>
          <a:bodyPr vert="horz" wrap="square" lIns="0" tIns="61594" rIns="0" bIns="0" rtlCol="0">
            <a:spAutoFit/>
          </a:bodyPr>
          <a:lstStyle/>
          <a:p>
            <a:pPr marL="352425" indent="-340360">
              <a:lnSpc>
                <a:spcPct val="100000"/>
              </a:lnSpc>
              <a:spcBef>
                <a:spcPts val="484"/>
              </a:spcBef>
              <a:buClr>
                <a:srgbClr val="EFA12D"/>
              </a:buClr>
              <a:buSzPct val="70312"/>
              <a:buFont typeface="Wingdings"/>
              <a:buChar char=""/>
              <a:tabLst>
                <a:tab pos="353060" algn="l"/>
              </a:tabLst>
            </a:pPr>
            <a:r>
              <a:rPr sz="2800" spc="-35" dirty="0">
                <a:latin typeface="Times New Roman" panose="02020603050405020304" pitchFamily="18" charset="0"/>
                <a:cs typeface="Times New Roman" panose="02020603050405020304" pitchFamily="18" charset="0"/>
              </a:rPr>
              <a:t>Bandwidth</a:t>
            </a:r>
            <a:r>
              <a:rPr sz="2800" spc="-20"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of</a:t>
            </a:r>
            <a:r>
              <a:rPr sz="2800" spc="-20" dirty="0">
                <a:latin typeface="Times New Roman" panose="02020603050405020304" pitchFamily="18" charset="0"/>
                <a:cs typeface="Times New Roman" panose="02020603050405020304" pitchFamily="18" charset="0"/>
              </a:rPr>
              <a:t> 370THz</a:t>
            </a:r>
            <a:endParaRPr sz="2800" dirty="0">
              <a:latin typeface="Times New Roman" panose="02020603050405020304" pitchFamily="18" charset="0"/>
              <a:cs typeface="Times New Roman" panose="02020603050405020304" pitchFamily="18" charset="0"/>
            </a:endParaRPr>
          </a:p>
          <a:p>
            <a:pPr marL="352425" indent="-340360">
              <a:lnSpc>
                <a:spcPct val="100000"/>
              </a:lnSpc>
              <a:spcBef>
                <a:spcPts val="385"/>
              </a:spcBef>
              <a:buClr>
                <a:srgbClr val="EFA12D"/>
              </a:buClr>
              <a:buSzPct val="70312"/>
              <a:buFont typeface="Wingdings"/>
              <a:buChar char=""/>
              <a:tabLst>
                <a:tab pos="353060" algn="l"/>
              </a:tabLst>
            </a:pPr>
            <a:r>
              <a:rPr lang="en-IN" sz="2800" spc="-45" dirty="0">
                <a:latin typeface="Times New Roman" panose="02020603050405020304" pitchFamily="18" charset="0"/>
                <a:cs typeface="Times New Roman" panose="02020603050405020304" pitchFamily="18" charset="0"/>
              </a:rPr>
              <a:t>G</a:t>
            </a:r>
            <a:r>
              <a:rPr sz="2800" spc="-45" dirty="0" err="1">
                <a:latin typeface="Times New Roman" panose="02020603050405020304" pitchFamily="18" charset="0"/>
                <a:cs typeface="Times New Roman" panose="02020603050405020304" pitchFamily="18" charset="0"/>
              </a:rPr>
              <a:t>reater</a:t>
            </a:r>
            <a:r>
              <a:rPr sz="2800" spc="-40"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capacity</a:t>
            </a:r>
            <a:endParaRPr sz="2800" dirty="0">
              <a:latin typeface="Times New Roman" panose="02020603050405020304" pitchFamily="18" charset="0"/>
              <a:cs typeface="Times New Roman" panose="02020603050405020304" pitchFamily="18" charset="0"/>
            </a:endParaRPr>
          </a:p>
          <a:p>
            <a:pPr marL="1103630" lvl="1" indent="-398145">
              <a:lnSpc>
                <a:spcPct val="100000"/>
              </a:lnSpc>
              <a:spcBef>
                <a:spcPts val="340"/>
              </a:spcBef>
              <a:buClr>
                <a:srgbClr val="EFA12D"/>
              </a:buClr>
              <a:buSzPct val="69642"/>
              <a:buFont typeface="Arial MT"/>
              <a:buChar char="•"/>
              <a:tabLst>
                <a:tab pos="1103630" algn="l"/>
                <a:tab pos="1104265" algn="l"/>
              </a:tabLst>
            </a:pPr>
            <a:r>
              <a:rPr lang="en-IN" sz="2400" spc="-35" dirty="0">
                <a:latin typeface="Times New Roman" panose="02020603050405020304" pitchFamily="18" charset="0"/>
                <a:cs typeface="Times New Roman" panose="02020603050405020304" pitchFamily="18" charset="0"/>
              </a:rPr>
              <a:t>D</a:t>
            </a:r>
            <a:r>
              <a:rPr sz="2400" spc="-35" dirty="0" err="1">
                <a:latin typeface="Times New Roman" panose="02020603050405020304" pitchFamily="18" charset="0"/>
                <a:cs typeface="Times New Roman" panose="02020603050405020304" pitchFamily="18" charset="0"/>
              </a:rPr>
              <a:t>ata</a:t>
            </a:r>
            <a:r>
              <a:rPr sz="240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rates</a:t>
            </a:r>
            <a:r>
              <a:rPr sz="2400" spc="5"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of</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hundreds</a:t>
            </a:r>
            <a:r>
              <a:rPr sz="2400" spc="35"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of</a:t>
            </a:r>
            <a:r>
              <a:rPr sz="2400" dirty="0">
                <a:latin typeface="Times New Roman" panose="02020603050405020304" pitchFamily="18" charset="0"/>
                <a:cs typeface="Times New Roman" panose="02020603050405020304" pitchFamily="18" charset="0"/>
              </a:rPr>
              <a:t> Gbps</a:t>
            </a:r>
          </a:p>
          <a:p>
            <a:pPr marL="355600" indent="-342900">
              <a:lnSpc>
                <a:spcPct val="100000"/>
              </a:lnSpc>
              <a:spcBef>
                <a:spcPts val="380"/>
              </a:spcBef>
              <a:buClr>
                <a:srgbClr val="EFA12D"/>
              </a:buClr>
              <a:buSzPct val="70312"/>
              <a:buFont typeface="Wingdings"/>
              <a:buChar char=""/>
              <a:tabLst>
                <a:tab pos="355600" algn="l"/>
              </a:tabLst>
            </a:pPr>
            <a:r>
              <a:rPr lang="en-IN" sz="2800" spc="-45" dirty="0">
                <a:latin typeface="Times New Roman" panose="02020603050405020304" pitchFamily="18" charset="0"/>
                <a:cs typeface="Times New Roman" panose="02020603050405020304" pitchFamily="18" charset="0"/>
              </a:rPr>
              <a:t>S</a:t>
            </a:r>
            <a:r>
              <a:rPr sz="2800" spc="-45" dirty="0" err="1">
                <a:latin typeface="Times New Roman" panose="02020603050405020304" pitchFamily="18" charset="0"/>
                <a:cs typeface="Times New Roman" panose="02020603050405020304" pitchFamily="18" charset="0"/>
              </a:rPr>
              <a:t>maller</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size</a:t>
            </a:r>
            <a:r>
              <a:rPr sz="2800" spc="-30" dirty="0">
                <a:latin typeface="Times New Roman" panose="02020603050405020304" pitchFamily="18" charset="0"/>
                <a:cs typeface="Times New Roman" panose="02020603050405020304" pitchFamily="18" charset="0"/>
              </a:rPr>
              <a:t> </a:t>
            </a:r>
            <a:r>
              <a:rPr sz="2800" spc="-160" dirty="0">
                <a:latin typeface="Times New Roman" panose="02020603050405020304" pitchFamily="18" charset="0"/>
                <a:cs typeface="Times New Roman" panose="02020603050405020304" pitchFamily="18" charset="0"/>
              </a:rPr>
              <a:t>&amp;</a:t>
            </a:r>
            <a:r>
              <a:rPr sz="2800" spc="-15" dirty="0">
                <a:latin typeface="Times New Roman" panose="02020603050405020304" pitchFamily="18" charset="0"/>
                <a:cs typeface="Times New Roman" panose="02020603050405020304" pitchFamily="18" charset="0"/>
              </a:rPr>
              <a:t> </a:t>
            </a:r>
            <a:r>
              <a:rPr sz="2800" spc="-55" dirty="0">
                <a:latin typeface="Times New Roman" panose="02020603050405020304" pitchFamily="18" charset="0"/>
                <a:cs typeface="Times New Roman" panose="02020603050405020304" pitchFamily="18" charset="0"/>
              </a:rPr>
              <a:t>weight</a:t>
            </a:r>
            <a:endParaRPr sz="2800" dirty="0">
              <a:latin typeface="Times New Roman" panose="02020603050405020304" pitchFamily="18" charset="0"/>
              <a:cs typeface="Times New Roman" panose="02020603050405020304" pitchFamily="18" charset="0"/>
            </a:endParaRPr>
          </a:p>
          <a:p>
            <a:pPr marL="355600" indent="-342900">
              <a:lnSpc>
                <a:spcPct val="100000"/>
              </a:lnSpc>
              <a:spcBef>
                <a:spcPts val="385"/>
              </a:spcBef>
              <a:buClr>
                <a:srgbClr val="EFA12D"/>
              </a:buClr>
              <a:buSzPct val="70312"/>
              <a:buFont typeface="Wingdings"/>
              <a:buChar char=""/>
              <a:tabLst>
                <a:tab pos="355600" algn="l"/>
              </a:tabLst>
            </a:pPr>
            <a:r>
              <a:rPr lang="en-IN" sz="2800" spc="-55" dirty="0">
                <a:latin typeface="Times New Roman" panose="02020603050405020304" pitchFamily="18" charset="0"/>
                <a:cs typeface="Times New Roman" panose="02020603050405020304" pitchFamily="18" charset="0"/>
              </a:rPr>
              <a:t>L</a:t>
            </a:r>
            <a:r>
              <a:rPr sz="2800" spc="-55" dirty="0" err="1">
                <a:latin typeface="Times New Roman" panose="02020603050405020304" pitchFamily="18" charset="0"/>
                <a:cs typeface="Times New Roman" panose="02020603050405020304" pitchFamily="18" charset="0"/>
              </a:rPr>
              <a:t>ower</a:t>
            </a:r>
            <a:r>
              <a:rPr sz="2800" spc="-4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attenuation</a:t>
            </a:r>
            <a:endParaRPr sz="2800" dirty="0">
              <a:latin typeface="Times New Roman" panose="02020603050405020304" pitchFamily="18" charset="0"/>
              <a:cs typeface="Times New Roman" panose="02020603050405020304" pitchFamily="18" charset="0"/>
            </a:endParaRPr>
          </a:p>
          <a:p>
            <a:pPr marL="355600" indent="-342900">
              <a:lnSpc>
                <a:spcPct val="100000"/>
              </a:lnSpc>
              <a:spcBef>
                <a:spcPts val="385"/>
              </a:spcBef>
              <a:buClr>
                <a:srgbClr val="EFA12D"/>
              </a:buClr>
              <a:buSzPct val="70312"/>
              <a:buFont typeface="Wingdings"/>
              <a:buChar char=""/>
              <a:tabLst>
                <a:tab pos="355600" algn="l"/>
              </a:tabLst>
            </a:pPr>
            <a:r>
              <a:rPr sz="2800" spc="-25" dirty="0">
                <a:latin typeface="Times New Roman" panose="02020603050405020304" pitchFamily="18" charset="0"/>
                <a:cs typeface="Times New Roman" panose="02020603050405020304" pitchFamily="18" charset="0"/>
              </a:rPr>
              <a:t>Greater</a:t>
            </a:r>
            <a:r>
              <a:rPr sz="2800" spc="-3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repeater</a:t>
            </a:r>
            <a:r>
              <a:rPr sz="2800" spc="-3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spacing:</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10s </a:t>
            </a:r>
            <a:r>
              <a:rPr sz="2800" spc="-40" dirty="0">
                <a:latin typeface="Times New Roman" panose="02020603050405020304" pitchFamily="18" charset="0"/>
                <a:cs typeface="Times New Roman" panose="02020603050405020304" pitchFamily="18" charset="0"/>
              </a:rPr>
              <a:t>of</a:t>
            </a:r>
            <a:r>
              <a:rPr sz="2800" spc="-5" dirty="0">
                <a:latin typeface="Times New Roman" panose="02020603050405020304" pitchFamily="18" charset="0"/>
                <a:cs typeface="Times New Roman" panose="02020603050405020304" pitchFamily="18" charset="0"/>
              </a:rPr>
              <a:t> </a:t>
            </a:r>
            <a:r>
              <a:rPr sz="2800" spc="-85" dirty="0">
                <a:latin typeface="Times New Roman" panose="02020603050405020304" pitchFamily="18" charset="0"/>
                <a:cs typeface="Times New Roman" panose="02020603050405020304" pitchFamily="18" charset="0"/>
              </a:rPr>
              <a:t>km.</a:t>
            </a:r>
            <a:endParaRPr sz="2800" dirty="0">
              <a:latin typeface="Times New Roman" panose="02020603050405020304" pitchFamily="18" charset="0"/>
              <a:cs typeface="Times New Roman" panose="02020603050405020304" pitchFamily="18" charset="0"/>
            </a:endParaRPr>
          </a:p>
          <a:p>
            <a:pPr marL="355600" indent="-342900">
              <a:lnSpc>
                <a:spcPct val="100000"/>
              </a:lnSpc>
              <a:spcBef>
                <a:spcPts val="385"/>
              </a:spcBef>
              <a:buClr>
                <a:srgbClr val="EFA12D"/>
              </a:buClr>
              <a:buSzPct val="70312"/>
              <a:buFont typeface="Wingdings"/>
              <a:buChar char=""/>
              <a:tabLst>
                <a:tab pos="355600" algn="l"/>
              </a:tabLst>
            </a:pPr>
            <a:r>
              <a:rPr lang="en-IN" sz="2800" spc="-45" dirty="0">
                <a:latin typeface="Times New Roman" panose="02020603050405020304" pitchFamily="18" charset="0"/>
                <a:cs typeface="Times New Roman" panose="02020603050405020304" pitchFamily="18" charset="0"/>
              </a:rPr>
              <a:t>E</a:t>
            </a:r>
            <a:r>
              <a:rPr sz="2800" spc="-45" dirty="0" err="1">
                <a:latin typeface="Times New Roman" panose="02020603050405020304" pitchFamily="18" charset="0"/>
                <a:cs typeface="Times New Roman" panose="02020603050405020304" pitchFamily="18" charset="0"/>
              </a:rPr>
              <a:t>lectromagnetic</a:t>
            </a:r>
            <a:r>
              <a:rPr sz="2800" spc="-40"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isolation</a:t>
            </a:r>
            <a:r>
              <a:rPr lang="en-IN" sz="2800" spc="-35" dirty="0">
                <a:latin typeface="Times New Roman" panose="02020603050405020304" pitchFamily="18" charset="0"/>
                <a:cs typeface="Times New Roman" panose="02020603050405020304" pitchFamily="18" charset="0"/>
              </a:rPr>
              <a:t>: Not affected by external electromagnetic interference</a:t>
            </a:r>
            <a:endParaRPr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83540" y="363982"/>
            <a:ext cx="5692775" cy="1001394"/>
          </a:xfrm>
          <a:prstGeom prst="rect">
            <a:avLst/>
          </a:prstGeom>
        </p:spPr>
        <p:txBody>
          <a:bodyPr vert="horz" wrap="square" lIns="0" tIns="13335" rIns="0" bIns="0" rtlCol="0">
            <a:spAutoFit/>
          </a:bodyPr>
          <a:lstStyle/>
          <a:p>
            <a:pPr marL="12700" marR="5080">
              <a:lnSpc>
                <a:spcPct val="100000"/>
              </a:lnSpc>
              <a:spcBef>
                <a:spcPts val="105"/>
              </a:spcBef>
            </a:pPr>
            <a:r>
              <a:rPr dirty="0"/>
              <a:t>OPTICAL</a:t>
            </a:r>
            <a:r>
              <a:rPr spc="-55" dirty="0"/>
              <a:t> </a:t>
            </a:r>
            <a:r>
              <a:rPr dirty="0"/>
              <a:t>FIBER</a:t>
            </a:r>
            <a:r>
              <a:rPr spc="-30" dirty="0"/>
              <a:t> </a:t>
            </a:r>
            <a:r>
              <a:rPr dirty="0"/>
              <a:t>-</a:t>
            </a:r>
            <a:r>
              <a:rPr spc="-20" dirty="0"/>
              <a:t> </a:t>
            </a:r>
            <a:r>
              <a:rPr spc="-5" dirty="0"/>
              <a:t>TRANSMISSION </a:t>
            </a:r>
            <a:r>
              <a:rPr spc="-785" dirty="0"/>
              <a:t> </a:t>
            </a:r>
            <a:r>
              <a:rPr spc="-10" dirty="0"/>
              <a:t>CHARACTERISTICS</a:t>
            </a:r>
          </a:p>
        </p:txBody>
      </p:sp>
      <p:sp>
        <p:nvSpPr>
          <p:cNvPr id="8" name="object 8"/>
          <p:cNvSpPr txBox="1"/>
          <p:nvPr/>
        </p:nvSpPr>
        <p:spPr>
          <a:xfrm>
            <a:off x="345440" y="1940763"/>
            <a:ext cx="8606790" cy="3820918"/>
          </a:xfrm>
          <a:prstGeom prst="rect">
            <a:avLst/>
          </a:prstGeom>
        </p:spPr>
        <p:txBody>
          <a:bodyPr vert="horz" wrap="square" lIns="0" tIns="98425" rIns="0" bIns="0" rtlCol="0">
            <a:spAutoFit/>
          </a:bodyPr>
          <a:lstStyle/>
          <a:p>
            <a:pPr marL="285750" indent="-28575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Optical fiber transmits a signal-encoded beam of light by means of </a:t>
            </a:r>
            <a:r>
              <a:rPr lang="en-US" sz="2000" b="1" i="0" u="none" strike="noStrike" baseline="0" dirty="0">
                <a:latin typeface="Times New Roman" panose="02020603050405020304" pitchFamily="18" charset="0"/>
                <a:cs typeface="Times New Roman" panose="02020603050405020304" pitchFamily="18" charset="0"/>
              </a:rPr>
              <a:t>total internal reflection</a:t>
            </a:r>
            <a:r>
              <a:rPr lang="en-US" sz="2000" b="0" i="0" u="none" strike="noStrike" baseline="0" dirty="0">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Total internal reflection can occur in any transparent medium that has a higher index of refraction than the surrounding </a:t>
            </a:r>
            <a:r>
              <a:rPr lang="en-IN" sz="2000" b="0" i="0" u="none" strike="noStrike" baseline="0" dirty="0">
                <a:latin typeface="Times New Roman" panose="02020603050405020304" pitchFamily="18" charset="0"/>
                <a:cs typeface="Times New Roman" panose="02020603050405020304" pitchFamily="18" charset="0"/>
              </a:rPr>
              <a:t>medium.</a:t>
            </a:r>
            <a:endParaRPr lang="en-IN" sz="2000" dirty="0">
              <a:latin typeface="Times New Roman" panose="02020603050405020304" pitchFamily="18" charset="0"/>
              <a:cs typeface="Times New Roman" panose="02020603050405020304" pitchFamily="18" charset="0"/>
            </a:endParaRPr>
          </a:p>
          <a:p>
            <a:pPr marL="485140" indent="-434340">
              <a:lnSpc>
                <a:spcPct val="100000"/>
              </a:lnSpc>
              <a:spcBef>
                <a:spcPts val="15"/>
              </a:spcBef>
              <a:buClr>
                <a:srgbClr val="EFA12D"/>
              </a:buClr>
              <a:buSzPct val="68965"/>
              <a:buFont typeface="Wingdings"/>
              <a:buChar char=""/>
              <a:tabLst>
                <a:tab pos="484505" algn="l"/>
                <a:tab pos="485140" algn="l"/>
              </a:tabLst>
            </a:pPr>
            <a:endParaRPr lang="en-IN" sz="2000" spc="-15" dirty="0">
              <a:solidFill>
                <a:srgbClr val="4E3A2F"/>
              </a:solidFill>
              <a:latin typeface="Times New Roman" panose="02020603050405020304" pitchFamily="18" charset="0"/>
              <a:cs typeface="Times New Roman" panose="02020603050405020304" pitchFamily="18" charset="0"/>
            </a:endParaRPr>
          </a:p>
          <a:p>
            <a:pPr marL="390525" indent="-340360">
              <a:spcBef>
                <a:spcPts val="15"/>
              </a:spcBef>
              <a:buClr>
                <a:srgbClr val="EFA12D"/>
              </a:buClr>
              <a:buSzPct val="68965"/>
              <a:buFont typeface="Wingdings"/>
              <a:buChar char=""/>
              <a:tabLst>
                <a:tab pos="390525" algn="l"/>
                <a:tab pos="391160" algn="l"/>
              </a:tabLst>
            </a:pPr>
            <a:r>
              <a:rPr lang="en-IN" sz="2000" spc="-10" dirty="0">
                <a:latin typeface="Times New Roman" panose="02020603050405020304" pitchFamily="18" charset="0"/>
                <a:cs typeface="Times New Roman" panose="02020603050405020304" pitchFamily="18" charset="0"/>
              </a:rPr>
              <a:t>A</a:t>
            </a:r>
            <a:r>
              <a:rPr sz="2000" spc="-10" dirty="0" err="1" smtClean="0">
                <a:latin typeface="Times New Roman" panose="02020603050405020304" pitchFamily="18" charset="0"/>
                <a:cs typeface="Times New Roman" panose="02020603050405020304" pitchFamily="18" charset="0"/>
              </a:rPr>
              <a:t>ct</a:t>
            </a:r>
            <a:r>
              <a:rPr sz="2000" spc="-10" dirty="0" smtClean="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as wave guide for 1014 to 1015 Hz</a:t>
            </a:r>
          </a:p>
          <a:p>
            <a:pPr marL="390525" indent="-340360">
              <a:lnSpc>
                <a:spcPct val="100000"/>
              </a:lnSpc>
              <a:buClr>
                <a:srgbClr val="EFA12D"/>
              </a:buClr>
              <a:buSzPct val="68965"/>
              <a:buFont typeface="Wingdings"/>
              <a:buChar char=""/>
              <a:tabLst>
                <a:tab pos="390525" algn="l"/>
                <a:tab pos="391160" algn="l"/>
              </a:tabLst>
            </a:pPr>
            <a:r>
              <a:rPr lang="en-IN" sz="2000" spc="-10" dirty="0">
                <a:latin typeface="Times New Roman" panose="02020603050405020304" pitchFamily="18" charset="0"/>
                <a:cs typeface="Times New Roman" panose="02020603050405020304" pitchFamily="18" charset="0"/>
              </a:rPr>
              <a:t>C</a:t>
            </a:r>
            <a:r>
              <a:rPr sz="2000" spc="-10" dirty="0">
                <a:latin typeface="Times New Roman" panose="02020603050405020304" pitchFamily="18" charset="0"/>
                <a:cs typeface="Times New Roman" panose="02020603050405020304" pitchFamily="18" charset="0"/>
              </a:rPr>
              <a:t>an </a:t>
            </a:r>
            <a:r>
              <a:rPr sz="2000" spc="10" dirty="0">
                <a:latin typeface="Times New Roman" panose="02020603050405020304" pitchFamily="18" charset="0"/>
                <a:cs typeface="Times New Roman" panose="02020603050405020304" pitchFamily="18" charset="0"/>
              </a:rPr>
              <a:t>use</a:t>
            </a:r>
            <a:r>
              <a:rPr sz="2000"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several</a:t>
            </a:r>
            <a:r>
              <a:rPr sz="2000" spc="-15"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different</a:t>
            </a:r>
            <a:r>
              <a:rPr sz="2000" spc="-20"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light</a:t>
            </a:r>
            <a:r>
              <a:rPr sz="2000" spc="-3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sources</a:t>
            </a:r>
            <a:endParaRPr sz="2000" dirty="0">
              <a:latin typeface="Times New Roman" panose="02020603050405020304" pitchFamily="18" charset="0"/>
              <a:cs typeface="Times New Roman" panose="02020603050405020304" pitchFamily="18" charset="0"/>
            </a:endParaRPr>
          </a:p>
          <a:p>
            <a:pPr marL="789940" lvl="1" indent="-340995">
              <a:lnSpc>
                <a:spcPct val="100000"/>
              </a:lnSpc>
              <a:spcBef>
                <a:spcPts val="5"/>
              </a:spcBef>
              <a:buClr>
                <a:srgbClr val="EFA12D"/>
              </a:buClr>
              <a:buSzPct val="68965"/>
              <a:buFont typeface="Arial MT"/>
              <a:buChar char="•"/>
              <a:tabLst>
                <a:tab pos="789940" algn="l"/>
                <a:tab pos="790575" algn="l"/>
              </a:tabLst>
            </a:pPr>
            <a:r>
              <a:rPr sz="2000" spc="-40" dirty="0">
                <a:latin typeface="Times New Roman" panose="02020603050405020304" pitchFamily="18" charset="0"/>
                <a:cs typeface="Times New Roman" panose="02020603050405020304" pitchFamily="18" charset="0"/>
              </a:rPr>
              <a:t>Light</a:t>
            </a:r>
            <a:r>
              <a:rPr sz="2000" spc="-50" dirty="0">
                <a:latin typeface="Times New Roman" panose="02020603050405020304" pitchFamily="18" charset="0"/>
                <a:cs typeface="Times New Roman" panose="02020603050405020304" pitchFamily="18" charset="0"/>
              </a:rPr>
              <a:t> Emitting</a:t>
            </a:r>
            <a:r>
              <a:rPr sz="2000" spc="-40"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Diode</a:t>
            </a:r>
            <a:r>
              <a:rPr sz="2000" spc="-3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(LED)</a:t>
            </a:r>
            <a:endParaRPr sz="2000" dirty="0">
              <a:latin typeface="Times New Roman" panose="02020603050405020304" pitchFamily="18" charset="0"/>
              <a:cs typeface="Times New Roman" panose="02020603050405020304" pitchFamily="18" charset="0"/>
            </a:endParaRPr>
          </a:p>
          <a:p>
            <a:pPr marL="1141730" marR="43180" lvl="2" indent="-352425">
              <a:lnSpc>
                <a:spcPct val="80000"/>
              </a:lnSpc>
              <a:spcBef>
                <a:spcPts val="695"/>
              </a:spcBef>
              <a:buClr>
                <a:srgbClr val="EFA12D"/>
              </a:buClr>
              <a:buSzPct val="68965"/>
              <a:buFont typeface="Courier New"/>
              <a:buChar char="o"/>
              <a:tabLst>
                <a:tab pos="1142365" algn="l"/>
                <a:tab pos="2731770" algn="l"/>
                <a:tab pos="3822700" algn="l"/>
                <a:tab pos="5546725" algn="l"/>
                <a:tab pos="6589395" algn="l"/>
                <a:tab pos="7819390" algn="l"/>
              </a:tabLst>
            </a:pPr>
            <a:r>
              <a:rPr sz="2000" spc="-15" dirty="0" smtClean="0">
                <a:latin typeface="Times New Roman" panose="02020603050405020304" pitchFamily="18" charset="0"/>
                <a:cs typeface="Times New Roman" panose="02020603050405020304" pitchFamily="18" charset="0"/>
              </a:rPr>
              <a:t>cheap</a:t>
            </a:r>
            <a:r>
              <a:rPr sz="2000" spc="-30" dirty="0" smtClean="0">
                <a:latin typeface="Times New Roman" panose="02020603050405020304" pitchFamily="18" charset="0"/>
                <a:cs typeface="Times New Roman" panose="02020603050405020304" pitchFamily="18" charset="0"/>
              </a:rPr>
              <a:t>e</a:t>
            </a:r>
            <a:r>
              <a:rPr sz="2000" spc="-160" dirty="0" smtClean="0">
                <a:latin typeface="Times New Roman" panose="02020603050405020304" pitchFamily="18" charset="0"/>
                <a:cs typeface="Times New Roman" panose="02020603050405020304" pitchFamily="18" charset="0"/>
              </a:rPr>
              <a:t>r</a:t>
            </a:r>
            <a:r>
              <a:rPr sz="2000" spc="25" dirty="0" smtClean="0">
                <a:latin typeface="Times New Roman" panose="02020603050405020304" pitchFamily="18" charset="0"/>
                <a:cs typeface="Times New Roman" panose="02020603050405020304" pitchFamily="18" charset="0"/>
              </a:rPr>
              <a:t>,</a:t>
            </a:r>
            <a:r>
              <a:rPr lang="en-US" sz="2000" spc="25" dirty="0" smtClean="0">
                <a:latin typeface="Times New Roman" panose="02020603050405020304" pitchFamily="18" charset="0"/>
                <a:cs typeface="Times New Roman" panose="02020603050405020304" pitchFamily="18" charset="0"/>
              </a:rPr>
              <a:t> </a:t>
            </a:r>
            <a:r>
              <a:rPr sz="2000" spc="-110" dirty="0" smtClean="0">
                <a:latin typeface="Times New Roman" panose="02020603050405020304" pitchFamily="18" charset="0"/>
                <a:cs typeface="Times New Roman" panose="02020603050405020304" pitchFamily="18" charset="0"/>
              </a:rPr>
              <a:t>w</a:t>
            </a:r>
            <a:r>
              <a:rPr sz="2000" spc="-35" dirty="0" smtClean="0">
                <a:latin typeface="Times New Roman" panose="02020603050405020304" pitchFamily="18" charset="0"/>
                <a:cs typeface="Times New Roman" panose="02020603050405020304" pitchFamily="18" charset="0"/>
              </a:rPr>
              <a:t>i</a:t>
            </a:r>
            <a:r>
              <a:rPr sz="2000" spc="-5" dirty="0" smtClean="0">
                <a:latin typeface="Times New Roman" panose="02020603050405020304" pitchFamily="18" charset="0"/>
                <a:cs typeface="Times New Roman" panose="02020603050405020304" pitchFamily="18" charset="0"/>
              </a:rPr>
              <a:t>d</a:t>
            </a:r>
            <a:r>
              <a:rPr sz="2000" spc="-25" dirty="0" smtClean="0">
                <a:latin typeface="Times New Roman" panose="02020603050405020304" pitchFamily="18" charset="0"/>
                <a:cs typeface="Times New Roman" panose="02020603050405020304" pitchFamily="18" charset="0"/>
              </a:rPr>
              <a:t>e</a:t>
            </a:r>
            <a:r>
              <a:rPr sz="2000" spc="-5" dirty="0" smtClean="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a:t>
            </a:r>
            <a:r>
              <a:rPr sz="2000" spc="-35" dirty="0" smtClean="0">
                <a:latin typeface="Times New Roman" panose="02020603050405020304" pitchFamily="18" charset="0"/>
                <a:cs typeface="Times New Roman" panose="02020603050405020304" pitchFamily="18" charset="0"/>
              </a:rPr>
              <a:t>operating</a:t>
            </a:r>
            <a:r>
              <a:rPr lang="en-US" sz="2000" spc="-35" dirty="0" smtClean="0">
                <a:latin typeface="Times New Roman" panose="02020603050405020304" pitchFamily="18" charset="0"/>
                <a:cs typeface="Times New Roman" panose="02020603050405020304" pitchFamily="18" charset="0"/>
              </a:rPr>
              <a:t> </a:t>
            </a:r>
            <a:r>
              <a:rPr sz="2000" spc="-100" dirty="0" smtClean="0">
                <a:latin typeface="Times New Roman" panose="02020603050405020304" pitchFamily="18" charset="0"/>
                <a:cs typeface="Times New Roman" panose="02020603050405020304" pitchFamily="18" charset="0"/>
              </a:rPr>
              <a:t>t</a:t>
            </a:r>
            <a:r>
              <a:rPr sz="2000" spc="-65" dirty="0" smtClean="0">
                <a:latin typeface="Times New Roman" panose="02020603050405020304" pitchFamily="18" charset="0"/>
                <a:cs typeface="Times New Roman" panose="02020603050405020304" pitchFamily="18" charset="0"/>
              </a:rPr>
              <a:t>e</a:t>
            </a:r>
            <a:r>
              <a:rPr sz="2000" spc="-135" dirty="0" smtClean="0">
                <a:latin typeface="Times New Roman" panose="02020603050405020304" pitchFamily="18" charset="0"/>
                <a:cs typeface="Times New Roman" panose="02020603050405020304" pitchFamily="18" charset="0"/>
              </a:rPr>
              <a:t>m</a:t>
            </a:r>
            <a:r>
              <a:rPr sz="2000" spc="-15" dirty="0" smtClean="0">
                <a:latin typeface="Times New Roman" panose="02020603050405020304" pitchFamily="18" charset="0"/>
                <a:cs typeface="Times New Roman" panose="02020603050405020304" pitchFamily="18" charset="0"/>
              </a:rPr>
              <a:t>p</a:t>
            </a:r>
            <a:r>
              <a:rPr lang="en-US" sz="2000" spc="-15" dirty="0" smtClean="0">
                <a:latin typeface="Times New Roman" panose="02020603050405020304" pitchFamily="18" charset="0"/>
                <a:cs typeface="Times New Roman" panose="02020603050405020304" pitchFamily="18" charset="0"/>
              </a:rPr>
              <a:t> </a:t>
            </a:r>
            <a:r>
              <a:rPr sz="2000" spc="-15" dirty="0" smtClean="0">
                <a:latin typeface="Times New Roman" panose="02020603050405020304" pitchFamily="18" charset="0"/>
                <a:cs typeface="Times New Roman" panose="02020603050405020304" pitchFamily="18" charset="0"/>
              </a:rPr>
              <a:t>range,</a:t>
            </a:r>
            <a:r>
              <a:rPr lang="en-US" sz="2000" spc="-15" dirty="0" smtClean="0">
                <a:latin typeface="Times New Roman" panose="02020603050405020304" pitchFamily="18" charset="0"/>
                <a:cs typeface="Times New Roman" panose="02020603050405020304" pitchFamily="18" charset="0"/>
              </a:rPr>
              <a:t> </a:t>
            </a:r>
            <a:r>
              <a:rPr sz="2000" spc="-10" dirty="0" smtClean="0">
                <a:latin typeface="Times New Roman" panose="02020603050405020304" pitchFamily="18" charset="0"/>
                <a:cs typeface="Times New Roman" panose="02020603050405020304" pitchFamily="18" charset="0"/>
              </a:rPr>
              <a:t>lasts  </a:t>
            </a:r>
            <a:r>
              <a:rPr sz="2000" spc="-30" dirty="0">
                <a:latin typeface="Times New Roman" panose="02020603050405020304" pitchFamily="18" charset="0"/>
                <a:cs typeface="Times New Roman" panose="02020603050405020304" pitchFamily="18" charset="0"/>
              </a:rPr>
              <a:t>longer</a:t>
            </a:r>
            <a:endParaRPr sz="2000" dirty="0">
              <a:latin typeface="Times New Roman" panose="02020603050405020304" pitchFamily="18" charset="0"/>
              <a:cs typeface="Times New Roman" panose="02020603050405020304" pitchFamily="18" charset="0"/>
            </a:endParaRPr>
          </a:p>
          <a:p>
            <a:pPr marL="789940" lvl="1" indent="-340995">
              <a:lnSpc>
                <a:spcPct val="100000"/>
              </a:lnSpc>
              <a:buClr>
                <a:srgbClr val="EFA12D"/>
              </a:buClr>
              <a:buSzPct val="68965"/>
              <a:buFont typeface="Arial MT"/>
              <a:buChar char="•"/>
              <a:tabLst>
                <a:tab pos="789940" algn="l"/>
                <a:tab pos="790575" algn="l"/>
              </a:tabLst>
            </a:pPr>
            <a:r>
              <a:rPr sz="2000" spc="-25" dirty="0">
                <a:latin typeface="Times New Roman" panose="02020603050405020304" pitchFamily="18" charset="0"/>
                <a:cs typeface="Times New Roman" panose="02020603050405020304" pitchFamily="18" charset="0"/>
              </a:rPr>
              <a:t>Injection </a:t>
            </a:r>
            <a:r>
              <a:rPr sz="2000" spc="-10" dirty="0">
                <a:latin typeface="Times New Roman" panose="02020603050405020304" pitchFamily="18" charset="0"/>
                <a:cs typeface="Times New Roman" panose="02020603050405020304" pitchFamily="18" charset="0"/>
              </a:rPr>
              <a:t>Laser</a:t>
            </a:r>
            <a:r>
              <a:rPr sz="2000" spc="-1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Diode</a:t>
            </a:r>
            <a:r>
              <a:rPr sz="2000" spc="-40"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(ILD)</a:t>
            </a:r>
            <a:endParaRPr sz="2000" dirty="0">
              <a:latin typeface="Times New Roman" panose="02020603050405020304" pitchFamily="18" charset="0"/>
              <a:cs typeface="Times New Roman" panose="02020603050405020304" pitchFamily="18" charset="0"/>
            </a:endParaRPr>
          </a:p>
          <a:p>
            <a:pPr marL="1141730" lvl="2" indent="-352425">
              <a:lnSpc>
                <a:spcPct val="100000"/>
              </a:lnSpc>
              <a:buClr>
                <a:srgbClr val="EFA12D"/>
              </a:buClr>
              <a:buSzPct val="68965"/>
              <a:buFont typeface="Courier New"/>
              <a:buChar char="o"/>
              <a:tabLst>
                <a:tab pos="1142365" algn="l"/>
              </a:tabLst>
            </a:pPr>
            <a:r>
              <a:rPr sz="2000" spc="-50" dirty="0">
                <a:latin typeface="Times New Roman" panose="02020603050405020304" pitchFamily="18" charset="0"/>
                <a:cs typeface="Times New Roman" panose="02020603050405020304" pitchFamily="18" charset="0"/>
              </a:rPr>
              <a:t>more</a:t>
            </a:r>
            <a:r>
              <a:rPr sz="2000" spc="-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efficient, </a:t>
            </a:r>
            <a:r>
              <a:rPr sz="2000" spc="-10" dirty="0">
                <a:latin typeface="Times New Roman" panose="02020603050405020304" pitchFamily="18" charset="0"/>
                <a:cs typeface="Times New Roman" panose="02020603050405020304" pitchFamily="18" charset="0"/>
              </a:rPr>
              <a:t>has </a:t>
            </a:r>
            <a:r>
              <a:rPr sz="2000" spc="-40" dirty="0">
                <a:latin typeface="Times New Roman" panose="02020603050405020304" pitchFamily="18" charset="0"/>
                <a:cs typeface="Times New Roman" panose="02020603050405020304" pitchFamily="18" charset="0"/>
              </a:rPr>
              <a:t>greater</a:t>
            </a:r>
            <a:r>
              <a:rPr sz="2000" spc="-15"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data</a:t>
            </a:r>
            <a:r>
              <a:rPr sz="2000" dirty="0">
                <a:latin typeface="Times New Roman" panose="02020603050405020304" pitchFamily="18" charset="0"/>
                <a:cs typeface="Times New Roman" panose="02020603050405020304" pitchFamily="18" charset="0"/>
              </a:rPr>
              <a:t> </a:t>
            </a:r>
            <a:r>
              <a:rPr sz="2000" spc="-40" dirty="0">
                <a:latin typeface="Times New Roman" panose="02020603050405020304" pitchFamily="18" charset="0"/>
                <a:cs typeface="Times New Roman" panose="02020603050405020304" pitchFamily="18" charset="0"/>
              </a:rPr>
              <a:t>rate</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56C99BB4-5A37-865D-EAA1-E42EB02023DB}"/>
              </a:ext>
            </a:extLst>
          </p:cNvPr>
          <p:cNvPicPr>
            <a:picLocks noChangeAspect="1"/>
          </p:cNvPicPr>
          <p:nvPr/>
        </p:nvPicPr>
        <p:blipFill>
          <a:blip r:embed="rId2"/>
          <a:stretch>
            <a:fillRect/>
          </a:stretch>
        </p:blipFill>
        <p:spPr>
          <a:xfrm>
            <a:off x="838200" y="1371600"/>
            <a:ext cx="7467600" cy="1519882"/>
          </a:xfrm>
          <a:prstGeom prst="rect">
            <a:avLst/>
          </a:prstGeom>
        </p:spPr>
      </p:pic>
      <p:sp>
        <p:nvSpPr>
          <p:cNvPr id="8" name="TextBox 7">
            <a:extLst>
              <a:ext uri="{FF2B5EF4-FFF2-40B4-BE49-F238E27FC236}">
                <a16:creationId xmlns="" xmlns:a16="http://schemas.microsoft.com/office/drawing/2014/main" id="{CF8733C5-1FF5-90FC-B375-CFFE464FAA6D}"/>
              </a:ext>
            </a:extLst>
          </p:cNvPr>
          <p:cNvSpPr txBox="1"/>
          <p:nvPr/>
        </p:nvSpPr>
        <p:spPr>
          <a:xfrm>
            <a:off x="712176" y="3366354"/>
            <a:ext cx="7719646" cy="2246769"/>
          </a:xfrm>
          <a:prstGeom prst="rect">
            <a:avLst/>
          </a:prstGeom>
          <a:noFill/>
        </p:spPr>
        <p:txBody>
          <a:bodyPr wrap="square">
            <a:spAutoFit/>
          </a:bodyPr>
          <a:lstStyle/>
          <a:p>
            <a:pPr marL="285750" indent="-285750" algn="l">
              <a:buFont typeface="Arial" panose="020B0604020202020204" pitchFamily="34" charset="0"/>
              <a:buChar char="•"/>
            </a:pPr>
            <a:r>
              <a:rPr lang="en-US" sz="2000" b="0" i="0" u="none" strike="noStrike" baseline="0" dirty="0">
                <a:latin typeface="TimesTen-Roman"/>
              </a:rPr>
              <a:t>When the fiber core radius is reduced, fewer angles will reflect.</a:t>
            </a:r>
          </a:p>
          <a:p>
            <a:pPr marL="285750" indent="-285750" algn="l">
              <a:buFont typeface="Arial" panose="020B0604020202020204" pitchFamily="34" charset="0"/>
              <a:buChar char="•"/>
            </a:pPr>
            <a:endParaRPr lang="en-US" sz="2000" b="0" i="0" u="none" strike="noStrike" baseline="0" dirty="0">
              <a:latin typeface="TimesTen-Roman"/>
            </a:endParaRPr>
          </a:p>
          <a:p>
            <a:pPr marL="285750" indent="-285750" algn="l">
              <a:buFont typeface="Arial" panose="020B0604020202020204" pitchFamily="34" charset="0"/>
              <a:buChar char="•"/>
            </a:pPr>
            <a:r>
              <a:rPr lang="en-US" sz="2000" b="0" i="0" u="none" strike="noStrike" baseline="0" dirty="0">
                <a:latin typeface="TimesTen-Roman"/>
              </a:rPr>
              <a:t>By reducing the radius of the core to the order of a wavelength, only a single angle or mode can pass.</a:t>
            </a:r>
          </a:p>
          <a:p>
            <a:pPr marL="285750" indent="-285750" algn="l">
              <a:buFont typeface="Arial" panose="020B0604020202020204" pitchFamily="34" charset="0"/>
              <a:buChar char="•"/>
            </a:pPr>
            <a:endParaRPr lang="en-US" sz="2000" b="0" i="0" u="none" strike="noStrike" baseline="0" dirty="0">
              <a:latin typeface="TimesTen-Roman"/>
            </a:endParaRPr>
          </a:p>
          <a:p>
            <a:pPr marL="285750" indent="-285750" algn="l">
              <a:buFont typeface="Arial" panose="020B0604020202020204" pitchFamily="34" charset="0"/>
              <a:buChar char="•"/>
            </a:pPr>
            <a:r>
              <a:rPr lang="en-IN" sz="2000" dirty="0">
                <a:latin typeface="TimesTen-Roman"/>
              </a:rPr>
              <a:t>U</a:t>
            </a:r>
            <a:r>
              <a:rPr lang="en-IN" sz="2000" b="0" i="0" u="none" strike="noStrike" baseline="0" dirty="0">
                <a:latin typeface="TimesTen-Roman"/>
              </a:rPr>
              <a:t>sed for long-distance </a:t>
            </a:r>
            <a:r>
              <a:rPr lang="en-US" sz="2000" b="0" i="0" u="none" strike="noStrike" baseline="0" dirty="0">
                <a:latin typeface="TimesTen-Roman"/>
              </a:rPr>
              <a:t>applications, including telephone and cable television.</a:t>
            </a:r>
            <a:endParaRPr lang="en-US" sz="2000" dirty="0">
              <a:latin typeface="TimesTen-Roman"/>
            </a:endParaRPr>
          </a:p>
        </p:txBody>
      </p:sp>
    </p:spTree>
    <p:extLst>
      <p:ext uri="{BB962C8B-B14F-4D97-AF65-F5344CB8AC3E}">
        <p14:creationId xmlns:p14="http://schemas.microsoft.com/office/powerpoint/2010/main" val="410539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3C6E51-FE90-4C75-CF83-0D6D3353DF22}"/>
              </a:ext>
            </a:extLst>
          </p:cNvPr>
          <p:cNvSpPr>
            <a:spLocks noGrp="1"/>
          </p:cNvSpPr>
          <p:nvPr>
            <p:ph type="title"/>
          </p:nvPr>
        </p:nvSpPr>
        <p:spPr>
          <a:xfrm>
            <a:off x="383540" y="119583"/>
            <a:ext cx="8376919" cy="492443"/>
          </a:xfrm>
        </p:spPr>
        <p:txBody>
          <a:bodyPr>
            <a:normAutofit fontScale="90000"/>
          </a:bodyPr>
          <a:lstStyle/>
          <a:p>
            <a:r>
              <a:rPr lang="en-IN" sz="3200" dirty="0"/>
              <a:t>OPTICAL</a:t>
            </a:r>
            <a:r>
              <a:rPr lang="en-IN" sz="3200" spc="-25" dirty="0"/>
              <a:t> </a:t>
            </a:r>
            <a:r>
              <a:rPr lang="en-IN" sz="3200" spc="-5" dirty="0"/>
              <a:t>FIBER</a:t>
            </a:r>
            <a:r>
              <a:rPr lang="en-IN" sz="3200" spc="-25" dirty="0"/>
              <a:t> </a:t>
            </a:r>
            <a:r>
              <a:rPr lang="en-IN" sz="3200" spc="-5" dirty="0"/>
              <a:t>TRANSMISSION</a:t>
            </a:r>
            <a:r>
              <a:rPr lang="en-IN" sz="3200" spc="5" dirty="0"/>
              <a:t> </a:t>
            </a:r>
            <a:r>
              <a:rPr lang="en-IN" sz="3200" spc="-5" dirty="0"/>
              <a:t>MODES</a:t>
            </a:r>
            <a:endParaRPr lang="en-IN" dirty="0"/>
          </a:p>
        </p:txBody>
      </p:sp>
      <p:pic>
        <p:nvPicPr>
          <p:cNvPr id="4" name="Picture 3">
            <a:extLst>
              <a:ext uri="{FF2B5EF4-FFF2-40B4-BE49-F238E27FC236}">
                <a16:creationId xmlns="" xmlns:a16="http://schemas.microsoft.com/office/drawing/2014/main" id="{E8E25902-A751-3D52-F413-3F21D6DBD2C7}"/>
              </a:ext>
            </a:extLst>
          </p:cNvPr>
          <p:cNvPicPr>
            <a:picLocks noChangeAspect="1"/>
          </p:cNvPicPr>
          <p:nvPr/>
        </p:nvPicPr>
        <p:blipFill>
          <a:blip r:embed="rId2"/>
          <a:stretch>
            <a:fillRect/>
          </a:stretch>
        </p:blipFill>
        <p:spPr>
          <a:xfrm>
            <a:off x="479271" y="990600"/>
            <a:ext cx="8276499" cy="2098474"/>
          </a:xfrm>
          <a:prstGeom prst="rect">
            <a:avLst/>
          </a:prstGeom>
        </p:spPr>
      </p:pic>
      <p:sp>
        <p:nvSpPr>
          <p:cNvPr id="6" name="TextBox 5">
            <a:extLst>
              <a:ext uri="{FF2B5EF4-FFF2-40B4-BE49-F238E27FC236}">
                <a16:creationId xmlns="" xmlns:a16="http://schemas.microsoft.com/office/drawing/2014/main" id="{3E62AFEA-57FC-B90D-5B47-26B897200580}"/>
              </a:ext>
            </a:extLst>
          </p:cNvPr>
          <p:cNvSpPr txBox="1"/>
          <p:nvPr/>
        </p:nvSpPr>
        <p:spPr>
          <a:xfrm>
            <a:off x="883720" y="3492266"/>
            <a:ext cx="7467600" cy="2862322"/>
          </a:xfrm>
          <a:prstGeom prst="rect">
            <a:avLst/>
          </a:prstGeom>
          <a:noFill/>
        </p:spPr>
        <p:txBody>
          <a:bodyPr wrap="square">
            <a:spAutoFit/>
          </a:bodyPr>
          <a:lstStyle/>
          <a:p>
            <a:pPr marL="285750" indent="-285750" algn="l">
              <a:buFont typeface="Arial" panose="020B0604020202020204" pitchFamily="34" charset="0"/>
              <a:buChar char="•"/>
            </a:pPr>
            <a:r>
              <a:rPr lang="en-IN" sz="2000" b="0" i="0" u="none" strike="noStrike" baseline="0" dirty="0">
                <a:latin typeface="TimesTen-Roman"/>
              </a:rPr>
              <a:t>Light from a source </a:t>
            </a:r>
            <a:r>
              <a:rPr lang="en-US" sz="2000" b="0" i="0" u="none" strike="noStrike" baseline="0" dirty="0">
                <a:latin typeface="TimesTen-Roman"/>
              </a:rPr>
              <a:t>enters the cylindrical glass or plastic core.</a:t>
            </a:r>
          </a:p>
          <a:p>
            <a:pPr marL="285750" indent="-285750" algn="l">
              <a:buFont typeface="Arial" panose="020B0604020202020204" pitchFamily="34" charset="0"/>
              <a:buChar char="•"/>
            </a:pPr>
            <a:endParaRPr lang="en-US" sz="2000" b="0" i="0" u="none" strike="noStrike" baseline="0" dirty="0">
              <a:latin typeface="TimesTen-Roman"/>
            </a:endParaRPr>
          </a:p>
          <a:p>
            <a:pPr marL="285750" indent="-285750" algn="l">
              <a:buFont typeface="Arial" panose="020B0604020202020204" pitchFamily="34" charset="0"/>
              <a:buChar char="•"/>
            </a:pPr>
            <a:r>
              <a:rPr lang="en-US" sz="2000" b="0" i="0" u="none" strike="noStrike" baseline="0" dirty="0">
                <a:latin typeface="TimesTen-Roman"/>
              </a:rPr>
              <a:t>Rays at shallow angles are reflected and propagated along the fiber; other rays  are absorbed by the surrounding material</a:t>
            </a:r>
          </a:p>
          <a:p>
            <a:pPr marL="285750" indent="-285750" algn="l">
              <a:buFont typeface="Arial" panose="020B0604020202020204" pitchFamily="34" charset="0"/>
              <a:buChar char="•"/>
            </a:pPr>
            <a:endParaRPr lang="en-US" sz="2000" b="0" i="0" u="none" strike="noStrike" baseline="0" dirty="0">
              <a:latin typeface="TimesTen-Roman"/>
            </a:endParaRPr>
          </a:p>
          <a:p>
            <a:pPr marL="285750" indent="-285750" algn="l">
              <a:buFont typeface="Arial" panose="020B0604020202020204" pitchFamily="34" charset="0"/>
              <a:buChar char="•"/>
            </a:pPr>
            <a:r>
              <a:rPr lang="en-US" sz="2000" dirty="0">
                <a:latin typeface="TimesTen-Roman"/>
              </a:rPr>
              <a:t>Multiple propagation path exists each with a different path length and hence time to traverse the fiber.</a:t>
            </a:r>
          </a:p>
          <a:p>
            <a:pPr marL="285750" indent="-285750" algn="l">
              <a:buFont typeface="Arial" panose="020B0604020202020204" pitchFamily="34" charset="0"/>
              <a:buChar char="•"/>
            </a:pPr>
            <a:endParaRPr lang="en-US" sz="2000" b="0" i="0" u="none" strike="noStrike" baseline="0" dirty="0">
              <a:latin typeface="TimesTen-Roman"/>
            </a:endParaRPr>
          </a:p>
          <a:p>
            <a:pPr marL="285750" indent="-285750" algn="l">
              <a:buFont typeface="Arial" panose="020B0604020202020204" pitchFamily="34" charset="0"/>
              <a:buChar char="•"/>
            </a:pPr>
            <a:r>
              <a:rPr lang="en-IN" sz="2000" dirty="0"/>
              <a:t>Signals will spread out and limits the rate at which it is received.</a:t>
            </a:r>
          </a:p>
        </p:txBody>
      </p:sp>
    </p:spTree>
    <p:extLst>
      <p:ext uri="{BB962C8B-B14F-4D97-AF65-F5344CB8AC3E}">
        <p14:creationId xmlns:p14="http://schemas.microsoft.com/office/powerpoint/2010/main" val="266935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838200"/>
            <a:ext cx="7173595" cy="2310765"/>
          </a:xfrm>
          <a:prstGeom prst="rect">
            <a:avLst/>
          </a:prstGeom>
        </p:spPr>
        <p:txBody>
          <a:bodyPr vert="horz" wrap="square" lIns="0" tIns="13335" rIns="0" bIns="0" rtlCol="0">
            <a:spAutoFit/>
          </a:bodyPr>
          <a:lstStyle/>
          <a:p>
            <a:pPr marL="12700">
              <a:lnSpc>
                <a:spcPct val="100000"/>
              </a:lnSpc>
              <a:spcBef>
                <a:spcPts val="105"/>
              </a:spcBef>
            </a:pPr>
            <a:r>
              <a:rPr sz="3200" spc="20" dirty="0">
                <a:solidFill>
                  <a:srgbClr val="4E3A2F"/>
                </a:solidFill>
                <a:latin typeface="Franklin Gothic Medium"/>
                <a:cs typeface="Franklin Gothic Medium"/>
              </a:rPr>
              <a:t>TYPES</a:t>
            </a:r>
            <a:r>
              <a:rPr sz="3200" spc="-30" dirty="0">
                <a:solidFill>
                  <a:srgbClr val="4E3A2F"/>
                </a:solidFill>
                <a:latin typeface="Franklin Gothic Medium"/>
                <a:cs typeface="Franklin Gothic Medium"/>
              </a:rPr>
              <a:t> </a:t>
            </a:r>
            <a:r>
              <a:rPr sz="3200" dirty="0">
                <a:solidFill>
                  <a:srgbClr val="4E3A2F"/>
                </a:solidFill>
                <a:latin typeface="Franklin Gothic Medium"/>
                <a:cs typeface="Franklin Gothic Medium"/>
              </a:rPr>
              <a:t>OF </a:t>
            </a:r>
            <a:r>
              <a:rPr sz="3200" spc="-5" dirty="0">
                <a:solidFill>
                  <a:srgbClr val="4E3A2F"/>
                </a:solidFill>
                <a:latin typeface="Franklin Gothic Medium"/>
                <a:cs typeface="Franklin Gothic Medium"/>
              </a:rPr>
              <a:t>TRANSMISSION</a:t>
            </a:r>
            <a:r>
              <a:rPr sz="3200" spc="-60" dirty="0">
                <a:solidFill>
                  <a:srgbClr val="4E3A2F"/>
                </a:solidFill>
                <a:latin typeface="Franklin Gothic Medium"/>
                <a:cs typeface="Franklin Gothic Medium"/>
              </a:rPr>
              <a:t> </a:t>
            </a:r>
            <a:r>
              <a:rPr sz="3200" dirty="0">
                <a:solidFill>
                  <a:srgbClr val="4E3A2F"/>
                </a:solidFill>
                <a:latin typeface="Franklin Gothic Medium"/>
                <a:cs typeface="Franklin Gothic Medium"/>
              </a:rPr>
              <a:t>MEDIA</a:t>
            </a:r>
            <a:endParaRPr sz="3200" dirty="0">
              <a:latin typeface="Franklin Gothic Medium"/>
              <a:cs typeface="Franklin Gothic Medium"/>
            </a:endParaRPr>
          </a:p>
          <a:p>
            <a:pPr>
              <a:lnSpc>
                <a:spcPct val="100000"/>
              </a:lnSpc>
              <a:spcBef>
                <a:spcPts val="25"/>
              </a:spcBef>
            </a:pPr>
            <a:endParaRPr sz="5000" dirty="0">
              <a:latin typeface="Franklin Gothic Medium"/>
              <a:cs typeface="Franklin Gothic Medium"/>
            </a:endParaRPr>
          </a:p>
          <a:p>
            <a:pPr marL="355600" indent="-342900">
              <a:lnSpc>
                <a:spcPct val="100000"/>
              </a:lnSpc>
              <a:buClr>
                <a:srgbClr val="EFA12D"/>
              </a:buClr>
              <a:buSzPct val="70312"/>
              <a:buFont typeface="Wingdings"/>
              <a:buChar char=""/>
              <a:tabLst>
                <a:tab pos="355600" algn="l"/>
              </a:tabLst>
            </a:pPr>
            <a:r>
              <a:rPr sz="3200" u="heavy" spc="-5" dirty="0">
                <a:solidFill>
                  <a:srgbClr val="AC1F1F"/>
                </a:solidFill>
                <a:uFill>
                  <a:solidFill>
                    <a:srgbClr val="AC1F1F"/>
                  </a:solidFill>
                </a:uFill>
                <a:latin typeface="Franklin Gothic Medium"/>
                <a:cs typeface="Franklin Gothic Medium"/>
                <a:hlinkClick r:id="rId2" action="ppaction://hlinksldjump"/>
              </a:rPr>
              <a:t>Guided</a:t>
            </a:r>
            <a:r>
              <a:rPr sz="3200" u="heavy" spc="-10" dirty="0">
                <a:solidFill>
                  <a:srgbClr val="AC1F1F"/>
                </a:solidFill>
                <a:uFill>
                  <a:solidFill>
                    <a:srgbClr val="AC1F1F"/>
                  </a:solidFill>
                </a:uFill>
                <a:latin typeface="Franklin Gothic Medium"/>
                <a:cs typeface="Franklin Gothic Medium"/>
                <a:hlinkClick r:id="rId2" action="ppaction://hlinksldjump"/>
              </a:rPr>
              <a:t> </a:t>
            </a:r>
            <a:r>
              <a:rPr sz="3200" u="heavy" spc="-25" dirty="0">
                <a:solidFill>
                  <a:srgbClr val="AC1F1F"/>
                </a:solidFill>
                <a:uFill>
                  <a:solidFill>
                    <a:srgbClr val="AC1F1F"/>
                  </a:solidFill>
                </a:uFill>
                <a:latin typeface="Franklin Gothic Medium"/>
                <a:cs typeface="Franklin Gothic Medium"/>
                <a:hlinkClick r:id="rId2" action="ppaction://hlinksldjump"/>
              </a:rPr>
              <a:t>transmission</a:t>
            </a:r>
            <a:r>
              <a:rPr sz="3200" u="heavy" spc="-15" dirty="0">
                <a:solidFill>
                  <a:srgbClr val="AC1F1F"/>
                </a:solidFill>
                <a:uFill>
                  <a:solidFill>
                    <a:srgbClr val="AC1F1F"/>
                  </a:solidFill>
                </a:uFill>
                <a:latin typeface="Franklin Gothic Medium"/>
                <a:cs typeface="Franklin Gothic Medium"/>
                <a:hlinkClick r:id="rId2" action="ppaction://hlinksldjump"/>
              </a:rPr>
              <a:t> </a:t>
            </a:r>
            <a:r>
              <a:rPr sz="3200" u="heavy" spc="-60" dirty="0">
                <a:solidFill>
                  <a:srgbClr val="AC1F1F"/>
                </a:solidFill>
                <a:uFill>
                  <a:solidFill>
                    <a:srgbClr val="AC1F1F"/>
                  </a:solidFill>
                </a:uFill>
                <a:latin typeface="Franklin Gothic Medium"/>
                <a:cs typeface="Franklin Gothic Medium"/>
                <a:hlinkClick r:id="rId2" action="ppaction://hlinksldjump"/>
              </a:rPr>
              <a:t>media</a:t>
            </a:r>
            <a:endParaRPr sz="3200" dirty="0">
              <a:latin typeface="Franklin Gothic Medium"/>
              <a:cs typeface="Franklin Gothic Medium"/>
            </a:endParaRPr>
          </a:p>
          <a:p>
            <a:pPr marL="355600" indent="-342900">
              <a:lnSpc>
                <a:spcPct val="100000"/>
              </a:lnSpc>
              <a:spcBef>
                <a:spcPts val="770"/>
              </a:spcBef>
              <a:buClr>
                <a:srgbClr val="EFA12D"/>
              </a:buClr>
              <a:buSzPct val="70312"/>
              <a:buFont typeface="Wingdings"/>
              <a:buChar char=""/>
              <a:tabLst>
                <a:tab pos="355600" algn="l"/>
              </a:tabLst>
            </a:pPr>
            <a:r>
              <a:rPr sz="3200" u="heavy" spc="-15" dirty="0">
                <a:solidFill>
                  <a:srgbClr val="AC1F1F"/>
                </a:solidFill>
                <a:uFill>
                  <a:solidFill>
                    <a:srgbClr val="AC1F1F"/>
                  </a:solidFill>
                </a:uFill>
                <a:latin typeface="Franklin Gothic Medium"/>
                <a:cs typeface="Franklin Gothic Medium"/>
                <a:hlinkClick r:id="rId3" action="ppaction://hlinksldjump"/>
              </a:rPr>
              <a:t>Unguided</a:t>
            </a:r>
            <a:r>
              <a:rPr sz="3200" u="heavy" spc="-20" dirty="0">
                <a:solidFill>
                  <a:srgbClr val="AC1F1F"/>
                </a:solidFill>
                <a:uFill>
                  <a:solidFill>
                    <a:srgbClr val="AC1F1F"/>
                  </a:solidFill>
                </a:uFill>
                <a:latin typeface="Franklin Gothic Medium"/>
                <a:cs typeface="Franklin Gothic Medium"/>
                <a:hlinkClick r:id="rId3" action="ppaction://hlinksldjump"/>
              </a:rPr>
              <a:t> </a:t>
            </a:r>
            <a:r>
              <a:rPr sz="3200" u="heavy" spc="-30" dirty="0">
                <a:solidFill>
                  <a:srgbClr val="AC1F1F"/>
                </a:solidFill>
                <a:uFill>
                  <a:solidFill>
                    <a:srgbClr val="AC1F1F"/>
                  </a:solidFill>
                </a:uFill>
                <a:latin typeface="Franklin Gothic Medium"/>
                <a:cs typeface="Franklin Gothic Medium"/>
                <a:hlinkClick r:id="rId3" action="ppaction://hlinksldjump"/>
              </a:rPr>
              <a:t>(Wireless)transmission</a:t>
            </a:r>
            <a:r>
              <a:rPr sz="3200" u="heavy" spc="-15" dirty="0">
                <a:solidFill>
                  <a:srgbClr val="AC1F1F"/>
                </a:solidFill>
                <a:uFill>
                  <a:solidFill>
                    <a:srgbClr val="AC1F1F"/>
                  </a:solidFill>
                </a:uFill>
                <a:latin typeface="Franklin Gothic Medium"/>
                <a:cs typeface="Franklin Gothic Medium"/>
                <a:hlinkClick r:id="rId3" action="ppaction://hlinksldjump"/>
              </a:rPr>
              <a:t> </a:t>
            </a:r>
            <a:r>
              <a:rPr sz="3200" u="heavy" spc="-55" dirty="0">
                <a:solidFill>
                  <a:srgbClr val="AC1F1F"/>
                </a:solidFill>
                <a:uFill>
                  <a:solidFill>
                    <a:srgbClr val="AC1F1F"/>
                  </a:solidFill>
                </a:uFill>
                <a:latin typeface="Franklin Gothic Medium"/>
                <a:cs typeface="Franklin Gothic Medium"/>
                <a:hlinkClick r:id="rId3" action="ppaction://hlinksldjump"/>
              </a:rPr>
              <a:t>media</a:t>
            </a:r>
            <a:endParaRPr sz="3200" dirty="0">
              <a:latin typeface="Franklin Gothic Medium"/>
              <a:cs typeface="Franklin Gothic Medium"/>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BE839B1-0536-7540-D6C7-876B5195204F}"/>
              </a:ext>
            </a:extLst>
          </p:cNvPr>
          <p:cNvPicPr>
            <a:picLocks noChangeAspect="1"/>
          </p:cNvPicPr>
          <p:nvPr/>
        </p:nvPicPr>
        <p:blipFill>
          <a:blip r:embed="rId2"/>
          <a:stretch>
            <a:fillRect/>
          </a:stretch>
        </p:blipFill>
        <p:spPr>
          <a:xfrm>
            <a:off x="914400" y="1240293"/>
            <a:ext cx="7086600" cy="1332629"/>
          </a:xfrm>
          <a:prstGeom prst="rect">
            <a:avLst/>
          </a:prstGeom>
        </p:spPr>
      </p:pic>
      <p:sp>
        <p:nvSpPr>
          <p:cNvPr id="6" name="TextBox 5">
            <a:extLst>
              <a:ext uri="{FF2B5EF4-FFF2-40B4-BE49-F238E27FC236}">
                <a16:creationId xmlns="" xmlns:a16="http://schemas.microsoft.com/office/drawing/2014/main" id="{2F1C5A51-8844-6839-FC99-D53D95B9394C}"/>
              </a:ext>
            </a:extLst>
          </p:cNvPr>
          <p:cNvSpPr txBox="1"/>
          <p:nvPr/>
        </p:nvSpPr>
        <p:spPr>
          <a:xfrm>
            <a:off x="607059" y="3048000"/>
            <a:ext cx="8153400" cy="2308324"/>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TimesTen-Roman"/>
              </a:rPr>
              <a:t>The higher refractive index (discussed subsequently) at the center makes the </a:t>
            </a:r>
            <a:r>
              <a:rPr lang="en-US" sz="1800" b="0" i="0" u="none" strike="noStrike" baseline="0" dirty="0" smtClean="0">
                <a:latin typeface="TimesTen-Roman"/>
              </a:rPr>
              <a:t>light rays </a:t>
            </a:r>
            <a:r>
              <a:rPr lang="en-US" sz="1800" b="0" i="0" u="none" strike="noStrike" baseline="0" dirty="0">
                <a:latin typeface="TimesTen-Roman"/>
              </a:rPr>
              <a:t>moving down the axis advance more slowly than those near the 	cladding.</a:t>
            </a:r>
          </a:p>
          <a:p>
            <a:pPr marL="285750" indent="-285750" algn="l">
              <a:buFont typeface="Arial" panose="020B0604020202020204" pitchFamily="34" charset="0"/>
              <a:buChar char="•"/>
            </a:pPr>
            <a:r>
              <a:rPr lang="en-US" sz="1800" b="0" i="0" u="none" strike="noStrike" baseline="0" dirty="0">
                <a:latin typeface="TimesTen-Roman"/>
              </a:rPr>
              <a:t> Rather than zig-zagging off the cladding, light in the core curves helically because of the graded index, reducing its travel distance.</a:t>
            </a:r>
          </a:p>
          <a:p>
            <a:pPr marL="285750" indent="-285750" algn="l">
              <a:buFont typeface="Arial" panose="020B0604020202020204" pitchFamily="34" charset="0"/>
              <a:buChar char="•"/>
            </a:pPr>
            <a:endParaRPr lang="en-US" sz="1800" b="0" i="0" u="none" strike="noStrike" baseline="0" dirty="0">
              <a:latin typeface="TimesTen-Roman"/>
            </a:endParaRPr>
          </a:p>
          <a:p>
            <a:pPr marL="285750" indent="-285750" algn="l">
              <a:buFont typeface="Arial" panose="020B0604020202020204" pitchFamily="34" charset="0"/>
              <a:buChar char="•"/>
            </a:pPr>
            <a:r>
              <a:rPr lang="en-US" sz="1800" b="0" i="0" u="none" strike="noStrike" baseline="0" dirty="0">
                <a:latin typeface="TimesTen-Roman"/>
              </a:rPr>
              <a:t>The shortened path and higher speed allows light at the periphery to arrive at a receiver at about the same time as the straight rays </a:t>
            </a:r>
            <a:r>
              <a:rPr lang="en-IN" sz="1800" b="0" i="0" u="none" strike="noStrike" baseline="0" dirty="0">
                <a:latin typeface="TimesTen-Roman"/>
              </a:rPr>
              <a:t>in the core axis.</a:t>
            </a:r>
            <a:endParaRPr lang="en-IN" dirty="0"/>
          </a:p>
        </p:txBody>
      </p:sp>
    </p:spTree>
    <p:extLst>
      <p:ext uri="{BB962C8B-B14F-4D97-AF65-F5344CB8AC3E}">
        <p14:creationId xmlns:p14="http://schemas.microsoft.com/office/powerpoint/2010/main" val="1007078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6D2D09-EDDA-DA7B-D5A7-8EADE68DC79C}"/>
              </a:ext>
            </a:extLst>
          </p:cNvPr>
          <p:cNvSpPr>
            <a:spLocks noGrp="1"/>
          </p:cNvSpPr>
          <p:nvPr>
            <p:ph type="title"/>
          </p:nvPr>
        </p:nvSpPr>
        <p:spPr>
          <a:xfrm>
            <a:off x="754186" y="382112"/>
            <a:ext cx="8376919" cy="492443"/>
          </a:xfrm>
        </p:spPr>
        <p:txBody>
          <a:bodyPr>
            <a:normAutofit fontScale="90000"/>
          </a:bodyPr>
          <a:lstStyle/>
          <a:p>
            <a:r>
              <a:rPr lang="en-IN" dirty="0"/>
              <a:t>Step Index VS Graded Index</a:t>
            </a:r>
          </a:p>
        </p:txBody>
      </p:sp>
      <p:pic>
        <p:nvPicPr>
          <p:cNvPr id="4" name="Picture 3">
            <a:extLst>
              <a:ext uri="{FF2B5EF4-FFF2-40B4-BE49-F238E27FC236}">
                <a16:creationId xmlns="" xmlns:a16="http://schemas.microsoft.com/office/drawing/2014/main" id="{4C5D9FD4-2E3A-244E-B78F-D952F35F9A41}"/>
              </a:ext>
            </a:extLst>
          </p:cNvPr>
          <p:cNvPicPr>
            <a:picLocks noChangeAspect="1"/>
          </p:cNvPicPr>
          <p:nvPr/>
        </p:nvPicPr>
        <p:blipFill>
          <a:blip r:embed="rId2"/>
          <a:stretch>
            <a:fillRect/>
          </a:stretch>
        </p:blipFill>
        <p:spPr>
          <a:xfrm>
            <a:off x="1524000" y="1161734"/>
            <a:ext cx="5563376" cy="2267266"/>
          </a:xfrm>
          <a:prstGeom prst="rect">
            <a:avLst/>
          </a:prstGeom>
        </p:spPr>
      </p:pic>
      <p:pic>
        <p:nvPicPr>
          <p:cNvPr id="6" name="Picture 5">
            <a:extLst>
              <a:ext uri="{FF2B5EF4-FFF2-40B4-BE49-F238E27FC236}">
                <a16:creationId xmlns="" xmlns:a16="http://schemas.microsoft.com/office/drawing/2014/main" id="{D7592FFC-0B08-B33A-4441-870C42AEB3FE}"/>
              </a:ext>
            </a:extLst>
          </p:cNvPr>
          <p:cNvPicPr>
            <a:picLocks noChangeAspect="1"/>
          </p:cNvPicPr>
          <p:nvPr/>
        </p:nvPicPr>
        <p:blipFill>
          <a:blip r:embed="rId3"/>
          <a:stretch>
            <a:fillRect/>
          </a:stretch>
        </p:blipFill>
        <p:spPr>
          <a:xfrm>
            <a:off x="1508760" y="3962400"/>
            <a:ext cx="5673355" cy="2267266"/>
          </a:xfrm>
          <a:prstGeom prst="rect">
            <a:avLst/>
          </a:prstGeom>
        </p:spPr>
      </p:pic>
    </p:spTree>
    <p:extLst>
      <p:ext uri="{BB962C8B-B14F-4D97-AF65-F5344CB8AC3E}">
        <p14:creationId xmlns:p14="http://schemas.microsoft.com/office/powerpoint/2010/main" val="40625966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Comparison of Guided Media</a:t>
            </a:r>
            <a:br>
              <a:rPr lang="en-US" altLang="en-US" smtClean="0"/>
            </a:br>
            <a:endParaRPr lang="en-US" altLang="en-US" smtClean="0"/>
          </a:p>
        </p:txBody>
      </p:sp>
      <p:sp>
        <p:nvSpPr>
          <p:cNvPr id="47107" name="Text Placeholder 4"/>
          <p:cNvSpPr>
            <a:spLocks noGrp="1"/>
          </p:cNvSpPr>
          <p:nvPr>
            <p:ph type="body" idx="1"/>
          </p:nvPr>
        </p:nvSpPr>
        <p:spPr/>
        <p:txBody>
          <a:bodyPr/>
          <a:lstStyle/>
          <a:p>
            <a:r>
              <a:rPr lang="en-US" altLang="en-US" smtClean="0"/>
              <a:t>Electrical Cables</a:t>
            </a:r>
          </a:p>
          <a:p>
            <a:endParaRPr lang="en-US" altLang="en-US" smtClean="0"/>
          </a:p>
        </p:txBody>
      </p:sp>
      <p:sp>
        <p:nvSpPr>
          <p:cNvPr id="3" name="Content Placeholder 2"/>
          <p:cNvSpPr>
            <a:spLocks noGrp="1"/>
          </p:cNvSpPr>
          <p:nvPr>
            <p:ph sz="half" idx="2"/>
          </p:nvPr>
        </p:nvSpPr>
        <p:spPr/>
        <p:txBody>
          <a:bodyPr/>
          <a:lstStyle/>
          <a:p>
            <a:pPr>
              <a:buFont typeface="Arial" charset="0"/>
              <a:buChar char="•"/>
              <a:defRPr/>
            </a:pPr>
            <a:r>
              <a:rPr lang="en-US" sz="2000" dirty="0"/>
              <a:t>Moderate data rates: 1Gb/s</a:t>
            </a:r>
          </a:p>
          <a:p>
            <a:pPr>
              <a:buFont typeface="Arial" charset="0"/>
              <a:buChar char="•"/>
              <a:defRPr/>
            </a:pPr>
            <a:r>
              <a:rPr lang="en-US" sz="2000" dirty="0"/>
              <a:t>Maximum distance: 2km (twisted pair); 10km (coaxial)</a:t>
            </a:r>
          </a:p>
          <a:p>
            <a:pPr>
              <a:buFont typeface="Arial" charset="0"/>
              <a:buChar char="•"/>
              <a:defRPr/>
            </a:pPr>
            <a:r>
              <a:rPr lang="en-US" sz="2000" dirty="0"/>
              <a:t>Cheapest for low data rates</a:t>
            </a:r>
          </a:p>
          <a:p>
            <a:pPr>
              <a:buFont typeface="Arial" charset="0"/>
              <a:buChar char="•"/>
              <a:defRPr/>
            </a:pPr>
            <a:r>
              <a:rPr lang="en-US" sz="2000" dirty="0"/>
              <a:t>UTP: easy to install, susceptible to interference</a:t>
            </a:r>
          </a:p>
          <a:p>
            <a:pPr>
              <a:buFont typeface="Arial" charset="0"/>
              <a:buChar char="•"/>
              <a:defRPr/>
            </a:pPr>
            <a:r>
              <a:rPr lang="en-US" sz="2000" dirty="0"/>
              <a:t>STP, Coaxial Cable: rigid, protection against interference</a:t>
            </a:r>
          </a:p>
          <a:p>
            <a:pPr marL="0" indent="0">
              <a:buFont typeface="Arial" charset="0"/>
              <a:buNone/>
              <a:defRPr/>
            </a:pPr>
            <a:endParaRPr lang="en-US" sz="2000" dirty="0"/>
          </a:p>
        </p:txBody>
      </p:sp>
      <p:sp>
        <p:nvSpPr>
          <p:cNvPr id="47109" name="Text Placeholder 5"/>
          <p:cNvSpPr>
            <a:spLocks noGrp="1"/>
          </p:cNvSpPr>
          <p:nvPr>
            <p:ph type="body" sz="quarter" idx="3"/>
          </p:nvPr>
        </p:nvSpPr>
        <p:spPr/>
        <p:txBody>
          <a:bodyPr/>
          <a:lstStyle/>
          <a:p>
            <a:r>
              <a:rPr lang="en-US" altLang="en-US" smtClean="0"/>
              <a:t>Optical Cables</a:t>
            </a:r>
          </a:p>
          <a:p>
            <a:endParaRPr lang="en-US" altLang="en-US" smtClean="0"/>
          </a:p>
        </p:txBody>
      </p:sp>
      <p:sp>
        <p:nvSpPr>
          <p:cNvPr id="47110" name="Content Placeholder 6"/>
          <p:cNvSpPr>
            <a:spLocks noGrp="1"/>
          </p:cNvSpPr>
          <p:nvPr>
            <p:ph sz="quarter" idx="4"/>
          </p:nvPr>
        </p:nvSpPr>
        <p:spPr/>
        <p:txBody>
          <a:bodyPr/>
          <a:lstStyle/>
          <a:p>
            <a:r>
              <a:rPr lang="en-US" altLang="en-US" smtClean="0"/>
              <a:t>Very high data rates: 100Gb/s</a:t>
            </a:r>
          </a:p>
          <a:p>
            <a:r>
              <a:rPr lang="en-US" altLang="en-US" smtClean="0"/>
              <a:t>Maximum distance: 40km</a:t>
            </a:r>
          </a:p>
          <a:p>
            <a:r>
              <a:rPr lang="en-US" altLang="en-US" smtClean="0"/>
              <a:t>Expensive equipment, but cost effective for high data rates, Difficult to install</a:t>
            </a:r>
          </a:p>
          <a:p>
            <a:endParaRPr lang="en-US" altLang="en-US" smtClean="0"/>
          </a:p>
        </p:txBody>
      </p:sp>
    </p:spTree>
    <p:extLst>
      <p:ext uri="{BB962C8B-B14F-4D97-AF65-F5344CB8AC3E}">
        <p14:creationId xmlns:p14="http://schemas.microsoft.com/office/powerpoint/2010/main" val="3287896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Wireless transmission</a:t>
            </a:r>
            <a:br>
              <a:rPr lang="en-US" altLang="en-US" smtClean="0"/>
            </a:br>
            <a:r>
              <a:rPr lang="en-US" altLang="en-US" smtClean="0"/>
              <a:t>3 general range of frequencies</a:t>
            </a:r>
          </a:p>
        </p:txBody>
      </p:sp>
      <p:sp>
        <p:nvSpPr>
          <p:cNvPr id="50179" name="Content Placeholder 2"/>
          <p:cNvSpPr>
            <a:spLocks noGrp="1"/>
          </p:cNvSpPr>
          <p:nvPr>
            <p:ph idx="1"/>
          </p:nvPr>
        </p:nvSpPr>
        <p:spPr/>
        <p:txBody>
          <a:bodyPr/>
          <a:lstStyle/>
          <a:p>
            <a:r>
              <a:rPr lang="en-US" altLang="en-US" dirty="0" smtClean="0"/>
              <a:t>Microwave frequency 1GHz to 40GHz</a:t>
            </a:r>
          </a:p>
          <a:p>
            <a:pPr lvl="1"/>
            <a:r>
              <a:rPr lang="en-US" altLang="en-US" dirty="0" smtClean="0"/>
              <a:t>Highly directional-satellite communication, tower to tower communication</a:t>
            </a:r>
          </a:p>
          <a:p>
            <a:r>
              <a:rPr lang="en-US" altLang="en-US" dirty="0" smtClean="0"/>
              <a:t>Radio frequency 30MHz to 1 GHz</a:t>
            </a:r>
          </a:p>
          <a:p>
            <a:r>
              <a:rPr lang="en-US" altLang="en-US" dirty="0" smtClean="0"/>
              <a:t>Infrared frequency 3x10</a:t>
            </a:r>
            <a:r>
              <a:rPr lang="en-US" altLang="en-US" baseline="30000" dirty="0" smtClean="0"/>
              <a:t>11</a:t>
            </a:r>
            <a:r>
              <a:rPr lang="en-US" altLang="en-US" dirty="0" smtClean="0"/>
              <a:t> to 2x10</a:t>
            </a:r>
            <a:r>
              <a:rPr lang="en-US" altLang="en-US" baseline="30000" dirty="0" smtClean="0"/>
              <a:t>12</a:t>
            </a:r>
            <a:r>
              <a:rPr lang="en-US" altLang="en-US" dirty="0" smtClean="0"/>
              <a:t> Hz</a:t>
            </a:r>
          </a:p>
          <a:p>
            <a:pPr lvl="1"/>
            <a:r>
              <a:rPr lang="en-US" altLang="en-US" dirty="0" smtClean="0"/>
              <a:t>Within confined room(TV remote)</a:t>
            </a:r>
          </a:p>
        </p:txBody>
      </p:sp>
      <p:pic>
        <p:nvPicPr>
          <p:cNvPr id="4" name="Picture 3" descr="What are Radio Frequency bands and its uses? - RF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57600"/>
            <a:ext cx="79248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444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D986FDE8-0B67-4922-B65B-1A8261879D48}"/>
              </a:ext>
            </a:extLst>
          </p:cNvPr>
          <p:cNvSpPr>
            <a:spLocks noGrp="1" noChangeArrowheads="1"/>
          </p:cNvSpPr>
          <p:nvPr>
            <p:ph type="title"/>
          </p:nvPr>
        </p:nvSpPr>
        <p:spPr/>
        <p:txBody>
          <a:bodyPr/>
          <a:lstStyle/>
          <a:p>
            <a:pPr eaLnBrk="1" hangingPunct="1"/>
            <a:r>
              <a:rPr kumimoji="1" lang="en-GB" altLang="en-US"/>
              <a:t>Antennas</a:t>
            </a:r>
          </a:p>
        </p:txBody>
      </p:sp>
      <p:sp>
        <p:nvSpPr>
          <p:cNvPr id="30723" name="Rectangle 3">
            <a:extLst>
              <a:ext uri="{FF2B5EF4-FFF2-40B4-BE49-F238E27FC236}">
                <a16:creationId xmlns:a16="http://schemas.microsoft.com/office/drawing/2014/main" xmlns="" id="{AB20B749-F4BA-4E5B-9BBA-A4786F33BB6E}"/>
              </a:ext>
            </a:extLst>
          </p:cNvPr>
          <p:cNvSpPr>
            <a:spLocks noGrp="1" noChangeArrowheads="1"/>
          </p:cNvSpPr>
          <p:nvPr>
            <p:ph idx="1"/>
          </p:nvPr>
        </p:nvSpPr>
        <p:spPr>
          <a:xfrm>
            <a:off x="1143000" y="1690689"/>
            <a:ext cx="6515100" cy="4195761"/>
          </a:xfrm>
        </p:spPr>
        <p:txBody>
          <a:bodyPr/>
          <a:lstStyle/>
          <a:p>
            <a:pPr eaLnBrk="1" hangingPunct="1"/>
            <a:r>
              <a:rPr kumimoji="1" lang="en-GB" altLang="en-US" dirty="0"/>
              <a:t>electrical conductor used to radiate or collect electromagnetic energy</a:t>
            </a:r>
          </a:p>
          <a:p>
            <a:pPr eaLnBrk="1" hangingPunct="1"/>
            <a:r>
              <a:rPr kumimoji="1" lang="en-GB" altLang="en-US" dirty="0"/>
              <a:t>transmission antenna</a:t>
            </a:r>
          </a:p>
          <a:p>
            <a:pPr lvl="1" eaLnBrk="1" hangingPunct="1"/>
            <a:r>
              <a:rPr kumimoji="1" lang="en-GB" altLang="en-US" dirty="0"/>
              <a:t>radio frequency energy from transmitter</a:t>
            </a:r>
          </a:p>
          <a:p>
            <a:pPr lvl="1" eaLnBrk="1" hangingPunct="1"/>
            <a:r>
              <a:rPr kumimoji="1" lang="en-GB" altLang="en-US" dirty="0"/>
              <a:t>converted to electromagnetic energy by antenna</a:t>
            </a:r>
          </a:p>
          <a:p>
            <a:pPr lvl="1" eaLnBrk="1" hangingPunct="1"/>
            <a:r>
              <a:rPr kumimoji="1" lang="en-GB" altLang="en-US" dirty="0"/>
              <a:t>radiated into surrounding environment</a:t>
            </a:r>
          </a:p>
          <a:p>
            <a:pPr eaLnBrk="1" hangingPunct="1"/>
            <a:r>
              <a:rPr kumimoji="1" lang="en-GB" altLang="en-US" dirty="0"/>
              <a:t>reception antenna</a:t>
            </a:r>
          </a:p>
          <a:p>
            <a:pPr lvl="1" eaLnBrk="1" hangingPunct="1"/>
            <a:r>
              <a:rPr kumimoji="1" lang="en-GB" altLang="en-US" dirty="0"/>
              <a:t>converted to radio frequency electrical energy</a:t>
            </a:r>
          </a:p>
          <a:p>
            <a:pPr lvl="1" eaLnBrk="1" hangingPunct="1"/>
            <a:r>
              <a:rPr kumimoji="1" lang="en-GB" altLang="en-US" dirty="0"/>
              <a:t>fed to receiver</a:t>
            </a:r>
          </a:p>
          <a:p>
            <a:pPr eaLnBrk="1" hangingPunct="1"/>
            <a:r>
              <a:rPr kumimoji="1" lang="en-GB" altLang="en-US" dirty="0"/>
              <a:t>same antenna is often used for both purposes</a:t>
            </a:r>
          </a:p>
        </p:txBody>
      </p:sp>
    </p:spTree>
    <p:extLst>
      <p:ext uri="{BB962C8B-B14F-4D97-AF65-F5344CB8AC3E}">
        <p14:creationId xmlns:p14="http://schemas.microsoft.com/office/powerpoint/2010/main" val="253137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2E1C850-5EFC-4E28-98EA-841A2D854B5E}"/>
              </a:ext>
            </a:extLst>
          </p:cNvPr>
          <p:cNvSpPr>
            <a:spLocks noGrp="1"/>
          </p:cNvSpPr>
          <p:nvPr>
            <p:ph idx="1"/>
          </p:nvPr>
        </p:nvSpPr>
        <p:spPr/>
        <p:txBody>
          <a:bodyPr>
            <a:normAutofit/>
          </a:bodyPr>
          <a:lstStyle/>
          <a:p>
            <a:pPr marL="0" indent="0">
              <a:buNone/>
              <a:defRPr/>
            </a:pPr>
            <a:r>
              <a:rPr lang="en-US" sz="2400" dirty="0"/>
              <a:t>Direction and propagation of a wave depends on antenna shape</a:t>
            </a:r>
          </a:p>
          <a:p>
            <a:pPr>
              <a:buFont typeface="Arial" charset="0"/>
              <a:buChar char="•"/>
              <a:defRPr/>
            </a:pPr>
            <a:r>
              <a:rPr lang="en-US" sz="2400" b="1" dirty="0"/>
              <a:t>Isotropic antenna: </a:t>
            </a:r>
            <a:r>
              <a:rPr lang="en-US" sz="2400" dirty="0"/>
              <a:t>power propagates in all directions equally (spherical pattern, ideal)</a:t>
            </a:r>
          </a:p>
          <a:p>
            <a:pPr lvl="1">
              <a:buFont typeface="Arial" charset="0"/>
              <a:buChar char="•"/>
              <a:defRPr/>
            </a:pPr>
            <a:r>
              <a:rPr lang="en-US" b="1" dirty="0"/>
              <a:t>Omni-directional antenna: </a:t>
            </a:r>
            <a:r>
              <a:rPr lang="en-US" dirty="0"/>
              <a:t>power propagates in all directions on one plane </a:t>
            </a:r>
            <a:endParaRPr lang="en-US" dirty="0"/>
          </a:p>
          <a:p>
            <a:pPr>
              <a:buFont typeface="Arial" charset="0"/>
              <a:buChar char="•"/>
              <a:defRPr/>
            </a:pPr>
            <a:r>
              <a:rPr lang="en-US" sz="2400" b="1" dirty="0"/>
              <a:t>Directional antenna: </a:t>
            </a:r>
            <a:r>
              <a:rPr lang="en-US" sz="2400" dirty="0"/>
              <a:t>power concentrated in particular direction</a:t>
            </a:r>
          </a:p>
          <a:p>
            <a:pPr>
              <a:buFont typeface="Arial" charset="0"/>
              <a:buChar char="•"/>
              <a:defRPr/>
            </a:pPr>
            <a:r>
              <a:rPr lang="en-US" sz="2400" dirty="0"/>
              <a:t>Power output in particular direction compared to power produced by isotropic antenna is antenna gain [dB]</a:t>
            </a:r>
            <a:endParaRPr lang="en-US" sz="2400" dirty="0"/>
          </a:p>
        </p:txBody>
      </p:sp>
    </p:spTree>
    <p:extLst>
      <p:ext uri="{BB962C8B-B14F-4D97-AF65-F5344CB8AC3E}">
        <p14:creationId xmlns:p14="http://schemas.microsoft.com/office/powerpoint/2010/main" val="4226160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00425" y="2488962"/>
            <a:ext cx="2343150" cy="2286000"/>
          </a:xfrm>
          <a:prstGeom prst="rect">
            <a:avLst/>
          </a:prstGeom>
        </p:spPr>
      </p:pic>
      <p:sp>
        <p:nvSpPr>
          <p:cNvPr id="5" name="Rectangle 4"/>
          <p:cNvSpPr/>
          <p:nvPr/>
        </p:nvSpPr>
        <p:spPr>
          <a:xfrm>
            <a:off x="962025" y="5410200"/>
            <a:ext cx="7219950" cy="646331"/>
          </a:xfrm>
          <a:prstGeom prst="rect">
            <a:avLst/>
          </a:prstGeom>
        </p:spPr>
        <p:txBody>
          <a:bodyPr wrap="square">
            <a:spAutoFit/>
          </a:bodyPr>
          <a:lstStyle/>
          <a:p>
            <a:r>
              <a:rPr lang="en-US" dirty="0">
                <a:latin typeface="TimesTen-Roman"/>
              </a:rPr>
              <a:t>An antenna will radiate power in all directions but, typically, does not </a:t>
            </a:r>
            <a:r>
              <a:rPr lang="en-US" dirty="0" smtClean="0">
                <a:latin typeface="TimesTen-Roman"/>
              </a:rPr>
              <a:t>perform equally </a:t>
            </a:r>
            <a:r>
              <a:rPr lang="en-US" dirty="0">
                <a:latin typeface="TimesTen-Roman"/>
              </a:rPr>
              <a:t>well in all directions.</a:t>
            </a:r>
            <a:endParaRPr lang="en-US" dirty="0"/>
          </a:p>
        </p:txBody>
      </p:sp>
      <p:sp>
        <p:nvSpPr>
          <p:cNvPr id="6" name="Rectangle 5"/>
          <p:cNvSpPr/>
          <p:nvPr/>
        </p:nvSpPr>
        <p:spPr>
          <a:xfrm>
            <a:off x="962025" y="2048721"/>
            <a:ext cx="1860061" cy="369332"/>
          </a:xfrm>
          <a:prstGeom prst="rect">
            <a:avLst/>
          </a:prstGeom>
        </p:spPr>
        <p:txBody>
          <a:bodyPr wrap="none">
            <a:spAutoFit/>
          </a:bodyPr>
          <a:lstStyle/>
          <a:p>
            <a:r>
              <a:rPr lang="en-US" b="1" dirty="0"/>
              <a:t>Isotropic antenna</a:t>
            </a:r>
            <a:endParaRPr lang="en-US" dirty="0"/>
          </a:p>
        </p:txBody>
      </p:sp>
    </p:spTree>
    <p:extLst>
      <p:ext uri="{BB962C8B-B14F-4D97-AF65-F5344CB8AC3E}">
        <p14:creationId xmlns:p14="http://schemas.microsoft.com/office/powerpoint/2010/main" val="3274435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4800" y="2819400"/>
            <a:ext cx="6981666" cy="2685256"/>
          </a:xfrm>
          <a:prstGeom prst="rect">
            <a:avLst/>
          </a:prstGeom>
        </p:spPr>
      </p:pic>
      <p:pic>
        <p:nvPicPr>
          <p:cNvPr id="5" name="Picture 4"/>
          <p:cNvPicPr>
            <a:picLocks noChangeAspect="1"/>
          </p:cNvPicPr>
          <p:nvPr/>
        </p:nvPicPr>
        <p:blipFill>
          <a:blip r:embed="rId3"/>
          <a:stretch>
            <a:fillRect/>
          </a:stretch>
        </p:blipFill>
        <p:spPr>
          <a:xfrm>
            <a:off x="7543800" y="2158246"/>
            <a:ext cx="1447800" cy="3395283"/>
          </a:xfrm>
          <a:prstGeom prst="rect">
            <a:avLst/>
          </a:prstGeom>
        </p:spPr>
      </p:pic>
      <p:sp>
        <p:nvSpPr>
          <p:cNvPr id="6" name="Rectangle 5"/>
          <p:cNvSpPr/>
          <p:nvPr/>
        </p:nvSpPr>
        <p:spPr>
          <a:xfrm>
            <a:off x="914400" y="1788914"/>
            <a:ext cx="2642583" cy="369332"/>
          </a:xfrm>
          <a:prstGeom prst="rect">
            <a:avLst/>
          </a:prstGeom>
        </p:spPr>
        <p:txBody>
          <a:bodyPr wrap="none">
            <a:spAutoFit/>
          </a:bodyPr>
          <a:lstStyle/>
          <a:p>
            <a:r>
              <a:rPr lang="en-US" b="1" dirty="0"/>
              <a:t>Omni-directional antenna</a:t>
            </a:r>
            <a:endParaRPr lang="en-US" dirty="0"/>
          </a:p>
        </p:txBody>
      </p:sp>
    </p:spTree>
    <p:extLst>
      <p:ext uri="{BB962C8B-B14F-4D97-AF65-F5344CB8AC3E}">
        <p14:creationId xmlns:p14="http://schemas.microsoft.com/office/powerpoint/2010/main" val="2898069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152400" y="2879247"/>
            <a:ext cx="4256834" cy="3978753"/>
          </a:xfrm>
          <a:prstGeom prst="rect">
            <a:avLst/>
          </a:prstGeom>
        </p:spPr>
      </p:pic>
      <p:pic>
        <p:nvPicPr>
          <p:cNvPr id="10" name="Picture 9"/>
          <p:cNvPicPr>
            <a:picLocks noChangeAspect="1"/>
          </p:cNvPicPr>
          <p:nvPr/>
        </p:nvPicPr>
        <p:blipFill>
          <a:blip r:embed="rId3"/>
          <a:stretch>
            <a:fillRect/>
          </a:stretch>
        </p:blipFill>
        <p:spPr>
          <a:xfrm>
            <a:off x="4537364" y="2514600"/>
            <a:ext cx="4409234" cy="4343400"/>
          </a:xfrm>
          <a:prstGeom prst="rect">
            <a:avLst/>
          </a:prstGeom>
        </p:spPr>
      </p:pic>
      <p:sp>
        <p:nvSpPr>
          <p:cNvPr id="11" name="Rectangle 10"/>
          <p:cNvSpPr/>
          <p:nvPr/>
        </p:nvSpPr>
        <p:spPr>
          <a:xfrm>
            <a:off x="602601" y="1571957"/>
            <a:ext cx="3356432" cy="369332"/>
          </a:xfrm>
          <a:prstGeom prst="rect">
            <a:avLst/>
          </a:prstGeom>
        </p:spPr>
        <p:txBody>
          <a:bodyPr wrap="none">
            <a:spAutoFit/>
          </a:bodyPr>
          <a:lstStyle/>
          <a:p>
            <a:r>
              <a:rPr lang="en-US" b="1" dirty="0">
                <a:latin typeface="Bembo-Bold"/>
              </a:rPr>
              <a:t>Parabolic Reflective Antenna</a:t>
            </a:r>
            <a:endParaRPr lang="en-US" dirty="0"/>
          </a:p>
        </p:txBody>
      </p:sp>
      <p:sp>
        <p:nvSpPr>
          <p:cNvPr id="12" name="Rectangle 11"/>
          <p:cNvSpPr/>
          <p:nvPr/>
        </p:nvSpPr>
        <p:spPr>
          <a:xfrm>
            <a:off x="292547" y="2016957"/>
            <a:ext cx="6477143" cy="369332"/>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Ten-Roman"/>
              </a:rPr>
              <a:t>Used </a:t>
            </a:r>
            <a:r>
              <a:rPr lang="en-US" dirty="0">
                <a:latin typeface="TimesTen-Roman"/>
              </a:rPr>
              <a:t>in terrestrial microwave and satellite applications.</a:t>
            </a:r>
            <a:endParaRPr lang="en-US" dirty="0"/>
          </a:p>
        </p:txBody>
      </p:sp>
    </p:spTree>
    <p:extLst>
      <p:ext uri="{BB962C8B-B14F-4D97-AF65-F5344CB8AC3E}">
        <p14:creationId xmlns:p14="http://schemas.microsoft.com/office/powerpoint/2010/main" val="1638829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xmlns="" id="{E05854B7-4590-42C0-A6FE-7B42692D9565}"/>
              </a:ext>
            </a:extLst>
          </p:cNvPr>
          <p:cNvSpPr>
            <a:spLocks noGrp="1"/>
          </p:cNvSpPr>
          <p:nvPr>
            <p:ph type="title"/>
          </p:nvPr>
        </p:nvSpPr>
        <p:spPr/>
        <p:txBody>
          <a:bodyPr/>
          <a:lstStyle/>
          <a:p>
            <a:r>
              <a:rPr lang="en-US" altLang="en-US"/>
              <a:t>Wireless</a:t>
            </a:r>
          </a:p>
        </p:txBody>
      </p:sp>
      <p:pic>
        <p:nvPicPr>
          <p:cNvPr id="33796" name="Picture 2">
            <a:extLst>
              <a:ext uri="{FF2B5EF4-FFF2-40B4-BE49-F238E27FC236}">
                <a16:creationId xmlns:a16="http://schemas.microsoft.com/office/drawing/2014/main" xmlns="" id="{370FCB06-8F36-4A67-960D-91CA0088D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075" y="1690689"/>
            <a:ext cx="6791025" cy="4024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08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752600"/>
            <a:ext cx="8305800" cy="2862322"/>
          </a:xfrm>
          <a:prstGeom prst="rect">
            <a:avLst/>
          </a:prstGeom>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Guided media </a:t>
            </a:r>
            <a:r>
              <a:rPr lang="en-US" sz="2000" b="1" dirty="0" smtClean="0">
                <a:latin typeface="Times New Roman" panose="02020603050405020304" pitchFamily="18" charset="0"/>
                <a:cs typeface="Times New Roman" panose="02020603050405020304" pitchFamily="18" charset="0"/>
              </a:rPr>
              <a:t>(physical path) </a:t>
            </a:r>
          </a:p>
          <a:p>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sym typeface="Wingdings" panose="05000000000000000000" pitchFamily="2" charset="2"/>
              </a:rPr>
              <a:t>T</a:t>
            </a:r>
            <a:r>
              <a:rPr lang="en-US" sz="2000" dirty="0" smtClean="0">
                <a:latin typeface="Times New Roman" panose="02020603050405020304" pitchFamily="18" charset="0"/>
                <a:cs typeface="Times New Roman" panose="02020603050405020304" pitchFamily="18" charset="0"/>
              </a:rPr>
              <a:t>wisted pair</a:t>
            </a:r>
            <a:r>
              <a:rPr lang="en-US" sz="2000" dirty="0">
                <a:latin typeface="Times New Roman" panose="02020603050405020304" pitchFamily="18" charset="0"/>
                <a:cs typeface="Times New Roman" panose="02020603050405020304" pitchFamily="18" charset="0"/>
              </a:rPr>
              <a:t>, coaxial cable, and optical fiber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E</a:t>
            </a:r>
            <a:r>
              <a:rPr lang="en-US" sz="2000" dirty="0" smtClean="0">
                <a:latin typeface="Times New Roman" panose="02020603050405020304" pitchFamily="18" charset="0"/>
                <a:cs typeface="Times New Roman" panose="02020603050405020304" pitchFamily="18" charset="0"/>
              </a:rPr>
              <a:t>lectromagnetic waves are guided over the solid medium.</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Unguided (antenna </a:t>
            </a:r>
            <a:r>
              <a:rPr lang="en-US" sz="2000" b="1" dirty="0">
                <a:latin typeface="Times New Roman" panose="02020603050405020304" pitchFamily="18" charset="0"/>
                <a:cs typeface="Times New Roman" panose="02020603050405020304" pitchFamily="18" charset="0"/>
              </a:rPr>
              <a:t>for </a:t>
            </a:r>
            <a:r>
              <a:rPr lang="en-US" sz="2000" b="1" dirty="0" smtClean="0">
                <a:latin typeface="Times New Roman" panose="02020603050405020304" pitchFamily="18" charset="0"/>
                <a:cs typeface="Times New Roman" panose="02020603050405020304" pitchFamily="18" charset="0"/>
              </a:rPr>
              <a:t>transmitting)</a:t>
            </a:r>
          </a:p>
          <a:p>
            <a:pPr marL="285750" indent="-285750">
              <a:buFont typeface="Wingdings" panose="05000000000000000000" pitchFamily="2" charset="2"/>
              <a:buChar char="à"/>
            </a:pPr>
            <a:r>
              <a:rPr lang="en-US" sz="2000" dirty="0" smtClean="0">
                <a:latin typeface="Times New Roman" panose="02020603050405020304" pitchFamily="18" charset="0"/>
                <a:cs typeface="Times New Roman" panose="02020603050405020304" pitchFamily="18" charset="0"/>
              </a:rPr>
              <a:t>Air</a:t>
            </a:r>
            <a:r>
              <a:rPr lang="en-US" sz="2000" dirty="0">
                <a:latin typeface="Times New Roman" panose="02020603050405020304" pitchFamily="18" charset="0"/>
                <a:cs typeface="Times New Roman" panose="02020603050405020304" pitchFamily="18" charset="0"/>
              </a:rPr>
              <a:t>, vacuum, or water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sym typeface="Wingdings" panose="05000000000000000000" pitchFamily="2" charset="2"/>
              </a:rPr>
              <a:t>T</a:t>
            </a:r>
            <a:r>
              <a:rPr lang="en-US" sz="2000" dirty="0" smtClean="0">
                <a:latin typeface="Times New Roman" panose="02020603050405020304" pitchFamily="18" charset="0"/>
                <a:cs typeface="Times New Roman" panose="02020603050405020304" pitchFamily="18" charset="0"/>
              </a:rPr>
              <a:t>echniques </a:t>
            </a:r>
            <a:r>
              <a:rPr lang="en-US" sz="2000" dirty="0">
                <a:latin typeface="Times New Roman" panose="02020603050405020304" pitchFamily="18" charset="0"/>
                <a:cs typeface="Times New Roman" panose="02020603050405020304" pitchFamily="18" charset="0"/>
              </a:rPr>
              <a:t>commonly used for </a:t>
            </a:r>
            <a:r>
              <a:rPr lang="en-US" sz="2000" dirty="0" smtClean="0">
                <a:latin typeface="Times New Roman" panose="02020603050405020304" pitchFamily="18" charset="0"/>
                <a:cs typeface="Times New Roman" panose="02020603050405020304" pitchFamily="18" charset="0"/>
              </a:rPr>
              <a:t>information communications </a:t>
            </a:r>
            <a:r>
              <a:rPr lang="en-US" sz="2000" dirty="0">
                <a:latin typeface="Times New Roman" panose="02020603050405020304" pitchFamily="18" charset="0"/>
                <a:cs typeface="Times New Roman" panose="02020603050405020304" pitchFamily="18" charset="0"/>
              </a:rPr>
              <a:t>include broadcast radio, terrestrial microwave, </a:t>
            </a:r>
            <a:r>
              <a:rPr lang="en-US" sz="2000" dirty="0" smtClean="0">
                <a:latin typeface="Times New Roman" panose="02020603050405020304" pitchFamily="18" charset="0"/>
                <a:cs typeface="Times New Roman" panose="02020603050405020304" pitchFamily="18" charset="0"/>
              </a:rPr>
              <a:t>and satellite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27841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2">
            <a:extLst>
              <a:ext uri="{FF2B5EF4-FFF2-40B4-BE49-F238E27FC236}">
                <a16:creationId xmlns:a16="http://schemas.microsoft.com/office/drawing/2014/main" xmlns="" id="{5D2AB240-B5C2-40F2-A6C9-A0743B1C1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6229349" cy="401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950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2">
            <a:extLst>
              <a:ext uri="{FF2B5EF4-FFF2-40B4-BE49-F238E27FC236}">
                <a16:creationId xmlns:a16="http://schemas.microsoft.com/office/drawing/2014/main" xmlns="" id="{C6085BF5-CBAB-4615-81D9-01FD0E4EE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877" y="1447800"/>
            <a:ext cx="7250723" cy="444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882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2">
            <a:extLst>
              <a:ext uri="{FF2B5EF4-FFF2-40B4-BE49-F238E27FC236}">
                <a16:creationId xmlns:a16="http://schemas.microsoft.com/office/drawing/2014/main" xmlns="" id="{BCEEBFBD-1D50-4281-9A99-BC7EA9EC7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04332"/>
            <a:ext cx="6610350" cy="3967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341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 Parabolic                                                      00282829  Mnementh                      BEAE7A2F:">
            <a:extLst>
              <a:ext uri="{FF2B5EF4-FFF2-40B4-BE49-F238E27FC236}">
                <a16:creationId xmlns:a16="http://schemas.microsoft.com/office/drawing/2014/main" xmlns="" id="{33B0CB53-1A97-47D4-8FF4-0082B83C18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50113"/>
          <a:stretch>
            <a:fillRect/>
          </a:stretch>
        </p:blipFill>
        <p:spPr bwMode="auto">
          <a:xfrm>
            <a:off x="1201986" y="1825625"/>
            <a:ext cx="6740028" cy="435133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728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xmlns="" id="{6A1D0421-0A31-48FF-9618-EA5B61ACD972}"/>
              </a:ext>
            </a:extLst>
          </p:cNvPr>
          <p:cNvSpPr>
            <a:spLocks noGrp="1" noChangeArrowheads="1"/>
          </p:cNvSpPr>
          <p:nvPr>
            <p:ph type="title"/>
          </p:nvPr>
        </p:nvSpPr>
        <p:spPr/>
        <p:txBody>
          <a:bodyPr/>
          <a:lstStyle/>
          <a:p>
            <a:pPr eaLnBrk="1" hangingPunct="1"/>
            <a:r>
              <a:rPr kumimoji="1" lang="en-GB" altLang="en-US"/>
              <a:t>Antenna Gain</a:t>
            </a:r>
          </a:p>
        </p:txBody>
      </p:sp>
      <p:sp>
        <p:nvSpPr>
          <p:cNvPr id="38915" name="Rectangle 3">
            <a:extLst>
              <a:ext uri="{FF2B5EF4-FFF2-40B4-BE49-F238E27FC236}">
                <a16:creationId xmlns:a16="http://schemas.microsoft.com/office/drawing/2014/main" xmlns="" id="{F98C55E8-6BA3-45B3-BE48-9B85D6E126DB}"/>
              </a:ext>
            </a:extLst>
          </p:cNvPr>
          <p:cNvSpPr>
            <a:spLocks noGrp="1" noChangeArrowheads="1"/>
          </p:cNvSpPr>
          <p:nvPr>
            <p:ph idx="1"/>
          </p:nvPr>
        </p:nvSpPr>
        <p:spPr/>
        <p:txBody>
          <a:bodyPr/>
          <a:lstStyle/>
          <a:p>
            <a:pPr eaLnBrk="1" hangingPunct="1"/>
            <a:r>
              <a:rPr kumimoji="1" lang="en-GB" altLang="en-US" dirty="0"/>
              <a:t>measure of directionality of antenna</a:t>
            </a:r>
          </a:p>
          <a:p>
            <a:pPr eaLnBrk="1" hangingPunct="1"/>
            <a:r>
              <a:rPr kumimoji="1" lang="en-GB" altLang="en-US" dirty="0"/>
              <a:t>power output in particular direction verses that produced by an isotropic antenna</a:t>
            </a:r>
          </a:p>
          <a:p>
            <a:pPr eaLnBrk="1" hangingPunct="1"/>
            <a:r>
              <a:rPr kumimoji="1" lang="en-GB" altLang="en-US" dirty="0"/>
              <a:t>measured in decibels (dB)</a:t>
            </a:r>
          </a:p>
          <a:p>
            <a:pPr eaLnBrk="1" hangingPunct="1"/>
            <a:r>
              <a:rPr kumimoji="1" lang="en-GB" altLang="en-US" dirty="0"/>
              <a:t>effective area relates to size and shape</a:t>
            </a:r>
          </a:p>
          <a:p>
            <a:pPr lvl="1" eaLnBrk="1" hangingPunct="1"/>
            <a:r>
              <a:rPr kumimoji="1" lang="en-GB" altLang="en-US" dirty="0"/>
              <a:t>related to gain</a:t>
            </a:r>
          </a:p>
        </p:txBody>
      </p:sp>
    </p:spTree>
    <p:extLst>
      <p:ext uri="{BB962C8B-B14F-4D97-AF65-F5344CB8AC3E}">
        <p14:creationId xmlns:p14="http://schemas.microsoft.com/office/powerpoint/2010/main" val="2574122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7868" y="1724819"/>
            <a:ext cx="7886700" cy="4351338"/>
          </a:xfrm>
        </p:spPr>
        <p:txBody>
          <a:bodyPr/>
          <a:lstStyle/>
          <a:p>
            <a:r>
              <a:rPr lang="en-US" b="1" dirty="0"/>
              <a:t>effective </a:t>
            </a:r>
            <a:r>
              <a:rPr lang="en-US" b="1" dirty="0" smtClean="0"/>
              <a:t>area </a:t>
            </a:r>
            <a:r>
              <a:rPr lang="en-US" dirty="0"/>
              <a:t>of an </a:t>
            </a:r>
            <a:r>
              <a:rPr lang="en-US" dirty="0" smtClean="0"/>
              <a:t>antenna</a:t>
            </a:r>
          </a:p>
          <a:p>
            <a:r>
              <a:rPr lang="en-US" dirty="0"/>
              <a:t>The effective area of an antenna is related to the physical size of the antenna and </a:t>
            </a:r>
            <a:r>
              <a:rPr lang="en-US" dirty="0" smtClean="0"/>
              <a:t>to its </a:t>
            </a:r>
            <a:r>
              <a:rPr lang="en-US" dirty="0"/>
              <a:t>shape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895600" y="3200400"/>
            <a:ext cx="2772898" cy="700088"/>
          </a:xfrm>
          <a:prstGeom prst="rect">
            <a:avLst/>
          </a:prstGeom>
        </p:spPr>
      </p:pic>
      <p:pic>
        <p:nvPicPr>
          <p:cNvPr id="5" name="Picture 4"/>
          <p:cNvPicPr>
            <a:picLocks noChangeAspect="1"/>
          </p:cNvPicPr>
          <p:nvPr/>
        </p:nvPicPr>
        <p:blipFill>
          <a:blip r:embed="rId3"/>
          <a:stretch>
            <a:fillRect/>
          </a:stretch>
        </p:blipFill>
        <p:spPr>
          <a:xfrm>
            <a:off x="2895600" y="4352925"/>
            <a:ext cx="3810000" cy="1958974"/>
          </a:xfrm>
          <a:prstGeom prst="rect">
            <a:avLst/>
          </a:prstGeom>
        </p:spPr>
      </p:pic>
    </p:spTree>
    <p:extLst>
      <p:ext uri="{BB962C8B-B14F-4D97-AF65-F5344CB8AC3E}">
        <p14:creationId xmlns:p14="http://schemas.microsoft.com/office/powerpoint/2010/main" val="782719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a:t>
            </a:r>
            <a:r>
              <a:rPr lang="en-US" dirty="0" smtClean="0"/>
              <a:t>he </a:t>
            </a:r>
            <a:r>
              <a:rPr lang="en-US" dirty="0"/>
              <a:t>effective area of an ideal isotropic antenna is </a:t>
            </a:r>
            <a:r>
              <a:rPr lang="en-US" dirty="0" smtClean="0"/>
              <a:t>with             a power </a:t>
            </a:r>
            <a:r>
              <a:rPr lang="en-US" dirty="0"/>
              <a:t>gain of 1; </a:t>
            </a:r>
            <a:endParaRPr lang="en-US" dirty="0" smtClean="0"/>
          </a:p>
          <a:p>
            <a:r>
              <a:rPr lang="en-US" dirty="0"/>
              <a:t>T</a:t>
            </a:r>
            <a:r>
              <a:rPr lang="en-US" dirty="0" smtClean="0"/>
              <a:t>he </a:t>
            </a:r>
            <a:r>
              <a:rPr lang="en-US" dirty="0"/>
              <a:t>effective area of a parabolic antenna with a face area of </a:t>
            </a:r>
            <a:r>
              <a:rPr lang="en-US" i="1" dirty="0"/>
              <a:t>A </a:t>
            </a:r>
            <a:r>
              <a:rPr lang="en-US" dirty="0" smtClean="0"/>
              <a:t>is 0.56</a:t>
            </a:r>
            <a:r>
              <a:rPr lang="en-US" i="1" dirty="0" smtClean="0"/>
              <a:t>A</a:t>
            </a:r>
            <a:r>
              <a:rPr lang="en-US" dirty="0"/>
              <a:t>, with a power gain </a:t>
            </a:r>
            <a:r>
              <a:rPr lang="en-US" dirty="0" smtClean="0"/>
              <a:t>of</a:t>
            </a:r>
            <a:endParaRPr lang="en-US" dirty="0"/>
          </a:p>
        </p:txBody>
      </p:sp>
      <p:pic>
        <p:nvPicPr>
          <p:cNvPr id="4" name="Picture 3"/>
          <p:cNvPicPr>
            <a:picLocks noChangeAspect="1"/>
          </p:cNvPicPr>
          <p:nvPr/>
        </p:nvPicPr>
        <p:blipFill>
          <a:blip r:embed="rId2"/>
          <a:stretch>
            <a:fillRect/>
          </a:stretch>
        </p:blipFill>
        <p:spPr>
          <a:xfrm>
            <a:off x="3962400" y="2819400"/>
            <a:ext cx="609600" cy="352213"/>
          </a:xfrm>
          <a:prstGeom prst="rect">
            <a:avLst/>
          </a:prstGeom>
        </p:spPr>
      </p:pic>
      <p:pic>
        <p:nvPicPr>
          <p:cNvPr id="5" name="Picture 4"/>
          <p:cNvPicPr>
            <a:picLocks noChangeAspect="1"/>
          </p:cNvPicPr>
          <p:nvPr/>
        </p:nvPicPr>
        <p:blipFill>
          <a:blip r:embed="rId3"/>
          <a:stretch>
            <a:fillRect/>
          </a:stretch>
        </p:blipFill>
        <p:spPr>
          <a:xfrm>
            <a:off x="6781800" y="1778000"/>
            <a:ext cx="609600" cy="431800"/>
          </a:xfrm>
          <a:prstGeom prst="rect">
            <a:avLst/>
          </a:prstGeom>
        </p:spPr>
      </p:pic>
      <p:pic>
        <p:nvPicPr>
          <p:cNvPr id="6" name="Picture 5"/>
          <p:cNvPicPr>
            <a:picLocks noChangeAspect="1"/>
          </p:cNvPicPr>
          <p:nvPr/>
        </p:nvPicPr>
        <p:blipFill>
          <a:blip r:embed="rId4"/>
          <a:stretch>
            <a:fillRect/>
          </a:stretch>
        </p:blipFill>
        <p:spPr>
          <a:xfrm>
            <a:off x="371552" y="3810000"/>
            <a:ext cx="8400895" cy="2222712"/>
          </a:xfrm>
          <a:prstGeom prst="rect">
            <a:avLst/>
          </a:prstGeom>
        </p:spPr>
      </p:pic>
    </p:spTree>
    <p:extLst>
      <p:ext uri="{BB962C8B-B14F-4D97-AF65-F5344CB8AC3E}">
        <p14:creationId xmlns:p14="http://schemas.microsoft.com/office/powerpoint/2010/main" val="2509786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39E1D2C2-F876-40B8-86A1-820D392A4EB7}"/>
              </a:ext>
            </a:extLst>
          </p:cNvPr>
          <p:cNvSpPr>
            <a:spLocks noGrp="1" noChangeArrowheads="1"/>
          </p:cNvSpPr>
          <p:nvPr>
            <p:ph type="title"/>
          </p:nvPr>
        </p:nvSpPr>
        <p:spPr/>
        <p:txBody>
          <a:bodyPr/>
          <a:lstStyle/>
          <a:p>
            <a:pPr eaLnBrk="1" hangingPunct="1"/>
            <a:r>
              <a:rPr kumimoji="1" lang="en-US" altLang="en-US" dirty="0"/>
              <a:t>Terrestrial Microwave</a:t>
            </a:r>
          </a:p>
        </p:txBody>
      </p:sp>
      <p:sp>
        <p:nvSpPr>
          <p:cNvPr id="40963" name="Rectangle 3">
            <a:extLst>
              <a:ext uri="{FF2B5EF4-FFF2-40B4-BE49-F238E27FC236}">
                <a16:creationId xmlns:a16="http://schemas.microsoft.com/office/drawing/2014/main" xmlns="" id="{9DA54179-4B16-4B4C-A51F-98DE9BF1340C}"/>
              </a:ext>
            </a:extLst>
          </p:cNvPr>
          <p:cNvSpPr>
            <a:spLocks noGrp="1" noChangeArrowheads="1"/>
          </p:cNvSpPr>
          <p:nvPr>
            <p:ph idx="1"/>
          </p:nvPr>
        </p:nvSpPr>
        <p:spPr>
          <a:xfrm>
            <a:off x="816861" y="1428750"/>
            <a:ext cx="8153400" cy="3600450"/>
          </a:xfrm>
        </p:spPr>
        <p:txBody>
          <a:bodyPr>
            <a:normAutofit/>
          </a:bodyPr>
          <a:lstStyle/>
          <a:p>
            <a:pPr eaLnBrk="1" hangingPunct="1">
              <a:lnSpc>
                <a:spcPct val="90000"/>
              </a:lnSpc>
            </a:pPr>
            <a:r>
              <a:rPr kumimoji="1" lang="en-US" altLang="en-US" sz="2400" dirty="0"/>
              <a:t>U</a:t>
            </a:r>
            <a:r>
              <a:rPr kumimoji="1" lang="en-US" altLang="en-US" sz="2400" dirty="0" smtClean="0"/>
              <a:t>sed </a:t>
            </a:r>
            <a:r>
              <a:rPr kumimoji="1" lang="en-US" altLang="en-US" sz="2400" dirty="0"/>
              <a:t>for long haul </a:t>
            </a:r>
            <a:r>
              <a:rPr kumimoji="1" lang="en-US" altLang="en-US" sz="2400" dirty="0" smtClean="0"/>
              <a:t>telecommunications and </a:t>
            </a:r>
            <a:r>
              <a:rPr kumimoji="1" lang="en-US" altLang="en-US" sz="2400" dirty="0"/>
              <a:t>short point-to-point links</a:t>
            </a:r>
          </a:p>
          <a:p>
            <a:pPr eaLnBrk="1" hangingPunct="1">
              <a:lnSpc>
                <a:spcPct val="90000"/>
              </a:lnSpc>
            </a:pPr>
            <a:r>
              <a:rPr kumimoji="1" lang="en-US" altLang="en-US" sz="2400" dirty="0"/>
              <a:t>R</a:t>
            </a:r>
            <a:r>
              <a:rPr kumimoji="1" lang="en-US" altLang="en-US" sz="2400" dirty="0" smtClean="0"/>
              <a:t>equires </a:t>
            </a:r>
            <a:r>
              <a:rPr kumimoji="1" lang="en-US" altLang="en-US" sz="2400" dirty="0"/>
              <a:t>fewer repeaters but </a:t>
            </a:r>
            <a:r>
              <a:rPr kumimoji="1" lang="en-US" altLang="en-US" sz="2400" dirty="0" smtClean="0"/>
              <a:t>must be LOS</a:t>
            </a:r>
            <a:endParaRPr kumimoji="1" lang="en-US" altLang="en-US" sz="2400" dirty="0"/>
          </a:p>
          <a:p>
            <a:pPr eaLnBrk="1" hangingPunct="1">
              <a:lnSpc>
                <a:spcPct val="90000"/>
              </a:lnSpc>
            </a:pPr>
            <a:r>
              <a:rPr kumimoji="1" lang="en-US" altLang="en-US" sz="2400" dirty="0"/>
              <a:t>U</a:t>
            </a:r>
            <a:r>
              <a:rPr kumimoji="1" lang="en-US" altLang="en-US" sz="2400" dirty="0" smtClean="0"/>
              <a:t>se </a:t>
            </a:r>
            <a:r>
              <a:rPr kumimoji="1" lang="en-US" altLang="en-US" sz="2400" dirty="0"/>
              <a:t>a parabolic dish to focus a narrow beam onto a receiver antenna</a:t>
            </a:r>
          </a:p>
          <a:p>
            <a:pPr eaLnBrk="1" hangingPunct="1">
              <a:lnSpc>
                <a:spcPct val="90000"/>
              </a:lnSpc>
            </a:pPr>
            <a:r>
              <a:rPr kumimoji="1" lang="en-US" altLang="en-US" sz="2400" dirty="0"/>
              <a:t>1-40GHz frequencies</a:t>
            </a:r>
          </a:p>
          <a:p>
            <a:pPr eaLnBrk="1" hangingPunct="1">
              <a:lnSpc>
                <a:spcPct val="90000"/>
              </a:lnSpc>
            </a:pPr>
            <a:r>
              <a:rPr kumimoji="1" lang="en-US" altLang="en-US" sz="2400" dirty="0"/>
              <a:t>H</a:t>
            </a:r>
            <a:r>
              <a:rPr kumimoji="1" lang="en-US" altLang="en-US" sz="2400" dirty="0" smtClean="0"/>
              <a:t>igher </a:t>
            </a:r>
            <a:r>
              <a:rPr kumimoji="1" lang="en-US" altLang="en-US" sz="2400" dirty="0"/>
              <a:t>frequencies give higher data rates</a:t>
            </a:r>
          </a:p>
          <a:p>
            <a:pPr eaLnBrk="1" hangingPunct="1">
              <a:lnSpc>
                <a:spcPct val="90000"/>
              </a:lnSpc>
            </a:pPr>
            <a:r>
              <a:rPr kumimoji="1" lang="en-US" altLang="en-US" sz="2400" dirty="0"/>
              <a:t>main source of loss is </a:t>
            </a:r>
            <a:r>
              <a:rPr kumimoji="1" lang="en-US" altLang="en-US" sz="2400" dirty="0" smtClean="0"/>
              <a:t>attenuation + </a:t>
            </a:r>
            <a:r>
              <a:rPr kumimoji="1" lang="en-US" altLang="en-US" sz="2400" dirty="0"/>
              <a:t>interference</a:t>
            </a:r>
          </a:p>
          <a:p>
            <a:pPr eaLnBrk="1" hangingPunct="1">
              <a:lnSpc>
                <a:spcPct val="90000"/>
              </a:lnSpc>
            </a:pPr>
            <a:endParaRPr kumimoji="1" lang="en-US" altLang="en-US" dirty="0"/>
          </a:p>
        </p:txBody>
      </p:sp>
      <p:pic>
        <p:nvPicPr>
          <p:cNvPr id="2" name="Picture 1"/>
          <p:cNvPicPr>
            <a:picLocks noChangeAspect="1"/>
          </p:cNvPicPr>
          <p:nvPr/>
        </p:nvPicPr>
        <p:blipFill>
          <a:blip r:embed="rId3"/>
          <a:stretch>
            <a:fillRect/>
          </a:stretch>
        </p:blipFill>
        <p:spPr>
          <a:xfrm>
            <a:off x="2150361" y="4876800"/>
            <a:ext cx="4843277" cy="1547811"/>
          </a:xfrm>
          <a:prstGeom prst="rect">
            <a:avLst/>
          </a:prstGeom>
        </p:spPr>
      </p:pic>
    </p:spTree>
    <p:extLst>
      <p:ext uri="{BB962C8B-B14F-4D97-AF65-F5344CB8AC3E}">
        <p14:creationId xmlns:p14="http://schemas.microsoft.com/office/powerpoint/2010/main" val="47698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6A23B95-5127-4790-AF85-7D7A87F30D34}"/>
              </a:ext>
            </a:extLst>
          </p:cNvPr>
          <p:cNvSpPr>
            <a:spLocks noGrp="1"/>
          </p:cNvSpPr>
          <p:nvPr>
            <p:ph idx="1"/>
          </p:nvPr>
        </p:nvSpPr>
        <p:spPr/>
        <p:txBody>
          <a:bodyPr/>
          <a:lstStyle/>
          <a:p>
            <a:pPr>
              <a:buFont typeface="Arial" charset="0"/>
              <a:buChar char="•"/>
              <a:defRPr/>
            </a:pPr>
            <a:r>
              <a:rPr lang="en-US" sz="2400" dirty="0"/>
              <a:t>As with any transmission system, a main source of loss is attenuation. For microwave (and radio frequencies), the loss can be expressed as</a:t>
            </a:r>
          </a:p>
          <a:p>
            <a:pPr marL="0" indent="0">
              <a:buNone/>
              <a:defRPr/>
            </a:pPr>
            <a:endParaRPr lang="en-US" sz="2400" dirty="0" smtClean="0"/>
          </a:p>
          <a:p>
            <a:pPr marL="0" indent="0">
              <a:buNone/>
              <a:defRPr/>
            </a:pPr>
            <a:endParaRPr lang="en-US" sz="2400" dirty="0"/>
          </a:p>
          <a:p>
            <a:pPr>
              <a:buFont typeface="Arial" charset="0"/>
              <a:buChar char="•"/>
              <a:defRPr/>
            </a:pPr>
            <a:r>
              <a:rPr lang="en-US" sz="2400" dirty="0" smtClean="0"/>
              <a:t>where </a:t>
            </a:r>
            <a:r>
              <a:rPr lang="en-US" sz="2400" i="1" dirty="0"/>
              <a:t>d </a:t>
            </a:r>
            <a:r>
              <a:rPr lang="en-US" sz="2400" dirty="0"/>
              <a:t>is the distance and </a:t>
            </a:r>
            <a:r>
              <a:rPr lang="el-GR" sz="2400" dirty="0"/>
              <a:t>λ</a:t>
            </a:r>
            <a:r>
              <a:rPr lang="en-US" sz="2400" dirty="0"/>
              <a:t> is the wavelength, in the same units</a:t>
            </a:r>
          </a:p>
          <a:p>
            <a:pPr>
              <a:buFont typeface="Arial" charset="0"/>
              <a:buChar char="•"/>
              <a:defRPr/>
            </a:pPr>
            <a:endParaRPr lang="en-US" dirty="0"/>
          </a:p>
        </p:txBody>
      </p:sp>
      <p:pic>
        <p:nvPicPr>
          <p:cNvPr id="2" name="Picture 1"/>
          <p:cNvPicPr>
            <a:picLocks noChangeAspect="1"/>
          </p:cNvPicPr>
          <p:nvPr/>
        </p:nvPicPr>
        <p:blipFill>
          <a:blip r:embed="rId2"/>
          <a:stretch>
            <a:fillRect/>
          </a:stretch>
        </p:blipFill>
        <p:spPr>
          <a:xfrm>
            <a:off x="3581400" y="2819400"/>
            <a:ext cx="2757616" cy="990600"/>
          </a:xfrm>
          <a:prstGeom prst="rect">
            <a:avLst/>
          </a:prstGeom>
        </p:spPr>
      </p:pic>
    </p:spTree>
    <p:extLst>
      <p:ext uri="{BB962C8B-B14F-4D97-AF65-F5344CB8AC3E}">
        <p14:creationId xmlns:p14="http://schemas.microsoft.com/office/powerpoint/2010/main" val="1221413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42D1197F-13CC-4A00-96A2-C81F0FB11E77}"/>
              </a:ext>
            </a:extLst>
          </p:cNvPr>
          <p:cNvSpPr>
            <a:spLocks noGrp="1" noChangeArrowheads="1"/>
          </p:cNvSpPr>
          <p:nvPr>
            <p:ph type="title"/>
          </p:nvPr>
        </p:nvSpPr>
        <p:spPr>
          <a:xfrm>
            <a:off x="1295400" y="457200"/>
            <a:ext cx="6172200" cy="854869"/>
          </a:xfrm>
        </p:spPr>
        <p:txBody>
          <a:bodyPr/>
          <a:lstStyle/>
          <a:p>
            <a:pPr eaLnBrk="1" hangingPunct="1"/>
            <a:r>
              <a:rPr kumimoji="1" lang="en-US" altLang="en-US" dirty="0"/>
              <a:t>Satellite Microwave</a:t>
            </a:r>
          </a:p>
        </p:txBody>
      </p:sp>
      <p:sp>
        <p:nvSpPr>
          <p:cNvPr id="43011" name="Rectangle 3">
            <a:extLst>
              <a:ext uri="{FF2B5EF4-FFF2-40B4-BE49-F238E27FC236}">
                <a16:creationId xmlns:a16="http://schemas.microsoft.com/office/drawing/2014/main" xmlns="" id="{0BADF0E5-B226-40D5-9150-610E60E5A51F}"/>
              </a:ext>
            </a:extLst>
          </p:cNvPr>
          <p:cNvSpPr>
            <a:spLocks noGrp="1" noChangeArrowheads="1"/>
          </p:cNvSpPr>
          <p:nvPr>
            <p:ph idx="1"/>
          </p:nvPr>
        </p:nvSpPr>
        <p:spPr>
          <a:xfrm>
            <a:off x="952500" y="1312069"/>
            <a:ext cx="8039100" cy="5254337"/>
          </a:xfrm>
        </p:spPr>
        <p:txBody>
          <a:bodyPr>
            <a:normAutofit fontScale="70000" lnSpcReduction="20000"/>
          </a:bodyPr>
          <a:lstStyle/>
          <a:p>
            <a:pPr eaLnBrk="1" hangingPunct="1">
              <a:lnSpc>
                <a:spcPct val="90000"/>
              </a:lnSpc>
            </a:pPr>
            <a:r>
              <a:rPr kumimoji="1" lang="en-US" altLang="en-US" sz="3100" dirty="0">
                <a:latin typeface="Times New Roman" panose="02020603050405020304" pitchFamily="18" charset="0"/>
                <a:cs typeface="Times New Roman" panose="02020603050405020304" pitchFamily="18" charset="0"/>
              </a:rPr>
              <a:t>satellite is relay </a:t>
            </a:r>
            <a:r>
              <a:rPr kumimoji="1" lang="en-US" altLang="en-US" sz="3100" dirty="0" smtClean="0">
                <a:latin typeface="Times New Roman" panose="02020603050405020304" pitchFamily="18" charset="0"/>
                <a:cs typeface="Times New Roman" panose="02020603050405020304" pitchFamily="18" charset="0"/>
              </a:rPr>
              <a:t>station:</a:t>
            </a:r>
          </a:p>
          <a:p>
            <a:r>
              <a:rPr lang="en-US" sz="3100" dirty="0">
                <a:latin typeface="Times New Roman" panose="02020603050405020304" pitchFamily="18" charset="0"/>
                <a:cs typeface="Times New Roman" panose="02020603050405020304" pitchFamily="18" charset="0"/>
              </a:rPr>
              <a:t>earth </a:t>
            </a:r>
            <a:r>
              <a:rPr lang="en-US" sz="3100" dirty="0" smtClean="0">
                <a:latin typeface="Times New Roman" panose="02020603050405020304" pitchFamily="18" charset="0"/>
                <a:cs typeface="Times New Roman" panose="02020603050405020304" pitchFamily="18" charset="0"/>
              </a:rPr>
              <a:t>/ground stations </a:t>
            </a:r>
            <a:r>
              <a:rPr lang="en-US" sz="3100" dirty="0" smtClean="0">
                <a:latin typeface="Times New Roman" panose="02020603050405020304" pitchFamily="18" charset="0"/>
                <a:cs typeface="Times New Roman" panose="02020603050405020304" pitchFamily="18" charset="0"/>
                <a:sym typeface="Wingdings" panose="05000000000000000000" pitchFamily="2" charset="2"/>
              </a:rPr>
              <a:t></a:t>
            </a:r>
            <a:r>
              <a:rPr kumimoji="1" lang="en-US" altLang="en-US" sz="3100" dirty="0">
                <a:latin typeface="Times New Roman" panose="02020603050405020304" pitchFamily="18" charset="0"/>
                <a:cs typeface="Times New Roman" panose="02020603050405020304" pitchFamily="18" charset="0"/>
              </a:rPr>
              <a:t> satellite </a:t>
            </a:r>
            <a:r>
              <a:rPr kumimoji="1" lang="en-US" altLang="en-US" sz="31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3100" dirty="0">
                <a:latin typeface="Times New Roman" panose="02020603050405020304" pitchFamily="18" charset="0"/>
                <a:cs typeface="Times New Roman" panose="02020603050405020304" pitchFamily="18" charset="0"/>
              </a:rPr>
              <a:t> earth /ground stations </a:t>
            </a:r>
            <a:endParaRPr kumimoji="1" lang="en-US" altLang="en-US" sz="3100" dirty="0">
              <a:latin typeface="Times New Roman" panose="02020603050405020304" pitchFamily="18" charset="0"/>
              <a:cs typeface="Times New Roman" panose="02020603050405020304" pitchFamily="18" charset="0"/>
            </a:endParaRPr>
          </a:p>
          <a:p>
            <a:r>
              <a:rPr kumimoji="1" lang="en-US" altLang="en-US" sz="3100" dirty="0">
                <a:latin typeface="Times New Roman" panose="02020603050405020304" pitchFamily="18" charset="0"/>
                <a:cs typeface="Times New Roman" panose="02020603050405020304" pitchFamily="18" charset="0"/>
              </a:rPr>
              <a:t>receives on one </a:t>
            </a:r>
            <a:r>
              <a:rPr kumimoji="1" lang="en-US" altLang="en-US" sz="3100" dirty="0" smtClean="0">
                <a:latin typeface="Times New Roman" panose="02020603050405020304" pitchFamily="18" charset="0"/>
                <a:cs typeface="Times New Roman" panose="02020603050405020304" pitchFamily="18" charset="0"/>
              </a:rPr>
              <a:t>frequency band (</a:t>
            </a:r>
            <a:r>
              <a:rPr lang="en-US" sz="2300" dirty="0">
                <a:latin typeface="Times New Roman" panose="02020603050405020304" pitchFamily="18" charset="0"/>
                <a:cs typeface="Times New Roman" panose="02020603050405020304" pitchFamily="18" charset="0"/>
              </a:rPr>
              <a:t>uplink),</a:t>
            </a:r>
            <a:r>
              <a:rPr kumimoji="1" lang="en-US" altLang="en-US" sz="3100" dirty="0" smtClean="0">
                <a:latin typeface="Times New Roman" panose="02020603050405020304" pitchFamily="18" charset="0"/>
                <a:cs typeface="Times New Roman" panose="02020603050405020304" pitchFamily="18" charset="0"/>
              </a:rPr>
              <a:t>), </a:t>
            </a:r>
            <a:r>
              <a:rPr kumimoji="1" lang="en-US" altLang="en-US" sz="3100" dirty="0">
                <a:latin typeface="Times New Roman" panose="02020603050405020304" pitchFamily="18" charset="0"/>
                <a:cs typeface="Times New Roman" panose="02020603050405020304" pitchFamily="18" charset="0"/>
              </a:rPr>
              <a:t>amplifies or repeats signal and transmits on another </a:t>
            </a:r>
            <a:r>
              <a:rPr kumimoji="1" lang="en-US" altLang="en-US" sz="3100" dirty="0" smtClean="0">
                <a:latin typeface="Times New Roman" panose="02020603050405020304" pitchFamily="18" charset="0"/>
                <a:cs typeface="Times New Roman" panose="02020603050405020304" pitchFamily="18" charset="0"/>
              </a:rPr>
              <a:t>frequency (</a:t>
            </a:r>
            <a:r>
              <a:rPr lang="en-US" sz="2300" dirty="0">
                <a:latin typeface="Times New Roman" panose="02020603050405020304" pitchFamily="18" charset="0"/>
                <a:cs typeface="Times New Roman" panose="02020603050405020304" pitchFamily="18" charset="0"/>
              </a:rPr>
              <a:t>downlink</a:t>
            </a:r>
            <a:r>
              <a:rPr lang="en-US" sz="2300" dirty="0" smtClean="0">
                <a:latin typeface="Times New Roman" panose="02020603050405020304" pitchFamily="18" charset="0"/>
                <a:cs typeface="Times New Roman" panose="02020603050405020304" pitchFamily="18" charset="0"/>
              </a:rPr>
              <a:t>)</a:t>
            </a:r>
          </a:p>
          <a:p>
            <a:pPr lvl="1" eaLnBrk="1" hangingPunct="1">
              <a:lnSpc>
                <a:spcPct val="90000"/>
              </a:lnSpc>
            </a:pPr>
            <a:r>
              <a:rPr kumimoji="1" lang="en-US" altLang="en-US" sz="2300" dirty="0" err="1" smtClean="0">
                <a:latin typeface="Times New Roman" panose="02020603050405020304" pitchFamily="18" charset="0"/>
                <a:cs typeface="Times New Roman" panose="02020603050405020304" pitchFamily="18" charset="0"/>
              </a:rPr>
              <a:t>eg</a:t>
            </a:r>
            <a:r>
              <a:rPr kumimoji="1" lang="en-US" altLang="en-US" sz="2300" dirty="0">
                <a:latin typeface="Times New Roman" panose="02020603050405020304" pitchFamily="18" charset="0"/>
                <a:cs typeface="Times New Roman" panose="02020603050405020304" pitchFamily="18" charset="0"/>
              </a:rPr>
              <a:t>. uplink 5.925-6.425 GHz &amp; downlink 3.7-4.2 </a:t>
            </a:r>
            <a:r>
              <a:rPr kumimoji="1" lang="en-US" altLang="en-US" sz="2300" dirty="0" smtClean="0">
                <a:latin typeface="Times New Roman" panose="02020603050405020304" pitchFamily="18" charset="0"/>
                <a:cs typeface="Times New Roman" panose="02020603050405020304" pitchFamily="18" charset="0"/>
              </a:rPr>
              <a:t>GHz</a:t>
            </a:r>
          </a:p>
          <a:p>
            <a:r>
              <a:rPr lang="en-US" sz="2600" b="1" dirty="0">
                <a:latin typeface="Times New Roman" panose="02020603050405020304" pitchFamily="18" charset="0"/>
                <a:cs typeface="Times New Roman" panose="02020603050405020304" pitchFamily="18" charset="0"/>
              </a:rPr>
              <a:t>transponder </a:t>
            </a:r>
            <a:r>
              <a:rPr lang="en-US" sz="2600" b="1" dirty="0" smtClean="0">
                <a:latin typeface="Times New Roman" panose="02020603050405020304" pitchFamily="18" charset="0"/>
                <a:cs typeface="Times New Roman" panose="02020603050405020304" pitchFamily="18" charset="0"/>
              </a:rPr>
              <a:t>channels</a:t>
            </a:r>
            <a:r>
              <a:rPr lang="en-US" sz="2600" dirty="0" smtClean="0">
                <a:latin typeface="Times New Roman" panose="02020603050405020304" pitchFamily="18" charset="0"/>
                <a:cs typeface="Times New Roman" panose="02020603050405020304" pitchFamily="18" charset="0"/>
              </a:rPr>
              <a:t>(</a:t>
            </a:r>
            <a:r>
              <a:rPr lang="en-US" sz="2600" b="1" dirty="0" smtClean="0">
                <a:latin typeface="Times New Roman" panose="02020603050405020304" pitchFamily="18" charset="0"/>
                <a:cs typeface="Times New Roman" panose="02020603050405020304" pitchFamily="18" charset="0"/>
              </a:rPr>
              <a:t>transponders</a:t>
            </a:r>
            <a:r>
              <a:rPr lang="en-US" sz="2600" dirty="0" smtClean="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The subsystem, which provides the connecting link between transmitting and receiving antennas of a </a:t>
            </a:r>
            <a:r>
              <a:rPr lang="en-US" sz="3100" dirty="0" smtClean="0">
                <a:latin typeface="Times New Roman" panose="02020603050405020304" pitchFamily="18" charset="0"/>
                <a:cs typeface="Times New Roman" panose="02020603050405020304" pitchFamily="18" charset="0"/>
              </a:rPr>
              <a:t>satellite.</a:t>
            </a:r>
          </a:p>
          <a:p>
            <a:r>
              <a:rPr lang="en-US"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used for communications, navigation, map-making, astronomical observations, scientific experimentation, and monitoring of the Earth's environment</a:t>
            </a:r>
            <a:endParaRPr lang="en-US" altLang="en-US" sz="3100" dirty="0">
              <a:latin typeface="Times New Roman" panose="02020603050405020304" pitchFamily="18" charset="0"/>
              <a:cs typeface="Times New Roman" panose="02020603050405020304" pitchFamily="18" charset="0"/>
            </a:endParaRPr>
          </a:p>
          <a:p>
            <a:pPr eaLnBrk="1" hangingPunct="1">
              <a:lnSpc>
                <a:spcPct val="90000"/>
              </a:lnSpc>
            </a:pPr>
            <a:r>
              <a:rPr kumimoji="1" lang="en-US" altLang="en-US" sz="3100" dirty="0" smtClean="0">
                <a:latin typeface="Times New Roman" panose="02020603050405020304" pitchFamily="18" charset="0"/>
                <a:cs typeface="Times New Roman" panose="02020603050405020304" pitchFamily="18" charset="0"/>
              </a:rPr>
              <a:t>typically </a:t>
            </a:r>
            <a:r>
              <a:rPr kumimoji="1" lang="en-US" altLang="en-US" sz="3100" dirty="0">
                <a:latin typeface="Times New Roman" panose="02020603050405020304" pitchFamily="18" charset="0"/>
                <a:cs typeface="Times New Roman" panose="02020603050405020304" pitchFamily="18" charset="0"/>
              </a:rPr>
              <a:t>requires geo-stationary orbit</a:t>
            </a:r>
          </a:p>
          <a:p>
            <a:pPr lvl="1" eaLnBrk="1" hangingPunct="1">
              <a:lnSpc>
                <a:spcPct val="90000"/>
              </a:lnSpc>
            </a:pPr>
            <a:r>
              <a:rPr kumimoji="1" lang="en-US" altLang="en-US" sz="2300" dirty="0">
                <a:latin typeface="Times New Roman" panose="02020603050405020304" pitchFamily="18" charset="0"/>
                <a:cs typeface="Times New Roman" panose="02020603050405020304" pitchFamily="18" charset="0"/>
              </a:rPr>
              <a:t>height of 35,784km</a:t>
            </a:r>
          </a:p>
          <a:p>
            <a:pPr lvl="1" eaLnBrk="1" hangingPunct="1">
              <a:lnSpc>
                <a:spcPct val="90000"/>
              </a:lnSpc>
            </a:pPr>
            <a:r>
              <a:rPr kumimoji="1" lang="en-US" altLang="en-US" sz="2300" dirty="0">
                <a:latin typeface="Times New Roman" panose="02020603050405020304" pitchFamily="18" charset="0"/>
                <a:cs typeface="Times New Roman" panose="02020603050405020304" pitchFamily="18" charset="0"/>
              </a:rPr>
              <a:t>spaced at least 3-4° apart</a:t>
            </a:r>
          </a:p>
          <a:p>
            <a:pPr eaLnBrk="1" hangingPunct="1">
              <a:lnSpc>
                <a:spcPct val="90000"/>
              </a:lnSpc>
            </a:pPr>
            <a:r>
              <a:rPr kumimoji="1" lang="en-US" altLang="en-US" sz="3100" dirty="0">
                <a:latin typeface="Times New Roman" panose="02020603050405020304" pitchFamily="18" charset="0"/>
                <a:cs typeface="Times New Roman" panose="02020603050405020304" pitchFamily="18" charset="0"/>
              </a:rPr>
              <a:t>typical uses</a:t>
            </a:r>
          </a:p>
          <a:p>
            <a:pPr lvl="1" eaLnBrk="1" hangingPunct="1">
              <a:lnSpc>
                <a:spcPct val="90000"/>
              </a:lnSpc>
            </a:pPr>
            <a:r>
              <a:rPr kumimoji="1" lang="en-US" altLang="en-US" sz="2300" dirty="0">
                <a:latin typeface="Times New Roman" panose="02020603050405020304" pitchFamily="18" charset="0"/>
                <a:cs typeface="Times New Roman" panose="02020603050405020304" pitchFamily="18" charset="0"/>
              </a:rPr>
              <a:t>television</a:t>
            </a:r>
          </a:p>
          <a:p>
            <a:pPr lvl="1" eaLnBrk="1" hangingPunct="1">
              <a:lnSpc>
                <a:spcPct val="90000"/>
              </a:lnSpc>
            </a:pPr>
            <a:r>
              <a:rPr kumimoji="1" lang="en-US" altLang="en-US" sz="2300" dirty="0">
                <a:latin typeface="Times New Roman" panose="02020603050405020304" pitchFamily="18" charset="0"/>
                <a:cs typeface="Times New Roman" panose="02020603050405020304" pitchFamily="18" charset="0"/>
              </a:rPr>
              <a:t>long distance telephone</a:t>
            </a:r>
          </a:p>
          <a:p>
            <a:pPr lvl="1" eaLnBrk="1" hangingPunct="1">
              <a:lnSpc>
                <a:spcPct val="90000"/>
              </a:lnSpc>
            </a:pPr>
            <a:r>
              <a:rPr kumimoji="1" lang="en-US" altLang="en-US" sz="2300" dirty="0">
                <a:latin typeface="Times New Roman" panose="02020603050405020304" pitchFamily="18" charset="0"/>
                <a:cs typeface="Times New Roman" panose="02020603050405020304" pitchFamily="18" charset="0"/>
              </a:rPr>
              <a:t>private business networks</a:t>
            </a:r>
          </a:p>
          <a:p>
            <a:pPr lvl="1" eaLnBrk="1" hangingPunct="1">
              <a:lnSpc>
                <a:spcPct val="90000"/>
              </a:lnSpc>
            </a:pPr>
            <a:r>
              <a:rPr kumimoji="1" lang="en-US" altLang="en-US" sz="2300" dirty="0">
                <a:latin typeface="Times New Roman" panose="02020603050405020304" pitchFamily="18" charset="0"/>
                <a:cs typeface="Times New Roman" panose="02020603050405020304" pitchFamily="18" charset="0"/>
              </a:rPr>
              <a:t>global positioning</a:t>
            </a:r>
          </a:p>
          <a:p>
            <a:pPr eaLnBrk="1" hangingPunct="1">
              <a:lnSpc>
                <a:spcPct val="90000"/>
              </a:lnSpc>
            </a:pPr>
            <a:endParaRPr kumimoji="1" lang="en-US" altLang="en-US" dirty="0"/>
          </a:p>
        </p:txBody>
      </p:sp>
      <p:pic>
        <p:nvPicPr>
          <p:cNvPr id="2" name="Picture 1"/>
          <p:cNvPicPr>
            <a:picLocks noChangeAspect="1"/>
          </p:cNvPicPr>
          <p:nvPr/>
        </p:nvPicPr>
        <p:blipFill>
          <a:blip r:embed="rId3"/>
          <a:stretch>
            <a:fillRect/>
          </a:stretch>
        </p:blipFill>
        <p:spPr>
          <a:xfrm>
            <a:off x="5689518" y="4267200"/>
            <a:ext cx="3335729" cy="1789903"/>
          </a:xfrm>
          <a:prstGeom prst="rect">
            <a:avLst/>
          </a:prstGeom>
        </p:spPr>
      </p:pic>
    </p:spTree>
    <p:extLst>
      <p:ext uri="{BB962C8B-B14F-4D97-AF65-F5344CB8AC3E}">
        <p14:creationId xmlns:p14="http://schemas.microsoft.com/office/powerpoint/2010/main" val="427848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752600"/>
            <a:ext cx="8305800" cy="707886"/>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What are the key concerns for the  </a:t>
            </a:r>
            <a:r>
              <a:rPr lang="en-US" sz="2000" dirty="0">
                <a:latin typeface="Times New Roman" panose="02020603050405020304" pitchFamily="18" charset="0"/>
                <a:cs typeface="Times New Roman" panose="02020603050405020304" pitchFamily="18" charset="0"/>
              </a:rPr>
              <a:t>design of data transmission </a:t>
            </a:r>
            <a:r>
              <a:rPr lang="en-US" sz="2000" dirty="0" smtClean="0">
                <a:latin typeface="Times New Roman" panose="02020603050405020304" pitchFamily="18" charset="0"/>
                <a:cs typeface="Times New Roman" panose="02020603050405020304" pitchFamily="18" charset="0"/>
              </a:rPr>
              <a:t>systems?</a:t>
            </a:r>
          </a:p>
          <a:p>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838200" y="2590800"/>
            <a:ext cx="4028860" cy="400110"/>
          </a:xfrm>
          <a:prstGeom prst="rect">
            <a:avLst/>
          </a:prstGeom>
        </p:spPr>
        <p:txBody>
          <a:bodyPr wrap="none">
            <a:sp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High </a:t>
            </a:r>
            <a:r>
              <a:rPr lang="en-US" sz="2000" b="1" dirty="0">
                <a:solidFill>
                  <a:srgbClr val="FF0000"/>
                </a:solidFill>
                <a:latin typeface="Times New Roman" panose="02020603050405020304" pitchFamily="18" charset="0"/>
                <a:cs typeface="Times New Roman" panose="02020603050405020304" pitchFamily="18" charset="0"/>
              </a:rPr>
              <a:t>data rates over long distance</a:t>
            </a:r>
          </a:p>
        </p:txBody>
      </p:sp>
      <p:sp>
        <p:nvSpPr>
          <p:cNvPr id="5" name="Rectangle 4"/>
          <p:cNvSpPr/>
          <p:nvPr/>
        </p:nvSpPr>
        <p:spPr>
          <a:xfrm>
            <a:off x="838200" y="3429000"/>
            <a:ext cx="1364476" cy="369332"/>
          </a:xfrm>
          <a:prstGeom prst="rect">
            <a:avLst/>
          </a:prstGeom>
        </p:spPr>
        <p:txBody>
          <a:bodyPr wrap="none">
            <a:spAutoFit/>
          </a:bodyPr>
          <a:lstStyle/>
          <a:p>
            <a:r>
              <a:rPr lang="en-US" b="1" dirty="0">
                <a:latin typeface="TimesTen-Bold"/>
              </a:rPr>
              <a:t>Bandwidth</a:t>
            </a:r>
            <a:endParaRPr lang="en-US" dirty="0"/>
          </a:p>
        </p:txBody>
      </p:sp>
      <p:sp>
        <p:nvSpPr>
          <p:cNvPr id="6" name="Rectangle 5"/>
          <p:cNvSpPr/>
          <p:nvPr/>
        </p:nvSpPr>
        <p:spPr>
          <a:xfrm>
            <a:off x="838200" y="4061571"/>
            <a:ext cx="3108608" cy="369332"/>
          </a:xfrm>
          <a:prstGeom prst="rect">
            <a:avLst/>
          </a:prstGeom>
        </p:spPr>
        <p:txBody>
          <a:bodyPr wrap="none">
            <a:spAutoFit/>
          </a:bodyPr>
          <a:lstStyle/>
          <a:p>
            <a:r>
              <a:rPr lang="en-US" b="1" dirty="0">
                <a:latin typeface="TimesTen-Bold"/>
              </a:rPr>
              <a:t>Transmission impairments</a:t>
            </a:r>
            <a:endParaRPr lang="en-US" dirty="0"/>
          </a:p>
        </p:txBody>
      </p:sp>
      <p:sp>
        <p:nvSpPr>
          <p:cNvPr id="7" name="Rectangle 6"/>
          <p:cNvSpPr/>
          <p:nvPr/>
        </p:nvSpPr>
        <p:spPr>
          <a:xfrm>
            <a:off x="886964" y="4859178"/>
            <a:ext cx="1505540" cy="369332"/>
          </a:xfrm>
          <a:prstGeom prst="rect">
            <a:avLst/>
          </a:prstGeom>
        </p:spPr>
        <p:txBody>
          <a:bodyPr wrap="none">
            <a:spAutoFit/>
          </a:bodyPr>
          <a:lstStyle/>
          <a:p>
            <a:r>
              <a:rPr lang="en-US" b="1" dirty="0">
                <a:latin typeface="TimesTen-Bold"/>
              </a:rPr>
              <a:t>Interference</a:t>
            </a:r>
            <a:endParaRPr lang="en-US" dirty="0"/>
          </a:p>
        </p:txBody>
      </p:sp>
    </p:spTree>
    <p:extLst>
      <p:ext uri="{BB962C8B-B14F-4D97-AF65-F5344CB8AC3E}">
        <p14:creationId xmlns:p14="http://schemas.microsoft.com/office/powerpoint/2010/main" val="168440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xmlns="" id="{52BCC578-8012-48A1-8D78-400A519426E3}"/>
              </a:ext>
            </a:extLst>
          </p:cNvPr>
          <p:cNvSpPr>
            <a:spLocks noGrp="1" noChangeArrowheads="1"/>
          </p:cNvSpPr>
          <p:nvPr>
            <p:ph type="title"/>
          </p:nvPr>
        </p:nvSpPr>
        <p:spPr/>
        <p:txBody>
          <a:bodyPr/>
          <a:lstStyle/>
          <a:p>
            <a:pPr eaLnBrk="1" hangingPunct="1"/>
            <a:r>
              <a:rPr kumimoji="1" lang="en-GB" altLang="en-US"/>
              <a:t>Satellite Point to Point Link</a:t>
            </a:r>
          </a:p>
        </p:txBody>
      </p:sp>
      <p:pic>
        <p:nvPicPr>
          <p:cNvPr id="44035" name="Picture 5" descr="Satellite Configs                                              00282829  Mnementh                      BEAE7A2F:">
            <a:extLst>
              <a:ext uri="{FF2B5EF4-FFF2-40B4-BE49-F238E27FC236}">
                <a16:creationId xmlns:a16="http://schemas.microsoft.com/office/drawing/2014/main" xmlns="" id="{F146AAEC-38F4-49EA-9440-679606F94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7272"/>
          <a:stretch>
            <a:fillRect/>
          </a:stretch>
        </p:blipFill>
        <p:spPr bwMode="auto">
          <a:xfrm>
            <a:off x="1335497" y="1905000"/>
            <a:ext cx="6208303" cy="343257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8081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8F802370-A38E-48D5-80F7-8EB7FDD54C30}"/>
              </a:ext>
            </a:extLst>
          </p:cNvPr>
          <p:cNvSpPr>
            <a:spLocks noGrp="1" noChangeArrowheads="1"/>
          </p:cNvSpPr>
          <p:nvPr>
            <p:ph type="title"/>
          </p:nvPr>
        </p:nvSpPr>
        <p:spPr/>
        <p:txBody>
          <a:bodyPr/>
          <a:lstStyle/>
          <a:p>
            <a:pPr eaLnBrk="1" hangingPunct="1"/>
            <a:r>
              <a:rPr kumimoji="1" lang="en-GB" altLang="en-US"/>
              <a:t>Satellite Broadcast Link</a:t>
            </a:r>
          </a:p>
        </p:txBody>
      </p:sp>
      <p:pic>
        <p:nvPicPr>
          <p:cNvPr id="45059" name="Picture 5" descr="Satellite Configs                                              00282829  Mnementh                      BEAE7A2F:">
            <a:extLst>
              <a:ext uri="{FF2B5EF4-FFF2-40B4-BE49-F238E27FC236}">
                <a16:creationId xmlns:a16="http://schemas.microsoft.com/office/drawing/2014/main" xmlns="" id="{159618D1-B398-49C8-AB7C-2AEC0C00F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9375" b="16109"/>
          <a:stretch>
            <a:fillRect/>
          </a:stretch>
        </p:blipFill>
        <p:spPr bwMode="auto">
          <a:xfrm>
            <a:off x="952716" y="1905000"/>
            <a:ext cx="6591084" cy="37909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6433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06C00411-2262-4936-8669-51E46904BBBE}"/>
              </a:ext>
            </a:extLst>
          </p:cNvPr>
          <p:cNvSpPr>
            <a:spLocks noGrp="1" noChangeArrowheads="1"/>
          </p:cNvSpPr>
          <p:nvPr>
            <p:ph type="title"/>
          </p:nvPr>
        </p:nvSpPr>
        <p:spPr/>
        <p:txBody>
          <a:bodyPr/>
          <a:lstStyle/>
          <a:p>
            <a:pPr eaLnBrk="1" hangingPunct="1"/>
            <a:r>
              <a:rPr kumimoji="1" lang="en-GB" altLang="en-US"/>
              <a:t>Wireless Propagation</a:t>
            </a:r>
            <a:br>
              <a:rPr kumimoji="1" lang="en-GB" altLang="en-US"/>
            </a:br>
            <a:r>
              <a:rPr kumimoji="1" lang="en-GB" altLang="en-US"/>
              <a:t>Ground Wave</a:t>
            </a:r>
          </a:p>
        </p:txBody>
      </p:sp>
      <p:pic>
        <p:nvPicPr>
          <p:cNvPr id="47107" name="Picture 5" descr="Propagation Modes                                              00282829  Mnementh                      BEAE7A2F:">
            <a:extLst>
              <a:ext uri="{FF2B5EF4-FFF2-40B4-BE49-F238E27FC236}">
                <a16:creationId xmlns:a16="http://schemas.microsoft.com/office/drawing/2014/main" xmlns="" id="{2CA511F5-15E8-4FF4-ACCD-78CFA0D4C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265" t="7159" r="9265" b="64432"/>
          <a:stretch>
            <a:fillRect/>
          </a:stretch>
        </p:blipFill>
        <p:spPr bwMode="auto">
          <a:xfrm>
            <a:off x="-304800" y="2362200"/>
            <a:ext cx="5257800" cy="3352799"/>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6238875" y="1785938"/>
            <a:ext cx="2905125" cy="1457325"/>
          </a:xfrm>
          <a:prstGeom prst="rect">
            <a:avLst/>
          </a:prstGeom>
        </p:spPr>
      </p:pic>
      <p:sp>
        <p:nvSpPr>
          <p:cNvPr id="3" name="Rectangle 2"/>
          <p:cNvSpPr/>
          <p:nvPr/>
        </p:nvSpPr>
        <p:spPr>
          <a:xfrm>
            <a:off x="4419600" y="3884096"/>
            <a:ext cx="4572000" cy="2308324"/>
          </a:xfrm>
          <a:prstGeom prst="rect">
            <a:avLst/>
          </a:prstGeom>
        </p:spPr>
        <p:txBody>
          <a:bodyPr>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electromagnetic wave induces a current in the earth’s surface, the </a:t>
            </a:r>
            <a:r>
              <a:rPr lang="en-US" dirty="0" smtClean="0">
                <a:latin typeface="Times New Roman" panose="02020603050405020304" pitchFamily="18" charset="0"/>
                <a:cs typeface="Times New Roman" panose="02020603050405020304" pitchFamily="18" charset="0"/>
              </a:rPr>
              <a:t>result of </a:t>
            </a:r>
            <a:r>
              <a:rPr lang="en-US" dirty="0">
                <a:latin typeface="Times New Roman" panose="02020603050405020304" pitchFamily="18" charset="0"/>
                <a:cs typeface="Times New Roman" panose="02020603050405020304" pitchFamily="18" charset="0"/>
              </a:rPr>
              <a:t>which is to slow the </a:t>
            </a:r>
            <a:r>
              <a:rPr lang="en-US" dirty="0" err="1">
                <a:latin typeface="Times New Roman" panose="02020603050405020304" pitchFamily="18" charset="0"/>
                <a:cs typeface="Times New Roman" panose="02020603050405020304" pitchFamily="18" charset="0"/>
              </a:rPr>
              <a:t>wavefront</a:t>
            </a:r>
            <a:r>
              <a:rPr lang="en-US" dirty="0">
                <a:latin typeface="Times New Roman" panose="02020603050405020304" pitchFamily="18" charset="0"/>
                <a:cs typeface="Times New Roman" panose="02020603050405020304" pitchFamily="18" charset="0"/>
              </a:rPr>
              <a:t> near the earth, causing the </a:t>
            </a:r>
            <a:r>
              <a:rPr lang="en-US" dirty="0" err="1">
                <a:latin typeface="Times New Roman" panose="02020603050405020304" pitchFamily="18" charset="0"/>
                <a:cs typeface="Times New Roman" panose="02020603050405020304" pitchFamily="18" charset="0"/>
              </a:rPr>
              <a:t>wavefront</a:t>
            </a:r>
            <a:r>
              <a:rPr lang="en-US" dirty="0">
                <a:latin typeface="Times New Roman" panose="02020603050405020304" pitchFamily="18" charset="0"/>
                <a:cs typeface="Times New Roman" panose="02020603050405020304" pitchFamily="18" charset="0"/>
              </a:rPr>
              <a:t> to tilt </a:t>
            </a:r>
            <a:r>
              <a:rPr lang="en-US" dirty="0" smtClean="0">
                <a:latin typeface="Times New Roman" panose="02020603050405020304" pitchFamily="18" charset="0"/>
                <a:cs typeface="Times New Roman" panose="02020603050405020304" pitchFamily="18" charset="0"/>
              </a:rPr>
              <a:t>downward and </a:t>
            </a:r>
            <a:r>
              <a:rPr lang="en-US" dirty="0">
                <a:latin typeface="Times New Roman" panose="02020603050405020304" pitchFamily="18" charset="0"/>
                <a:cs typeface="Times New Roman" panose="02020603050405020304" pitchFamily="18" charset="0"/>
              </a:rPr>
              <a:t>hence follow the earth’s </a:t>
            </a:r>
            <a:r>
              <a:rPr lang="en-US" dirty="0" smtClean="0">
                <a:latin typeface="Times New Roman" panose="02020603050405020304" pitchFamily="18" charset="0"/>
                <a:cs typeface="Times New Roman" panose="02020603050405020304" pitchFamily="18" charset="0"/>
              </a:rPr>
              <a:t>curvature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scattered by </a:t>
            </a:r>
            <a:r>
              <a:rPr lang="en-US" dirty="0" smtClean="0">
                <a:latin typeface="Times New Roman" panose="02020603050405020304" pitchFamily="18" charset="0"/>
                <a:cs typeface="Times New Roman" panose="02020603050405020304" pitchFamily="18" charset="0"/>
              </a:rPr>
              <a:t>the atmosphere </a:t>
            </a:r>
            <a:r>
              <a:rPr lang="en-US" dirty="0">
                <a:latin typeface="Times New Roman" panose="02020603050405020304" pitchFamily="18" charset="0"/>
                <a:cs typeface="Times New Roman" panose="02020603050405020304" pitchFamily="18" charset="0"/>
              </a:rPr>
              <a:t>in such a way that they do not penetrate the upper </a:t>
            </a:r>
            <a:r>
              <a:rPr lang="en-US" dirty="0" smtClean="0">
                <a:latin typeface="Times New Roman" panose="02020603050405020304" pitchFamily="18" charset="0"/>
                <a:cs typeface="Times New Roman" panose="02020603050405020304" pitchFamily="18" charset="0"/>
              </a:rPr>
              <a:t>atmosphere(diffraction)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056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D67C19AF-8152-4F9A-89D5-E16D6274C2EC}"/>
              </a:ext>
            </a:extLst>
          </p:cNvPr>
          <p:cNvSpPr>
            <a:spLocks noGrp="1" noChangeArrowheads="1"/>
          </p:cNvSpPr>
          <p:nvPr>
            <p:ph type="title"/>
          </p:nvPr>
        </p:nvSpPr>
        <p:spPr/>
        <p:txBody>
          <a:bodyPr/>
          <a:lstStyle/>
          <a:p>
            <a:pPr eaLnBrk="1" hangingPunct="1"/>
            <a:r>
              <a:rPr kumimoji="1" lang="en-GB" altLang="en-US"/>
              <a:t>Wireless Propagation</a:t>
            </a:r>
            <a:br>
              <a:rPr kumimoji="1" lang="en-GB" altLang="en-US"/>
            </a:br>
            <a:r>
              <a:rPr kumimoji="1" lang="en-GB" altLang="en-US"/>
              <a:t>Sky Wave</a:t>
            </a:r>
          </a:p>
        </p:txBody>
      </p:sp>
      <p:pic>
        <p:nvPicPr>
          <p:cNvPr id="48131" name="Picture 5" descr="Propagation Modes                                              00282829  Mnementh                      BEAE7A2F:">
            <a:extLst>
              <a:ext uri="{FF2B5EF4-FFF2-40B4-BE49-F238E27FC236}">
                <a16:creationId xmlns:a16="http://schemas.microsoft.com/office/drawing/2014/main" xmlns="" id="{73B63F08-8D31-4195-B796-85B006FF5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265" t="35796" r="9265" b="35796"/>
          <a:stretch>
            <a:fillRect/>
          </a:stretch>
        </p:blipFill>
        <p:spPr bwMode="auto">
          <a:xfrm>
            <a:off x="1295400" y="2286000"/>
            <a:ext cx="6610350" cy="3180161"/>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0042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93741B26-7344-4DDF-9465-A5B6D77FD001}"/>
              </a:ext>
            </a:extLst>
          </p:cNvPr>
          <p:cNvSpPr>
            <a:spLocks noGrp="1" noChangeArrowheads="1"/>
          </p:cNvSpPr>
          <p:nvPr>
            <p:ph type="title"/>
          </p:nvPr>
        </p:nvSpPr>
        <p:spPr/>
        <p:txBody>
          <a:bodyPr/>
          <a:lstStyle/>
          <a:p>
            <a:pPr eaLnBrk="1" hangingPunct="1"/>
            <a:r>
              <a:rPr kumimoji="1" lang="en-GB" altLang="en-US"/>
              <a:t>Wireless Propagation</a:t>
            </a:r>
            <a:br>
              <a:rPr kumimoji="1" lang="en-GB" altLang="en-US"/>
            </a:br>
            <a:r>
              <a:rPr kumimoji="1" lang="en-GB" altLang="en-US"/>
              <a:t>Line of Sight</a:t>
            </a:r>
          </a:p>
        </p:txBody>
      </p:sp>
      <p:pic>
        <p:nvPicPr>
          <p:cNvPr id="49155" name="Picture 5" descr="Propagation Modes                                              00282829  Mnementh                      BEAE7A2F:">
            <a:extLst>
              <a:ext uri="{FF2B5EF4-FFF2-40B4-BE49-F238E27FC236}">
                <a16:creationId xmlns:a16="http://schemas.microsoft.com/office/drawing/2014/main" xmlns="" id="{57AB3301-D935-432E-BE0D-1AD9B1A6A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265" t="68011" r="9265" b="7159"/>
          <a:stretch>
            <a:fillRect/>
          </a:stretch>
        </p:blipFill>
        <p:spPr bwMode="auto">
          <a:xfrm>
            <a:off x="388695" y="2819400"/>
            <a:ext cx="8140510" cy="32194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85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3540" y="575817"/>
            <a:ext cx="616839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D29F0F"/>
                </a:solidFill>
              </a:rPr>
              <a:t>GUIDED</a:t>
            </a:r>
            <a:r>
              <a:rPr sz="3600" spc="-35" dirty="0">
                <a:solidFill>
                  <a:srgbClr val="D29F0F"/>
                </a:solidFill>
              </a:rPr>
              <a:t> </a:t>
            </a:r>
            <a:r>
              <a:rPr sz="3600" spc="-5" dirty="0">
                <a:solidFill>
                  <a:srgbClr val="D29F0F"/>
                </a:solidFill>
              </a:rPr>
              <a:t>TRANSMISSION MEDIA</a:t>
            </a:r>
            <a:endParaRPr sz="3600"/>
          </a:p>
        </p:txBody>
      </p:sp>
      <p:sp>
        <p:nvSpPr>
          <p:cNvPr id="4" name="object 4"/>
          <p:cNvSpPr txBox="1"/>
          <p:nvPr/>
        </p:nvSpPr>
        <p:spPr>
          <a:xfrm>
            <a:off x="383540" y="1477810"/>
            <a:ext cx="2634615" cy="1782445"/>
          </a:xfrm>
          <a:prstGeom prst="rect">
            <a:avLst/>
          </a:prstGeom>
        </p:spPr>
        <p:txBody>
          <a:bodyPr vert="horz" wrap="square" lIns="0" tIns="110489" rIns="0" bIns="0" rtlCol="0">
            <a:spAutoFit/>
          </a:bodyPr>
          <a:lstStyle/>
          <a:p>
            <a:pPr marL="355600" indent="-342900">
              <a:lnSpc>
                <a:spcPct val="100000"/>
              </a:lnSpc>
              <a:spcBef>
                <a:spcPts val="869"/>
              </a:spcBef>
              <a:buClr>
                <a:srgbClr val="EFA12D"/>
              </a:buClr>
              <a:buSzPct val="70312"/>
              <a:buFont typeface="Wingdings"/>
              <a:buChar char=""/>
              <a:tabLst>
                <a:tab pos="355600" algn="l"/>
              </a:tabLst>
            </a:pPr>
            <a:r>
              <a:rPr sz="3200" u="heavy" spc="-70" dirty="0">
                <a:solidFill>
                  <a:srgbClr val="AC1F1F"/>
                </a:solidFill>
                <a:uFill>
                  <a:solidFill>
                    <a:srgbClr val="AC1F1F"/>
                  </a:solidFill>
                </a:uFill>
                <a:latin typeface="Franklin Gothic Medium"/>
                <a:cs typeface="Franklin Gothic Medium"/>
                <a:hlinkClick r:id="rId2" action="ppaction://hlinksldjump"/>
              </a:rPr>
              <a:t>Twisted</a:t>
            </a:r>
            <a:r>
              <a:rPr sz="3200" u="heavy" spc="-35" dirty="0">
                <a:solidFill>
                  <a:srgbClr val="AC1F1F"/>
                </a:solidFill>
                <a:uFill>
                  <a:solidFill>
                    <a:srgbClr val="AC1F1F"/>
                  </a:solidFill>
                </a:uFill>
                <a:latin typeface="Franklin Gothic Medium"/>
                <a:cs typeface="Franklin Gothic Medium"/>
                <a:hlinkClick r:id="rId2" action="ppaction://hlinksldjump"/>
              </a:rPr>
              <a:t> </a:t>
            </a:r>
            <a:r>
              <a:rPr sz="3200" u="heavy" spc="-60" dirty="0">
                <a:solidFill>
                  <a:srgbClr val="AC1F1F"/>
                </a:solidFill>
                <a:uFill>
                  <a:solidFill>
                    <a:srgbClr val="AC1F1F"/>
                  </a:solidFill>
                </a:uFill>
                <a:latin typeface="Franklin Gothic Medium"/>
                <a:cs typeface="Franklin Gothic Medium"/>
                <a:hlinkClick r:id="rId2" action="ppaction://hlinksldjump"/>
              </a:rPr>
              <a:t>Pair</a:t>
            </a:r>
            <a:endParaRPr sz="3200" dirty="0">
              <a:latin typeface="Franklin Gothic Medium"/>
              <a:cs typeface="Franklin Gothic Medium"/>
            </a:endParaRPr>
          </a:p>
          <a:p>
            <a:pPr marL="355600" indent="-342900">
              <a:lnSpc>
                <a:spcPct val="100000"/>
              </a:lnSpc>
              <a:spcBef>
                <a:spcPts val="770"/>
              </a:spcBef>
              <a:buClr>
                <a:srgbClr val="EFA12D"/>
              </a:buClr>
              <a:buSzPct val="70312"/>
              <a:buFont typeface="Wingdings"/>
              <a:buChar char=""/>
              <a:tabLst>
                <a:tab pos="355600" algn="l"/>
              </a:tabLst>
            </a:pPr>
            <a:r>
              <a:rPr sz="3200" u="heavy" spc="-35" dirty="0">
                <a:solidFill>
                  <a:srgbClr val="AC1F1F"/>
                </a:solidFill>
                <a:uFill>
                  <a:solidFill>
                    <a:srgbClr val="AC1F1F"/>
                  </a:solidFill>
                </a:uFill>
                <a:latin typeface="Franklin Gothic Medium"/>
                <a:cs typeface="Franklin Gothic Medium"/>
                <a:hlinkClick r:id="rId3" action="ppaction://hlinksldjump"/>
              </a:rPr>
              <a:t>Coaxial</a:t>
            </a:r>
            <a:r>
              <a:rPr sz="3200" u="heavy" spc="-85" dirty="0">
                <a:solidFill>
                  <a:srgbClr val="AC1F1F"/>
                </a:solidFill>
                <a:uFill>
                  <a:solidFill>
                    <a:srgbClr val="AC1F1F"/>
                  </a:solidFill>
                </a:uFill>
                <a:latin typeface="Franklin Gothic Medium"/>
                <a:cs typeface="Franklin Gothic Medium"/>
                <a:hlinkClick r:id="rId3" action="ppaction://hlinksldjump"/>
              </a:rPr>
              <a:t> </a:t>
            </a:r>
            <a:r>
              <a:rPr sz="3200" u="heavy" spc="-25" dirty="0">
                <a:solidFill>
                  <a:srgbClr val="AC1F1F"/>
                </a:solidFill>
                <a:uFill>
                  <a:solidFill>
                    <a:srgbClr val="AC1F1F"/>
                  </a:solidFill>
                </a:uFill>
                <a:latin typeface="Franklin Gothic Medium"/>
                <a:cs typeface="Franklin Gothic Medium"/>
                <a:hlinkClick r:id="rId3" action="ppaction://hlinksldjump"/>
              </a:rPr>
              <a:t>cable</a:t>
            </a:r>
            <a:endParaRPr sz="3200" dirty="0">
              <a:latin typeface="Franklin Gothic Medium"/>
              <a:cs typeface="Franklin Gothic Medium"/>
            </a:endParaRPr>
          </a:p>
          <a:p>
            <a:pPr marL="355600" indent="-342900">
              <a:lnSpc>
                <a:spcPct val="100000"/>
              </a:lnSpc>
              <a:spcBef>
                <a:spcPts val="770"/>
              </a:spcBef>
              <a:buClr>
                <a:srgbClr val="EFA12D"/>
              </a:buClr>
              <a:buSzPct val="70312"/>
              <a:buFont typeface="Wingdings"/>
              <a:buChar char=""/>
              <a:tabLst>
                <a:tab pos="355600" algn="l"/>
              </a:tabLst>
            </a:pPr>
            <a:r>
              <a:rPr sz="3200" u="heavy" spc="-35" dirty="0">
                <a:solidFill>
                  <a:srgbClr val="AC1F1F"/>
                </a:solidFill>
                <a:uFill>
                  <a:solidFill>
                    <a:srgbClr val="AC1F1F"/>
                  </a:solidFill>
                </a:uFill>
                <a:latin typeface="Franklin Gothic Medium"/>
                <a:cs typeface="Franklin Gothic Medium"/>
                <a:hlinkClick r:id="rId4" action="ppaction://hlinksldjump"/>
              </a:rPr>
              <a:t>Optical</a:t>
            </a:r>
            <a:r>
              <a:rPr sz="3200" u="heavy" spc="-30" dirty="0">
                <a:solidFill>
                  <a:srgbClr val="AC1F1F"/>
                </a:solidFill>
                <a:uFill>
                  <a:solidFill>
                    <a:srgbClr val="AC1F1F"/>
                  </a:solidFill>
                </a:uFill>
                <a:latin typeface="Franklin Gothic Medium"/>
                <a:cs typeface="Franklin Gothic Medium"/>
                <a:hlinkClick r:id="rId4" action="ppaction://hlinksldjump"/>
              </a:rPr>
              <a:t> </a:t>
            </a:r>
            <a:r>
              <a:rPr sz="3200" u="heavy" spc="-15" dirty="0">
                <a:solidFill>
                  <a:srgbClr val="AC1F1F"/>
                </a:solidFill>
                <a:uFill>
                  <a:solidFill>
                    <a:srgbClr val="AC1F1F"/>
                  </a:solidFill>
                </a:uFill>
                <a:latin typeface="Franklin Gothic Medium"/>
                <a:cs typeface="Franklin Gothic Medium"/>
                <a:hlinkClick r:id="rId4" action="ppaction://hlinksldjump"/>
              </a:rPr>
              <a:t>Fiber</a:t>
            </a:r>
            <a:endParaRPr sz="3200" dirty="0">
              <a:latin typeface="Franklin Gothic Medium"/>
              <a:cs typeface="Franklin Gothic Medium"/>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3540" y="575817"/>
            <a:ext cx="2872740" cy="574040"/>
          </a:xfrm>
          <a:prstGeom prst="rect">
            <a:avLst/>
          </a:prstGeom>
        </p:spPr>
        <p:txBody>
          <a:bodyPr vert="horz" wrap="square" lIns="0" tIns="12700" rIns="0" bIns="0" rtlCol="0">
            <a:spAutoFit/>
          </a:bodyPr>
          <a:lstStyle/>
          <a:p>
            <a:pPr marL="12700">
              <a:lnSpc>
                <a:spcPct val="100000"/>
              </a:lnSpc>
              <a:spcBef>
                <a:spcPts val="100"/>
              </a:spcBef>
            </a:pPr>
            <a:r>
              <a:rPr sz="3600" spc="10" dirty="0"/>
              <a:t>TWISTED</a:t>
            </a:r>
            <a:r>
              <a:rPr sz="3600" spc="-75" dirty="0"/>
              <a:t> </a:t>
            </a:r>
            <a:r>
              <a:rPr sz="3600" spc="-45" dirty="0"/>
              <a:t>PAIR</a:t>
            </a:r>
            <a:endParaRPr sz="3600" dirty="0"/>
          </a:p>
        </p:txBody>
      </p:sp>
      <p:sp>
        <p:nvSpPr>
          <p:cNvPr id="7" name="object 7"/>
          <p:cNvSpPr txBox="1"/>
          <p:nvPr/>
        </p:nvSpPr>
        <p:spPr>
          <a:xfrm>
            <a:off x="5181600" y="791075"/>
            <a:ext cx="3810000" cy="4053033"/>
          </a:xfrm>
          <a:prstGeom prst="rect">
            <a:avLst/>
          </a:prstGeom>
        </p:spPr>
        <p:txBody>
          <a:bodyPr vert="horz" wrap="square" lIns="0" tIns="13335" rIns="0" bIns="0" rtlCol="0">
            <a:spAutoFit/>
          </a:bodyPr>
          <a:lstStyle/>
          <a:p>
            <a:pPr marL="248920" indent="-236220" algn="just">
              <a:lnSpc>
                <a:spcPct val="100000"/>
              </a:lnSpc>
              <a:spcBef>
                <a:spcPts val="105"/>
              </a:spcBef>
              <a:buFont typeface="Arial MT"/>
              <a:buChar char="•"/>
              <a:tabLst>
                <a:tab pos="248920" algn="l"/>
              </a:tabLst>
            </a:pPr>
            <a:endParaRPr lang="en-IN" sz="2000" spc="-45" dirty="0">
              <a:latin typeface="Franklin Gothic Medium"/>
              <a:cs typeface="Franklin Gothic Medium"/>
            </a:endParaRPr>
          </a:p>
          <a:p>
            <a:pPr marL="248920" indent="-236220" algn="just">
              <a:spcBef>
                <a:spcPts val="105"/>
              </a:spcBef>
              <a:buFont typeface="Arial MT"/>
              <a:buChar char="•"/>
              <a:tabLst>
                <a:tab pos="248920" algn="l"/>
              </a:tabLst>
            </a:pPr>
            <a:r>
              <a:rPr lang="en-US" sz="2000" spc="-25" dirty="0">
                <a:latin typeface="Times New Roman" panose="02020603050405020304" pitchFamily="18" charset="0"/>
                <a:cs typeface="Times New Roman" panose="02020603050405020304" pitchFamily="18" charset="0"/>
              </a:rPr>
              <a:t>A twisted pair consists of two insulated copper wires arranged in a regular spiral pattern</a:t>
            </a:r>
            <a:r>
              <a:rPr lang="en-US" sz="2000" spc="-25" dirty="0" smtClean="0">
                <a:latin typeface="Times New Roman" panose="02020603050405020304" pitchFamily="18" charset="0"/>
                <a:cs typeface="Times New Roman" panose="02020603050405020304" pitchFamily="18" charset="0"/>
              </a:rPr>
              <a:t>.</a:t>
            </a:r>
          </a:p>
          <a:p>
            <a:pPr marL="248920" indent="-236220">
              <a:lnSpc>
                <a:spcPct val="100000"/>
              </a:lnSpc>
              <a:spcBef>
                <a:spcPts val="105"/>
              </a:spcBef>
              <a:buFont typeface="Arial MT"/>
              <a:buChar char="•"/>
              <a:tabLst>
                <a:tab pos="248920" algn="l"/>
              </a:tabLst>
            </a:pPr>
            <a:endParaRPr lang="en-US" sz="2000" spc="-45" dirty="0" smtClean="0">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
              <a:tabLst>
                <a:tab pos="248920" algn="l"/>
              </a:tabLst>
            </a:pPr>
            <a:r>
              <a:rPr sz="2000" spc="-45" dirty="0" smtClean="0">
                <a:latin typeface="Times New Roman" panose="02020603050405020304" pitchFamily="18" charset="0"/>
                <a:cs typeface="Times New Roman" panose="02020603050405020304" pitchFamily="18" charset="0"/>
              </a:rPr>
              <a:t>Twisting</a:t>
            </a:r>
            <a:r>
              <a:rPr sz="2000" spc="570" dirty="0" smtClean="0">
                <a:latin typeface="Times New Roman" panose="02020603050405020304" pitchFamily="18" charset="0"/>
                <a:cs typeface="Times New Roman" panose="02020603050405020304" pitchFamily="18" charset="0"/>
              </a:rPr>
              <a:t> </a:t>
            </a:r>
            <a:r>
              <a:rPr sz="2000" spc="-15" dirty="0" smtClean="0">
                <a:latin typeface="Times New Roman" panose="02020603050405020304" pitchFamily="18" charset="0"/>
                <a:cs typeface="Times New Roman" panose="02020603050405020304" pitchFamily="18" charset="0"/>
              </a:rPr>
              <a:t>tends</a:t>
            </a:r>
            <a:r>
              <a:rPr lang="en-US" sz="2000" spc="565" dirty="0">
                <a:latin typeface="Times New Roman" panose="02020603050405020304" pitchFamily="18" charset="0"/>
                <a:cs typeface="Times New Roman" panose="02020603050405020304" pitchFamily="18" charset="0"/>
              </a:rPr>
              <a:t> </a:t>
            </a:r>
            <a:r>
              <a:rPr sz="2000" spc="-70" dirty="0" smtClean="0">
                <a:latin typeface="Times New Roman" panose="02020603050405020304" pitchFamily="18" charset="0"/>
                <a:cs typeface="Times New Roman" panose="02020603050405020304" pitchFamily="18" charset="0"/>
              </a:rPr>
              <a:t>to</a:t>
            </a:r>
            <a:r>
              <a:rPr lang="en-US" sz="2000" spc="-70" dirty="0" smtClean="0">
                <a:latin typeface="Times New Roman" panose="02020603050405020304" pitchFamily="18" charset="0"/>
                <a:cs typeface="Times New Roman" panose="02020603050405020304" pitchFamily="18" charset="0"/>
              </a:rPr>
              <a:t> </a:t>
            </a:r>
            <a:r>
              <a:rPr sz="2000" spc="-5" dirty="0" smtClean="0">
                <a:latin typeface="Times New Roman" panose="02020603050405020304" pitchFamily="18" charset="0"/>
                <a:cs typeface="Times New Roman" panose="02020603050405020304" pitchFamily="18" charset="0"/>
              </a:rPr>
              <a:t>decrease</a:t>
            </a:r>
            <a:r>
              <a:rPr sz="2000" spc="-30" dirty="0" smtClean="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cross</a:t>
            </a:r>
            <a:r>
              <a:rPr sz="2000" spc="-40"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talk</a:t>
            </a:r>
            <a:r>
              <a:rPr sz="2000" spc="-30" dirty="0" smtClean="0">
                <a:latin typeface="Times New Roman" panose="02020603050405020304" pitchFamily="18" charset="0"/>
                <a:cs typeface="Times New Roman" panose="02020603050405020304" pitchFamily="18" charset="0"/>
              </a:rPr>
              <a:t>.</a:t>
            </a:r>
            <a:endParaRPr lang="en-US" sz="2000" spc="-30" dirty="0" smtClean="0">
              <a:latin typeface="Times New Roman" panose="02020603050405020304" pitchFamily="18" charset="0"/>
              <a:cs typeface="Times New Roman" panose="02020603050405020304" pitchFamily="18" charset="0"/>
            </a:endParaRPr>
          </a:p>
          <a:p>
            <a:pPr marL="248920" algn="just">
              <a:lnSpc>
                <a:spcPct val="100000"/>
              </a:lnSpc>
            </a:pPr>
            <a:endParaRPr sz="2000" dirty="0">
              <a:latin typeface="Times New Roman" panose="02020603050405020304" pitchFamily="18" charset="0"/>
              <a:cs typeface="Times New Roman" panose="02020603050405020304" pitchFamily="18" charset="0"/>
            </a:endParaRPr>
          </a:p>
          <a:p>
            <a:pPr marL="248920" marR="5080" indent="-236220" algn="just">
              <a:lnSpc>
                <a:spcPct val="100000"/>
              </a:lnSpc>
              <a:buFont typeface="Arial MT"/>
              <a:buChar char="•"/>
              <a:tabLst>
                <a:tab pos="248920" algn="l"/>
              </a:tabLst>
            </a:pPr>
            <a:r>
              <a:rPr sz="2000" spc="-20" dirty="0">
                <a:latin typeface="Times New Roman" panose="02020603050405020304" pitchFamily="18" charset="0"/>
                <a:cs typeface="Times New Roman" panose="02020603050405020304" pitchFamily="18" charset="0"/>
              </a:rPr>
              <a:t>Neighbouring </a:t>
            </a:r>
            <a:r>
              <a:rPr sz="2000" spc="-15" dirty="0">
                <a:latin typeface="Times New Roman" panose="02020603050405020304" pitchFamily="18" charset="0"/>
                <a:cs typeface="Times New Roman" panose="02020603050405020304" pitchFamily="18" charset="0"/>
              </a:rPr>
              <a:t>pairs </a:t>
            </a:r>
            <a:r>
              <a:rPr sz="2000" spc="-45" dirty="0">
                <a:latin typeface="Times New Roman" panose="02020603050405020304" pitchFamily="18" charset="0"/>
                <a:cs typeface="Times New Roman" panose="02020603050405020304" pitchFamily="18" charset="0"/>
              </a:rPr>
              <a:t>will </a:t>
            </a:r>
            <a:r>
              <a:rPr sz="2000" spc="-484"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have</a:t>
            </a:r>
            <a:r>
              <a:rPr sz="2000" spc="-2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different</a:t>
            </a:r>
            <a:r>
              <a:rPr sz="2000" spc="-15"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twist </a:t>
            </a:r>
            <a:r>
              <a:rPr sz="2000" spc="-2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length </a:t>
            </a:r>
            <a:r>
              <a:rPr sz="2000" spc="-45" dirty="0">
                <a:latin typeface="Times New Roman" panose="02020603050405020304" pitchFamily="18" charset="0"/>
                <a:cs typeface="Times New Roman" panose="02020603050405020304" pitchFamily="18" charset="0"/>
              </a:rPr>
              <a:t>to </a:t>
            </a:r>
            <a:r>
              <a:rPr sz="2000" spc="-10" dirty="0">
                <a:latin typeface="Times New Roman" panose="02020603050405020304" pitchFamily="18" charset="0"/>
                <a:cs typeface="Times New Roman" panose="02020603050405020304" pitchFamily="18" charset="0"/>
              </a:rPr>
              <a:t>reduce </a:t>
            </a:r>
            <a:r>
              <a:rPr sz="2000" spc="-5" dirty="0">
                <a:latin typeface="Times New Roman" panose="02020603050405020304" pitchFamily="18" charset="0"/>
                <a:cs typeface="Times New Roman" panose="02020603050405020304" pitchFamily="18" charset="0"/>
              </a:rPr>
              <a:t>cross </a:t>
            </a:r>
            <a:r>
              <a:rPr sz="2000"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talk</a:t>
            </a:r>
            <a:r>
              <a:rPr sz="2000" spc="-25" dirty="0" smtClean="0">
                <a:latin typeface="Times New Roman" panose="02020603050405020304" pitchFamily="18" charset="0"/>
                <a:cs typeface="Times New Roman" panose="02020603050405020304" pitchFamily="18" charset="0"/>
              </a:rPr>
              <a:t>.</a:t>
            </a:r>
            <a:endParaRPr lang="en-US" sz="2000" spc="-25" dirty="0" smtClean="0">
              <a:latin typeface="Times New Roman" panose="02020603050405020304" pitchFamily="18" charset="0"/>
              <a:cs typeface="Times New Roman" panose="02020603050405020304" pitchFamily="18" charset="0"/>
            </a:endParaRPr>
          </a:p>
          <a:p>
            <a:pPr marL="248920" marR="5080" indent="-236220" algn="just">
              <a:lnSpc>
                <a:spcPct val="100000"/>
              </a:lnSpc>
              <a:buFont typeface="Arial MT"/>
              <a:buChar char="•"/>
              <a:tabLst>
                <a:tab pos="248920" algn="l"/>
              </a:tabLst>
            </a:pPr>
            <a:r>
              <a:rPr lang="en-US" sz="2000" spc="-25" dirty="0" smtClean="0">
                <a:latin typeface="Times New Roman" panose="02020603050405020304" pitchFamily="18" charset="0"/>
                <a:cs typeface="Times New Roman" panose="02020603050405020304" pitchFamily="18" charset="0"/>
              </a:rPr>
              <a:t>Twist length:  5 to 15cm</a:t>
            </a:r>
            <a:endParaRPr lang="en-IN" sz="2000" spc="-25" dirty="0">
              <a:latin typeface="Times New Roman" panose="02020603050405020304" pitchFamily="18" charset="0"/>
              <a:cs typeface="Times New Roman" panose="02020603050405020304" pitchFamily="18" charset="0"/>
            </a:endParaRPr>
          </a:p>
          <a:p>
            <a:pPr marL="248920" marR="5080" indent="-236220" algn="just">
              <a:lnSpc>
                <a:spcPct val="100000"/>
              </a:lnSpc>
              <a:buFont typeface="Arial MT"/>
              <a:buChar char="•"/>
              <a:tabLst>
                <a:tab pos="248920" algn="l"/>
              </a:tabLst>
            </a:pPr>
            <a:endParaRPr sz="2000" dirty="0">
              <a:latin typeface="Franklin Gothic Medium"/>
              <a:cs typeface="Franklin Gothic Medium"/>
            </a:endParaRPr>
          </a:p>
        </p:txBody>
      </p:sp>
      <p:pic>
        <p:nvPicPr>
          <p:cNvPr id="9" name="Picture 8"/>
          <p:cNvPicPr>
            <a:picLocks noChangeAspect="1"/>
          </p:cNvPicPr>
          <p:nvPr/>
        </p:nvPicPr>
        <p:blipFill>
          <a:blip r:embed="rId2"/>
          <a:stretch>
            <a:fillRect/>
          </a:stretch>
        </p:blipFill>
        <p:spPr>
          <a:xfrm>
            <a:off x="609600" y="1981200"/>
            <a:ext cx="4724400" cy="1524000"/>
          </a:xfrm>
          <a:prstGeom prst="rect">
            <a:avLst/>
          </a:prstGeom>
        </p:spPr>
      </p:pic>
      <p:sp>
        <p:nvSpPr>
          <p:cNvPr id="10" name="Rectangle 9"/>
          <p:cNvSpPr/>
          <p:nvPr/>
        </p:nvSpPr>
        <p:spPr>
          <a:xfrm>
            <a:off x="609600" y="4336543"/>
            <a:ext cx="5421483"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—Separately insulated</a:t>
            </a:r>
          </a:p>
          <a:p>
            <a:r>
              <a:rPr lang="en-US" dirty="0">
                <a:latin typeface="Times New Roman" panose="02020603050405020304" pitchFamily="18" charset="0"/>
                <a:cs typeface="Times New Roman" panose="02020603050405020304" pitchFamily="18" charset="0"/>
              </a:rPr>
              <a:t>—Twisted together</a:t>
            </a:r>
          </a:p>
          <a:p>
            <a:r>
              <a:rPr lang="en-US" dirty="0">
                <a:latin typeface="Times New Roman" panose="02020603050405020304" pitchFamily="18" charset="0"/>
                <a:cs typeface="Times New Roman" panose="02020603050405020304" pitchFamily="18" charset="0"/>
              </a:rPr>
              <a:t>—Often "bundled" into cables</a:t>
            </a:r>
          </a:p>
          <a:p>
            <a:r>
              <a:rPr lang="en-US" dirty="0">
                <a:latin typeface="Times New Roman" panose="02020603050405020304" pitchFamily="18" charset="0"/>
                <a:cs typeface="Times New Roman" panose="02020603050405020304" pitchFamily="18" charset="0"/>
              </a:rPr>
              <a:t>—Usually installed in </a:t>
            </a:r>
            <a:r>
              <a:rPr lang="en-US" dirty="0" smtClean="0">
                <a:latin typeface="Times New Roman" panose="02020603050405020304" pitchFamily="18" charset="0"/>
                <a:cs typeface="Times New Roman" panose="02020603050405020304" pitchFamily="18" charset="0"/>
              </a:rPr>
              <a:t>building during </a:t>
            </a:r>
            <a:r>
              <a:rPr lang="en-US" dirty="0">
                <a:latin typeface="Times New Roman" panose="02020603050405020304" pitchFamily="18" charset="0"/>
                <a:cs typeface="Times New Roman" panose="02020603050405020304" pitchFamily="18" charset="0"/>
              </a:rPr>
              <a:t>construction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8200" y="762000"/>
            <a:ext cx="8016240" cy="444352"/>
          </a:xfrm>
          <a:prstGeom prst="rect">
            <a:avLst/>
          </a:prstGeom>
        </p:spPr>
        <p:txBody>
          <a:bodyPr vert="horz" wrap="square" lIns="0" tIns="13335" rIns="0" bIns="0" rtlCol="0">
            <a:spAutoFit/>
          </a:bodyPr>
          <a:lstStyle/>
          <a:p>
            <a:pPr marL="12700" marR="5080">
              <a:lnSpc>
                <a:spcPct val="100000"/>
              </a:lnSpc>
              <a:spcBef>
                <a:spcPts val="105"/>
              </a:spcBef>
            </a:pPr>
            <a:r>
              <a:rPr sz="2800" b="1" spc="10" dirty="0"/>
              <a:t>TWISTED </a:t>
            </a:r>
            <a:r>
              <a:rPr sz="2800" b="1" spc="-40" dirty="0"/>
              <a:t>PAIR </a:t>
            </a:r>
            <a:r>
              <a:rPr sz="2800" b="1" dirty="0"/>
              <a:t>- </a:t>
            </a:r>
            <a:r>
              <a:rPr sz="2800" b="1" spc="-5" dirty="0"/>
              <a:t>TRANSMISSION </a:t>
            </a:r>
            <a:r>
              <a:rPr sz="2800" b="1" spc="-785" dirty="0"/>
              <a:t> </a:t>
            </a:r>
            <a:r>
              <a:rPr sz="2800" b="1" spc="-10" dirty="0"/>
              <a:t>CHARACTERISTICS</a:t>
            </a:r>
          </a:p>
        </p:txBody>
      </p:sp>
      <p:sp>
        <p:nvSpPr>
          <p:cNvPr id="8" name="object 8"/>
          <p:cNvSpPr txBox="1"/>
          <p:nvPr/>
        </p:nvSpPr>
        <p:spPr>
          <a:xfrm>
            <a:off x="381000" y="1905000"/>
            <a:ext cx="7998460" cy="3854901"/>
          </a:xfrm>
          <a:prstGeom prst="rect">
            <a:avLst/>
          </a:prstGeom>
        </p:spPr>
        <p:txBody>
          <a:bodyPr vert="horz" wrap="square" lIns="0" tIns="12700" rIns="0" bIns="0" rtlCol="0">
            <a:spAutoFit/>
          </a:bodyPr>
          <a:lstStyle/>
          <a:p>
            <a:pPr marL="352425" indent="-340360">
              <a:lnSpc>
                <a:spcPct val="100000"/>
              </a:lnSpc>
              <a:spcBef>
                <a:spcPts val="100"/>
              </a:spcBef>
              <a:buClr>
                <a:srgbClr val="EFA12D"/>
              </a:buClr>
              <a:buSzPct val="70000"/>
              <a:buFont typeface="Wingdings"/>
              <a:buChar char=""/>
              <a:tabLst>
                <a:tab pos="352425" algn="l"/>
                <a:tab pos="353060" algn="l"/>
              </a:tabLst>
            </a:pPr>
            <a:r>
              <a:rPr lang="en-IN" sz="2400" spc="-40" dirty="0">
                <a:latin typeface="Times New Roman" panose="02020603050405020304" pitchFamily="18" charset="0"/>
                <a:cs typeface="Times New Roman" panose="02020603050405020304" pitchFamily="18" charset="0"/>
              </a:rPr>
              <a:t>A</a:t>
            </a:r>
            <a:r>
              <a:rPr sz="2400" spc="-40" dirty="0" err="1">
                <a:latin typeface="Times New Roman" panose="02020603050405020304" pitchFamily="18" charset="0"/>
                <a:cs typeface="Times New Roman" panose="02020603050405020304" pitchFamily="18" charset="0"/>
              </a:rPr>
              <a:t>nalog</a:t>
            </a:r>
            <a:endParaRPr sz="2400" dirty="0">
              <a:latin typeface="Times New Roman" panose="02020603050405020304" pitchFamily="18" charset="0"/>
              <a:cs typeface="Times New Roman" panose="02020603050405020304" pitchFamily="18" charset="0"/>
            </a:endParaRPr>
          </a:p>
          <a:p>
            <a:pPr marL="986790" lvl="1" indent="-575310">
              <a:lnSpc>
                <a:spcPts val="3120"/>
              </a:lnSpc>
              <a:spcBef>
                <a:spcPts val="5"/>
              </a:spcBef>
              <a:buClr>
                <a:srgbClr val="EFA12D"/>
              </a:buClr>
              <a:buSzPct val="69230"/>
              <a:buFont typeface="Arial MT"/>
              <a:buChar char="•"/>
              <a:tabLst>
                <a:tab pos="986155" algn="l"/>
                <a:tab pos="986790" algn="l"/>
              </a:tabLst>
            </a:pPr>
            <a:r>
              <a:rPr lang="en-IN" sz="2400" dirty="0">
                <a:latin typeface="Times New Roman" panose="02020603050405020304" pitchFamily="18" charset="0"/>
                <a:cs typeface="Times New Roman" panose="02020603050405020304" pitchFamily="18" charset="0"/>
              </a:rPr>
              <a:t>N</a:t>
            </a:r>
            <a:r>
              <a:rPr sz="2400" dirty="0" err="1">
                <a:latin typeface="Times New Roman" panose="02020603050405020304" pitchFamily="18" charset="0"/>
                <a:cs typeface="Times New Roman" panose="02020603050405020304" pitchFamily="18" charset="0"/>
              </a:rPr>
              <a:t>eeds</a:t>
            </a:r>
            <a:r>
              <a:rPr sz="2400" spc="-30"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amplifiers</a:t>
            </a:r>
            <a:r>
              <a:rPr sz="2400" spc="-1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every</a:t>
            </a:r>
            <a:r>
              <a:rPr sz="2400" spc="-50" dirty="0">
                <a:latin typeface="Times New Roman" panose="02020603050405020304" pitchFamily="18" charset="0"/>
                <a:cs typeface="Times New Roman" panose="02020603050405020304" pitchFamily="18" charset="0"/>
              </a:rPr>
              <a:t> </a:t>
            </a:r>
            <a:r>
              <a:rPr sz="2400" spc="-75" dirty="0">
                <a:latin typeface="Times New Roman" panose="02020603050405020304" pitchFamily="18" charset="0"/>
                <a:cs typeface="Times New Roman" panose="02020603050405020304" pitchFamily="18" charset="0"/>
              </a:rPr>
              <a:t>5km</a:t>
            </a:r>
            <a:r>
              <a:rPr sz="2400" spc="-25"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to</a:t>
            </a:r>
            <a:r>
              <a:rPr sz="2400" spc="-15" dirty="0">
                <a:latin typeface="Times New Roman" panose="02020603050405020304" pitchFamily="18" charset="0"/>
                <a:cs typeface="Times New Roman" panose="02020603050405020304" pitchFamily="18" charset="0"/>
              </a:rPr>
              <a:t> </a:t>
            </a:r>
            <a:r>
              <a:rPr sz="2400" spc="-80" dirty="0">
                <a:latin typeface="Times New Roman" panose="02020603050405020304" pitchFamily="18" charset="0"/>
                <a:cs typeface="Times New Roman" panose="02020603050405020304" pitchFamily="18" charset="0"/>
              </a:rPr>
              <a:t>6km</a:t>
            </a:r>
            <a:endParaRPr sz="2400" dirty="0">
              <a:latin typeface="Times New Roman" panose="02020603050405020304" pitchFamily="18" charset="0"/>
              <a:cs typeface="Times New Roman" panose="02020603050405020304" pitchFamily="18" charset="0"/>
            </a:endParaRPr>
          </a:p>
          <a:p>
            <a:pPr marL="352425" indent="-340360">
              <a:lnSpc>
                <a:spcPts val="3600"/>
              </a:lnSpc>
              <a:buClr>
                <a:srgbClr val="EFA12D"/>
              </a:buClr>
              <a:buSzPct val="70000"/>
              <a:buFont typeface="Wingdings"/>
              <a:buChar char=""/>
              <a:tabLst>
                <a:tab pos="352425" algn="l"/>
                <a:tab pos="353060" algn="l"/>
              </a:tabLst>
            </a:pPr>
            <a:r>
              <a:rPr sz="2400" spc="-50" dirty="0">
                <a:latin typeface="Times New Roman" panose="02020603050405020304" pitchFamily="18" charset="0"/>
                <a:cs typeface="Times New Roman" panose="02020603050405020304" pitchFamily="18" charset="0"/>
              </a:rPr>
              <a:t>Digital</a:t>
            </a:r>
            <a:endParaRPr sz="2400" dirty="0">
              <a:latin typeface="Times New Roman" panose="02020603050405020304" pitchFamily="18" charset="0"/>
              <a:cs typeface="Times New Roman" panose="02020603050405020304" pitchFamily="18" charset="0"/>
            </a:endParaRPr>
          </a:p>
          <a:p>
            <a:pPr marL="991235" lvl="1" indent="-581660">
              <a:lnSpc>
                <a:spcPts val="3120"/>
              </a:lnSpc>
              <a:buClr>
                <a:srgbClr val="EFA12D"/>
              </a:buClr>
              <a:buSzPct val="69230"/>
              <a:buFont typeface="Arial MT"/>
              <a:buChar char="•"/>
              <a:tabLst>
                <a:tab pos="991235" algn="l"/>
                <a:tab pos="991869" algn="l"/>
              </a:tabLst>
            </a:pPr>
            <a:r>
              <a:rPr lang="en-IN" sz="2400" dirty="0">
                <a:latin typeface="Times New Roman" panose="02020603050405020304" pitchFamily="18" charset="0"/>
                <a:cs typeface="Times New Roman" panose="02020603050405020304" pitchFamily="18" charset="0"/>
              </a:rPr>
              <a:t>N</a:t>
            </a:r>
            <a:r>
              <a:rPr sz="2400" dirty="0" err="1">
                <a:latin typeface="Times New Roman" panose="02020603050405020304" pitchFamily="18" charset="0"/>
                <a:cs typeface="Times New Roman" panose="02020603050405020304" pitchFamily="18" charset="0"/>
              </a:rPr>
              <a:t>eeds</a:t>
            </a:r>
            <a:r>
              <a:rPr sz="2400" spc="-30" dirty="0">
                <a:latin typeface="Times New Roman" panose="02020603050405020304" pitchFamily="18" charset="0"/>
                <a:cs typeface="Times New Roman" panose="02020603050405020304" pitchFamily="18" charset="0"/>
              </a:rPr>
              <a:t> a</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repeater</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every</a:t>
            </a:r>
            <a:r>
              <a:rPr sz="2400" spc="-25" dirty="0">
                <a:latin typeface="Times New Roman" panose="02020603050405020304" pitchFamily="18" charset="0"/>
                <a:cs typeface="Times New Roman" panose="02020603050405020304" pitchFamily="18" charset="0"/>
              </a:rPr>
              <a:t> </a:t>
            </a:r>
            <a:r>
              <a:rPr sz="2400" spc="-45" dirty="0">
                <a:latin typeface="Times New Roman" panose="02020603050405020304" pitchFamily="18" charset="0"/>
                <a:cs typeface="Times New Roman" panose="02020603050405020304" pitchFamily="18" charset="0"/>
              </a:rPr>
              <a:t>2-3km</a:t>
            </a:r>
            <a:endParaRPr sz="2400" dirty="0">
              <a:latin typeface="Times New Roman" panose="02020603050405020304" pitchFamily="18" charset="0"/>
              <a:cs typeface="Times New Roman" panose="02020603050405020304" pitchFamily="18" charset="0"/>
            </a:endParaRPr>
          </a:p>
          <a:p>
            <a:pPr marL="355600" indent="-342900">
              <a:lnSpc>
                <a:spcPct val="100000"/>
              </a:lnSpc>
              <a:buClr>
                <a:srgbClr val="EFA12D"/>
              </a:buClr>
              <a:buSzPct val="70000"/>
              <a:buFont typeface="Wingdings"/>
              <a:buChar char=""/>
              <a:tabLst>
                <a:tab pos="354965" algn="l"/>
                <a:tab pos="355600" algn="l"/>
              </a:tabLst>
            </a:pPr>
            <a:r>
              <a:rPr lang="en-IN" sz="2400" spc="-65" dirty="0">
                <a:latin typeface="Times New Roman" panose="02020603050405020304" pitchFamily="18" charset="0"/>
                <a:cs typeface="Times New Roman" panose="02020603050405020304" pitchFamily="18" charset="0"/>
              </a:rPr>
              <a:t>L</a:t>
            </a:r>
            <a:r>
              <a:rPr sz="2400" spc="-65" dirty="0" err="1">
                <a:latin typeface="Times New Roman" panose="02020603050405020304" pitchFamily="18" charset="0"/>
                <a:cs typeface="Times New Roman" panose="02020603050405020304" pitchFamily="18" charset="0"/>
              </a:rPr>
              <a:t>imited</a:t>
            </a:r>
            <a:r>
              <a:rPr sz="2400" spc="-20" dirty="0">
                <a:latin typeface="Times New Roman" panose="02020603050405020304" pitchFamily="18" charset="0"/>
                <a:cs typeface="Times New Roman" panose="02020603050405020304" pitchFamily="18" charset="0"/>
              </a:rPr>
              <a:t> </a:t>
            </a:r>
            <a:r>
              <a:rPr lang="en-US" sz="2400" spc="-20" dirty="0" smtClean="0">
                <a:latin typeface="Times New Roman" panose="02020603050405020304" pitchFamily="18" charset="0"/>
                <a:cs typeface="Times New Roman" panose="02020603050405020304" pitchFamily="18" charset="0"/>
              </a:rPr>
              <a:t>in </a:t>
            </a:r>
            <a:r>
              <a:rPr sz="2400" spc="-15" dirty="0" smtClean="0">
                <a:latin typeface="Times New Roman" panose="02020603050405020304" pitchFamily="18" charset="0"/>
                <a:cs typeface="Times New Roman" panose="02020603050405020304" pitchFamily="18" charset="0"/>
              </a:rPr>
              <a:t>distance</a:t>
            </a:r>
            <a:endParaRPr sz="2400" dirty="0">
              <a:latin typeface="Times New Roman" panose="02020603050405020304" pitchFamily="18" charset="0"/>
              <a:cs typeface="Times New Roman" panose="02020603050405020304" pitchFamily="18" charset="0"/>
            </a:endParaRPr>
          </a:p>
          <a:p>
            <a:pPr marL="355600" indent="-342900">
              <a:lnSpc>
                <a:spcPct val="100000"/>
              </a:lnSpc>
              <a:buClr>
                <a:srgbClr val="EFA12D"/>
              </a:buClr>
              <a:buSzPct val="70000"/>
              <a:buFont typeface="Wingdings"/>
              <a:buChar char=""/>
              <a:tabLst>
                <a:tab pos="354965" algn="l"/>
                <a:tab pos="355600" algn="l"/>
              </a:tabLst>
            </a:pPr>
            <a:r>
              <a:rPr lang="en-IN" sz="2400" spc="-65" dirty="0">
                <a:latin typeface="Times New Roman" panose="02020603050405020304" pitchFamily="18" charset="0"/>
                <a:cs typeface="Times New Roman" panose="02020603050405020304" pitchFamily="18" charset="0"/>
              </a:rPr>
              <a:t>L</a:t>
            </a:r>
            <a:r>
              <a:rPr sz="2400" spc="-65" dirty="0" err="1">
                <a:latin typeface="Times New Roman" panose="02020603050405020304" pitchFamily="18" charset="0"/>
                <a:cs typeface="Times New Roman" panose="02020603050405020304" pitchFamily="18" charset="0"/>
              </a:rPr>
              <a:t>imited</a:t>
            </a:r>
            <a:r>
              <a:rPr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 </a:t>
            </a:r>
            <a:r>
              <a:rPr sz="2400" spc="-35" dirty="0" smtClean="0">
                <a:latin typeface="Times New Roman" panose="02020603050405020304" pitchFamily="18" charset="0"/>
                <a:cs typeface="Times New Roman" panose="02020603050405020304" pitchFamily="18" charset="0"/>
              </a:rPr>
              <a:t>bandwidth</a:t>
            </a:r>
            <a:r>
              <a:rPr sz="2400" spc="5" dirty="0" smtClean="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(1MHz</a:t>
            </a:r>
            <a:r>
              <a:rPr sz="2400" spc="5" dirty="0" smtClean="0">
                <a:latin typeface="Times New Roman" panose="02020603050405020304" pitchFamily="18" charset="0"/>
                <a:cs typeface="Times New Roman" panose="02020603050405020304" pitchFamily="18" charset="0"/>
              </a:rPr>
              <a:t>)</a:t>
            </a:r>
            <a:endParaRPr lang="en-US" sz="2400" spc="5" dirty="0" smtClean="0">
              <a:latin typeface="Times New Roman" panose="02020603050405020304" pitchFamily="18" charset="0"/>
              <a:cs typeface="Times New Roman" panose="02020603050405020304" pitchFamily="18" charset="0"/>
            </a:endParaRPr>
          </a:p>
          <a:p>
            <a:pPr marL="355600" indent="-342900">
              <a:lnSpc>
                <a:spcPct val="100000"/>
              </a:lnSpc>
              <a:buClr>
                <a:srgbClr val="EFA12D"/>
              </a:buClr>
              <a:buSzPct val="70000"/>
              <a:buFont typeface="Wingdings"/>
              <a:buChar char=""/>
              <a:tabLst>
                <a:tab pos="354965" algn="l"/>
                <a:tab pos="355600" algn="l"/>
              </a:tabLst>
            </a:pPr>
            <a:r>
              <a:rPr lang="en-IN" sz="2400" spc="-65" dirty="0">
                <a:latin typeface="Times New Roman" panose="02020603050405020304" pitchFamily="18" charset="0"/>
                <a:cs typeface="Times New Roman" panose="02020603050405020304" pitchFamily="18" charset="0"/>
              </a:rPr>
              <a:t>Limited</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in data rate</a:t>
            </a:r>
            <a:endParaRPr sz="2400" dirty="0">
              <a:latin typeface="Times New Roman" panose="02020603050405020304" pitchFamily="18" charset="0"/>
              <a:cs typeface="Times New Roman" panose="02020603050405020304" pitchFamily="18" charset="0"/>
            </a:endParaRPr>
          </a:p>
          <a:p>
            <a:pPr marL="355600" indent="-342900">
              <a:lnSpc>
                <a:spcPct val="100000"/>
              </a:lnSpc>
              <a:buClr>
                <a:srgbClr val="EFA12D"/>
              </a:buClr>
              <a:buSzPct val="70000"/>
              <a:buFont typeface="Wingdings"/>
              <a:buChar char=""/>
              <a:tabLst>
                <a:tab pos="354965" algn="l"/>
                <a:tab pos="355600" algn="l"/>
              </a:tabLst>
            </a:pPr>
            <a:r>
              <a:rPr sz="2400" spc="-35" dirty="0">
                <a:latin typeface="Times New Roman" panose="02020603050405020304" pitchFamily="18" charset="0"/>
                <a:cs typeface="Times New Roman" panose="02020603050405020304" pitchFamily="18" charset="0"/>
              </a:rPr>
              <a:t>For</a:t>
            </a:r>
            <a:r>
              <a:rPr sz="2400"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long</a:t>
            </a:r>
            <a:r>
              <a:rPr sz="2400" spc="1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distance-</a:t>
            </a:r>
            <a:r>
              <a:rPr sz="2400" spc="15" dirty="0">
                <a:latin typeface="Times New Roman" panose="02020603050405020304" pitchFamily="18" charset="0"/>
                <a:cs typeface="Times New Roman" panose="02020603050405020304" pitchFamily="18" charset="0"/>
              </a:rPr>
              <a:t> </a:t>
            </a:r>
            <a:r>
              <a:rPr sz="2400" spc="-65" dirty="0">
                <a:latin typeface="Times New Roman" panose="02020603050405020304" pitchFamily="18" charset="0"/>
                <a:cs typeface="Times New Roman" panose="02020603050405020304" pitchFamily="18" charset="0"/>
              </a:rPr>
              <a:t>limited</a:t>
            </a:r>
            <a:r>
              <a:rPr sz="240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data</a:t>
            </a:r>
            <a:r>
              <a:rPr sz="2400" spc="5" dirty="0">
                <a:latin typeface="Times New Roman" panose="02020603050405020304" pitchFamily="18" charset="0"/>
                <a:cs typeface="Times New Roman" panose="02020603050405020304" pitchFamily="18" charset="0"/>
              </a:rPr>
              <a:t> </a:t>
            </a:r>
            <a:r>
              <a:rPr sz="2400" spc="-45" dirty="0">
                <a:latin typeface="Times New Roman" panose="02020603050405020304" pitchFamily="18" charset="0"/>
                <a:cs typeface="Times New Roman" panose="02020603050405020304" pitchFamily="18" charset="0"/>
              </a:rPr>
              <a:t>rate</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t>
            </a:r>
            <a:r>
              <a:rPr sz="2400" spc="-10" dirty="0" smtClean="0">
                <a:latin typeface="Times New Roman" panose="02020603050405020304" pitchFamily="18" charset="0"/>
                <a:cs typeface="Times New Roman" panose="02020603050405020304" pitchFamily="18" charset="0"/>
              </a:rPr>
              <a:t>100Mbps</a:t>
            </a:r>
            <a:r>
              <a:rPr lang="en-US" sz="2400" spc="-10" dirty="0" smtClean="0">
                <a:latin typeface="Times New Roman" panose="02020603050405020304" pitchFamily="18" charset="0"/>
                <a:cs typeface="Times New Roman" panose="02020603050405020304" pitchFamily="18" charset="0"/>
              </a:rPr>
              <a:t>- 1 </a:t>
            </a:r>
            <a:r>
              <a:rPr lang="en-US" sz="2400" spc="-10" dirty="0" err="1" smtClean="0">
                <a:latin typeface="Times New Roman" panose="02020603050405020304" pitchFamily="18" charset="0"/>
                <a:cs typeface="Times New Roman" panose="02020603050405020304" pitchFamily="18" charset="0"/>
              </a:rPr>
              <a:t>Gbps</a:t>
            </a:r>
            <a:r>
              <a:rPr sz="2400" spc="-10"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55600" indent="-342900">
              <a:lnSpc>
                <a:spcPct val="100000"/>
              </a:lnSpc>
              <a:buClr>
                <a:srgbClr val="EFA12D"/>
              </a:buClr>
              <a:buSzPct val="70000"/>
              <a:buFont typeface="Wingdings"/>
              <a:buChar char=""/>
              <a:tabLst>
                <a:tab pos="354965" algn="l"/>
                <a:tab pos="355600" algn="l"/>
              </a:tabLst>
            </a:pPr>
            <a:r>
              <a:rPr sz="2400" spc="-35" dirty="0">
                <a:latin typeface="Times New Roman" panose="02020603050405020304" pitchFamily="18" charset="0"/>
                <a:cs typeface="Times New Roman" panose="02020603050405020304" pitchFamily="18" charset="0"/>
              </a:rPr>
              <a:t>For</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short </a:t>
            </a:r>
            <a:r>
              <a:rPr sz="2400" spc="-15" dirty="0" smtClean="0">
                <a:latin typeface="Times New Roman" panose="02020603050405020304" pitchFamily="18" charset="0"/>
                <a:cs typeface="Times New Roman" panose="02020603050405020304" pitchFamily="18" charset="0"/>
              </a:rPr>
              <a:t>distance</a:t>
            </a:r>
            <a:r>
              <a:rPr lang="en-US" sz="2400" spc="-15" dirty="0" smtClean="0">
                <a:latin typeface="Times New Roman" panose="02020603050405020304" pitchFamily="18" charset="0"/>
                <a:cs typeface="Times New Roman" panose="02020603050405020304" pitchFamily="18" charset="0"/>
              </a:rPr>
              <a:t> data rate</a:t>
            </a:r>
            <a:r>
              <a:rPr sz="2400" spc="-15" dirty="0" smtClean="0">
                <a:latin typeface="Times New Roman" panose="02020603050405020304" pitchFamily="18" charset="0"/>
                <a:cs typeface="Times New Roman" panose="02020603050405020304" pitchFamily="18" charset="0"/>
              </a:rPr>
              <a:t>(10Gbps</a:t>
            </a:r>
            <a:r>
              <a:rPr sz="2400" spc="-1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5"/>
              </a:spcBef>
              <a:buClr>
                <a:srgbClr val="EFA12D"/>
              </a:buClr>
              <a:buSzPct val="70000"/>
              <a:buFont typeface="Wingdings"/>
              <a:buChar char=""/>
              <a:tabLst>
                <a:tab pos="354965" algn="l"/>
                <a:tab pos="355600" algn="l"/>
              </a:tabLst>
            </a:pPr>
            <a:r>
              <a:rPr sz="2400" spc="5" dirty="0">
                <a:latin typeface="Times New Roman" panose="02020603050405020304" pitchFamily="18" charset="0"/>
                <a:cs typeface="Times New Roman" panose="02020603050405020304" pitchFamily="18" charset="0"/>
              </a:rPr>
              <a:t>Less</a:t>
            </a:r>
            <a:r>
              <a:rPr sz="2400" spc="-3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expensive</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3540" y="310234"/>
            <a:ext cx="7617460" cy="567463"/>
          </a:xfrm>
          <a:prstGeom prst="rect">
            <a:avLst/>
          </a:prstGeom>
        </p:spPr>
        <p:txBody>
          <a:bodyPr vert="horz" wrap="square" lIns="0" tIns="13335" rIns="0" bIns="0" rtlCol="0">
            <a:spAutoFit/>
          </a:bodyPr>
          <a:lstStyle/>
          <a:p>
            <a:pPr marL="12700">
              <a:lnSpc>
                <a:spcPct val="100000"/>
              </a:lnSpc>
              <a:spcBef>
                <a:spcPts val="105"/>
              </a:spcBef>
            </a:pPr>
            <a:r>
              <a:rPr sz="3600" spc="-20" dirty="0">
                <a:latin typeface="Times New Roman" panose="02020603050405020304" pitchFamily="18" charset="0"/>
                <a:cs typeface="Times New Roman" panose="02020603050405020304" pitchFamily="18" charset="0"/>
              </a:rPr>
              <a:t>VARIETIES</a:t>
            </a:r>
            <a:r>
              <a:rPr sz="3600" spc="-4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OF</a:t>
            </a:r>
            <a:r>
              <a:rPr sz="3600" spc="-1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TWISTED</a:t>
            </a:r>
            <a:r>
              <a:rPr sz="3600" spc="-30"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PAIRS</a:t>
            </a:r>
          </a:p>
        </p:txBody>
      </p:sp>
      <p:sp>
        <p:nvSpPr>
          <p:cNvPr id="4" name="object 4"/>
          <p:cNvSpPr txBox="1"/>
          <p:nvPr/>
        </p:nvSpPr>
        <p:spPr>
          <a:xfrm>
            <a:off x="383540" y="1474200"/>
            <a:ext cx="8046720" cy="4880823"/>
          </a:xfrm>
          <a:prstGeom prst="rect">
            <a:avLst/>
          </a:prstGeom>
        </p:spPr>
        <p:txBody>
          <a:bodyPr vert="horz" wrap="square" lIns="0" tIns="12700" rIns="0" bIns="0" rtlCol="0">
            <a:spAutoFit/>
          </a:bodyPr>
          <a:lstStyle/>
          <a:p>
            <a:pPr marL="355600" indent="-342900">
              <a:lnSpc>
                <a:spcPct val="100000"/>
              </a:lnSpc>
              <a:spcBef>
                <a:spcPts val="100"/>
              </a:spcBef>
              <a:buClr>
                <a:srgbClr val="EFA12D"/>
              </a:buClr>
              <a:buSzPct val="68518"/>
              <a:buFont typeface="Wingdings"/>
              <a:buChar char=""/>
              <a:tabLst>
                <a:tab pos="354965" algn="l"/>
                <a:tab pos="355600" algn="l"/>
              </a:tabLst>
            </a:pPr>
            <a:r>
              <a:rPr lang="en-IN" sz="2400" spc="-10" dirty="0">
                <a:latin typeface="Times New Roman" panose="02020603050405020304" pitchFamily="18" charset="0"/>
                <a:cs typeface="Times New Roman" panose="02020603050405020304" pitchFamily="18" charset="0"/>
              </a:rPr>
              <a:t>U</a:t>
            </a:r>
            <a:r>
              <a:rPr sz="2400" spc="-10" dirty="0" err="1">
                <a:latin typeface="Times New Roman" panose="02020603050405020304" pitchFamily="18" charset="0"/>
                <a:cs typeface="Times New Roman" panose="02020603050405020304" pitchFamily="18" charset="0"/>
              </a:rPr>
              <a:t>nshielded</a:t>
            </a:r>
            <a:r>
              <a:rPr sz="2400" spc="-35" dirty="0">
                <a:latin typeface="Times New Roman" panose="02020603050405020304" pitchFamily="18" charset="0"/>
                <a:cs typeface="Times New Roman" panose="02020603050405020304" pitchFamily="18" charset="0"/>
              </a:rPr>
              <a:t> </a:t>
            </a:r>
            <a:r>
              <a:rPr sz="2400" spc="-60" dirty="0">
                <a:latin typeface="Times New Roman" panose="02020603050405020304" pitchFamily="18" charset="0"/>
                <a:cs typeface="Times New Roman" panose="02020603050405020304" pitchFamily="18" charset="0"/>
              </a:rPr>
              <a:t>Twisted</a:t>
            </a:r>
            <a:r>
              <a:rPr sz="2400" spc="-5" dirty="0">
                <a:latin typeface="Times New Roman" panose="02020603050405020304" pitchFamily="18" charset="0"/>
                <a:cs typeface="Times New Roman" panose="02020603050405020304" pitchFamily="18" charset="0"/>
              </a:rPr>
              <a:t> </a:t>
            </a:r>
            <a:r>
              <a:rPr sz="2400" spc="-55" dirty="0">
                <a:latin typeface="Times New Roman" panose="02020603050405020304" pitchFamily="18" charset="0"/>
                <a:cs typeface="Times New Roman" panose="02020603050405020304" pitchFamily="18" charset="0"/>
              </a:rPr>
              <a:t>Pair</a:t>
            </a:r>
            <a:r>
              <a:rPr sz="2400" spc="-1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(UTP)</a:t>
            </a:r>
            <a:endParaRPr sz="2400" dirty="0">
              <a:latin typeface="Times New Roman" panose="02020603050405020304" pitchFamily="18" charset="0"/>
              <a:cs typeface="Times New Roman" panose="02020603050405020304" pitchFamily="18" charset="0"/>
            </a:endParaRPr>
          </a:p>
          <a:p>
            <a:pPr marL="809625" lvl="1" indent="-457834">
              <a:lnSpc>
                <a:spcPct val="100000"/>
              </a:lnSpc>
              <a:buClr>
                <a:srgbClr val="EFA12D"/>
              </a:buClr>
              <a:buSzPct val="68518"/>
              <a:buFont typeface="Arial MT"/>
              <a:buChar char="•"/>
              <a:tabLst>
                <a:tab pos="809625" algn="l"/>
                <a:tab pos="810260" algn="l"/>
              </a:tabLst>
            </a:pPr>
            <a:r>
              <a:rPr lang="en-IN" sz="2400" spc="-20" dirty="0">
                <a:latin typeface="Times New Roman" panose="02020603050405020304" pitchFamily="18" charset="0"/>
                <a:cs typeface="Times New Roman" panose="02020603050405020304" pitchFamily="18" charset="0"/>
              </a:rPr>
              <a:t>O</a:t>
            </a:r>
            <a:r>
              <a:rPr sz="2400" spc="-20" dirty="0" err="1">
                <a:latin typeface="Times New Roman" panose="02020603050405020304" pitchFamily="18" charset="0"/>
                <a:cs typeface="Times New Roman" panose="02020603050405020304" pitchFamily="18" charset="0"/>
              </a:rPr>
              <a:t>rdinary</a:t>
            </a:r>
            <a:r>
              <a:rPr sz="2400" spc="-3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telephone</a:t>
            </a:r>
            <a:r>
              <a:rPr sz="2400" spc="-40" dirty="0">
                <a:latin typeface="Times New Roman" panose="02020603050405020304" pitchFamily="18" charset="0"/>
                <a:cs typeface="Times New Roman" panose="02020603050405020304" pitchFamily="18" charset="0"/>
              </a:rPr>
              <a:t> </a:t>
            </a:r>
            <a:r>
              <a:rPr sz="2400" spc="-45" dirty="0">
                <a:latin typeface="Times New Roman" panose="02020603050405020304" pitchFamily="18" charset="0"/>
                <a:cs typeface="Times New Roman" panose="02020603050405020304" pitchFamily="18" charset="0"/>
              </a:rPr>
              <a:t>wire</a:t>
            </a:r>
            <a:endParaRPr sz="2400" dirty="0">
              <a:latin typeface="Times New Roman" panose="02020603050405020304" pitchFamily="18" charset="0"/>
              <a:cs typeface="Times New Roman" panose="02020603050405020304" pitchFamily="18" charset="0"/>
            </a:endParaRPr>
          </a:p>
          <a:p>
            <a:pPr marL="809625" lvl="1" indent="-457834">
              <a:lnSpc>
                <a:spcPct val="100000"/>
              </a:lnSpc>
              <a:buClr>
                <a:srgbClr val="EFA12D"/>
              </a:buClr>
              <a:buSzPct val="68518"/>
              <a:buFont typeface="Arial MT"/>
              <a:buChar char="•"/>
              <a:tabLst>
                <a:tab pos="809625" algn="l"/>
                <a:tab pos="810260" algn="l"/>
              </a:tabLst>
            </a:pPr>
            <a:r>
              <a:rPr lang="en-IN" sz="2400" spc="-15" dirty="0">
                <a:latin typeface="Times New Roman" panose="02020603050405020304" pitchFamily="18" charset="0"/>
                <a:cs typeface="Times New Roman" panose="02020603050405020304" pitchFamily="18" charset="0"/>
              </a:rPr>
              <a:t>C</a:t>
            </a:r>
            <a:r>
              <a:rPr sz="2400" spc="-15" dirty="0" err="1">
                <a:latin typeface="Times New Roman" panose="02020603050405020304" pitchFamily="18" charset="0"/>
                <a:cs typeface="Times New Roman" panose="02020603050405020304" pitchFamily="18" charset="0"/>
              </a:rPr>
              <a:t>heapest</a:t>
            </a:r>
            <a:endParaRPr sz="2400" dirty="0">
              <a:latin typeface="Times New Roman" panose="02020603050405020304" pitchFamily="18" charset="0"/>
              <a:cs typeface="Times New Roman" panose="02020603050405020304" pitchFamily="18" charset="0"/>
            </a:endParaRPr>
          </a:p>
          <a:p>
            <a:pPr marL="809625" lvl="1" indent="-457834">
              <a:lnSpc>
                <a:spcPct val="100000"/>
              </a:lnSpc>
              <a:buClr>
                <a:srgbClr val="EFA12D"/>
              </a:buClr>
              <a:buSzPct val="68518"/>
              <a:buFont typeface="Arial MT"/>
              <a:buChar char="•"/>
              <a:tabLst>
                <a:tab pos="809625" algn="l"/>
                <a:tab pos="810260" algn="l"/>
              </a:tabLst>
            </a:pPr>
            <a:r>
              <a:rPr lang="en-IN" sz="2400" spc="-15" dirty="0">
                <a:latin typeface="Times New Roman" panose="02020603050405020304" pitchFamily="18" charset="0"/>
                <a:cs typeface="Times New Roman" panose="02020603050405020304" pitchFamily="18" charset="0"/>
              </a:rPr>
              <a:t>E</a:t>
            </a:r>
            <a:r>
              <a:rPr sz="2400" spc="-15" dirty="0" err="1">
                <a:latin typeface="Times New Roman" panose="02020603050405020304" pitchFamily="18" charset="0"/>
                <a:cs typeface="Times New Roman" panose="02020603050405020304" pitchFamily="18" charset="0"/>
              </a:rPr>
              <a:t>asiest</a:t>
            </a:r>
            <a:r>
              <a:rPr sz="2400" spc="-45" dirty="0">
                <a:latin typeface="Times New Roman" panose="02020603050405020304" pitchFamily="18" charset="0"/>
                <a:cs typeface="Times New Roman" panose="02020603050405020304" pitchFamily="18" charset="0"/>
              </a:rPr>
              <a:t> </a:t>
            </a:r>
            <a:r>
              <a:rPr sz="2400" spc="-55" dirty="0">
                <a:latin typeface="Times New Roman" panose="02020603050405020304" pitchFamily="18" charset="0"/>
                <a:cs typeface="Times New Roman" panose="02020603050405020304" pitchFamily="18" charset="0"/>
              </a:rPr>
              <a:t>to</a:t>
            </a:r>
            <a:r>
              <a:rPr sz="2400" spc="-2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install</a:t>
            </a:r>
            <a:endParaRPr sz="2400" dirty="0">
              <a:latin typeface="Times New Roman" panose="02020603050405020304" pitchFamily="18" charset="0"/>
              <a:cs typeface="Times New Roman" panose="02020603050405020304" pitchFamily="18" charset="0"/>
            </a:endParaRPr>
          </a:p>
          <a:p>
            <a:pPr marL="809625" marR="24765" lvl="1" indent="-457834">
              <a:lnSpc>
                <a:spcPts val="2590"/>
              </a:lnSpc>
              <a:spcBef>
                <a:spcPts val="630"/>
              </a:spcBef>
              <a:buClr>
                <a:srgbClr val="EFA12D"/>
              </a:buClr>
              <a:buSzPct val="68518"/>
              <a:buFont typeface="Arial MT"/>
              <a:buChar char="•"/>
              <a:tabLst>
                <a:tab pos="809625" algn="l"/>
                <a:tab pos="810260" algn="l"/>
              </a:tabLst>
            </a:pPr>
            <a:r>
              <a:rPr lang="en-IN" sz="2400" spc="-10" dirty="0">
                <a:latin typeface="Times New Roman" panose="02020603050405020304" pitchFamily="18" charset="0"/>
                <a:cs typeface="Times New Roman" panose="02020603050405020304" pitchFamily="18" charset="0"/>
              </a:rPr>
              <a:t>S</a:t>
            </a:r>
            <a:r>
              <a:rPr sz="2400" spc="-10" dirty="0" err="1">
                <a:latin typeface="Times New Roman" panose="02020603050405020304" pitchFamily="18" charset="0"/>
                <a:cs typeface="Times New Roman" panose="02020603050405020304" pitchFamily="18" charset="0"/>
              </a:rPr>
              <a:t>uffers</a:t>
            </a:r>
            <a:r>
              <a:rPr sz="2400" spc="15" dirty="0">
                <a:latin typeface="Times New Roman" panose="02020603050405020304" pitchFamily="18" charset="0"/>
                <a:cs typeface="Times New Roman" panose="02020603050405020304" pitchFamily="18" charset="0"/>
              </a:rPr>
              <a:t> </a:t>
            </a:r>
            <a:r>
              <a:rPr sz="2400" spc="-75" dirty="0">
                <a:latin typeface="Times New Roman" panose="02020603050405020304" pitchFamily="18" charset="0"/>
                <a:cs typeface="Times New Roman" panose="02020603050405020304" pitchFamily="18" charset="0"/>
              </a:rPr>
              <a:t>from</a:t>
            </a:r>
            <a:r>
              <a:rPr sz="2400"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external</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EM</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interference</a:t>
            </a:r>
            <a:r>
              <a:rPr sz="2400" spc="-5" dirty="0">
                <a:latin typeface="Times New Roman" panose="02020603050405020304" pitchFamily="18" charset="0"/>
                <a:cs typeface="Times New Roman" panose="02020603050405020304" pitchFamily="18" charset="0"/>
              </a:rPr>
              <a:t> </a:t>
            </a:r>
            <a:r>
              <a:rPr sz="2400" spc="-75" dirty="0">
                <a:latin typeface="Times New Roman" panose="02020603050405020304" pitchFamily="18" charset="0"/>
                <a:cs typeface="Times New Roman" panose="02020603050405020304" pitchFamily="18" charset="0"/>
              </a:rPr>
              <a:t>from</a:t>
            </a:r>
            <a:r>
              <a:rPr sz="240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nearby </a:t>
            </a:r>
            <a:r>
              <a:rPr sz="2400" spc="-660"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twisted</a:t>
            </a:r>
            <a:r>
              <a:rPr sz="2400" spc="-15" dirty="0">
                <a:latin typeface="Times New Roman" panose="02020603050405020304" pitchFamily="18" charset="0"/>
                <a:cs typeface="Times New Roman" panose="02020603050405020304" pitchFamily="18" charset="0"/>
              </a:rPr>
              <a:t> </a:t>
            </a:r>
            <a:r>
              <a:rPr sz="2400" spc="-45" dirty="0">
                <a:latin typeface="Times New Roman" panose="02020603050405020304" pitchFamily="18" charset="0"/>
                <a:cs typeface="Times New Roman" panose="02020603050405020304" pitchFamily="18" charset="0"/>
              </a:rPr>
              <a:t>pair.</a:t>
            </a:r>
            <a:r>
              <a:rPr lang="en-IN" sz="2400" spc="-45" dirty="0">
                <a:latin typeface="Times New Roman" panose="02020603050405020304" pitchFamily="18" charset="0"/>
                <a:cs typeface="Times New Roman" panose="02020603050405020304" pitchFamily="18" charset="0"/>
              </a:rPr>
              <a:t> (No electromagnetic shielding)</a:t>
            </a:r>
            <a:endParaRPr sz="2400" dirty="0">
              <a:latin typeface="Times New Roman" panose="02020603050405020304" pitchFamily="18" charset="0"/>
              <a:cs typeface="Times New Roman" panose="02020603050405020304" pitchFamily="18" charset="0"/>
            </a:endParaRPr>
          </a:p>
          <a:p>
            <a:pPr marL="809625" lvl="1" indent="-457834">
              <a:lnSpc>
                <a:spcPct val="100000"/>
              </a:lnSpc>
              <a:spcBef>
                <a:spcPts val="25"/>
              </a:spcBef>
              <a:buClr>
                <a:srgbClr val="EFA12D"/>
              </a:buClr>
              <a:buSzPct val="68518"/>
              <a:buFont typeface="Arial MT"/>
              <a:buChar char="•"/>
              <a:tabLst>
                <a:tab pos="809625" algn="l"/>
                <a:tab pos="810260" algn="l"/>
              </a:tabLst>
            </a:pPr>
            <a:r>
              <a:rPr sz="2400" spc="-65" dirty="0">
                <a:latin typeface="Times New Roman" panose="02020603050405020304" pitchFamily="18" charset="0"/>
                <a:cs typeface="Times New Roman" panose="02020603050405020304" pitchFamily="18" charset="0"/>
              </a:rPr>
              <a:t>Commonly</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used</a:t>
            </a:r>
            <a:r>
              <a:rPr sz="2400" spc="-15"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for</a:t>
            </a:r>
            <a:r>
              <a:rPr sz="240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local</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area</a:t>
            </a:r>
            <a:r>
              <a:rPr sz="2400" spc="-10"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networks.</a:t>
            </a:r>
            <a:endParaRPr sz="2400" dirty="0">
              <a:latin typeface="Times New Roman" panose="02020603050405020304" pitchFamily="18" charset="0"/>
              <a:cs typeface="Times New Roman" panose="02020603050405020304" pitchFamily="18" charset="0"/>
            </a:endParaRPr>
          </a:p>
          <a:p>
            <a:pPr lvl="1">
              <a:lnSpc>
                <a:spcPct val="100000"/>
              </a:lnSpc>
              <a:spcBef>
                <a:spcPts val="10"/>
              </a:spcBef>
              <a:buClr>
                <a:srgbClr val="EFA12D"/>
              </a:buClr>
              <a:buFont typeface="Arial MT"/>
              <a:buChar char="•"/>
            </a:pPr>
            <a:endParaRPr sz="2800" dirty="0">
              <a:latin typeface="Times New Roman" panose="02020603050405020304" pitchFamily="18" charset="0"/>
              <a:cs typeface="Times New Roman" panose="02020603050405020304" pitchFamily="18" charset="0"/>
            </a:endParaRPr>
          </a:p>
          <a:p>
            <a:pPr marL="355600" indent="-342900">
              <a:lnSpc>
                <a:spcPct val="100000"/>
              </a:lnSpc>
              <a:buClr>
                <a:srgbClr val="EFA12D"/>
              </a:buClr>
              <a:buSzPct val="68518"/>
              <a:buFont typeface="Wingdings"/>
              <a:buChar char=""/>
              <a:tabLst>
                <a:tab pos="354965" algn="l"/>
                <a:tab pos="355600" algn="l"/>
              </a:tabLst>
            </a:pPr>
            <a:r>
              <a:rPr lang="en-IN" sz="2400" spc="-15" dirty="0">
                <a:latin typeface="Times New Roman" panose="02020603050405020304" pitchFamily="18" charset="0"/>
                <a:cs typeface="Times New Roman" panose="02020603050405020304" pitchFamily="18" charset="0"/>
              </a:rPr>
              <a:t>S</a:t>
            </a:r>
            <a:r>
              <a:rPr sz="2400" spc="-15" dirty="0" err="1">
                <a:latin typeface="Times New Roman" panose="02020603050405020304" pitchFamily="18" charset="0"/>
                <a:cs typeface="Times New Roman" panose="02020603050405020304" pitchFamily="18" charset="0"/>
              </a:rPr>
              <a:t>hielded</a:t>
            </a:r>
            <a:r>
              <a:rPr sz="2400" spc="-30" dirty="0">
                <a:latin typeface="Times New Roman" panose="02020603050405020304" pitchFamily="18" charset="0"/>
                <a:cs typeface="Times New Roman" panose="02020603050405020304" pitchFamily="18" charset="0"/>
              </a:rPr>
              <a:t> </a:t>
            </a:r>
            <a:r>
              <a:rPr sz="2400" spc="-60" dirty="0">
                <a:latin typeface="Times New Roman" panose="02020603050405020304" pitchFamily="18" charset="0"/>
                <a:cs typeface="Times New Roman" panose="02020603050405020304" pitchFamily="18" charset="0"/>
              </a:rPr>
              <a:t>Twisted</a:t>
            </a:r>
            <a:r>
              <a:rPr sz="2400" spc="-5" dirty="0">
                <a:latin typeface="Times New Roman" panose="02020603050405020304" pitchFamily="18" charset="0"/>
                <a:cs typeface="Times New Roman" panose="02020603050405020304" pitchFamily="18" charset="0"/>
              </a:rPr>
              <a:t> </a:t>
            </a:r>
            <a:r>
              <a:rPr sz="2400" spc="-55" dirty="0">
                <a:latin typeface="Times New Roman" panose="02020603050405020304" pitchFamily="18" charset="0"/>
                <a:cs typeface="Times New Roman" panose="02020603050405020304" pitchFamily="18" charset="0"/>
              </a:rPr>
              <a:t>Pair</a:t>
            </a:r>
            <a:r>
              <a:rPr sz="2400" spc="-10"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(STP)</a:t>
            </a:r>
            <a:endParaRPr sz="2400" dirty="0">
              <a:latin typeface="Times New Roman" panose="02020603050405020304" pitchFamily="18" charset="0"/>
              <a:cs typeface="Times New Roman" panose="02020603050405020304" pitchFamily="18" charset="0"/>
            </a:endParaRPr>
          </a:p>
          <a:p>
            <a:pPr marL="751840" lvl="1" indent="-400050">
              <a:lnSpc>
                <a:spcPct val="100000"/>
              </a:lnSpc>
              <a:buClr>
                <a:srgbClr val="EFA12D"/>
              </a:buClr>
              <a:buSzPct val="68518"/>
              <a:buFont typeface="Arial MT"/>
              <a:buChar char="•"/>
              <a:tabLst>
                <a:tab pos="751840" algn="l"/>
                <a:tab pos="752475" algn="l"/>
              </a:tabLst>
            </a:pPr>
            <a:r>
              <a:rPr lang="en-IN" sz="2400" spc="-60" dirty="0">
                <a:latin typeface="Times New Roman" panose="02020603050405020304" pitchFamily="18" charset="0"/>
                <a:cs typeface="Times New Roman" panose="02020603050405020304" pitchFamily="18" charset="0"/>
              </a:rPr>
              <a:t>M</a:t>
            </a:r>
            <a:r>
              <a:rPr sz="2400" spc="-60" dirty="0" err="1">
                <a:latin typeface="Times New Roman" panose="02020603050405020304" pitchFamily="18" charset="0"/>
                <a:cs typeface="Times New Roman" panose="02020603050405020304" pitchFamily="18" charset="0"/>
              </a:rPr>
              <a:t>etal</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braid</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or</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sheathing</a:t>
            </a:r>
            <a:r>
              <a:rPr sz="2400" spc="-5"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that</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reduces</a:t>
            </a:r>
            <a:r>
              <a:rPr sz="240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interference</a:t>
            </a:r>
            <a:endParaRPr sz="2400" dirty="0">
              <a:latin typeface="Times New Roman" panose="02020603050405020304" pitchFamily="18" charset="0"/>
              <a:cs typeface="Times New Roman" panose="02020603050405020304" pitchFamily="18" charset="0"/>
            </a:endParaRPr>
          </a:p>
          <a:p>
            <a:pPr marL="751840" lvl="1" indent="-400050">
              <a:lnSpc>
                <a:spcPct val="100000"/>
              </a:lnSpc>
              <a:buClr>
                <a:srgbClr val="EFA12D"/>
              </a:buClr>
              <a:buSzPct val="68518"/>
              <a:buFont typeface="Arial MT"/>
              <a:buChar char="•"/>
              <a:tabLst>
                <a:tab pos="751840" algn="l"/>
                <a:tab pos="752475" algn="l"/>
              </a:tabLst>
            </a:pPr>
            <a:r>
              <a:rPr sz="2400" spc="-35" dirty="0">
                <a:latin typeface="Times New Roman" panose="02020603050405020304" pitchFamily="18" charset="0"/>
                <a:cs typeface="Times New Roman" panose="02020603050405020304" pitchFamily="18" charset="0"/>
              </a:rPr>
              <a:t>Better</a:t>
            </a:r>
            <a:r>
              <a:rPr sz="2400" spc="-1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performance</a:t>
            </a:r>
            <a:r>
              <a:rPr sz="2400" spc="-5"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at</a:t>
            </a:r>
            <a:r>
              <a:rPr sz="2400" spc="-1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higher</a:t>
            </a:r>
            <a:r>
              <a:rPr sz="2400" spc="-2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data</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rates.</a:t>
            </a:r>
            <a:endParaRPr sz="2400" dirty="0">
              <a:latin typeface="Times New Roman" panose="02020603050405020304" pitchFamily="18" charset="0"/>
              <a:cs typeface="Times New Roman" panose="02020603050405020304" pitchFamily="18" charset="0"/>
            </a:endParaRPr>
          </a:p>
          <a:p>
            <a:pPr marL="751840" lvl="1" indent="-400050">
              <a:lnSpc>
                <a:spcPct val="100000"/>
              </a:lnSpc>
              <a:buClr>
                <a:srgbClr val="EFA12D"/>
              </a:buClr>
              <a:buSzPct val="68518"/>
              <a:buFont typeface="Arial MT"/>
              <a:buChar char="•"/>
              <a:tabLst>
                <a:tab pos="751840" algn="l"/>
                <a:tab pos="752475" algn="l"/>
              </a:tabLst>
            </a:pPr>
            <a:r>
              <a:rPr lang="en-IN" sz="2400" spc="-50" dirty="0">
                <a:latin typeface="Times New Roman" panose="02020603050405020304" pitchFamily="18" charset="0"/>
                <a:cs typeface="Times New Roman" panose="02020603050405020304" pitchFamily="18" charset="0"/>
              </a:rPr>
              <a:t>M</a:t>
            </a:r>
            <a:r>
              <a:rPr sz="2400" spc="-50" dirty="0">
                <a:latin typeface="Times New Roman" panose="02020603050405020304" pitchFamily="18" charset="0"/>
                <a:cs typeface="Times New Roman" panose="02020603050405020304" pitchFamily="18" charset="0"/>
              </a:rPr>
              <a:t>ore</a:t>
            </a:r>
            <a:r>
              <a:rPr sz="2400" spc="-4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expensive</a:t>
            </a:r>
            <a:endParaRPr sz="2400" dirty="0">
              <a:latin typeface="Times New Roman" panose="02020603050405020304" pitchFamily="18" charset="0"/>
              <a:cs typeface="Times New Roman" panose="02020603050405020304" pitchFamily="18" charset="0"/>
            </a:endParaRPr>
          </a:p>
          <a:p>
            <a:pPr marL="751840" lvl="1" indent="-400050">
              <a:lnSpc>
                <a:spcPct val="100000"/>
              </a:lnSpc>
              <a:buClr>
                <a:srgbClr val="EFA12D"/>
              </a:buClr>
              <a:buSzPct val="68518"/>
              <a:buFont typeface="Arial MT"/>
              <a:buChar char="•"/>
              <a:tabLst>
                <a:tab pos="751840" algn="l"/>
                <a:tab pos="752475" algn="l"/>
              </a:tabLst>
            </a:pPr>
            <a:r>
              <a:rPr lang="en-IN" sz="2400" spc="-20" dirty="0">
                <a:latin typeface="Times New Roman" panose="02020603050405020304" pitchFamily="18" charset="0"/>
                <a:cs typeface="Times New Roman" panose="02020603050405020304" pitchFamily="18" charset="0"/>
              </a:rPr>
              <a:t>H</a:t>
            </a:r>
            <a:r>
              <a:rPr sz="2400" spc="-20" dirty="0" err="1">
                <a:latin typeface="Times New Roman" panose="02020603050405020304" pitchFamily="18" charset="0"/>
                <a:cs typeface="Times New Roman" panose="02020603050405020304" pitchFamily="18" charset="0"/>
              </a:rPr>
              <a:t>arder</a:t>
            </a:r>
            <a:r>
              <a:rPr sz="2400" spc="-20" dirty="0">
                <a:latin typeface="Times New Roman" panose="02020603050405020304" pitchFamily="18" charset="0"/>
                <a:cs typeface="Times New Roman" panose="02020603050405020304" pitchFamily="18" charset="0"/>
              </a:rPr>
              <a:t> </a:t>
            </a:r>
            <a:r>
              <a:rPr sz="2400" spc="-55" dirty="0">
                <a:latin typeface="Times New Roman" panose="02020603050405020304" pitchFamily="18" charset="0"/>
                <a:cs typeface="Times New Roman" panose="02020603050405020304" pitchFamily="18" charset="0"/>
              </a:rPr>
              <a:t>to</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handle</a:t>
            </a:r>
            <a:r>
              <a:rPr sz="2400" spc="-25" dirty="0">
                <a:latin typeface="Times New Roman" panose="02020603050405020304" pitchFamily="18" charset="0"/>
                <a:cs typeface="Times New Roman" panose="02020603050405020304" pitchFamily="18" charset="0"/>
              </a:rPr>
              <a:t> (thick,</a:t>
            </a:r>
            <a:r>
              <a:rPr sz="2400" spc="-10"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heavy)</a:t>
            </a:r>
            <a:endParaRPr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648325" y="1295400"/>
            <a:ext cx="3495675" cy="1638300"/>
          </a:xfrm>
          <a:prstGeom prst="rect">
            <a:avLst/>
          </a:prstGeom>
        </p:spPr>
      </p:pic>
      <p:pic>
        <p:nvPicPr>
          <p:cNvPr id="6" name="Picture 5"/>
          <p:cNvPicPr>
            <a:picLocks noChangeAspect="1"/>
          </p:cNvPicPr>
          <p:nvPr/>
        </p:nvPicPr>
        <p:blipFill>
          <a:blip r:embed="rId3"/>
          <a:stretch>
            <a:fillRect/>
          </a:stretch>
        </p:blipFill>
        <p:spPr>
          <a:xfrm>
            <a:off x="5867400" y="5181600"/>
            <a:ext cx="3276600" cy="17145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3540" y="575817"/>
            <a:ext cx="1441450" cy="574040"/>
          </a:xfrm>
          <a:prstGeom prst="rect">
            <a:avLst/>
          </a:prstGeom>
        </p:spPr>
        <p:txBody>
          <a:bodyPr vert="horz" wrap="square" lIns="0" tIns="12700" rIns="0" bIns="0" rtlCol="0">
            <a:spAutoFit/>
          </a:bodyPr>
          <a:lstStyle/>
          <a:p>
            <a:pPr marL="12700">
              <a:lnSpc>
                <a:spcPct val="100000"/>
              </a:lnSpc>
              <a:spcBef>
                <a:spcPts val="100"/>
              </a:spcBef>
            </a:pPr>
            <a:r>
              <a:rPr sz="3600" spc="-5" dirty="0"/>
              <a:t>CONT…</a:t>
            </a:r>
            <a:endParaRPr sz="3600"/>
          </a:p>
        </p:txBody>
      </p:sp>
      <p:pic>
        <p:nvPicPr>
          <p:cNvPr id="4" name="object 4"/>
          <p:cNvPicPr/>
          <p:nvPr/>
        </p:nvPicPr>
        <p:blipFill>
          <a:blip r:embed="rId2" cstate="print"/>
          <a:stretch>
            <a:fillRect/>
          </a:stretch>
        </p:blipFill>
        <p:spPr>
          <a:xfrm>
            <a:off x="1143000" y="1676400"/>
            <a:ext cx="6629400" cy="3810000"/>
          </a:xfrm>
          <a:prstGeom prst="rect">
            <a:avLst/>
          </a:prstGeom>
        </p:spPr>
      </p:pic>
      <p:pic>
        <p:nvPicPr>
          <p:cNvPr id="8" name="Picture 7"/>
          <p:cNvPicPr>
            <a:picLocks noChangeAspect="1"/>
          </p:cNvPicPr>
          <p:nvPr/>
        </p:nvPicPr>
        <p:blipFill>
          <a:blip r:embed="rId3"/>
          <a:stretch>
            <a:fillRect/>
          </a:stretch>
        </p:blipFill>
        <p:spPr>
          <a:xfrm>
            <a:off x="829798" y="2236100"/>
            <a:ext cx="7028726" cy="32480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43DB8244B31445803A0A7DC1F9E0EC" ma:contentTypeVersion="4" ma:contentTypeDescription="Create a new document." ma:contentTypeScope="" ma:versionID="9c3da12fb87831694d3c77c7abbcc40d">
  <xsd:schema xmlns:xsd="http://www.w3.org/2001/XMLSchema" xmlns:xs="http://www.w3.org/2001/XMLSchema" xmlns:p="http://schemas.microsoft.com/office/2006/metadata/properties" xmlns:ns2="b9bc339f-2184-481f-a9cc-fa4033a27ccb" xmlns:ns3="1e4fd880-13c4-4abb-9170-442219da9bb6" targetNamespace="http://schemas.microsoft.com/office/2006/metadata/properties" ma:root="true" ma:fieldsID="96605220ac3e0744b888ae8b61a4315e" ns2:_="" ns3:_="">
    <xsd:import namespace="b9bc339f-2184-481f-a9cc-fa4033a27ccb"/>
    <xsd:import namespace="1e4fd880-13c4-4abb-9170-442219da9b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bc339f-2184-481f-a9cc-fa4033a27c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e4fd880-13c4-4abb-9170-442219da9b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7AC558-86EA-4650-9EC8-524AFB985B0C}"/>
</file>

<file path=customXml/itemProps2.xml><?xml version="1.0" encoding="utf-8"?>
<ds:datastoreItem xmlns:ds="http://schemas.openxmlformats.org/officeDocument/2006/customXml" ds:itemID="{5BA43FF4-F9BB-4A6B-9601-3F7C34A7517A}"/>
</file>

<file path=customXml/itemProps3.xml><?xml version="1.0" encoding="utf-8"?>
<ds:datastoreItem xmlns:ds="http://schemas.openxmlformats.org/officeDocument/2006/customXml" ds:itemID="{60CBB96E-86DC-47C9-9B18-ADF4739D7AC2}"/>
</file>

<file path=docProps/app.xml><?xml version="1.0" encoding="utf-8"?>
<Properties xmlns="http://schemas.openxmlformats.org/officeDocument/2006/extended-properties" xmlns:vt="http://schemas.openxmlformats.org/officeDocument/2006/docPropsVTypes">
  <Template/>
  <TotalTime>2328</TotalTime>
  <Words>2128</Words>
  <Application>Microsoft Office PowerPoint</Application>
  <PresentationFormat>On-screen Show (4:3)</PresentationFormat>
  <Paragraphs>237</Paragraphs>
  <Slides>44</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Arial</vt:lpstr>
      <vt:lpstr>Arial MT</vt:lpstr>
      <vt:lpstr>Bembo-Bold</vt:lpstr>
      <vt:lpstr>Calibri</vt:lpstr>
      <vt:lpstr>Calibri Light</vt:lpstr>
      <vt:lpstr>Courier New</vt:lpstr>
      <vt:lpstr>Franklin Gothic Medium</vt:lpstr>
      <vt:lpstr>Times</vt:lpstr>
      <vt:lpstr>Times New Roman</vt:lpstr>
      <vt:lpstr>TimesTen-Bold</vt:lpstr>
      <vt:lpstr>TimesTen-Roman</vt:lpstr>
      <vt:lpstr>Wingdings</vt:lpstr>
      <vt:lpstr>Office Theme</vt:lpstr>
      <vt:lpstr>Transmission Media</vt:lpstr>
      <vt:lpstr>PowerPoint Presentation</vt:lpstr>
      <vt:lpstr>PowerPoint Presentation</vt:lpstr>
      <vt:lpstr>PowerPoint Presentation</vt:lpstr>
      <vt:lpstr>GUIDED TRANSMISSION MEDIA</vt:lpstr>
      <vt:lpstr>TWISTED PAIR</vt:lpstr>
      <vt:lpstr>TWISTED PAIR - TRANSMISSION  CHARACTERISTICS</vt:lpstr>
      <vt:lpstr>VARIETIES OF TWISTED PAIRS</vt:lpstr>
      <vt:lpstr>CONT…</vt:lpstr>
      <vt:lpstr>COAXIAL CABLE</vt:lpstr>
      <vt:lpstr>PowerPoint Presentation</vt:lpstr>
      <vt:lpstr>COAXIAL CABLE - TRANSMISSION  CHARACTERISTICS</vt:lpstr>
      <vt:lpstr>OPTICAL FIBER</vt:lpstr>
      <vt:lpstr>PowerPoint Presentation</vt:lpstr>
      <vt:lpstr>PowerPoint Presentation</vt:lpstr>
      <vt:lpstr>OPTICAL FIBER - BENEFITS</vt:lpstr>
      <vt:lpstr>OPTICAL FIBER - TRANSMISSION  CHARACTERISTICS</vt:lpstr>
      <vt:lpstr>PowerPoint Presentation</vt:lpstr>
      <vt:lpstr>OPTICAL FIBER TRANSMISSION MODES</vt:lpstr>
      <vt:lpstr>PowerPoint Presentation</vt:lpstr>
      <vt:lpstr>Step Index VS Graded Index</vt:lpstr>
      <vt:lpstr>Comparison of Guided Media </vt:lpstr>
      <vt:lpstr>Wireless transmission 3 general range of frequencies</vt:lpstr>
      <vt:lpstr>Antennas</vt:lpstr>
      <vt:lpstr>PowerPoint Presentation</vt:lpstr>
      <vt:lpstr>PowerPoint Presentation</vt:lpstr>
      <vt:lpstr>PowerPoint Presentation</vt:lpstr>
      <vt:lpstr>PowerPoint Presentation</vt:lpstr>
      <vt:lpstr>Wireless</vt:lpstr>
      <vt:lpstr>PowerPoint Presentation</vt:lpstr>
      <vt:lpstr>PowerPoint Presentation</vt:lpstr>
      <vt:lpstr>PowerPoint Presentation</vt:lpstr>
      <vt:lpstr>PowerPoint Presentation</vt:lpstr>
      <vt:lpstr>Antenna Gain</vt:lpstr>
      <vt:lpstr>PowerPoint Presentation</vt:lpstr>
      <vt:lpstr>PowerPoint Presentation</vt:lpstr>
      <vt:lpstr>Terrestrial Microwave</vt:lpstr>
      <vt:lpstr>PowerPoint Presentation</vt:lpstr>
      <vt:lpstr>Satellite Microwave</vt:lpstr>
      <vt:lpstr>Satellite Point to Point Link</vt:lpstr>
      <vt:lpstr>Satellite Broadcast Link</vt:lpstr>
      <vt:lpstr>Wireless Propagation Ground Wave</vt:lpstr>
      <vt:lpstr>Wireless Propagation Sky Wave</vt:lpstr>
      <vt:lpstr>Wireless Propagation Line of Sight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Jayashree</dc:creator>
  <cp:lastModifiedBy>Mahe</cp:lastModifiedBy>
  <cp:revision>134</cp:revision>
  <dcterms:created xsi:type="dcterms:W3CDTF">2022-09-15T08:25:48Z</dcterms:created>
  <dcterms:modified xsi:type="dcterms:W3CDTF">2022-09-19T10:47:42Z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2021-10-19T00:00:00Z</vt:filetime>
  </property>
  <property fmtid="{D5CDD505-2E9C-101B-9397-08002B2CF9AE}" pid="3" name="Creator">
    <vt:lpwstr>Microsoft® PowerPoint® 2016</vt:lpwstr>
  </property>
  <property fmtid="{D5CDD505-2E9C-101B-9397-08002B2CF9AE}" pid="4" name="LastSaved">
    <vt:filetime>2022-09-15T00:00:00Z</vt:filetime>
  </property>
  <property fmtid="{D5CDD505-2E9C-101B-9397-08002B2CF9AE}" pid="5" name="ContentTypeId">
    <vt:lpwstr>0x0101003943DB8244B31445803A0A7DC1F9E0EC</vt:lpwstr>
  </property>
</Properties>
</file>