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82" r:id="rId3"/>
    <p:sldId id="283" r:id="rId4"/>
    <p:sldId id="275" r:id="rId5"/>
    <p:sldId id="285" r:id="rId6"/>
    <p:sldId id="286" r:id="rId7"/>
    <p:sldId id="290" r:id="rId8"/>
    <p:sldId id="278" r:id="rId9"/>
    <p:sldId id="291" r:id="rId10"/>
    <p:sldId id="274" r:id="rId11"/>
    <p:sldId id="279" r:id="rId12"/>
    <p:sldId id="280" r:id="rId13"/>
    <p:sldId id="271" r:id="rId14"/>
    <p:sldId id="257" r:id="rId15"/>
    <p:sldId id="273" r:id="rId16"/>
    <p:sldId id="292" r:id="rId17"/>
    <p:sldId id="259" r:id="rId18"/>
    <p:sldId id="295" r:id="rId19"/>
    <p:sldId id="296" r:id="rId20"/>
    <p:sldId id="262" r:id="rId21"/>
    <p:sldId id="293" r:id="rId22"/>
    <p:sldId id="294" r:id="rId23"/>
    <p:sldId id="268" r:id="rId24"/>
    <p:sldId id="269" r:id="rId25"/>
    <p:sldId id="270" r:id="rId26"/>
    <p:sldId id="41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BA%202021%20COPO%20committee%20coordinator\PG\IT%20august%202022\direct%20attain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BA%202021%20COPO%20committee%20coordinator\PG\IT%20august%202022\PROOFS\indirect%20attainment%20au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POs &amp; PSOs Attainment Levels (Direct)</a:t>
            </a:r>
            <a:endParaRPr lang="en-US"/>
          </a:p>
        </c:rich>
      </c:tx>
      <c:layout>
        <c:manualLayout>
          <c:xMode val="edge"/>
          <c:yMode val="edge"/>
          <c:x val="0.22286111111111109"/>
          <c:y val="3.7974683544303799E-2"/>
        </c:manualLayout>
      </c:layout>
      <c:overlay val="0"/>
      <c:spPr>
        <a:noFill/>
        <a:ln w="9525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2020</c:v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'PO PSO DIRECT Attainment_au (2'!$C$5:$Q$5</c:f>
              <c:strCache>
                <c:ptCount val="15"/>
                <c:pt idx="0">
                  <c:v>PO1</c:v>
                </c:pt>
                <c:pt idx="1">
                  <c:v>PO2</c:v>
                </c:pt>
                <c:pt idx="2">
                  <c:v>PO3</c:v>
                </c:pt>
                <c:pt idx="3">
                  <c:v>PO4</c:v>
                </c:pt>
                <c:pt idx="4">
                  <c:v>PO5</c:v>
                </c:pt>
                <c:pt idx="5">
                  <c:v>PO6</c:v>
                </c:pt>
                <c:pt idx="6">
                  <c:v>PO7</c:v>
                </c:pt>
                <c:pt idx="7">
                  <c:v>PO8</c:v>
                </c:pt>
                <c:pt idx="8">
                  <c:v>PO9</c:v>
                </c:pt>
                <c:pt idx="9">
                  <c:v>PO10</c:v>
                </c:pt>
                <c:pt idx="10">
                  <c:v>PO11</c:v>
                </c:pt>
                <c:pt idx="11">
                  <c:v>PO12</c:v>
                </c:pt>
                <c:pt idx="12">
                  <c:v>PSO1</c:v>
                </c:pt>
                <c:pt idx="13">
                  <c:v>PSO2</c:v>
                </c:pt>
                <c:pt idx="14">
                  <c:v>PSO3</c:v>
                </c:pt>
              </c:strCache>
            </c:strRef>
          </c:cat>
          <c:val>
            <c:numRef>
              <c:f>'PO PSO DIRECT Attainment_au (2'!$C$7:$Q$7</c:f>
              <c:numCache>
                <c:formatCode>General</c:formatCode>
                <c:ptCount val="15"/>
                <c:pt idx="0">
                  <c:v>0.79</c:v>
                </c:pt>
                <c:pt idx="1">
                  <c:v>0.78</c:v>
                </c:pt>
                <c:pt idx="2">
                  <c:v>0.77</c:v>
                </c:pt>
                <c:pt idx="3">
                  <c:v>0.79</c:v>
                </c:pt>
                <c:pt idx="4">
                  <c:v>0.78</c:v>
                </c:pt>
                <c:pt idx="5">
                  <c:v>0.76</c:v>
                </c:pt>
                <c:pt idx="6">
                  <c:v>0.79</c:v>
                </c:pt>
                <c:pt idx="7">
                  <c:v>0.82</c:v>
                </c:pt>
                <c:pt idx="8">
                  <c:v>0.81</c:v>
                </c:pt>
                <c:pt idx="9">
                  <c:v>0.8</c:v>
                </c:pt>
                <c:pt idx="10">
                  <c:v>0.78</c:v>
                </c:pt>
                <c:pt idx="11">
                  <c:v>0.8</c:v>
                </c:pt>
                <c:pt idx="12">
                  <c:v>0.77</c:v>
                </c:pt>
                <c:pt idx="13">
                  <c:v>0.77</c:v>
                </c:pt>
                <c:pt idx="14">
                  <c:v>0.77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887-468A-ACA7-2E5FA4E18D93}"/>
            </c:ext>
          </c:extLst>
        </c:ser>
        <c:ser>
          <c:idx val="1"/>
          <c:order val="1"/>
          <c:tx>
            <c:v>2021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'PO PSO DIRECT Attainment_au (2'!$C$8:$Q$8</c:f>
              <c:numCache>
                <c:formatCode>General</c:formatCode>
                <c:ptCount val="15"/>
                <c:pt idx="0">
                  <c:v>0.79</c:v>
                </c:pt>
                <c:pt idx="1">
                  <c:v>0.79</c:v>
                </c:pt>
                <c:pt idx="2">
                  <c:v>0.79</c:v>
                </c:pt>
                <c:pt idx="3">
                  <c:v>0.8</c:v>
                </c:pt>
                <c:pt idx="4">
                  <c:v>0.81</c:v>
                </c:pt>
                <c:pt idx="5">
                  <c:v>0.79</c:v>
                </c:pt>
                <c:pt idx="6">
                  <c:v>0.81</c:v>
                </c:pt>
                <c:pt idx="7">
                  <c:v>0.85</c:v>
                </c:pt>
                <c:pt idx="8">
                  <c:v>0.83</c:v>
                </c:pt>
                <c:pt idx="9">
                  <c:v>0.82</c:v>
                </c:pt>
                <c:pt idx="10">
                  <c:v>0.81</c:v>
                </c:pt>
                <c:pt idx="11">
                  <c:v>0.83</c:v>
                </c:pt>
                <c:pt idx="12">
                  <c:v>0.79</c:v>
                </c:pt>
                <c:pt idx="13">
                  <c:v>0.79</c:v>
                </c:pt>
                <c:pt idx="14">
                  <c:v>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887-468A-ACA7-2E5FA4E18D93}"/>
            </c:ext>
          </c:extLst>
        </c:ser>
        <c:ser>
          <c:idx val="2"/>
          <c:order val="2"/>
          <c:tx>
            <c:v>2022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'PO PSO DIRECT Attainment_au (2'!$C$9:$Q$9</c:f>
              <c:numCache>
                <c:formatCode>General</c:formatCode>
                <c:ptCount val="15"/>
                <c:pt idx="0">
                  <c:v>0.82</c:v>
                </c:pt>
                <c:pt idx="1">
                  <c:v>0.82</c:v>
                </c:pt>
                <c:pt idx="2">
                  <c:v>0.83</c:v>
                </c:pt>
                <c:pt idx="3">
                  <c:v>0.84</c:v>
                </c:pt>
                <c:pt idx="4">
                  <c:v>0.85</c:v>
                </c:pt>
                <c:pt idx="5">
                  <c:v>0.81</c:v>
                </c:pt>
                <c:pt idx="6">
                  <c:v>0.85</c:v>
                </c:pt>
                <c:pt idx="7">
                  <c:v>0.85</c:v>
                </c:pt>
                <c:pt idx="8">
                  <c:v>0.84</c:v>
                </c:pt>
                <c:pt idx="9">
                  <c:v>0.86</c:v>
                </c:pt>
                <c:pt idx="10">
                  <c:v>0.89</c:v>
                </c:pt>
                <c:pt idx="11">
                  <c:v>0.85</c:v>
                </c:pt>
                <c:pt idx="12">
                  <c:v>0.82</c:v>
                </c:pt>
                <c:pt idx="13">
                  <c:v>0.82</c:v>
                </c:pt>
                <c:pt idx="14">
                  <c:v>0.85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887-468A-ACA7-2E5FA4E18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974448"/>
        <c:axId val="420976624"/>
      </c:barChart>
      <c:catAx>
        <c:axId val="420974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POs</a:t>
                </a:r>
                <a:r>
                  <a:rPr lang="en-US" baseline="0"/>
                  <a:t> and PSOs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976624"/>
        <c:crosses val="autoZero"/>
        <c:auto val="1"/>
        <c:lblAlgn val="ctr"/>
        <c:lblOffset val="100"/>
        <c:noMultiLvlLbl val="0"/>
      </c:catAx>
      <c:valAx>
        <c:axId val="42097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97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Analysis</a:t>
            </a:r>
            <a:r>
              <a:rPr lang="en-US" baseline="0"/>
              <a:t> of PO &amp; PSO Indirect Attainment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2020</c:v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'PO PSO indirect Attainment (2)'!$C$5:$Q$5</c:f>
              <c:strCache>
                <c:ptCount val="15"/>
                <c:pt idx="0">
                  <c:v>PO1</c:v>
                </c:pt>
                <c:pt idx="1">
                  <c:v>PO2</c:v>
                </c:pt>
                <c:pt idx="2">
                  <c:v>PO3</c:v>
                </c:pt>
                <c:pt idx="3">
                  <c:v>PO4</c:v>
                </c:pt>
                <c:pt idx="4">
                  <c:v>PO5</c:v>
                </c:pt>
                <c:pt idx="5">
                  <c:v>PO6</c:v>
                </c:pt>
                <c:pt idx="6">
                  <c:v>PO7</c:v>
                </c:pt>
                <c:pt idx="7">
                  <c:v>PO8</c:v>
                </c:pt>
                <c:pt idx="8">
                  <c:v>PO9</c:v>
                </c:pt>
                <c:pt idx="9">
                  <c:v>PO10</c:v>
                </c:pt>
                <c:pt idx="10">
                  <c:v>PO11</c:v>
                </c:pt>
                <c:pt idx="11">
                  <c:v>PO12</c:v>
                </c:pt>
                <c:pt idx="12">
                  <c:v>PSO1</c:v>
                </c:pt>
                <c:pt idx="13">
                  <c:v>PSO2</c:v>
                </c:pt>
                <c:pt idx="14">
                  <c:v>PSO3</c:v>
                </c:pt>
              </c:strCache>
            </c:strRef>
          </c:cat>
          <c:val>
            <c:numRef>
              <c:f>'PO PSO indirect Attainment (2)'!$C$7:$Q$7</c:f>
              <c:numCache>
                <c:formatCode>0.00</c:formatCode>
                <c:ptCount val="15"/>
                <c:pt idx="0">
                  <c:v>0.83847780126849891</c:v>
                </c:pt>
                <c:pt idx="1">
                  <c:v>0.80655391120507391</c:v>
                </c:pt>
                <c:pt idx="2">
                  <c:v>0.77209302325581397</c:v>
                </c:pt>
                <c:pt idx="3">
                  <c:v>0.78350951374207178</c:v>
                </c:pt>
                <c:pt idx="4">
                  <c:v>0.76934460887949263</c:v>
                </c:pt>
                <c:pt idx="5">
                  <c:v>0.76744186046511631</c:v>
                </c:pt>
                <c:pt idx="6">
                  <c:v>0.7355179704016912</c:v>
                </c:pt>
                <c:pt idx="7">
                  <c:v>0.85687103594080338</c:v>
                </c:pt>
                <c:pt idx="8">
                  <c:v>0.86152219873150115</c:v>
                </c:pt>
                <c:pt idx="9">
                  <c:v>0.884355179704017</c:v>
                </c:pt>
                <c:pt idx="10">
                  <c:v>0.74016913319238897</c:v>
                </c:pt>
                <c:pt idx="11">
                  <c:v>0.80422832980972514</c:v>
                </c:pt>
                <c:pt idx="12">
                  <c:v>0.79978858350951376</c:v>
                </c:pt>
                <c:pt idx="13">
                  <c:v>0.80211416490486254</c:v>
                </c:pt>
                <c:pt idx="14">
                  <c:v>0.82008456659619444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074-494E-A5D4-8CDBB0B22874}"/>
            </c:ext>
          </c:extLst>
        </c:ser>
        <c:ser>
          <c:idx val="1"/>
          <c:order val="1"/>
          <c:tx>
            <c:v>2021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'PO PSO indirect Attainment (2)'!$C$8:$Q$8</c:f>
              <c:numCache>
                <c:formatCode>0.00</c:formatCode>
                <c:ptCount val="15"/>
                <c:pt idx="0">
                  <c:v>0.84906716417910455</c:v>
                </c:pt>
                <c:pt idx="1">
                  <c:v>0.86100746268656714</c:v>
                </c:pt>
                <c:pt idx="2">
                  <c:v>0.8288246268656716</c:v>
                </c:pt>
                <c:pt idx="3">
                  <c:v>0.8138992537313432</c:v>
                </c:pt>
                <c:pt idx="4">
                  <c:v>0.81240671641791051</c:v>
                </c:pt>
                <c:pt idx="5">
                  <c:v>0.82285447761194019</c:v>
                </c:pt>
                <c:pt idx="6">
                  <c:v>0.8333022388059701</c:v>
                </c:pt>
                <c:pt idx="7">
                  <c:v>0.89197761194029845</c:v>
                </c:pt>
                <c:pt idx="8">
                  <c:v>0.90242537313432836</c:v>
                </c:pt>
                <c:pt idx="9">
                  <c:v>0.88367537313432831</c:v>
                </c:pt>
                <c:pt idx="10">
                  <c:v>0.8005597014925373</c:v>
                </c:pt>
                <c:pt idx="11">
                  <c:v>0.86044776119402988</c:v>
                </c:pt>
                <c:pt idx="12">
                  <c:v>0.83833955223880596</c:v>
                </c:pt>
                <c:pt idx="13">
                  <c:v>0.83059701492537319</c:v>
                </c:pt>
                <c:pt idx="14">
                  <c:v>0.81035447761194024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074-494E-A5D4-8CDBB0B22874}"/>
            </c:ext>
          </c:extLst>
        </c:ser>
        <c:ser>
          <c:idx val="2"/>
          <c:order val="2"/>
          <c:tx>
            <c:v>2022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'PO PSO indirect Attainment (2)'!$C$9:$Q$9</c:f>
              <c:numCache>
                <c:formatCode>0.00</c:formatCode>
                <c:ptCount val="15"/>
                <c:pt idx="0">
                  <c:v>0.80454545454545445</c:v>
                </c:pt>
                <c:pt idx="1">
                  <c:v>0.80909090909090919</c:v>
                </c:pt>
                <c:pt idx="2">
                  <c:v>0.82272727272727264</c:v>
                </c:pt>
                <c:pt idx="3">
                  <c:v>0.77727272727272723</c:v>
                </c:pt>
                <c:pt idx="4">
                  <c:v>0.82954545454545447</c:v>
                </c:pt>
                <c:pt idx="5">
                  <c:v>0.77272727272727271</c:v>
                </c:pt>
                <c:pt idx="6">
                  <c:v>0.76363636363636367</c:v>
                </c:pt>
                <c:pt idx="7">
                  <c:v>0.81818181818181812</c:v>
                </c:pt>
                <c:pt idx="8">
                  <c:v>0.86363636363636365</c:v>
                </c:pt>
                <c:pt idx="9">
                  <c:v>0.87727272727272732</c:v>
                </c:pt>
                <c:pt idx="10">
                  <c:v>0.85</c:v>
                </c:pt>
                <c:pt idx="11">
                  <c:v>0.87272727272727268</c:v>
                </c:pt>
                <c:pt idx="12">
                  <c:v>0.85681818181818181</c:v>
                </c:pt>
                <c:pt idx="13">
                  <c:v>0.84545454545454546</c:v>
                </c:pt>
                <c:pt idx="14">
                  <c:v>0.84090909090909083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074-494E-A5D4-8CDBB0B22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964112"/>
        <c:axId val="420965744"/>
      </c:barChart>
      <c:catAx>
        <c:axId val="420964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POs &amp; PSOs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965744"/>
        <c:crosses val="autoZero"/>
        <c:auto val="1"/>
        <c:lblAlgn val="ctr"/>
        <c:lblOffset val="100"/>
        <c:noMultiLvlLbl val="0"/>
      </c:catAx>
      <c:valAx>
        <c:axId val="42096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96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886AC-DD32-4D30-8FDC-F31D1EF74C1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B4FC8-5E00-40DF-8DB4-31FC09612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93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7A2522-C4AD-45D4-BB4D-97546D962D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B4FC8-5E00-40DF-8DB4-31FC096127D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7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C1D0-DFF3-453F-A7FB-5E7B25AE1F0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1999-111D-4A0E-9D81-572D73FA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C1D0-DFF3-453F-A7FB-5E7B25AE1F0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1999-111D-4A0E-9D81-572D73FA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8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C1D0-DFF3-453F-A7FB-5E7B25AE1F0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1999-111D-4A0E-9D81-572D73FA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18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306" y="6356351"/>
            <a:ext cx="1827389" cy="365125"/>
          </a:xfrm>
        </p:spPr>
        <p:txBody>
          <a:bodyPr/>
          <a:lstStyle>
            <a:lvl1pPr>
              <a:defRPr>
                <a:solidFill>
                  <a:srgbClr val="984807"/>
                </a:solidFill>
              </a:defRPr>
            </a:lvl1pPr>
          </a:lstStyle>
          <a:p>
            <a:pPr>
              <a:defRPr/>
            </a:pPr>
            <a:fld id="{3EA5604C-0F67-4C89-BB1B-692AC0EA4313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70306" y="6302375"/>
            <a:ext cx="901348" cy="469900"/>
          </a:xfrm>
        </p:spPr>
        <p:txBody>
          <a:bodyPr/>
          <a:lstStyle>
            <a:lvl1pPr>
              <a:defRPr sz="1400">
                <a:solidFill>
                  <a:srgbClr val="984807"/>
                </a:solidFill>
              </a:defRPr>
            </a:lvl1pPr>
          </a:lstStyle>
          <a:p>
            <a:pPr>
              <a:defRPr/>
            </a:pPr>
            <a:fld id="{613B652A-7141-423A-BB24-65C7F639D8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231B43E-F704-752F-C49D-1B1FEF50CDE2}"/>
              </a:ext>
            </a:extLst>
          </p:cNvPr>
          <p:cNvSpPr/>
          <p:nvPr userDrawn="1"/>
        </p:nvSpPr>
        <p:spPr>
          <a:xfrm flipH="1">
            <a:off x="0" y="6721475"/>
            <a:ext cx="12192000" cy="136597"/>
          </a:xfrm>
          <a:prstGeom prst="rect">
            <a:avLst/>
          </a:prstGeom>
          <a:gradFill flip="none" rotWithShape="1">
            <a:gsLst>
              <a:gs pos="68000">
                <a:schemeClr val="accent6">
                  <a:lumMod val="50000"/>
                </a:schemeClr>
              </a:gs>
              <a:gs pos="87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AEAE4C3-45A9-31F5-F0A5-FBDCE303F0CA}"/>
              </a:ext>
            </a:extLst>
          </p:cNvPr>
          <p:cNvSpPr/>
          <p:nvPr userDrawn="1"/>
        </p:nvSpPr>
        <p:spPr>
          <a:xfrm flipH="1">
            <a:off x="-5131" y="1"/>
            <a:ext cx="12192000" cy="136597"/>
          </a:xfrm>
          <a:prstGeom prst="rect">
            <a:avLst/>
          </a:prstGeom>
          <a:gradFill flip="none" rotWithShape="1">
            <a:gsLst>
              <a:gs pos="68000">
                <a:schemeClr val="accent6">
                  <a:lumMod val="50000"/>
                </a:schemeClr>
              </a:gs>
              <a:gs pos="87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5856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H="1">
            <a:off x="0" y="6519517"/>
            <a:ext cx="12192000" cy="338555"/>
          </a:xfrm>
          <a:prstGeom prst="rect">
            <a:avLst/>
          </a:prstGeom>
          <a:gradFill flip="none" rotWithShape="1">
            <a:gsLst>
              <a:gs pos="68000">
                <a:schemeClr val="accent6">
                  <a:lumMod val="50000"/>
                </a:schemeClr>
              </a:gs>
              <a:gs pos="87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7" y="838200"/>
            <a:ext cx="12192000" cy="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116667" y="6503571"/>
            <a:ext cx="74317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 b="1" i="1">
                <a:solidFill>
                  <a:schemeClr val="bg1"/>
                </a:solidFill>
              </a:rPr>
              <a:t>Dept. of Information &amp; </a:t>
            </a:r>
            <a:r>
              <a:rPr lang="en-US" sz="1600" b="1" i="1">
                <a:solidFill>
                  <a:schemeClr val="bg1"/>
                </a:solidFill>
                <a:latin typeface="+mn-lt"/>
              </a:rPr>
              <a:t>Communication</a:t>
            </a:r>
            <a:r>
              <a:rPr lang="en-US" sz="1600" b="1" i="1">
                <a:solidFill>
                  <a:schemeClr val="bg1"/>
                </a:solidFill>
              </a:rPr>
              <a:t> Technology, MIT, Manipal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" y="274641"/>
            <a:ext cx="10972800" cy="818515"/>
          </a:xfrm>
        </p:spPr>
        <p:txBody>
          <a:bodyPr/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202848" y="6492876"/>
            <a:ext cx="2845152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5DA20F0-FA04-4393-8DC3-B2475915FB14}" type="datetime1">
              <a:rPr lang="en-US" smtClean="0"/>
              <a:pPr>
                <a:defRPr/>
              </a:pPr>
              <a:t>9/12/2022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859139" y="5497514"/>
            <a:ext cx="8431389" cy="365125"/>
          </a:xfrm>
        </p:spPr>
        <p:txBody>
          <a:bodyPr/>
          <a:lstStyle>
            <a:lvl1pPr>
              <a:defRPr sz="162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9116702" y="6492876"/>
            <a:ext cx="2845153" cy="365125"/>
          </a:xfrm>
        </p:spPr>
        <p:txBody>
          <a:bodyPr/>
          <a:lstStyle>
            <a:lvl1pPr algn="r" eaLnBrk="1" hangingPunct="1"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50A641D-3D01-45DA-BB9F-02BCAF72B6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17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6356350"/>
            <a:ext cx="12192000" cy="491172"/>
          </a:xfrm>
          <a:prstGeom prst="rect">
            <a:avLst/>
          </a:prstGeom>
          <a:gradFill flip="none" rotWithShape="1">
            <a:gsLst>
              <a:gs pos="31000">
                <a:schemeClr val="accent6">
                  <a:lumMod val="50000"/>
                </a:schemeClr>
              </a:gs>
              <a:gs pos="87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809E0-956B-42D3-9A38-D880844B5267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B8EDA-25B9-4FD1-AEAC-E916FF5A4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362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9863A-CF51-4466-AE54-378893E152BE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B8EA5-069B-4759-AD96-D73928A4E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779639" y="6508751"/>
            <a:ext cx="284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08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39DE38C-C4AF-47C3-898B-D3EE7B98D712}" type="datetime4">
              <a:rPr lang="en-US" sz="1080" smtClean="0"/>
              <a:pPr>
                <a:defRPr/>
              </a:pPr>
              <a:t>September 12, 2022</a:t>
            </a:fld>
            <a:endParaRPr lang="en-US" sz="108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9211028" y="6461126"/>
            <a:ext cx="284515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8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12B8EDA-25B9-4FD1-AEAC-E916FF5A4443}" type="slidenum">
              <a:rPr lang="en-US" altLang="en-US" sz="1080" smtClean="0"/>
              <a:pPr>
                <a:defRPr/>
              </a:pPr>
              <a:t>‹#›</a:t>
            </a:fld>
            <a:endParaRPr lang="en-US" altLang="en-US" sz="1080"/>
          </a:p>
        </p:txBody>
      </p:sp>
    </p:spTree>
    <p:extLst>
      <p:ext uri="{BB962C8B-B14F-4D97-AF65-F5344CB8AC3E}">
        <p14:creationId xmlns:p14="http://schemas.microsoft.com/office/powerpoint/2010/main" val="348762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69B1-353E-4F8E-B743-1B88E64F96FA}" type="datetime1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E275B-C32B-497B-B2CD-D7B9422678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345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FF603-CCF3-4307-ADD1-64BCBFD00F32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0A844-0F28-4B9A-90B1-9955093835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600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1F621-147E-4EDE-9689-CC9921D24655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629D1-ABE1-40D5-B087-EEB0A762DC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694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C2520-90A6-4FFD-8D42-449B39BA3F68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3FC54-0F87-4112-A62A-DFB2C9E54F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45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C1D0-DFF3-453F-A7FB-5E7B25AE1F0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1999-111D-4A0E-9D81-572D73FA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8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B30CD-3AFB-427D-99AE-5B4B839D91F8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6F8EC-D3F4-45BB-94BF-C129AAF0CD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732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EC51F-B40F-449A-AE1A-3430C717F8C6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C8C80-D7F5-450F-BBBD-519B042853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045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30282-F3D1-4816-988F-D9997B46937B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0D5A1-D4E6-485E-BF7A-4BEF8D3643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5448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H="1">
            <a:off x="0" y="6366900"/>
            <a:ext cx="12192000" cy="491172"/>
          </a:xfrm>
          <a:prstGeom prst="rect">
            <a:avLst/>
          </a:prstGeom>
          <a:gradFill flip="none" rotWithShape="1">
            <a:gsLst>
              <a:gs pos="68000">
                <a:schemeClr val="accent6">
                  <a:lumMod val="50000"/>
                </a:schemeClr>
              </a:gs>
              <a:gs pos="87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7" y="838200"/>
            <a:ext cx="12192000" cy="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116667" y="6448009"/>
            <a:ext cx="74317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 b="1" i="1">
                <a:solidFill>
                  <a:schemeClr val="bg1"/>
                </a:solidFill>
              </a:rPr>
              <a:t>Dept. of Information &amp; </a:t>
            </a:r>
            <a:r>
              <a:rPr lang="en-US" sz="1600" b="1" i="1">
                <a:solidFill>
                  <a:schemeClr val="bg1"/>
                </a:solidFill>
                <a:latin typeface="+mn-lt"/>
              </a:rPr>
              <a:t>Communication</a:t>
            </a:r>
            <a:r>
              <a:rPr lang="en-US" sz="1600" b="1" i="1">
                <a:solidFill>
                  <a:schemeClr val="bg1"/>
                </a:solidFill>
              </a:rPr>
              <a:t> Technology, MIT, Manipal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" y="274641"/>
            <a:ext cx="10972800" cy="818515"/>
          </a:xfrm>
        </p:spPr>
        <p:txBody>
          <a:bodyPr/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202848" y="6421439"/>
            <a:ext cx="2845152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5DA20F0-FA04-4393-8DC3-B2475915FB14}" type="datetime1">
              <a:rPr lang="en-US" smtClean="0"/>
              <a:pPr>
                <a:defRPr/>
              </a:pPr>
              <a:t>9/12/2022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859139" y="5497514"/>
            <a:ext cx="8431389" cy="365125"/>
          </a:xfrm>
        </p:spPr>
        <p:txBody>
          <a:bodyPr/>
          <a:lstStyle>
            <a:lvl1pPr>
              <a:defRPr sz="162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9116702" y="6435365"/>
            <a:ext cx="2845153" cy="365125"/>
          </a:xfrm>
        </p:spPr>
        <p:txBody>
          <a:bodyPr/>
          <a:lstStyle>
            <a:lvl1pPr algn="r" eaLnBrk="1" hangingPunct="1"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50A641D-3D01-45DA-BB9F-02BCAF72B6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96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C1D0-DFF3-453F-A7FB-5E7B25AE1F0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1999-111D-4A0E-9D81-572D73FA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6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C1D0-DFF3-453F-A7FB-5E7B25AE1F0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1999-111D-4A0E-9D81-572D73FA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C1D0-DFF3-453F-A7FB-5E7B25AE1F0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1999-111D-4A0E-9D81-572D73FA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1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C1D0-DFF3-453F-A7FB-5E7B25AE1F0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1999-111D-4A0E-9D81-572D73FA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C1D0-DFF3-453F-A7FB-5E7B25AE1F0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1999-111D-4A0E-9D81-572D73FA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0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C1D0-DFF3-453F-A7FB-5E7B25AE1F0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1999-111D-4A0E-9D81-572D73FA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5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C1D0-DFF3-453F-A7FB-5E7B25AE1F0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1999-111D-4A0E-9D81-572D73FA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8C1D0-DFF3-453F-A7FB-5E7B25AE1F0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1999-111D-4A0E-9D81-572D73FA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0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10306" y="274638"/>
            <a:ext cx="1097138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0306" y="1600201"/>
            <a:ext cx="1097138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306" y="6356351"/>
            <a:ext cx="284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F56DA2-26D6-4284-B926-AEC6B7B3862D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306" y="6356351"/>
            <a:ext cx="3859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8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695" y="6308726"/>
            <a:ext cx="284515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051DFD0-6AD2-4330-8F74-33C0E1EC327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797" y="76200"/>
            <a:ext cx="800203" cy="7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0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itchFamily="34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itchFamily="34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itchFamily="34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itchFamily="34" charset="0"/>
        </a:defRPr>
      </a:lvl9pPr>
    </p:titleStyle>
    <p:bodyStyle>
      <a:lvl1pPr marL="307975" indent="-307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8338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47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863" indent="-2047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51025" indent="-2047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Based Education (OBE)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16112"/>
            <a:ext cx="8763000" cy="364673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 is a process that involves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evaluation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 in education to reflect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attainment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expected learning and showing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area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Student-centered learning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focuses on measuring student performance, which are called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(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student will be able to do at the end of their learning experience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method of curriculum design and teaching that focuses on what students can actually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they are taught.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04310-B8B3-4590-9F00-DC4A4AE6988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03" y="717452"/>
            <a:ext cx="9000928" cy="52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3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98" y="675250"/>
            <a:ext cx="9344300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3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E3655C5-7721-EA3F-23B0-1A13F1D87EE5}"/>
              </a:ext>
            </a:extLst>
          </p:cNvPr>
          <p:cNvSpPr txBox="1">
            <a:spLocks/>
          </p:cNvSpPr>
          <p:nvPr/>
        </p:nvSpPr>
        <p:spPr>
          <a:xfrm>
            <a:off x="787792" y="424449"/>
            <a:ext cx="10162686" cy="644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79646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CAM &amp; PAM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3706" y="1323560"/>
            <a:ext cx="3647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/>
              <a:t>SAMPLE COURSE ARTICULATION MATRIX</a:t>
            </a:r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B77B2F3-3927-44C1-9837-DB35DD50C28C}"/>
              </a:ext>
            </a:extLst>
          </p:cNvPr>
          <p:cNvSpPr/>
          <p:nvPr/>
        </p:nvSpPr>
        <p:spPr>
          <a:xfrm>
            <a:off x="4125026" y="5174795"/>
            <a:ext cx="38683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SAMPLE PROGRAM ARTICULATION MATRIX</a:t>
            </a:r>
            <a:endParaRPr lang="en-IN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35210"/>
              </p:ext>
            </p:extLst>
          </p:nvPr>
        </p:nvGraphicFramePr>
        <p:xfrm>
          <a:off x="647114" y="1786597"/>
          <a:ext cx="10494498" cy="300833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5912">
                  <a:extLst>
                    <a:ext uri="{9D8B030D-6E8A-4147-A177-3AD203B41FA5}">
                      <a16:colId xmlns="" xmlns:a16="http://schemas.microsoft.com/office/drawing/2014/main" val="3421941683"/>
                    </a:ext>
                  </a:extLst>
                </a:gridCol>
                <a:gridCol w="4539959">
                  <a:extLst>
                    <a:ext uri="{9D8B030D-6E8A-4147-A177-3AD203B41FA5}">
                      <a16:colId xmlns="" xmlns:a16="http://schemas.microsoft.com/office/drawing/2014/main" val="18490288"/>
                    </a:ext>
                  </a:extLst>
                </a:gridCol>
                <a:gridCol w="415436">
                  <a:extLst>
                    <a:ext uri="{9D8B030D-6E8A-4147-A177-3AD203B41FA5}">
                      <a16:colId xmlns="" xmlns:a16="http://schemas.microsoft.com/office/drawing/2014/main" val="3059423062"/>
                    </a:ext>
                  </a:extLst>
                </a:gridCol>
                <a:gridCol w="353889">
                  <a:extLst>
                    <a:ext uri="{9D8B030D-6E8A-4147-A177-3AD203B41FA5}">
                      <a16:colId xmlns="" xmlns:a16="http://schemas.microsoft.com/office/drawing/2014/main" val="3370908081"/>
                    </a:ext>
                  </a:extLst>
                </a:gridCol>
                <a:gridCol w="276956">
                  <a:extLst>
                    <a:ext uri="{9D8B030D-6E8A-4147-A177-3AD203B41FA5}">
                      <a16:colId xmlns="" xmlns:a16="http://schemas.microsoft.com/office/drawing/2014/main" val="1079108032"/>
                    </a:ext>
                  </a:extLst>
                </a:gridCol>
                <a:gridCol w="246183">
                  <a:extLst>
                    <a:ext uri="{9D8B030D-6E8A-4147-A177-3AD203B41FA5}">
                      <a16:colId xmlns="" xmlns:a16="http://schemas.microsoft.com/office/drawing/2014/main" val="1148133660"/>
                    </a:ext>
                  </a:extLst>
                </a:gridCol>
                <a:gridCol w="261570">
                  <a:extLst>
                    <a:ext uri="{9D8B030D-6E8A-4147-A177-3AD203B41FA5}">
                      <a16:colId xmlns="" xmlns:a16="http://schemas.microsoft.com/office/drawing/2014/main" val="2789837092"/>
                    </a:ext>
                  </a:extLst>
                </a:gridCol>
                <a:gridCol w="230798">
                  <a:extLst>
                    <a:ext uri="{9D8B030D-6E8A-4147-A177-3AD203B41FA5}">
                      <a16:colId xmlns="" xmlns:a16="http://schemas.microsoft.com/office/drawing/2014/main" val="1523269592"/>
                    </a:ext>
                  </a:extLst>
                </a:gridCol>
                <a:gridCol w="307729">
                  <a:extLst>
                    <a:ext uri="{9D8B030D-6E8A-4147-A177-3AD203B41FA5}">
                      <a16:colId xmlns="" xmlns:a16="http://schemas.microsoft.com/office/drawing/2014/main" val="1651656355"/>
                    </a:ext>
                  </a:extLst>
                </a:gridCol>
                <a:gridCol w="261570">
                  <a:extLst>
                    <a:ext uri="{9D8B030D-6E8A-4147-A177-3AD203B41FA5}">
                      <a16:colId xmlns="" xmlns:a16="http://schemas.microsoft.com/office/drawing/2014/main" val="1819333131"/>
                    </a:ext>
                  </a:extLst>
                </a:gridCol>
                <a:gridCol w="307730">
                  <a:extLst>
                    <a:ext uri="{9D8B030D-6E8A-4147-A177-3AD203B41FA5}">
                      <a16:colId xmlns="" xmlns:a16="http://schemas.microsoft.com/office/drawing/2014/main" val="3248000434"/>
                    </a:ext>
                  </a:extLst>
                </a:gridCol>
                <a:gridCol w="461595">
                  <a:extLst>
                    <a:ext uri="{9D8B030D-6E8A-4147-A177-3AD203B41FA5}">
                      <a16:colId xmlns="" xmlns:a16="http://schemas.microsoft.com/office/drawing/2014/main" val="1307357210"/>
                    </a:ext>
                  </a:extLst>
                </a:gridCol>
                <a:gridCol w="384662">
                  <a:extLst>
                    <a:ext uri="{9D8B030D-6E8A-4147-A177-3AD203B41FA5}">
                      <a16:colId xmlns="" xmlns:a16="http://schemas.microsoft.com/office/drawing/2014/main" val="1057668067"/>
                    </a:ext>
                  </a:extLst>
                </a:gridCol>
                <a:gridCol w="319500">
                  <a:extLst>
                    <a:ext uri="{9D8B030D-6E8A-4147-A177-3AD203B41FA5}">
                      <a16:colId xmlns="" xmlns:a16="http://schemas.microsoft.com/office/drawing/2014/main" val="3809281803"/>
                    </a:ext>
                  </a:extLst>
                </a:gridCol>
                <a:gridCol w="381762">
                  <a:extLst>
                    <a:ext uri="{9D8B030D-6E8A-4147-A177-3AD203B41FA5}">
                      <a16:colId xmlns="" xmlns:a16="http://schemas.microsoft.com/office/drawing/2014/main" val="3190229751"/>
                    </a:ext>
                  </a:extLst>
                </a:gridCol>
                <a:gridCol w="294459">
                  <a:extLst>
                    <a:ext uri="{9D8B030D-6E8A-4147-A177-3AD203B41FA5}">
                      <a16:colId xmlns="" xmlns:a16="http://schemas.microsoft.com/office/drawing/2014/main" val="3779489415"/>
                    </a:ext>
                  </a:extLst>
                </a:gridCol>
                <a:gridCol w="364788">
                  <a:extLst>
                    <a:ext uri="{9D8B030D-6E8A-4147-A177-3AD203B41FA5}">
                      <a16:colId xmlns="" xmlns:a16="http://schemas.microsoft.com/office/drawing/2014/main" val="2107247247"/>
                    </a:ext>
                  </a:extLst>
                </a:gridCol>
              </a:tblGrid>
              <a:tr h="27213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Statement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PSO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7815746"/>
                  </a:ext>
                </a:extLst>
              </a:tr>
              <a:tr h="41735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81484771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ICT</a:t>
                      </a:r>
                      <a:r>
                        <a:rPr lang="en-IN" sz="1400" baseline="0" dirty="0">
                          <a:effectLst/>
                        </a:rPr>
                        <a:t> </a:t>
                      </a:r>
                      <a:r>
                        <a:rPr lang="en-IN" sz="1400" dirty="0">
                          <a:effectLst/>
                        </a:rPr>
                        <a:t>2101.1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Develop simple applications using Java primitives (data types, operators, arrays, variables)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212024903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ICT</a:t>
                      </a:r>
                      <a:r>
                        <a:rPr lang="en-IN" sz="1400" baseline="0" dirty="0">
                          <a:effectLst/>
                        </a:rPr>
                        <a:t> </a:t>
                      </a:r>
                      <a:r>
                        <a:rPr lang="en-IN" sz="1400" dirty="0">
                          <a:effectLst/>
                        </a:rPr>
                        <a:t>2101.2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Understand how OOP Concepts can be implemented using JAVA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4187628393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ICT</a:t>
                      </a:r>
                      <a:r>
                        <a:rPr lang="en-IN" sz="1400" baseline="0" dirty="0">
                          <a:effectLst/>
                        </a:rPr>
                        <a:t> </a:t>
                      </a:r>
                      <a:r>
                        <a:rPr lang="en-IN" sz="1400" dirty="0">
                          <a:effectLst/>
                        </a:rPr>
                        <a:t>2101.3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Use inbuilt library packages of JAVA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640755513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ICT</a:t>
                      </a:r>
                      <a:r>
                        <a:rPr lang="en-IN" sz="1400" baseline="0" dirty="0">
                          <a:effectLst/>
                        </a:rPr>
                        <a:t> </a:t>
                      </a:r>
                      <a:r>
                        <a:rPr lang="en-IN" sz="1400" dirty="0">
                          <a:effectLst/>
                        </a:rPr>
                        <a:t>2101.4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Develop Java application using object oriented concepts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469222871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ICT</a:t>
                      </a:r>
                      <a:r>
                        <a:rPr lang="en-IN" sz="1400" baseline="0" dirty="0">
                          <a:effectLst/>
                        </a:rPr>
                        <a:t> </a:t>
                      </a:r>
                      <a:r>
                        <a:rPr lang="en-IN" sz="1400" dirty="0">
                          <a:effectLst/>
                        </a:rPr>
                        <a:t>2101.5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Write simple concurrent programs using threads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4288018583"/>
                  </a:ext>
                </a:extLst>
              </a:tr>
              <a:tr h="20867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ICT 2101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5979639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62159"/>
              </p:ext>
            </p:extLst>
          </p:nvPr>
        </p:nvGraphicFramePr>
        <p:xfrm>
          <a:off x="520506" y="5571421"/>
          <a:ext cx="10690480" cy="5029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73722">
                  <a:extLst>
                    <a:ext uri="{9D8B030D-6E8A-4147-A177-3AD203B41FA5}">
                      <a16:colId xmlns="" xmlns:a16="http://schemas.microsoft.com/office/drawing/2014/main" val="21534333"/>
                    </a:ext>
                  </a:extLst>
                </a:gridCol>
                <a:gridCol w="562588">
                  <a:extLst>
                    <a:ext uri="{9D8B030D-6E8A-4147-A177-3AD203B41FA5}">
                      <a16:colId xmlns="" xmlns:a16="http://schemas.microsoft.com/office/drawing/2014/main" val="2854217904"/>
                    </a:ext>
                  </a:extLst>
                </a:gridCol>
                <a:gridCol w="668155">
                  <a:extLst>
                    <a:ext uri="{9D8B030D-6E8A-4147-A177-3AD203B41FA5}">
                      <a16:colId xmlns="" xmlns:a16="http://schemas.microsoft.com/office/drawing/2014/main" val="1983002240"/>
                    </a:ext>
                  </a:extLst>
                </a:gridCol>
                <a:gridCol w="668155">
                  <a:extLst>
                    <a:ext uri="{9D8B030D-6E8A-4147-A177-3AD203B41FA5}">
                      <a16:colId xmlns="" xmlns:a16="http://schemas.microsoft.com/office/drawing/2014/main" val="4266542375"/>
                    </a:ext>
                  </a:extLst>
                </a:gridCol>
                <a:gridCol w="668155">
                  <a:extLst>
                    <a:ext uri="{9D8B030D-6E8A-4147-A177-3AD203B41FA5}">
                      <a16:colId xmlns="" xmlns:a16="http://schemas.microsoft.com/office/drawing/2014/main" val="3414876752"/>
                    </a:ext>
                  </a:extLst>
                </a:gridCol>
                <a:gridCol w="668155">
                  <a:extLst>
                    <a:ext uri="{9D8B030D-6E8A-4147-A177-3AD203B41FA5}">
                      <a16:colId xmlns="" xmlns:a16="http://schemas.microsoft.com/office/drawing/2014/main" val="1157227076"/>
                    </a:ext>
                  </a:extLst>
                </a:gridCol>
                <a:gridCol w="668155">
                  <a:extLst>
                    <a:ext uri="{9D8B030D-6E8A-4147-A177-3AD203B41FA5}">
                      <a16:colId xmlns="" xmlns:a16="http://schemas.microsoft.com/office/drawing/2014/main" val="1553308353"/>
                    </a:ext>
                  </a:extLst>
                </a:gridCol>
                <a:gridCol w="668155">
                  <a:extLst>
                    <a:ext uri="{9D8B030D-6E8A-4147-A177-3AD203B41FA5}">
                      <a16:colId xmlns="" xmlns:a16="http://schemas.microsoft.com/office/drawing/2014/main" val="1372052329"/>
                    </a:ext>
                  </a:extLst>
                </a:gridCol>
                <a:gridCol w="668155">
                  <a:extLst>
                    <a:ext uri="{9D8B030D-6E8A-4147-A177-3AD203B41FA5}">
                      <a16:colId xmlns="" xmlns:a16="http://schemas.microsoft.com/office/drawing/2014/main" val="4128037691"/>
                    </a:ext>
                  </a:extLst>
                </a:gridCol>
                <a:gridCol w="668155">
                  <a:extLst>
                    <a:ext uri="{9D8B030D-6E8A-4147-A177-3AD203B41FA5}">
                      <a16:colId xmlns="" xmlns:a16="http://schemas.microsoft.com/office/drawing/2014/main" val="2454745199"/>
                    </a:ext>
                  </a:extLst>
                </a:gridCol>
                <a:gridCol w="668155">
                  <a:extLst>
                    <a:ext uri="{9D8B030D-6E8A-4147-A177-3AD203B41FA5}">
                      <a16:colId xmlns="" xmlns:a16="http://schemas.microsoft.com/office/drawing/2014/main" val="1837061848"/>
                    </a:ext>
                  </a:extLst>
                </a:gridCol>
                <a:gridCol w="668155">
                  <a:extLst>
                    <a:ext uri="{9D8B030D-6E8A-4147-A177-3AD203B41FA5}">
                      <a16:colId xmlns="" xmlns:a16="http://schemas.microsoft.com/office/drawing/2014/main" val="1868396319"/>
                    </a:ext>
                  </a:extLst>
                </a:gridCol>
                <a:gridCol w="668155">
                  <a:extLst>
                    <a:ext uri="{9D8B030D-6E8A-4147-A177-3AD203B41FA5}">
                      <a16:colId xmlns="" xmlns:a16="http://schemas.microsoft.com/office/drawing/2014/main" val="2574420605"/>
                    </a:ext>
                  </a:extLst>
                </a:gridCol>
                <a:gridCol w="668155">
                  <a:extLst>
                    <a:ext uri="{9D8B030D-6E8A-4147-A177-3AD203B41FA5}">
                      <a16:colId xmlns="" xmlns:a16="http://schemas.microsoft.com/office/drawing/2014/main" val="3649341168"/>
                    </a:ext>
                  </a:extLst>
                </a:gridCol>
                <a:gridCol w="668155">
                  <a:extLst>
                    <a:ext uri="{9D8B030D-6E8A-4147-A177-3AD203B41FA5}">
                      <a16:colId xmlns="" xmlns:a16="http://schemas.microsoft.com/office/drawing/2014/main" val="3727176981"/>
                    </a:ext>
                  </a:extLst>
                </a:gridCol>
                <a:gridCol w="668155">
                  <a:extLst>
                    <a:ext uri="{9D8B030D-6E8A-4147-A177-3AD203B41FA5}">
                      <a16:colId xmlns="" xmlns:a16="http://schemas.microsoft.com/office/drawing/2014/main" val="226077995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Course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PO1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PO2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PO3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PO4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PO5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PO6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PO7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PO8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PO9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PO10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PO11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PO12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PSO1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PSO2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PSO3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="" xmlns:a16="http://schemas.microsoft.com/office/drawing/2014/main" val="6015032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ICT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2101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420992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54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D6F187-F33F-85B0-DF00-FAD5242F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DA20F0-FA04-4393-8DC3-B2475915FB14}" type="datetime1">
              <a:rPr lang="en-US" smtClean="0"/>
              <a:pPr>
                <a:defRPr/>
              </a:pPr>
              <a:t>9/12/2022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3B38C2-5CFE-446A-E4FB-EA902C7D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641D-3D01-45DA-BB9F-02BCAF72B6B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655C5-7721-EA3F-23B0-1A13F1D87E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2707" y="636563"/>
            <a:ext cx="10080625" cy="6143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Attainment of Course Outcomes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67952" y="1624012"/>
            <a:ext cx="7695026" cy="43969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21412" y="1288634"/>
            <a:ext cx="9571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Typical evaluation procedure for a course with 5 Course Outcomes: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3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D6F187-F33F-85B0-DF00-FAD5242F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DA20F0-FA04-4393-8DC3-B2475915FB14}" type="datetime1">
              <a:rPr lang="en-US" smtClean="0"/>
              <a:pPr>
                <a:defRPr/>
              </a:pPr>
              <a:t>9/12/2022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3B38C2-5CFE-446A-E4FB-EA902C7D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641D-3D01-45DA-BB9F-02BCAF72B6B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655C5-7721-EA3F-23B0-1A13F1D87E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1145" y="212399"/>
            <a:ext cx="10080625" cy="6143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Attainment of Course Outcomes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535808"/>
              </p:ext>
            </p:extLst>
          </p:nvPr>
        </p:nvGraphicFramePr>
        <p:xfrm>
          <a:off x="1833374" y="791237"/>
          <a:ext cx="8567090" cy="195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Document" r:id="rId3" imgW="6786146" imgH="1550936" progId="Word.Document.12">
                  <p:embed/>
                </p:oleObj>
              </mc:Choice>
              <mc:Fallback>
                <p:oleObj name="Document" r:id="rId3" imgW="6786146" imgH="1550936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3374" y="791237"/>
                        <a:ext cx="8567090" cy="1957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4680" y="2713617"/>
            <a:ext cx="8035784" cy="4258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0375" y="1770189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90374" y="2162423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indirect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9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655C5-7721-EA3F-23B0-1A13F1D87EE5}"/>
              </a:ext>
            </a:extLst>
          </p:cNvPr>
          <p:cNvSpPr txBox="1">
            <a:spLocks/>
          </p:cNvSpPr>
          <p:nvPr/>
        </p:nvSpPr>
        <p:spPr>
          <a:xfrm>
            <a:off x="851145" y="606294"/>
            <a:ext cx="10080625" cy="614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Attainment of Course Outcomes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79931"/>
              </p:ext>
            </p:extLst>
          </p:nvPr>
        </p:nvGraphicFramePr>
        <p:xfrm>
          <a:off x="851145" y="2292509"/>
          <a:ext cx="10515600" cy="19981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03120">
                  <a:extLst>
                    <a:ext uri="{9D8B030D-6E8A-4147-A177-3AD203B41FA5}">
                      <a16:colId xmlns="" xmlns:a16="http://schemas.microsoft.com/office/drawing/2014/main" val="544550531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3355348968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1641389079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1280925679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1033746887"/>
                    </a:ext>
                  </a:extLst>
                </a:gridCol>
              </a:tblGrid>
              <a:tr h="363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Average APG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Attainment Level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Average Pass %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Attainment Level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728949324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2016-20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7.6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Good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99.62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Excellent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101287470"/>
                  </a:ext>
                </a:extLst>
              </a:tr>
              <a:tr h="589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2017-21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Good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98.91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Excellent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64908273"/>
                  </a:ext>
                </a:extLst>
              </a:tr>
              <a:tr h="496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2018-22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Good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98.69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Excellent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566420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36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66" y="324930"/>
            <a:ext cx="10168597" cy="81851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Attainment Index (NAI)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95045" y="1294687"/>
                <a:ext cx="9766300" cy="25431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𝑁𝐴𝐼</m:t>
                              </m:r>
                            </m:e>
                          </m:d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𝐴𝑃𝐺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∗10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𝐴𝑃𝐺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10∗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credit of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subject contributing to the PO under consideration, W</a:t>
                </a:r>
                <a:r>
                  <a:rPr lang="en-US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weightage of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subject contributing to the PO under consideration (as per the articulation matrix),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APG</a:t>
                </a:r>
                <a:r>
                  <a:rPr lang="en-US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Average Pass Grade of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subject contributing to the PO under consideration, n = Total number of subjects contributing to the PO under consideration.</a:t>
                </a:r>
              </a:p>
              <a:p>
                <a:pPr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Program Outcome (PO) Attainment Index (AI) using the direct assessment is calculated by adding the  NAI’s of all the subjects mapped to a PO.</a:t>
                </a:r>
              </a:p>
              <a:p>
                <a:pPr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Program Outcome (PO) Attainment Index (AI) using the indirect assessment is calculated by considering average of alumni &amp; employer survey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5045" y="1294687"/>
                <a:ext cx="9766300" cy="2543175"/>
              </a:xfrm>
              <a:blipFill>
                <a:blip r:embed="rId2"/>
                <a:stretch>
                  <a:fillRect l="-125" t="-3349" r="-1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fld id="{05DA20F0-FA04-4393-8DC3-B2475915FB14}" type="datetime1">
              <a:rPr lang="en-US" smtClean="0"/>
              <a:pPr>
                <a:defRPr/>
              </a:pPr>
              <a:t>9/12/2022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E50A641D-3D01-45DA-BB9F-02BCAF72B6B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20660"/>
              </p:ext>
            </p:extLst>
          </p:nvPr>
        </p:nvGraphicFramePr>
        <p:xfrm>
          <a:off x="752621" y="3749145"/>
          <a:ext cx="10725442" cy="113606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114778">
                  <a:extLst>
                    <a:ext uri="{9D8B030D-6E8A-4147-A177-3AD203B41FA5}">
                      <a16:colId xmlns="" xmlns:a16="http://schemas.microsoft.com/office/drawing/2014/main" val="1442163276"/>
                    </a:ext>
                  </a:extLst>
                </a:gridCol>
                <a:gridCol w="1945594">
                  <a:extLst>
                    <a:ext uri="{9D8B030D-6E8A-4147-A177-3AD203B41FA5}">
                      <a16:colId xmlns="" xmlns:a16="http://schemas.microsoft.com/office/drawing/2014/main" val="985072948"/>
                    </a:ext>
                  </a:extLst>
                </a:gridCol>
                <a:gridCol w="2030185">
                  <a:extLst>
                    <a:ext uri="{9D8B030D-6E8A-4147-A177-3AD203B41FA5}">
                      <a16:colId xmlns="" xmlns:a16="http://schemas.microsoft.com/office/drawing/2014/main" val="392874886"/>
                    </a:ext>
                  </a:extLst>
                </a:gridCol>
                <a:gridCol w="2130310">
                  <a:extLst>
                    <a:ext uri="{9D8B030D-6E8A-4147-A177-3AD203B41FA5}">
                      <a16:colId xmlns="" xmlns:a16="http://schemas.microsoft.com/office/drawing/2014/main" val="2588095807"/>
                    </a:ext>
                  </a:extLst>
                </a:gridCol>
                <a:gridCol w="2504575">
                  <a:extLst>
                    <a:ext uri="{9D8B030D-6E8A-4147-A177-3AD203B41FA5}">
                      <a16:colId xmlns="" xmlns:a16="http://schemas.microsoft.com/office/drawing/2014/main" val="1274086876"/>
                    </a:ext>
                  </a:extLst>
                </a:gridCol>
              </a:tblGrid>
              <a:tr h="350908">
                <a:tc gridSpan="5">
                  <a:txBody>
                    <a:bodyPr/>
                    <a:lstStyle/>
                    <a:p>
                      <a:pPr marL="13335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bg1"/>
                          </a:solidFill>
                          <a:effectLst/>
                        </a:rPr>
                        <a:t>PO &amp; PSO Attainment Index (AI)  Direct Rubric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6417947"/>
                  </a:ext>
                </a:extLst>
              </a:tr>
              <a:tr h="406198">
                <a:tc>
                  <a:txBody>
                    <a:bodyPr/>
                    <a:lstStyle/>
                    <a:p>
                      <a:pPr marL="13335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effectLst/>
                        </a:rPr>
                        <a:t>Particulars</a:t>
                      </a:r>
                      <a:endParaRPr lang="en-US" sz="20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3335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effectLst/>
                        </a:rPr>
                        <a:t>Excellent</a:t>
                      </a:r>
                      <a:endParaRPr lang="en-US" sz="20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effectLst/>
                        </a:rPr>
                        <a:t>Very Good</a:t>
                      </a:r>
                      <a:endParaRPr lang="en-US" sz="20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effectLst/>
                        </a:rPr>
                        <a:t>Satisfactory</a:t>
                      </a:r>
                      <a:endParaRPr lang="en-US" sz="20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effectLst/>
                        </a:rPr>
                        <a:t>Needs Improvement</a:t>
                      </a:r>
                      <a:endParaRPr lang="en-US" sz="20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7356468"/>
                  </a:ext>
                </a:extLst>
              </a:tr>
              <a:tr h="252723">
                <a:tc>
                  <a:txBody>
                    <a:bodyPr/>
                    <a:lstStyle/>
                    <a:p>
                      <a:pPr marL="13335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PO Attainment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3335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effectLst/>
                        </a:rPr>
                        <a:t>≥  0.75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effectLst/>
                        </a:rPr>
                        <a:t>≥  0.7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effectLst/>
                        </a:rPr>
                        <a:t>≥  0.65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effectLst/>
                        </a:rPr>
                        <a:t>&lt;  0.65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57871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7B3CBD5C-0CC7-EAA9-B97D-20721B3CE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06509"/>
              </p:ext>
            </p:extLst>
          </p:nvPr>
        </p:nvGraphicFramePr>
        <p:xfrm>
          <a:off x="752621" y="5016388"/>
          <a:ext cx="1089660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9320">
                  <a:extLst>
                    <a:ext uri="{9D8B030D-6E8A-4147-A177-3AD203B41FA5}">
                      <a16:colId xmlns="" xmlns:a16="http://schemas.microsoft.com/office/drawing/2014/main" val="1568866477"/>
                    </a:ext>
                  </a:extLst>
                </a:gridCol>
                <a:gridCol w="2179320">
                  <a:extLst>
                    <a:ext uri="{9D8B030D-6E8A-4147-A177-3AD203B41FA5}">
                      <a16:colId xmlns="" xmlns:a16="http://schemas.microsoft.com/office/drawing/2014/main" val="1604522706"/>
                    </a:ext>
                  </a:extLst>
                </a:gridCol>
                <a:gridCol w="2179320">
                  <a:extLst>
                    <a:ext uri="{9D8B030D-6E8A-4147-A177-3AD203B41FA5}">
                      <a16:colId xmlns="" xmlns:a16="http://schemas.microsoft.com/office/drawing/2014/main" val="1131265007"/>
                    </a:ext>
                  </a:extLst>
                </a:gridCol>
                <a:gridCol w="2179320">
                  <a:extLst>
                    <a:ext uri="{9D8B030D-6E8A-4147-A177-3AD203B41FA5}">
                      <a16:colId xmlns="" xmlns:a16="http://schemas.microsoft.com/office/drawing/2014/main" val="1953829599"/>
                    </a:ext>
                  </a:extLst>
                </a:gridCol>
                <a:gridCol w="2179320">
                  <a:extLst>
                    <a:ext uri="{9D8B030D-6E8A-4147-A177-3AD203B41FA5}">
                      <a16:colId xmlns="" xmlns:a16="http://schemas.microsoft.com/office/drawing/2014/main" val="2151226368"/>
                    </a:ext>
                  </a:extLst>
                </a:gridCol>
              </a:tblGrid>
              <a:tr h="439455"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 &amp; PSO Attainment Index (AI) Indirect Rubric</a:t>
                      </a:r>
                      <a:endParaRPr lang="en-IN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402449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Particulars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Excellent</a:t>
                      </a:r>
                      <a:endParaRPr lang="en-IN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Good</a:t>
                      </a:r>
                      <a:endParaRPr lang="en-IN" sz="18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Satisfactory</a:t>
                      </a:r>
                      <a:endParaRPr lang="en-IN" sz="18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Needs Improvement</a:t>
                      </a:r>
                      <a:endParaRPr lang="en-IN" sz="18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790908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 Attainment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 = 0.70</a:t>
                      </a:r>
                      <a:endParaRPr lang="en-IN" sz="1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 = 0.65</a:t>
                      </a:r>
                      <a:endParaRPr lang="en-IN" sz="1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 = 0.60 </a:t>
                      </a:r>
                      <a:endParaRPr lang="en-IN" sz="1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 0.60</a:t>
                      </a:r>
                      <a:endParaRPr lang="en-IN" sz="1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746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9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3250"/>
            <a:ext cx="9875520" cy="81851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PO Attainment (Direct Assessment)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fld id="{05DA20F0-FA04-4393-8DC3-B2475915FB14}" type="datetime1">
              <a:rPr lang="en-US" smtClean="0"/>
              <a:pPr>
                <a:defRPr/>
              </a:pPr>
              <a:t>9/12/2022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E50A641D-3D01-45DA-BB9F-02BCAF72B6B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4851443" y="859323"/>
            <a:ext cx="2588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2016-2020 batch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4590990" y="432429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2017-2021 batch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51443" y="2969422"/>
            <a:ext cx="177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2017-2021 batch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86517"/>
              </p:ext>
            </p:extLst>
          </p:nvPr>
        </p:nvGraphicFramePr>
        <p:xfrm>
          <a:off x="838200" y="3338754"/>
          <a:ext cx="10356300" cy="1371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90420">
                  <a:extLst>
                    <a:ext uri="{9D8B030D-6E8A-4147-A177-3AD203B41FA5}">
                      <a16:colId xmlns="" xmlns:a16="http://schemas.microsoft.com/office/drawing/2014/main" val="1741848904"/>
                    </a:ext>
                  </a:extLst>
                </a:gridCol>
                <a:gridCol w="690420">
                  <a:extLst>
                    <a:ext uri="{9D8B030D-6E8A-4147-A177-3AD203B41FA5}">
                      <a16:colId xmlns="" xmlns:a16="http://schemas.microsoft.com/office/drawing/2014/main" val="3606724402"/>
                    </a:ext>
                  </a:extLst>
                </a:gridCol>
                <a:gridCol w="690420">
                  <a:extLst>
                    <a:ext uri="{9D8B030D-6E8A-4147-A177-3AD203B41FA5}">
                      <a16:colId xmlns="" xmlns:a16="http://schemas.microsoft.com/office/drawing/2014/main" val="2937373314"/>
                    </a:ext>
                  </a:extLst>
                </a:gridCol>
                <a:gridCol w="690420">
                  <a:extLst>
                    <a:ext uri="{9D8B030D-6E8A-4147-A177-3AD203B41FA5}">
                      <a16:colId xmlns="" xmlns:a16="http://schemas.microsoft.com/office/drawing/2014/main" val="3030922073"/>
                    </a:ext>
                  </a:extLst>
                </a:gridCol>
                <a:gridCol w="690420">
                  <a:extLst>
                    <a:ext uri="{9D8B030D-6E8A-4147-A177-3AD203B41FA5}">
                      <a16:colId xmlns="" xmlns:a16="http://schemas.microsoft.com/office/drawing/2014/main" val="1506016349"/>
                    </a:ext>
                  </a:extLst>
                </a:gridCol>
                <a:gridCol w="690420">
                  <a:extLst>
                    <a:ext uri="{9D8B030D-6E8A-4147-A177-3AD203B41FA5}">
                      <a16:colId xmlns="" xmlns:a16="http://schemas.microsoft.com/office/drawing/2014/main" val="699016008"/>
                    </a:ext>
                  </a:extLst>
                </a:gridCol>
                <a:gridCol w="690420">
                  <a:extLst>
                    <a:ext uri="{9D8B030D-6E8A-4147-A177-3AD203B41FA5}">
                      <a16:colId xmlns="" xmlns:a16="http://schemas.microsoft.com/office/drawing/2014/main" val="3845221254"/>
                    </a:ext>
                  </a:extLst>
                </a:gridCol>
                <a:gridCol w="690420">
                  <a:extLst>
                    <a:ext uri="{9D8B030D-6E8A-4147-A177-3AD203B41FA5}">
                      <a16:colId xmlns="" xmlns:a16="http://schemas.microsoft.com/office/drawing/2014/main" val="3265950923"/>
                    </a:ext>
                  </a:extLst>
                </a:gridCol>
                <a:gridCol w="690420">
                  <a:extLst>
                    <a:ext uri="{9D8B030D-6E8A-4147-A177-3AD203B41FA5}">
                      <a16:colId xmlns="" xmlns:a16="http://schemas.microsoft.com/office/drawing/2014/main" val="1236188997"/>
                    </a:ext>
                  </a:extLst>
                </a:gridCol>
                <a:gridCol w="690420">
                  <a:extLst>
                    <a:ext uri="{9D8B030D-6E8A-4147-A177-3AD203B41FA5}">
                      <a16:colId xmlns="" xmlns:a16="http://schemas.microsoft.com/office/drawing/2014/main" val="420930303"/>
                    </a:ext>
                  </a:extLst>
                </a:gridCol>
                <a:gridCol w="690420">
                  <a:extLst>
                    <a:ext uri="{9D8B030D-6E8A-4147-A177-3AD203B41FA5}">
                      <a16:colId xmlns="" xmlns:a16="http://schemas.microsoft.com/office/drawing/2014/main" val="2891305636"/>
                    </a:ext>
                  </a:extLst>
                </a:gridCol>
                <a:gridCol w="690420">
                  <a:extLst>
                    <a:ext uri="{9D8B030D-6E8A-4147-A177-3AD203B41FA5}">
                      <a16:colId xmlns="" xmlns:a16="http://schemas.microsoft.com/office/drawing/2014/main" val="3365731944"/>
                    </a:ext>
                  </a:extLst>
                </a:gridCol>
                <a:gridCol w="690420">
                  <a:extLst>
                    <a:ext uri="{9D8B030D-6E8A-4147-A177-3AD203B41FA5}">
                      <a16:colId xmlns="" xmlns:a16="http://schemas.microsoft.com/office/drawing/2014/main" val="1977049670"/>
                    </a:ext>
                  </a:extLst>
                </a:gridCol>
                <a:gridCol w="690420">
                  <a:extLst>
                    <a:ext uri="{9D8B030D-6E8A-4147-A177-3AD203B41FA5}">
                      <a16:colId xmlns="" xmlns:a16="http://schemas.microsoft.com/office/drawing/2014/main" val="2073863787"/>
                    </a:ext>
                  </a:extLst>
                </a:gridCol>
                <a:gridCol w="690420">
                  <a:extLst>
                    <a:ext uri="{9D8B030D-6E8A-4147-A177-3AD203B41FA5}">
                      <a16:colId xmlns="" xmlns:a16="http://schemas.microsoft.com/office/drawing/2014/main" val="3746716001"/>
                    </a:ext>
                  </a:extLst>
                </a:gridCol>
              </a:tblGrid>
              <a:tr h="260885">
                <a:tc gridSpan="15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Analysis of PO attainment  (Direct)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4037923"/>
                  </a:ext>
                </a:extLst>
              </a:tr>
              <a:tr h="26088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PO1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PO2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PO3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PO4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PO5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PO6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PO7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PO8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PO9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PO10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PO11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PO12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PSO1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PSO2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PSO3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544767385"/>
                  </a:ext>
                </a:extLst>
              </a:tr>
              <a:tr h="26088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0.79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0.79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0.79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0.8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0.81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0.79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0.81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0.85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0.83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0.82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0.81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0.83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0.79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0.79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0.8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98295162"/>
                  </a:ext>
                </a:extLst>
              </a:tr>
              <a:tr h="26088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Excellent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579657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4807826" y="4724400"/>
            <a:ext cx="177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2018-2022 batch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962460"/>
              </p:ext>
            </p:extLst>
          </p:nvPr>
        </p:nvGraphicFramePr>
        <p:xfrm>
          <a:off x="887866" y="5227060"/>
          <a:ext cx="10515600" cy="1371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1040">
                  <a:extLst>
                    <a:ext uri="{9D8B030D-6E8A-4147-A177-3AD203B41FA5}">
                      <a16:colId xmlns="" xmlns:a16="http://schemas.microsoft.com/office/drawing/2014/main" val="477606994"/>
                    </a:ext>
                  </a:extLst>
                </a:gridCol>
                <a:gridCol w="701040">
                  <a:extLst>
                    <a:ext uri="{9D8B030D-6E8A-4147-A177-3AD203B41FA5}">
                      <a16:colId xmlns="" xmlns:a16="http://schemas.microsoft.com/office/drawing/2014/main" val="1272050118"/>
                    </a:ext>
                  </a:extLst>
                </a:gridCol>
                <a:gridCol w="701040">
                  <a:extLst>
                    <a:ext uri="{9D8B030D-6E8A-4147-A177-3AD203B41FA5}">
                      <a16:colId xmlns="" xmlns:a16="http://schemas.microsoft.com/office/drawing/2014/main" val="941946601"/>
                    </a:ext>
                  </a:extLst>
                </a:gridCol>
                <a:gridCol w="701040">
                  <a:extLst>
                    <a:ext uri="{9D8B030D-6E8A-4147-A177-3AD203B41FA5}">
                      <a16:colId xmlns="" xmlns:a16="http://schemas.microsoft.com/office/drawing/2014/main" val="409594742"/>
                    </a:ext>
                  </a:extLst>
                </a:gridCol>
                <a:gridCol w="701040">
                  <a:extLst>
                    <a:ext uri="{9D8B030D-6E8A-4147-A177-3AD203B41FA5}">
                      <a16:colId xmlns="" xmlns:a16="http://schemas.microsoft.com/office/drawing/2014/main" val="630125571"/>
                    </a:ext>
                  </a:extLst>
                </a:gridCol>
                <a:gridCol w="701040">
                  <a:extLst>
                    <a:ext uri="{9D8B030D-6E8A-4147-A177-3AD203B41FA5}">
                      <a16:colId xmlns="" xmlns:a16="http://schemas.microsoft.com/office/drawing/2014/main" val="1916934749"/>
                    </a:ext>
                  </a:extLst>
                </a:gridCol>
                <a:gridCol w="701040">
                  <a:extLst>
                    <a:ext uri="{9D8B030D-6E8A-4147-A177-3AD203B41FA5}">
                      <a16:colId xmlns="" xmlns:a16="http://schemas.microsoft.com/office/drawing/2014/main" val="3572728667"/>
                    </a:ext>
                  </a:extLst>
                </a:gridCol>
                <a:gridCol w="701040">
                  <a:extLst>
                    <a:ext uri="{9D8B030D-6E8A-4147-A177-3AD203B41FA5}">
                      <a16:colId xmlns="" xmlns:a16="http://schemas.microsoft.com/office/drawing/2014/main" val="2502805128"/>
                    </a:ext>
                  </a:extLst>
                </a:gridCol>
                <a:gridCol w="701040">
                  <a:extLst>
                    <a:ext uri="{9D8B030D-6E8A-4147-A177-3AD203B41FA5}">
                      <a16:colId xmlns="" xmlns:a16="http://schemas.microsoft.com/office/drawing/2014/main" val="1087321876"/>
                    </a:ext>
                  </a:extLst>
                </a:gridCol>
                <a:gridCol w="701040">
                  <a:extLst>
                    <a:ext uri="{9D8B030D-6E8A-4147-A177-3AD203B41FA5}">
                      <a16:colId xmlns="" xmlns:a16="http://schemas.microsoft.com/office/drawing/2014/main" val="3261047068"/>
                    </a:ext>
                  </a:extLst>
                </a:gridCol>
                <a:gridCol w="701040">
                  <a:extLst>
                    <a:ext uri="{9D8B030D-6E8A-4147-A177-3AD203B41FA5}">
                      <a16:colId xmlns="" xmlns:a16="http://schemas.microsoft.com/office/drawing/2014/main" val="2831842654"/>
                    </a:ext>
                  </a:extLst>
                </a:gridCol>
                <a:gridCol w="701040">
                  <a:extLst>
                    <a:ext uri="{9D8B030D-6E8A-4147-A177-3AD203B41FA5}">
                      <a16:colId xmlns="" xmlns:a16="http://schemas.microsoft.com/office/drawing/2014/main" val="1095290852"/>
                    </a:ext>
                  </a:extLst>
                </a:gridCol>
                <a:gridCol w="701040">
                  <a:extLst>
                    <a:ext uri="{9D8B030D-6E8A-4147-A177-3AD203B41FA5}">
                      <a16:colId xmlns="" xmlns:a16="http://schemas.microsoft.com/office/drawing/2014/main" val="2171746072"/>
                    </a:ext>
                  </a:extLst>
                </a:gridCol>
                <a:gridCol w="701040">
                  <a:extLst>
                    <a:ext uri="{9D8B030D-6E8A-4147-A177-3AD203B41FA5}">
                      <a16:colId xmlns="" xmlns:a16="http://schemas.microsoft.com/office/drawing/2014/main" val="4076746733"/>
                    </a:ext>
                  </a:extLst>
                </a:gridCol>
                <a:gridCol w="701040">
                  <a:extLst>
                    <a:ext uri="{9D8B030D-6E8A-4147-A177-3AD203B41FA5}">
                      <a16:colId xmlns="" xmlns:a16="http://schemas.microsoft.com/office/drawing/2014/main" val="3728867122"/>
                    </a:ext>
                  </a:extLst>
                </a:gridCol>
              </a:tblGrid>
              <a:tr h="190500">
                <a:tc gridSpan="15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Analysis of PO attainment  (Direct)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6019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PO1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PO2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PO3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PO4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PO5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PO6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PO7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PO8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PO9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PO10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PO11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PO12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PSO1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PSO2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PSO3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120991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0.82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0.82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0.83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0.84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0.85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0.81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0.85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0.85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0.84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0.86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0.89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0.85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0.82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0.82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0.85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727314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Excellent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Excellent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Excellent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9174195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67258"/>
              </p:ext>
            </p:extLst>
          </p:nvPr>
        </p:nvGraphicFramePr>
        <p:xfrm>
          <a:off x="678900" y="1537093"/>
          <a:ext cx="10674900" cy="1371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11660">
                  <a:extLst>
                    <a:ext uri="{9D8B030D-6E8A-4147-A177-3AD203B41FA5}">
                      <a16:colId xmlns="" xmlns:a16="http://schemas.microsoft.com/office/drawing/2014/main" val="863072831"/>
                    </a:ext>
                  </a:extLst>
                </a:gridCol>
                <a:gridCol w="711660">
                  <a:extLst>
                    <a:ext uri="{9D8B030D-6E8A-4147-A177-3AD203B41FA5}">
                      <a16:colId xmlns="" xmlns:a16="http://schemas.microsoft.com/office/drawing/2014/main" val="1750489388"/>
                    </a:ext>
                  </a:extLst>
                </a:gridCol>
                <a:gridCol w="711660">
                  <a:extLst>
                    <a:ext uri="{9D8B030D-6E8A-4147-A177-3AD203B41FA5}">
                      <a16:colId xmlns="" xmlns:a16="http://schemas.microsoft.com/office/drawing/2014/main" val="1906866799"/>
                    </a:ext>
                  </a:extLst>
                </a:gridCol>
                <a:gridCol w="711660">
                  <a:extLst>
                    <a:ext uri="{9D8B030D-6E8A-4147-A177-3AD203B41FA5}">
                      <a16:colId xmlns="" xmlns:a16="http://schemas.microsoft.com/office/drawing/2014/main" val="1022255545"/>
                    </a:ext>
                  </a:extLst>
                </a:gridCol>
                <a:gridCol w="711660">
                  <a:extLst>
                    <a:ext uri="{9D8B030D-6E8A-4147-A177-3AD203B41FA5}">
                      <a16:colId xmlns="" xmlns:a16="http://schemas.microsoft.com/office/drawing/2014/main" val="2592141000"/>
                    </a:ext>
                  </a:extLst>
                </a:gridCol>
                <a:gridCol w="711660">
                  <a:extLst>
                    <a:ext uri="{9D8B030D-6E8A-4147-A177-3AD203B41FA5}">
                      <a16:colId xmlns="" xmlns:a16="http://schemas.microsoft.com/office/drawing/2014/main" val="4286216499"/>
                    </a:ext>
                  </a:extLst>
                </a:gridCol>
                <a:gridCol w="711660">
                  <a:extLst>
                    <a:ext uri="{9D8B030D-6E8A-4147-A177-3AD203B41FA5}">
                      <a16:colId xmlns="" xmlns:a16="http://schemas.microsoft.com/office/drawing/2014/main" val="2121265837"/>
                    </a:ext>
                  </a:extLst>
                </a:gridCol>
                <a:gridCol w="711660">
                  <a:extLst>
                    <a:ext uri="{9D8B030D-6E8A-4147-A177-3AD203B41FA5}">
                      <a16:colId xmlns="" xmlns:a16="http://schemas.microsoft.com/office/drawing/2014/main" val="2781920886"/>
                    </a:ext>
                  </a:extLst>
                </a:gridCol>
                <a:gridCol w="711660">
                  <a:extLst>
                    <a:ext uri="{9D8B030D-6E8A-4147-A177-3AD203B41FA5}">
                      <a16:colId xmlns="" xmlns:a16="http://schemas.microsoft.com/office/drawing/2014/main" val="2921634887"/>
                    </a:ext>
                  </a:extLst>
                </a:gridCol>
                <a:gridCol w="711660">
                  <a:extLst>
                    <a:ext uri="{9D8B030D-6E8A-4147-A177-3AD203B41FA5}">
                      <a16:colId xmlns="" xmlns:a16="http://schemas.microsoft.com/office/drawing/2014/main" val="3131454660"/>
                    </a:ext>
                  </a:extLst>
                </a:gridCol>
                <a:gridCol w="711660">
                  <a:extLst>
                    <a:ext uri="{9D8B030D-6E8A-4147-A177-3AD203B41FA5}">
                      <a16:colId xmlns="" xmlns:a16="http://schemas.microsoft.com/office/drawing/2014/main" val="3869553761"/>
                    </a:ext>
                  </a:extLst>
                </a:gridCol>
                <a:gridCol w="711660">
                  <a:extLst>
                    <a:ext uri="{9D8B030D-6E8A-4147-A177-3AD203B41FA5}">
                      <a16:colId xmlns="" xmlns:a16="http://schemas.microsoft.com/office/drawing/2014/main" val="4281633882"/>
                    </a:ext>
                  </a:extLst>
                </a:gridCol>
                <a:gridCol w="711660">
                  <a:extLst>
                    <a:ext uri="{9D8B030D-6E8A-4147-A177-3AD203B41FA5}">
                      <a16:colId xmlns="" xmlns:a16="http://schemas.microsoft.com/office/drawing/2014/main" val="2502567511"/>
                    </a:ext>
                  </a:extLst>
                </a:gridCol>
                <a:gridCol w="711660">
                  <a:extLst>
                    <a:ext uri="{9D8B030D-6E8A-4147-A177-3AD203B41FA5}">
                      <a16:colId xmlns="" xmlns:a16="http://schemas.microsoft.com/office/drawing/2014/main" val="2970398428"/>
                    </a:ext>
                  </a:extLst>
                </a:gridCol>
                <a:gridCol w="711660">
                  <a:extLst>
                    <a:ext uri="{9D8B030D-6E8A-4147-A177-3AD203B41FA5}">
                      <a16:colId xmlns="" xmlns:a16="http://schemas.microsoft.com/office/drawing/2014/main" val="2183992212"/>
                    </a:ext>
                  </a:extLst>
                </a:gridCol>
              </a:tblGrid>
              <a:tr h="269319">
                <a:tc gridSpan="1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Analysis of PO attainment  (Direct)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0811461"/>
                  </a:ext>
                </a:extLst>
              </a:tr>
              <a:tr h="269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PO1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PO2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PO3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PO4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PO5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PO6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PO7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PO8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PO9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PO10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PO11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PO12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PSO1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PSO2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PSO3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51304583"/>
                  </a:ext>
                </a:extLst>
              </a:tr>
              <a:tr h="269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0.79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0.78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0.77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0.79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0.78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0.76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0.79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0.82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0.81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0.78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0.77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0.77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0.77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57507258"/>
                  </a:ext>
                </a:extLst>
              </a:tr>
              <a:tr h="269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Excellent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Excellent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Excellent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Excellent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Excellent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Excellent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Excellent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Excellent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Excellent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Excellent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Excellent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Excellent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Excellent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Excellent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Excellent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9704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38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219" y="58799"/>
            <a:ext cx="9875520" cy="633015"/>
          </a:xfrm>
        </p:spPr>
        <p:txBody>
          <a:bodyPr/>
          <a:lstStyle/>
          <a:p>
            <a:pPr algn="ctr"/>
            <a:r>
              <a:rPr lang="en-US" sz="3200" b="1" dirty="0">
                <a:ea typeface="Verdana" panose="020B0604030504040204" pitchFamily="34" charset="0"/>
                <a:cs typeface="Verdana" panose="020B0604030504040204" pitchFamily="34" charset="0"/>
              </a:rPr>
              <a:t>PO &amp; PSO Attainment (Indirect Assessment)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fld id="{05DA20F0-FA04-4393-8DC3-B2475915FB14}" type="datetime1">
              <a:rPr lang="en-US" smtClean="0"/>
              <a:pPr>
                <a:defRPr/>
              </a:pPr>
              <a:t>9/12/2022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E50A641D-3D01-45DA-BB9F-02BCAF72B6B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4597881" y="814744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2016-2020 batch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597881" y="2977665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2017-2021 batch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4597881" y="5118225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2018-2022</a:t>
            </a:r>
            <a:r>
              <a:rPr lang="en-US" sz="2000" b="1" dirty="0"/>
              <a:t> batch</a:t>
            </a:r>
            <a:endParaRPr lang="en-IN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31858"/>
              </p:ext>
            </p:extLst>
          </p:nvPr>
        </p:nvGraphicFramePr>
        <p:xfrm>
          <a:off x="124687" y="1238310"/>
          <a:ext cx="11610112" cy="144616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25632">
                  <a:extLst>
                    <a:ext uri="{9D8B030D-6E8A-4147-A177-3AD203B41FA5}">
                      <a16:colId xmlns="" xmlns:a16="http://schemas.microsoft.com/office/drawing/2014/main" val="2356160537"/>
                    </a:ext>
                  </a:extLst>
                </a:gridCol>
                <a:gridCol w="725632">
                  <a:extLst>
                    <a:ext uri="{9D8B030D-6E8A-4147-A177-3AD203B41FA5}">
                      <a16:colId xmlns="" xmlns:a16="http://schemas.microsoft.com/office/drawing/2014/main" val="4138358977"/>
                    </a:ext>
                  </a:extLst>
                </a:gridCol>
                <a:gridCol w="725632">
                  <a:extLst>
                    <a:ext uri="{9D8B030D-6E8A-4147-A177-3AD203B41FA5}">
                      <a16:colId xmlns="" xmlns:a16="http://schemas.microsoft.com/office/drawing/2014/main" val="2740178329"/>
                    </a:ext>
                  </a:extLst>
                </a:gridCol>
                <a:gridCol w="725632">
                  <a:extLst>
                    <a:ext uri="{9D8B030D-6E8A-4147-A177-3AD203B41FA5}">
                      <a16:colId xmlns="" xmlns:a16="http://schemas.microsoft.com/office/drawing/2014/main" val="1411246583"/>
                    </a:ext>
                  </a:extLst>
                </a:gridCol>
                <a:gridCol w="725632">
                  <a:extLst>
                    <a:ext uri="{9D8B030D-6E8A-4147-A177-3AD203B41FA5}">
                      <a16:colId xmlns="" xmlns:a16="http://schemas.microsoft.com/office/drawing/2014/main" val="3109752123"/>
                    </a:ext>
                  </a:extLst>
                </a:gridCol>
                <a:gridCol w="725632">
                  <a:extLst>
                    <a:ext uri="{9D8B030D-6E8A-4147-A177-3AD203B41FA5}">
                      <a16:colId xmlns="" xmlns:a16="http://schemas.microsoft.com/office/drawing/2014/main" val="3024363895"/>
                    </a:ext>
                  </a:extLst>
                </a:gridCol>
                <a:gridCol w="725632">
                  <a:extLst>
                    <a:ext uri="{9D8B030D-6E8A-4147-A177-3AD203B41FA5}">
                      <a16:colId xmlns="" xmlns:a16="http://schemas.microsoft.com/office/drawing/2014/main" val="951799412"/>
                    </a:ext>
                  </a:extLst>
                </a:gridCol>
                <a:gridCol w="725632">
                  <a:extLst>
                    <a:ext uri="{9D8B030D-6E8A-4147-A177-3AD203B41FA5}">
                      <a16:colId xmlns="" xmlns:a16="http://schemas.microsoft.com/office/drawing/2014/main" val="2452862121"/>
                    </a:ext>
                  </a:extLst>
                </a:gridCol>
                <a:gridCol w="725632">
                  <a:extLst>
                    <a:ext uri="{9D8B030D-6E8A-4147-A177-3AD203B41FA5}">
                      <a16:colId xmlns="" xmlns:a16="http://schemas.microsoft.com/office/drawing/2014/main" val="3048433818"/>
                    </a:ext>
                  </a:extLst>
                </a:gridCol>
                <a:gridCol w="725632">
                  <a:extLst>
                    <a:ext uri="{9D8B030D-6E8A-4147-A177-3AD203B41FA5}">
                      <a16:colId xmlns="" xmlns:a16="http://schemas.microsoft.com/office/drawing/2014/main" val="2831406720"/>
                    </a:ext>
                  </a:extLst>
                </a:gridCol>
                <a:gridCol w="725632">
                  <a:extLst>
                    <a:ext uri="{9D8B030D-6E8A-4147-A177-3AD203B41FA5}">
                      <a16:colId xmlns="" xmlns:a16="http://schemas.microsoft.com/office/drawing/2014/main" val="2081360112"/>
                    </a:ext>
                  </a:extLst>
                </a:gridCol>
                <a:gridCol w="725632">
                  <a:extLst>
                    <a:ext uri="{9D8B030D-6E8A-4147-A177-3AD203B41FA5}">
                      <a16:colId xmlns="" xmlns:a16="http://schemas.microsoft.com/office/drawing/2014/main" val="331787027"/>
                    </a:ext>
                  </a:extLst>
                </a:gridCol>
                <a:gridCol w="725632">
                  <a:extLst>
                    <a:ext uri="{9D8B030D-6E8A-4147-A177-3AD203B41FA5}">
                      <a16:colId xmlns="" xmlns:a16="http://schemas.microsoft.com/office/drawing/2014/main" val="1091651899"/>
                    </a:ext>
                  </a:extLst>
                </a:gridCol>
                <a:gridCol w="725632">
                  <a:extLst>
                    <a:ext uri="{9D8B030D-6E8A-4147-A177-3AD203B41FA5}">
                      <a16:colId xmlns="" xmlns:a16="http://schemas.microsoft.com/office/drawing/2014/main" val="1317150826"/>
                    </a:ext>
                  </a:extLst>
                </a:gridCol>
                <a:gridCol w="725632">
                  <a:extLst>
                    <a:ext uri="{9D8B030D-6E8A-4147-A177-3AD203B41FA5}">
                      <a16:colId xmlns="" xmlns:a16="http://schemas.microsoft.com/office/drawing/2014/main" val="368314771"/>
                    </a:ext>
                  </a:extLst>
                </a:gridCol>
                <a:gridCol w="725632">
                  <a:extLst>
                    <a:ext uri="{9D8B030D-6E8A-4147-A177-3AD203B41FA5}">
                      <a16:colId xmlns="" xmlns:a16="http://schemas.microsoft.com/office/drawing/2014/main" val="424830828"/>
                    </a:ext>
                  </a:extLst>
                </a:gridCol>
              </a:tblGrid>
              <a:tr h="2151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 gridSpan="15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Analysis of PO attainment  (Indirect)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0505764"/>
                  </a:ext>
                </a:extLst>
              </a:tr>
              <a:tr h="1083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PO1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PO2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PO3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PO4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PO5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PO6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PO7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PO8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PO9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PO10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PO11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PO12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PSO1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PSO2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PSO3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04615324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Alumni Survey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0.79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0.78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0.74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0.75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0.70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0.73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0.73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0.73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0.77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0.78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0.79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0.77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83527437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Employer Survey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0.89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0.84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0.84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0.75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0.91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0.91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0.95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0.75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0.84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7202011"/>
                  </a:ext>
                </a:extLst>
              </a:tr>
              <a:tr h="24724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Average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0.84</a:t>
                      </a:r>
                      <a:endParaRPr lang="en-US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0.81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0.77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0.78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0.77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0.77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0.74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0.86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0.86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0.88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0.74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0.80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0.80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0.80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0.82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3226279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63770"/>
              </p:ext>
            </p:extLst>
          </p:nvPr>
        </p:nvGraphicFramePr>
        <p:xfrm>
          <a:off x="302563" y="3377775"/>
          <a:ext cx="11540832" cy="1371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21302">
                  <a:extLst>
                    <a:ext uri="{9D8B030D-6E8A-4147-A177-3AD203B41FA5}">
                      <a16:colId xmlns="" xmlns:a16="http://schemas.microsoft.com/office/drawing/2014/main" val="1531457031"/>
                    </a:ext>
                  </a:extLst>
                </a:gridCol>
                <a:gridCol w="721302">
                  <a:extLst>
                    <a:ext uri="{9D8B030D-6E8A-4147-A177-3AD203B41FA5}">
                      <a16:colId xmlns="" xmlns:a16="http://schemas.microsoft.com/office/drawing/2014/main" val="1080676708"/>
                    </a:ext>
                  </a:extLst>
                </a:gridCol>
                <a:gridCol w="721302">
                  <a:extLst>
                    <a:ext uri="{9D8B030D-6E8A-4147-A177-3AD203B41FA5}">
                      <a16:colId xmlns="" xmlns:a16="http://schemas.microsoft.com/office/drawing/2014/main" val="353737410"/>
                    </a:ext>
                  </a:extLst>
                </a:gridCol>
                <a:gridCol w="721302">
                  <a:extLst>
                    <a:ext uri="{9D8B030D-6E8A-4147-A177-3AD203B41FA5}">
                      <a16:colId xmlns="" xmlns:a16="http://schemas.microsoft.com/office/drawing/2014/main" val="4023890660"/>
                    </a:ext>
                  </a:extLst>
                </a:gridCol>
                <a:gridCol w="721302">
                  <a:extLst>
                    <a:ext uri="{9D8B030D-6E8A-4147-A177-3AD203B41FA5}">
                      <a16:colId xmlns="" xmlns:a16="http://schemas.microsoft.com/office/drawing/2014/main" val="729462639"/>
                    </a:ext>
                  </a:extLst>
                </a:gridCol>
                <a:gridCol w="721302">
                  <a:extLst>
                    <a:ext uri="{9D8B030D-6E8A-4147-A177-3AD203B41FA5}">
                      <a16:colId xmlns="" xmlns:a16="http://schemas.microsoft.com/office/drawing/2014/main" val="2868600692"/>
                    </a:ext>
                  </a:extLst>
                </a:gridCol>
                <a:gridCol w="721302">
                  <a:extLst>
                    <a:ext uri="{9D8B030D-6E8A-4147-A177-3AD203B41FA5}">
                      <a16:colId xmlns="" xmlns:a16="http://schemas.microsoft.com/office/drawing/2014/main" val="2852887185"/>
                    </a:ext>
                  </a:extLst>
                </a:gridCol>
                <a:gridCol w="721302">
                  <a:extLst>
                    <a:ext uri="{9D8B030D-6E8A-4147-A177-3AD203B41FA5}">
                      <a16:colId xmlns="" xmlns:a16="http://schemas.microsoft.com/office/drawing/2014/main" val="3061854523"/>
                    </a:ext>
                  </a:extLst>
                </a:gridCol>
                <a:gridCol w="721302">
                  <a:extLst>
                    <a:ext uri="{9D8B030D-6E8A-4147-A177-3AD203B41FA5}">
                      <a16:colId xmlns="" xmlns:a16="http://schemas.microsoft.com/office/drawing/2014/main" val="289661941"/>
                    </a:ext>
                  </a:extLst>
                </a:gridCol>
                <a:gridCol w="721302">
                  <a:extLst>
                    <a:ext uri="{9D8B030D-6E8A-4147-A177-3AD203B41FA5}">
                      <a16:colId xmlns="" xmlns:a16="http://schemas.microsoft.com/office/drawing/2014/main" val="2634378545"/>
                    </a:ext>
                  </a:extLst>
                </a:gridCol>
                <a:gridCol w="721302">
                  <a:extLst>
                    <a:ext uri="{9D8B030D-6E8A-4147-A177-3AD203B41FA5}">
                      <a16:colId xmlns="" xmlns:a16="http://schemas.microsoft.com/office/drawing/2014/main" val="3966696199"/>
                    </a:ext>
                  </a:extLst>
                </a:gridCol>
                <a:gridCol w="721302">
                  <a:extLst>
                    <a:ext uri="{9D8B030D-6E8A-4147-A177-3AD203B41FA5}">
                      <a16:colId xmlns="" xmlns:a16="http://schemas.microsoft.com/office/drawing/2014/main" val="1132127867"/>
                    </a:ext>
                  </a:extLst>
                </a:gridCol>
                <a:gridCol w="721302">
                  <a:extLst>
                    <a:ext uri="{9D8B030D-6E8A-4147-A177-3AD203B41FA5}">
                      <a16:colId xmlns="" xmlns:a16="http://schemas.microsoft.com/office/drawing/2014/main" val="1714227188"/>
                    </a:ext>
                  </a:extLst>
                </a:gridCol>
                <a:gridCol w="721302">
                  <a:extLst>
                    <a:ext uri="{9D8B030D-6E8A-4147-A177-3AD203B41FA5}">
                      <a16:colId xmlns="" xmlns:a16="http://schemas.microsoft.com/office/drawing/2014/main" val="3940830359"/>
                    </a:ext>
                  </a:extLst>
                </a:gridCol>
                <a:gridCol w="721302">
                  <a:extLst>
                    <a:ext uri="{9D8B030D-6E8A-4147-A177-3AD203B41FA5}">
                      <a16:colId xmlns="" xmlns:a16="http://schemas.microsoft.com/office/drawing/2014/main" val="3407837837"/>
                    </a:ext>
                  </a:extLst>
                </a:gridCol>
                <a:gridCol w="721302">
                  <a:extLst>
                    <a:ext uri="{9D8B030D-6E8A-4147-A177-3AD203B41FA5}">
                      <a16:colId xmlns="" xmlns:a16="http://schemas.microsoft.com/office/drawing/2014/main" val="3608825794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 gridSpan="15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Analysis of PO attainment  (Indirect)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6377716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PO1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PO2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PO3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PO4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PO5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PO6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PO7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PO8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PO9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PO10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PO11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PO12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PSO1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PSO2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PSO3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0981567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Alumni Survey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0.77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0.77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0.74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0.74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0.76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0.78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0.81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0.83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0.83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0.78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0.82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0.76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0.76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0.76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4725945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Employer Survey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0.93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0.93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0.89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0.89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0.89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0.89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0.89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0.98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0.98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0.94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0.83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0.90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0.91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0.90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0.86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60324503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Average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0.85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0.86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0.83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0.89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0.90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0.88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0.86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0.84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0.81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7572405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73022"/>
              </p:ext>
            </p:extLst>
          </p:nvPr>
        </p:nvGraphicFramePr>
        <p:xfrm>
          <a:off x="302563" y="5787390"/>
          <a:ext cx="11432240" cy="7264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14515">
                  <a:extLst>
                    <a:ext uri="{9D8B030D-6E8A-4147-A177-3AD203B41FA5}">
                      <a16:colId xmlns="" xmlns:a16="http://schemas.microsoft.com/office/drawing/2014/main" val="3604762972"/>
                    </a:ext>
                  </a:extLst>
                </a:gridCol>
                <a:gridCol w="714515">
                  <a:extLst>
                    <a:ext uri="{9D8B030D-6E8A-4147-A177-3AD203B41FA5}">
                      <a16:colId xmlns="" xmlns:a16="http://schemas.microsoft.com/office/drawing/2014/main" val="4257686720"/>
                    </a:ext>
                  </a:extLst>
                </a:gridCol>
                <a:gridCol w="714515">
                  <a:extLst>
                    <a:ext uri="{9D8B030D-6E8A-4147-A177-3AD203B41FA5}">
                      <a16:colId xmlns="" xmlns:a16="http://schemas.microsoft.com/office/drawing/2014/main" val="3929038929"/>
                    </a:ext>
                  </a:extLst>
                </a:gridCol>
                <a:gridCol w="714515">
                  <a:extLst>
                    <a:ext uri="{9D8B030D-6E8A-4147-A177-3AD203B41FA5}">
                      <a16:colId xmlns="" xmlns:a16="http://schemas.microsoft.com/office/drawing/2014/main" val="1608199627"/>
                    </a:ext>
                  </a:extLst>
                </a:gridCol>
                <a:gridCol w="714515">
                  <a:extLst>
                    <a:ext uri="{9D8B030D-6E8A-4147-A177-3AD203B41FA5}">
                      <a16:colId xmlns="" xmlns:a16="http://schemas.microsoft.com/office/drawing/2014/main" val="1403640614"/>
                    </a:ext>
                  </a:extLst>
                </a:gridCol>
                <a:gridCol w="714515">
                  <a:extLst>
                    <a:ext uri="{9D8B030D-6E8A-4147-A177-3AD203B41FA5}">
                      <a16:colId xmlns="" xmlns:a16="http://schemas.microsoft.com/office/drawing/2014/main" val="846825091"/>
                    </a:ext>
                  </a:extLst>
                </a:gridCol>
                <a:gridCol w="714515">
                  <a:extLst>
                    <a:ext uri="{9D8B030D-6E8A-4147-A177-3AD203B41FA5}">
                      <a16:colId xmlns="" xmlns:a16="http://schemas.microsoft.com/office/drawing/2014/main" val="3345555010"/>
                    </a:ext>
                  </a:extLst>
                </a:gridCol>
                <a:gridCol w="714515">
                  <a:extLst>
                    <a:ext uri="{9D8B030D-6E8A-4147-A177-3AD203B41FA5}">
                      <a16:colId xmlns="" xmlns:a16="http://schemas.microsoft.com/office/drawing/2014/main" val="4202982017"/>
                    </a:ext>
                  </a:extLst>
                </a:gridCol>
                <a:gridCol w="714515">
                  <a:extLst>
                    <a:ext uri="{9D8B030D-6E8A-4147-A177-3AD203B41FA5}">
                      <a16:colId xmlns="" xmlns:a16="http://schemas.microsoft.com/office/drawing/2014/main" val="3777639502"/>
                    </a:ext>
                  </a:extLst>
                </a:gridCol>
                <a:gridCol w="714515">
                  <a:extLst>
                    <a:ext uri="{9D8B030D-6E8A-4147-A177-3AD203B41FA5}">
                      <a16:colId xmlns="" xmlns:a16="http://schemas.microsoft.com/office/drawing/2014/main" val="2646306722"/>
                    </a:ext>
                  </a:extLst>
                </a:gridCol>
                <a:gridCol w="714515">
                  <a:extLst>
                    <a:ext uri="{9D8B030D-6E8A-4147-A177-3AD203B41FA5}">
                      <a16:colId xmlns="" xmlns:a16="http://schemas.microsoft.com/office/drawing/2014/main" val="681879953"/>
                    </a:ext>
                  </a:extLst>
                </a:gridCol>
                <a:gridCol w="714515">
                  <a:extLst>
                    <a:ext uri="{9D8B030D-6E8A-4147-A177-3AD203B41FA5}">
                      <a16:colId xmlns="" xmlns:a16="http://schemas.microsoft.com/office/drawing/2014/main" val="1442934304"/>
                    </a:ext>
                  </a:extLst>
                </a:gridCol>
                <a:gridCol w="714515">
                  <a:extLst>
                    <a:ext uri="{9D8B030D-6E8A-4147-A177-3AD203B41FA5}">
                      <a16:colId xmlns="" xmlns:a16="http://schemas.microsoft.com/office/drawing/2014/main" val="1695698197"/>
                    </a:ext>
                  </a:extLst>
                </a:gridCol>
                <a:gridCol w="714515">
                  <a:extLst>
                    <a:ext uri="{9D8B030D-6E8A-4147-A177-3AD203B41FA5}">
                      <a16:colId xmlns="" xmlns:a16="http://schemas.microsoft.com/office/drawing/2014/main" val="2852927336"/>
                    </a:ext>
                  </a:extLst>
                </a:gridCol>
                <a:gridCol w="714515">
                  <a:extLst>
                    <a:ext uri="{9D8B030D-6E8A-4147-A177-3AD203B41FA5}">
                      <a16:colId xmlns="" xmlns:a16="http://schemas.microsoft.com/office/drawing/2014/main" val="3778368906"/>
                    </a:ext>
                  </a:extLst>
                </a:gridCol>
                <a:gridCol w="714515">
                  <a:extLst>
                    <a:ext uri="{9D8B030D-6E8A-4147-A177-3AD203B41FA5}">
                      <a16:colId xmlns="" xmlns:a16="http://schemas.microsoft.com/office/drawing/2014/main" val="891256052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 gridSpan="1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Analysis of PO attainment  (Indirect)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411766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PO1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PO2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PO4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PO5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PO6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PO7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PO8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PO9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PO10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PO11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PO12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PSO1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PSO2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PSO3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915566891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Alumni Survey</a:t>
                      </a:r>
                      <a:endParaRPr lang="en-IN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0.81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0.82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0.78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0.77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0.76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0.82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0.85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0.85</a:t>
                      </a:r>
                      <a:endParaRPr lang="en-IN" sz="1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0.84</a:t>
                      </a:r>
                      <a:endParaRPr lang="en-IN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1458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763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471" y="1078668"/>
            <a:ext cx="9875520" cy="3069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b="1" dirty="0"/>
              <a:t>Average Attainment Index (Direct)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fld id="{05DA20F0-FA04-4393-8DC3-B2475915FB14}" type="datetime1">
              <a:rPr lang="en-US" smtClean="0"/>
              <a:pPr>
                <a:defRPr/>
              </a:pPr>
              <a:t>9/12/2022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E50A641D-3D01-45DA-BB9F-02BCAF72B6B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8626F613-0526-47C5-B655-BEC1ADAE7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45754"/>
              </p:ext>
            </p:extLst>
          </p:nvPr>
        </p:nvGraphicFramePr>
        <p:xfrm>
          <a:off x="211171" y="1393130"/>
          <a:ext cx="11708529" cy="1810472"/>
        </p:xfrm>
        <a:graphic>
          <a:graphicData uri="http://schemas.openxmlformats.org/drawingml/2006/table">
            <a:tbl>
              <a:tblPr firstRow="1" firstCol="1" bandRow="1"/>
              <a:tblGrid>
                <a:gridCol w="688737">
                  <a:extLst>
                    <a:ext uri="{9D8B030D-6E8A-4147-A177-3AD203B41FA5}">
                      <a16:colId xmlns="" xmlns:a16="http://schemas.microsoft.com/office/drawing/2014/main" val="1888496024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4061788131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1849241614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3289056001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4028281233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4205445601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2139444836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2125421625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2812450896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359161383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1175019366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3280420486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4049224954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2979655064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521028826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3731315425"/>
                    </a:ext>
                  </a:extLst>
                </a:gridCol>
                <a:gridCol w="688737">
                  <a:extLst>
                    <a:ext uri="{9D8B030D-6E8A-4147-A177-3AD203B41FA5}">
                      <a16:colId xmlns="" xmlns:a16="http://schemas.microsoft.com/office/drawing/2014/main" val="3707841650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PO1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PO2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PO3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PO4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PO5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PO6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PO7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PO8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PO9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PO10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PO11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PO12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PSO1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PSO2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PSO3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AI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1920209"/>
                  </a:ext>
                </a:extLst>
              </a:tr>
              <a:tr h="4878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2016-20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0.79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0.77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0.79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0.76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0.79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0.82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0.77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0.77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0.77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0.79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8345360"/>
                  </a:ext>
                </a:extLst>
              </a:tr>
              <a:tr h="469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2017-21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0.79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0.79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0.79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0.79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0.83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0.82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0.83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0.79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0.79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0.79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0545987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2018-22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0.82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0.82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0.83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0.84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0.85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0.81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0.85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0.85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0.84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0.86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0.89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0.85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0.82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0.82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0.85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0.81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1293116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342683" y="3649009"/>
            <a:ext cx="9875520" cy="241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/>
              <a:t>Average Attainment Index (Indirect)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76CFE9D7-D504-4C90-ABB5-6BFF0CE82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06262"/>
              </p:ext>
            </p:extLst>
          </p:nvPr>
        </p:nvGraphicFramePr>
        <p:xfrm>
          <a:off x="211171" y="4016049"/>
          <a:ext cx="11586775" cy="1870265"/>
        </p:xfrm>
        <a:graphic>
          <a:graphicData uri="http://schemas.openxmlformats.org/drawingml/2006/table">
            <a:tbl>
              <a:tblPr firstRow="1" firstCol="1" bandRow="1"/>
              <a:tblGrid>
                <a:gridCol w="681575">
                  <a:extLst>
                    <a:ext uri="{9D8B030D-6E8A-4147-A177-3AD203B41FA5}">
                      <a16:colId xmlns="" xmlns:a16="http://schemas.microsoft.com/office/drawing/2014/main" val="2423284101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3265724447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152220995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2122010708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2701644403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515491031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3493993774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367653302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1075642992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701581942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2189754287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3317950003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1958889834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4123612312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2108011725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3558809791"/>
                    </a:ext>
                  </a:extLst>
                </a:gridCol>
                <a:gridCol w="681575">
                  <a:extLst>
                    <a:ext uri="{9D8B030D-6E8A-4147-A177-3AD203B41FA5}">
                      <a16:colId xmlns="" xmlns:a16="http://schemas.microsoft.com/office/drawing/2014/main" val="1721021269"/>
                    </a:ext>
                  </a:extLst>
                </a:gridCol>
              </a:tblGrid>
              <a:tr h="472875"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PO1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PO2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PO3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PO4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PO5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PO6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PO7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PO8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PO9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PO10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PO11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PO12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PSO1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PSO2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PSO3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Average AI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350733"/>
                  </a:ext>
                </a:extLst>
              </a:tr>
              <a:tr h="393895"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2016-20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0.84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0.77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0.78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0.77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0.77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0.74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0.86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0.86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0.88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0.74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0.8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0.8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0.8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0.82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0.80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5304570"/>
                  </a:ext>
                </a:extLst>
              </a:tr>
              <a:tr h="446444"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2017-21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0.85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0.86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0.83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0.83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0.89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0.9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0.88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0.86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0.84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0.83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0.81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0.84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0836951"/>
                  </a:ext>
                </a:extLst>
              </a:tr>
              <a:tr h="524226"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2018-22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IN" sz="1600" dirty="0"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IN" sz="1600"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IN" sz="1600"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IN" sz="1600" dirty="0"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IN" sz="1600" dirty="0"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IN" sz="1600" dirty="0"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IN" sz="1600" dirty="0"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IN" sz="1600" dirty="0"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IN" sz="1600"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IN" sz="1600"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IN" sz="1600"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IN" sz="1600" dirty="0"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IN" sz="1600" dirty="0"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IN" sz="1600" dirty="0"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IN" sz="1600" dirty="0"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0.83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143044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157605" y="125144"/>
            <a:ext cx="9875520" cy="546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&amp; PSO Attainment </a:t>
            </a:r>
          </a:p>
        </p:txBody>
      </p:sp>
    </p:spTree>
    <p:extLst>
      <p:ext uri="{BB962C8B-B14F-4D97-AF65-F5344CB8AC3E}">
        <p14:creationId xmlns:p14="http://schemas.microsoft.com/office/powerpoint/2010/main" val="398307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27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1"/>
            <a:ext cx="8763000" cy="4830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 follows top down approach.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first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Curriculum, instructional materials and assessments are selected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intended outcomes.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educational decisions are made based on how best we can  facilitate the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04310-B8B3-4590-9F00-DC4A4AE6988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9741416D-D3C6-466E-AB7B-F846A5098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739379"/>
              </p:ext>
            </p:extLst>
          </p:nvPr>
        </p:nvGraphicFramePr>
        <p:xfrm>
          <a:off x="2178146" y="1178463"/>
          <a:ext cx="7500426" cy="4350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3960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="" xmlns:a16="http://schemas.microsoft.com/office/drawing/2014/main" id="{353EF645-5A8E-474A-A73D-5B34F91DD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021534"/>
              </p:ext>
            </p:extLst>
          </p:nvPr>
        </p:nvGraphicFramePr>
        <p:xfrm>
          <a:off x="2250831" y="872197"/>
          <a:ext cx="8004517" cy="507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8038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605" y="152401"/>
            <a:ext cx="9875520" cy="7314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Attainment Index (Direct &amp; Indirect)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984" y="1813756"/>
            <a:ext cx="9874250" cy="804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attainment index is computed by using weighted average with 0.8 weight for the direct attainment and 0.2 weight for the indirect attainment.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fld id="{05DA20F0-FA04-4393-8DC3-B2475915FB14}" type="datetime1">
              <a:rPr lang="en-US" smtClean="0"/>
              <a:pPr>
                <a:defRPr/>
              </a:pPr>
              <a:t>9/12/2022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E50A641D-3D01-45DA-BB9F-02BCAF72B6B6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66496"/>
              </p:ext>
            </p:extLst>
          </p:nvPr>
        </p:nvGraphicFramePr>
        <p:xfrm>
          <a:off x="838198" y="3572669"/>
          <a:ext cx="10515605" cy="14630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18565">
                  <a:extLst>
                    <a:ext uri="{9D8B030D-6E8A-4147-A177-3AD203B41FA5}">
                      <a16:colId xmlns="" xmlns:a16="http://schemas.microsoft.com/office/drawing/2014/main" val="3655373717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4269579529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3244061905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2645431549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1520356236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2886185964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862538323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3135405148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1233173735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2229232313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2443224052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2819948667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1237769695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1756184739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1843923044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3503069889"/>
                    </a:ext>
                  </a:extLst>
                </a:gridCol>
                <a:gridCol w="618565">
                  <a:extLst>
                    <a:ext uri="{9D8B030D-6E8A-4147-A177-3AD203B41FA5}">
                      <a16:colId xmlns="" xmlns:a16="http://schemas.microsoft.com/office/drawing/2014/main" val="2121453248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PO1</a:t>
                      </a:r>
                      <a:endParaRPr lang="en-IN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PO2</a:t>
                      </a:r>
                      <a:endParaRPr lang="en-IN" sz="12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PO3</a:t>
                      </a:r>
                      <a:endParaRPr lang="en-IN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PO4</a:t>
                      </a:r>
                      <a:endParaRPr lang="en-IN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PO5</a:t>
                      </a:r>
                      <a:endParaRPr lang="en-IN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PO6</a:t>
                      </a:r>
                      <a:endParaRPr lang="en-IN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PO7</a:t>
                      </a:r>
                      <a:endParaRPr lang="en-IN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PO8</a:t>
                      </a:r>
                      <a:endParaRPr lang="en-IN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PO9</a:t>
                      </a:r>
                      <a:endParaRPr lang="en-IN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PO10</a:t>
                      </a:r>
                      <a:endParaRPr lang="en-IN" sz="12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PO11</a:t>
                      </a:r>
                      <a:endParaRPr lang="en-IN" sz="12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PO12</a:t>
                      </a:r>
                      <a:endParaRPr lang="en-IN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PSO1</a:t>
                      </a:r>
                      <a:endParaRPr lang="en-IN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PSO2</a:t>
                      </a:r>
                      <a:endParaRPr lang="en-IN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PSO3</a:t>
                      </a:r>
                      <a:endParaRPr lang="en-IN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Average AI</a:t>
                      </a:r>
                      <a:endParaRPr lang="en-IN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28370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2016-20</a:t>
                      </a:r>
                      <a:endParaRPr lang="en-IN" sz="12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0.80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0.79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0.77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0.79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0.76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0.78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0.83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0.82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0.82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0.77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0.80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0.79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289584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2017-21</a:t>
                      </a:r>
                      <a:endParaRPr lang="en-IN" sz="12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0.80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0.80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0.80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0.80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0.80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0.86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0.84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0.83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0.84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0.80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0.80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0.80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472021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2018-22</a:t>
                      </a:r>
                      <a:endParaRPr lang="en-IN" sz="12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0.82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0.82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0.83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0.83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0.85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0.80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0.83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0.84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0.84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0.86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0.88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0.85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0.83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0.83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0.85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0.84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508576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222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62" y="662539"/>
            <a:ext cx="11633982" cy="76422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Assessment Tools and Rubrics used for PO &amp; PSO Attainment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fld id="{05DA20F0-FA04-4393-8DC3-B2475915FB14}" type="datetime1">
              <a:rPr lang="en-US" smtClean="0"/>
              <a:pPr>
                <a:defRPr/>
              </a:pPr>
              <a:t>9/12/2022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E50A641D-3D01-45DA-BB9F-02BCAF72B6B6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887897"/>
              </p:ext>
            </p:extLst>
          </p:nvPr>
        </p:nvGraphicFramePr>
        <p:xfrm>
          <a:off x="667953" y="1792752"/>
          <a:ext cx="10515600" cy="3685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796132">
                  <a:extLst>
                    <a:ext uri="{9D8B030D-6E8A-4147-A177-3AD203B41FA5}">
                      <a16:colId xmlns="" xmlns:a16="http://schemas.microsoft.com/office/drawing/2014/main" val="2833107661"/>
                    </a:ext>
                  </a:extLst>
                </a:gridCol>
                <a:gridCol w="1404884">
                  <a:extLst>
                    <a:ext uri="{9D8B030D-6E8A-4147-A177-3AD203B41FA5}">
                      <a16:colId xmlns="" xmlns:a16="http://schemas.microsoft.com/office/drawing/2014/main" val="2381744209"/>
                    </a:ext>
                  </a:extLst>
                </a:gridCol>
                <a:gridCol w="1772930">
                  <a:extLst>
                    <a:ext uri="{9D8B030D-6E8A-4147-A177-3AD203B41FA5}">
                      <a16:colId xmlns="" xmlns:a16="http://schemas.microsoft.com/office/drawing/2014/main" val="3783725602"/>
                    </a:ext>
                  </a:extLst>
                </a:gridCol>
                <a:gridCol w="1772930">
                  <a:extLst>
                    <a:ext uri="{9D8B030D-6E8A-4147-A177-3AD203B41FA5}">
                      <a16:colId xmlns="" xmlns:a16="http://schemas.microsoft.com/office/drawing/2014/main" val="1631049596"/>
                    </a:ext>
                  </a:extLst>
                </a:gridCol>
                <a:gridCol w="1768724">
                  <a:extLst>
                    <a:ext uri="{9D8B030D-6E8A-4147-A177-3AD203B41FA5}">
                      <a16:colId xmlns="" xmlns:a16="http://schemas.microsoft.com/office/drawing/2014/main" val="2147050610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800" kern="1200" dirty="0">
                          <a:effectLst/>
                        </a:rPr>
                        <a:t>Assessment tool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800" kern="1200">
                          <a:effectLst/>
                        </a:rPr>
                        <a:t>Excellent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Very Good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800" kern="1200">
                          <a:effectLst/>
                        </a:rPr>
                        <a:t>Satisfactory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200">
                          <a:effectLst/>
                        </a:rPr>
                        <a:t>Needs Improvement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038654791"/>
                  </a:ext>
                </a:extLst>
              </a:tr>
              <a:tr h="444012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800" kern="1200" dirty="0">
                          <a:effectLst/>
                        </a:rPr>
                        <a:t>Average AI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≥ 0.75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≥ 0.7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≥ 0.65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&lt; 0.65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0945301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800" kern="1200">
                          <a:effectLst/>
                        </a:rPr>
                        <a:t>Academic Performance (Avg. CGPA)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≥ 7.25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≥ 7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≥ 6.75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&lt; 6.75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098056391"/>
                  </a:ext>
                </a:extLst>
              </a:tr>
              <a:tr h="393456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800" kern="1200">
                          <a:effectLst/>
                        </a:rPr>
                        <a:t>Placement %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≥ 90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≥ 80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≥ 70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&lt; 70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53663252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% of s</a:t>
                      </a:r>
                      <a:r>
                        <a:rPr lang="en-IN" sz="1800" kern="1200" dirty="0" err="1">
                          <a:effectLst/>
                        </a:rPr>
                        <a:t>tudents</a:t>
                      </a:r>
                      <a:r>
                        <a:rPr lang="en-IN" sz="1800" kern="1200" dirty="0">
                          <a:effectLst/>
                        </a:rPr>
                        <a:t> graduating in 4 years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≥ 85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≥ 80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≥ 75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&lt; 75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038128543"/>
                  </a:ext>
                </a:extLst>
              </a:tr>
              <a:tr h="50057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800" kern="1200">
                          <a:effectLst/>
                        </a:rPr>
                        <a:t>Exit Survey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≥ 0.8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≥ 0.75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≥ 0.7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&lt; 0.7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3555987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800" kern="1200">
                          <a:effectLst/>
                        </a:rPr>
                        <a:t>%</a:t>
                      </a:r>
                      <a:r>
                        <a:rPr lang="en-US" sz="1800" kern="1200">
                          <a:effectLst/>
                        </a:rPr>
                        <a:t> of s</a:t>
                      </a:r>
                      <a:r>
                        <a:rPr lang="en-IN" sz="1800" kern="1200">
                          <a:effectLst/>
                        </a:rPr>
                        <a:t>tudents pursuing higher studies 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≥ 15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≥ 10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≥ 5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              &lt; 5</a:t>
                      </a:r>
                      <a:endParaRPr lang="en-IN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38200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543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49"/>
            <a:ext cx="10287000" cy="8185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Program Attainment using Various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fld id="{05DA20F0-FA04-4393-8DC3-B2475915FB14}" type="datetime1">
              <a:rPr lang="en-US" smtClean="0"/>
              <a:pPr>
                <a:defRPr/>
              </a:pPr>
              <a:t>9/12/2022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E50A641D-3D01-45DA-BB9F-02BCAF72B6B6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26178"/>
              </p:ext>
            </p:extLst>
          </p:nvPr>
        </p:nvGraphicFramePr>
        <p:xfrm>
          <a:off x="1691053" y="1250810"/>
          <a:ext cx="8581293" cy="480349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01581">
                  <a:extLst>
                    <a:ext uri="{9D8B030D-6E8A-4147-A177-3AD203B41FA5}">
                      <a16:colId xmlns="" xmlns:a16="http://schemas.microsoft.com/office/drawing/2014/main" val="671372068"/>
                    </a:ext>
                  </a:extLst>
                </a:gridCol>
                <a:gridCol w="979047">
                  <a:extLst>
                    <a:ext uri="{9D8B030D-6E8A-4147-A177-3AD203B41FA5}">
                      <a16:colId xmlns="" xmlns:a16="http://schemas.microsoft.com/office/drawing/2014/main" val="3800489536"/>
                    </a:ext>
                  </a:extLst>
                </a:gridCol>
                <a:gridCol w="1120249">
                  <a:extLst>
                    <a:ext uri="{9D8B030D-6E8A-4147-A177-3AD203B41FA5}">
                      <a16:colId xmlns="" xmlns:a16="http://schemas.microsoft.com/office/drawing/2014/main" val="1123974330"/>
                    </a:ext>
                  </a:extLst>
                </a:gridCol>
                <a:gridCol w="909617">
                  <a:extLst>
                    <a:ext uri="{9D8B030D-6E8A-4147-A177-3AD203B41FA5}">
                      <a16:colId xmlns="" xmlns:a16="http://schemas.microsoft.com/office/drawing/2014/main" val="151264798"/>
                    </a:ext>
                  </a:extLst>
                </a:gridCol>
                <a:gridCol w="1332441">
                  <a:extLst>
                    <a:ext uri="{9D8B030D-6E8A-4147-A177-3AD203B41FA5}">
                      <a16:colId xmlns="" xmlns:a16="http://schemas.microsoft.com/office/drawing/2014/main" val="1313655501"/>
                    </a:ext>
                  </a:extLst>
                </a:gridCol>
                <a:gridCol w="1319179">
                  <a:extLst>
                    <a:ext uri="{9D8B030D-6E8A-4147-A177-3AD203B41FA5}">
                      <a16:colId xmlns="" xmlns:a16="http://schemas.microsoft.com/office/drawing/2014/main" val="3606395400"/>
                    </a:ext>
                  </a:extLst>
                </a:gridCol>
                <a:gridCol w="1319179">
                  <a:extLst>
                    <a:ext uri="{9D8B030D-6E8A-4147-A177-3AD203B41FA5}">
                      <a16:colId xmlns="" xmlns:a16="http://schemas.microsoft.com/office/drawing/2014/main" val="3030075595"/>
                    </a:ext>
                  </a:extLst>
                </a:gridCol>
              </a:tblGrid>
              <a:tr h="108221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Assessment tool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2016-20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Results of attainment of Pos &amp; PSOs  as a whole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2017-21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Results of attainment of POs &amp; PSOs as a whole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2018-22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Results of attainment of Pos &amp; PSOs as a whole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070649214"/>
                  </a:ext>
                </a:extLst>
              </a:tr>
              <a:tr h="40432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Average AI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0.79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Excellent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0.81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Excellent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0.84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Excellent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68323951"/>
                  </a:ext>
                </a:extLst>
              </a:tr>
              <a:tr h="81513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Academic Performance (Avg. CGPA)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7.77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Excellent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8.13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Excellent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8.24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Excellent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88675264"/>
                  </a:ext>
                </a:extLst>
              </a:tr>
              <a:tr h="40432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Placement %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84.55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Very Good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86.36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Very Good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84.50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Very Good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83943671"/>
                  </a:ext>
                </a:extLst>
              </a:tr>
              <a:tr h="81513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Students graduating in 4 years %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95.96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Excellent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86.57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Excellent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87.59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Excellent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352671954"/>
                  </a:ext>
                </a:extLst>
              </a:tr>
              <a:tr h="40432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Exit Survey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0.81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Excellent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0.84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Excellent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0.82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Excellent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94134845"/>
                  </a:ext>
                </a:extLst>
              </a:tr>
              <a:tr h="548062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Students pursuing higher studies (%)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6.72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Satisfactory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7.75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Satisfactory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>
                          <a:effectLst/>
                        </a:rPr>
                        <a:t>9.48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600" kern="1200" dirty="0">
                          <a:effectLst/>
                        </a:rPr>
                        <a:t>Satisfactory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17963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560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29001" y="2514601"/>
            <a:ext cx="53339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THANK YOU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984C7B-3293-4143-8631-465835DCA5A1}" type="datetime1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0A641D-3D01-45DA-BB9F-02BCAF72B6B6}" type="slidenum"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CE3655C5-7721-EA3F-23B0-1A13F1D87EE5}"/>
              </a:ext>
            </a:extLst>
          </p:cNvPr>
          <p:cNvSpPr txBox="1">
            <a:spLocks/>
          </p:cNvSpPr>
          <p:nvPr/>
        </p:nvSpPr>
        <p:spPr>
          <a:xfrm>
            <a:off x="869852" y="424449"/>
            <a:ext cx="10080625" cy="614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79646">
                    <a:lumMod val="50000"/>
                  </a:srgbClr>
                </a:solidFill>
                <a:cs typeface="Arial" panose="020B0604020202020204" pitchFamily="34" charset="0"/>
              </a:rPr>
              <a:t>Key Activities in OBE at Course Level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58" y="1228744"/>
            <a:ext cx="914527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8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Bodies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/ Employers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Advisory Bodies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members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&amp; Parents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04310-B8B3-4590-9F00-DC4A4AE6988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2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OBE curriculum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learning outcome is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therefore the outcomes must be assessed using suitable performance indicators.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outcomes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consist of abilities to be attained by students at the time of graduation.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 must satisfy the stated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outcomes. 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for ANY (individual) course to address 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outcomes.</a:t>
            </a:r>
          </a:p>
          <a:p>
            <a:pPr algn="just" eaLnBrk="1" hangingPunct="1"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B76BD-40AD-4E15-889F-D43805305237}" type="slidenum">
              <a:rPr lang="en-GB" smtClean="0">
                <a:latin typeface="Times New Roman" pitchFamily="18" charset="0"/>
              </a:rPr>
              <a:pPr/>
              <a:t>5</a:t>
            </a:fld>
            <a:endParaRPr lang="en-GB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2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971800" y="49768"/>
            <a:ext cx="6324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OBE Curriculum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21792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737A11-3036-469B-8D92-C8B1458E4269}" type="slidenum">
              <a:rPr lang="en-US" smtClean="0"/>
              <a:pPr eaLnBrk="1" hangingPunct="1"/>
              <a:t>6</a:t>
            </a:fld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981200" y="1143000"/>
            <a:ext cx="8382000" cy="4648200"/>
            <a:chOff x="457200" y="1219200"/>
            <a:chExt cx="8382000" cy="4648200"/>
          </a:xfrm>
        </p:grpSpPr>
        <p:sp>
          <p:nvSpPr>
            <p:cNvPr id="8" name="Rounded Rectangle 7"/>
            <p:cNvSpPr/>
            <p:nvPr/>
          </p:nvSpPr>
          <p:spPr>
            <a:xfrm>
              <a:off x="3657600" y="1219200"/>
              <a:ext cx="1905000" cy="609600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VISION</a:t>
              </a:r>
            </a:p>
          </p:txBody>
        </p:sp>
        <p:grpSp>
          <p:nvGrpSpPr>
            <p:cNvPr id="6151" name="Group 19"/>
            <p:cNvGrpSpPr>
              <a:grpSpLocks/>
            </p:cNvGrpSpPr>
            <p:nvPr/>
          </p:nvGrpSpPr>
          <p:grpSpPr bwMode="auto">
            <a:xfrm>
              <a:off x="457200" y="1828800"/>
              <a:ext cx="8382000" cy="4038600"/>
              <a:chOff x="457200" y="1828800"/>
              <a:chExt cx="8382000" cy="40386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429000" y="2133600"/>
                <a:ext cx="2362200" cy="609600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PEO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895600" y="3048000"/>
                <a:ext cx="3429000" cy="609600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PO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57200" y="3962400"/>
                <a:ext cx="8382000" cy="609600"/>
              </a:xfrm>
              <a:prstGeom prst="roundRect">
                <a:avLst/>
              </a:prstGeom>
              <a:solidFill>
                <a:srgbClr val="FFCC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Course Structure / Curriculum 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9600" y="4876800"/>
                <a:ext cx="1828800" cy="990600"/>
              </a:xfrm>
              <a:prstGeom prst="rect">
                <a:avLst/>
              </a:prstGeom>
              <a:solidFill>
                <a:srgbClr val="CC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/>
                  <a:t>Course with course outcomes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9400" y="4876800"/>
                <a:ext cx="1828800" cy="990600"/>
              </a:xfrm>
              <a:prstGeom prst="rect">
                <a:avLst/>
              </a:prstGeom>
              <a:solidFill>
                <a:srgbClr val="CC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/>
                  <a:t>Course with course outcomes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10400" y="4876800"/>
                <a:ext cx="1828800" cy="990600"/>
              </a:xfrm>
              <a:prstGeom prst="rect">
                <a:avLst/>
              </a:prstGeom>
              <a:solidFill>
                <a:srgbClr val="CC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/>
                  <a:t>Course with course outcomes</a:t>
                </a:r>
              </a:p>
            </p:txBody>
          </p:sp>
          <p:cxnSp>
            <p:nvCxnSpPr>
              <p:cNvPr id="16" name="Straight Arrow Connector 15"/>
              <p:cNvCxnSpPr>
                <a:stCxn id="8" idx="2"/>
                <a:endCxn id="9" idx="0"/>
              </p:cNvCxnSpPr>
              <p:nvPr/>
            </p:nvCxnSpPr>
            <p:spPr>
              <a:xfrm>
                <a:off x="4610100" y="1828800"/>
                <a:ext cx="0" cy="3048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2"/>
                <a:endCxn id="10" idx="0"/>
              </p:cNvCxnSpPr>
              <p:nvPr/>
            </p:nvCxnSpPr>
            <p:spPr>
              <a:xfrm>
                <a:off x="4610100" y="2743200"/>
                <a:ext cx="0" cy="3048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5400000">
                <a:off x="4420394" y="3809206"/>
                <a:ext cx="304800" cy="158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5400000">
                <a:off x="1219994" y="4723606"/>
                <a:ext cx="30480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rot="5400000">
                <a:off x="3658394" y="4723606"/>
                <a:ext cx="30480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7696994" y="4723606"/>
                <a:ext cx="30480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64" name="TextBox 16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1981200" cy="1200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7200" dirty="0"/>
                  <a:t>. . . .</a:t>
                </a:r>
              </a:p>
            </p:txBody>
          </p:sp>
        </p:grpSp>
      </p:grpSp>
      <p:sp>
        <p:nvSpPr>
          <p:cNvPr id="17" name="Rounded Rectangle 16"/>
          <p:cNvSpPr/>
          <p:nvPr/>
        </p:nvSpPr>
        <p:spPr>
          <a:xfrm>
            <a:off x="2133600" y="6027420"/>
            <a:ext cx="8229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Assessment and evaluation for continuous improvement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2" idx="2"/>
          </p:cNvCxnSpPr>
          <p:nvPr/>
        </p:nvCxnSpPr>
        <p:spPr>
          <a:xfrm flipV="1">
            <a:off x="3048000" y="5791200"/>
            <a:ext cx="0" cy="22860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334000" y="5791200"/>
            <a:ext cx="0" cy="22860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448800" y="5791200"/>
            <a:ext cx="0" cy="22860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15200" y="1230868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Institution Based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86752" y="1981201"/>
            <a:ext cx="214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Stakeholder inputs &amp;</a:t>
            </a:r>
          </a:p>
          <a:p>
            <a:r>
              <a:rPr lang="en-US" dirty="0"/>
              <a:t> requirements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077200" y="2935070"/>
            <a:ext cx="2318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Regulatory body &amp; </a:t>
            </a:r>
          </a:p>
          <a:p>
            <a:r>
              <a:rPr lang="en-US" dirty="0"/>
              <a:t>Employer expectations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36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4549" y="438785"/>
            <a:ext cx="4145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Program Outcomes (POs)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39483" y="900450"/>
            <a:ext cx="9017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FF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Engineering Knowledge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Problem Analysis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Design/Development of Solutions</a:t>
            </a:r>
          </a:p>
          <a:p>
            <a:pPr>
              <a:buClr>
                <a:srgbClr val="660066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Conduct Investigations of Complex Problems</a:t>
            </a:r>
          </a:p>
          <a:p>
            <a:pPr>
              <a:buClr>
                <a:srgbClr val="C0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Modern Tool Usage: </a:t>
            </a:r>
          </a:p>
          <a:p>
            <a:pPr>
              <a:buClr>
                <a:srgbClr val="C0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Engineer and Society</a:t>
            </a:r>
          </a:p>
          <a:p>
            <a:pPr>
              <a:buClr>
                <a:srgbClr val="C0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Environment and Sustainability</a:t>
            </a:r>
          </a:p>
          <a:p>
            <a:pPr>
              <a:buClr>
                <a:srgbClr val="C0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Ethics</a:t>
            </a:r>
          </a:p>
          <a:p>
            <a:pPr>
              <a:buClr>
                <a:srgbClr val="C0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Individual and Team Work</a:t>
            </a:r>
          </a:p>
          <a:p>
            <a:pPr>
              <a:buClr>
                <a:srgbClr val="C0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Communication</a:t>
            </a:r>
          </a:p>
          <a:p>
            <a:pPr>
              <a:buClr>
                <a:srgbClr val="C0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Project Management and Finance</a:t>
            </a:r>
          </a:p>
          <a:p>
            <a:pPr>
              <a:buClr>
                <a:srgbClr val="C0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Life-long Learning</a:t>
            </a:r>
          </a:p>
        </p:txBody>
      </p:sp>
    </p:spTree>
    <p:extLst>
      <p:ext uri="{BB962C8B-B14F-4D97-AF65-F5344CB8AC3E}">
        <p14:creationId xmlns:p14="http://schemas.microsoft.com/office/powerpoint/2010/main" val="219031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Specific Outcomes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To identify, analyze and develop software  systems using appropriate techniques and concepts related to information technology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design an algorithm or process within realistic constraints to meet the desired needs through analytical, logical and problem-solving skills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 apply state of the art IT tools and technologies, IT infrastructure management abilities in treading innovative career path as a prospective IT engineer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4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C1D390-FD7B-4497-A805-F0803AF0DB3C}"/>
              </a:ext>
            </a:extLst>
          </p:cNvPr>
          <p:cNvSpPr/>
          <p:nvPr/>
        </p:nvSpPr>
        <p:spPr>
          <a:xfrm>
            <a:off x="869851" y="1552692"/>
            <a:ext cx="1044057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 OF COURSE ARTICULATION MATRIX (CAM):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Articulation Matrix correlates the individual COs of a course with POs and PSOs. The strength of correlation is indicated as 3 for substantial (high) 2 for correlation, moderate (medium) correlation, and 1 for slight (low) correlation.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 OF PROGRAM ARTICULATION MATRIX (PAM):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Articulation Matrix is formed by the strength of correlation of COs with POs and PSOs. The strength of correlation is indicated as 3 for substantial (high), 2 for moderate (medium) correlation, and 1 for slight (low) correlation. If course outcomes are attained, the POs correlated to these COs are also attained.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CE3655C5-7721-EA3F-23B0-1A13F1D87EE5}"/>
              </a:ext>
            </a:extLst>
          </p:cNvPr>
          <p:cNvSpPr txBox="1">
            <a:spLocks/>
          </p:cNvSpPr>
          <p:nvPr/>
        </p:nvSpPr>
        <p:spPr>
          <a:xfrm>
            <a:off x="869852" y="424449"/>
            <a:ext cx="10080625" cy="614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the correlation between the Courses and the POs &amp; PSOs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8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6397DA3BB0C47A388091A7A88B13B" ma:contentTypeVersion="0" ma:contentTypeDescription="Create a new document." ma:contentTypeScope="" ma:versionID="0c26c3e86636630b711274a9b6cd53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5E5082-D310-4B61-80DB-70E171024002}"/>
</file>

<file path=customXml/itemProps2.xml><?xml version="1.0" encoding="utf-8"?>
<ds:datastoreItem xmlns:ds="http://schemas.openxmlformats.org/officeDocument/2006/customXml" ds:itemID="{59B3ECBF-8653-477E-A9A5-EB2EC7A499EB}"/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1686</Words>
  <Application>Microsoft Office PowerPoint</Application>
  <PresentationFormat>Widescreen</PresentationFormat>
  <Paragraphs>919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Bookman Old Style</vt:lpstr>
      <vt:lpstr>Calibri</vt:lpstr>
      <vt:lpstr>Calibri Light</vt:lpstr>
      <vt:lpstr>Cambria Math</vt:lpstr>
      <vt:lpstr>Times New Roman</vt:lpstr>
      <vt:lpstr>Verdana</vt:lpstr>
      <vt:lpstr>Office Theme</vt:lpstr>
      <vt:lpstr>1_Office Theme</vt:lpstr>
      <vt:lpstr>Document</vt:lpstr>
      <vt:lpstr>Outcome Based Education (OBE)</vt:lpstr>
      <vt:lpstr>OBE</vt:lpstr>
      <vt:lpstr>PowerPoint Presentation</vt:lpstr>
      <vt:lpstr>Stakeholders</vt:lpstr>
      <vt:lpstr>Characteristics of OBE curriculum</vt:lpstr>
      <vt:lpstr>Developing OBE Curriculum</vt:lpstr>
      <vt:lpstr>PowerPoint Presentation</vt:lpstr>
      <vt:lpstr>Program Specific Outcomes</vt:lpstr>
      <vt:lpstr>PowerPoint Presentation</vt:lpstr>
      <vt:lpstr>PowerPoint Presentation</vt:lpstr>
      <vt:lpstr>PowerPoint Presentation</vt:lpstr>
      <vt:lpstr>PowerPoint Presentation</vt:lpstr>
      <vt:lpstr>Attainment of Course Outcomes</vt:lpstr>
      <vt:lpstr>Attainment of Course Outcomes</vt:lpstr>
      <vt:lpstr>PowerPoint Presentation</vt:lpstr>
      <vt:lpstr>Normalized Attainment Index (NAI)</vt:lpstr>
      <vt:lpstr> PO Attainment (Direct Assessment) </vt:lpstr>
      <vt:lpstr>PO &amp; PSO Attainment (Indirect Assessment)</vt:lpstr>
      <vt:lpstr>Average Attainment Index (Direct)</vt:lpstr>
      <vt:lpstr>PowerPoint Presentation</vt:lpstr>
      <vt:lpstr>PowerPoint Presentation</vt:lpstr>
      <vt:lpstr>Attainment Index (Direct &amp; Indirect)</vt:lpstr>
      <vt:lpstr> Assessment Tools and Rubrics used for PO &amp; PSO Attainment</vt:lpstr>
      <vt:lpstr>Results of Program Attainment using Various Tools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Sumith N [MAHE-MIT]</dc:creator>
  <cp:lastModifiedBy>Mahe</cp:lastModifiedBy>
  <cp:revision>58</cp:revision>
  <dcterms:created xsi:type="dcterms:W3CDTF">2022-08-30T04:10:45Z</dcterms:created>
  <dcterms:modified xsi:type="dcterms:W3CDTF">2022-09-12T10:24:51Z</dcterms:modified>
</cp:coreProperties>
</file>