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2.xml" ContentType="application/inkml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94" r:id="rId2"/>
    <p:sldId id="288" r:id="rId3"/>
    <p:sldId id="289" r:id="rId4"/>
    <p:sldId id="314" r:id="rId5"/>
    <p:sldId id="315" r:id="rId6"/>
    <p:sldId id="316" r:id="rId7"/>
    <p:sldId id="290" r:id="rId8"/>
    <p:sldId id="317" r:id="rId9"/>
    <p:sldId id="318" r:id="rId10"/>
    <p:sldId id="291" r:id="rId11"/>
    <p:sldId id="319" r:id="rId12"/>
    <p:sldId id="292" r:id="rId13"/>
    <p:sldId id="293" r:id="rId14"/>
    <p:sldId id="295" r:id="rId15"/>
    <p:sldId id="301" r:id="rId16"/>
    <p:sldId id="302" r:id="rId1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135" d="100"/>
          <a:sy n="135" d="100"/>
        </p:scale>
        <p:origin x="145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7:56:39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6578 6040 218 0,'0'0'0'16,"0"0"-182"-16</inkml:trace>
  <inkml:trace contextRef="#ctx0" brushRef="#br0" timeOffset="93464.19">5779 7305 1 0,'0'0'13'0,"0"0"-13"0,0 0-14 16</inkml:trace>
  <inkml:trace contextRef="#ctx0" brushRef="#br0" timeOffset="142095.49">6691 5640 36 0,'0'0'34'0,"0"0"-34"16,0 0 0-16,0 0 0 16,0 0-1-16,0 0 1 15,0 0 2-15,0 0-1 16,0-2 5-16,0 2 4 15,0 0 7-15,0 0-16 16,0 0-1-16,0 0 0 16,0 0-23-16,0 0 9 0,0 0-1 15,0 0 15-15,0 0 0 16,0 0 0-16,0 0 0 16,0 0 1-16,0 0-1 15,0 0 14-15,0 0-14 16,0 0 0-16,0 0-1 15,0 0-4-15,0 0-4 16,0 0 5-16,0 0 2 16,0 0-3-16,0 0-5 15,0 0 6-15,0 0 2 16,0 0 2-16,0 0 1 16,0 0-1-16,0 0-12 15</inkml:trace>
  <inkml:trace contextRef="#ctx0" brushRef="#br0" timeOffset="161719.07">5786 6562 2 0,'0'0'1'0,"0"0"-1"16,0 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8:07:01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6373 92 0,'0'0'0'0,"0"0"-17"16,0 0 17-16,0 0 7 15,0 0 43-15,0 0-26 16,0 0-19-16,0 0-4 15,0 0 4-15,0 0 2 16,0 0 4-16,0 0-5 16,0 0-4-16,0 0-1 15,-3 0 7-15,-3 0-6 16,-1 1 2-16,-3 5-4 16,0 1 0-16,-2-1 0 15,0 2-3-15,-2-1 3 16,-1 2-5-16,1-3 2 0,1 0 6 15,-2 0-1 1,2 0-2-16,-2 1 0 0,2-1-2 16,-2-1 1-16,-1-1-4 15,1 1 5-15,1-3-1 16,2 1-1-16,0 1 2 16,3-1 0-16,-2 0 1 15,4-1-2-15,-1 1 1 16,-2 0-1-16,1 1 2 15,-2 1-1-15,1-3 0 16,-1 1 3-16,-1-2-3 16,3-1 2-16,0 0 1 0,3 0 3 15,1 0 4 1,2 0 0-16,0 0-9 16,0 0 0-16,1 0 1 0,1 0-4 15,-2 0 2-15,0 0-1 16,0 0 1-16,-1 0 5 15,1-1-5-15,-1 1 0 16,1-1-2-16,-2-1 5 16,2 1-3-16,0 1 0 15,0-1-4-15,0-1 3 16,-1 2 1-16,2-1 1 16,-3-1-1-16,1 0 1 15,0 2 1-15,1-2 1 16,0 1-2-16,1-1 4 15,1 2-6-15,0 0 3 16,1 0-2-16,0 0 5 16,0 0-1-16,0 0-4 0,0 0-4 15,0 0 1-15,0-1-1 16,0 1-1-16,0 0 3 16,0 0-5-16,0-2 1 15,0 2-1-15,7-2 4 16,1 0-3-16,4-1 6 15,2 2 6-15,3-3-6 16,3-1 0-16,0 2-1 0,3-4 1 16,1 0 0-1,2 0 1-15,-1-1-1 0,-4 4 0 16,-3 0-1-16,-2 4-4 16,-4-2 4-16,-3 2 1 15,-1 0 0-15,3 0 0 16,0 0 1-16,2-1-2 15,3-1 2-15,1-1-4 16,1-2 5-16,0 0-5 16,0 2 0-16,-1 1-3 15,-3 0-5-15,-4 2-2 16,-2 0-27-16,-3 0 3 16,-2 0 2-16,0 2 28 15,-3-2 3-15,0 2 4 16,0-2 0-16,0 0 17 15,0 0 7-15,0 0-14 16,0 1-10-16,0 1-5 0,-1 1-6 16,-7 2-7-16,-1 0-3 15,0 0 9-15,-4 0 11 16,0-3 1-16,-4 2 11 16,0-2 0-16,0 2 0 15,-3-3 4-15,2 2 2 16,-2-2-9-16,0 0-3 15,5 1 5-15,-2-2 3 16,3 0-4-16,2 0 2 16,-1 0 3-16,0 1-10 15,-1 0-1-15,1-1 0 16,2 1-2-16,0 1 0 0,0 0 3 16,3-1 0-16,-2 1-4 15,5-2 0-15,1 0 3 16,-2 0-1-1,4 0 2-15,0 0-4 0,-2 2-4 16,1-2 2-16,-1 0 1 16,3 0-5-16,0 0 3 15,1 0 1-15,0 0 1 16,0 0 1-16,0 0 0 16,0 0 0-16,0 0-3 15,0 0-3-15,0 0 1 16,1 0 5-16,4 1 1 15,2-1 2-15,3 0 0 16,2 0-2-16,2 2-1 16,1-2-1-16,3 0 1 0,1 0 1 15,2 0 0-15,1 2 0 16,1-1-1-16,0-1 1 16,-2 0-2-16,0 0 2 15,-3 0 4-15,1 0-3 16,-3 0-2-16,-3-3 2 15,0 0 0-15,-3 1-2 16,-2 0-1-16,-1 2-2 16,-1-1 2-16,1 1-1 15,-1 0-35-15,-2-2-67 0</inkml:trace>
  <inkml:trace contextRef="#ctx0" brushRef="#br0" timeOffset="39237.7295">11341 7713 8 0,'0'0'12'15,"0"0"-11"-15,0 0 21 16,0 0-11-16,17 45-11 16,-11-33-2-16,-1-4-50 15</inkml:trace>
  <inkml:trace contextRef="#ctx0" brushRef="#br0" timeOffset="47008.61">11281 6679 2 0,'0'0'0'0,"-14"42"0"16,10-25 4-16,0 0 11 15,2-3-7-15,-1-1-1 16,-1-1-2-16,1 1-5 15,0-2 9-15,0 1-4 0,1-2 3 16,2 3 2 0,0 2-3-16,0 3-2 0,0 7-5 15,1 0-10-15,6-1-63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4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5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7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9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1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1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2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1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7250" y="1196975"/>
            <a:ext cx="3505200" cy="57679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Impairments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23850" y="124868"/>
            <a:ext cx="3976211" cy="2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00050" y="385064"/>
            <a:ext cx="4343400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signals that are inserted somewhere between transmission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reception</a:t>
            </a:r>
            <a:endParaRPr lang="en-US" sz="1100" spc="-40" dirty="0">
              <a:solidFill>
                <a:srgbClr val="3333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200" spc="-4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sz="1200" spc="-8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US" sz="1200" spc="-5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US" sz="1200" spc="-5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>
              <a:lnSpc>
                <a:spcPct val="100000"/>
              </a:lnSpc>
              <a:spcBef>
                <a:spcPts val="590"/>
              </a:spcBef>
            </a:pPr>
            <a:r>
              <a:rPr sz="1200" spc="525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sz="10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sz="10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0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</a:t>
            </a:r>
            <a:r>
              <a:rPr sz="10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agitation </a:t>
            </a:r>
            <a:r>
              <a:rPr sz="10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05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electrons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sz="10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</a:t>
            </a:r>
            <a:r>
              <a:rPr sz="10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0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0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</a:t>
            </a:r>
            <a:r>
              <a:rPr sz="10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and </a:t>
            </a:r>
            <a:r>
              <a:rPr sz="10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en-US" sz="1050" spc="-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thermal noise to be found in a bandwidth of 1 Hz in any device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conductor is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655075"/>
            <a:ext cx="3975100" cy="18056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85" y="587375"/>
            <a:ext cx="4103965" cy="25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2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40" dirty="0"/>
              <a:t>Noise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71536" y="1753206"/>
            <a:ext cx="289560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Crosstalk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>
              <a:lnSpc>
                <a:spcPct val="100000"/>
              </a:lnSpc>
              <a:spcBef>
                <a:spcPts val="590"/>
              </a:spcBef>
            </a:pPr>
            <a:r>
              <a:rPr sz="1200" spc="525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 of </a:t>
            </a:r>
            <a:r>
              <a:rPr sz="12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12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2961" y="2469633"/>
            <a:ext cx="2952750" cy="620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Impulse</a:t>
            </a:r>
            <a:r>
              <a:rPr sz="1100" spc="-6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9560" marR="5080" indent="-148590">
              <a:lnSpc>
                <a:spcPct val="102600"/>
              </a:lnSpc>
              <a:spcBef>
                <a:spcPts val="790"/>
              </a:spcBef>
            </a:pPr>
            <a:r>
              <a:rPr sz="1100" spc="525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noise,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lightning,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disturbances, </a:t>
            </a:r>
            <a:r>
              <a:rPr sz="1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flaws 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r>
              <a:rPr sz="11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536" y="741497"/>
            <a:ext cx="3609975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z="1200" spc="-8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spc="-8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ntermodulation </a:t>
            </a:r>
            <a:r>
              <a:rPr lang="en-US" sz="1200" spc="-8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US" sz="1200" spc="-8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at different frequencies share the same transmission medium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may be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intermodulation noise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2f, 5f, 7f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7f,7f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20" dirty="0"/>
              <a:t>Effect </a:t>
            </a:r>
            <a:r>
              <a:rPr spc="-40" dirty="0"/>
              <a:t>of Noise </a:t>
            </a:r>
            <a:r>
              <a:rPr spc="-60" dirty="0"/>
              <a:t>on </a:t>
            </a:r>
            <a:r>
              <a:rPr spc="-65" dirty="0"/>
              <a:t>a </a:t>
            </a:r>
            <a:r>
              <a:rPr spc="-5" dirty="0"/>
              <a:t>Digital</a:t>
            </a:r>
            <a:r>
              <a:rPr spc="345" dirty="0"/>
              <a:t> </a:t>
            </a:r>
            <a:r>
              <a:rPr spc="-30" dirty="0"/>
              <a:t>Signal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EAF7D29C-0CAD-45D6-9DB1-658CC5DBADDE}"/>
                  </a:ext>
                </a:extLst>
              </p14:cNvPr>
              <p14:cNvContentPartPr/>
              <p14:nvPr/>
            </p14:nvContentPartPr>
            <p14:xfrm>
              <a:off x="1257840" y="2294280"/>
              <a:ext cx="2835360" cy="50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F7D29C-0CAD-45D6-9DB1-658CC5DBAD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480" y="2284920"/>
                <a:ext cx="2854080" cy="5248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1" y="663575"/>
            <a:ext cx="4409049" cy="27432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16945" y="390664"/>
            <a:ext cx="3976211" cy="2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76250" y="739775"/>
            <a:ext cx="3886200" cy="174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5080" indent="-148590">
              <a:lnSpc>
                <a:spcPct val="102699"/>
              </a:lnSpc>
            </a:pPr>
            <a:r>
              <a:rPr sz="1200" spc="525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sz="105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sz="105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sz="10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0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sz="10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0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10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0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0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10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0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0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 </a:t>
            </a:r>
            <a:r>
              <a:rPr sz="10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 </a:t>
            </a:r>
            <a:r>
              <a:rPr sz="10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sz="10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 </a:t>
            </a:r>
            <a:r>
              <a:rPr sz="10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200" spc="525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›</a:t>
            </a:r>
            <a:r>
              <a:rPr sz="1200" spc="315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Relate: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355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 </a:t>
            </a:r>
            <a:r>
              <a:rPr sz="10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z="1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[bits </a:t>
            </a:r>
            <a:r>
              <a:rPr sz="1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sz="1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second]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355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Bandwidth, </a:t>
            </a:r>
            <a:r>
              <a:rPr sz="1000" i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000" i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[Hertz]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355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900" spc="419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355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1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spc="525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sz="10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0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</a:t>
            </a:r>
            <a:r>
              <a:rPr sz="1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655" marR="352425" indent="57150">
              <a:lnSpc>
                <a:spcPct val="102699"/>
              </a:lnSpc>
              <a:spcBef>
                <a:spcPts val="195"/>
              </a:spcBef>
            </a:pPr>
            <a:r>
              <a:rPr sz="1050" spc="-2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Nyquist </a:t>
            </a:r>
            <a:r>
              <a:rPr sz="1050" spc="-5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Capacity:</a:t>
            </a:r>
            <a:r>
              <a:rPr sz="10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</a:t>
            </a:r>
            <a:r>
              <a:rPr sz="10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noise-free </a:t>
            </a:r>
            <a:r>
              <a:rPr sz="10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 </a:t>
            </a:r>
            <a:endParaRPr lang="en-US" sz="105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655" marR="352425" indent="57150">
              <a:lnSpc>
                <a:spcPct val="102699"/>
              </a:lnSpc>
              <a:spcBef>
                <a:spcPts val="195"/>
              </a:spcBef>
            </a:pPr>
            <a:r>
              <a:rPr sz="1050" spc="-4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Shannon </a:t>
            </a:r>
            <a:r>
              <a:rPr sz="1050" spc="-4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Capacity:</a:t>
            </a:r>
            <a:r>
              <a:rPr sz="10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considers</a:t>
            </a:r>
            <a:r>
              <a:rPr sz="10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25" dirty="0"/>
              <a:t>Nyquist</a:t>
            </a:r>
            <a:r>
              <a:rPr spc="-55" dirty="0"/>
              <a:t> </a:t>
            </a:r>
            <a:r>
              <a:rPr spc="-25" dirty="0"/>
              <a:t>Capacity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52450" y="715382"/>
            <a:ext cx="4057650" cy="2106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sz="1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is 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2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655" marR="60325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bit;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200" i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1200" spc="-67" baseline="-17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200" i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200" i="1" spc="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algn="ctr">
              <a:lnSpc>
                <a:spcPct val="100000"/>
              </a:lnSpc>
              <a:spcBef>
                <a:spcPts val="1130"/>
              </a:spcBef>
            </a:pPr>
            <a:r>
              <a:rPr sz="12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2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1200" spc="-67" baseline="-17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200" spc="-254" baseline="-17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spc="525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›</a:t>
            </a:r>
            <a:r>
              <a:rPr sz="1200" spc="337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Tradeoffs: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355">
              <a:lnSpc>
                <a:spcPts val="1200"/>
              </a:lnSpc>
              <a:spcBef>
                <a:spcPts val="175"/>
              </a:spcBef>
            </a:pPr>
            <a:r>
              <a:rPr sz="1200" spc="494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bandwidth,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355">
              <a:lnSpc>
                <a:spcPts val="1195"/>
              </a:lnSpc>
            </a:pPr>
            <a:r>
              <a:rPr sz="1200" spc="494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levels,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2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7515" marR="5080" indent="-137160">
              <a:lnSpc>
                <a:spcPts val="1200"/>
              </a:lnSpc>
              <a:spcBef>
                <a:spcPts val="35"/>
              </a:spcBef>
            </a:pPr>
            <a:r>
              <a:rPr sz="1200" spc="494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levels,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(practical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45" dirty="0"/>
              <a:t>Example </a:t>
            </a:r>
            <a:r>
              <a:rPr spc="-40" dirty="0"/>
              <a:t>of </a:t>
            </a:r>
            <a:r>
              <a:rPr spc="-25" dirty="0"/>
              <a:t>Nyquist</a:t>
            </a:r>
            <a:r>
              <a:rPr spc="145" dirty="0"/>
              <a:t> </a:t>
            </a:r>
            <a:r>
              <a:rPr spc="-30" dirty="0"/>
              <a:t>Capacity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28650" y="815975"/>
            <a:ext cx="3444240" cy="380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200" spc="60" dirty="0">
                <a:latin typeface="Tahoma"/>
                <a:cs typeface="Tahoma"/>
              </a:rPr>
              <a:t>A </a:t>
            </a:r>
            <a:r>
              <a:rPr sz="1200" spc="-50" dirty="0">
                <a:latin typeface="Tahoma"/>
                <a:cs typeface="Tahoma"/>
              </a:rPr>
              <a:t>telephone </a:t>
            </a:r>
            <a:r>
              <a:rPr sz="1200" spc="-55" dirty="0">
                <a:latin typeface="Tahoma"/>
                <a:cs typeface="Tahoma"/>
              </a:rPr>
              <a:t>system </a:t>
            </a:r>
            <a:r>
              <a:rPr sz="1200" spc="-25" dirty="0">
                <a:latin typeface="Tahoma"/>
                <a:cs typeface="Tahoma"/>
              </a:rPr>
              <a:t>with </a:t>
            </a:r>
            <a:r>
              <a:rPr sz="1200" spc="-55" dirty="0">
                <a:latin typeface="Tahoma"/>
                <a:cs typeface="Tahoma"/>
              </a:rPr>
              <a:t>modem </a:t>
            </a:r>
            <a:r>
              <a:rPr sz="1200" spc="-45" dirty="0">
                <a:latin typeface="Tahoma"/>
                <a:cs typeface="Tahoma"/>
              </a:rPr>
              <a:t>allows </a:t>
            </a:r>
            <a:r>
              <a:rPr sz="1200" spc="-35" dirty="0">
                <a:latin typeface="Tahoma"/>
                <a:cs typeface="Tahoma"/>
              </a:rPr>
              <a:t>bandwidth of </a:t>
            </a:r>
            <a:r>
              <a:rPr sz="1200" spc="-55" dirty="0">
                <a:latin typeface="Tahoma"/>
                <a:cs typeface="Tahoma"/>
              </a:rPr>
              <a:t>3100  </a:t>
            </a:r>
            <a:r>
              <a:rPr sz="1200" spc="-10" dirty="0">
                <a:latin typeface="Tahoma"/>
                <a:cs typeface="Tahoma"/>
              </a:rPr>
              <a:t>Hz.  </a:t>
            </a:r>
            <a:r>
              <a:rPr sz="1200" spc="-15" dirty="0">
                <a:latin typeface="Tahoma"/>
                <a:cs typeface="Tahoma"/>
              </a:rPr>
              <a:t>What </a:t>
            </a:r>
            <a:r>
              <a:rPr sz="1200" spc="-35" dirty="0">
                <a:latin typeface="Tahoma"/>
                <a:cs typeface="Tahoma"/>
              </a:rPr>
              <a:t>is </a:t>
            </a:r>
            <a:r>
              <a:rPr sz="1200" spc="-40" dirty="0">
                <a:latin typeface="Tahoma"/>
                <a:cs typeface="Tahoma"/>
              </a:rPr>
              <a:t>the </a:t>
            </a:r>
            <a:r>
              <a:rPr sz="1200" spc="-45" dirty="0">
                <a:latin typeface="Tahoma"/>
                <a:cs typeface="Tahoma"/>
              </a:rPr>
              <a:t>maximum </a:t>
            </a:r>
            <a:r>
              <a:rPr sz="1200" spc="-35" dirty="0">
                <a:latin typeface="Tahoma"/>
                <a:cs typeface="Tahoma"/>
              </a:rPr>
              <a:t>data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rate?</a:t>
            </a:r>
            <a:r>
              <a:rPr lang="en-US" sz="1200" spc="-30" dirty="0">
                <a:latin typeface="Tahoma"/>
                <a:cs typeface="Tahoma"/>
              </a:rPr>
              <a:t> M=2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16945" y="390664"/>
            <a:ext cx="3976211" cy="2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Impairments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28650" y="815975"/>
            <a:ext cx="3733800" cy="1636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5080" indent="-148590">
              <a:lnSpc>
                <a:spcPts val="1200"/>
              </a:lnSpc>
            </a:pPr>
            <a:r>
              <a:rPr sz="1200" spc="525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</a:t>
            </a: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signal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 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355">
              <a:lnSpc>
                <a:spcPts val="1200"/>
              </a:lnSpc>
              <a:spcBef>
                <a:spcPts val="155"/>
              </a:spcBef>
            </a:pPr>
            <a:r>
              <a:rPr sz="1200" spc="494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Analog: 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355">
              <a:lnSpc>
                <a:spcPts val="1200"/>
              </a:lnSpc>
            </a:pPr>
            <a:r>
              <a:rPr sz="1200" spc="494" baseline="13888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Digital: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1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endParaRPr lang="en-US" sz="12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355">
              <a:lnSpc>
                <a:spcPts val="1200"/>
              </a:lnSpc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marR="1000125" indent="-257810">
              <a:lnSpc>
                <a:spcPct val="106800"/>
              </a:lnSpc>
              <a:spcBef>
                <a:spcPts val="105"/>
              </a:spcBef>
            </a:pPr>
            <a:r>
              <a:rPr sz="1200" spc="525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impairments:</a:t>
            </a:r>
            <a:endParaRPr lang="en-US"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marR="1000125" indent="-257810">
              <a:lnSpc>
                <a:spcPct val="106800"/>
              </a:lnSpc>
              <a:spcBef>
                <a:spcPts val="105"/>
              </a:spcBef>
            </a:pP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200" spc="-2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distortion </a:t>
            </a:r>
            <a:endParaRPr lang="en-US" sz="12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marR="1000125" indent="-257810">
              <a:lnSpc>
                <a:spcPct val="106800"/>
              </a:lnSpc>
              <a:spcBef>
                <a:spcPts val="105"/>
              </a:spcBef>
            </a:pPr>
            <a:r>
              <a:rPr lang="en-US"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200" spc="-3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marR="1000125" indent="-257810">
              <a:lnSpc>
                <a:spcPct val="106800"/>
              </a:lnSpc>
              <a:spcBef>
                <a:spcPts val="105"/>
              </a:spcBef>
            </a:pPr>
            <a:r>
              <a:rPr lang="en-US" sz="1200" spc="-3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200" spc="-3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16945" y="390664"/>
            <a:ext cx="3976211" cy="2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</a:t>
            </a:r>
            <a:endParaRPr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0050" y="739775"/>
            <a:ext cx="4038600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strength reduces as a function of  distance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electrical energy in the signal is converted to heat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compensate for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loss, amplifiers are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200" dirty="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571800"/>
            <a:ext cx="3562350" cy="14947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3875" y="2949575"/>
            <a:ext cx="321594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media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</a:p>
          <a:p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Unguided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media,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complex function of distance and the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makeup of the atmosphere</a:t>
            </a:r>
            <a:endParaRPr lang="en-US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sz="1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eceived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must have sufficient strength 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circuitry in the receiver can detect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maintain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level sufficiently higher than noise to be received without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r>
              <a:rPr lang="en-US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</a:t>
            </a:r>
            <a:r>
              <a:rPr lang="en-US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varies with </a:t>
            </a:r>
            <a:r>
              <a:rPr lang="en-US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en-US" spc="-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7515" marR="245110" indent="-16764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AutoNum type="arabicPeriod"/>
              <a:tabLst>
                <a:tab pos="369570" algn="l"/>
              </a:tabLst>
            </a:pPr>
            <a:endParaRPr lang="en-US" spc="-50" dirty="0" smtClean="0">
              <a:latin typeface="Tahoma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8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and second problems are dealt with by attention to signal strength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amplifiers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repeaters.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problem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dealt with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equalizing attenuation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a band of frequencies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approach is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amplifiers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amplify high frequencies more than lower frequencies.</a:t>
            </a:r>
          </a:p>
        </p:txBody>
      </p:sp>
    </p:spTree>
    <p:extLst>
      <p:ext uri="{BB962C8B-B14F-4D97-AF65-F5344CB8AC3E}">
        <p14:creationId xmlns:p14="http://schemas.microsoft.com/office/powerpoint/2010/main" val="309305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693157"/>
            <a:ext cx="2076450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184825"/>
            <a:ext cx="2667000" cy="22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3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16945" y="390664"/>
            <a:ext cx="3976211" cy="2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>
              <a:lnSpc>
                <a:spcPct val="100000"/>
              </a:lnSpc>
            </a:pP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00050" y="815975"/>
            <a:ext cx="41148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 occurs because the velocity of propagation of a signal through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guided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varies with frequency.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bandlimited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signal, the velocity tends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near the center frequency and fall off toward the two edges of the band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various frequency components of a signal will arrive at the receiver at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times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resulting in phase shifts between the different frequencies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eceived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distorted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varying delays 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experienced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its constituent frequencies.</a:t>
            </a:r>
            <a:endParaRPr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088C2D89-FBDB-46D2-B491-2CF8202E608C}"/>
                  </a:ext>
                </a:extLst>
              </p14:cNvPr>
              <p14:cNvContentPartPr/>
              <p14:nvPr/>
            </p14:nvContentPartPr>
            <p14:xfrm>
              <a:off x="2080440" y="2029680"/>
              <a:ext cx="328680" cy="60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8C2D89-FBDB-46D2-B491-2CF8202E60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1080" y="2020320"/>
                <a:ext cx="347400" cy="61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34" y="920750"/>
            <a:ext cx="3301431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8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delay distortion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signal components of one bit position will spill over into other bit positions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causing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intersymbol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10001010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10001001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Equalizing techniques(Delay Equalizer) can also be used for delay distortion.</a:t>
            </a:r>
          </a:p>
        </p:txBody>
      </p:sp>
    </p:spTree>
    <p:extLst>
      <p:ext uri="{BB962C8B-B14F-4D97-AF65-F5344CB8AC3E}">
        <p14:creationId xmlns:p14="http://schemas.microsoft.com/office/powerpoint/2010/main" val="190422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6397DA3BB0C47A388091A7A88B13B" ma:contentTypeVersion="4" ma:contentTypeDescription="Create a new document." ma:contentTypeScope="" ma:versionID="0446e1b3e99936769687a82e54721601">
  <xsd:schema xmlns:xsd="http://www.w3.org/2001/XMLSchema" xmlns:xs="http://www.w3.org/2001/XMLSchema" xmlns:p="http://schemas.microsoft.com/office/2006/metadata/properties" xmlns:ns2="fe590480-fc16-4b59-b257-adf8e6f2073d" xmlns:ns3="1e4fd880-13c4-4abb-9170-442219da9bb6" targetNamespace="http://schemas.microsoft.com/office/2006/metadata/properties" ma:root="true" ma:fieldsID="afec8168f56574485c64f8bfa049e7d8" ns2:_="" ns3:_="">
    <xsd:import namespace="fe590480-fc16-4b59-b257-adf8e6f2073d"/>
    <xsd:import namespace="1e4fd880-13c4-4abb-9170-442219da9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90480-fc16-4b59-b257-adf8e6f207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fd880-13c4-4abb-9170-442219da9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AF259B-1F94-4E0F-9196-81CDDD6875BE}"/>
</file>

<file path=customXml/itemProps2.xml><?xml version="1.0" encoding="utf-8"?>
<ds:datastoreItem xmlns:ds="http://schemas.openxmlformats.org/officeDocument/2006/customXml" ds:itemID="{812D7CE5-7A50-4904-9E9F-B5D05AA085EE}"/>
</file>

<file path=customXml/itemProps3.xml><?xml version="1.0" encoding="utf-8"?>
<ds:datastoreItem xmlns:ds="http://schemas.openxmlformats.org/officeDocument/2006/customXml" ds:itemID="{33ACD59F-712F-4C93-9BB0-A44ADD0BA5D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593</Words>
  <Application>Microsoft Office PowerPoint</Application>
  <PresentationFormat>Custom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Lucida Sans Unicode</vt:lpstr>
      <vt:lpstr>Tahoma</vt:lpstr>
      <vt:lpstr>Times New Roman</vt:lpstr>
      <vt:lpstr>Wingdings</vt:lpstr>
      <vt:lpstr>Office Theme</vt:lpstr>
      <vt:lpstr>Transmission Impairments</vt:lpstr>
      <vt:lpstr>Transmission Impairments</vt:lpstr>
      <vt:lpstr>Attenuation</vt:lpstr>
      <vt:lpstr>PowerPoint Presentation</vt:lpstr>
      <vt:lpstr>PowerPoint Presentation</vt:lpstr>
      <vt:lpstr>PowerPoint Presentation</vt:lpstr>
      <vt:lpstr>Delay Distortion</vt:lpstr>
      <vt:lpstr>PowerPoint Presentation</vt:lpstr>
      <vt:lpstr>PowerPoint Presentation</vt:lpstr>
      <vt:lpstr>Noise</vt:lpstr>
      <vt:lpstr>PowerPoint Presentation</vt:lpstr>
      <vt:lpstr>Noise</vt:lpstr>
      <vt:lpstr>Effect of Noise on a Digital Signal</vt:lpstr>
      <vt:lpstr>Channel Capacity</vt:lpstr>
      <vt:lpstr>Nyquist Capacity</vt:lpstr>
      <vt:lpstr>Example of Nyquist Capacity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Transmission</dc:title>
  <dc:creator>ITS323: Introduction to Data Communications</dc:creator>
  <cp:lastModifiedBy>Mahe</cp:lastModifiedBy>
  <cp:revision>84</cp:revision>
  <dcterms:created xsi:type="dcterms:W3CDTF">2016-08-02T09:03:19Z</dcterms:created>
  <dcterms:modified xsi:type="dcterms:W3CDTF">2022-08-27T10:56:34Z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2012-05-23T00:00:00Z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2016-08-02T00:00:00Z</vt:filetime>
  </property>
  <property fmtid="{D5CDD505-2E9C-101B-9397-08002B2CF9AE}" pid="5" name="ContentTypeId">
    <vt:lpwstr>0x0101003943DB8244B31445803A0A7DC1F9E0EC</vt:lpwstr>
  </property>
</Properties>
</file>