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2"/>
            <a:ext cx="9144000" cy="2387601"/>
          </a:xfrm>
        </p:spPr>
        <p:txBody>
          <a:bodyPr anchor="b"/>
          <a:lstStyle>
            <a:lvl1pPr algn="ctr">
              <a:defRPr sz="44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9"/>
            <a:ext cx="9144000" cy="1655763"/>
          </a:xfrm>
        </p:spPr>
        <p:txBody>
          <a:bodyPr/>
          <a:lstStyle>
            <a:lvl1pPr marL="0" indent="0" algn="ctr">
              <a:buNone/>
              <a:defRPr sz="1797"/>
            </a:lvl1pPr>
            <a:lvl2pPr marL="342571" indent="0" algn="ctr">
              <a:buNone/>
              <a:defRPr sz="1498"/>
            </a:lvl2pPr>
            <a:lvl3pPr marL="685143" indent="0" algn="ctr">
              <a:buNone/>
              <a:defRPr sz="1350"/>
            </a:lvl3pPr>
            <a:lvl4pPr marL="1027714" indent="0" algn="ctr">
              <a:buNone/>
              <a:defRPr sz="1199"/>
            </a:lvl4pPr>
            <a:lvl5pPr marL="1370284" indent="0" algn="ctr">
              <a:buNone/>
              <a:defRPr sz="1199"/>
            </a:lvl5pPr>
            <a:lvl6pPr marL="1712857" indent="0" algn="ctr">
              <a:buNone/>
              <a:defRPr sz="1199"/>
            </a:lvl6pPr>
            <a:lvl7pPr marL="2055427" indent="0" algn="ctr">
              <a:buNone/>
              <a:defRPr sz="1199"/>
            </a:lvl7pPr>
            <a:lvl8pPr marL="2397998" indent="0" algn="ctr">
              <a:buNone/>
              <a:defRPr sz="1199"/>
            </a:lvl8pPr>
            <a:lvl9pPr marL="2740570" indent="0" algn="ctr">
              <a:buNone/>
              <a:defRPr sz="1199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4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599" cy="2852738"/>
          </a:xfrm>
        </p:spPr>
        <p:txBody>
          <a:bodyPr anchor="b"/>
          <a:lstStyle>
            <a:lvl1pPr>
              <a:defRPr sz="449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599" cy="1500187"/>
          </a:xfrm>
        </p:spPr>
        <p:txBody>
          <a:bodyPr/>
          <a:lstStyle>
            <a:lvl1pPr marL="0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1pPr>
            <a:lvl2pPr marL="342571" indent="0">
              <a:buNone/>
              <a:defRPr sz="1498">
                <a:solidFill>
                  <a:schemeClr val="tx1">
                    <a:tint val="75000"/>
                  </a:schemeClr>
                </a:solidFill>
              </a:defRPr>
            </a:lvl2pPr>
            <a:lvl3pPr marL="68514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7714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4pPr>
            <a:lvl5pPr marL="1370284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5pPr>
            <a:lvl6pPr marL="1712857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6pPr>
            <a:lvl7pPr marL="2055427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7pPr>
            <a:lvl8pPr marL="2397998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8pPr>
            <a:lvl9pPr marL="2740570" indent="0">
              <a:buNone/>
              <a:defRPr sz="1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6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7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599" cy="1325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1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571" indent="0">
              <a:buNone/>
              <a:defRPr sz="1498" b="1"/>
            </a:lvl2pPr>
            <a:lvl3pPr marL="685143" indent="0">
              <a:buNone/>
              <a:defRPr sz="1350" b="1"/>
            </a:lvl3pPr>
            <a:lvl4pPr marL="1027714" indent="0">
              <a:buNone/>
              <a:defRPr sz="1199" b="1"/>
            </a:lvl4pPr>
            <a:lvl5pPr marL="1370284" indent="0">
              <a:buNone/>
              <a:defRPr sz="1199" b="1"/>
            </a:lvl5pPr>
            <a:lvl6pPr marL="1712857" indent="0">
              <a:buNone/>
              <a:defRPr sz="1199" b="1"/>
            </a:lvl6pPr>
            <a:lvl7pPr marL="2055427" indent="0">
              <a:buNone/>
              <a:defRPr sz="1199" b="1"/>
            </a:lvl7pPr>
            <a:lvl8pPr marL="2397998" indent="0">
              <a:buNone/>
              <a:defRPr sz="1199" b="1"/>
            </a:lvl8pPr>
            <a:lvl9pPr marL="2740570" indent="0">
              <a:buNone/>
              <a:defRPr sz="1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1"/>
          </a:xfrm>
        </p:spPr>
        <p:txBody>
          <a:bodyPr anchor="b"/>
          <a:lstStyle>
            <a:lvl1pPr marL="0" indent="0">
              <a:buNone/>
              <a:defRPr sz="1797" b="1"/>
            </a:lvl1pPr>
            <a:lvl2pPr marL="342571" indent="0">
              <a:buNone/>
              <a:defRPr sz="1498" b="1"/>
            </a:lvl2pPr>
            <a:lvl3pPr marL="685143" indent="0">
              <a:buNone/>
              <a:defRPr sz="1350" b="1"/>
            </a:lvl3pPr>
            <a:lvl4pPr marL="1027714" indent="0">
              <a:buNone/>
              <a:defRPr sz="1199" b="1"/>
            </a:lvl4pPr>
            <a:lvl5pPr marL="1370284" indent="0">
              <a:buNone/>
              <a:defRPr sz="1199" b="1"/>
            </a:lvl5pPr>
            <a:lvl6pPr marL="1712857" indent="0">
              <a:buNone/>
              <a:defRPr sz="1199" b="1"/>
            </a:lvl6pPr>
            <a:lvl7pPr marL="2055427" indent="0">
              <a:buNone/>
              <a:defRPr sz="1199" b="1"/>
            </a:lvl7pPr>
            <a:lvl8pPr marL="2397998" indent="0">
              <a:buNone/>
              <a:defRPr sz="1199" b="1"/>
            </a:lvl8pPr>
            <a:lvl9pPr marL="2740570" indent="0">
              <a:buNone/>
              <a:defRPr sz="1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9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87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1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19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>
              <a:defRPr sz="2398"/>
            </a:lvl1pPr>
            <a:lvl2pPr>
              <a:defRPr sz="2099"/>
            </a:lvl2pPr>
            <a:lvl3pPr>
              <a:defRPr sz="1797"/>
            </a:lvl3pPr>
            <a:lvl4pPr>
              <a:defRPr sz="1498"/>
            </a:lvl4pPr>
            <a:lvl5pPr>
              <a:defRPr sz="1498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199"/>
            </a:lvl1pPr>
            <a:lvl2pPr marL="342571" indent="0">
              <a:buNone/>
              <a:defRPr sz="1048"/>
            </a:lvl2pPr>
            <a:lvl3pPr marL="685143" indent="0">
              <a:buNone/>
              <a:defRPr sz="900"/>
            </a:lvl3pPr>
            <a:lvl4pPr marL="1027714" indent="0">
              <a:buNone/>
              <a:defRPr sz="749"/>
            </a:lvl4pPr>
            <a:lvl5pPr marL="1370284" indent="0">
              <a:buNone/>
              <a:defRPr sz="749"/>
            </a:lvl5pPr>
            <a:lvl6pPr marL="1712857" indent="0">
              <a:buNone/>
              <a:defRPr sz="749"/>
            </a:lvl6pPr>
            <a:lvl7pPr marL="2055427" indent="0">
              <a:buNone/>
              <a:defRPr sz="749"/>
            </a:lvl7pPr>
            <a:lvl8pPr marL="2397998" indent="0">
              <a:buNone/>
              <a:defRPr sz="749"/>
            </a:lvl8pPr>
            <a:lvl9pPr marL="2740570" indent="0">
              <a:buNone/>
              <a:defRPr sz="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7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0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199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6"/>
          </a:xfrm>
        </p:spPr>
        <p:txBody>
          <a:bodyPr/>
          <a:lstStyle>
            <a:lvl1pPr marL="0" indent="0">
              <a:buNone/>
              <a:defRPr sz="2398"/>
            </a:lvl1pPr>
            <a:lvl2pPr marL="342571" indent="0">
              <a:buNone/>
              <a:defRPr sz="2099"/>
            </a:lvl2pPr>
            <a:lvl3pPr marL="685143" indent="0">
              <a:buNone/>
              <a:defRPr sz="1797"/>
            </a:lvl3pPr>
            <a:lvl4pPr marL="1027714" indent="0">
              <a:buNone/>
              <a:defRPr sz="1498"/>
            </a:lvl4pPr>
            <a:lvl5pPr marL="1370284" indent="0">
              <a:buNone/>
              <a:defRPr sz="1498"/>
            </a:lvl5pPr>
            <a:lvl6pPr marL="1712857" indent="0">
              <a:buNone/>
              <a:defRPr sz="1498"/>
            </a:lvl6pPr>
            <a:lvl7pPr marL="2055427" indent="0">
              <a:buNone/>
              <a:defRPr sz="1498"/>
            </a:lvl7pPr>
            <a:lvl8pPr marL="2397998" indent="0">
              <a:buNone/>
              <a:defRPr sz="1498"/>
            </a:lvl8pPr>
            <a:lvl9pPr marL="2740570" indent="0">
              <a:buNone/>
              <a:defRPr sz="14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199"/>
            </a:lvl1pPr>
            <a:lvl2pPr marL="342571" indent="0">
              <a:buNone/>
              <a:defRPr sz="1048"/>
            </a:lvl2pPr>
            <a:lvl3pPr marL="685143" indent="0">
              <a:buNone/>
              <a:defRPr sz="900"/>
            </a:lvl3pPr>
            <a:lvl4pPr marL="1027714" indent="0">
              <a:buNone/>
              <a:defRPr sz="749"/>
            </a:lvl4pPr>
            <a:lvl5pPr marL="1370284" indent="0">
              <a:buNone/>
              <a:defRPr sz="749"/>
            </a:lvl5pPr>
            <a:lvl6pPr marL="1712857" indent="0">
              <a:buNone/>
              <a:defRPr sz="749"/>
            </a:lvl6pPr>
            <a:lvl7pPr marL="2055427" indent="0">
              <a:buNone/>
              <a:defRPr sz="749"/>
            </a:lvl7pPr>
            <a:lvl8pPr marL="2397998" indent="0">
              <a:buNone/>
              <a:defRPr sz="749"/>
            </a:lvl8pPr>
            <a:lvl9pPr marL="2740570" indent="0">
              <a:buNone/>
              <a:defRPr sz="7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5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53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0457-9DD7-4147-A605-97EF4155FA2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5678-DCAB-42EA-A7A6-DB8220129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5"/>
            <a:ext cx="10515599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6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143" rtl="0" eaLnBrk="1" latinLnBrk="0" hangingPunct="1">
        <a:lnSpc>
          <a:spcPct val="90000"/>
        </a:lnSpc>
        <a:spcBef>
          <a:spcPct val="0"/>
        </a:spcBef>
        <a:buNone/>
        <a:defRPr sz="32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286" indent="-171286" algn="l" defTabSz="685143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3857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856427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3pPr>
      <a:lvl4pPr marL="1199000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1570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4141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6713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84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1854" indent="-171286" algn="l" defTabSz="68514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571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143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714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284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2857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27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7998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0570" algn="l" defTabSz="68514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169953" y="285288"/>
            <a:ext cx="7879464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5095">
              <a:lnSpc>
                <a:spcPct val="100000"/>
              </a:lnSpc>
            </a:pPr>
            <a:r>
              <a:rPr spc="-109" dirty="0"/>
              <a:t>Shannon</a:t>
            </a:r>
            <a:r>
              <a:rPr spc="-69" dirty="0"/>
              <a:t> </a:t>
            </a:r>
            <a:r>
              <a:rPr spc="-59" dirty="0"/>
              <a:t>Capacity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idx="1"/>
          </p:nvPr>
        </p:nvSpPr>
        <p:spPr>
          <a:xfrm>
            <a:off x="905027" y="3485460"/>
            <a:ext cx="9399864" cy="2629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759">
              <a:lnSpc>
                <a:spcPct val="100000"/>
              </a:lnSpc>
            </a:pPr>
            <a:r>
              <a:rPr sz="2378" spc="-89" dirty="0"/>
              <a:t>Shannon</a:t>
            </a:r>
            <a:r>
              <a:rPr sz="2378" spc="-218" dirty="0"/>
              <a:t> </a:t>
            </a:r>
            <a:r>
              <a:rPr sz="2378" spc="-69" dirty="0"/>
              <a:t>capacity:</a:t>
            </a:r>
            <a:r>
              <a:rPr lang="en-US" sz="2378" dirty="0">
                <a:latin typeface="Lucida Sans Unicode"/>
                <a:cs typeface="Lucida Sans Unicode"/>
              </a:rPr>
              <a:t>             </a:t>
            </a:r>
            <a:r>
              <a:rPr sz="2378" i="1" spc="69" dirty="0">
                <a:latin typeface="Trebuchet MS"/>
                <a:cs typeface="Trebuchet MS"/>
              </a:rPr>
              <a:t>C</a:t>
            </a:r>
            <a:r>
              <a:rPr sz="2378" i="1" spc="188" dirty="0">
                <a:latin typeface="Trebuchet MS"/>
                <a:cs typeface="Trebuchet MS"/>
              </a:rPr>
              <a:t> </a:t>
            </a:r>
            <a:r>
              <a:rPr sz="2378" spc="89" dirty="0"/>
              <a:t>=</a:t>
            </a:r>
            <a:r>
              <a:rPr sz="2378" spc="-79" dirty="0"/>
              <a:t> </a:t>
            </a:r>
            <a:r>
              <a:rPr sz="2378" i="1" spc="188" dirty="0">
                <a:latin typeface="Trebuchet MS"/>
                <a:cs typeface="Trebuchet MS"/>
              </a:rPr>
              <a:t>B</a:t>
            </a:r>
            <a:r>
              <a:rPr sz="2378" i="1" spc="-119" dirty="0">
                <a:latin typeface="Trebuchet MS"/>
                <a:cs typeface="Trebuchet MS"/>
              </a:rPr>
              <a:t> </a:t>
            </a:r>
            <a:r>
              <a:rPr sz="2378" spc="-89" dirty="0"/>
              <a:t>log</a:t>
            </a:r>
            <a:r>
              <a:rPr sz="2378" spc="-133" baseline="-17361" dirty="0">
                <a:latin typeface="Lucida Sans Unicode"/>
                <a:cs typeface="Lucida Sans Unicode"/>
              </a:rPr>
              <a:t>2</a:t>
            </a:r>
            <a:r>
              <a:rPr sz="2378" spc="-103" baseline="-17361" dirty="0">
                <a:latin typeface="Lucida Sans Unicode"/>
                <a:cs typeface="Lucida Sans Unicode"/>
              </a:rPr>
              <a:t> </a:t>
            </a:r>
            <a:r>
              <a:rPr sz="2378" spc="-59" dirty="0"/>
              <a:t>(1</a:t>
            </a:r>
            <a:r>
              <a:rPr sz="2378" spc="-198" dirty="0"/>
              <a:t> </a:t>
            </a:r>
            <a:r>
              <a:rPr sz="2378" spc="89" dirty="0"/>
              <a:t>+</a:t>
            </a:r>
            <a:r>
              <a:rPr sz="2378" spc="-188" dirty="0"/>
              <a:t> </a:t>
            </a:r>
            <a:r>
              <a:rPr sz="2378" i="1" spc="139" dirty="0">
                <a:latin typeface="Trebuchet MS"/>
                <a:cs typeface="Trebuchet MS"/>
              </a:rPr>
              <a:t>SNR</a:t>
            </a:r>
            <a:r>
              <a:rPr sz="2378" spc="139" dirty="0"/>
              <a:t>)</a:t>
            </a:r>
            <a:endParaRPr sz="2378" dirty="0">
              <a:latin typeface="Trebuchet MS"/>
              <a:cs typeface="Trebuchet MS"/>
            </a:endParaRPr>
          </a:p>
          <a:p>
            <a:pPr marL="1615759">
              <a:lnSpc>
                <a:spcPct val="100000"/>
              </a:lnSpc>
              <a:spcBef>
                <a:spcPts val="1920"/>
              </a:spcBef>
            </a:pPr>
            <a:r>
              <a:rPr sz="2378" spc="-99" dirty="0"/>
              <a:t>Tradeoffs:</a:t>
            </a:r>
            <a:endParaRPr sz="2378" dirty="0">
              <a:latin typeface="Lucida Sans Unicode"/>
              <a:cs typeface="Lucida Sans Unicode"/>
            </a:endParaRPr>
          </a:p>
          <a:p>
            <a:pPr marL="2185805">
              <a:lnSpc>
                <a:spcPts val="2378"/>
              </a:lnSpc>
              <a:spcBef>
                <a:spcPts val="347"/>
              </a:spcBef>
            </a:pPr>
            <a:r>
              <a:rPr sz="2378" spc="97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-119" dirty="0"/>
              <a:t>Increase </a:t>
            </a:r>
            <a:r>
              <a:rPr sz="2378" spc="-69" dirty="0"/>
              <a:t>bandwidth </a:t>
            </a:r>
            <a:r>
              <a:rPr sz="2378" spc="-99" dirty="0"/>
              <a:t>or </a:t>
            </a:r>
            <a:r>
              <a:rPr sz="2378" spc="-69" dirty="0"/>
              <a:t>signal </a:t>
            </a:r>
            <a:r>
              <a:rPr sz="2378" spc="-109" dirty="0"/>
              <a:t>power, </a:t>
            </a:r>
            <a:r>
              <a:rPr sz="2378" spc="-99" dirty="0"/>
              <a:t>increases </a:t>
            </a:r>
            <a:r>
              <a:rPr sz="2378" spc="-59" dirty="0"/>
              <a:t>data </a:t>
            </a:r>
            <a:r>
              <a:rPr sz="2378" spc="-69" dirty="0"/>
              <a:t>rate</a:t>
            </a:r>
            <a:endParaRPr sz="2378" dirty="0">
              <a:latin typeface="Arial"/>
              <a:cs typeface="Arial"/>
            </a:endParaRPr>
          </a:p>
          <a:p>
            <a:pPr marL="2185805">
              <a:lnSpc>
                <a:spcPts val="2368"/>
              </a:lnSpc>
            </a:pPr>
            <a:r>
              <a:rPr sz="2378" spc="97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-119" dirty="0"/>
              <a:t>Increase </a:t>
            </a:r>
            <a:r>
              <a:rPr sz="2378" spc="-59" dirty="0"/>
              <a:t>of </a:t>
            </a:r>
            <a:r>
              <a:rPr sz="2378" spc="-89" dirty="0"/>
              <a:t>noise, </a:t>
            </a:r>
            <a:r>
              <a:rPr sz="2378" spc="-109" dirty="0"/>
              <a:t>reduces </a:t>
            </a:r>
            <a:r>
              <a:rPr sz="2378" spc="-59" dirty="0"/>
              <a:t>data </a:t>
            </a:r>
            <a:r>
              <a:rPr sz="2378" spc="-69" dirty="0"/>
              <a:t>rate</a:t>
            </a:r>
            <a:endParaRPr lang="en-US" sz="2378" spc="-69" dirty="0"/>
          </a:p>
          <a:p>
            <a:pPr marL="2185805">
              <a:lnSpc>
                <a:spcPts val="2368"/>
              </a:lnSpc>
            </a:pPr>
            <a:r>
              <a:rPr sz="2378" spc="97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378" spc="-119" dirty="0"/>
              <a:t>Increase </a:t>
            </a:r>
            <a:r>
              <a:rPr sz="2378" spc="-69" dirty="0"/>
              <a:t>bandwidth, </a:t>
            </a:r>
            <a:r>
              <a:rPr sz="2378" spc="-79" dirty="0"/>
              <a:t>allows </a:t>
            </a:r>
            <a:r>
              <a:rPr sz="2378" spc="-119" dirty="0"/>
              <a:t>more </a:t>
            </a:r>
            <a:r>
              <a:rPr sz="2378" spc="10" dirty="0"/>
              <a:t> </a:t>
            </a:r>
            <a:r>
              <a:rPr sz="2378" spc="-99" dirty="0"/>
              <a:t>noise</a:t>
            </a:r>
            <a:endParaRPr lang="en-US" sz="2378" spc="-99" dirty="0"/>
          </a:p>
          <a:p>
            <a:pPr marL="2185805">
              <a:lnSpc>
                <a:spcPts val="2368"/>
              </a:lnSpc>
            </a:pPr>
            <a:r>
              <a:rPr lang="en-US" sz="2378" spc="-119" dirty="0"/>
              <a:t>   </a:t>
            </a:r>
            <a:r>
              <a:rPr sz="2378" spc="-119" dirty="0"/>
              <a:t>Increase </a:t>
            </a:r>
            <a:r>
              <a:rPr sz="2378" spc="-69" dirty="0"/>
              <a:t>signal </a:t>
            </a:r>
            <a:r>
              <a:rPr sz="2378" spc="-109" dirty="0"/>
              <a:t>power, causes </a:t>
            </a:r>
            <a:r>
              <a:rPr sz="2378" spc="-89" dirty="0"/>
              <a:t>increased </a:t>
            </a:r>
            <a:r>
              <a:rPr sz="2378" spc="-50" dirty="0"/>
              <a:t>intermodulation  </a:t>
            </a:r>
            <a:r>
              <a:rPr sz="2378" spc="-99" dirty="0"/>
              <a:t>noise</a:t>
            </a:r>
            <a:endParaRPr sz="2378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71957" y="1012971"/>
            <a:ext cx="7767306" cy="166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370" marR="10067" indent="-294461">
              <a:lnSpc>
                <a:spcPct val="102699"/>
              </a:lnSpc>
            </a:pPr>
            <a:r>
              <a:rPr sz="2378" spc="1040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2378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378" spc="-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noise, </a:t>
            </a:r>
            <a:r>
              <a:rPr sz="2378" spc="-1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378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sz="2378" spc="-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378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378" spc="-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corrupted; higher </a:t>
            </a:r>
            <a:r>
              <a:rPr sz="2378" spc="-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rate, </a:t>
            </a:r>
            <a:r>
              <a:rPr sz="2378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378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2378" spc="2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78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corrupted</a:t>
            </a:r>
            <a:endParaRPr sz="23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68">
              <a:spcBef>
                <a:spcPts val="654"/>
              </a:spcBef>
            </a:pPr>
            <a:r>
              <a:rPr sz="2378" spc="1040" baseline="6944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› </a:t>
            </a:r>
            <a:r>
              <a:rPr sz="2378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378" spc="-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 </a:t>
            </a:r>
            <a:r>
              <a:rPr sz="2378" spc="-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</a:t>
            </a:r>
            <a:r>
              <a:rPr sz="2378" spc="4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78" spc="-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sz="23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68">
              <a:spcBef>
                <a:spcPts val="654"/>
              </a:spcBef>
            </a:pPr>
            <a:r>
              <a:rPr sz="2378" spc="1040" baseline="6944" dirty="0">
                <a:solidFill>
                  <a:srgbClr val="3333B2"/>
                </a:solidFill>
                <a:latin typeface="Lucida Sans Unicode"/>
                <a:cs typeface="Lucida Sans Unicode"/>
              </a:rPr>
              <a:t>› </a:t>
            </a:r>
            <a:r>
              <a:rPr sz="2378" spc="-69" dirty="0">
                <a:solidFill>
                  <a:srgbClr val="FF0000"/>
                </a:solidFill>
                <a:latin typeface="Tahoma"/>
                <a:cs typeface="Tahoma"/>
              </a:rPr>
              <a:t>Signal-to-noise</a:t>
            </a:r>
            <a:r>
              <a:rPr sz="2378" spc="-19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378" spc="-59" dirty="0">
                <a:solidFill>
                  <a:srgbClr val="FF0000"/>
                </a:solidFill>
                <a:latin typeface="Tahoma"/>
                <a:cs typeface="Tahoma"/>
              </a:rPr>
              <a:t>ratio</a:t>
            </a:r>
            <a:r>
              <a:rPr sz="2378" spc="-59" dirty="0">
                <a:latin typeface="Tahoma"/>
                <a:cs typeface="Tahoma"/>
              </a:rPr>
              <a:t>:</a:t>
            </a:r>
            <a:endParaRPr sz="2378" dirty="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3960" y="2684409"/>
            <a:ext cx="887136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081" i="1" spc="129" dirty="0">
                <a:latin typeface="Trebuchet MS"/>
                <a:cs typeface="Trebuchet MS"/>
              </a:rPr>
              <a:t>SNR</a:t>
            </a:r>
            <a:r>
              <a:rPr sz="2081" i="1" spc="-40" dirty="0">
                <a:latin typeface="Trebuchet MS"/>
                <a:cs typeface="Trebuchet MS"/>
              </a:rPr>
              <a:t> </a:t>
            </a:r>
            <a:r>
              <a:rPr sz="2081" spc="89" dirty="0">
                <a:latin typeface="Tahoma"/>
                <a:cs typeface="Tahoma"/>
              </a:rPr>
              <a:t>=</a:t>
            </a:r>
            <a:endParaRPr sz="2081" dirty="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37192" y="2498676"/>
            <a:ext cx="1372858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081" i="1" spc="-129" dirty="0">
                <a:latin typeface="Trebuchet MS"/>
                <a:cs typeface="Trebuchet MS"/>
              </a:rPr>
              <a:t>signalpower</a:t>
            </a:r>
            <a:endParaRPr sz="2081" dirty="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62359" y="2892591"/>
            <a:ext cx="13527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3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4" name="object 44"/>
          <p:cNvSpPr txBox="1"/>
          <p:nvPr/>
        </p:nvSpPr>
        <p:spPr>
          <a:xfrm>
            <a:off x="6874943" y="2872733"/>
            <a:ext cx="1297357" cy="320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/>
            <a:r>
              <a:rPr sz="2081" i="1" spc="-139" dirty="0">
                <a:latin typeface="Trebuchet MS"/>
                <a:cs typeface="Trebuchet MS"/>
              </a:rPr>
              <a:t>noisepower</a:t>
            </a:r>
            <a:endParaRPr sz="2081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21562" y="3134106"/>
            <a:ext cx="7727854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SNR</a:t>
            </a:r>
            <a:r>
              <a:rPr lang="en-US" sz="2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signal </a:t>
            </a:r>
            <a:r>
              <a:rPr lang="en-US" sz="2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less </a:t>
            </a:r>
            <a:r>
              <a:rPr lang="en-US" sz="21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repeaters</a:t>
            </a:r>
          </a:p>
        </p:txBody>
      </p:sp>
    </p:spTree>
    <p:extLst>
      <p:ext uri="{BB962C8B-B14F-4D97-AF65-F5344CB8AC3E}">
        <p14:creationId xmlns:p14="http://schemas.microsoft.com/office/powerpoint/2010/main" val="165559042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59267" y="1711649"/>
            <a:ext cx="2083825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5095">
              <a:lnSpc>
                <a:spcPct val="100000"/>
              </a:lnSpc>
            </a:pPr>
            <a:r>
              <a:rPr spc="-89" dirty="0"/>
              <a:t>Example </a:t>
            </a:r>
            <a:r>
              <a:rPr spc="-79" dirty="0"/>
              <a:t>of </a:t>
            </a:r>
            <a:r>
              <a:rPr spc="-109" dirty="0"/>
              <a:t>Shannon </a:t>
            </a:r>
            <a:r>
              <a:rPr spc="-119" dirty="0"/>
              <a:t>and </a:t>
            </a:r>
            <a:r>
              <a:rPr spc="-50" dirty="0"/>
              <a:t>Nyquist</a:t>
            </a:r>
            <a:r>
              <a:rPr spc="664" dirty="0"/>
              <a:t> </a:t>
            </a:r>
            <a:r>
              <a:rPr spc="-59" dirty="0"/>
              <a:t>Capacity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448742" y="2570406"/>
            <a:ext cx="8980719" cy="659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>
              <a:lnSpc>
                <a:spcPct val="102600"/>
              </a:lnSpc>
            </a:pPr>
            <a:r>
              <a:rPr sz="2081" spc="119" dirty="0">
                <a:latin typeface="Tahoma"/>
                <a:cs typeface="Tahoma"/>
              </a:rPr>
              <a:t>A </a:t>
            </a:r>
            <a:r>
              <a:rPr sz="2081" spc="-89" dirty="0">
                <a:latin typeface="Tahoma"/>
                <a:cs typeface="Tahoma"/>
              </a:rPr>
              <a:t>channel </a:t>
            </a:r>
            <a:r>
              <a:rPr sz="2081" spc="-139" dirty="0">
                <a:latin typeface="Tahoma"/>
                <a:cs typeface="Tahoma"/>
              </a:rPr>
              <a:t>uses </a:t>
            </a:r>
            <a:r>
              <a:rPr sz="2081" spc="-79" dirty="0">
                <a:latin typeface="Tahoma"/>
                <a:cs typeface="Tahoma"/>
              </a:rPr>
              <a:t>spectrum </a:t>
            </a:r>
            <a:r>
              <a:rPr sz="2081" spc="-69" dirty="0">
                <a:latin typeface="Tahoma"/>
                <a:cs typeface="Tahoma"/>
              </a:rPr>
              <a:t>of </a:t>
            </a:r>
            <a:r>
              <a:rPr sz="2081" spc="-129" dirty="0">
                <a:latin typeface="Tahoma"/>
                <a:cs typeface="Tahoma"/>
              </a:rPr>
              <a:t>between </a:t>
            </a:r>
            <a:r>
              <a:rPr sz="2081" spc="30" dirty="0">
                <a:latin typeface="Tahoma"/>
                <a:cs typeface="Tahoma"/>
              </a:rPr>
              <a:t>3MHz </a:t>
            </a:r>
            <a:r>
              <a:rPr sz="2081" spc="-99" dirty="0">
                <a:latin typeface="Tahoma"/>
                <a:cs typeface="Tahoma"/>
              </a:rPr>
              <a:t>and </a:t>
            </a:r>
            <a:r>
              <a:rPr sz="2081" spc="10" dirty="0">
                <a:latin typeface="Tahoma"/>
                <a:cs typeface="Tahoma"/>
              </a:rPr>
              <a:t>4MHz, </a:t>
            </a:r>
            <a:r>
              <a:rPr sz="2081" spc="-50" dirty="0">
                <a:latin typeface="Tahoma"/>
                <a:cs typeface="Tahoma"/>
              </a:rPr>
              <a:t>with  </a:t>
            </a:r>
            <a:r>
              <a:rPr sz="2081" i="1" spc="79" dirty="0">
                <a:latin typeface="Trebuchet MS"/>
                <a:cs typeface="Trebuchet MS"/>
              </a:rPr>
              <a:t>SNR</a:t>
            </a:r>
            <a:r>
              <a:rPr sz="2378" i="1" spc="119" baseline="-13888" dirty="0">
                <a:latin typeface="Arial"/>
                <a:cs typeface="Arial"/>
              </a:rPr>
              <a:t>dB </a:t>
            </a:r>
            <a:r>
              <a:rPr sz="2081" spc="89" dirty="0">
                <a:latin typeface="Tahoma"/>
                <a:cs typeface="Tahoma"/>
              </a:rPr>
              <a:t>= </a:t>
            </a:r>
            <a:r>
              <a:rPr sz="2081" dirty="0">
                <a:latin typeface="Tahoma"/>
                <a:cs typeface="Tahoma"/>
              </a:rPr>
              <a:t>24</a:t>
            </a:r>
            <a:r>
              <a:rPr sz="2081" i="1" dirty="0">
                <a:latin typeface="Trebuchet MS"/>
                <a:cs typeface="Trebuchet MS"/>
              </a:rPr>
              <a:t>dB</a:t>
            </a:r>
            <a:r>
              <a:rPr sz="2081" dirty="0">
                <a:latin typeface="Tahoma"/>
                <a:cs typeface="Tahoma"/>
              </a:rPr>
              <a:t>. </a:t>
            </a:r>
            <a:r>
              <a:rPr sz="2081" spc="-79" dirty="0">
                <a:latin typeface="Tahoma"/>
                <a:cs typeface="Tahoma"/>
              </a:rPr>
              <a:t>How </a:t>
            </a:r>
            <a:r>
              <a:rPr sz="2081" spc="-99" dirty="0">
                <a:latin typeface="Tahoma"/>
                <a:cs typeface="Tahoma"/>
              </a:rPr>
              <a:t>many </a:t>
            </a:r>
            <a:r>
              <a:rPr sz="2081" spc="-79" dirty="0">
                <a:latin typeface="Tahoma"/>
                <a:cs typeface="Tahoma"/>
              </a:rPr>
              <a:t>signal </a:t>
            </a:r>
            <a:r>
              <a:rPr sz="2081" spc="-99" dirty="0">
                <a:latin typeface="Tahoma"/>
                <a:cs typeface="Tahoma"/>
              </a:rPr>
              <a:t>levels </a:t>
            </a:r>
            <a:r>
              <a:rPr sz="2081" spc="-129" dirty="0">
                <a:latin typeface="Tahoma"/>
                <a:cs typeface="Tahoma"/>
              </a:rPr>
              <a:t>are </a:t>
            </a:r>
            <a:r>
              <a:rPr sz="2081" spc="-89" dirty="0">
                <a:latin typeface="Tahoma"/>
                <a:cs typeface="Tahoma"/>
              </a:rPr>
              <a:t>required </a:t>
            </a:r>
            <a:r>
              <a:rPr sz="2081" spc="-30" dirty="0">
                <a:latin typeface="Tahoma"/>
                <a:cs typeface="Tahoma"/>
              </a:rPr>
              <a:t>to  </a:t>
            </a:r>
            <a:r>
              <a:rPr sz="2081" spc="-99" dirty="0">
                <a:latin typeface="Tahoma"/>
                <a:cs typeface="Tahoma"/>
              </a:rPr>
              <a:t>achieve </a:t>
            </a:r>
            <a:r>
              <a:rPr sz="2081" spc="-89" dirty="0">
                <a:latin typeface="Tahoma"/>
                <a:cs typeface="Tahoma"/>
              </a:rPr>
              <a:t>Shannon</a:t>
            </a:r>
            <a:r>
              <a:rPr sz="2081" spc="139" dirty="0">
                <a:latin typeface="Tahoma"/>
                <a:cs typeface="Tahoma"/>
              </a:rPr>
              <a:t> </a:t>
            </a:r>
            <a:r>
              <a:rPr sz="2081" spc="-59" dirty="0">
                <a:latin typeface="Tahoma"/>
                <a:cs typeface="Tahoma"/>
              </a:rPr>
              <a:t>capacity?</a:t>
            </a:r>
            <a:endParaRPr sz="208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70369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channel has B=4kHz and SNR =30dB. Determine maximum information rate for 128 level encoding.</a:t>
            </a:r>
          </a:p>
        </p:txBody>
      </p:sp>
    </p:spTree>
    <p:extLst>
      <p:ext uri="{BB962C8B-B14F-4D97-AF65-F5344CB8AC3E}">
        <p14:creationId xmlns:p14="http://schemas.microsoft.com/office/powerpoint/2010/main" val="20967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Nyquist</a:t>
            </a:r>
            <a:r>
              <a:rPr lang="en-US" dirty="0"/>
              <a:t> capacity=56kbps</a:t>
            </a:r>
          </a:p>
          <a:p>
            <a:r>
              <a:rPr lang="en-US" dirty="0"/>
              <a:t>Shannon capacity=</a:t>
            </a:r>
            <a:r>
              <a:rPr lang="en-US" b="1" dirty="0"/>
              <a:t>39.8kbp</a:t>
            </a:r>
            <a:r>
              <a:rPr lang="en-US" dirty="0"/>
              <a:t>s</a:t>
            </a:r>
          </a:p>
          <a:p>
            <a:r>
              <a:rPr lang="en-US" dirty="0"/>
              <a:t>Smallest of two values decide channel capacity.</a:t>
            </a:r>
          </a:p>
          <a:p>
            <a:pPr marL="10965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50574" y="1769944"/>
            <a:ext cx="7675995" cy="5075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65095">
              <a:lnSpc>
                <a:spcPct val="100000"/>
              </a:lnSpc>
            </a:pPr>
            <a:r>
              <a:rPr spc="-89" dirty="0"/>
              <a:t>Example </a:t>
            </a:r>
            <a:r>
              <a:rPr spc="-79" dirty="0"/>
              <a:t>of </a:t>
            </a:r>
            <a:r>
              <a:rPr spc="-50" dirty="0"/>
              <a:t>Nyquist</a:t>
            </a:r>
            <a:r>
              <a:rPr spc="287" dirty="0"/>
              <a:t> </a:t>
            </a:r>
            <a:r>
              <a:rPr spc="-59" dirty="0"/>
              <a:t>Capacity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19804" y="3008456"/>
            <a:ext cx="6825283" cy="2261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>
              <a:lnSpc>
                <a:spcPct val="102600"/>
              </a:lnSpc>
            </a:pPr>
            <a:r>
              <a:rPr sz="2378" spc="119" dirty="0">
                <a:solidFill>
                  <a:prstClr val="black"/>
                </a:solidFill>
                <a:latin typeface="Tahoma"/>
                <a:cs typeface="Tahoma"/>
              </a:rPr>
              <a:t>A </a:t>
            </a:r>
            <a:r>
              <a:rPr sz="2378" spc="-99" dirty="0">
                <a:solidFill>
                  <a:prstClr val="black"/>
                </a:solidFill>
                <a:latin typeface="Tahoma"/>
                <a:cs typeface="Tahoma"/>
              </a:rPr>
              <a:t>telephone </a:t>
            </a:r>
            <a:r>
              <a:rPr sz="2378" spc="-109" dirty="0">
                <a:solidFill>
                  <a:prstClr val="black"/>
                </a:solidFill>
                <a:latin typeface="Tahoma"/>
                <a:cs typeface="Tahoma"/>
              </a:rPr>
              <a:t>system </a:t>
            </a:r>
            <a:r>
              <a:rPr sz="2378" spc="-50" dirty="0">
                <a:solidFill>
                  <a:prstClr val="black"/>
                </a:solidFill>
                <a:latin typeface="Tahoma"/>
                <a:cs typeface="Tahoma"/>
              </a:rPr>
              <a:t>with </a:t>
            </a:r>
            <a:r>
              <a:rPr sz="2378" spc="-109" dirty="0">
                <a:solidFill>
                  <a:prstClr val="black"/>
                </a:solidFill>
                <a:latin typeface="Tahoma"/>
                <a:cs typeface="Tahoma"/>
              </a:rPr>
              <a:t>modem </a:t>
            </a:r>
            <a:r>
              <a:rPr sz="2378" spc="-89" dirty="0">
                <a:solidFill>
                  <a:prstClr val="black"/>
                </a:solidFill>
                <a:latin typeface="Tahoma"/>
                <a:cs typeface="Tahoma"/>
              </a:rPr>
              <a:t>allows </a:t>
            </a:r>
            <a:r>
              <a:rPr sz="2378" spc="-69" dirty="0">
                <a:solidFill>
                  <a:prstClr val="black"/>
                </a:solidFill>
                <a:latin typeface="Tahoma"/>
                <a:cs typeface="Tahoma"/>
              </a:rPr>
              <a:t>bandwidth of </a:t>
            </a:r>
            <a:r>
              <a:rPr sz="2378" spc="-109" dirty="0">
                <a:solidFill>
                  <a:prstClr val="black"/>
                </a:solidFill>
                <a:latin typeface="Tahoma"/>
                <a:cs typeface="Tahoma"/>
              </a:rPr>
              <a:t>3100  </a:t>
            </a:r>
            <a:r>
              <a:rPr sz="2378" spc="-20" dirty="0">
                <a:solidFill>
                  <a:prstClr val="black"/>
                </a:solidFill>
                <a:latin typeface="Tahoma"/>
                <a:cs typeface="Tahoma"/>
              </a:rPr>
              <a:t>Hz.  </a:t>
            </a:r>
            <a:r>
              <a:rPr sz="2378" spc="-30" dirty="0">
                <a:solidFill>
                  <a:prstClr val="black"/>
                </a:solidFill>
                <a:latin typeface="Tahoma"/>
                <a:cs typeface="Tahoma"/>
              </a:rPr>
              <a:t>What </a:t>
            </a:r>
            <a:r>
              <a:rPr sz="2378" spc="-69" dirty="0">
                <a:solidFill>
                  <a:prstClr val="black"/>
                </a:solidFill>
                <a:latin typeface="Tahoma"/>
                <a:cs typeface="Tahoma"/>
              </a:rPr>
              <a:t>is </a:t>
            </a:r>
            <a:r>
              <a:rPr sz="2378" spc="-79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sz="2378" spc="-89" dirty="0">
                <a:solidFill>
                  <a:prstClr val="black"/>
                </a:solidFill>
                <a:latin typeface="Tahoma"/>
                <a:cs typeface="Tahoma"/>
              </a:rPr>
              <a:t>maximum </a:t>
            </a:r>
            <a:r>
              <a:rPr sz="2378" spc="-69" dirty="0">
                <a:solidFill>
                  <a:prstClr val="black"/>
                </a:solidFill>
                <a:latin typeface="Tahoma"/>
                <a:cs typeface="Tahoma"/>
              </a:rPr>
              <a:t>data</a:t>
            </a:r>
            <a:r>
              <a:rPr sz="2378" spc="277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378" spc="-59" dirty="0">
                <a:solidFill>
                  <a:prstClr val="black"/>
                </a:solidFill>
                <a:latin typeface="Tahoma"/>
                <a:cs typeface="Tahoma"/>
              </a:rPr>
              <a:t>rate?</a:t>
            </a:r>
            <a:r>
              <a:rPr lang="en-US" sz="2378" spc="-59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lang="en-US" sz="2378" spc="-59" dirty="0" smtClean="0">
                <a:solidFill>
                  <a:prstClr val="black"/>
                </a:solidFill>
                <a:latin typeface="Tahoma"/>
                <a:cs typeface="Tahoma"/>
              </a:rPr>
              <a:t>M=2</a:t>
            </a:r>
          </a:p>
          <a:p>
            <a:pPr marL="25168" marR="10067">
              <a:lnSpc>
                <a:spcPct val="102600"/>
              </a:lnSpc>
            </a:pPr>
            <a:endParaRPr lang="en-US" sz="2378" spc="-59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25168" marR="10067">
              <a:lnSpc>
                <a:spcPct val="102600"/>
              </a:lnSpc>
            </a:pPr>
            <a:endParaRPr lang="en-US" sz="2378" spc="-59" dirty="0" smtClean="0">
              <a:solidFill>
                <a:prstClr val="black"/>
              </a:solidFill>
              <a:latin typeface="Tahoma"/>
              <a:cs typeface="Tahoma"/>
            </a:endParaRPr>
          </a:p>
          <a:p>
            <a:pPr marL="25168" marR="10067">
              <a:lnSpc>
                <a:spcPct val="102600"/>
              </a:lnSpc>
            </a:pPr>
            <a:endParaRPr lang="en-US" sz="2378" spc="-59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25168" marR="10067">
              <a:lnSpc>
                <a:spcPct val="102600"/>
              </a:lnSpc>
            </a:pPr>
            <a:r>
              <a:rPr lang="en-US" sz="2378" spc="-59" dirty="0" smtClean="0">
                <a:solidFill>
                  <a:prstClr val="black"/>
                </a:solidFill>
                <a:latin typeface="Tahoma"/>
                <a:cs typeface="Tahoma"/>
              </a:rPr>
              <a:t>If C=55800bps, what is M?</a:t>
            </a:r>
            <a:endParaRPr sz="2378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464979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0446e1b3e99936769687a82e54721601">
  <xsd:schema xmlns:xsd="http://www.w3.org/2001/XMLSchema" xmlns:xs="http://www.w3.org/2001/XMLSchema" xmlns:p="http://schemas.microsoft.com/office/2006/metadata/properties" xmlns:ns2="fe590480-fc16-4b59-b257-adf8e6f2073d" xmlns:ns3="1e4fd880-13c4-4abb-9170-442219da9bb6" targetNamespace="http://schemas.microsoft.com/office/2006/metadata/properties" ma:root="true" ma:fieldsID="afec8168f56574485c64f8bfa049e7d8" ns2:_="" ns3:_="">
    <xsd:import namespace="fe590480-fc16-4b59-b257-adf8e6f2073d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A0421-5178-4CDF-B50F-46FDE4A4DEE2}"/>
</file>

<file path=customXml/itemProps2.xml><?xml version="1.0" encoding="utf-8"?>
<ds:datastoreItem xmlns:ds="http://schemas.openxmlformats.org/officeDocument/2006/customXml" ds:itemID="{9DF0F6CF-0CF2-4F8E-B440-DE3DD1D6BD25}"/>
</file>

<file path=customXml/itemProps3.xml><?xml version="1.0" encoding="utf-8"?>
<ds:datastoreItem xmlns:ds="http://schemas.openxmlformats.org/officeDocument/2006/customXml" ds:itemID="{D06874EE-8966-47FF-B27B-A38AC1B403F0}"/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Lucida Sans Unicode</vt:lpstr>
      <vt:lpstr>Tahoma</vt:lpstr>
      <vt:lpstr>Times New Roman</vt:lpstr>
      <vt:lpstr>Trebuchet MS</vt:lpstr>
      <vt:lpstr>Wingdings</vt:lpstr>
      <vt:lpstr>Office Theme</vt:lpstr>
      <vt:lpstr>1_Office Theme</vt:lpstr>
      <vt:lpstr>Shannon Capacity</vt:lpstr>
      <vt:lpstr>Example of Shannon and Nyquist Capacity</vt:lpstr>
      <vt:lpstr>Example</vt:lpstr>
      <vt:lpstr>Solution</vt:lpstr>
      <vt:lpstr>Example of Nyquist Capacity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Shannon Capacity</dc:title>
  <dc:creator>Mahe</dc:creator>
  <cp:lastModifiedBy>Mahe</cp:lastModifiedBy>
  <cp:revision>7</cp:revision>
  <dcterms:created xsi:type="dcterms:W3CDTF">2022-08-29T09:27:13Z</dcterms:created>
  <dcterms:modified xsi:type="dcterms:W3CDTF">2022-08-30T06:42:33Z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0x0101008556397DA3BB0C47A388091A7A88B13B</vt:lpwstr>
  </property>
</Properties>
</file>