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1" r:id="rId3"/>
    <p:sldId id="256" r:id="rId4"/>
    <p:sldId id="257" r:id="rId5"/>
    <p:sldId id="260" r:id="rId6"/>
    <p:sldId id="258" r:id="rId7"/>
    <p:sldId id="259" r:id="rId8"/>
    <p:sldId id="261" r:id="rId9"/>
    <p:sldId id="262" r:id="rId10"/>
    <p:sldId id="265" r:id="rId11"/>
    <p:sldId id="263" r:id="rId12"/>
    <p:sldId id="266" r:id="rId13"/>
    <p:sldId id="264" r:id="rId14"/>
    <p:sldId id="300" r:id="rId15"/>
    <p:sldId id="268" r:id="rId16"/>
    <p:sldId id="269" r:id="rId17"/>
    <p:sldId id="270" r:id="rId18"/>
    <p:sldId id="30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D70A-8906-4A68-BC92-1777FF95B25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8FA5-88D8-4318-9A48-6FC5E86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ema.shama@manipal.edu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023" y="528843"/>
            <a:ext cx="4336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SYSTEM DESIGN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00546" y="1969763"/>
            <a:ext cx="951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Text Book: 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Stephen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Brown and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Zvonko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Vranesic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Fundamentals of Digital Logic with Verilog Design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(3e), Tata McGraw Hill 2014.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0546" y="4210903"/>
            <a:ext cx="997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The slides in this document are prepared using the above text 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60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408" y="1976284"/>
            <a:ext cx="9940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AND gate gives </a:t>
            </a:r>
            <a:r>
              <a:rPr lang="en-US" sz="3200" i="1" dirty="0" smtClean="0"/>
              <a:t>high</a:t>
            </a:r>
            <a:r>
              <a:rPr lang="en-US" sz="3200" dirty="0" smtClean="0"/>
              <a:t> output if and only if all of its inputs are </a:t>
            </a:r>
            <a:r>
              <a:rPr lang="en-US" sz="3200" i="1" dirty="0" smtClean="0"/>
              <a:t>high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OR gate output is LOW if and only if all of its inputs are LOW.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83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88314"/>
              </p:ext>
            </p:extLst>
          </p:nvPr>
        </p:nvGraphicFramePr>
        <p:xfrm>
          <a:off x="619455" y="3958437"/>
          <a:ext cx="4516281" cy="184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427">
                  <a:extLst>
                    <a:ext uri="{9D8B030D-6E8A-4147-A177-3AD203B41FA5}">
                      <a16:colId xmlns:a16="http://schemas.microsoft.com/office/drawing/2014/main" xmlns="" val="3025703691"/>
                    </a:ext>
                  </a:extLst>
                </a:gridCol>
                <a:gridCol w="1505427">
                  <a:extLst>
                    <a:ext uri="{9D8B030D-6E8A-4147-A177-3AD203B41FA5}">
                      <a16:colId xmlns:a16="http://schemas.microsoft.com/office/drawing/2014/main" xmlns="" val="1248539575"/>
                    </a:ext>
                  </a:extLst>
                </a:gridCol>
                <a:gridCol w="1505427">
                  <a:extLst>
                    <a:ext uri="{9D8B030D-6E8A-4147-A177-3AD203B41FA5}">
                      <a16:colId xmlns:a16="http://schemas.microsoft.com/office/drawing/2014/main" xmlns="" val="2296471192"/>
                    </a:ext>
                  </a:extLst>
                </a:gridCol>
              </a:tblGrid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8315111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190674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357582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060120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9851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57353"/>
              </p:ext>
            </p:extLst>
          </p:nvPr>
        </p:nvGraphicFramePr>
        <p:xfrm>
          <a:off x="7287345" y="3958437"/>
          <a:ext cx="4516281" cy="184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427">
                  <a:extLst>
                    <a:ext uri="{9D8B030D-6E8A-4147-A177-3AD203B41FA5}">
                      <a16:colId xmlns:a16="http://schemas.microsoft.com/office/drawing/2014/main" xmlns="" val="3025703691"/>
                    </a:ext>
                  </a:extLst>
                </a:gridCol>
                <a:gridCol w="1505427">
                  <a:extLst>
                    <a:ext uri="{9D8B030D-6E8A-4147-A177-3AD203B41FA5}">
                      <a16:colId xmlns:a16="http://schemas.microsoft.com/office/drawing/2014/main" xmlns="" val="1248539575"/>
                    </a:ext>
                  </a:extLst>
                </a:gridCol>
                <a:gridCol w="1505427">
                  <a:extLst>
                    <a:ext uri="{9D8B030D-6E8A-4147-A177-3AD203B41FA5}">
                      <a16:colId xmlns:a16="http://schemas.microsoft.com/office/drawing/2014/main" xmlns="" val="2296471192"/>
                    </a:ext>
                  </a:extLst>
                </a:gridCol>
              </a:tblGrid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8315111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190674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357582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060120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9851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6173" y="600259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734512" y="600259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7" y="722672"/>
            <a:ext cx="5416669" cy="2592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19" y="722672"/>
            <a:ext cx="5752879" cy="24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408" y="1976284"/>
            <a:ext cx="9940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NAND gate gives LOW output if and only if all of its inputs are HIGH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NOR gate output is HIGH if and only if all of its inputs are LOW.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67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sic Logic Gates with Truth Tables - Digital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4" y="1559642"/>
            <a:ext cx="11214504" cy="31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1049" y="812634"/>
            <a:ext cx="3306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Exclusive OR (XOR)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6884" y="5235367"/>
            <a:ext cx="10350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XOR </a:t>
            </a:r>
            <a:r>
              <a:rPr lang="en-US" sz="3200" dirty="0"/>
              <a:t>gate output is HIGH if </a:t>
            </a:r>
            <a:r>
              <a:rPr lang="en-US" sz="3200" dirty="0" smtClean="0"/>
              <a:t>it has odd number of HIGH inputs.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9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1449" y="99367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Single-Variable Theorems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05947" y="1584324"/>
                <a:ext cx="39527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5a. x · 0 = 0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5b. x + 1 = 1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6a. x · 1 = x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6b. x + 0 = x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7a. x · x = x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7b. x + x = x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8a. x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8b. 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47" y="1584324"/>
                <a:ext cx="3952702" cy="3970318"/>
              </a:xfrm>
              <a:prstGeom prst="rect">
                <a:avLst/>
              </a:prstGeom>
              <a:blipFill>
                <a:blip r:embed="rId2"/>
                <a:stretch>
                  <a:fillRect l="-3241" t="-1690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26127" y="1584324"/>
                <a:ext cx="395270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 0 = 0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1b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1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1·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=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2b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+ 0 =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 = 0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3b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+ 1 = 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4a. If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4b.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x=1,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27" y="1584324"/>
                <a:ext cx="3952702" cy="3970318"/>
              </a:xfrm>
              <a:prstGeom prst="rect">
                <a:avLst/>
              </a:prstGeom>
              <a:blipFill>
                <a:blip r:embed="rId3"/>
                <a:stretch>
                  <a:fillRect l="-3082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24128" y="279908"/>
            <a:ext cx="342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-BoldSC"/>
              </a:rPr>
              <a:t>Boolean Algebra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26127" y="1121825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Axioms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54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191" y="928837"/>
            <a:ext cx="1550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-Bold"/>
              </a:rPr>
              <a:t>Duality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12607" y="2212624"/>
            <a:ext cx="93947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Given a logic expression, its </a:t>
            </a:r>
            <a:r>
              <a:rPr lang="en-US" sz="2800" i="1" dirty="0">
                <a:latin typeface="Times-Italic"/>
              </a:rPr>
              <a:t>dual </a:t>
            </a:r>
            <a:r>
              <a:rPr lang="en-US" sz="2800" dirty="0" smtClean="0">
                <a:latin typeface="Times-Roman"/>
              </a:rPr>
              <a:t>is obtained </a:t>
            </a:r>
            <a:r>
              <a:rPr lang="en-US" sz="2800" dirty="0">
                <a:latin typeface="Times-Roman"/>
              </a:rPr>
              <a:t>by replacing all </a:t>
            </a:r>
            <a:r>
              <a:rPr lang="en-US" sz="2800" dirty="0">
                <a:latin typeface="MTSYN"/>
              </a:rPr>
              <a:t>+ </a:t>
            </a:r>
            <a:r>
              <a:rPr lang="en-US" sz="2800" dirty="0">
                <a:latin typeface="Times-Roman"/>
              </a:rPr>
              <a:t>operators with </a:t>
            </a:r>
            <a:r>
              <a:rPr lang="en-US" sz="2800" dirty="0">
                <a:latin typeface="MTSYN"/>
              </a:rPr>
              <a:t>· </a:t>
            </a:r>
            <a:r>
              <a:rPr lang="en-US" sz="2800" dirty="0">
                <a:latin typeface="Times-Roman"/>
              </a:rPr>
              <a:t>operators, and vice versa, and by </a:t>
            </a:r>
            <a:r>
              <a:rPr lang="en-US" sz="2800" dirty="0" smtClean="0">
                <a:latin typeface="Times-Roman"/>
              </a:rPr>
              <a:t>replacing all </a:t>
            </a:r>
            <a:r>
              <a:rPr lang="en-US" sz="2800" dirty="0">
                <a:latin typeface="Times-Roman"/>
              </a:rPr>
              <a:t>0s with 1s, and vice </a:t>
            </a:r>
            <a:r>
              <a:rPr lang="en-US" sz="2800" dirty="0" smtClean="0">
                <a:latin typeface="Times-Roman"/>
              </a:rPr>
              <a:t>versa.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-Roman"/>
              </a:rPr>
              <a:t>The </a:t>
            </a:r>
            <a:r>
              <a:rPr lang="en-US" sz="2800" dirty="0">
                <a:latin typeface="Times-Roman"/>
              </a:rPr>
              <a:t>dual of any true statement </a:t>
            </a:r>
            <a:r>
              <a:rPr lang="en-US" sz="2800" dirty="0" smtClean="0">
                <a:latin typeface="Times-Roman"/>
              </a:rPr>
              <a:t>in Boolean </a:t>
            </a:r>
            <a:r>
              <a:rPr lang="en-US" sz="2800" dirty="0">
                <a:latin typeface="Times-Roman"/>
              </a:rPr>
              <a:t>algebra is also a true statement.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625" y="722360"/>
            <a:ext cx="618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-Bold"/>
              </a:rPr>
              <a:t>Two- and Three-Variable Properties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34" y="1468580"/>
            <a:ext cx="9883673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25236"/>
            <a:ext cx="10861964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0573" y="566190"/>
            <a:ext cx="10934118" cy="603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Precedence of Operations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0573" y="1801812"/>
            <a:ext cx="10934118" cy="2534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In the absence of parantheses, operation in a logic expression must be performed in the order: NOT, AND and OR.</a:t>
            </a:r>
          </a:p>
          <a:p>
            <a:r>
              <a:rPr lang="en-IN" smtClean="0"/>
              <a:t>Given f=a.b+a’.b’</a:t>
            </a:r>
          </a:p>
          <a:p>
            <a:pPr marL="82296" indent="0">
              <a:buFont typeface="Arial" panose="020B0604020202020204" pitchFamily="34" charset="0"/>
              <a:buNone/>
            </a:pPr>
            <a:r>
              <a:rPr lang="en-IN" smtClean="0"/>
              <a:t>        first, a’ and b’ are calculated, then ab and a’b’ and finally ab+a’b’</a:t>
            </a:r>
          </a:p>
          <a:p>
            <a:pPr marL="82296" indent="0">
              <a:buFont typeface="Arial" panose="020B0604020202020204" pitchFamily="34" charset="0"/>
              <a:buNone/>
            </a:pPr>
            <a:r>
              <a:rPr lang="en-IN" smtClean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993" y="560128"/>
            <a:ext cx="6920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-Roman"/>
              </a:rPr>
              <a:t>Qn</a:t>
            </a:r>
            <a:r>
              <a:rPr lang="en-US" sz="2800" dirty="0" smtClean="0">
                <a:latin typeface="Times-Roman"/>
              </a:rPr>
              <a:t>: Prove </a:t>
            </a:r>
            <a:r>
              <a:rPr lang="en-US" sz="2800" dirty="0">
                <a:latin typeface="Times-Roman"/>
              </a:rPr>
              <a:t>the validity of the logic equation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28" y="1621832"/>
            <a:ext cx="8829523" cy="872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993" y="2740202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Solution: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3" y="3571073"/>
            <a:ext cx="8457328" cy="759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9265" y="376608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(distributive property)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93" y="4819599"/>
            <a:ext cx="8457328" cy="7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036" y="2050472"/>
            <a:ext cx="6173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Email: </a:t>
            </a:r>
            <a:r>
              <a:rPr lang="en-US" sz="4000" dirty="0" smtClean="0">
                <a:hlinkClick r:id="rId2"/>
              </a:rPr>
              <a:t>jyothi.k@manipal.edu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Mobile: </a:t>
            </a:r>
            <a:r>
              <a:rPr lang="en-US" sz="4000" dirty="0" smtClean="0"/>
              <a:t>9008514218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77636" y="1260764"/>
            <a:ext cx="2162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contact,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09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04" y="908897"/>
            <a:ext cx="6196509" cy="964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58" y="2192006"/>
            <a:ext cx="5587273" cy="8693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2890" y="3380321"/>
            <a:ext cx="1020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-Roman"/>
              </a:rPr>
              <a:t>which is the same as the right-hand side of the initial equation.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3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5" y="1406287"/>
            <a:ext cx="10422458" cy="7027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6993" y="560128"/>
            <a:ext cx="6920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-Roman"/>
              </a:rPr>
              <a:t>Qn</a:t>
            </a:r>
            <a:r>
              <a:rPr lang="en-US" sz="2800" dirty="0" smtClean="0">
                <a:latin typeface="Times-Roman"/>
              </a:rPr>
              <a:t>: Prove </a:t>
            </a:r>
            <a:r>
              <a:rPr lang="en-US" sz="2800" dirty="0">
                <a:latin typeface="Times-Roman"/>
              </a:rPr>
              <a:t>the validity of the logic equation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5" y="2132947"/>
            <a:ext cx="7206459" cy="598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01" y="2993944"/>
            <a:ext cx="6122375" cy="575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552" y="3832084"/>
            <a:ext cx="3821622" cy="1331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8637" y="3832084"/>
            <a:ext cx="189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(x + x’ =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2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0" y="614687"/>
            <a:ext cx="6232457" cy="1361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2194636"/>
            <a:ext cx="3731342" cy="2339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7277" y="3072011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(x + </a:t>
            </a:r>
            <a:r>
              <a:rPr lang="en-US" sz="3200" dirty="0" err="1" smtClean="0"/>
              <a:t>x’y</a:t>
            </a:r>
            <a:r>
              <a:rPr lang="en-US" sz="3200" dirty="0" smtClean="0"/>
              <a:t> = x + 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2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876" y="663366"/>
            <a:ext cx="8052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-BoldSC"/>
              </a:rPr>
              <a:t>Sum-of-Products and Product-of-Sums Forms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27470" y="2714069"/>
            <a:ext cx="100190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If a function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Times-Roman"/>
              </a:rPr>
              <a:t>is specified in the form of a truth table, then an expression that </a:t>
            </a:r>
            <a:r>
              <a:rPr lang="en-US" sz="3200" dirty="0" smtClean="0">
                <a:latin typeface="Times-Roman"/>
              </a:rPr>
              <a:t>realizes </a:t>
            </a:r>
            <a:r>
              <a:rPr lang="en-US" sz="3200" i="1" dirty="0" smtClean="0">
                <a:latin typeface="Times-Italic"/>
              </a:rPr>
              <a:t>f </a:t>
            </a:r>
            <a:r>
              <a:rPr lang="en-US" sz="3200" dirty="0">
                <a:latin typeface="Times-Roman"/>
              </a:rPr>
              <a:t>can be obtained by considering either the rows in the table for which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>
                <a:latin typeface="Times-Roman"/>
              </a:rPr>
              <a:t>1, </a:t>
            </a:r>
            <a:r>
              <a:rPr lang="en-US" sz="3200" dirty="0" smtClean="0">
                <a:latin typeface="Times-Roman"/>
              </a:rPr>
              <a:t> or </a:t>
            </a:r>
            <a:r>
              <a:rPr lang="en-US" sz="3200" dirty="0">
                <a:latin typeface="Times-Roman"/>
              </a:rPr>
              <a:t>by considering the rows for which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 smtClean="0">
                <a:latin typeface="Times-Roman"/>
              </a:rPr>
              <a:t>0</a:t>
            </a:r>
            <a:r>
              <a:rPr lang="en-US" sz="3200" dirty="0">
                <a:latin typeface="Times-Roman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20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164" y="810850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-Bold"/>
              </a:rPr>
              <a:t>Minterms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02164" y="1911893"/>
            <a:ext cx="100835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For a function of </a:t>
            </a:r>
            <a:r>
              <a:rPr lang="en-US" sz="3200" i="1" dirty="0">
                <a:latin typeface="Times-Italic"/>
              </a:rPr>
              <a:t>n </a:t>
            </a:r>
            <a:r>
              <a:rPr lang="en-US" sz="3200" dirty="0">
                <a:latin typeface="Times-Roman"/>
              </a:rPr>
              <a:t>variables, a product term in which each of the </a:t>
            </a:r>
            <a:r>
              <a:rPr lang="en-US" sz="3200" i="1" dirty="0">
                <a:latin typeface="Times-Italic"/>
              </a:rPr>
              <a:t>n </a:t>
            </a:r>
            <a:r>
              <a:rPr lang="en-US" sz="3200" dirty="0">
                <a:latin typeface="Times-Roman"/>
              </a:rPr>
              <a:t>variables </a:t>
            </a:r>
            <a:r>
              <a:rPr lang="en-US" sz="3200" dirty="0" smtClean="0">
                <a:latin typeface="Times-Roman"/>
              </a:rPr>
              <a:t>appears once, either in </a:t>
            </a:r>
            <a:r>
              <a:rPr lang="en-US" sz="3200" dirty="0" err="1" smtClean="0">
                <a:latin typeface="Times-Roman"/>
              </a:rPr>
              <a:t>uncomplemented</a:t>
            </a:r>
            <a:r>
              <a:rPr lang="en-US" sz="3200" dirty="0">
                <a:latin typeface="Times-Roman"/>
              </a:rPr>
              <a:t> </a:t>
            </a:r>
            <a:r>
              <a:rPr lang="en-US" sz="3200" dirty="0" smtClean="0">
                <a:latin typeface="Times-Roman"/>
              </a:rPr>
              <a:t>or complemented form </a:t>
            </a:r>
            <a:r>
              <a:rPr lang="en-US" sz="3200" dirty="0">
                <a:latin typeface="Times-Roman"/>
              </a:rPr>
              <a:t>is called a </a:t>
            </a:r>
            <a:r>
              <a:rPr lang="en-US" sz="3200" i="1" dirty="0" err="1">
                <a:latin typeface="Times-Italic"/>
              </a:rPr>
              <a:t>minterm</a:t>
            </a:r>
            <a:r>
              <a:rPr lang="en-US" sz="3200" dirty="0">
                <a:latin typeface="Times-Roman"/>
              </a:rPr>
              <a:t>. </a:t>
            </a:r>
            <a:r>
              <a:rPr lang="en-US" sz="3200" dirty="0" smtClean="0">
                <a:latin typeface="Times-Roman"/>
              </a:rPr>
              <a:t>  </a:t>
            </a:r>
          </a:p>
          <a:p>
            <a:pPr algn="just"/>
            <a:r>
              <a:rPr lang="en-US" sz="3200" dirty="0" smtClean="0">
                <a:latin typeface="Times-Roman"/>
              </a:rPr>
              <a:t>For </a:t>
            </a:r>
            <a:r>
              <a:rPr lang="en-US" sz="3200" dirty="0">
                <a:latin typeface="Times-Roman"/>
              </a:rPr>
              <a:t>a given row of the truth table, the </a:t>
            </a:r>
            <a:r>
              <a:rPr lang="en-US" sz="3200" dirty="0" err="1">
                <a:latin typeface="Times-Roman"/>
              </a:rPr>
              <a:t>minterm</a:t>
            </a:r>
            <a:r>
              <a:rPr lang="en-US" sz="3200" dirty="0">
                <a:latin typeface="Times-Roman"/>
              </a:rPr>
              <a:t> is formed </a:t>
            </a:r>
            <a:r>
              <a:rPr lang="en-US" sz="3200" dirty="0" smtClean="0">
                <a:latin typeface="Times-Roman"/>
              </a:rPr>
              <a:t>by including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1" u="none" strike="noStrike" baseline="0" dirty="0" smtClean="0">
                <a:latin typeface="Times-Italic"/>
              </a:rPr>
              <a:t>i </a:t>
            </a:r>
            <a:r>
              <a:rPr lang="en-US" sz="3200" dirty="0">
                <a:latin typeface="Times-Roman"/>
              </a:rPr>
              <a:t>if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1" u="none" strike="noStrike" baseline="0" dirty="0" smtClean="0">
                <a:latin typeface="Times-Italic"/>
              </a:rPr>
              <a:t>i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>
                <a:latin typeface="Times-Roman"/>
              </a:rPr>
              <a:t>1 and by including </a:t>
            </a:r>
            <a:r>
              <a:rPr lang="en-US" sz="3200" i="1" dirty="0" smtClean="0">
                <a:latin typeface="Times-Italic"/>
              </a:rPr>
              <a:t>x</a:t>
            </a:r>
            <a:r>
              <a:rPr lang="en-US" sz="3200" b="0" i="1" u="none" strike="noStrike" baseline="0" dirty="0" smtClean="0">
                <a:latin typeface="Times-Italic"/>
              </a:rPr>
              <a:t>i’ </a:t>
            </a:r>
            <a:r>
              <a:rPr lang="en-US" sz="3200" dirty="0">
                <a:latin typeface="Times-Roman"/>
              </a:rPr>
              <a:t>if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1" u="none" strike="noStrike" baseline="0" dirty="0" smtClean="0">
                <a:latin typeface="Times-Italic"/>
              </a:rPr>
              <a:t>i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>
                <a:latin typeface="Times-Roman"/>
              </a:rPr>
              <a:t>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98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1" y="1106130"/>
            <a:ext cx="6160002" cy="49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576" y="737108"/>
            <a:ext cx="409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-Bold"/>
              </a:rPr>
              <a:t>Sum-of-Products Form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56576" y="1743218"/>
            <a:ext cx="103849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Any function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Times-Roman"/>
              </a:rPr>
              <a:t>can be represented by a sum of </a:t>
            </a:r>
            <a:r>
              <a:rPr lang="en-US" sz="3200" dirty="0" err="1">
                <a:latin typeface="Times-Roman"/>
              </a:rPr>
              <a:t>minterms</a:t>
            </a:r>
            <a:r>
              <a:rPr lang="en-US" sz="3200" dirty="0">
                <a:latin typeface="Times-Roman"/>
              </a:rPr>
              <a:t> that correspond to the </a:t>
            </a:r>
            <a:r>
              <a:rPr lang="en-US" sz="3200" dirty="0" smtClean="0">
                <a:latin typeface="Times-Roman"/>
              </a:rPr>
              <a:t>rows in </a:t>
            </a:r>
            <a:r>
              <a:rPr lang="en-US" sz="3200" dirty="0">
                <a:latin typeface="Times-Roman"/>
              </a:rPr>
              <a:t>the truth table for which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>
                <a:latin typeface="Times-Roman"/>
              </a:rPr>
              <a:t>1</a:t>
            </a:r>
            <a:r>
              <a:rPr lang="en-US" sz="3200" dirty="0" smtClean="0">
                <a:latin typeface="Times-Roman"/>
              </a:rPr>
              <a:t>.</a:t>
            </a:r>
          </a:p>
          <a:p>
            <a:pPr algn="just"/>
            <a:endParaRPr lang="en-US" sz="3200" dirty="0">
              <a:latin typeface="Times-Roman"/>
            </a:endParaRPr>
          </a:p>
          <a:p>
            <a:pPr algn="just"/>
            <a:r>
              <a:rPr lang="en-US" sz="3200" dirty="0" smtClean="0">
                <a:latin typeface="Times-Roman"/>
              </a:rPr>
              <a:t>Example: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76" y="3481550"/>
            <a:ext cx="3716593" cy="3204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596" y="4951086"/>
            <a:ext cx="3730913" cy="476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3761" y="4968708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431" y="5612618"/>
            <a:ext cx="2975372" cy="5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897" y="1386347"/>
            <a:ext cx="94684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A logic </a:t>
            </a:r>
            <a:r>
              <a:rPr lang="en-US" sz="3200" dirty="0" smtClean="0">
                <a:latin typeface="Times-Roman"/>
              </a:rPr>
              <a:t>expression consisting </a:t>
            </a:r>
            <a:r>
              <a:rPr lang="en-US" sz="3200" dirty="0">
                <a:latin typeface="Times-Roman"/>
              </a:rPr>
              <a:t>of product (AND) terms that are summed (</a:t>
            </a:r>
            <a:r>
              <a:rPr lang="en-US" sz="3200" dirty="0" err="1">
                <a:latin typeface="Times-Roman"/>
              </a:rPr>
              <a:t>ORed</a:t>
            </a:r>
            <a:r>
              <a:rPr lang="en-US" sz="3200" dirty="0">
                <a:latin typeface="Times-Roman"/>
              </a:rPr>
              <a:t>) is said to be in the </a:t>
            </a:r>
            <a:r>
              <a:rPr lang="en-US" sz="3200" i="1" dirty="0" smtClean="0">
                <a:latin typeface="Times-Italic"/>
              </a:rPr>
              <a:t>sum-of products </a:t>
            </a:r>
            <a:r>
              <a:rPr lang="en-US" sz="3200" dirty="0" smtClean="0">
                <a:latin typeface="Times-Roman"/>
              </a:rPr>
              <a:t>(</a:t>
            </a:r>
            <a:r>
              <a:rPr lang="en-US" sz="3200" i="1" dirty="0" smtClean="0">
                <a:latin typeface="Times-Italic"/>
              </a:rPr>
              <a:t>SOP</a:t>
            </a:r>
            <a:r>
              <a:rPr lang="en-US" sz="3200" dirty="0">
                <a:latin typeface="Times-Roman"/>
              </a:rPr>
              <a:t>) form. If each product term is a </a:t>
            </a:r>
            <a:r>
              <a:rPr lang="en-US" sz="3200" dirty="0" err="1">
                <a:latin typeface="Times-Roman"/>
              </a:rPr>
              <a:t>minterm</a:t>
            </a:r>
            <a:r>
              <a:rPr lang="en-US" sz="3200" dirty="0">
                <a:latin typeface="Times-Roman"/>
              </a:rPr>
              <a:t>, then the expression is called </a:t>
            </a:r>
            <a:r>
              <a:rPr lang="en-US" sz="3200" dirty="0" smtClean="0">
                <a:latin typeface="Times-Roman"/>
              </a:rPr>
              <a:t>a </a:t>
            </a:r>
            <a:r>
              <a:rPr lang="en-US" sz="3200" i="1" dirty="0" smtClean="0">
                <a:latin typeface="Times-Italic"/>
              </a:rPr>
              <a:t>canonical </a:t>
            </a:r>
            <a:r>
              <a:rPr lang="en-US" sz="3200" i="1" dirty="0">
                <a:latin typeface="Times-Italic"/>
              </a:rPr>
              <a:t>sum-of-products </a:t>
            </a:r>
            <a:r>
              <a:rPr lang="en-US" sz="3200" dirty="0">
                <a:latin typeface="Times-Roman"/>
              </a:rPr>
              <a:t>for the function </a:t>
            </a:r>
            <a:r>
              <a:rPr lang="en-US" sz="3200" i="1" dirty="0">
                <a:latin typeface="Times-Italic"/>
              </a:rPr>
              <a:t>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5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426558"/>
            <a:ext cx="4835236" cy="5115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1349" y="729273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smtClean="0">
                <a:latin typeface="Times-Roman"/>
              </a:rPr>
              <a:t>Example2: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25" y="3934691"/>
            <a:ext cx="6541938" cy="4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0" y="655395"/>
            <a:ext cx="9195117" cy="66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09" y="1359570"/>
            <a:ext cx="7356764" cy="58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259" y="2195615"/>
            <a:ext cx="2994021" cy="6168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482" y="2880207"/>
            <a:ext cx="10992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-Roman"/>
              </a:rPr>
              <a:t>This is the minimum-cost sum-of-products expression for </a:t>
            </a:r>
            <a:r>
              <a:rPr lang="en-US" sz="3200" i="1" dirty="0">
                <a:latin typeface="Times-Italic"/>
              </a:rPr>
              <a:t>f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430" y="3691906"/>
            <a:ext cx="7641539" cy="25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2" y="1333459"/>
            <a:ext cx="7433186" cy="4738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685" y="590055"/>
            <a:ext cx="3720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Variables and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7346" y="1166659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T</a:t>
            </a:r>
            <a:r>
              <a:rPr lang="en-US" sz="3200" dirty="0" smtClean="0">
                <a:latin typeface="Times-Roman"/>
              </a:rPr>
              <a:t>he </a:t>
            </a:r>
            <a:r>
              <a:rPr lang="en-US" sz="3200" i="1" dirty="0">
                <a:latin typeface="Times-Italic"/>
              </a:rPr>
              <a:t>cost </a:t>
            </a:r>
            <a:r>
              <a:rPr lang="en-US" sz="3200" dirty="0">
                <a:latin typeface="Times-Roman"/>
              </a:rPr>
              <a:t>of a logic circuit is the total number of </a:t>
            </a:r>
            <a:r>
              <a:rPr lang="en-US" sz="3200" dirty="0" smtClean="0">
                <a:latin typeface="Times-Roman"/>
              </a:rPr>
              <a:t>gates plus </a:t>
            </a:r>
            <a:r>
              <a:rPr lang="en-US" sz="3200" dirty="0">
                <a:latin typeface="Times-Roman"/>
              </a:rPr>
              <a:t>the total number of inputs to all gates in the circuit. </a:t>
            </a:r>
            <a:r>
              <a:rPr lang="en-US" sz="3200" dirty="0" smtClean="0">
                <a:latin typeface="Times-Roman"/>
              </a:rPr>
              <a:t> </a:t>
            </a:r>
          </a:p>
          <a:p>
            <a:pPr algn="just"/>
            <a:endParaRPr lang="en-US" sz="3200" dirty="0">
              <a:latin typeface="Times-Roman"/>
            </a:endParaRPr>
          </a:p>
          <a:p>
            <a:pPr algn="just"/>
            <a:r>
              <a:rPr lang="en-US" sz="3200" dirty="0" smtClean="0">
                <a:latin typeface="Times-Roman"/>
              </a:rPr>
              <a:t>The </a:t>
            </a:r>
            <a:r>
              <a:rPr lang="en-US" sz="3200" dirty="0">
                <a:latin typeface="Times-Roman"/>
              </a:rPr>
              <a:t>cost </a:t>
            </a:r>
            <a:r>
              <a:rPr lang="en-US" sz="3200" dirty="0" smtClean="0">
                <a:latin typeface="Times-Roman"/>
              </a:rPr>
              <a:t>of the previous network is </a:t>
            </a:r>
            <a:r>
              <a:rPr lang="en-US" sz="3200" dirty="0">
                <a:latin typeface="Times-Roman"/>
              </a:rPr>
              <a:t>13, because there are five gates and eight inputs to the gates</a:t>
            </a:r>
            <a:r>
              <a:rPr lang="en-US" sz="3200" dirty="0" smtClean="0">
                <a:latin typeface="Times-Roman"/>
              </a:rPr>
              <a:t>.</a:t>
            </a:r>
            <a:endParaRPr lang="en-US" sz="32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6056" y="750514"/>
                <a:ext cx="924663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latin typeface="Times-Roman"/>
                  </a:rPr>
                  <a:t>The previous function f can also be specified </a:t>
                </a:r>
                <a:r>
                  <a:rPr lang="en-US" sz="3200" dirty="0">
                    <a:latin typeface="Times-Roman"/>
                  </a:rPr>
                  <a:t>as</a:t>
                </a:r>
              </a:p>
              <a:p>
                <a:r>
                  <a:rPr lang="en-US" sz="3200" dirty="0">
                    <a:latin typeface="Times-Roman"/>
                  </a:rPr>
                  <a:t>f (x1, x2, x3)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3200">
                            <a:latin typeface="Times-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4,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6)</m:t>
                        </m:r>
                      </m:e>
                    </m:nary>
                  </m:oMath>
                </a14:m>
                <a:endParaRPr lang="en-US" sz="3200" dirty="0" smtClean="0">
                  <a:latin typeface="Times-Roman"/>
                </a:endParaRPr>
              </a:p>
              <a:p>
                <a:endParaRPr lang="en-US" sz="3200" dirty="0" smtClean="0">
                  <a:latin typeface="Times-Roman"/>
                </a:endParaRPr>
              </a:p>
              <a:p>
                <a:r>
                  <a:rPr lang="en-US" sz="3200" dirty="0">
                    <a:latin typeface="Times-Roman"/>
                  </a:rPr>
                  <a:t>or even more simply as</a:t>
                </a:r>
              </a:p>
              <a:p>
                <a:r>
                  <a:rPr lang="en-US" sz="3200" dirty="0" smtClean="0">
                    <a:latin typeface="Times-Roman"/>
                  </a:rPr>
                  <a:t>f (x1, x2, x3)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>
                            <a:latin typeface="Times-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Times-Roman"/>
                          </a:rPr>
                          <m:t>1, 4, 5, 6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Times-Roman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>
                  <a:latin typeface="Times-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56" y="750514"/>
                <a:ext cx="9246635" cy="2554545"/>
              </a:xfrm>
              <a:prstGeom prst="rect">
                <a:avLst/>
              </a:prstGeom>
              <a:blipFill>
                <a:blip r:embed="rId2"/>
                <a:stretch>
                  <a:fillRect l="-1715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46056" y="3699164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Qn1: Simplify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75157" y="4779818"/>
            <a:ext cx="6042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-Italic"/>
              </a:rPr>
              <a:t>f 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1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3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 smtClean="0">
                <a:latin typeface="MTSYN"/>
              </a:rPr>
              <a:t>=    </a:t>
            </a:r>
            <a:r>
              <a:rPr lang="en-US" sz="3200" i="1" dirty="0" smtClean="0">
                <a:latin typeface="Times-Italic"/>
              </a:rPr>
              <a:t>m</a:t>
            </a:r>
            <a:r>
              <a:rPr lang="en-US" sz="3200" i="1" dirty="0" smtClean="0">
                <a:latin typeface="MTMI"/>
              </a:rPr>
              <a:t>(</a:t>
            </a:r>
            <a:r>
              <a:rPr lang="en-US" sz="3200" dirty="0" smtClean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3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4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6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7</a:t>
            </a:r>
            <a:r>
              <a:rPr lang="en-US" sz="3200" i="1" dirty="0">
                <a:latin typeface="MTMI"/>
              </a:rPr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15" y="4859109"/>
            <a:ext cx="363139" cy="4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24" y="706581"/>
            <a:ext cx="8735385" cy="1318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32" y="2202873"/>
            <a:ext cx="8936657" cy="1136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31" y="3516537"/>
            <a:ext cx="4720905" cy="14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1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38" y="415637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Qn2: Simplify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686823" y="1263134"/>
            <a:ext cx="8505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-Italic"/>
              </a:rPr>
              <a:t>f 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1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3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dirty="0">
                <a:latin typeface="Times-Roman"/>
              </a:rPr>
              <a:t>4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 smtClean="0">
                <a:latin typeface="MTSYN"/>
              </a:rPr>
              <a:t>=     </a:t>
            </a:r>
            <a:r>
              <a:rPr lang="en-US" sz="3200" i="1" dirty="0" smtClean="0">
                <a:latin typeface="Times-Italic"/>
              </a:rPr>
              <a:t>m</a:t>
            </a:r>
            <a:r>
              <a:rPr lang="en-US" sz="3200" i="1" dirty="0" smtClean="0">
                <a:latin typeface="MTMI"/>
              </a:rPr>
              <a:t>(</a:t>
            </a:r>
            <a:r>
              <a:rPr lang="en-US" sz="3200" dirty="0" smtClean="0">
                <a:latin typeface="Times-Roman"/>
              </a:rPr>
              <a:t>3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7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9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12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13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14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dirty="0">
                <a:latin typeface="Times-Roman"/>
              </a:rPr>
              <a:t>15</a:t>
            </a:r>
            <a:r>
              <a:rPr lang="en-US" sz="3200" i="1" dirty="0">
                <a:latin typeface="MTMI"/>
              </a:rPr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06" y="1342425"/>
            <a:ext cx="363139" cy="426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2" y="2216904"/>
            <a:ext cx="11089289" cy="65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49" y="3236886"/>
            <a:ext cx="10851192" cy="106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749" y="4675198"/>
            <a:ext cx="7453635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5673" y="1138765"/>
            <a:ext cx="93656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latin typeface="Times-Bold"/>
              </a:rPr>
              <a:t>Maxterms</a:t>
            </a:r>
            <a:endParaRPr lang="en-US" sz="3200" b="1" dirty="0">
              <a:latin typeface="Times-Bold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-Roman"/>
              </a:rPr>
              <a:t>The principle of duality suggests that if it is possible to synthesize a function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by considering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the rows in the truth table for which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1, then it should also be possible </a:t>
            </a:r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to synthesize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by considering the rows for which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0. </a:t>
            </a:r>
            <a:endParaRPr lang="en-US" sz="3200" dirty="0" smtClean="0">
              <a:solidFill>
                <a:srgbClr val="000000"/>
              </a:solidFill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This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alternative approach uses </a:t>
            </a:r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the complements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of </a:t>
            </a:r>
            <a:r>
              <a:rPr lang="en-US" sz="3200" dirty="0" err="1">
                <a:solidFill>
                  <a:srgbClr val="000000"/>
                </a:solidFill>
                <a:latin typeface="Times-Roman"/>
              </a:rPr>
              <a:t>minterms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, which are called </a:t>
            </a:r>
            <a:r>
              <a:rPr lang="en-US" sz="3200" i="1" dirty="0" err="1">
                <a:solidFill>
                  <a:srgbClr val="000000"/>
                </a:solidFill>
                <a:latin typeface="Times-Italic"/>
              </a:rPr>
              <a:t>maxterms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94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621221"/>
            <a:ext cx="6160002" cy="4941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04" y="792086"/>
            <a:ext cx="2817141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0471" y="764601"/>
            <a:ext cx="86313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-Bold"/>
              </a:rPr>
              <a:t>Product-of-Sums Form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-Roman"/>
              </a:rPr>
              <a:t>If a given function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is specified by a truth table, then its complement </a:t>
            </a:r>
            <a:r>
              <a:rPr lang="en-US" sz="3200" i="1" dirty="0" smtClean="0">
                <a:solidFill>
                  <a:srgbClr val="000000"/>
                </a:solidFill>
                <a:latin typeface="Times-Italic"/>
              </a:rPr>
              <a:t>f’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can be </a:t>
            </a:r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represented by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a sum of </a:t>
            </a:r>
            <a:r>
              <a:rPr lang="en-US" sz="3200" dirty="0" err="1">
                <a:solidFill>
                  <a:srgbClr val="000000"/>
                </a:solidFill>
                <a:latin typeface="Times-Roman"/>
              </a:rPr>
              <a:t>minterms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 for which </a:t>
            </a:r>
            <a:r>
              <a:rPr lang="en-US" sz="3200" i="1" dirty="0" smtClean="0">
                <a:solidFill>
                  <a:srgbClr val="000000"/>
                </a:solidFill>
                <a:latin typeface="Times-Italic"/>
              </a:rPr>
              <a:t>f’ </a:t>
            </a:r>
            <a:r>
              <a:rPr lang="en-US" sz="320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1, which are the rows where </a:t>
            </a:r>
            <a:r>
              <a:rPr lang="en-US" sz="3200" i="1" dirty="0">
                <a:solidFill>
                  <a:srgbClr val="000000"/>
                </a:solidFill>
                <a:latin typeface="Times-Italic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-Roman"/>
              </a:rPr>
              <a:t>0. </a:t>
            </a:r>
            <a:endParaRPr lang="en-US" sz="3200" dirty="0" smtClean="0">
              <a:solidFill>
                <a:srgbClr val="000000"/>
              </a:solidFill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Times-Roman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-Roman"/>
              </a:rPr>
              <a:t>Example: 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85" y="3509259"/>
            <a:ext cx="3716593" cy="3204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33" y="4128655"/>
            <a:ext cx="3255599" cy="14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8072" y="999944"/>
            <a:ext cx="8257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If we complement this expression using </a:t>
            </a:r>
            <a:r>
              <a:rPr lang="en-US" sz="3200" dirty="0" err="1">
                <a:latin typeface="Times-Roman"/>
              </a:rPr>
              <a:t>DeMorgan’s</a:t>
            </a:r>
            <a:r>
              <a:rPr lang="en-US" sz="3200" dirty="0">
                <a:latin typeface="Times-Roman"/>
              </a:rPr>
              <a:t> theorem, the result is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2" y="2457171"/>
            <a:ext cx="3906982" cy="1586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52" y="4424141"/>
            <a:ext cx="3049886" cy="7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426558"/>
            <a:ext cx="4243027" cy="4489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1349" y="729273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smtClean="0">
                <a:latin typeface="Times-Roman"/>
              </a:rPr>
              <a:t>Example2: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67" y="3167135"/>
            <a:ext cx="7243415" cy="1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18" y="2286000"/>
            <a:ext cx="9682468" cy="23320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0018" y="972189"/>
            <a:ext cx="523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-Roman"/>
              </a:rPr>
              <a:t>Then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Times-Roman"/>
              </a:rPr>
              <a:t>can be expressed 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0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9" y="530842"/>
            <a:ext cx="7167715" cy="60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855" y="1609959"/>
            <a:ext cx="90885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-Roman"/>
              </a:rPr>
              <a:t>A logic </a:t>
            </a:r>
            <a:r>
              <a:rPr lang="en-US" sz="3200" dirty="0">
                <a:latin typeface="Times-Roman"/>
              </a:rPr>
              <a:t>expression consisting of sum (OR) terms that are the factors of a logical product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-Roman"/>
              </a:rPr>
              <a:t>(AND) is said to be of the </a:t>
            </a:r>
            <a:r>
              <a:rPr lang="en-US" sz="3200" i="1" dirty="0">
                <a:latin typeface="Times-Italic"/>
              </a:rPr>
              <a:t>product-of-sums </a:t>
            </a:r>
            <a:r>
              <a:rPr lang="en-US" sz="3200" dirty="0">
                <a:latin typeface="Times-Roman"/>
              </a:rPr>
              <a:t>(</a:t>
            </a:r>
            <a:r>
              <a:rPr lang="en-US" sz="3200" i="1" dirty="0">
                <a:latin typeface="Times-Italic"/>
              </a:rPr>
              <a:t>POS</a:t>
            </a:r>
            <a:r>
              <a:rPr lang="en-US" sz="3200" dirty="0">
                <a:latin typeface="Times-Roman"/>
              </a:rPr>
              <a:t>) form. </a:t>
            </a:r>
            <a:endParaRPr lang="en-US" sz="3200" dirty="0" smtClean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-Roman"/>
              </a:rPr>
              <a:t>If </a:t>
            </a:r>
            <a:r>
              <a:rPr lang="en-US" sz="3200" dirty="0">
                <a:latin typeface="Times-Roman"/>
              </a:rPr>
              <a:t>each sum term is a </a:t>
            </a:r>
            <a:r>
              <a:rPr lang="en-US" sz="3200" dirty="0" err="1">
                <a:latin typeface="Times-Roman"/>
              </a:rPr>
              <a:t>maxterm</a:t>
            </a:r>
            <a:r>
              <a:rPr lang="en-US" sz="3200" dirty="0">
                <a:latin typeface="Times-Roman"/>
              </a:rPr>
              <a:t>, </a:t>
            </a:r>
            <a:r>
              <a:rPr lang="en-US" sz="3200" dirty="0" smtClean="0">
                <a:latin typeface="Times-Roman"/>
              </a:rPr>
              <a:t>then the </a:t>
            </a:r>
            <a:r>
              <a:rPr lang="en-US" sz="3200" dirty="0">
                <a:latin typeface="Times-Roman"/>
              </a:rPr>
              <a:t>expression is called a </a:t>
            </a:r>
            <a:r>
              <a:rPr lang="en-US" sz="3200" i="1" dirty="0">
                <a:latin typeface="Times-Italic"/>
              </a:rPr>
              <a:t>canonical product-of-sums </a:t>
            </a:r>
            <a:r>
              <a:rPr lang="en-US" sz="3200" dirty="0">
                <a:latin typeface="Times-Roman"/>
              </a:rPr>
              <a:t>for the given function. </a:t>
            </a:r>
            <a:r>
              <a:rPr lang="en-US" sz="3200" dirty="0" smtClean="0">
                <a:latin typeface="Times-Roman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29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56" y="928254"/>
            <a:ext cx="9971885" cy="568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606" y="92825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06" y="2343286"/>
            <a:ext cx="9840189" cy="5938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3782" y="1604992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-Roman"/>
              </a:rPr>
              <a:t>Using the commutative </a:t>
            </a:r>
            <a:r>
              <a:rPr lang="en-US" sz="2800" dirty="0" smtClean="0">
                <a:latin typeface="Times-Roman"/>
              </a:rPr>
              <a:t>property and </a:t>
            </a:r>
            <a:r>
              <a:rPr lang="en-US" sz="2800" dirty="0">
                <a:latin typeface="Times-Roman"/>
              </a:rPr>
              <a:t>the associative </a:t>
            </a:r>
            <a:r>
              <a:rPr lang="en-US" sz="2800" dirty="0" smtClean="0">
                <a:latin typeface="Times-Roman"/>
              </a:rPr>
              <a:t>property,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82" y="3152237"/>
            <a:ext cx="4752109" cy="700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3709" y="3152237"/>
            <a:ext cx="419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(using (x + y) (x + y’) = x)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606" y="4067484"/>
            <a:ext cx="6288535" cy="24964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85280" y="6040678"/>
            <a:ext cx="4939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-Roman"/>
              </a:rPr>
              <a:t>The cost of this network is 13.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6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592" y="916770"/>
            <a:ext cx="9977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-Roman"/>
              </a:rPr>
              <a:t>An </a:t>
            </a:r>
            <a:r>
              <a:rPr lang="en-US" sz="3200" dirty="0">
                <a:latin typeface="Times-Roman"/>
              </a:rPr>
              <a:t>alternative way of specifying our sample function is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77" y="1773382"/>
            <a:ext cx="5695831" cy="621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57" y="3288391"/>
            <a:ext cx="5095568" cy="563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2468" y="2394968"/>
            <a:ext cx="287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-Roman"/>
              </a:rPr>
              <a:t>or more simply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2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62" y="554182"/>
            <a:ext cx="6530034" cy="89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61" y="1690255"/>
            <a:ext cx="3406150" cy="662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78" y="2593507"/>
            <a:ext cx="7291782" cy="12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7" y="1898074"/>
            <a:ext cx="10387341" cy="464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49" y="998378"/>
            <a:ext cx="8042643" cy="484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2980" y="99837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7" y="2777859"/>
            <a:ext cx="10811432" cy="999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980" y="4192628"/>
            <a:ext cx="4405714" cy="573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2073" y="4038928"/>
            <a:ext cx="419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(using (x + y) (x + y’) = x)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20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1927" y="764462"/>
            <a:ext cx="9185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-Roman"/>
              </a:rPr>
              <a:t>Another way of deriving this product-of-sums expression is to use the sum-of-products form</a:t>
            </a:r>
          </a:p>
          <a:p>
            <a:r>
              <a:rPr lang="en-US" sz="3200" dirty="0">
                <a:latin typeface="Times-Roman"/>
              </a:rPr>
              <a:t>of </a:t>
            </a:r>
            <a:r>
              <a:rPr lang="en-US" sz="3200" i="1" dirty="0" smtClean="0">
                <a:latin typeface="Times-Italic"/>
              </a:rPr>
              <a:t>f’ </a:t>
            </a:r>
            <a:r>
              <a:rPr lang="en-US" sz="3200" dirty="0">
                <a:latin typeface="Times-Roman"/>
              </a:rPr>
              <a:t>. Thus,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31" y="2479963"/>
            <a:ext cx="7060565" cy="1482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549" y="4108241"/>
            <a:ext cx="6513959" cy="123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549" y="5486549"/>
            <a:ext cx="2774609" cy="6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5" y="1234221"/>
            <a:ext cx="4599709" cy="3031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21" y="4265397"/>
            <a:ext cx="2751024" cy="526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1345" y="434414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 SOP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6" y="1210829"/>
            <a:ext cx="11542137" cy="2485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9" y="3696420"/>
            <a:ext cx="10856169" cy="122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419" y="457200"/>
            <a:ext cx="188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Exercises: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263" y="1210829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3808" y="3769665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3" y="243754"/>
            <a:ext cx="10856169" cy="122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418" y="1884218"/>
            <a:ext cx="102857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= x2’(x1 + x1’x3’) + x3(x1+x1’x2)</a:t>
            </a:r>
          </a:p>
          <a:p>
            <a:r>
              <a:rPr lang="en-US" sz="3600" dirty="0" smtClean="0"/>
              <a:t>= x2’(x1 +x3’) + x3(x1+x2)               (Using </a:t>
            </a:r>
            <a:r>
              <a:rPr lang="en-US" sz="3600" dirty="0" err="1" smtClean="0"/>
              <a:t>x+x’y</a:t>
            </a:r>
            <a:r>
              <a:rPr lang="en-US" sz="3600" dirty="0" smtClean="0"/>
              <a:t> = x + y)</a:t>
            </a:r>
          </a:p>
          <a:p>
            <a:r>
              <a:rPr lang="en-US" sz="3600" dirty="0" smtClean="0"/>
              <a:t>= x1x2’ +x2’x3’ +x1x3 + x2x3</a:t>
            </a:r>
          </a:p>
          <a:p>
            <a:r>
              <a:rPr lang="en-US" sz="3600" dirty="0" smtClean="0"/>
              <a:t>= x2’x3’ + x2x3 + x1x2’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or</a:t>
            </a:r>
          </a:p>
          <a:p>
            <a:r>
              <a:rPr lang="en-US" sz="3600" dirty="0" smtClean="0"/>
              <a:t>=x2x3 + x1x3 + x2’x3’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339228" y="4715763"/>
            <a:ext cx="508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(Using </a:t>
            </a:r>
            <a:r>
              <a:rPr lang="en-US" sz="3200" dirty="0" err="1" smtClean="0"/>
              <a:t>xy</a:t>
            </a:r>
            <a:r>
              <a:rPr lang="en-US" sz="3200" dirty="0" smtClean="0"/>
              <a:t> + </a:t>
            </a:r>
            <a:r>
              <a:rPr lang="en-US" sz="3200" dirty="0" err="1" smtClean="0"/>
              <a:t>yz</a:t>
            </a:r>
            <a:r>
              <a:rPr lang="en-US" sz="3200" dirty="0" smtClean="0"/>
              <a:t> + </a:t>
            </a:r>
            <a:r>
              <a:rPr lang="en-US" sz="3200" dirty="0" err="1" smtClean="0"/>
              <a:t>x’z</a:t>
            </a:r>
            <a:r>
              <a:rPr lang="en-US" sz="3200" dirty="0" smtClean="0"/>
              <a:t> = </a:t>
            </a:r>
            <a:r>
              <a:rPr lang="en-US" sz="3200" dirty="0" err="1" smtClean="0"/>
              <a:t>xy</a:t>
            </a:r>
            <a:r>
              <a:rPr lang="en-US" sz="3200" dirty="0" smtClean="0"/>
              <a:t> + </a:t>
            </a:r>
            <a:r>
              <a:rPr lang="en-US" sz="3200" dirty="0" err="1" smtClean="0"/>
              <a:t>x’z</a:t>
            </a:r>
            <a:r>
              <a:rPr lang="en-US" sz="3200" dirty="0" smtClean="0"/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57" y="1463816"/>
            <a:ext cx="11425743" cy="907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463816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6257" y="2593075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(x1+x2) (x2’+x3)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45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191629"/>
            <a:ext cx="6607277" cy="5855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786" y="1702448"/>
            <a:ext cx="1626934" cy="627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56718" y="2515899"/>
            <a:ext cx="39230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We say that</a:t>
            </a:r>
          </a:p>
          <a:p>
            <a:pPr algn="just"/>
            <a:r>
              <a:rPr lang="en-US" sz="3200" i="1" dirty="0">
                <a:latin typeface="Times-Italic"/>
              </a:rPr>
              <a:t>L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>
                <a:latin typeface="MTSYN"/>
              </a:rPr>
              <a:t>= </a:t>
            </a:r>
            <a:r>
              <a:rPr lang="en-US" sz="3200" i="1" dirty="0">
                <a:latin typeface="Times-Italic"/>
              </a:rPr>
              <a:t>x </a:t>
            </a:r>
            <a:r>
              <a:rPr lang="en-US" sz="3200" dirty="0">
                <a:latin typeface="Times-Roman"/>
              </a:rPr>
              <a:t>is a </a:t>
            </a:r>
            <a:r>
              <a:rPr lang="en-US" sz="3200" i="1" dirty="0">
                <a:latin typeface="Times-Italic"/>
              </a:rPr>
              <a:t>logic function </a:t>
            </a:r>
            <a:r>
              <a:rPr lang="en-US" sz="3200" dirty="0">
                <a:latin typeface="Times-Roman"/>
              </a:rPr>
              <a:t>and that </a:t>
            </a:r>
            <a:r>
              <a:rPr lang="en-US" sz="3200" i="1" dirty="0">
                <a:latin typeface="Times-Italic"/>
              </a:rPr>
              <a:t>x </a:t>
            </a:r>
            <a:r>
              <a:rPr lang="en-US" sz="3200" dirty="0">
                <a:latin typeface="Times-Roman"/>
              </a:rPr>
              <a:t>is an </a:t>
            </a:r>
            <a:r>
              <a:rPr lang="en-US" sz="3200" i="1" dirty="0">
                <a:latin typeface="Times-Italic"/>
              </a:rPr>
              <a:t>input variable</a:t>
            </a:r>
            <a:r>
              <a:rPr lang="en-US" sz="3200" dirty="0">
                <a:latin typeface="Times-Roman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84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9" y="634547"/>
            <a:ext cx="6076336" cy="5843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56206" y="634547"/>
            <a:ext cx="49357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-Italic"/>
              </a:rPr>
              <a:t>L</a:t>
            </a:r>
            <a:r>
              <a:rPr lang="en-US" sz="2400" i="1" dirty="0">
                <a:latin typeface="MTMI"/>
              </a:rPr>
              <a:t>(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</a:t>
            </a:r>
            <a:r>
              <a:rPr lang="en-US" sz="2400" i="1" dirty="0">
                <a:latin typeface="MTMI"/>
              </a:rPr>
              <a:t>,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</a:t>
            </a:r>
            <a:r>
              <a:rPr lang="en-US" sz="2400" i="1" dirty="0">
                <a:latin typeface="MTMI"/>
              </a:rPr>
              <a:t>)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·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</a:t>
            </a:r>
          </a:p>
          <a:p>
            <a:pPr algn="just"/>
            <a:r>
              <a:rPr lang="en-US" sz="2400" dirty="0">
                <a:latin typeface="Times-Roman"/>
              </a:rPr>
              <a:t>where </a:t>
            </a:r>
            <a:r>
              <a:rPr lang="en-US" sz="2400" i="1" dirty="0">
                <a:latin typeface="Times-Italic"/>
              </a:rPr>
              <a:t>L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 if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 and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</a:t>
            </a:r>
            <a:r>
              <a:rPr lang="en-US" sz="2400" i="1" dirty="0">
                <a:latin typeface="MTMI"/>
              </a:rPr>
              <a:t>,</a:t>
            </a:r>
          </a:p>
          <a:p>
            <a:pPr algn="just"/>
            <a:r>
              <a:rPr lang="en-US" sz="2400" i="1" dirty="0">
                <a:latin typeface="Times-Italic"/>
              </a:rPr>
              <a:t>L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 otherwise</a:t>
            </a:r>
            <a:r>
              <a:rPr lang="en-US" sz="2400" i="1" dirty="0">
                <a:latin typeface="MTMI"/>
              </a:rPr>
              <a:t>.</a:t>
            </a:r>
          </a:p>
          <a:p>
            <a:pPr algn="just"/>
            <a:r>
              <a:rPr lang="en-US" sz="2400" dirty="0">
                <a:latin typeface="Times-Roman"/>
              </a:rPr>
              <a:t>The “</a:t>
            </a:r>
            <a:r>
              <a:rPr lang="en-US" sz="2400" dirty="0">
                <a:latin typeface="MTSYN"/>
              </a:rPr>
              <a:t>·</a:t>
            </a:r>
            <a:r>
              <a:rPr lang="en-US" sz="2400" dirty="0">
                <a:latin typeface="Times-Roman"/>
              </a:rPr>
              <a:t>” symbol is called </a:t>
            </a:r>
            <a:r>
              <a:rPr lang="en-US" sz="2400" dirty="0" smtClean="0">
                <a:latin typeface="Times-Roman"/>
              </a:rPr>
              <a:t>the </a:t>
            </a:r>
            <a:r>
              <a:rPr lang="en-US" sz="2400" i="1" dirty="0" smtClean="0">
                <a:latin typeface="Times-Italic"/>
              </a:rPr>
              <a:t>AND operator</a:t>
            </a:r>
            <a:r>
              <a:rPr lang="en-US" sz="2400" dirty="0">
                <a:latin typeface="Times-Roman"/>
              </a:rPr>
              <a:t>, and the circuit in Figure (</a:t>
            </a:r>
            <a:r>
              <a:rPr lang="en-US" sz="2400" dirty="0" smtClean="0">
                <a:latin typeface="Times-Italic"/>
              </a:rPr>
              <a:t>a) </a:t>
            </a:r>
            <a:r>
              <a:rPr lang="en-US" sz="2400" dirty="0">
                <a:latin typeface="Times-Roman"/>
              </a:rPr>
              <a:t>is said to implement</a:t>
            </a:r>
          </a:p>
          <a:p>
            <a:pPr algn="just"/>
            <a:r>
              <a:rPr lang="en-US" sz="2400" dirty="0">
                <a:latin typeface="Times-Roman"/>
              </a:rPr>
              <a:t>a </a:t>
            </a:r>
            <a:r>
              <a:rPr lang="en-US" sz="2400" i="1" dirty="0">
                <a:latin typeface="Times-Italic"/>
              </a:rPr>
              <a:t>logical AND function</a:t>
            </a:r>
            <a:r>
              <a:rPr lang="en-US" sz="2400" dirty="0">
                <a:latin typeface="Times-Roman"/>
              </a:rPr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951406" y="3878873"/>
            <a:ext cx="52405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-Italic"/>
              </a:rPr>
              <a:t>L</a:t>
            </a:r>
            <a:r>
              <a:rPr lang="en-US" sz="2400" i="1" dirty="0">
                <a:latin typeface="MTMI"/>
              </a:rPr>
              <a:t>(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</a:t>
            </a:r>
            <a:r>
              <a:rPr lang="en-US" sz="2400" i="1" dirty="0">
                <a:latin typeface="MTMI"/>
              </a:rPr>
              <a:t>,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</a:t>
            </a:r>
            <a:r>
              <a:rPr lang="en-US" sz="2400" i="1" dirty="0">
                <a:latin typeface="MTMI"/>
              </a:rPr>
              <a:t>)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+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</a:t>
            </a:r>
          </a:p>
          <a:p>
            <a:r>
              <a:rPr lang="en-US" sz="2400" dirty="0">
                <a:latin typeface="Times-Roman"/>
              </a:rPr>
              <a:t>where </a:t>
            </a:r>
            <a:r>
              <a:rPr lang="en-US" sz="2400" i="1" dirty="0">
                <a:latin typeface="Times-Italic"/>
              </a:rPr>
              <a:t>L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 if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 or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 or if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1</a:t>
            </a:r>
            <a:r>
              <a:rPr lang="en-US" sz="2400" i="1" dirty="0">
                <a:latin typeface="MTMI"/>
              </a:rPr>
              <a:t>,</a:t>
            </a:r>
          </a:p>
          <a:p>
            <a:r>
              <a:rPr lang="en-US" sz="2400" i="1" dirty="0">
                <a:latin typeface="Times-Italic"/>
              </a:rPr>
              <a:t>L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 if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1 </a:t>
            </a:r>
            <a:r>
              <a:rPr lang="en-US" sz="2400" dirty="0">
                <a:latin typeface="MTSYN"/>
              </a:rPr>
              <a:t>= </a:t>
            </a:r>
            <a:r>
              <a:rPr lang="en-US" sz="2400" i="1" dirty="0">
                <a:latin typeface="Times-Italic"/>
              </a:rPr>
              <a:t>x</a:t>
            </a:r>
            <a:r>
              <a:rPr lang="en-US" sz="2400" b="0" i="0" u="none" strike="noStrike" baseline="0" dirty="0" smtClean="0">
                <a:latin typeface="Times-Roman"/>
              </a:rPr>
              <a:t>2 </a:t>
            </a:r>
            <a:r>
              <a:rPr lang="en-US" sz="2400" dirty="0">
                <a:latin typeface="MTSYN"/>
              </a:rPr>
              <a:t>= </a:t>
            </a:r>
            <a:r>
              <a:rPr lang="en-US" sz="2400" dirty="0">
                <a:latin typeface="Times-Roman"/>
              </a:rPr>
              <a:t>0</a:t>
            </a:r>
            <a:r>
              <a:rPr lang="en-US" sz="2400" i="1" dirty="0">
                <a:latin typeface="MTMI"/>
              </a:rPr>
              <a:t>.</a:t>
            </a:r>
          </a:p>
          <a:p>
            <a:r>
              <a:rPr lang="en-US" sz="2400" dirty="0">
                <a:latin typeface="Times-Roman"/>
              </a:rPr>
              <a:t>The </a:t>
            </a:r>
            <a:r>
              <a:rPr lang="en-US" sz="2400" dirty="0">
                <a:latin typeface="MTSYN"/>
              </a:rPr>
              <a:t>+ </a:t>
            </a:r>
            <a:r>
              <a:rPr lang="en-US" sz="2400" dirty="0">
                <a:latin typeface="Times-Roman"/>
              </a:rPr>
              <a:t>symbol is called the </a:t>
            </a:r>
            <a:r>
              <a:rPr lang="en-US" sz="2400" i="1" dirty="0">
                <a:latin typeface="Times-Italic"/>
              </a:rPr>
              <a:t>OR operator</a:t>
            </a:r>
            <a:r>
              <a:rPr lang="en-US" sz="2400" dirty="0">
                <a:latin typeface="Times-Roman"/>
              </a:rPr>
              <a:t>, and the circuit in Figure 2.3</a:t>
            </a:r>
            <a:r>
              <a:rPr lang="en-US" sz="2400" i="1" dirty="0">
                <a:latin typeface="Times-Italic"/>
              </a:rPr>
              <a:t>b </a:t>
            </a:r>
            <a:r>
              <a:rPr lang="en-US" sz="2400" dirty="0">
                <a:latin typeface="Times-Roman"/>
              </a:rPr>
              <a:t>is said to implement</a:t>
            </a:r>
          </a:p>
          <a:p>
            <a:r>
              <a:rPr lang="en-US" sz="2400" dirty="0">
                <a:latin typeface="Times-Roman"/>
              </a:rPr>
              <a:t>a </a:t>
            </a:r>
            <a:r>
              <a:rPr lang="en-US" sz="2400" i="1" dirty="0">
                <a:latin typeface="Times-Italic"/>
              </a:rPr>
              <a:t>logical OR function</a:t>
            </a:r>
            <a:r>
              <a:rPr lang="en-US" sz="240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7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2" y="722736"/>
            <a:ext cx="5758960" cy="26309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0645" y="3812830"/>
            <a:ext cx="4557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-Italic"/>
              </a:rPr>
              <a:t>L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1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3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>
                <a:latin typeface="MTSYN"/>
              </a:rPr>
              <a:t>= 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1 </a:t>
            </a:r>
            <a:r>
              <a:rPr lang="en-US" sz="3200" dirty="0">
                <a:latin typeface="MTSYN"/>
              </a:rPr>
              <a:t>+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>
                <a:latin typeface="MTSYN"/>
              </a:rPr>
              <a:t>·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1100" b="0" i="0" u="none" strike="noStrike" baseline="0" dirty="0" smtClean="0">
                <a:latin typeface="Times-Roman"/>
              </a:rPr>
              <a:t>3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12" y="1181899"/>
            <a:ext cx="4997907" cy="238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37872" y="4028273"/>
            <a:ext cx="2920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Times-Italic"/>
              </a:rPr>
              <a:t>L</a:t>
            </a:r>
            <a:r>
              <a:rPr lang="en-US" sz="2800" i="1" dirty="0">
                <a:latin typeface="MTMI"/>
              </a:rPr>
              <a:t>(</a:t>
            </a:r>
            <a:r>
              <a:rPr lang="en-US" sz="2800" i="1" dirty="0">
                <a:latin typeface="Times-Italic"/>
              </a:rPr>
              <a:t>x</a:t>
            </a:r>
            <a:r>
              <a:rPr lang="en-US" sz="2800" i="1" dirty="0">
                <a:latin typeface="MTMI"/>
              </a:rPr>
              <a:t>) </a:t>
            </a:r>
            <a:r>
              <a:rPr lang="en-US" sz="2800" dirty="0">
                <a:latin typeface="MTSYN"/>
              </a:rPr>
              <a:t>= </a:t>
            </a:r>
            <a:r>
              <a:rPr lang="en-US" sz="2800" i="1" dirty="0" smtClean="0">
                <a:latin typeface="Times-Italic"/>
              </a:rPr>
              <a:t>x’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3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155" y="1018004"/>
            <a:ext cx="103681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-Roman"/>
              </a:rPr>
              <a:t>The complement operation can be applied to a single variable or to more </a:t>
            </a:r>
            <a:r>
              <a:rPr lang="en-US" sz="3200" dirty="0" smtClean="0">
                <a:latin typeface="Times-Roman"/>
              </a:rPr>
              <a:t>complex operations</a:t>
            </a:r>
            <a:r>
              <a:rPr lang="en-US" sz="3200" dirty="0">
                <a:latin typeface="Times-Roman"/>
              </a:rPr>
              <a:t>. </a:t>
            </a:r>
            <a:endParaRPr lang="en-US" sz="3200" dirty="0" smtClean="0">
              <a:latin typeface="Times-Roman"/>
            </a:endParaRPr>
          </a:p>
          <a:p>
            <a:pPr algn="just"/>
            <a:r>
              <a:rPr lang="en-US" sz="3200" dirty="0" smtClean="0">
                <a:latin typeface="Times-Roman"/>
              </a:rPr>
              <a:t>For </a:t>
            </a:r>
            <a:r>
              <a:rPr lang="en-US" sz="3200" dirty="0">
                <a:latin typeface="Times-Roman"/>
              </a:rPr>
              <a:t>example, if</a:t>
            </a:r>
          </a:p>
          <a:p>
            <a:pPr algn="ctr"/>
            <a:r>
              <a:rPr lang="en-US" sz="3200" i="1" dirty="0">
                <a:latin typeface="Times-Italic"/>
              </a:rPr>
              <a:t>f </a:t>
            </a:r>
            <a:r>
              <a:rPr lang="en-US" sz="3200" i="1" dirty="0">
                <a:latin typeface="MTMI"/>
              </a:rPr>
              <a:t>(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1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>
                <a:latin typeface="MTSYN"/>
              </a:rPr>
              <a:t>=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1 </a:t>
            </a:r>
            <a:r>
              <a:rPr lang="en-US" sz="3200" dirty="0">
                <a:latin typeface="MTSYN"/>
              </a:rPr>
              <a:t>+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2</a:t>
            </a:r>
          </a:p>
          <a:p>
            <a:pPr algn="just"/>
            <a:r>
              <a:rPr lang="en-US" sz="3200" dirty="0">
                <a:latin typeface="Times-Roman"/>
              </a:rPr>
              <a:t>then the complement of </a:t>
            </a:r>
            <a:r>
              <a:rPr lang="en-US" sz="3200" i="1" dirty="0">
                <a:latin typeface="Times-Italic"/>
              </a:rPr>
              <a:t>f </a:t>
            </a:r>
            <a:r>
              <a:rPr lang="en-US" sz="3200" dirty="0">
                <a:latin typeface="Times-Roman"/>
              </a:rPr>
              <a:t>is</a:t>
            </a:r>
          </a:p>
          <a:p>
            <a:pPr algn="ctr"/>
            <a:r>
              <a:rPr lang="en-US" sz="3200" i="1" dirty="0">
                <a:latin typeface="Times-Italic"/>
              </a:rPr>
              <a:t>f</a:t>
            </a:r>
            <a:r>
              <a:rPr lang="en-US" sz="3200" i="1" dirty="0" smtClean="0">
                <a:latin typeface="Times-Italic"/>
              </a:rPr>
              <a:t>’</a:t>
            </a:r>
            <a:r>
              <a:rPr lang="en-US" sz="3200" i="1" dirty="0" smtClean="0">
                <a:latin typeface="MTMI"/>
              </a:rPr>
              <a:t>(</a:t>
            </a:r>
            <a:r>
              <a:rPr lang="en-US" sz="3200" i="1" dirty="0" smtClean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1</a:t>
            </a:r>
            <a:r>
              <a:rPr lang="en-US" sz="3200" i="1" dirty="0">
                <a:latin typeface="MTMI"/>
              </a:rPr>
              <a:t>, </a:t>
            </a:r>
            <a:r>
              <a:rPr lang="en-US" sz="3200" i="1" dirty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2</a:t>
            </a:r>
            <a:r>
              <a:rPr lang="en-US" sz="3200" i="1" dirty="0">
                <a:latin typeface="MTMI"/>
              </a:rPr>
              <a:t>) </a:t>
            </a:r>
            <a:r>
              <a:rPr lang="en-US" sz="3200" dirty="0">
                <a:latin typeface="MTSYN"/>
              </a:rPr>
              <a:t>= </a:t>
            </a:r>
            <a:r>
              <a:rPr lang="en-US" sz="3200" dirty="0" smtClean="0">
                <a:latin typeface="MTSYN"/>
              </a:rPr>
              <a:t>(</a:t>
            </a:r>
            <a:r>
              <a:rPr lang="en-US" sz="3200" i="1" dirty="0" smtClean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1 </a:t>
            </a:r>
            <a:r>
              <a:rPr lang="en-US" sz="3200" dirty="0">
                <a:latin typeface="MTSYN"/>
              </a:rPr>
              <a:t>+ </a:t>
            </a:r>
            <a:r>
              <a:rPr lang="en-US" sz="3200" i="1" dirty="0" smtClean="0">
                <a:latin typeface="Times-Italic"/>
              </a:rPr>
              <a:t>x</a:t>
            </a:r>
            <a:r>
              <a:rPr lang="en-US" sz="3200" b="0" i="0" u="none" strike="noStrike" baseline="0" dirty="0" smtClean="0">
                <a:latin typeface="Times-Roman"/>
              </a:rPr>
              <a:t>2)’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1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6897" y="220915"/>
            <a:ext cx="258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-BoldSC"/>
              </a:rPr>
              <a:t>Truth Tables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042"/>
            <a:ext cx="5309419" cy="3865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72" y="1090557"/>
            <a:ext cx="6275309" cy="2906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23" y="4281679"/>
            <a:ext cx="6477158" cy="229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17" y="5212292"/>
            <a:ext cx="2277480" cy="152770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78068"/>
              </p:ext>
            </p:extLst>
          </p:nvPr>
        </p:nvGraphicFramePr>
        <p:xfrm>
          <a:off x="2948369" y="5468920"/>
          <a:ext cx="2005782" cy="1107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xmlns="" val="1248539575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xmlns="" val="2296471192"/>
                    </a:ext>
                  </a:extLst>
                </a:gridCol>
              </a:tblGrid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8315111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190674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35758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331672" y="1090557"/>
            <a:ext cx="0" cy="252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1672" y="3598606"/>
            <a:ext cx="6275309" cy="4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1671" y="1090556"/>
            <a:ext cx="627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606981" y="1090557"/>
            <a:ext cx="0" cy="250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10458" y="3996813"/>
            <a:ext cx="22252" cy="258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32710" y="3996813"/>
            <a:ext cx="6396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32710" y="6576853"/>
            <a:ext cx="6374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606981" y="3996813"/>
            <a:ext cx="22253" cy="258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82159F0850041A63351BBAE6762BC" ma:contentTypeVersion="0" ma:contentTypeDescription="Create a new document." ma:contentTypeScope="" ma:versionID="24cefa6c6dbc806c157736e4ba512d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E2562-D2D6-40FD-9117-A272BA15C705}"/>
</file>

<file path=customXml/itemProps2.xml><?xml version="1.0" encoding="utf-8"?>
<ds:datastoreItem xmlns:ds="http://schemas.openxmlformats.org/officeDocument/2006/customXml" ds:itemID="{5DCB4C1D-F07B-41D0-A76F-F58598774FDA}"/>
</file>

<file path=customXml/itemProps3.xml><?xml version="1.0" encoding="utf-8"?>
<ds:datastoreItem xmlns:ds="http://schemas.openxmlformats.org/officeDocument/2006/customXml" ds:itemID="{AE09D8F9-E90D-4A65-B299-98008FD4C7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1307</Words>
  <Application>Microsoft Office PowerPoint</Application>
  <PresentationFormat>Widescreen</PresentationFormat>
  <Paragraphs>170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MTMI</vt:lpstr>
      <vt:lpstr>MTSYN</vt:lpstr>
      <vt:lpstr>Times New Roman</vt:lpstr>
      <vt:lpstr>Times-Bold</vt:lpstr>
      <vt:lpstr>Times-BoldSC</vt:lpstr>
      <vt:lpstr>Times-Italic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54</cp:revision>
  <dcterms:created xsi:type="dcterms:W3CDTF">2020-08-04T11:02:59Z</dcterms:created>
  <dcterms:modified xsi:type="dcterms:W3CDTF">2021-09-23T10:55:21Z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0x010100B6082159F0850041A63351BBAE6762BC</vt:lpwstr>
  </property>
</Properties>
</file>