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AAJ7SpjA80nO/nhf2x2nrW8d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FEE668-1D88-4848-BDE8-7462371EAC08}">
  <a:tblStyle styleId="{42FEE668-1D88-4848-BDE8-7462371EAC0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042917" y="528430"/>
            <a:ext cx="520398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Introduction to Verilog HDL</a:t>
            </a:r>
            <a:endParaRPr b="1" i="0" sz="3200" u="none" cap="none" strike="noStrike">
              <a:solidFill>
                <a:schemeClr val="dk1"/>
              </a:solidFill>
              <a:latin typeface="Times New Roman"/>
              <a:ea typeface="Times New Roman"/>
              <a:cs typeface="Times New Roman"/>
              <a:sym typeface="Times New Roman"/>
            </a:endParaRPr>
          </a:p>
        </p:txBody>
      </p:sp>
      <p:sp>
        <p:nvSpPr>
          <p:cNvPr id="85" name="Google Shape;85;p1"/>
          <p:cNvSpPr/>
          <p:nvPr/>
        </p:nvSpPr>
        <p:spPr>
          <a:xfrm>
            <a:off x="1423915" y="1783519"/>
            <a:ext cx="924863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Times"/>
                <a:ea typeface="Times"/>
                <a:cs typeface="Times"/>
                <a:sym typeface="Times"/>
              </a:rPr>
              <a:t>Verilog was originally intended for simulation and verification of digital circuits. Subsequently, using  CAD (Computer Aided Design) tools, the Verilog Codes are synthesized into hardware implementation of the described circuit. We are using the Verilog in the lab for simulation and verification of digital circuits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p:nvPr/>
        </p:nvSpPr>
        <p:spPr>
          <a:xfrm>
            <a:off x="1132764" y="474345"/>
            <a:ext cx="9362364" cy="569386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a:ea typeface="Times"/>
                <a:cs typeface="Times"/>
                <a:sym typeface="Times"/>
              </a:rPr>
              <a:t>Verilog Syntax</a:t>
            </a:r>
            <a:endParaRPr/>
          </a:p>
          <a:p>
            <a:pPr indent="0" lvl="0" marL="0" marR="0" rtl="0" algn="just">
              <a:spcBef>
                <a:spcPts val="0"/>
              </a:spcBef>
              <a:spcAft>
                <a:spcPts val="0"/>
              </a:spcAft>
              <a:buNone/>
            </a:pPr>
            <a:r>
              <a:rPr lang="en-US" sz="2800">
                <a:solidFill>
                  <a:srgbClr val="000000"/>
                </a:solidFill>
                <a:latin typeface="Times"/>
                <a:ea typeface="Times"/>
                <a:cs typeface="Times"/>
                <a:sym typeface="Times"/>
              </a:rPr>
              <a:t>The names of modules and signals in Verilog code follow two simple rules: </a:t>
            </a:r>
            <a:endParaRPr/>
          </a:p>
          <a:p>
            <a:pPr indent="-457200" lvl="0" marL="457200" marR="0" rtl="0" algn="just">
              <a:spcBef>
                <a:spcPts val="0"/>
              </a:spcBef>
              <a:spcAft>
                <a:spcPts val="0"/>
              </a:spcAft>
              <a:buClr>
                <a:srgbClr val="000000"/>
              </a:buClr>
              <a:buSzPts val="2800"/>
              <a:buFont typeface="Arial"/>
              <a:buChar char="•"/>
            </a:pPr>
            <a:r>
              <a:rPr lang="en-US" sz="2800">
                <a:solidFill>
                  <a:srgbClr val="000000"/>
                </a:solidFill>
                <a:latin typeface="Times"/>
                <a:ea typeface="Times"/>
                <a:cs typeface="Times"/>
                <a:sym typeface="Times"/>
              </a:rPr>
              <a:t>The name must start with a letter, and it can contain any letter or number plus the “_” underscore and “$” characters. </a:t>
            </a:r>
            <a:endParaRPr/>
          </a:p>
          <a:p>
            <a:pPr indent="-457200" lvl="0" marL="457200" marR="0" rtl="0" algn="just">
              <a:spcBef>
                <a:spcPts val="0"/>
              </a:spcBef>
              <a:spcAft>
                <a:spcPts val="0"/>
              </a:spcAft>
              <a:buClr>
                <a:srgbClr val="000000"/>
              </a:buClr>
              <a:buSzPts val="2800"/>
              <a:buFont typeface="Arial"/>
              <a:buChar char="•"/>
            </a:pPr>
            <a:r>
              <a:rPr lang="en-US" sz="2800">
                <a:solidFill>
                  <a:srgbClr val="000000"/>
                </a:solidFill>
                <a:latin typeface="Times"/>
                <a:ea typeface="Times"/>
                <a:cs typeface="Times"/>
                <a:sym typeface="Times"/>
              </a:rPr>
              <a:t>Verilog is case sensitive  </a:t>
            </a:r>
            <a:endParaRPr/>
          </a:p>
          <a:p>
            <a:pPr indent="0" lvl="0" marL="0" marR="0" rtl="0" algn="just">
              <a:spcBef>
                <a:spcPts val="0"/>
              </a:spcBef>
              <a:spcAft>
                <a:spcPts val="0"/>
              </a:spcAft>
              <a:buNone/>
            </a:pPr>
            <a:r>
              <a:rPr lang="en-US" sz="2800">
                <a:solidFill>
                  <a:srgbClr val="000000"/>
                </a:solidFill>
                <a:latin typeface="Times"/>
                <a:ea typeface="Times"/>
                <a:cs typeface="Times"/>
                <a:sym typeface="Times"/>
              </a:rPr>
              <a:t>Indentation and blank lines can be used to make separate parts of the code easily recognizable.</a:t>
            </a:r>
            <a:endParaRPr/>
          </a:p>
          <a:p>
            <a:pPr indent="0" lvl="0" marL="0" marR="0" rtl="0" algn="just">
              <a:spcBef>
                <a:spcPts val="0"/>
              </a:spcBef>
              <a:spcAft>
                <a:spcPts val="0"/>
              </a:spcAft>
              <a:buNone/>
            </a:pPr>
            <a:r>
              <a:rPr lang="en-US" sz="2800">
                <a:solidFill>
                  <a:srgbClr val="000000"/>
                </a:solidFill>
                <a:latin typeface="Times"/>
                <a:ea typeface="Times"/>
                <a:cs typeface="Times"/>
                <a:sym typeface="Times"/>
              </a:rPr>
              <a:t>Comments may be included in the code to improve its readability.</a:t>
            </a:r>
            <a:endParaRPr/>
          </a:p>
          <a:p>
            <a:pPr indent="0" lvl="0" marL="0" marR="0" rtl="0" algn="just">
              <a:spcBef>
                <a:spcPts val="0"/>
              </a:spcBef>
              <a:spcAft>
                <a:spcPts val="0"/>
              </a:spcAft>
              <a:buNone/>
            </a:pPr>
            <a:r>
              <a:rPr lang="en-US" sz="2800">
                <a:solidFill>
                  <a:srgbClr val="000000"/>
                </a:solidFill>
                <a:latin typeface="Times"/>
                <a:ea typeface="Times"/>
                <a:cs typeface="Times"/>
                <a:sym typeface="Times"/>
              </a:rPr>
              <a:t>A comment begins with the double slash “//” and continues to the end of the line.</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p:nvPr/>
        </p:nvSpPr>
        <p:spPr>
          <a:xfrm>
            <a:off x="1952076" y="391953"/>
            <a:ext cx="82878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Behavioral Specification of Logic Circuits</a:t>
            </a:r>
            <a:endParaRPr sz="3200">
              <a:solidFill>
                <a:schemeClr val="dk1"/>
              </a:solidFill>
              <a:latin typeface="Calibri"/>
              <a:ea typeface="Calibri"/>
              <a:cs typeface="Calibri"/>
              <a:sym typeface="Calibri"/>
            </a:endParaRPr>
          </a:p>
        </p:txBody>
      </p:sp>
      <p:sp>
        <p:nvSpPr>
          <p:cNvPr id="140" name="Google Shape;140;p11"/>
          <p:cNvSpPr/>
          <p:nvPr/>
        </p:nvSpPr>
        <p:spPr>
          <a:xfrm>
            <a:off x="1178255" y="1132531"/>
            <a:ext cx="10244919"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Using gate-level primitives can be tedious when large circuits have to be designed. An alternative is to use more abstract expressions and programming constructs to describe the behavior of a logic circuit. One possibility is to define the circuit using logic expressions.</a:t>
            </a:r>
            <a:endParaRPr sz="3200">
              <a:solidFill>
                <a:schemeClr val="dk1"/>
              </a:solidFill>
              <a:latin typeface="Calibri"/>
              <a:ea typeface="Calibri"/>
              <a:cs typeface="Calibri"/>
              <a:sym typeface="Calibri"/>
            </a:endParaRPr>
          </a:p>
        </p:txBody>
      </p:sp>
      <p:sp>
        <p:nvSpPr>
          <p:cNvPr id="141" name="Google Shape;141;p11"/>
          <p:cNvSpPr/>
          <p:nvPr/>
        </p:nvSpPr>
        <p:spPr>
          <a:xfrm>
            <a:off x="1178255" y="4437250"/>
            <a:ext cx="10354103"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Behavioral specification of a logic circuit defines only its behavior. CAD synthesis tools use this specification to construct the actual circuit. The detailed structure of the</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synthesized circuit will depend on the technology used.</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2"/>
          <p:cNvPicPr preferRelativeResize="0"/>
          <p:nvPr/>
        </p:nvPicPr>
        <p:blipFill rotWithShape="1">
          <a:blip r:embed="rId3">
            <a:alphaModFix/>
          </a:blip>
          <a:srcRect b="0" l="0" r="0" t="0"/>
          <a:stretch/>
        </p:blipFill>
        <p:spPr>
          <a:xfrm>
            <a:off x="3575714" y="393909"/>
            <a:ext cx="5131558" cy="2594952"/>
          </a:xfrm>
          <a:prstGeom prst="rect">
            <a:avLst/>
          </a:prstGeom>
          <a:noFill/>
          <a:ln>
            <a:noFill/>
          </a:ln>
        </p:spPr>
      </p:pic>
      <p:graphicFrame>
        <p:nvGraphicFramePr>
          <p:cNvPr id="147" name="Google Shape;147;p12"/>
          <p:cNvGraphicFramePr/>
          <p:nvPr/>
        </p:nvGraphicFramePr>
        <p:xfrm>
          <a:off x="3480180" y="3434569"/>
          <a:ext cx="3000000" cy="3000000"/>
        </p:xfrm>
        <a:graphic>
          <a:graphicData uri="http://schemas.openxmlformats.org/drawingml/2006/table">
            <a:tbl>
              <a:tblPr>
                <a:noFill/>
                <a:tableStyleId>{42FEE668-1D88-4848-BDE8-7462371EAC08}</a:tableStyleId>
              </a:tblPr>
              <a:tblGrid>
                <a:gridCol w="5554650"/>
              </a:tblGrid>
              <a:tr h="2133725">
                <a:tc>
                  <a:txBody>
                    <a:bodyPr/>
                    <a:lstStyle/>
                    <a:p>
                      <a:pPr indent="-836930" lvl="0" marL="914400" marR="0" rtl="0" algn="l">
                        <a:lnSpc>
                          <a:spcPct val="115000"/>
                        </a:lnSpc>
                        <a:spcBef>
                          <a:spcPts val="0"/>
                        </a:spcBef>
                        <a:spcAft>
                          <a:spcPts val="0"/>
                        </a:spcAft>
                        <a:buNone/>
                      </a:pPr>
                      <a:r>
                        <a:rPr lang="en-US" sz="3200" u="none" cap="none" strike="noStrike"/>
                        <a:t>module example1(x1,x2,x3,f);</a:t>
                      </a:r>
                      <a:endParaRPr/>
                    </a:p>
                    <a:p>
                      <a:pPr indent="-566420" lvl="0" marL="914400" marR="0" rtl="0" algn="l">
                        <a:lnSpc>
                          <a:spcPct val="115000"/>
                        </a:lnSpc>
                        <a:spcBef>
                          <a:spcPts val="0"/>
                        </a:spcBef>
                        <a:spcAft>
                          <a:spcPts val="0"/>
                        </a:spcAft>
                        <a:buNone/>
                      </a:pPr>
                      <a:r>
                        <a:rPr lang="en-US" sz="3200" u="none" cap="none" strike="noStrike"/>
                        <a:t>input x1,x2,x3;</a:t>
                      </a:r>
                      <a:endParaRPr/>
                    </a:p>
                    <a:p>
                      <a:pPr indent="-566420" lvl="0" marL="914400" marR="0" rtl="0" algn="l">
                        <a:lnSpc>
                          <a:spcPct val="115000"/>
                        </a:lnSpc>
                        <a:spcBef>
                          <a:spcPts val="0"/>
                        </a:spcBef>
                        <a:spcAft>
                          <a:spcPts val="0"/>
                        </a:spcAft>
                        <a:buNone/>
                      </a:pPr>
                      <a:r>
                        <a:rPr lang="en-US" sz="3200" u="none" cap="none" strike="noStrike"/>
                        <a:t>output f;</a:t>
                      </a:r>
                      <a:endParaRPr/>
                    </a:p>
                    <a:p>
                      <a:pPr indent="-566420" lvl="0" marL="914400" marR="0" rtl="0" algn="l">
                        <a:lnSpc>
                          <a:spcPct val="115000"/>
                        </a:lnSpc>
                        <a:spcBef>
                          <a:spcPts val="0"/>
                        </a:spcBef>
                        <a:spcAft>
                          <a:spcPts val="0"/>
                        </a:spcAft>
                        <a:buNone/>
                      </a:pPr>
                      <a:r>
                        <a:rPr lang="en-US" sz="3200" u="none" cap="none" strike="noStrike"/>
                        <a:t>assign f=(x1 &amp; x2)| (~x2 &amp; x3);</a:t>
                      </a:r>
                      <a:endParaRPr/>
                    </a:p>
                    <a:p>
                      <a:pPr indent="-836930" lvl="0" marL="914400" marR="0" rtl="0" algn="l">
                        <a:lnSpc>
                          <a:spcPct val="115000"/>
                        </a:lnSpc>
                        <a:spcBef>
                          <a:spcPts val="0"/>
                        </a:spcBef>
                        <a:spcAft>
                          <a:spcPts val="0"/>
                        </a:spcAft>
                        <a:buNone/>
                      </a:pPr>
                      <a:r>
                        <a:rPr lang="en-US" sz="3200" u="none" cap="none" strike="noStrike"/>
                        <a:t>endmodule</a:t>
                      </a:r>
                      <a:endParaRPr sz="32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p:nvPr/>
        </p:nvSpPr>
        <p:spPr>
          <a:xfrm>
            <a:off x="1696871" y="658842"/>
            <a:ext cx="9330519"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The AND and OR operations are indicated by the “&amp;” and “</a:t>
            </a:r>
            <a:r>
              <a:rPr lang="en-US" sz="3200">
                <a:solidFill>
                  <a:schemeClr val="dk1"/>
                </a:solidFill>
                <a:latin typeface="Arial"/>
                <a:ea typeface="Arial"/>
                <a:cs typeface="Arial"/>
                <a:sym typeface="Arial"/>
              </a:rPr>
              <a:t>|</a:t>
            </a:r>
            <a:r>
              <a:rPr lang="en-US" sz="3200">
                <a:solidFill>
                  <a:schemeClr val="dk1"/>
                </a:solidFill>
                <a:latin typeface="Times"/>
                <a:ea typeface="Times"/>
                <a:cs typeface="Times"/>
                <a:sym typeface="Times"/>
              </a:rPr>
              <a:t>” Verilog operators, respectively. The </a:t>
            </a:r>
            <a:r>
              <a:rPr i="1" lang="en-US" sz="3200">
                <a:solidFill>
                  <a:schemeClr val="dk1"/>
                </a:solidFill>
                <a:latin typeface="Times"/>
                <a:ea typeface="Times"/>
                <a:cs typeface="Times"/>
                <a:sym typeface="Times"/>
              </a:rPr>
              <a:t>assign </a:t>
            </a:r>
            <a:r>
              <a:rPr lang="en-US" sz="3200">
                <a:solidFill>
                  <a:schemeClr val="dk1"/>
                </a:solidFill>
                <a:latin typeface="Times"/>
                <a:ea typeface="Times"/>
                <a:cs typeface="Times"/>
                <a:sym typeface="Times"/>
              </a:rPr>
              <a:t>keyword provides a </a:t>
            </a:r>
            <a:r>
              <a:rPr i="1" lang="en-US" sz="3200">
                <a:solidFill>
                  <a:schemeClr val="dk1"/>
                </a:solidFill>
                <a:latin typeface="Times"/>
                <a:ea typeface="Times"/>
                <a:cs typeface="Times"/>
                <a:sym typeface="Times"/>
              </a:rPr>
              <a:t>continuous assignment </a:t>
            </a:r>
            <a:r>
              <a:rPr lang="en-US" sz="3200">
                <a:solidFill>
                  <a:schemeClr val="dk1"/>
                </a:solidFill>
                <a:latin typeface="Times"/>
                <a:ea typeface="Times"/>
                <a:cs typeface="Times"/>
                <a:sym typeface="Times"/>
              </a:rPr>
              <a:t>for the signal </a:t>
            </a:r>
            <a:r>
              <a:rPr i="1" lang="en-US" sz="3200">
                <a:solidFill>
                  <a:schemeClr val="dk1"/>
                </a:solidFill>
                <a:latin typeface="Times"/>
                <a:ea typeface="Times"/>
                <a:cs typeface="Times"/>
                <a:sym typeface="Times"/>
              </a:rPr>
              <a:t>f</a:t>
            </a:r>
            <a:r>
              <a:rPr lang="en-US" sz="3200">
                <a:solidFill>
                  <a:schemeClr val="dk1"/>
                </a:solidFill>
                <a:latin typeface="Times"/>
                <a:ea typeface="Times"/>
                <a:cs typeface="Times"/>
                <a:sym typeface="Times"/>
              </a:rPr>
              <a:t>.</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Behavioral code for example 2 is as follows:</a:t>
            </a:r>
            <a:endParaRPr sz="3200">
              <a:solidFill>
                <a:schemeClr val="dk1"/>
              </a:solidFill>
              <a:latin typeface="Calibri"/>
              <a:ea typeface="Calibri"/>
              <a:cs typeface="Calibri"/>
              <a:sym typeface="Calibri"/>
            </a:endParaRPr>
          </a:p>
        </p:txBody>
      </p:sp>
      <p:sp>
        <p:nvSpPr>
          <p:cNvPr id="153" name="Google Shape;153;p13"/>
          <p:cNvSpPr/>
          <p:nvPr/>
        </p:nvSpPr>
        <p:spPr>
          <a:xfrm>
            <a:off x="1696871" y="3213387"/>
            <a:ext cx="910305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module </a:t>
            </a:r>
            <a:r>
              <a:rPr lang="en-US" sz="3200">
                <a:solidFill>
                  <a:schemeClr val="dk1"/>
                </a:solidFill>
                <a:latin typeface="Times"/>
                <a:ea typeface="Times"/>
                <a:cs typeface="Times"/>
                <a:sym typeface="Times"/>
              </a:rPr>
              <a:t>example2 (x1, x2, x3, x4, f, g, h);</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input </a:t>
            </a:r>
            <a:r>
              <a:rPr lang="en-US" sz="3200">
                <a:solidFill>
                  <a:schemeClr val="dk1"/>
                </a:solidFill>
                <a:latin typeface="Times"/>
                <a:ea typeface="Times"/>
                <a:cs typeface="Times"/>
                <a:sym typeface="Times"/>
              </a:rPr>
              <a:t>x1, x2, x3, x4;</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output </a:t>
            </a:r>
            <a:r>
              <a:rPr lang="en-US" sz="3200">
                <a:solidFill>
                  <a:schemeClr val="dk1"/>
                </a:solidFill>
                <a:latin typeface="Times"/>
                <a:ea typeface="Times"/>
                <a:cs typeface="Times"/>
                <a:sym typeface="Times"/>
              </a:rPr>
              <a:t>f, g, h;</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assign </a:t>
            </a:r>
            <a:r>
              <a:rPr lang="en-US" sz="3200">
                <a:solidFill>
                  <a:schemeClr val="dk1"/>
                </a:solidFill>
                <a:latin typeface="Times"/>
                <a:ea typeface="Times"/>
                <a:cs typeface="Times"/>
                <a:sym typeface="Times"/>
              </a:rPr>
              <a:t>g = (x1 &amp; x3) </a:t>
            </a:r>
            <a:r>
              <a:rPr lang="en-US" sz="3200">
                <a:solidFill>
                  <a:schemeClr val="dk1"/>
                </a:solidFill>
                <a:latin typeface="Arial"/>
                <a:ea typeface="Arial"/>
                <a:cs typeface="Arial"/>
                <a:sym typeface="Arial"/>
              </a:rPr>
              <a:t>| </a:t>
            </a:r>
            <a:r>
              <a:rPr lang="en-US" sz="3200">
                <a:solidFill>
                  <a:schemeClr val="dk1"/>
                </a:solidFill>
                <a:latin typeface="Times"/>
                <a:ea typeface="Times"/>
                <a:cs typeface="Times"/>
                <a:sym typeface="Times"/>
              </a:rPr>
              <a:t>(x2 &amp; x4);</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assign </a:t>
            </a:r>
            <a:r>
              <a:rPr lang="en-US" sz="3200">
                <a:solidFill>
                  <a:schemeClr val="dk1"/>
                </a:solidFill>
                <a:latin typeface="Times"/>
                <a:ea typeface="Times"/>
                <a:cs typeface="Times"/>
                <a:sym typeface="Times"/>
              </a:rPr>
              <a:t>h = (x1 </a:t>
            </a:r>
            <a:r>
              <a:rPr lang="en-US" sz="3200">
                <a:solidFill>
                  <a:schemeClr val="dk1"/>
                </a:solidFill>
                <a:latin typeface="Arial"/>
                <a:ea typeface="Arial"/>
                <a:cs typeface="Arial"/>
                <a:sym typeface="Arial"/>
              </a:rPr>
              <a:t>| </a:t>
            </a:r>
            <a:r>
              <a:rPr lang="en-US" sz="3200">
                <a:solidFill>
                  <a:schemeClr val="dk1"/>
                </a:solidFill>
                <a:latin typeface="Times"/>
                <a:ea typeface="Times"/>
                <a:cs typeface="Times"/>
                <a:sym typeface="Times"/>
              </a:rPr>
              <a:t>x3) &amp; ( x2 </a:t>
            </a:r>
            <a:r>
              <a:rPr lang="en-US" sz="3200">
                <a:solidFill>
                  <a:schemeClr val="dk1"/>
                </a:solidFill>
                <a:latin typeface="Arial"/>
                <a:ea typeface="Arial"/>
                <a:cs typeface="Arial"/>
                <a:sym typeface="Arial"/>
              </a:rPr>
              <a:t>| </a:t>
            </a:r>
            <a:r>
              <a:rPr lang="en-US" sz="3200">
                <a:solidFill>
                  <a:schemeClr val="dk1"/>
                </a:solidFill>
                <a:latin typeface="Times"/>
                <a:ea typeface="Times"/>
                <a:cs typeface="Times"/>
                <a:sym typeface="Times"/>
              </a:rPr>
              <a:t>x4);</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assign </a:t>
            </a:r>
            <a:r>
              <a:rPr lang="en-US" sz="3200">
                <a:solidFill>
                  <a:schemeClr val="dk1"/>
                </a:solidFill>
                <a:latin typeface="Times"/>
                <a:ea typeface="Times"/>
                <a:cs typeface="Times"/>
                <a:sym typeface="Times"/>
              </a:rPr>
              <a:t>f = g </a:t>
            </a:r>
            <a:r>
              <a:rPr lang="en-US" sz="3200">
                <a:solidFill>
                  <a:schemeClr val="dk1"/>
                </a:solidFill>
                <a:latin typeface="Arial"/>
                <a:ea typeface="Arial"/>
                <a:cs typeface="Arial"/>
                <a:sym typeface="Arial"/>
              </a:rPr>
              <a:t>| </a:t>
            </a:r>
            <a:r>
              <a:rPr lang="en-US" sz="3200">
                <a:solidFill>
                  <a:schemeClr val="dk1"/>
                </a:solidFill>
                <a:latin typeface="Times"/>
                <a:ea typeface="Times"/>
                <a:cs typeface="Times"/>
                <a:sym typeface="Times"/>
              </a:rPr>
              <a:t>h;</a:t>
            </a:r>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endmodule</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4"/>
          <p:cNvGraphicFramePr/>
          <p:nvPr/>
        </p:nvGraphicFramePr>
        <p:xfrm>
          <a:off x="3289110" y="423082"/>
          <a:ext cx="3000000" cy="3000000"/>
        </p:xfrm>
        <a:graphic>
          <a:graphicData uri="http://schemas.openxmlformats.org/drawingml/2006/table">
            <a:tbl>
              <a:tblPr bandRow="1" firstCol="1" firstRow="1">
                <a:noFill/>
                <a:tableStyleId>{42FEE668-1D88-4848-BDE8-7462371EAC08}</a:tableStyleId>
              </a:tblPr>
              <a:tblGrid>
                <a:gridCol w="1260325"/>
                <a:gridCol w="1373375"/>
                <a:gridCol w="2289375"/>
                <a:gridCol w="2149375"/>
              </a:tblGrid>
              <a:tr h="359500">
                <a:tc>
                  <a:txBody>
                    <a:bodyPr/>
                    <a:lstStyle/>
                    <a:p>
                      <a:pPr indent="0" lvl="0" marL="0" marR="0" rtl="0" algn="ctr">
                        <a:lnSpc>
                          <a:spcPct val="115000"/>
                        </a:lnSpc>
                        <a:spcBef>
                          <a:spcPts val="0"/>
                        </a:spcBef>
                        <a:spcAft>
                          <a:spcPts val="0"/>
                        </a:spcAft>
                        <a:buNone/>
                      </a:pPr>
                      <a:r>
                        <a:rPr lang="en-US" sz="800" u="none" cap="none" strike="noStrike"/>
                        <a:t>Operator type</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Operator Symbols</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Operation Performed</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Number of operands</a:t>
                      </a:r>
                      <a:endParaRPr sz="700" u="none" cap="none" strike="noStrike">
                        <a:latin typeface="Calibri"/>
                        <a:ea typeface="Calibri"/>
                        <a:cs typeface="Calibri"/>
                        <a:sym typeface="Calibri"/>
                      </a:endParaRPr>
                    </a:p>
                  </a:txBody>
                  <a:tcPr marT="0" marB="0" marR="43000" marL="43000"/>
                </a:tc>
              </a:tr>
              <a:tr h="915000">
                <a:tc>
                  <a:txBody>
                    <a:bodyPr/>
                    <a:lstStyle/>
                    <a:p>
                      <a:pPr indent="0" lvl="0" marL="0" marR="0" rtl="0" algn="just">
                        <a:lnSpc>
                          <a:spcPct val="115000"/>
                        </a:lnSpc>
                        <a:spcBef>
                          <a:spcPts val="0"/>
                        </a:spcBef>
                        <a:spcAft>
                          <a:spcPts val="0"/>
                        </a:spcAft>
                        <a:buNone/>
                      </a:pPr>
                      <a:r>
                        <a:rPr lang="en-US" sz="800" u="none" cap="none" strike="noStrike"/>
                        <a:t>Bitwise</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&amp;</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 or  ^~</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1’s complement</a:t>
                      </a:r>
                      <a:endParaRPr sz="700" u="none" cap="none" strike="noStrike"/>
                    </a:p>
                    <a:p>
                      <a:pPr indent="0" lvl="0" marL="0" marR="0" rtl="0" algn="l">
                        <a:lnSpc>
                          <a:spcPct val="115000"/>
                        </a:lnSpc>
                        <a:spcBef>
                          <a:spcPts val="0"/>
                        </a:spcBef>
                        <a:spcAft>
                          <a:spcPts val="0"/>
                        </a:spcAft>
                        <a:buNone/>
                      </a:pPr>
                      <a:r>
                        <a:rPr lang="en-US" sz="800" u="none" cap="none" strike="noStrike"/>
                        <a:t>Bitwise AND</a:t>
                      </a:r>
                      <a:endParaRPr sz="700" u="none" cap="none" strike="noStrike"/>
                    </a:p>
                    <a:p>
                      <a:pPr indent="0" lvl="0" marL="0" marR="0" rtl="0" algn="l">
                        <a:lnSpc>
                          <a:spcPct val="115000"/>
                        </a:lnSpc>
                        <a:spcBef>
                          <a:spcPts val="0"/>
                        </a:spcBef>
                        <a:spcAft>
                          <a:spcPts val="0"/>
                        </a:spcAft>
                        <a:buNone/>
                      </a:pPr>
                      <a:r>
                        <a:rPr lang="en-US" sz="800" u="none" cap="none" strike="noStrike"/>
                        <a:t>Bitwise OR</a:t>
                      </a:r>
                      <a:endParaRPr sz="700" u="none" cap="none" strike="noStrike"/>
                    </a:p>
                    <a:p>
                      <a:pPr indent="0" lvl="0" marL="0" marR="0" rtl="0" algn="l">
                        <a:lnSpc>
                          <a:spcPct val="115000"/>
                        </a:lnSpc>
                        <a:spcBef>
                          <a:spcPts val="0"/>
                        </a:spcBef>
                        <a:spcAft>
                          <a:spcPts val="0"/>
                        </a:spcAft>
                        <a:buNone/>
                      </a:pPr>
                      <a:r>
                        <a:rPr lang="en-US" sz="800" u="none" cap="none" strike="noStrike"/>
                        <a:t>Bitwise XOR</a:t>
                      </a:r>
                      <a:endParaRPr sz="700" u="none" cap="none" strike="noStrike"/>
                    </a:p>
                    <a:p>
                      <a:pPr indent="0" lvl="0" marL="0" marR="0" rtl="0" algn="l">
                        <a:lnSpc>
                          <a:spcPct val="115000"/>
                        </a:lnSpc>
                        <a:spcBef>
                          <a:spcPts val="0"/>
                        </a:spcBef>
                        <a:spcAft>
                          <a:spcPts val="0"/>
                        </a:spcAft>
                        <a:buNone/>
                      </a:pPr>
                      <a:r>
                        <a:rPr lang="en-US" sz="800" u="none" cap="none" strike="noStrike"/>
                        <a:t>Bitwise XNOR</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544675">
                <a:tc>
                  <a:txBody>
                    <a:bodyPr/>
                    <a:lstStyle/>
                    <a:p>
                      <a:pPr indent="0" lvl="0" marL="0" marR="0" rtl="0" algn="just">
                        <a:lnSpc>
                          <a:spcPct val="115000"/>
                        </a:lnSpc>
                        <a:spcBef>
                          <a:spcPts val="0"/>
                        </a:spcBef>
                        <a:spcAft>
                          <a:spcPts val="0"/>
                        </a:spcAft>
                        <a:buNone/>
                      </a:pPr>
                      <a:r>
                        <a:rPr lang="en-US" sz="800" u="none" cap="none" strike="noStrike"/>
                        <a:t>Logical</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&amp;&amp;</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NOT</a:t>
                      </a:r>
                      <a:endParaRPr sz="700" u="none" cap="none" strike="noStrike"/>
                    </a:p>
                    <a:p>
                      <a:pPr indent="0" lvl="0" marL="0" marR="0" rtl="0" algn="l">
                        <a:lnSpc>
                          <a:spcPct val="115000"/>
                        </a:lnSpc>
                        <a:spcBef>
                          <a:spcPts val="0"/>
                        </a:spcBef>
                        <a:spcAft>
                          <a:spcPts val="0"/>
                        </a:spcAft>
                        <a:buNone/>
                      </a:pPr>
                      <a:r>
                        <a:rPr lang="en-US" sz="800" u="none" cap="none" strike="noStrike"/>
                        <a:t>AND</a:t>
                      </a:r>
                      <a:endParaRPr sz="700" u="none" cap="none" strike="noStrike"/>
                    </a:p>
                    <a:p>
                      <a:pPr indent="0" lvl="0" marL="0" marR="0" rtl="0" algn="l">
                        <a:lnSpc>
                          <a:spcPct val="115000"/>
                        </a:lnSpc>
                        <a:spcBef>
                          <a:spcPts val="0"/>
                        </a:spcBef>
                        <a:spcAft>
                          <a:spcPts val="0"/>
                        </a:spcAft>
                        <a:buNone/>
                      </a:pPr>
                      <a:r>
                        <a:rPr lang="en-US" sz="800" u="none" cap="none" strike="noStrike"/>
                        <a:t>OR</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1100150">
                <a:tc>
                  <a:txBody>
                    <a:bodyPr/>
                    <a:lstStyle/>
                    <a:p>
                      <a:pPr indent="0" lvl="0" marL="0" marR="0" rtl="0" algn="just">
                        <a:lnSpc>
                          <a:spcPct val="115000"/>
                        </a:lnSpc>
                        <a:spcBef>
                          <a:spcPts val="0"/>
                        </a:spcBef>
                        <a:spcAft>
                          <a:spcPts val="0"/>
                        </a:spcAft>
                        <a:buNone/>
                      </a:pPr>
                      <a:r>
                        <a:rPr lang="en-US" sz="800" u="none" cap="none" strike="noStrike"/>
                        <a:t>Reduction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&amp;</a:t>
                      </a:r>
                      <a:endParaRPr sz="700" u="none" cap="none" strike="noStrike"/>
                    </a:p>
                    <a:p>
                      <a:pPr indent="0" lvl="0" marL="0" marR="0" rtl="0" algn="ctr">
                        <a:lnSpc>
                          <a:spcPct val="115000"/>
                        </a:lnSpc>
                        <a:spcBef>
                          <a:spcPts val="0"/>
                        </a:spcBef>
                        <a:spcAft>
                          <a:spcPts val="0"/>
                        </a:spcAft>
                        <a:buNone/>
                      </a:pPr>
                      <a:r>
                        <a:rPr lang="en-US" sz="800" u="none" cap="none" strike="noStrike"/>
                        <a:t>~&amp;</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 or ^~</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Reduction AND</a:t>
                      </a:r>
                      <a:endParaRPr sz="700" u="none" cap="none" strike="noStrike"/>
                    </a:p>
                    <a:p>
                      <a:pPr indent="0" lvl="0" marL="0" marR="0" rtl="0" algn="l">
                        <a:lnSpc>
                          <a:spcPct val="115000"/>
                        </a:lnSpc>
                        <a:spcBef>
                          <a:spcPts val="0"/>
                        </a:spcBef>
                        <a:spcAft>
                          <a:spcPts val="0"/>
                        </a:spcAft>
                        <a:buNone/>
                      </a:pPr>
                      <a:r>
                        <a:rPr lang="en-US" sz="800" u="none" cap="none" strike="noStrike"/>
                        <a:t>Reduction NAND</a:t>
                      </a:r>
                      <a:endParaRPr sz="700" u="none" cap="none" strike="noStrike"/>
                    </a:p>
                    <a:p>
                      <a:pPr indent="0" lvl="0" marL="0" marR="0" rtl="0" algn="l">
                        <a:lnSpc>
                          <a:spcPct val="115000"/>
                        </a:lnSpc>
                        <a:spcBef>
                          <a:spcPts val="0"/>
                        </a:spcBef>
                        <a:spcAft>
                          <a:spcPts val="0"/>
                        </a:spcAft>
                        <a:buNone/>
                      </a:pPr>
                      <a:r>
                        <a:rPr lang="en-US" sz="800" u="none" cap="none" strike="noStrike"/>
                        <a:t>Reduction OR</a:t>
                      </a:r>
                      <a:endParaRPr sz="700" u="none" cap="none" strike="noStrike"/>
                    </a:p>
                    <a:p>
                      <a:pPr indent="0" lvl="0" marL="0" marR="0" rtl="0" algn="l">
                        <a:lnSpc>
                          <a:spcPct val="115000"/>
                        </a:lnSpc>
                        <a:spcBef>
                          <a:spcPts val="0"/>
                        </a:spcBef>
                        <a:spcAft>
                          <a:spcPts val="0"/>
                        </a:spcAft>
                        <a:buNone/>
                      </a:pPr>
                      <a:r>
                        <a:rPr lang="en-US" sz="800" u="none" cap="none" strike="noStrike"/>
                        <a:t>Reduction NOR</a:t>
                      </a:r>
                      <a:endParaRPr sz="700" u="none" cap="none" strike="noStrike"/>
                    </a:p>
                    <a:p>
                      <a:pPr indent="0" lvl="0" marL="0" marR="0" rtl="0" algn="l">
                        <a:lnSpc>
                          <a:spcPct val="115000"/>
                        </a:lnSpc>
                        <a:spcBef>
                          <a:spcPts val="0"/>
                        </a:spcBef>
                        <a:spcAft>
                          <a:spcPts val="0"/>
                        </a:spcAft>
                        <a:buNone/>
                      </a:pPr>
                      <a:r>
                        <a:rPr lang="en-US" sz="800" u="none" cap="none" strike="noStrike"/>
                        <a:t>Reduction XOR</a:t>
                      </a:r>
                      <a:endParaRPr sz="700" u="none" cap="none" strike="noStrike"/>
                    </a:p>
                    <a:p>
                      <a:pPr indent="0" lvl="0" marL="0" marR="0" rtl="0" algn="l">
                        <a:lnSpc>
                          <a:spcPct val="115000"/>
                        </a:lnSpc>
                        <a:spcBef>
                          <a:spcPts val="0"/>
                        </a:spcBef>
                        <a:spcAft>
                          <a:spcPts val="0"/>
                        </a:spcAft>
                        <a:buNone/>
                      </a:pPr>
                      <a:r>
                        <a:rPr lang="en-US" sz="800" u="none" cap="none" strike="noStrike"/>
                        <a:t>Reduction XNOR</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latin typeface="Calibri"/>
                        <a:ea typeface="Calibri"/>
                        <a:cs typeface="Calibri"/>
                        <a:sym typeface="Calibri"/>
                      </a:endParaRPr>
                    </a:p>
                  </a:txBody>
                  <a:tcPr marT="0" marB="0" marR="43000" marL="43000"/>
                </a:tc>
              </a:tr>
              <a:tr h="915000">
                <a:tc>
                  <a:txBody>
                    <a:bodyPr/>
                    <a:lstStyle/>
                    <a:p>
                      <a:pPr indent="0" lvl="0" marL="0" marR="0" rtl="0" algn="just">
                        <a:lnSpc>
                          <a:spcPct val="115000"/>
                        </a:lnSpc>
                        <a:spcBef>
                          <a:spcPts val="0"/>
                        </a:spcBef>
                        <a:spcAft>
                          <a:spcPts val="0"/>
                        </a:spcAft>
                        <a:buNone/>
                      </a:pPr>
                      <a:r>
                        <a:rPr lang="en-US" sz="800" u="none" cap="none" strike="noStrike"/>
                        <a:t>Arithmetic</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Addition</a:t>
                      </a:r>
                      <a:endParaRPr sz="700" u="none" cap="none" strike="noStrike"/>
                    </a:p>
                    <a:p>
                      <a:pPr indent="0" lvl="0" marL="0" marR="0" rtl="0" algn="l">
                        <a:lnSpc>
                          <a:spcPct val="115000"/>
                        </a:lnSpc>
                        <a:spcBef>
                          <a:spcPts val="0"/>
                        </a:spcBef>
                        <a:spcAft>
                          <a:spcPts val="0"/>
                        </a:spcAft>
                        <a:buNone/>
                      </a:pPr>
                      <a:r>
                        <a:rPr lang="en-US" sz="800" u="none" cap="none" strike="noStrike"/>
                        <a:t>Subtraction</a:t>
                      </a:r>
                      <a:endParaRPr sz="700" u="none" cap="none" strike="noStrike"/>
                    </a:p>
                    <a:p>
                      <a:pPr indent="0" lvl="0" marL="0" marR="0" rtl="0" algn="l">
                        <a:lnSpc>
                          <a:spcPct val="115000"/>
                        </a:lnSpc>
                        <a:spcBef>
                          <a:spcPts val="0"/>
                        </a:spcBef>
                        <a:spcAft>
                          <a:spcPts val="0"/>
                        </a:spcAft>
                        <a:buNone/>
                      </a:pPr>
                      <a:r>
                        <a:rPr lang="en-US" sz="800" u="none" cap="none" strike="noStrike"/>
                        <a:t>2’s complement</a:t>
                      </a:r>
                      <a:endParaRPr sz="700" u="none" cap="none" strike="noStrike"/>
                    </a:p>
                    <a:p>
                      <a:pPr indent="0" lvl="0" marL="0" marR="0" rtl="0" algn="l">
                        <a:lnSpc>
                          <a:spcPct val="115000"/>
                        </a:lnSpc>
                        <a:spcBef>
                          <a:spcPts val="0"/>
                        </a:spcBef>
                        <a:spcAft>
                          <a:spcPts val="0"/>
                        </a:spcAft>
                        <a:buNone/>
                      </a:pPr>
                      <a:r>
                        <a:rPr lang="en-US" sz="800" u="none" cap="none" strike="noStrike"/>
                        <a:t>Multiplication</a:t>
                      </a:r>
                      <a:endParaRPr sz="700" u="none" cap="none" strike="noStrike"/>
                    </a:p>
                    <a:p>
                      <a:pPr indent="0" lvl="0" marL="0" marR="0" rtl="0" algn="l">
                        <a:lnSpc>
                          <a:spcPct val="115000"/>
                        </a:lnSpc>
                        <a:spcBef>
                          <a:spcPts val="0"/>
                        </a:spcBef>
                        <a:spcAft>
                          <a:spcPts val="0"/>
                        </a:spcAft>
                        <a:buNone/>
                      </a:pPr>
                      <a:r>
                        <a:rPr lang="en-US" sz="800" u="none" cap="none" strike="noStrike"/>
                        <a:t>Division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1</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915000">
                <a:tc>
                  <a:txBody>
                    <a:bodyPr/>
                    <a:lstStyle/>
                    <a:p>
                      <a:pPr indent="0" lvl="0" marL="0" marR="0" rtl="0" algn="just">
                        <a:lnSpc>
                          <a:spcPct val="115000"/>
                        </a:lnSpc>
                        <a:spcBef>
                          <a:spcPts val="0"/>
                        </a:spcBef>
                        <a:spcAft>
                          <a:spcPts val="0"/>
                        </a:spcAft>
                        <a:buNone/>
                      </a:pPr>
                      <a:r>
                        <a:rPr lang="en-US" sz="800" u="none" cap="none" strike="noStrike"/>
                        <a:t>Relational</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&gt; </a:t>
                      </a:r>
                      <a:endParaRPr sz="700" u="none" cap="none" strike="noStrike"/>
                    </a:p>
                    <a:p>
                      <a:pPr indent="0" lvl="0" marL="0" marR="0" rtl="0" algn="ctr">
                        <a:lnSpc>
                          <a:spcPct val="115000"/>
                        </a:lnSpc>
                        <a:spcBef>
                          <a:spcPts val="0"/>
                        </a:spcBef>
                        <a:spcAft>
                          <a:spcPts val="0"/>
                        </a:spcAft>
                        <a:buNone/>
                      </a:pPr>
                      <a:r>
                        <a:rPr lang="en-US" sz="800" u="none" cap="none" strike="noStrike"/>
                        <a:t>&lt; </a:t>
                      </a:r>
                      <a:endParaRPr sz="700" u="none" cap="none" strike="noStrike"/>
                    </a:p>
                    <a:p>
                      <a:pPr indent="0" lvl="0" marL="0" marR="0" rtl="0" algn="ctr">
                        <a:lnSpc>
                          <a:spcPct val="115000"/>
                        </a:lnSpc>
                        <a:spcBef>
                          <a:spcPts val="0"/>
                        </a:spcBef>
                        <a:spcAft>
                          <a:spcPts val="0"/>
                        </a:spcAft>
                        <a:buNone/>
                      </a:pPr>
                      <a:r>
                        <a:rPr lang="en-US" sz="800" u="none" cap="none" strike="noStrike"/>
                        <a:t>&gt;=</a:t>
                      </a:r>
                      <a:endParaRPr sz="700" u="none" cap="none" strike="noStrike"/>
                    </a:p>
                    <a:p>
                      <a:pPr indent="0" lvl="0" marL="0" marR="0" rtl="0" algn="ctr">
                        <a:lnSpc>
                          <a:spcPct val="115000"/>
                        </a:lnSpc>
                        <a:spcBef>
                          <a:spcPts val="0"/>
                        </a:spcBef>
                        <a:spcAft>
                          <a:spcPts val="0"/>
                        </a:spcAft>
                        <a:buNone/>
                      </a:pPr>
                      <a:r>
                        <a:rPr lang="en-US" sz="800" u="none" cap="none" strike="noStrike"/>
                        <a:t>&lt;=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Greater than</a:t>
                      </a:r>
                      <a:endParaRPr sz="700" u="none" cap="none" strike="noStrike"/>
                    </a:p>
                    <a:p>
                      <a:pPr indent="0" lvl="0" marL="0" marR="0" rtl="0" algn="l">
                        <a:lnSpc>
                          <a:spcPct val="115000"/>
                        </a:lnSpc>
                        <a:spcBef>
                          <a:spcPts val="0"/>
                        </a:spcBef>
                        <a:spcAft>
                          <a:spcPts val="0"/>
                        </a:spcAft>
                        <a:buNone/>
                      </a:pPr>
                      <a:r>
                        <a:rPr lang="en-US" sz="800" u="none" cap="none" strike="noStrike"/>
                        <a:t>Lesser than</a:t>
                      </a:r>
                      <a:endParaRPr sz="700" u="none" cap="none" strike="noStrike"/>
                    </a:p>
                    <a:p>
                      <a:pPr indent="0" lvl="0" marL="0" marR="0" rtl="0" algn="l">
                        <a:lnSpc>
                          <a:spcPct val="115000"/>
                        </a:lnSpc>
                        <a:spcBef>
                          <a:spcPts val="0"/>
                        </a:spcBef>
                        <a:spcAft>
                          <a:spcPts val="0"/>
                        </a:spcAft>
                        <a:buNone/>
                      </a:pPr>
                      <a:r>
                        <a:rPr lang="en-US" sz="800" u="none" cap="none" strike="noStrike"/>
                        <a:t>Greater than or equal to</a:t>
                      </a:r>
                      <a:endParaRPr sz="700" u="none" cap="none" strike="noStrike"/>
                    </a:p>
                    <a:p>
                      <a:pPr indent="0" lvl="0" marL="0" marR="0" rtl="0" algn="l">
                        <a:lnSpc>
                          <a:spcPct val="115000"/>
                        </a:lnSpc>
                        <a:spcBef>
                          <a:spcPts val="0"/>
                        </a:spcBef>
                        <a:spcAft>
                          <a:spcPts val="0"/>
                        </a:spcAft>
                        <a:buNone/>
                      </a:pPr>
                      <a:r>
                        <a:rPr lang="en-US" sz="800" u="none" cap="none" strike="noStrike"/>
                        <a:t>Lesser than or equal to</a:t>
                      </a:r>
                      <a:endParaRPr sz="700" u="none" cap="none" strike="noStrike"/>
                    </a:p>
                    <a:p>
                      <a:pPr indent="0" lvl="0" marL="0" marR="0" rtl="0" algn="l">
                        <a:lnSpc>
                          <a:spcPct val="115000"/>
                        </a:lnSpc>
                        <a:spcBef>
                          <a:spcPts val="0"/>
                        </a:spcBef>
                        <a:spcAft>
                          <a:spcPts val="0"/>
                        </a:spcAft>
                        <a:buNone/>
                      </a:pPr>
                      <a:r>
                        <a:rPr lang="en-US" sz="800" u="none" cap="none" strike="noStrike"/>
                        <a:t> </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359500">
                <a:tc>
                  <a:txBody>
                    <a:bodyPr/>
                    <a:lstStyle/>
                    <a:p>
                      <a:pPr indent="0" lvl="0" marL="0" marR="0" rtl="0" algn="just">
                        <a:lnSpc>
                          <a:spcPct val="115000"/>
                        </a:lnSpc>
                        <a:spcBef>
                          <a:spcPts val="0"/>
                        </a:spcBef>
                        <a:spcAft>
                          <a:spcPts val="0"/>
                        </a:spcAft>
                        <a:buNone/>
                      </a:pPr>
                      <a:r>
                        <a:rPr lang="en-US" sz="800" u="none" cap="none" strike="noStrike"/>
                        <a:t>Equality</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p>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Logical equality</a:t>
                      </a:r>
                      <a:endParaRPr sz="700" u="none" cap="none" strike="noStrike"/>
                    </a:p>
                    <a:p>
                      <a:pPr indent="0" lvl="0" marL="0" marR="0" rtl="0" algn="l">
                        <a:lnSpc>
                          <a:spcPct val="115000"/>
                        </a:lnSpc>
                        <a:spcBef>
                          <a:spcPts val="0"/>
                        </a:spcBef>
                        <a:spcAft>
                          <a:spcPts val="0"/>
                        </a:spcAft>
                        <a:buNone/>
                      </a:pPr>
                      <a:r>
                        <a:rPr lang="en-US" sz="800" u="none" cap="none" strike="noStrike"/>
                        <a:t>Logical inequality</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359500">
                <a:tc>
                  <a:txBody>
                    <a:bodyPr/>
                    <a:lstStyle/>
                    <a:p>
                      <a:pPr indent="0" lvl="0" marL="0" marR="0" rtl="0" algn="just">
                        <a:lnSpc>
                          <a:spcPct val="115000"/>
                        </a:lnSpc>
                        <a:spcBef>
                          <a:spcPts val="0"/>
                        </a:spcBef>
                        <a:spcAft>
                          <a:spcPts val="0"/>
                        </a:spcAft>
                        <a:buNone/>
                      </a:pPr>
                      <a:r>
                        <a:rPr lang="en-US" sz="800" u="none" cap="none" strike="noStrike"/>
                        <a:t>Shift</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&gt;&gt; </a:t>
                      </a:r>
                      <a:endParaRPr sz="700" u="none" cap="none" strike="noStrike"/>
                    </a:p>
                    <a:p>
                      <a:pPr indent="0" lvl="0" marL="0" marR="0" rtl="0" algn="ctr">
                        <a:lnSpc>
                          <a:spcPct val="115000"/>
                        </a:lnSpc>
                        <a:spcBef>
                          <a:spcPts val="0"/>
                        </a:spcBef>
                        <a:spcAft>
                          <a:spcPts val="0"/>
                        </a:spcAft>
                        <a:buNone/>
                      </a:pPr>
                      <a:r>
                        <a:rPr lang="en-US" sz="800" u="none" cap="none" strike="noStrike"/>
                        <a:t>&lt;&lt; </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Right shift</a:t>
                      </a:r>
                      <a:endParaRPr sz="700" u="none" cap="none" strike="noStrike"/>
                    </a:p>
                    <a:p>
                      <a:pPr indent="0" lvl="0" marL="0" marR="0" rtl="0" algn="l">
                        <a:lnSpc>
                          <a:spcPct val="115000"/>
                        </a:lnSpc>
                        <a:spcBef>
                          <a:spcPts val="0"/>
                        </a:spcBef>
                        <a:spcAft>
                          <a:spcPts val="0"/>
                        </a:spcAft>
                        <a:buNone/>
                      </a:pPr>
                      <a:r>
                        <a:rPr lang="en-US" sz="800" u="none" cap="none" strike="noStrike"/>
                        <a:t>Left shift</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2</a:t>
                      </a:r>
                      <a:endParaRPr sz="700" u="none" cap="none" strike="noStrike"/>
                    </a:p>
                    <a:p>
                      <a:pPr indent="0" lvl="0" marL="0" marR="0" rtl="0" algn="ctr">
                        <a:lnSpc>
                          <a:spcPct val="115000"/>
                        </a:lnSpc>
                        <a:spcBef>
                          <a:spcPts val="0"/>
                        </a:spcBef>
                        <a:spcAft>
                          <a:spcPts val="0"/>
                        </a:spcAft>
                        <a:buNone/>
                      </a:pPr>
                      <a:r>
                        <a:rPr lang="en-US" sz="800" u="none" cap="none" strike="noStrike"/>
                        <a:t>2</a:t>
                      </a:r>
                      <a:endParaRPr sz="700" u="none" cap="none" strike="noStrike">
                        <a:latin typeface="Calibri"/>
                        <a:ea typeface="Calibri"/>
                        <a:cs typeface="Calibri"/>
                        <a:sym typeface="Calibri"/>
                      </a:endParaRPr>
                    </a:p>
                  </a:txBody>
                  <a:tcPr marT="0" marB="0" marR="43000" marL="43000"/>
                </a:tc>
              </a:tr>
              <a:tr h="174350">
                <a:tc>
                  <a:txBody>
                    <a:bodyPr/>
                    <a:lstStyle/>
                    <a:p>
                      <a:pPr indent="0" lvl="0" marL="0" marR="0" rtl="0" algn="just">
                        <a:lnSpc>
                          <a:spcPct val="115000"/>
                        </a:lnSpc>
                        <a:spcBef>
                          <a:spcPts val="0"/>
                        </a:spcBef>
                        <a:spcAft>
                          <a:spcPts val="0"/>
                        </a:spcAft>
                        <a:buNone/>
                      </a:pPr>
                      <a:r>
                        <a:rPr lang="en-US" sz="800" u="none" cap="none" strike="noStrike"/>
                        <a:t>Concatenation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Concatenation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Any number</a:t>
                      </a:r>
                      <a:endParaRPr sz="700" u="none" cap="none" strike="noStrike">
                        <a:latin typeface="Calibri"/>
                        <a:ea typeface="Calibri"/>
                        <a:cs typeface="Calibri"/>
                        <a:sym typeface="Calibri"/>
                      </a:endParaRPr>
                    </a:p>
                  </a:txBody>
                  <a:tcPr marT="0" marB="0" marR="43000" marL="43000"/>
                </a:tc>
              </a:tr>
              <a:tr h="174350">
                <a:tc>
                  <a:txBody>
                    <a:bodyPr/>
                    <a:lstStyle/>
                    <a:p>
                      <a:pPr indent="0" lvl="0" marL="0" marR="0" rtl="0" algn="just">
                        <a:lnSpc>
                          <a:spcPct val="115000"/>
                        </a:lnSpc>
                        <a:spcBef>
                          <a:spcPts val="0"/>
                        </a:spcBef>
                        <a:spcAft>
                          <a:spcPts val="0"/>
                        </a:spcAft>
                        <a:buNone/>
                      </a:pPr>
                      <a:r>
                        <a:rPr lang="en-US" sz="800" u="none" cap="none" strike="noStrike"/>
                        <a:t>Replication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Replication</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Any number</a:t>
                      </a:r>
                      <a:endParaRPr sz="700" u="none" cap="none" strike="noStrike">
                        <a:latin typeface="Calibri"/>
                        <a:ea typeface="Calibri"/>
                        <a:cs typeface="Calibri"/>
                        <a:sym typeface="Calibri"/>
                      </a:endParaRPr>
                    </a:p>
                  </a:txBody>
                  <a:tcPr marT="0" marB="0" marR="43000" marL="43000"/>
                </a:tc>
              </a:tr>
              <a:tr h="174350">
                <a:tc>
                  <a:txBody>
                    <a:bodyPr/>
                    <a:lstStyle/>
                    <a:p>
                      <a:pPr indent="0" lvl="0" marL="0" marR="0" rtl="0" algn="just">
                        <a:lnSpc>
                          <a:spcPct val="115000"/>
                        </a:lnSpc>
                        <a:spcBef>
                          <a:spcPts val="0"/>
                        </a:spcBef>
                        <a:spcAft>
                          <a:spcPts val="0"/>
                        </a:spcAft>
                        <a:buNone/>
                      </a:pPr>
                      <a:r>
                        <a:rPr lang="en-US" sz="800" u="none" cap="none" strike="noStrike"/>
                        <a:t>Conditional</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a:t>
                      </a:r>
                      <a:endParaRPr sz="700" u="none" cap="none" strike="noStrike">
                        <a:latin typeface="Calibri"/>
                        <a:ea typeface="Calibri"/>
                        <a:cs typeface="Calibri"/>
                        <a:sym typeface="Calibri"/>
                      </a:endParaRPr>
                    </a:p>
                  </a:txBody>
                  <a:tcPr marT="0" marB="0" marR="43000" marL="43000"/>
                </a:tc>
                <a:tc>
                  <a:txBody>
                    <a:bodyPr/>
                    <a:lstStyle/>
                    <a:p>
                      <a:pPr indent="0" lvl="0" marL="0" marR="0" rtl="0" algn="l">
                        <a:lnSpc>
                          <a:spcPct val="115000"/>
                        </a:lnSpc>
                        <a:spcBef>
                          <a:spcPts val="0"/>
                        </a:spcBef>
                        <a:spcAft>
                          <a:spcPts val="0"/>
                        </a:spcAft>
                        <a:buNone/>
                      </a:pPr>
                      <a:r>
                        <a:rPr lang="en-US" sz="800" u="none" cap="none" strike="noStrike"/>
                        <a:t>Conditional</a:t>
                      </a:r>
                      <a:endParaRPr sz="700" u="none" cap="none" strike="noStrike">
                        <a:latin typeface="Calibri"/>
                        <a:ea typeface="Calibri"/>
                        <a:cs typeface="Calibri"/>
                        <a:sym typeface="Calibri"/>
                      </a:endParaRPr>
                    </a:p>
                  </a:txBody>
                  <a:tcPr marT="0" marB="0" marR="43000" marL="43000"/>
                </a:tc>
                <a:tc>
                  <a:txBody>
                    <a:bodyPr/>
                    <a:lstStyle/>
                    <a:p>
                      <a:pPr indent="0" lvl="0" marL="0" marR="0" rtl="0" algn="ctr">
                        <a:lnSpc>
                          <a:spcPct val="115000"/>
                        </a:lnSpc>
                        <a:spcBef>
                          <a:spcPts val="0"/>
                        </a:spcBef>
                        <a:spcAft>
                          <a:spcPts val="0"/>
                        </a:spcAft>
                        <a:buNone/>
                      </a:pPr>
                      <a:r>
                        <a:rPr lang="en-US" sz="800" u="none" cap="none" strike="noStrike"/>
                        <a:t>3</a:t>
                      </a:r>
                      <a:endParaRPr sz="700" u="none" cap="none" strike="noStrike">
                        <a:latin typeface="Calibri"/>
                        <a:ea typeface="Calibri"/>
                        <a:cs typeface="Calibri"/>
                        <a:sym typeface="Calibri"/>
                      </a:endParaRPr>
                    </a:p>
                  </a:txBody>
                  <a:tcPr marT="0" marB="0" marR="43000" marL="430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p:nvPr/>
        </p:nvSpPr>
        <p:spPr>
          <a:xfrm>
            <a:off x="3336574" y="528429"/>
            <a:ext cx="51505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Hierarchical Verilog Code</a:t>
            </a:r>
            <a:endParaRPr sz="3200">
              <a:solidFill>
                <a:schemeClr val="dk1"/>
              </a:solidFill>
              <a:latin typeface="Calibri"/>
              <a:ea typeface="Calibri"/>
              <a:cs typeface="Calibri"/>
              <a:sym typeface="Calibri"/>
            </a:endParaRPr>
          </a:p>
        </p:txBody>
      </p:sp>
      <p:sp>
        <p:nvSpPr>
          <p:cNvPr id="164" name="Google Shape;164;p15"/>
          <p:cNvSpPr/>
          <p:nvPr/>
        </p:nvSpPr>
        <p:spPr>
          <a:xfrm>
            <a:off x="1355677" y="2471971"/>
            <a:ext cx="9985500" cy="2062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For larger designs, it is often convenient to create a hierarchical structure in the Verilog code, in which there is a </a:t>
            </a:r>
            <a:r>
              <a:rPr i="1" lang="en-US" sz="3200">
                <a:solidFill>
                  <a:schemeClr val="dk1"/>
                </a:solidFill>
                <a:latin typeface="Times"/>
                <a:ea typeface="Times"/>
                <a:cs typeface="Times"/>
                <a:sym typeface="Times"/>
              </a:rPr>
              <a:t>top-level </a:t>
            </a:r>
            <a:r>
              <a:rPr lang="en-US" sz="3200">
                <a:solidFill>
                  <a:schemeClr val="dk1"/>
                </a:solidFill>
                <a:latin typeface="Times"/>
                <a:ea typeface="Times"/>
                <a:cs typeface="Times"/>
                <a:sym typeface="Times"/>
              </a:rPr>
              <a:t>module that includes multiple instances of </a:t>
            </a:r>
            <a:r>
              <a:rPr i="1" lang="en-US" sz="3200">
                <a:solidFill>
                  <a:schemeClr val="dk1"/>
                </a:solidFill>
                <a:latin typeface="Times"/>
                <a:ea typeface="Times"/>
                <a:cs typeface="Times"/>
                <a:sym typeface="Times"/>
              </a:rPr>
              <a:t>lower-level </a:t>
            </a:r>
            <a:r>
              <a:rPr lang="en-US" sz="3200">
                <a:solidFill>
                  <a:schemeClr val="dk1"/>
                </a:solidFill>
                <a:latin typeface="Times"/>
                <a:ea typeface="Times"/>
                <a:cs typeface="Times"/>
                <a:sym typeface="Times"/>
              </a:rPr>
              <a:t>modules.</a:t>
            </a:r>
            <a:endParaRPr sz="3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6"/>
          <p:cNvPicPr preferRelativeResize="0"/>
          <p:nvPr/>
        </p:nvPicPr>
        <p:blipFill rotWithShape="1">
          <a:blip r:embed="rId3">
            <a:alphaModFix/>
          </a:blip>
          <a:srcRect b="0" l="0" r="0" t="0"/>
          <a:stretch/>
        </p:blipFill>
        <p:spPr>
          <a:xfrm>
            <a:off x="1402881" y="750628"/>
            <a:ext cx="8862981" cy="3478426"/>
          </a:xfrm>
          <a:prstGeom prst="rect">
            <a:avLst/>
          </a:prstGeom>
          <a:noFill/>
          <a:ln>
            <a:noFill/>
          </a:ln>
        </p:spPr>
      </p:pic>
      <p:sp>
        <p:nvSpPr>
          <p:cNvPr id="170" name="Google Shape;170;p16"/>
          <p:cNvSpPr txBox="1"/>
          <p:nvPr/>
        </p:nvSpPr>
        <p:spPr>
          <a:xfrm>
            <a:off x="1746913" y="4844955"/>
            <a:ext cx="14200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Let n=4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17"/>
          <p:cNvGraphicFramePr/>
          <p:nvPr/>
        </p:nvGraphicFramePr>
        <p:xfrm>
          <a:off x="996286" y="245659"/>
          <a:ext cx="3000000" cy="3000000"/>
        </p:xfrm>
        <a:graphic>
          <a:graphicData uri="http://schemas.openxmlformats.org/drawingml/2006/table">
            <a:tbl>
              <a:tblPr>
                <a:noFill/>
                <a:tableStyleId>{42FEE668-1D88-4848-BDE8-7462371EAC08}</a:tableStyleId>
              </a:tblPr>
              <a:tblGrid>
                <a:gridCol w="10508775"/>
              </a:tblGrid>
              <a:tr h="5254400">
                <a:tc>
                  <a:txBody>
                    <a:bodyPr/>
                    <a:lstStyle/>
                    <a:p>
                      <a:pPr indent="0" lvl="0" marL="0" marR="0" rtl="0" algn="l">
                        <a:lnSpc>
                          <a:spcPct val="115000"/>
                        </a:lnSpc>
                        <a:spcBef>
                          <a:spcPts val="0"/>
                        </a:spcBef>
                        <a:spcAft>
                          <a:spcPts val="0"/>
                        </a:spcAft>
                        <a:buNone/>
                      </a:pPr>
                      <a:r>
                        <a:rPr lang="en-US" sz="2400" u="none" cap="none" strike="noStrike"/>
                        <a:t>module adder4 (carryin, x3, x2, x1, x0, y3, y2, y1, y0, s3, s2, s1, s0, carryout);</a:t>
                      </a:r>
                      <a:endParaRPr/>
                    </a:p>
                    <a:p>
                      <a:pPr indent="403860" lvl="0" marL="0" marR="0" rtl="0" algn="l">
                        <a:lnSpc>
                          <a:spcPct val="115000"/>
                        </a:lnSpc>
                        <a:spcBef>
                          <a:spcPts val="0"/>
                        </a:spcBef>
                        <a:spcAft>
                          <a:spcPts val="0"/>
                        </a:spcAft>
                        <a:buNone/>
                      </a:pPr>
                      <a:r>
                        <a:rPr lang="en-US" sz="2400" u="none" cap="none" strike="noStrike"/>
                        <a:t>input carryin, x3, x2, x1, x0, y3, y2, y1, y0;</a:t>
                      </a:r>
                      <a:endParaRPr/>
                    </a:p>
                    <a:p>
                      <a:pPr indent="403860" lvl="0" marL="0" marR="0" rtl="0" algn="l">
                        <a:lnSpc>
                          <a:spcPct val="115000"/>
                        </a:lnSpc>
                        <a:spcBef>
                          <a:spcPts val="0"/>
                        </a:spcBef>
                        <a:spcAft>
                          <a:spcPts val="0"/>
                        </a:spcAft>
                        <a:buNone/>
                      </a:pPr>
                      <a:r>
                        <a:rPr lang="en-US" sz="2400" u="none" cap="none" strike="noStrike"/>
                        <a:t>output s3, s2, s1, s0, carryout;</a:t>
                      </a:r>
                      <a:endParaRPr/>
                    </a:p>
                    <a:p>
                      <a:pPr indent="403860" lvl="0" marL="0" marR="0" rtl="0" algn="l">
                        <a:lnSpc>
                          <a:spcPct val="115000"/>
                        </a:lnSpc>
                        <a:spcBef>
                          <a:spcPts val="0"/>
                        </a:spcBef>
                        <a:spcAft>
                          <a:spcPts val="0"/>
                        </a:spcAft>
                        <a:buNone/>
                      </a:pPr>
                      <a:r>
                        <a:rPr lang="en-US" sz="2400" u="none" cap="none" strike="noStrike"/>
                        <a:t>fulladd stage0 (carryin, x0, y0, s0, c1);</a:t>
                      </a:r>
                      <a:endParaRPr/>
                    </a:p>
                    <a:p>
                      <a:pPr indent="403860" lvl="0" marL="0" marR="0" rtl="0" algn="l">
                        <a:lnSpc>
                          <a:spcPct val="115000"/>
                        </a:lnSpc>
                        <a:spcBef>
                          <a:spcPts val="0"/>
                        </a:spcBef>
                        <a:spcAft>
                          <a:spcPts val="0"/>
                        </a:spcAft>
                        <a:buNone/>
                      </a:pPr>
                      <a:r>
                        <a:rPr lang="en-US" sz="2400" u="none" cap="none" strike="noStrike"/>
                        <a:t>fulladd stage1 (c1, x1, y1, s1, c2);</a:t>
                      </a:r>
                      <a:endParaRPr/>
                    </a:p>
                    <a:p>
                      <a:pPr indent="403860" lvl="0" marL="0" marR="0" rtl="0" algn="l">
                        <a:lnSpc>
                          <a:spcPct val="115000"/>
                        </a:lnSpc>
                        <a:spcBef>
                          <a:spcPts val="0"/>
                        </a:spcBef>
                        <a:spcAft>
                          <a:spcPts val="0"/>
                        </a:spcAft>
                        <a:buNone/>
                      </a:pPr>
                      <a:r>
                        <a:rPr lang="en-US" sz="2400" u="none" cap="none" strike="noStrike"/>
                        <a:t>fulladd stage2 (c2, x2, y2, s2, c3);</a:t>
                      </a:r>
                      <a:endParaRPr/>
                    </a:p>
                    <a:p>
                      <a:pPr indent="403860" lvl="0" marL="0" marR="0" rtl="0" algn="l">
                        <a:lnSpc>
                          <a:spcPct val="115000"/>
                        </a:lnSpc>
                        <a:spcBef>
                          <a:spcPts val="0"/>
                        </a:spcBef>
                        <a:spcAft>
                          <a:spcPts val="0"/>
                        </a:spcAft>
                        <a:buNone/>
                      </a:pPr>
                      <a:r>
                        <a:rPr lang="en-US" sz="2400" u="none" cap="none" strike="noStrike"/>
                        <a:t>fulladd stage3 (c3, x3, y3, s3, carryout);</a:t>
                      </a:r>
                      <a:endParaRPr/>
                    </a:p>
                    <a:p>
                      <a:pPr indent="0" lvl="0" marL="0" marR="0" rtl="0" algn="l">
                        <a:lnSpc>
                          <a:spcPct val="115000"/>
                        </a:lnSpc>
                        <a:spcBef>
                          <a:spcPts val="0"/>
                        </a:spcBef>
                        <a:spcAft>
                          <a:spcPts val="0"/>
                        </a:spcAft>
                        <a:buNone/>
                      </a:pPr>
                      <a:r>
                        <a:rPr lang="en-US" sz="2400" u="none" cap="none" strike="noStrike"/>
                        <a:t>endmodule</a:t>
                      </a:r>
                      <a:endParaRPr sz="2400" u="none" cap="none" strike="noStrike"/>
                    </a:p>
                    <a:p>
                      <a:pPr indent="0" lvl="0" marL="0" marR="0" rtl="0" algn="l">
                        <a:lnSpc>
                          <a:spcPct val="115000"/>
                        </a:lnSpc>
                        <a:spcBef>
                          <a:spcPts val="0"/>
                        </a:spcBef>
                        <a:spcAft>
                          <a:spcPts val="0"/>
                        </a:spcAft>
                        <a:buNone/>
                      </a:pPr>
                      <a:r>
                        <a:rPr lang="en-US" sz="2400" u="none" cap="none" strike="noStrike"/>
                        <a:t> </a:t>
                      </a:r>
                      <a:endParaRPr/>
                    </a:p>
                    <a:p>
                      <a:pPr indent="0" lvl="0" marL="0" marR="0" rtl="0" algn="l">
                        <a:lnSpc>
                          <a:spcPct val="115000"/>
                        </a:lnSpc>
                        <a:spcBef>
                          <a:spcPts val="0"/>
                        </a:spcBef>
                        <a:spcAft>
                          <a:spcPts val="0"/>
                        </a:spcAft>
                        <a:buNone/>
                      </a:pPr>
                      <a:r>
                        <a:rPr lang="en-US" sz="2400" u="none" cap="none" strike="noStrike"/>
                        <a:t>module fulladd (Cin, x, y, s, Cout);</a:t>
                      </a:r>
                      <a:endParaRPr/>
                    </a:p>
                    <a:p>
                      <a:pPr indent="419100" lvl="0" marL="0" marR="0" rtl="0" algn="l">
                        <a:lnSpc>
                          <a:spcPct val="115000"/>
                        </a:lnSpc>
                        <a:spcBef>
                          <a:spcPts val="0"/>
                        </a:spcBef>
                        <a:spcAft>
                          <a:spcPts val="0"/>
                        </a:spcAft>
                        <a:buNone/>
                      </a:pPr>
                      <a:r>
                        <a:rPr lang="en-US" sz="2400" u="none" cap="none" strike="noStrike"/>
                        <a:t>input Cin, x, y;</a:t>
                      </a:r>
                      <a:endParaRPr/>
                    </a:p>
                    <a:p>
                      <a:pPr indent="419100" lvl="0" marL="0" marR="0" rtl="0" algn="l">
                        <a:lnSpc>
                          <a:spcPct val="115000"/>
                        </a:lnSpc>
                        <a:spcBef>
                          <a:spcPts val="0"/>
                        </a:spcBef>
                        <a:spcAft>
                          <a:spcPts val="0"/>
                        </a:spcAft>
                        <a:buNone/>
                      </a:pPr>
                      <a:r>
                        <a:rPr lang="en-US" sz="2400" u="none" cap="none" strike="noStrike"/>
                        <a:t>output s, Cout;</a:t>
                      </a:r>
                      <a:endParaRPr/>
                    </a:p>
                    <a:p>
                      <a:pPr indent="419100" lvl="0" marL="0" marR="0" rtl="0" algn="l">
                        <a:lnSpc>
                          <a:spcPct val="115000"/>
                        </a:lnSpc>
                        <a:spcBef>
                          <a:spcPts val="0"/>
                        </a:spcBef>
                        <a:spcAft>
                          <a:spcPts val="0"/>
                        </a:spcAft>
                        <a:buNone/>
                      </a:pPr>
                      <a:r>
                        <a:rPr lang="en-US" sz="2400" u="none" cap="none" strike="noStrike"/>
                        <a:t>assign s = x ∧ y ∧ Cin;</a:t>
                      </a:r>
                      <a:endParaRPr/>
                    </a:p>
                    <a:p>
                      <a:pPr indent="419100" lvl="0" marL="0" marR="0" rtl="0" algn="l">
                        <a:lnSpc>
                          <a:spcPct val="115000"/>
                        </a:lnSpc>
                        <a:spcBef>
                          <a:spcPts val="0"/>
                        </a:spcBef>
                        <a:spcAft>
                          <a:spcPts val="0"/>
                        </a:spcAft>
                        <a:buNone/>
                      </a:pPr>
                      <a:r>
                        <a:rPr lang="en-US" sz="2400" u="none" cap="none" strike="noStrike"/>
                        <a:t>assign Cout = (x &amp; y) | (x &amp; Cin) | (y &amp; Cin);</a:t>
                      </a:r>
                      <a:endParaRPr/>
                    </a:p>
                    <a:p>
                      <a:pPr indent="0" lvl="0" marL="0" marR="0" rtl="0" algn="l">
                        <a:lnSpc>
                          <a:spcPct val="115000"/>
                        </a:lnSpc>
                        <a:spcBef>
                          <a:spcPts val="0"/>
                        </a:spcBef>
                        <a:spcAft>
                          <a:spcPts val="0"/>
                        </a:spcAft>
                        <a:buNone/>
                      </a:pPr>
                      <a:r>
                        <a:rPr lang="en-US" sz="2400" u="none" cap="none" strike="noStrike"/>
                        <a:t>endmodule</a:t>
                      </a:r>
                      <a:endParaRPr sz="2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18"/>
          <p:cNvGraphicFramePr/>
          <p:nvPr/>
        </p:nvGraphicFramePr>
        <p:xfrm>
          <a:off x="1009934" y="3354256"/>
          <a:ext cx="3000000" cy="3000000"/>
        </p:xfrm>
        <a:graphic>
          <a:graphicData uri="http://schemas.openxmlformats.org/drawingml/2006/table">
            <a:tbl>
              <a:tblPr>
                <a:noFill/>
                <a:tableStyleId>{42FEE668-1D88-4848-BDE8-7462371EAC08}</a:tableStyleId>
              </a:tblPr>
              <a:tblGrid>
                <a:gridCol w="10153925"/>
              </a:tblGrid>
              <a:tr h="411475">
                <a:tc>
                  <a:txBody>
                    <a:bodyPr/>
                    <a:lstStyle/>
                    <a:p>
                      <a:pPr indent="0" lvl="0" marL="0" marR="0" rtl="0" algn="just">
                        <a:lnSpc>
                          <a:spcPct val="115000"/>
                        </a:lnSpc>
                        <a:spcBef>
                          <a:spcPts val="0"/>
                        </a:spcBef>
                        <a:spcAft>
                          <a:spcPts val="0"/>
                        </a:spcAft>
                        <a:buNone/>
                      </a:pPr>
                      <a:r>
                        <a:rPr lang="en-US" sz="3200" u="none" cap="none" strike="noStrike"/>
                        <a:t>module_name  instance_name (.port_name ( [expression] ) {, .port_name ( [expression] )} );</a:t>
                      </a:r>
                      <a:endParaRPr sz="3200" u="none" cap="none" strike="noStrike">
                        <a:latin typeface="Calibri"/>
                        <a:ea typeface="Calibri"/>
                        <a:cs typeface="Calibri"/>
                        <a:sym typeface="Calibri"/>
                      </a:endParaRPr>
                    </a:p>
                  </a:txBody>
                  <a:tcPr marT="0" marB="0" marR="68575" marL="68575"/>
                </a:tc>
              </a:tr>
            </a:tbl>
          </a:graphicData>
        </a:graphic>
      </p:graphicFrame>
      <p:sp>
        <p:nvSpPr>
          <p:cNvPr id="181" name="Google Shape;181;p18"/>
          <p:cNvSpPr/>
          <p:nvPr/>
        </p:nvSpPr>
        <p:spPr>
          <a:xfrm>
            <a:off x="1239875" y="777561"/>
            <a:ext cx="9923993" cy="2062103"/>
          </a:xfrm>
          <a:prstGeom prst="rect">
            <a:avLst/>
          </a:prstGeom>
          <a:noFill/>
          <a:ln>
            <a:noFill/>
          </a:ln>
        </p:spPr>
        <p:txBody>
          <a:bodyPr anchorCtr="0" anchor="ctr"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A Verilog module can be included as a subcircuit in another module. </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The general form of a module instantiation statement is given below.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p:nvPr/>
        </p:nvSpPr>
        <p:spPr>
          <a:xfrm>
            <a:off x="1009934" y="962379"/>
            <a:ext cx="9498841" cy="462280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The </a:t>
            </a:r>
            <a:r>
              <a:rPr b="1" i="1" lang="en-US" sz="3200">
                <a:solidFill>
                  <a:schemeClr val="dk1"/>
                </a:solidFill>
                <a:latin typeface="Times New Roman"/>
                <a:ea typeface="Times New Roman"/>
                <a:cs typeface="Times New Roman"/>
                <a:sym typeface="Times New Roman"/>
              </a:rPr>
              <a:t>instance_name</a:t>
            </a:r>
            <a:r>
              <a:rPr lang="en-US" sz="3200">
                <a:solidFill>
                  <a:schemeClr val="dk1"/>
                </a:solidFill>
                <a:latin typeface="Times New Roman"/>
                <a:ea typeface="Times New Roman"/>
                <a:cs typeface="Times New Roman"/>
                <a:sym typeface="Times New Roman"/>
              </a:rPr>
              <a:t> can be any legal Verilog identifier and the port connections specify how the module is connected to the rest of the circuit. </a:t>
            </a:r>
            <a:endParaRPr sz="32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The same module can be instantiated multiple times in a given design provided that each instance name is unique.</a:t>
            </a:r>
            <a:endParaRPr/>
          </a:p>
          <a:p>
            <a:pPr indent="-342900" lvl="0" marL="342900" marR="0" rtl="0" algn="just">
              <a:lnSpc>
                <a:spcPct val="115000"/>
              </a:lnSpc>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Each port_name is the name of a port in the subcircuit, and each expression specifies a connection to that 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736979" y="363915"/>
            <a:ext cx="10781731"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Times"/>
                <a:ea typeface="Times"/>
                <a:cs typeface="Times"/>
                <a:sym typeface="Times"/>
              </a:rPr>
              <a:t>There are two ways of describing the circuit in Verilog.  </a:t>
            </a:r>
            <a:endParaRPr/>
          </a:p>
          <a:p>
            <a:pPr indent="-514350" lvl="0" marL="514350" marR="0" rtl="0" algn="just">
              <a:spcBef>
                <a:spcPts val="0"/>
              </a:spcBef>
              <a:spcAft>
                <a:spcPts val="0"/>
              </a:spcAft>
              <a:buClr>
                <a:schemeClr val="dk1"/>
              </a:buClr>
              <a:buSzPts val="3200"/>
              <a:buFont typeface="Times"/>
              <a:buAutoNum type="arabicPeriod"/>
            </a:pPr>
            <a:r>
              <a:rPr b="0" i="0" lang="en-US" sz="3200" u="none" cap="none" strike="noStrike">
                <a:solidFill>
                  <a:schemeClr val="dk1"/>
                </a:solidFill>
                <a:latin typeface="Times"/>
                <a:ea typeface="Times"/>
                <a:cs typeface="Times"/>
                <a:sym typeface="Times"/>
              </a:rPr>
              <a:t>Using Verilog constructs, describe the structure of the circuit in terms of circuit elements, such as logic gates. A larger circuit is defined by writing code that connects such elements together. This approach is referred to as the </a:t>
            </a:r>
            <a:r>
              <a:rPr b="0" i="1" lang="en-US" sz="3200" u="none" cap="none" strike="noStrike">
                <a:solidFill>
                  <a:schemeClr val="dk1"/>
                </a:solidFill>
                <a:latin typeface="Times"/>
                <a:ea typeface="Times"/>
                <a:cs typeface="Times"/>
                <a:sym typeface="Times"/>
              </a:rPr>
              <a:t>structural </a:t>
            </a:r>
            <a:r>
              <a:rPr b="0" i="0" lang="en-US" sz="3200" u="none" cap="none" strike="noStrike">
                <a:solidFill>
                  <a:schemeClr val="dk1"/>
                </a:solidFill>
                <a:latin typeface="Times"/>
                <a:ea typeface="Times"/>
                <a:cs typeface="Times"/>
                <a:sym typeface="Times"/>
              </a:rPr>
              <a:t>representation of logic circuits. </a:t>
            </a:r>
            <a:endParaRPr/>
          </a:p>
          <a:p>
            <a:pPr indent="-514350" lvl="0" marL="514350" marR="0" rtl="0" algn="just">
              <a:spcBef>
                <a:spcPts val="0"/>
              </a:spcBef>
              <a:spcAft>
                <a:spcPts val="0"/>
              </a:spcAft>
              <a:buClr>
                <a:schemeClr val="dk1"/>
              </a:buClr>
              <a:buSzPts val="3200"/>
              <a:buFont typeface="Times"/>
              <a:buAutoNum type="arabicPeriod"/>
            </a:pPr>
            <a:r>
              <a:rPr b="0" i="0" lang="en-US" sz="3200" u="none" cap="none" strike="noStrike">
                <a:solidFill>
                  <a:schemeClr val="dk1"/>
                </a:solidFill>
                <a:latin typeface="Times"/>
                <a:ea typeface="Times"/>
                <a:cs typeface="Times"/>
                <a:sym typeface="Times"/>
              </a:rPr>
              <a:t>Using logic expressions and Verilog programming constructs that define the desired behavior of the circuit, but not its actual structure in terms of gates, describe a circuit more abstractly. This is called the </a:t>
            </a:r>
            <a:r>
              <a:rPr b="0" i="1" lang="en-US" sz="3200" u="none" cap="none" strike="noStrike">
                <a:solidFill>
                  <a:schemeClr val="dk1"/>
                </a:solidFill>
                <a:latin typeface="Times"/>
                <a:ea typeface="Times"/>
                <a:cs typeface="Times"/>
                <a:sym typeface="Times"/>
              </a:rPr>
              <a:t>behavioral </a:t>
            </a:r>
            <a:r>
              <a:rPr b="0" i="0" lang="en-US" sz="3200" u="none" cap="none" strike="noStrike">
                <a:solidFill>
                  <a:schemeClr val="dk1"/>
                </a:solidFill>
                <a:latin typeface="Times"/>
                <a:ea typeface="Times"/>
                <a:cs typeface="Times"/>
                <a:sym typeface="Times"/>
              </a:rPr>
              <a:t>representation.</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p:nvPr/>
        </p:nvSpPr>
        <p:spPr>
          <a:xfrm>
            <a:off x="1337481" y="675624"/>
            <a:ext cx="9826388" cy="462280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3200"/>
              <a:buFont typeface="Noto Sans Symbols"/>
              <a:buChar char="∙"/>
            </a:pPr>
            <a:r>
              <a:rPr b="1" lang="en-US" sz="3200">
                <a:solidFill>
                  <a:schemeClr val="dk1"/>
                </a:solidFill>
                <a:latin typeface="Times New Roman"/>
                <a:ea typeface="Times New Roman"/>
                <a:cs typeface="Times New Roman"/>
                <a:sym typeface="Times New Roman"/>
              </a:rPr>
              <a:t>Named port connections</a:t>
            </a:r>
            <a:r>
              <a:rPr lang="en-US" sz="3200">
                <a:solidFill>
                  <a:schemeClr val="dk1"/>
                </a:solidFill>
                <a:latin typeface="Times New Roman"/>
                <a:ea typeface="Times New Roman"/>
                <a:cs typeface="Times New Roman"/>
                <a:sym typeface="Times New Roman"/>
              </a:rPr>
              <a:t> -The syntax  .port_name is provided so that the order of signals listed in the instantiation statement does not have to be the same as the order of the ports given in the module statement of the subcircuit. </a:t>
            </a:r>
            <a:endParaRPr/>
          </a:p>
          <a:p>
            <a:pPr indent="-342900" lvl="0" marL="342900" marR="0" rtl="0" algn="just">
              <a:lnSpc>
                <a:spcPct val="115000"/>
              </a:lnSpc>
              <a:spcBef>
                <a:spcPts val="0"/>
              </a:spcBef>
              <a:spcAft>
                <a:spcPts val="0"/>
              </a:spcAft>
              <a:buClr>
                <a:schemeClr val="dk1"/>
              </a:buClr>
              <a:buSzPts val="3200"/>
              <a:buFont typeface="Noto Sans Symbols"/>
              <a:buChar char="∙"/>
            </a:pPr>
            <a:r>
              <a:rPr b="1" lang="en-US" sz="3200">
                <a:solidFill>
                  <a:schemeClr val="dk1"/>
                </a:solidFill>
                <a:latin typeface="Times New Roman"/>
                <a:ea typeface="Times New Roman"/>
                <a:cs typeface="Times New Roman"/>
                <a:sym typeface="Times New Roman"/>
              </a:rPr>
              <a:t>Ordered port connections</a:t>
            </a:r>
            <a:r>
              <a:rPr lang="en-US" sz="3200">
                <a:solidFill>
                  <a:schemeClr val="dk1"/>
                </a:solidFill>
                <a:latin typeface="Times New Roman"/>
                <a:ea typeface="Times New Roman"/>
                <a:cs typeface="Times New Roman"/>
                <a:sym typeface="Times New Roman"/>
              </a:rPr>
              <a:t>-If the port connections are given in the same order as in the subcircuit, then  .port_name is not needed.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p:nvPr/>
        </p:nvSpPr>
        <p:spPr>
          <a:xfrm>
            <a:off x="1160060" y="666474"/>
            <a:ext cx="9321421" cy="5047536"/>
          </a:xfrm>
          <a:prstGeom prst="rect">
            <a:avLst/>
          </a:prstGeom>
          <a:noFill/>
          <a:ln>
            <a:noFill/>
          </a:ln>
        </p:spPr>
        <p:txBody>
          <a:bodyPr anchorCtr="0" anchor="t" bIns="45700" lIns="91425" spcFirstLastPara="1" rIns="91425" wrap="square" tIns="45700">
            <a:spAutoFit/>
          </a:bodyPr>
          <a:lstStyle/>
          <a:p>
            <a:pPr indent="0" lvl="0" marL="228600" marR="0" rtl="0" algn="l">
              <a:lnSpc>
                <a:spcPct val="115000"/>
              </a:lnSpc>
              <a:spcBef>
                <a:spcPts val="0"/>
              </a:spcBef>
              <a:spcAft>
                <a:spcPts val="0"/>
              </a:spcAft>
              <a:buNone/>
            </a:pPr>
            <a:r>
              <a:rPr b="1" lang="en-US" sz="2800">
                <a:solidFill>
                  <a:schemeClr val="dk1"/>
                </a:solidFill>
                <a:latin typeface="Times New Roman"/>
                <a:ea typeface="Times New Roman"/>
                <a:cs typeface="Times New Roman"/>
                <a:sym typeface="Times New Roman"/>
              </a:rPr>
              <a:t>Using Vectored Signals</a:t>
            </a:r>
            <a:endParaRPr sz="28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Multibit signals are called </a:t>
            </a:r>
            <a:r>
              <a:rPr i="1" lang="en-US" sz="2800">
                <a:solidFill>
                  <a:schemeClr val="dk1"/>
                </a:solidFill>
                <a:latin typeface="Times New Roman"/>
                <a:ea typeface="Times New Roman"/>
                <a:cs typeface="Times New Roman"/>
                <a:sym typeface="Times New Roman"/>
              </a:rPr>
              <a:t>vectors</a:t>
            </a:r>
            <a:r>
              <a:rPr lang="en-US" sz="2800">
                <a:solidFill>
                  <a:schemeClr val="dk1"/>
                </a:solidFill>
                <a:latin typeface="Times New Roman"/>
                <a:ea typeface="Times New Roman"/>
                <a:cs typeface="Times New Roman"/>
                <a:sym typeface="Times New Roman"/>
              </a:rPr>
              <a:t>.</a:t>
            </a:r>
            <a:endParaRPr sz="28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An example of an input vector is</a:t>
            </a:r>
            <a:endParaRPr sz="2800">
              <a:solidFill>
                <a:schemeClr val="dk1"/>
              </a:solidFill>
              <a:latin typeface="Calibri"/>
              <a:ea typeface="Calibri"/>
              <a:cs typeface="Calibri"/>
              <a:sym typeface="Calibri"/>
            </a:endParaRPr>
          </a:p>
          <a:p>
            <a:pPr indent="457200" lvl="0" marL="742950" marR="0" rtl="0" algn="just">
              <a:lnSpc>
                <a:spcPct val="115000"/>
              </a:lnSpc>
              <a:spcBef>
                <a:spcPts val="0"/>
              </a:spcBef>
              <a:spcAft>
                <a:spcPts val="0"/>
              </a:spcAft>
              <a:buNone/>
            </a:pPr>
            <a:r>
              <a:rPr b="1" lang="en-US" sz="2800">
                <a:solidFill>
                  <a:schemeClr val="dk1"/>
                </a:solidFill>
                <a:latin typeface="Times New Roman"/>
                <a:ea typeface="Times New Roman"/>
                <a:cs typeface="Times New Roman"/>
                <a:sym typeface="Times New Roman"/>
              </a:rPr>
              <a:t>input </a:t>
            </a:r>
            <a:r>
              <a:rPr lang="en-US" sz="2800">
                <a:solidFill>
                  <a:schemeClr val="dk1"/>
                </a:solidFill>
                <a:latin typeface="Times New Roman"/>
                <a:ea typeface="Times New Roman"/>
                <a:cs typeface="Times New Roman"/>
                <a:sym typeface="Times New Roman"/>
              </a:rPr>
              <a:t>[3:0] W;</a:t>
            </a:r>
            <a:endParaRPr sz="28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This statement defines </a:t>
            </a:r>
            <a:r>
              <a:rPr i="1" lang="en-US" sz="2800">
                <a:solidFill>
                  <a:schemeClr val="dk1"/>
                </a:solidFill>
                <a:latin typeface="Times New Roman"/>
                <a:ea typeface="Times New Roman"/>
                <a:cs typeface="Times New Roman"/>
                <a:sym typeface="Times New Roman"/>
              </a:rPr>
              <a:t>W </a:t>
            </a:r>
            <a:r>
              <a:rPr lang="en-US" sz="2800">
                <a:solidFill>
                  <a:schemeClr val="dk1"/>
                </a:solidFill>
                <a:latin typeface="Times New Roman"/>
                <a:ea typeface="Times New Roman"/>
                <a:cs typeface="Times New Roman"/>
                <a:sym typeface="Times New Roman"/>
              </a:rPr>
              <a:t>to be a four-bit vector. Its individual bits can be referred to using an index value in square brackets.  </a:t>
            </a:r>
            <a:endParaRPr sz="2800">
              <a:solidFill>
                <a:schemeClr val="dk1"/>
              </a:solidFill>
              <a:latin typeface="Calibri"/>
              <a:ea typeface="Calibri"/>
              <a:cs typeface="Calibri"/>
              <a:sym typeface="Calibri"/>
            </a:endParaRPr>
          </a:p>
          <a:p>
            <a:pPr indent="-342900" lvl="0" marL="342900" marR="0" rtl="0" algn="just">
              <a:lnSpc>
                <a:spcPct val="115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The most-significant bit (MSB) is referred to as </a:t>
            </a:r>
            <a:r>
              <a:rPr i="1" lang="en-US" sz="2800">
                <a:solidFill>
                  <a:schemeClr val="dk1"/>
                </a:solidFill>
                <a:latin typeface="Times New Roman"/>
                <a:ea typeface="Times New Roman"/>
                <a:cs typeface="Times New Roman"/>
                <a:sym typeface="Times New Roman"/>
              </a:rPr>
              <a:t>W</a:t>
            </a:r>
            <a:r>
              <a:rPr lang="en-US" sz="2800">
                <a:solidFill>
                  <a:schemeClr val="dk1"/>
                </a:solidFill>
                <a:latin typeface="Times New Roman"/>
                <a:ea typeface="Times New Roman"/>
                <a:cs typeface="Times New Roman"/>
                <a:sym typeface="Times New Roman"/>
              </a:rPr>
              <a:t>[3] and the least-significant bit (LSB) is </a:t>
            </a:r>
            <a:r>
              <a:rPr i="1" lang="en-US" sz="2800">
                <a:solidFill>
                  <a:schemeClr val="dk1"/>
                </a:solidFill>
                <a:latin typeface="Times New Roman"/>
                <a:ea typeface="Times New Roman"/>
                <a:cs typeface="Times New Roman"/>
                <a:sym typeface="Times New Roman"/>
              </a:rPr>
              <a:t>W</a:t>
            </a:r>
            <a:r>
              <a:rPr lang="en-US" sz="2800">
                <a:solidFill>
                  <a:schemeClr val="dk1"/>
                </a:solidFill>
                <a:latin typeface="Times New Roman"/>
                <a:ea typeface="Times New Roman"/>
                <a:cs typeface="Times New Roman"/>
                <a:sym typeface="Times New Roman"/>
              </a:rPr>
              <a:t>[0].</a:t>
            </a:r>
            <a:endParaRPr/>
          </a:p>
          <a:p>
            <a:pPr indent="-342900" lvl="0" marL="342900" marR="0" rtl="0" algn="just">
              <a:lnSpc>
                <a:spcPct val="115000"/>
              </a:lnSpc>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input </a:t>
            </a:r>
            <a:r>
              <a:rPr lang="en-US" sz="2800">
                <a:solidFill>
                  <a:schemeClr val="dk1"/>
                </a:solidFill>
                <a:latin typeface="Times New Roman"/>
                <a:ea typeface="Times New Roman"/>
                <a:cs typeface="Times New Roman"/>
                <a:sym typeface="Times New Roman"/>
              </a:rPr>
              <a:t>[0:3] W; Here </a:t>
            </a:r>
            <a:r>
              <a:rPr i="1" lang="en-US" sz="2800">
                <a:solidFill>
                  <a:schemeClr val="dk1"/>
                </a:solidFill>
                <a:latin typeface="Times New Roman"/>
                <a:ea typeface="Times New Roman"/>
                <a:cs typeface="Times New Roman"/>
                <a:sym typeface="Times New Roman"/>
              </a:rPr>
              <a:t>W</a:t>
            </a:r>
            <a:r>
              <a:rPr lang="en-US" sz="2800">
                <a:solidFill>
                  <a:schemeClr val="dk1"/>
                </a:solidFill>
                <a:latin typeface="Times New Roman"/>
                <a:ea typeface="Times New Roman"/>
                <a:cs typeface="Times New Roman"/>
                <a:sym typeface="Times New Roman"/>
              </a:rPr>
              <a:t>[0] is MSB and </a:t>
            </a:r>
            <a:r>
              <a:rPr i="1" lang="en-US" sz="2800">
                <a:solidFill>
                  <a:schemeClr val="dk1"/>
                </a:solidFill>
                <a:latin typeface="Times New Roman"/>
                <a:ea typeface="Times New Roman"/>
                <a:cs typeface="Times New Roman"/>
                <a:sym typeface="Times New Roman"/>
              </a:rPr>
              <a:t>W</a:t>
            </a:r>
            <a:r>
              <a:rPr lang="en-US" sz="2800">
                <a:solidFill>
                  <a:schemeClr val="dk1"/>
                </a:solidFill>
                <a:latin typeface="Times New Roman"/>
                <a:ea typeface="Times New Roman"/>
                <a:cs typeface="Times New Roman"/>
                <a:sym typeface="Times New Roman"/>
              </a:rPr>
              <a:t>[3] LSB </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750627" y="956565"/>
            <a:ext cx="10986448"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module </a:t>
            </a:r>
            <a:r>
              <a:rPr lang="en-US" sz="2800">
                <a:solidFill>
                  <a:schemeClr val="dk1"/>
                </a:solidFill>
                <a:latin typeface="Times"/>
                <a:ea typeface="Times"/>
                <a:cs typeface="Times"/>
                <a:sym typeface="Times"/>
              </a:rPr>
              <a:t>adder4 (carryin, X, Y, S, carryout);</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input </a:t>
            </a:r>
            <a:r>
              <a:rPr lang="en-US" sz="2800">
                <a:solidFill>
                  <a:schemeClr val="dk1"/>
                </a:solidFill>
                <a:latin typeface="Times"/>
                <a:ea typeface="Times"/>
                <a:cs typeface="Times"/>
                <a:sym typeface="Times"/>
              </a:rPr>
              <a:t>carryin;</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input </a:t>
            </a:r>
            <a:r>
              <a:rPr lang="en-US" sz="2800">
                <a:solidFill>
                  <a:schemeClr val="dk1"/>
                </a:solidFill>
                <a:latin typeface="Times"/>
                <a:ea typeface="Times"/>
                <a:cs typeface="Times"/>
                <a:sym typeface="Times"/>
              </a:rPr>
              <a:t>[3:0] X, Y;</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output </a:t>
            </a:r>
            <a:r>
              <a:rPr lang="en-US" sz="2800">
                <a:solidFill>
                  <a:schemeClr val="dk1"/>
                </a:solidFill>
                <a:latin typeface="Times"/>
                <a:ea typeface="Times"/>
                <a:cs typeface="Times"/>
                <a:sym typeface="Times"/>
              </a:rPr>
              <a:t>[3:0] S;</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output </a:t>
            </a:r>
            <a:r>
              <a:rPr lang="en-US" sz="2800">
                <a:solidFill>
                  <a:schemeClr val="dk1"/>
                </a:solidFill>
                <a:latin typeface="Times"/>
                <a:ea typeface="Times"/>
                <a:cs typeface="Times"/>
                <a:sym typeface="Times"/>
              </a:rPr>
              <a:t>carryout;</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wire </a:t>
            </a:r>
            <a:r>
              <a:rPr lang="en-US" sz="2800">
                <a:solidFill>
                  <a:schemeClr val="dk1"/>
                </a:solidFill>
                <a:latin typeface="Times"/>
                <a:ea typeface="Times"/>
                <a:cs typeface="Times"/>
                <a:sym typeface="Times"/>
              </a:rPr>
              <a:t>[3:1] C;</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fulladd stage0 (carryin, X[0], Y[0], S[0], C[1]);</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fulladd stage1 (C[1], X[1], Y[1], S[1], C[2]);</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fulladd stage2 (C[2], X[2], Y[2], S[2], C[3]);</a:t>
            </a:r>
            <a:endParaRPr/>
          </a:p>
          <a:p>
            <a:pPr indent="0" lvl="0" marL="0" marR="0" rtl="0" algn="l">
              <a:spcBef>
                <a:spcPts val="0"/>
              </a:spcBef>
              <a:spcAft>
                <a:spcPts val="0"/>
              </a:spcAft>
              <a:buNone/>
            </a:pPr>
            <a:r>
              <a:rPr lang="en-US" sz="2800">
                <a:solidFill>
                  <a:schemeClr val="dk1"/>
                </a:solidFill>
                <a:latin typeface="Times"/>
                <a:ea typeface="Times"/>
                <a:cs typeface="Times"/>
                <a:sym typeface="Times"/>
              </a:rPr>
              <a:t>fulladd stage3 (.Cout(carryout), .s(S[3]), .y(Y[3]), .x(X[3]), .Cin(C[3]));</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2455689" y="610317"/>
            <a:ext cx="81291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imes"/>
                <a:ea typeface="Times"/>
                <a:cs typeface="Times"/>
                <a:sym typeface="Times"/>
              </a:rPr>
              <a:t>Structural Specification of Logic Circuits</a:t>
            </a:r>
            <a:endParaRPr sz="3200">
              <a:solidFill>
                <a:schemeClr val="dk1"/>
              </a:solidFill>
              <a:latin typeface="Calibri"/>
              <a:ea typeface="Calibri"/>
              <a:cs typeface="Calibri"/>
              <a:sym typeface="Calibri"/>
            </a:endParaRPr>
          </a:p>
        </p:txBody>
      </p:sp>
      <p:sp>
        <p:nvSpPr>
          <p:cNvPr id="96" name="Google Shape;96;p3"/>
          <p:cNvSpPr/>
          <p:nvPr/>
        </p:nvSpPr>
        <p:spPr>
          <a:xfrm>
            <a:off x="1369325" y="1740554"/>
            <a:ext cx="9644418"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Verilog includes a set of </a:t>
            </a:r>
            <a:r>
              <a:rPr i="1" lang="en-US" sz="3200">
                <a:solidFill>
                  <a:schemeClr val="dk1"/>
                </a:solidFill>
                <a:latin typeface="Times"/>
                <a:ea typeface="Times"/>
                <a:cs typeface="Times"/>
                <a:sym typeface="Times"/>
              </a:rPr>
              <a:t>gate-level primitives </a:t>
            </a:r>
            <a:r>
              <a:rPr lang="en-US" sz="3200">
                <a:solidFill>
                  <a:schemeClr val="dk1"/>
                </a:solidFill>
                <a:latin typeface="Times"/>
                <a:ea typeface="Times"/>
                <a:cs typeface="Times"/>
                <a:sym typeface="Times"/>
              </a:rPr>
              <a:t>that correspond to commonly-used logic gates.</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A gate is represented by indicating its functional name, output, and inputs. </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For example, a two-input AND gate, with output </a:t>
            </a:r>
            <a:r>
              <a:rPr i="1" lang="en-US" sz="3200">
                <a:solidFill>
                  <a:schemeClr val="dk1"/>
                </a:solidFill>
                <a:latin typeface="Times"/>
                <a:ea typeface="Times"/>
                <a:cs typeface="Times"/>
                <a:sym typeface="Times"/>
              </a:rPr>
              <a:t>y </a:t>
            </a:r>
            <a:r>
              <a:rPr lang="en-US" sz="3200">
                <a:solidFill>
                  <a:schemeClr val="dk1"/>
                </a:solidFill>
                <a:latin typeface="Times"/>
                <a:ea typeface="Times"/>
                <a:cs typeface="Times"/>
                <a:sym typeface="Times"/>
              </a:rPr>
              <a:t>and inputs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1 </a:t>
            </a:r>
            <a:r>
              <a:rPr lang="en-US" sz="3200">
                <a:solidFill>
                  <a:schemeClr val="dk1"/>
                </a:solidFill>
                <a:latin typeface="Times"/>
                <a:ea typeface="Times"/>
                <a:cs typeface="Times"/>
                <a:sym typeface="Times"/>
              </a:rPr>
              <a:t>and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2</a:t>
            </a:r>
            <a:r>
              <a:rPr lang="en-US" sz="3200">
                <a:solidFill>
                  <a:schemeClr val="dk1"/>
                </a:solidFill>
                <a:latin typeface="Times"/>
                <a:ea typeface="Times"/>
                <a:cs typeface="Times"/>
                <a:sym typeface="Times"/>
              </a:rPr>
              <a:t>, is denoted as</a:t>
            </a:r>
            <a:endParaRPr/>
          </a:p>
          <a:p>
            <a:pPr indent="0" lvl="0" marL="0" marR="0" rtl="0" algn="just">
              <a:spcBef>
                <a:spcPts val="0"/>
              </a:spcBef>
              <a:spcAft>
                <a:spcPts val="0"/>
              </a:spcAft>
              <a:buNone/>
            </a:pPr>
            <a:r>
              <a:rPr b="1" lang="en-US" sz="3200">
                <a:solidFill>
                  <a:schemeClr val="dk1"/>
                </a:solidFill>
                <a:latin typeface="Times"/>
                <a:ea typeface="Times"/>
                <a:cs typeface="Times"/>
                <a:sym typeface="Times"/>
              </a:rPr>
              <a:t>and </a:t>
            </a:r>
            <a:r>
              <a:rPr lang="en-US" sz="3200">
                <a:solidFill>
                  <a:schemeClr val="dk1"/>
                </a:solidFill>
                <a:latin typeface="Times"/>
                <a:ea typeface="Times"/>
                <a:cs typeface="Times"/>
                <a:sym typeface="Times"/>
              </a:rPr>
              <a:t>(y, x1, x2)</a:t>
            </a:r>
            <a:r>
              <a:rPr lang="en-US" sz="3200">
                <a:solidFill>
                  <a:schemeClr val="dk1"/>
                </a:solidFill>
                <a:latin typeface="Arial"/>
                <a:ea typeface="Arial"/>
                <a:cs typeface="Arial"/>
                <a:sym typeface="Arial"/>
              </a:rPr>
              <a:t>;</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A four-input OR gate is specified as</a:t>
            </a:r>
            <a:endParaRPr/>
          </a:p>
          <a:p>
            <a:pPr indent="0" lvl="0" marL="0" marR="0" rtl="0" algn="just">
              <a:spcBef>
                <a:spcPts val="0"/>
              </a:spcBef>
              <a:spcAft>
                <a:spcPts val="0"/>
              </a:spcAft>
              <a:buNone/>
            </a:pPr>
            <a:r>
              <a:rPr b="1" lang="en-US" sz="3200">
                <a:solidFill>
                  <a:schemeClr val="dk1"/>
                </a:solidFill>
                <a:latin typeface="Times"/>
                <a:ea typeface="Times"/>
                <a:cs typeface="Times"/>
                <a:sym typeface="Times"/>
              </a:rPr>
              <a:t>or </a:t>
            </a:r>
            <a:r>
              <a:rPr lang="en-US" sz="3200">
                <a:solidFill>
                  <a:schemeClr val="dk1"/>
                </a:solidFill>
                <a:latin typeface="Times"/>
                <a:ea typeface="Times"/>
                <a:cs typeface="Times"/>
                <a:sym typeface="Times"/>
              </a:rPr>
              <a:t>(y, x1, x2, x3, x4)</a:t>
            </a:r>
            <a:r>
              <a:rPr lang="en-US" sz="3200">
                <a:solidFill>
                  <a:schemeClr val="dk1"/>
                </a:solidFill>
                <a:latin typeface="Arial"/>
                <a:ea typeface="Arial"/>
                <a:cs typeface="Arial"/>
                <a:sym typeface="Arial"/>
              </a:rPr>
              <a:t>;</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b="0" l="0" r="0" t="0"/>
          <a:stretch/>
        </p:blipFill>
        <p:spPr>
          <a:xfrm>
            <a:off x="1924334" y="926439"/>
            <a:ext cx="8147714" cy="5583542"/>
          </a:xfrm>
          <a:prstGeom prst="rect">
            <a:avLst/>
          </a:prstGeom>
          <a:noFill/>
          <a:ln>
            <a:noFill/>
          </a:ln>
        </p:spPr>
      </p:pic>
      <p:sp>
        <p:nvSpPr>
          <p:cNvPr id="102" name="Google Shape;102;p4"/>
          <p:cNvSpPr/>
          <p:nvPr/>
        </p:nvSpPr>
        <p:spPr>
          <a:xfrm>
            <a:off x="800226" y="296418"/>
            <a:ext cx="865634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The available Verilog gate-level primitives are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p:nvPr/>
        </p:nvSpPr>
        <p:spPr>
          <a:xfrm>
            <a:off x="996287" y="1867429"/>
            <a:ext cx="9921921"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A logic circuit is specified in the form of a </a:t>
            </a:r>
            <a:r>
              <a:rPr i="1" lang="en-US" sz="3200">
                <a:solidFill>
                  <a:schemeClr val="dk1"/>
                </a:solidFill>
                <a:latin typeface="Times"/>
                <a:ea typeface="Times"/>
                <a:cs typeface="Times"/>
                <a:sym typeface="Times"/>
              </a:rPr>
              <a:t>module </a:t>
            </a:r>
            <a:r>
              <a:rPr lang="en-US" sz="3200">
                <a:solidFill>
                  <a:schemeClr val="dk1"/>
                </a:solidFill>
                <a:latin typeface="Times"/>
                <a:ea typeface="Times"/>
                <a:cs typeface="Times"/>
                <a:sym typeface="Times"/>
              </a:rPr>
              <a:t>that contains the statements that define the circuit. A module has inputs and outputs, which are referred to as its </a:t>
            </a:r>
            <a:r>
              <a:rPr i="1" lang="en-US" sz="3200">
                <a:solidFill>
                  <a:schemeClr val="dk1"/>
                </a:solidFill>
                <a:latin typeface="Times"/>
                <a:ea typeface="Times"/>
                <a:cs typeface="Times"/>
                <a:sym typeface="Times"/>
              </a:rPr>
              <a:t>ports</a:t>
            </a:r>
            <a:r>
              <a:rPr lang="en-US" sz="3200">
                <a:solidFill>
                  <a:schemeClr val="dk1"/>
                </a:solidFill>
                <a:latin typeface="Times"/>
                <a:ea typeface="Times"/>
                <a:cs typeface="Times"/>
                <a:sym typeface="Times"/>
              </a:rPr>
              <a:t>. The word port is a commonly-used term that refers to an input or output connection to an electronic circuit.</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6"/>
          <p:cNvPicPr preferRelativeResize="0"/>
          <p:nvPr/>
        </p:nvPicPr>
        <p:blipFill rotWithShape="1">
          <a:blip r:embed="rId3">
            <a:alphaModFix/>
          </a:blip>
          <a:srcRect b="0" l="0" r="0" t="0"/>
          <a:stretch/>
        </p:blipFill>
        <p:spPr>
          <a:xfrm>
            <a:off x="818866" y="953467"/>
            <a:ext cx="5131558" cy="2594952"/>
          </a:xfrm>
          <a:prstGeom prst="rect">
            <a:avLst/>
          </a:prstGeom>
          <a:noFill/>
          <a:ln>
            <a:noFill/>
          </a:ln>
        </p:spPr>
      </p:pic>
      <p:graphicFrame>
        <p:nvGraphicFramePr>
          <p:cNvPr id="113" name="Google Shape;113;p6"/>
          <p:cNvGraphicFramePr/>
          <p:nvPr/>
        </p:nvGraphicFramePr>
        <p:xfrm>
          <a:off x="6714447" y="953467"/>
          <a:ext cx="3000000" cy="3000000"/>
        </p:xfrm>
        <a:graphic>
          <a:graphicData uri="http://schemas.openxmlformats.org/drawingml/2006/table">
            <a:tbl>
              <a:tblPr>
                <a:noFill/>
                <a:tableStyleId>{42FEE668-1D88-4848-BDE8-7462371EAC08}</a:tableStyleId>
              </a:tblPr>
              <a:tblGrid>
                <a:gridCol w="4899800"/>
              </a:tblGrid>
              <a:tr h="2026100">
                <a:tc>
                  <a:txBody>
                    <a:bodyPr/>
                    <a:lstStyle/>
                    <a:p>
                      <a:pPr indent="-836930" lvl="0" marL="914400" marR="0" rtl="0" algn="l">
                        <a:lnSpc>
                          <a:spcPct val="115000"/>
                        </a:lnSpc>
                        <a:spcBef>
                          <a:spcPts val="0"/>
                        </a:spcBef>
                        <a:spcAft>
                          <a:spcPts val="0"/>
                        </a:spcAft>
                        <a:buNone/>
                      </a:pPr>
                      <a:r>
                        <a:rPr lang="en-US" sz="2800" u="none" cap="none" strike="noStrike"/>
                        <a:t>module example1(x1,x2,x3,f);</a:t>
                      </a:r>
                      <a:endParaRPr/>
                    </a:p>
                    <a:p>
                      <a:pPr indent="-566420" lvl="0" marL="914400" marR="0" rtl="0" algn="l">
                        <a:lnSpc>
                          <a:spcPct val="115000"/>
                        </a:lnSpc>
                        <a:spcBef>
                          <a:spcPts val="0"/>
                        </a:spcBef>
                        <a:spcAft>
                          <a:spcPts val="0"/>
                        </a:spcAft>
                        <a:buNone/>
                      </a:pPr>
                      <a:r>
                        <a:rPr lang="en-US" sz="2800" u="none" cap="none" strike="noStrike"/>
                        <a:t>input x1,x2,x3;</a:t>
                      </a:r>
                      <a:endParaRPr/>
                    </a:p>
                    <a:p>
                      <a:pPr indent="-566420" lvl="0" marL="914400" marR="0" rtl="0" algn="l">
                        <a:lnSpc>
                          <a:spcPct val="115000"/>
                        </a:lnSpc>
                        <a:spcBef>
                          <a:spcPts val="0"/>
                        </a:spcBef>
                        <a:spcAft>
                          <a:spcPts val="0"/>
                        </a:spcAft>
                        <a:buNone/>
                      </a:pPr>
                      <a:r>
                        <a:rPr lang="en-US" sz="2800" u="none" cap="none" strike="noStrike"/>
                        <a:t>output f;</a:t>
                      </a:r>
                      <a:endParaRPr/>
                    </a:p>
                    <a:p>
                      <a:pPr indent="-566420" lvl="0" marL="914400" marR="0" rtl="0" algn="l">
                        <a:lnSpc>
                          <a:spcPct val="115000"/>
                        </a:lnSpc>
                        <a:spcBef>
                          <a:spcPts val="0"/>
                        </a:spcBef>
                        <a:spcAft>
                          <a:spcPts val="0"/>
                        </a:spcAft>
                        <a:buNone/>
                      </a:pPr>
                      <a:r>
                        <a:rPr lang="en-US" sz="2800" u="none" cap="none" strike="noStrike"/>
                        <a:t>and (g,x1,x2);</a:t>
                      </a:r>
                      <a:endParaRPr/>
                    </a:p>
                    <a:p>
                      <a:pPr indent="-566420" lvl="0" marL="914400" marR="0" rtl="0" algn="l">
                        <a:lnSpc>
                          <a:spcPct val="115000"/>
                        </a:lnSpc>
                        <a:spcBef>
                          <a:spcPts val="0"/>
                        </a:spcBef>
                        <a:spcAft>
                          <a:spcPts val="0"/>
                        </a:spcAft>
                        <a:buNone/>
                      </a:pPr>
                      <a:r>
                        <a:rPr lang="en-US" sz="2800" u="none" cap="none" strike="noStrike"/>
                        <a:t>not (k,x2);</a:t>
                      </a:r>
                      <a:endParaRPr/>
                    </a:p>
                    <a:p>
                      <a:pPr indent="-566420" lvl="0" marL="914400" marR="0" rtl="0" algn="l">
                        <a:lnSpc>
                          <a:spcPct val="115000"/>
                        </a:lnSpc>
                        <a:spcBef>
                          <a:spcPts val="0"/>
                        </a:spcBef>
                        <a:spcAft>
                          <a:spcPts val="0"/>
                        </a:spcAft>
                        <a:buNone/>
                      </a:pPr>
                      <a:r>
                        <a:rPr lang="en-US" sz="2800" u="none" cap="none" strike="noStrike"/>
                        <a:t>and (h,k,x3);</a:t>
                      </a:r>
                      <a:endParaRPr/>
                    </a:p>
                    <a:p>
                      <a:pPr indent="-566420" lvl="0" marL="914400" marR="0" rtl="0" algn="l">
                        <a:lnSpc>
                          <a:spcPct val="115000"/>
                        </a:lnSpc>
                        <a:spcBef>
                          <a:spcPts val="0"/>
                        </a:spcBef>
                        <a:spcAft>
                          <a:spcPts val="0"/>
                        </a:spcAft>
                        <a:buNone/>
                      </a:pPr>
                      <a:r>
                        <a:rPr lang="en-US" sz="2800" u="none" cap="none" strike="noStrike"/>
                        <a:t>or (f,g,h);</a:t>
                      </a:r>
                      <a:endParaRPr/>
                    </a:p>
                    <a:p>
                      <a:pPr indent="-836930" lvl="0" marL="914400" marR="0" rtl="0" algn="l">
                        <a:lnSpc>
                          <a:spcPct val="115000"/>
                        </a:lnSpc>
                        <a:spcBef>
                          <a:spcPts val="0"/>
                        </a:spcBef>
                        <a:spcAft>
                          <a:spcPts val="0"/>
                        </a:spcAft>
                        <a:buNone/>
                      </a:pPr>
                      <a:r>
                        <a:rPr lang="en-US" sz="2800" u="none" cap="none" strike="noStrike"/>
                        <a:t>endmodule</a:t>
                      </a:r>
                      <a:endParaRPr sz="2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1491903" y="752354"/>
            <a:ext cx="9085111"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The first statement gives the module a name, </a:t>
            </a:r>
            <a:r>
              <a:rPr i="1" lang="en-US" sz="3200">
                <a:solidFill>
                  <a:schemeClr val="dk1"/>
                </a:solidFill>
                <a:latin typeface="Times"/>
                <a:ea typeface="Times"/>
                <a:cs typeface="Times"/>
                <a:sym typeface="Times"/>
              </a:rPr>
              <a:t>example1</a:t>
            </a:r>
            <a:r>
              <a:rPr lang="en-US" sz="3200">
                <a:solidFill>
                  <a:schemeClr val="dk1"/>
                </a:solidFill>
                <a:latin typeface="Times"/>
                <a:ea typeface="Times"/>
                <a:cs typeface="Times"/>
                <a:sym typeface="Times"/>
              </a:rPr>
              <a:t>, and indicates that there are four port</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signals. The next two statements declare that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1</a:t>
            </a:r>
            <a:r>
              <a:rPr lang="en-US" sz="3200">
                <a:solidFill>
                  <a:schemeClr val="dk1"/>
                </a:solidFill>
                <a:latin typeface="Times"/>
                <a:ea typeface="Times"/>
                <a:cs typeface="Times"/>
                <a:sym typeface="Times"/>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2</a:t>
            </a:r>
            <a:r>
              <a:rPr lang="en-US" sz="3200">
                <a:solidFill>
                  <a:schemeClr val="dk1"/>
                </a:solidFill>
                <a:latin typeface="Times"/>
                <a:ea typeface="Times"/>
                <a:cs typeface="Times"/>
                <a:sym typeface="Times"/>
              </a:rPr>
              <a:t>, and </a:t>
            </a:r>
            <a:r>
              <a:rPr i="1" lang="en-US" sz="3200">
                <a:solidFill>
                  <a:schemeClr val="dk1"/>
                </a:solidFill>
                <a:latin typeface="Times"/>
                <a:ea typeface="Times"/>
                <a:cs typeface="Times"/>
                <a:sym typeface="Times"/>
              </a:rPr>
              <a:t>x3 </a:t>
            </a:r>
            <a:r>
              <a:rPr lang="en-US" sz="3200">
                <a:solidFill>
                  <a:schemeClr val="dk1"/>
                </a:solidFill>
                <a:latin typeface="Times"/>
                <a:ea typeface="Times"/>
                <a:cs typeface="Times"/>
                <a:sym typeface="Times"/>
              </a:rPr>
              <a:t>are to be treated as </a:t>
            </a:r>
            <a:r>
              <a:rPr b="1" lang="en-US" sz="3200">
                <a:solidFill>
                  <a:schemeClr val="dk1"/>
                </a:solidFill>
                <a:latin typeface="Times"/>
                <a:ea typeface="Times"/>
                <a:cs typeface="Times"/>
                <a:sym typeface="Times"/>
              </a:rPr>
              <a:t>input </a:t>
            </a:r>
            <a:r>
              <a:rPr lang="en-US" sz="3200">
                <a:solidFill>
                  <a:schemeClr val="dk1"/>
                </a:solidFill>
                <a:latin typeface="Times"/>
                <a:ea typeface="Times"/>
                <a:cs typeface="Times"/>
                <a:sym typeface="Times"/>
              </a:rPr>
              <a:t>signals, while f is the output. The actual structure of the circuit is specified in the four statements that follow. The NOT gate gives k = x2’. The AND gates produce g = x1x2 and h = kx3. The outputs of AND gates are combined in the OR gate to form f = g + h = x1x2 + kx3 = x1x2 + x2’x3. The module ends with the endmodule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p:nvPr/>
        </p:nvSpPr>
        <p:spPr>
          <a:xfrm>
            <a:off x="1405720" y="1169369"/>
            <a:ext cx="8761862"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Example2:</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It defines a circuit that has four input signals,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1</a:t>
            </a:r>
            <a:r>
              <a:rPr lang="en-US" sz="3200">
                <a:solidFill>
                  <a:schemeClr val="dk1"/>
                </a:solidFill>
                <a:latin typeface="Times"/>
                <a:ea typeface="Times"/>
                <a:cs typeface="Times"/>
                <a:sym typeface="Times"/>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2</a:t>
            </a:r>
            <a:r>
              <a:rPr lang="en-US" sz="3200">
                <a:solidFill>
                  <a:schemeClr val="dk1"/>
                </a:solidFill>
                <a:latin typeface="Times"/>
                <a:ea typeface="Times"/>
                <a:cs typeface="Times"/>
                <a:sym typeface="Times"/>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3</a:t>
            </a:r>
            <a:r>
              <a:rPr lang="en-US" sz="3200">
                <a:solidFill>
                  <a:schemeClr val="dk1"/>
                </a:solidFill>
                <a:latin typeface="Times"/>
                <a:ea typeface="Times"/>
                <a:cs typeface="Times"/>
                <a:sym typeface="Times"/>
              </a:rPr>
              <a:t>, and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4</a:t>
            </a:r>
            <a:r>
              <a:rPr lang="en-US" sz="3200">
                <a:solidFill>
                  <a:schemeClr val="dk1"/>
                </a:solidFill>
                <a:latin typeface="Times"/>
                <a:ea typeface="Times"/>
                <a:cs typeface="Times"/>
                <a:sym typeface="Times"/>
              </a:rPr>
              <a:t>, and three output signals, </a:t>
            </a:r>
            <a:r>
              <a:rPr i="1" lang="en-US" sz="3200">
                <a:solidFill>
                  <a:schemeClr val="dk1"/>
                </a:solidFill>
                <a:latin typeface="Times"/>
                <a:ea typeface="Times"/>
                <a:cs typeface="Times"/>
                <a:sym typeface="Times"/>
              </a:rPr>
              <a:t>f</a:t>
            </a:r>
            <a:r>
              <a:rPr lang="en-US" sz="3200">
                <a:solidFill>
                  <a:schemeClr val="dk1"/>
                </a:solidFill>
                <a:latin typeface="Times"/>
                <a:ea typeface="Times"/>
                <a:cs typeface="Times"/>
                <a:sym typeface="Times"/>
              </a:rPr>
              <a:t>, </a:t>
            </a:r>
            <a:r>
              <a:rPr i="1" lang="en-US" sz="3200">
                <a:solidFill>
                  <a:schemeClr val="dk1"/>
                </a:solidFill>
                <a:latin typeface="Times"/>
                <a:ea typeface="Times"/>
                <a:cs typeface="Times"/>
                <a:sym typeface="Times"/>
              </a:rPr>
              <a:t>g</a:t>
            </a:r>
            <a:r>
              <a:rPr lang="en-US" sz="3200">
                <a:solidFill>
                  <a:schemeClr val="dk1"/>
                </a:solidFill>
                <a:latin typeface="Times"/>
                <a:ea typeface="Times"/>
                <a:cs typeface="Times"/>
                <a:sym typeface="Times"/>
              </a:rPr>
              <a:t>, and </a:t>
            </a:r>
            <a:r>
              <a:rPr i="1" lang="en-US" sz="3200">
                <a:solidFill>
                  <a:schemeClr val="dk1"/>
                </a:solidFill>
                <a:latin typeface="Times"/>
                <a:ea typeface="Times"/>
                <a:cs typeface="Times"/>
                <a:sym typeface="Times"/>
              </a:rPr>
              <a:t>h</a:t>
            </a:r>
            <a:r>
              <a:rPr lang="en-US" sz="3200">
                <a:solidFill>
                  <a:schemeClr val="dk1"/>
                </a:solidFill>
                <a:latin typeface="Times"/>
                <a:ea typeface="Times"/>
                <a:cs typeface="Times"/>
                <a:sym typeface="Times"/>
              </a:rPr>
              <a:t>. It implements the</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logic functions</a:t>
            </a:r>
            <a:endParaRPr/>
          </a:p>
          <a:p>
            <a:pPr indent="0" lvl="0" marL="0" marR="0" rtl="0" algn="just">
              <a:spcBef>
                <a:spcPts val="0"/>
              </a:spcBef>
              <a:spcAft>
                <a:spcPts val="0"/>
              </a:spcAft>
              <a:buNone/>
            </a:pPr>
            <a:r>
              <a:rPr i="1" lang="en-US" sz="3200">
                <a:solidFill>
                  <a:schemeClr val="dk1"/>
                </a:solidFill>
                <a:latin typeface="Times"/>
                <a:ea typeface="Times"/>
                <a:cs typeface="Times"/>
                <a:sym typeface="Times"/>
              </a:rPr>
              <a:t>g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1</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3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2</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4</a:t>
            </a:r>
            <a:endParaRPr/>
          </a:p>
          <a:p>
            <a:pPr indent="0" lvl="0" marL="0" marR="0" rtl="0" algn="just">
              <a:spcBef>
                <a:spcPts val="0"/>
              </a:spcBef>
              <a:spcAft>
                <a:spcPts val="0"/>
              </a:spcAft>
              <a:buNone/>
            </a:pPr>
            <a:r>
              <a:rPr i="1" lang="en-US" sz="3200">
                <a:solidFill>
                  <a:schemeClr val="dk1"/>
                </a:solidFill>
                <a:latin typeface="Times"/>
                <a:ea typeface="Times"/>
                <a:cs typeface="Times"/>
                <a:sym typeface="Times"/>
              </a:rPr>
              <a:t>h </a:t>
            </a:r>
            <a:r>
              <a:rPr lang="en-US" sz="3200">
                <a:solidFill>
                  <a:schemeClr val="dk1"/>
                </a:solidFill>
                <a:latin typeface="Arial"/>
                <a:ea typeface="Arial"/>
                <a:cs typeface="Arial"/>
                <a:sym typeface="Arial"/>
              </a:rPr>
              <a:t>= </a:t>
            </a:r>
            <a:r>
              <a:rPr i="1" lang="en-US" sz="3200">
                <a:solidFill>
                  <a:schemeClr val="dk1"/>
                </a:solidFill>
                <a:latin typeface="Arial"/>
                <a:ea typeface="Arial"/>
                <a:cs typeface="Arial"/>
                <a:sym typeface="Arial"/>
              </a:rPr>
              <a:t>(</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1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3’</a:t>
            </a:r>
            <a:r>
              <a:rPr i="1" lang="en-US" sz="3200">
                <a:solidFill>
                  <a:schemeClr val="dk1"/>
                </a:solidFill>
                <a:latin typeface="Arial"/>
                <a:ea typeface="Arial"/>
                <a:cs typeface="Arial"/>
                <a:sym typeface="Arial"/>
              </a:rPr>
              <a:t>)(</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2’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x</a:t>
            </a:r>
            <a:r>
              <a:rPr b="0" i="0" lang="en-US" sz="3200" u="none" strike="noStrike">
                <a:solidFill>
                  <a:schemeClr val="dk1"/>
                </a:solidFill>
                <a:latin typeface="Times"/>
                <a:ea typeface="Times"/>
                <a:cs typeface="Times"/>
                <a:sym typeface="Times"/>
              </a:rPr>
              <a:t>4</a:t>
            </a:r>
            <a:r>
              <a:rPr i="1" lang="en-US" sz="3200">
                <a:solidFill>
                  <a:schemeClr val="dk1"/>
                </a:solidFill>
                <a:latin typeface="Arial"/>
                <a:ea typeface="Arial"/>
                <a:cs typeface="Arial"/>
                <a:sym typeface="Arial"/>
              </a:rPr>
              <a:t>)</a:t>
            </a:r>
            <a:endParaRPr/>
          </a:p>
          <a:p>
            <a:pPr indent="0" lvl="0" marL="0" marR="0" rtl="0" algn="just">
              <a:spcBef>
                <a:spcPts val="0"/>
              </a:spcBef>
              <a:spcAft>
                <a:spcPts val="0"/>
              </a:spcAft>
              <a:buNone/>
            </a:pPr>
            <a:r>
              <a:rPr i="1" lang="en-US" sz="3200">
                <a:solidFill>
                  <a:schemeClr val="dk1"/>
                </a:solidFill>
                <a:latin typeface="Times"/>
                <a:ea typeface="Times"/>
                <a:cs typeface="Times"/>
                <a:sym typeface="Times"/>
              </a:rPr>
              <a:t>f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g </a:t>
            </a:r>
            <a:r>
              <a:rPr lang="en-US" sz="3200">
                <a:solidFill>
                  <a:schemeClr val="dk1"/>
                </a:solidFill>
                <a:latin typeface="Arial"/>
                <a:ea typeface="Arial"/>
                <a:cs typeface="Arial"/>
                <a:sym typeface="Arial"/>
              </a:rPr>
              <a:t>+ </a:t>
            </a:r>
            <a:r>
              <a:rPr i="1" lang="en-US" sz="3200">
                <a:solidFill>
                  <a:schemeClr val="dk1"/>
                </a:solidFill>
                <a:latin typeface="Times"/>
                <a:ea typeface="Times"/>
                <a:cs typeface="Times"/>
                <a:sym typeface="Times"/>
              </a:rPr>
              <a:t>h</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p:nvPr/>
        </p:nvSpPr>
        <p:spPr>
          <a:xfrm>
            <a:off x="782471" y="590099"/>
            <a:ext cx="7406185"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module </a:t>
            </a:r>
            <a:r>
              <a:rPr lang="en-US" sz="2800">
                <a:solidFill>
                  <a:schemeClr val="dk1"/>
                </a:solidFill>
                <a:latin typeface="Times"/>
                <a:ea typeface="Times"/>
                <a:cs typeface="Times"/>
                <a:sym typeface="Times"/>
              </a:rPr>
              <a:t>example2 (x1, x2, x3, x4, f, g, h);</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input </a:t>
            </a:r>
            <a:r>
              <a:rPr lang="en-US" sz="2800">
                <a:solidFill>
                  <a:schemeClr val="dk1"/>
                </a:solidFill>
                <a:latin typeface="Times"/>
                <a:ea typeface="Times"/>
                <a:cs typeface="Times"/>
                <a:sym typeface="Times"/>
              </a:rPr>
              <a:t>x1, x2, x3, x4;</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output </a:t>
            </a:r>
            <a:r>
              <a:rPr lang="en-US" sz="2800">
                <a:solidFill>
                  <a:schemeClr val="dk1"/>
                </a:solidFill>
                <a:latin typeface="Times"/>
                <a:ea typeface="Times"/>
                <a:cs typeface="Times"/>
                <a:sym typeface="Times"/>
              </a:rPr>
              <a:t>f, g, h;</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and </a:t>
            </a:r>
            <a:r>
              <a:rPr lang="en-US" sz="2800">
                <a:solidFill>
                  <a:schemeClr val="dk1"/>
                </a:solidFill>
                <a:latin typeface="Times"/>
                <a:ea typeface="Times"/>
                <a:cs typeface="Times"/>
                <a:sym typeface="Times"/>
              </a:rPr>
              <a:t>(z1, x1, x3);</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and </a:t>
            </a:r>
            <a:r>
              <a:rPr lang="en-US" sz="2800">
                <a:solidFill>
                  <a:schemeClr val="dk1"/>
                </a:solidFill>
                <a:latin typeface="Times"/>
                <a:ea typeface="Times"/>
                <a:cs typeface="Times"/>
                <a:sym typeface="Times"/>
              </a:rPr>
              <a:t>(z2, x2, x4);</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or </a:t>
            </a:r>
            <a:r>
              <a:rPr lang="en-US" sz="2800">
                <a:solidFill>
                  <a:schemeClr val="dk1"/>
                </a:solidFill>
                <a:latin typeface="Times"/>
                <a:ea typeface="Times"/>
                <a:cs typeface="Times"/>
                <a:sym typeface="Times"/>
              </a:rPr>
              <a:t>(g, z1, z2);</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or </a:t>
            </a:r>
            <a:r>
              <a:rPr lang="en-US" sz="2800">
                <a:solidFill>
                  <a:schemeClr val="dk1"/>
                </a:solidFill>
                <a:latin typeface="Times"/>
                <a:ea typeface="Times"/>
                <a:cs typeface="Times"/>
                <a:sym typeface="Times"/>
              </a:rPr>
              <a:t>(z3, x1, ~x3);</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or </a:t>
            </a:r>
            <a:r>
              <a:rPr lang="en-US" sz="2800">
                <a:solidFill>
                  <a:schemeClr val="dk1"/>
                </a:solidFill>
                <a:latin typeface="Times"/>
                <a:ea typeface="Times"/>
                <a:cs typeface="Times"/>
                <a:sym typeface="Times"/>
              </a:rPr>
              <a:t>(z4, ~x2, x4)</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and </a:t>
            </a:r>
            <a:r>
              <a:rPr lang="en-US" sz="2800">
                <a:solidFill>
                  <a:schemeClr val="dk1"/>
                </a:solidFill>
                <a:latin typeface="Times"/>
                <a:ea typeface="Times"/>
                <a:cs typeface="Times"/>
                <a:sym typeface="Times"/>
              </a:rPr>
              <a:t>(h, z3, z4);</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or </a:t>
            </a:r>
            <a:r>
              <a:rPr lang="en-US" sz="2800">
                <a:solidFill>
                  <a:schemeClr val="dk1"/>
                </a:solidFill>
                <a:latin typeface="Times"/>
                <a:ea typeface="Times"/>
                <a:cs typeface="Times"/>
                <a:sym typeface="Times"/>
              </a:rPr>
              <a:t>(f, g, h);</a:t>
            </a:r>
            <a:endParaRPr/>
          </a:p>
          <a:p>
            <a:pPr indent="0" lvl="0" marL="0" marR="0" rtl="0" algn="l">
              <a:spcBef>
                <a:spcPts val="0"/>
              </a:spcBef>
              <a:spcAft>
                <a:spcPts val="0"/>
              </a:spcAft>
              <a:buNone/>
            </a:pPr>
            <a:r>
              <a:rPr b="1" lang="en-US" sz="2800">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
        <p:nvSpPr>
          <p:cNvPr id="129" name="Google Shape;129;p9"/>
          <p:cNvSpPr/>
          <p:nvPr/>
        </p:nvSpPr>
        <p:spPr>
          <a:xfrm>
            <a:off x="5463654" y="2471972"/>
            <a:ext cx="6096000"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Instead of using explicit NOT gates to define </a:t>
            </a:r>
            <a:r>
              <a:rPr i="1" lang="en-US" sz="2800">
                <a:solidFill>
                  <a:schemeClr val="dk1"/>
                </a:solidFill>
                <a:latin typeface="Times"/>
                <a:ea typeface="Times"/>
                <a:cs typeface="Times"/>
                <a:sym typeface="Times"/>
              </a:rPr>
              <a:t>x</a:t>
            </a:r>
            <a:r>
              <a:rPr b="0" i="0" lang="en-US" sz="2800" u="none" strike="noStrike">
                <a:solidFill>
                  <a:schemeClr val="dk1"/>
                </a:solidFill>
                <a:latin typeface="Times"/>
                <a:ea typeface="Times"/>
                <a:cs typeface="Times"/>
                <a:sym typeface="Times"/>
              </a:rPr>
              <a:t>2 </a:t>
            </a:r>
            <a:r>
              <a:rPr lang="en-US" sz="2800">
                <a:solidFill>
                  <a:schemeClr val="dk1"/>
                </a:solidFill>
                <a:latin typeface="Times"/>
                <a:ea typeface="Times"/>
                <a:cs typeface="Times"/>
                <a:sym typeface="Times"/>
              </a:rPr>
              <a:t>and </a:t>
            </a:r>
            <a:r>
              <a:rPr i="1" lang="en-US" sz="2800">
                <a:solidFill>
                  <a:schemeClr val="dk1"/>
                </a:solidFill>
                <a:latin typeface="Times"/>
                <a:ea typeface="Times"/>
                <a:cs typeface="Times"/>
                <a:sym typeface="Times"/>
              </a:rPr>
              <a:t>x</a:t>
            </a:r>
            <a:r>
              <a:rPr b="0" i="0" lang="en-US" sz="2800" u="none" strike="noStrike">
                <a:solidFill>
                  <a:schemeClr val="dk1"/>
                </a:solidFill>
                <a:latin typeface="Times"/>
                <a:ea typeface="Times"/>
                <a:cs typeface="Times"/>
                <a:sym typeface="Times"/>
              </a:rPr>
              <a:t>3</a:t>
            </a:r>
            <a:r>
              <a:rPr lang="en-US" sz="2800">
                <a:solidFill>
                  <a:schemeClr val="dk1"/>
                </a:solidFill>
                <a:latin typeface="Times"/>
                <a:ea typeface="Times"/>
                <a:cs typeface="Times"/>
                <a:sym typeface="Times"/>
              </a:rPr>
              <a:t>, we have used the Verilog operator “</a:t>
            </a:r>
            <a:r>
              <a:rPr lang="en-US" sz="2800">
                <a:solidFill>
                  <a:schemeClr val="dk1"/>
                </a:solidFill>
                <a:latin typeface="Arial"/>
                <a:ea typeface="Arial"/>
                <a:cs typeface="Arial"/>
                <a:sym typeface="Arial"/>
              </a:rPr>
              <a:t>∼</a:t>
            </a:r>
            <a:r>
              <a:rPr lang="en-US" sz="2800">
                <a:solidFill>
                  <a:schemeClr val="dk1"/>
                </a:solidFill>
                <a:latin typeface="Times"/>
                <a:ea typeface="Times"/>
                <a:cs typeface="Times"/>
                <a:sym typeface="Times"/>
              </a:rPr>
              <a:t>” (tilde character on the keyboard) to denote complementation. Thus, </a:t>
            </a:r>
            <a:r>
              <a:rPr i="1" lang="en-US" sz="2800">
                <a:solidFill>
                  <a:schemeClr val="dk1"/>
                </a:solidFill>
                <a:latin typeface="Times"/>
                <a:ea typeface="Times"/>
                <a:cs typeface="Times"/>
                <a:sym typeface="Times"/>
              </a:rPr>
              <a:t>x</a:t>
            </a:r>
            <a:r>
              <a:rPr b="0" i="0" lang="en-US" sz="2800" u="none" strike="noStrike">
                <a:solidFill>
                  <a:schemeClr val="dk1"/>
                </a:solidFill>
                <a:latin typeface="Times"/>
                <a:ea typeface="Times"/>
                <a:cs typeface="Times"/>
                <a:sym typeface="Times"/>
              </a:rPr>
              <a:t>2 </a:t>
            </a:r>
            <a:r>
              <a:rPr lang="en-US" sz="2800">
                <a:solidFill>
                  <a:schemeClr val="dk1"/>
                </a:solidFill>
                <a:latin typeface="Times"/>
                <a:ea typeface="Times"/>
                <a:cs typeface="Times"/>
                <a:sym typeface="Times"/>
              </a:rPr>
              <a:t>is indicated as </a:t>
            </a:r>
            <a:r>
              <a:rPr lang="en-US" sz="2800">
                <a:solidFill>
                  <a:schemeClr val="dk1"/>
                </a:solidFill>
                <a:latin typeface="Arial"/>
                <a:ea typeface="Arial"/>
                <a:cs typeface="Arial"/>
                <a:sym typeface="Arial"/>
              </a:rPr>
              <a:t>∼</a:t>
            </a:r>
            <a:r>
              <a:rPr lang="en-US" sz="2800">
                <a:solidFill>
                  <a:schemeClr val="dk1"/>
                </a:solidFill>
                <a:latin typeface="Times"/>
                <a:ea typeface="Times"/>
                <a:cs typeface="Times"/>
                <a:sym typeface="Times"/>
              </a:rPr>
              <a:t>x2 in the code.</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2020-09-10T09:02:34Z</dcterms:created>
  <dc:creator>MAHE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