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Poppi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ghBMYkSGyZ+cd0aa2UrHSIrA1L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regular.fntdata"/><Relationship Id="rId20" Type="http://schemas.openxmlformats.org/officeDocument/2006/relationships/slide" Target="slides/slide16.xml"/><Relationship Id="rId42" Type="http://schemas.openxmlformats.org/officeDocument/2006/relationships/font" Target="fonts/Poppins-italic.fntdata"/><Relationship Id="rId41" Type="http://schemas.openxmlformats.org/officeDocument/2006/relationships/font" Target="fonts/Poppins-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Poppi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31.png"/><Relationship Id="rId7"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9.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8.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8.png"/><Relationship Id="rId4" Type="http://schemas.openxmlformats.org/officeDocument/2006/relationships/image" Target="../media/image42.png"/><Relationship Id="rId5" Type="http://schemas.openxmlformats.org/officeDocument/2006/relationships/image" Target="../media/image62.png"/><Relationship Id="rId6"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1.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7.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1.png"/><Relationship Id="rId4" Type="http://schemas.openxmlformats.org/officeDocument/2006/relationships/image" Target="../media/image63.png"/><Relationship Id="rId5" Type="http://schemas.openxmlformats.org/officeDocument/2006/relationships/image" Target="../media/image53.png"/><Relationship Id="rId6" Type="http://schemas.openxmlformats.org/officeDocument/2006/relationships/image" Target="../media/image6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8.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7.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71.png"/><Relationship Id="rId7" Type="http://schemas.openxmlformats.org/officeDocument/2006/relationships/image" Target="../media/image7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716256" y="637612"/>
            <a:ext cx="257474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Times"/>
                <a:ea typeface="Times"/>
                <a:cs typeface="Times"/>
                <a:sym typeface="Times"/>
              </a:rPr>
              <a:t>Multiplexers</a:t>
            </a:r>
            <a:endParaRPr sz="3200">
              <a:solidFill>
                <a:schemeClr val="dk1"/>
              </a:solidFill>
              <a:latin typeface="Calibri"/>
              <a:ea typeface="Calibri"/>
              <a:cs typeface="Calibri"/>
              <a:sym typeface="Calibri"/>
            </a:endParaRPr>
          </a:p>
        </p:txBody>
      </p:sp>
      <p:sp>
        <p:nvSpPr>
          <p:cNvPr id="85" name="Google Shape;85;p1"/>
          <p:cNvSpPr/>
          <p:nvPr/>
        </p:nvSpPr>
        <p:spPr>
          <a:xfrm>
            <a:off x="1194999" y="1651085"/>
            <a:ext cx="9832391"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A multiplexer circuit has a number of data inputs, one or more select inputs, and one output. It passes the signal value on one of the data inputs to the output. The data input is selected by the values of the select</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inputs.</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0"/>
          <p:cNvPicPr preferRelativeResize="0"/>
          <p:nvPr/>
        </p:nvPicPr>
        <p:blipFill rotWithShape="1">
          <a:blip r:embed="rId3">
            <a:alphaModFix/>
          </a:blip>
          <a:srcRect b="15770" l="0" r="62863" t="0"/>
          <a:stretch/>
        </p:blipFill>
        <p:spPr>
          <a:xfrm>
            <a:off x="491318" y="786865"/>
            <a:ext cx="2442951" cy="4890604"/>
          </a:xfrm>
          <a:prstGeom prst="rect">
            <a:avLst/>
          </a:prstGeom>
          <a:noFill/>
          <a:ln>
            <a:noFill/>
          </a:ln>
        </p:spPr>
      </p:pic>
      <p:sp>
        <p:nvSpPr>
          <p:cNvPr id="147" name="Google Shape;147;p10"/>
          <p:cNvSpPr txBox="1"/>
          <p:nvPr/>
        </p:nvSpPr>
        <p:spPr>
          <a:xfrm>
            <a:off x="491318" y="263645"/>
            <a:ext cx="968991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Example 2 : Three input majority function using 4 to 1 multiplexer</a:t>
            </a:r>
            <a:endParaRPr sz="2800">
              <a:solidFill>
                <a:schemeClr val="dk1"/>
              </a:solidFill>
              <a:latin typeface="Calibri"/>
              <a:ea typeface="Calibri"/>
              <a:cs typeface="Calibri"/>
              <a:sym typeface="Calibri"/>
            </a:endParaRPr>
          </a:p>
        </p:txBody>
      </p:sp>
      <p:pic>
        <p:nvPicPr>
          <p:cNvPr id="148" name="Google Shape;148;p10"/>
          <p:cNvPicPr preferRelativeResize="0"/>
          <p:nvPr/>
        </p:nvPicPr>
        <p:blipFill rotWithShape="1">
          <a:blip r:embed="rId4">
            <a:alphaModFix/>
          </a:blip>
          <a:srcRect b="0" l="0" r="0" t="0"/>
          <a:stretch/>
        </p:blipFill>
        <p:spPr>
          <a:xfrm>
            <a:off x="7301551" y="1539921"/>
            <a:ext cx="4326342" cy="4240906"/>
          </a:xfrm>
          <a:prstGeom prst="rect">
            <a:avLst/>
          </a:prstGeom>
          <a:noFill/>
          <a:ln>
            <a:noFill/>
          </a:ln>
        </p:spPr>
      </p:pic>
      <p:pic>
        <p:nvPicPr>
          <p:cNvPr id="149" name="Google Shape;149;p10"/>
          <p:cNvPicPr preferRelativeResize="0"/>
          <p:nvPr/>
        </p:nvPicPr>
        <p:blipFill rotWithShape="1">
          <a:blip r:embed="rId5">
            <a:alphaModFix/>
          </a:blip>
          <a:srcRect b="20236" l="37552" r="0" t="0"/>
          <a:stretch/>
        </p:blipFill>
        <p:spPr>
          <a:xfrm>
            <a:off x="3063922" y="786865"/>
            <a:ext cx="4107976" cy="46312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p:nvPr/>
        </p:nvSpPr>
        <p:spPr>
          <a:xfrm>
            <a:off x="645994" y="222112"/>
            <a:ext cx="989007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Example 3: Implement a three-input XOR gate using 2-to-1 multiplexer. </a:t>
            </a:r>
            <a:endParaRPr sz="3200">
              <a:solidFill>
                <a:schemeClr val="dk1"/>
              </a:solidFill>
              <a:latin typeface="Calibri"/>
              <a:ea typeface="Calibri"/>
              <a:cs typeface="Calibri"/>
              <a:sym typeface="Calibri"/>
            </a:endParaRPr>
          </a:p>
        </p:txBody>
      </p:sp>
      <p:pic>
        <p:nvPicPr>
          <p:cNvPr id="155" name="Google Shape;155;p11"/>
          <p:cNvPicPr preferRelativeResize="0"/>
          <p:nvPr/>
        </p:nvPicPr>
        <p:blipFill rotWithShape="1">
          <a:blip r:embed="rId3">
            <a:alphaModFix/>
          </a:blip>
          <a:srcRect b="0" l="0" r="0" t="0"/>
          <a:stretch/>
        </p:blipFill>
        <p:spPr>
          <a:xfrm>
            <a:off x="1028132" y="1299330"/>
            <a:ext cx="2725003" cy="5310214"/>
          </a:xfrm>
          <a:prstGeom prst="rect">
            <a:avLst/>
          </a:prstGeom>
          <a:noFill/>
          <a:ln>
            <a:noFill/>
          </a:ln>
        </p:spPr>
      </p:pic>
      <p:pic>
        <p:nvPicPr>
          <p:cNvPr id="156" name="Google Shape;156;p11"/>
          <p:cNvPicPr preferRelativeResize="0"/>
          <p:nvPr/>
        </p:nvPicPr>
        <p:blipFill rotWithShape="1">
          <a:blip r:embed="rId4">
            <a:alphaModFix/>
          </a:blip>
          <a:srcRect b="0" l="0" r="0" t="0"/>
          <a:stretch/>
        </p:blipFill>
        <p:spPr>
          <a:xfrm>
            <a:off x="3643953" y="2014705"/>
            <a:ext cx="2088107" cy="4016944"/>
          </a:xfrm>
          <a:prstGeom prst="rect">
            <a:avLst/>
          </a:prstGeom>
          <a:noFill/>
          <a:ln>
            <a:noFill/>
          </a:ln>
        </p:spPr>
      </p:pic>
      <p:pic>
        <p:nvPicPr>
          <p:cNvPr id="157" name="Google Shape;157;p11"/>
          <p:cNvPicPr preferRelativeResize="0"/>
          <p:nvPr/>
        </p:nvPicPr>
        <p:blipFill rotWithShape="1">
          <a:blip r:embed="rId5">
            <a:alphaModFix/>
          </a:blip>
          <a:srcRect b="0" l="0" r="0" t="0"/>
          <a:stretch/>
        </p:blipFill>
        <p:spPr>
          <a:xfrm>
            <a:off x="5908154" y="1869743"/>
            <a:ext cx="6152267" cy="2620369"/>
          </a:xfrm>
          <a:prstGeom prst="rect">
            <a:avLst/>
          </a:prstGeom>
          <a:noFill/>
          <a:ln>
            <a:noFill/>
          </a:ln>
        </p:spPr>
      </p:pic>
      <p:pic>
        <p:nvPicPr>
          <p:cNvPr id="158" name="Google Shape;158;p11"/>
          <p:cNvPicPr preferRelativeResize="0"/>
          <p:nvPr/>
        </p:nvPicPr>
        <p:blipFill rotWithShape="1">
          <a:blip r:embed="rId6">
            <a:alphaModFix/>
          </a:blip>
          <a:srcRect b="0" l="0" r="0" t="0"/>
          <a:stretch/>
        </p:blipFill>
        <p:spPr>
          <a:xfrm>
            <a:off x="1692323" y="6256891"/>
            <a:ext cx="2347416" cy="601109"/>
          </a:xfrm>
          <a:prstGeom prst="rect">
            <a:avLst/>
          </a:prstGeom>
          <a:noFill/>
          <a:ln>
            <a:noFill/>
          </a:ln>
        </p:spPr>
      </p:pic>
      <p:pic>
        <p:nvPicPr>
          <p:cNvPr id="159" name="Google Shape;159;p11"/>
          <p:cNvPicPr preferRelativeResize="0"/>
          <p:nvPr/>
        </p:nvPicPr>
        <p:blipFill rotWithShape="1">
          <a:blip r:embed="rId7">
            <a:alphaModFix/>
          </a:blip>
          <a:srcRect b="0" l="0" r="0" t="0"/>
          <a:stretch/>
        </p:blipFill>
        <p:spPr>
          <a:xfrm>
            <a:off x="8984287" y="4214661"/>
            <a:ext cx="1449815" cy="5509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p:nvPr/>
        </p:nvSpPr>
        <p:spPr>
          <a:xfrm>
            <a:off x="645994" y="222112"/>
            <a:ext cx="989007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Example 4: Implement a three-input XOR gate using 4-to-1 multiplexer. </a:t>
            </a:r>
            <a:endParaRPr sz="3200">
              <a:solidFill>
                <a:schemeClr val="dk1"/>
              </a:solidFill>
              <a:latin typeface="Calibri"/>
              <a:ea typeface="Calibri"/>
              <a:cs typeface="Calibri"/>
              <a:sym typeface="Calibri"/>
            </a:endParaRPr>
          </a:p>
        </p:txBody>
      </p:sp>
      <p:pic>
        <p:nvPicPr>
          <p:cNvPr id="165" name="Google Shape;165;p12"/>
          <p:cNvPicPr preferRelativeResize="0"/>
          <p:nvPr/>
        </p:nvPicPr>
        <p:blipFill rotWithShape="1">
          <a:blip r:embed="rId3">
            <a:alphaModFix/>
          </a:blip>
          <a:srcRect b="0" l="0" r="0" t="0"/>
          <a:stretch/>
        </p:blipFill>
        <p:spPr>
          <a:xfrm>
            <a:off x="1028132" y="1299330"/>
            <a:ext cx="2725003" cy="5310214"/>
          </a:xfrm>
          <a:prstGeom prst="rect">
            <a:avLst/>
          </a:prstGeom>
          <a:noFill/>
          <a:ln>
            <a:noFill/>
          </a:ln>
        </p:spPr>
      </p:pic>
      <p:pic>
        <p:nvPicPr>
          <p:cNvPr id="166" name="Google Shape;166;p12"/>
          <p:cNvPicPr preferRelativeResize="0"/>
          <p:nvPr/>
        </p:nvPicPr>
        <p:blipFill rotWithShape="1">
          <a:blip r:embed="rId4">
            <a:alphaModFix/>
          </a:blip>
          <a:srcRect b="0" l="0" r="0" t="0"/>
          <a:stretch/>
        </p:blipFill>
        <p:spPr>
          <a:xfrm>
            <a:off x="1692323" y="6256891"/>
            <a:ext cx="2347416" cy="601109"/>
          </a:xfrm>
          <a:prstGeom prst="rect">
            <a:avLst/>
          </a:prstGeom>
          <a:noFill/>
          <a:ln>
            <a:noFill/>
          </a:ln>
        </p:spPr>
      </p:pic>
      <p:pic>
        <p:nvPicPr>
          <p:cNvPr id="167" name="Google Shape;167;p12"/>
          <p:cNvPicPr preferRelativeResize="0"/>
          <p:nvPr/>
        </p:nvPicPr>
        <p:blipFill rotWithShape="1">
          <a:blip r:embed="rId5">
            <a:alphaModFix/>
          </a:blip>
          <a:srcRect b="0" l="0" r="0" t="0"/>
          <a:stretch/>
        </p:blipFill>
        <p:spPr>
          <a:xfrm>
            <a:off x="8342844" y="5019879"/>
            <a:ext cx="1449815" cy="550902"/>
          </a:xfrm>
          <a:prstGeom prst="rect">
            <a:avLst/>
          </a:prstGeom>
          <a:noFill/>
          <a:ln>
            <a:noFill/>
          </a:ln>
        </p:spPr>
      </p:pic>
      <p:pic>
        <p:nvPicPr>
          <p:cNvPr id="168" name="Google Shape;168;p12"/>
          <p:cNvPicPr preferRelativeResize="0"/>
          <p:nvPr/>
        </p:nvPicPr>
        <p:blipFill rotWithShape="1">
          <a:blip r:embed="rId6">
            <a:alphaModFix/>
          </a:blip>
          <a:srcRect b="0" l="0" r="0" t="0"/>
          <a:stretch/>
        </p:blipFill>
        <p:spPr>
          <a:xfrm>
            <a:off x="3602842" y="1991508"/>
            <a:ext cx="990363" cy="4265384"/>
          </a:xfrm>
          <a:prstGeom prst="rect">
            <a:avLst/>
          </a:prstGeom>
          <a:noFill/>
          <a:ln>
            <a:noFill/>
          </a:ln>
        </p:spPr>
      </p:pic>
      <p:pic>
        <p:nvPicPr>
          <p:cNvPr id="169" name="Google Shape;169;p12"/>
          <p:cNvPicPr preferRelativeResize="0"/>
          <p:nvPr/>
        </p:nvPicPr>
        <p:blipFill rotWithShape="1">
          <a:blip r:embed="rId7">
            <a:alphaModFix/>
          </a:blip>
          <a:srcRect b="0" l="0" r="0" t="0"/>
          <a:stretch/>
        </p:blipFill>
        <p:spPr>
          <a:xfrm>
            <a:off x="6666085" y="1593107"/>
            <a:ext cx="4866182" cy="30061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p:nvPr/>
        </p:nvSpPr>
        <p:spPr>
          <a:xfrm>
            <a:off x="1398287" y="364657"/>
            <a:ext cx="1002466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Multiplexer Synthesis Using Shannon’s Expansion</a:t>
            </a:r>
            <a:endParaRPr sz="3200">
              <a:solidFill>
                <a:schemeClr val="dk1"/>
              </a:solidFill>
              <a:latin typeface="Calibri"/>
              <a:ea typeface="Calibri"/>
              <a:cs typeface="Calibri"/>
              <a:sym typeface="Calibri"/>
            </a:endParaRPr>
          </a:p>
        </p:txBody>
      </p:sp>
      <p:sp>
        <p:nvSpPr>
          <p:cNvPr id="175" name="Google Shape;175;p13"/>
          <p:cNvSpPr/>
          <p:nvPr/>
        </p:nvSpPr>
        <p:spPr>
          <a:xfrm>
            <a:off x="887104" y="1692322"/>
            <a:ext cx="1053585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a:ea typeface="Times"/>
                <a:cs typeface="Times"/>
                <a:sym typeface="Times"/>
              </a:rPr>
              <a:t>The inputs to the multiplexers are the constants 0 and 1, or some variable or its complement. Besides using such simple inputs, it is</a:t>
            </a:r>
            <a:endParaRPr/>
          </a:p>
          <a:p>
            <a:pPr indent="0" lvl="0" marL="0" marR="0" rtl="0" algn="just">
              <a:spcBef>
                <a:spcPts val="0"/>
              </a:spcBef>
              <a:spcAft>
                <a:spcPts val="0"/>
              </a:spcAft>
              <a:buNone/>
            </a:pPr>
            <a:r>
              <a:rPr lang="en-US" sz="2800">
                <a:solidFill>
                  <a:schemeClr val="dk1"/>
                </a:solidFill>
                <a:latin typeface="Times"/>
                <a:ea typeface="Times"/>
                <a:cs typeface="Times"/>
                <a:sym typeface="Times"/>
              </a:rPr>
              <a:t>possible to connect more complex circuits as inputs to a multiplexer, allowing functions to be synthesized using a combination of multiplexers and other logic gates.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4"/>
          <p:cNvPicPr preferRelativeResize="0"/>
          <p:nvPr/>
        </p:nvPicPr>
        <p:blipFill rotWithShape="1">
          <a:blip r:embed="rId3">
            <a:alphaModFix/>
          </a:blip>
          <a:srcRect b="0" l="0" r="0" t="0"/>
          <a:stretch/>
        </p:blipFill>
        <p:spPr>
          <a:xfrm>
            <a:off x="1692323" y="6256891"/>
            <a:ext cx="2347416" cy="601109"/>
          </a:xfrm>
          <a:prstGeom prst="rect">
            <a:avLst/>
          </a:prstGeom>
          <a:noFill/>
          <a:ln>
            <a:noFill/>
          </a:ln>
        </p:spPr>
      </p:pic>
      <p:pic>
        <p:nvPicPr>
          <p:cNvPr id="181" name="Google Shape;181;p14"/>
          <p:cNvPicPr preferRelativeResize="0"/>
          <p:nvPr/>
        </p:nvPicPr>
        <p:blipFill rotWithShape="1">
          <a:blip r:embed="rId4">
            <a:alphaModFix/>
          </a:blip>
          <a:srcRect b="0" l="0" r="0" t="0"/>
          <a:stretch/>
        </p:blipFill>
        <p:spPr>
          <a:xfrm>
            <a:off x="8342844" y="5019879"/>
            <a:ext cx="1449815" cy="550902"/>
          </a:xfrm>
          <a:prstGeom prst="rect">
            <a:avLst/>
          </a:prstGeom>
          <a:noFill/>
          <a:ln>
            <a:noFill/>
          </a:ln>
        </p:spPr>
      </p:pic>
      <p:pic>
        <p:nvPicPr>
          <p:cNvPr id="182" name="Google Shape;182;p14"/>
          <p:cNvPicPr preferRelativeResize="0"/>
          <p:nvPr/>
        </p:nvPicPr>
        <p:blipFill rotWithShape="1">
          <a:blip r:embed="rId5">
            <a:alphaModFix/>
          </a:blip>
          <a:srcRect b="15770" l="0" r="62863" t="0"/>
          <a:stretch/>
        </p:blipFill>
        <p:spPr>
          <a:xfrm>
            <a:off x="290919" y="1366287"/>
            <a:ext cx="2442951" cy="4890604"/>
          </a:xfrm>
          <a:prstGeom prst="rect">
            <a:avLst/>
          </a:prstGeom>
          <a:noFill/>
          <a:ln>
            <a:noFill/>
          </a:ln>
        </p:spPr>
      </p:pic>
      <p:sp>
        <p:nvSpPr>
          <p:cNvPr id="183" name="Google Shape;183;p14"/>
          <p:cNvSpPr txBox="1"/>
          <p:nvPr/>
        </p:nvSpPr>
        <p:spPr>
          <a:xfrm>
            <a:off x="491318" y="263645"/>
            <a:ext cx="968991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Example 5 : Three input majority function using 2 to 1 multiplexer</a:t>
            </a:r>
            <a:endParaRPr sz="2800">
              <a:solidFill>
                <a:schemeClr val="dk1"/>
              </a:solidFill>
              <a:latin typeface="Calibri"/>
              <a:ea typeface="Calibri"/>
              <a:cs typeface="Calibri"/>
              <a:sym typeface="Calibri"/>
            </a:endParaRPr>
          </a:p>
        </p:txBody>
      </p:sp>
      <p:pic>
        <p:nvPicPr>
          <p:cNvPr id="184" name="Google Shape;184;p14"/>
          <p:cNvPicPr preferRelativeResize="0"/>
          <p:nvPr/>
        </p:nvPicPr>
        <p:blipFill rotWithShape="1">
          <a:blip r:embed="rId6">
            <a:alphaModFix/>
          </a:blip>
          <a:srcRect b="0" l="0" r="0" t="0"/>
          <a:stretch/>
        </p:blipFill>
        <p:spPr>
          <a:xfrm>
            <a:off x="2733870" y="2028611"/>
            <a:ext cx="1549880" cy="3858479"/>
          </a:xfrm>
          <a:prstGeom prst="rect">
            <a:avLst/>
          </a:prstGeom>
          <a:noFill/>
          <a:ln>
            <a:noFill/>
          </a:ln>
        </p:spPr>
      </p:pic>
      <p:pic>
        <p:nvPicPr>
          <p:cNvPr id="185" name="Google Shape;185;p14"/>
          <p:cNvPicPr preferRelativeResize="0"/>
          <p:nvPr/>
        </p:nvPicPr>
        <p:blipFill rotWithShape="1">
          <a:blip r:embed="rId7">
            <a:alphaModFix/>
          </a:blip>
          <a:srcRect b="0" l="0" r="0" t="0"/>
          <a:stretch/>
        </p:blipFill>
        <p:spPr>
          <a:xfrm>
            <a:off x="5336274" y="2187506"/>
            <a:ext cx="2148032" cy="1624083"/>
          </a:xfrm>
          <a:prstGeom prst="rect">
            <a:avLst/>
          </a:prstGeom>
          <a:noFill/>
          <a:ln>
            <a:noFill/>
          </a:ln>
        </p:spPr>
      </p:pic>
      <p:sp>
        <p:nvSpPr>
          <p:cNvPr id="186" name="Google Shape;186;p14"/>
          <p:cNvSpPr txBox="1"/>
          <p:nvPr/>
        </p:nvSpPr>
        <p:spPr>
          <a:xfrm>
            <a:off x="4283750" y="2690178"/>
            <a:ext cx="151490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a:t>
            </a:r>
            <a:r>
              <a:rPr baseline="-25000"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w</a:t>
            </a:r>
            <a:r>
              <a:rPr baseline="-25000" lang="en-US" sz="2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a:t>
            </a:r>
            <a:r>
              <a:rPr baseline="-25000"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+w</a:t>
            </a:r>
            <a:r>
              <a:rPr baseline="-25000" lang="en-US" sz="2800">
                <a:solidFill>
                  <a:schemeClr val="dk1"/>
                </a:solidFill>
                <a:latin typeface="Calibri"/>
                <a:ea typeface="Calibri"/>
                <a:cs typeface="Calibri"/>
                <a:sym typeface="Calibri"/>
              </a:rPr>
              <a:t>3</a:t>
            </a:r>
            <a:endParaRPr baseline="-25000" sz="2800">
              <a:solidFill>
                <a:schemeClr val="dk1"/>
              </a:solidFill>
              <a:latin typeface="Calibri"/>
              <a:ea typeface="Calibri"/>
              <a:cs typeface="Calibri"/>
              <a:sym typeface="Calibri"/>
            </a:endParaRPr>
          </a:p>
        </p:txBody>
      </p:sp>
      <p:pic>
        <p:nvPicPr>
          <p:cNvPr id="187" name="Google Shape;187;p14"/>
          <p:cNvPicPr preferRelativeResize="0"/>
          <p:nvPr/>
        </p:nvPicPr>
        <p:blipFill rotWithShape="1">
          <a:blip r:embed="rId8">
            <a:alphaModFix/>
          </a:blip>
          <a:srcRect b="0" l="0" r="0" t="0"/>
          <a:stretch/>
        </p:blipFill>
        <p:spPr>
          <a:xfrm>
            <a:off x="7442920" y="1780858"/>
            <a:ext cx="4699478" cy="21769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p:nvPr/>
        </p:nvSpPr>
        <p:spPr>
          <a:xfrm>
            <a:off x="1398287" y="364657"/>
            <a:ext cx="444782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Shannon’s Expansion</a:t>
            </a:r>
            <a:endParaRPr sz="3200">
              <a:solidFill>
                <a:schemeClr val="dk1"/>
              </a:solidFill>
              <a:latin typeface="Calibri"/>
              <a:ea typeface="Calibri"/>
              <a:cs typeface="Calibri"/>
              <a:sym typeface="Calibri"/>
            </a:endParaRPr>
          </a:p>
        </p:txBody>
      </p:sp>
      <p:sp>
        <p:nvSpPr>
          <p:cNvPr id="193" name="Google Shape;193;p15"/>
          <p:cNvSpPr/>
          <p:nvPr/>
        </p:nvSpPr>
        <p:spPr>
          <a:xfrm>
            <a:off x="2625828" y="1169418"/>
            <a:ext cx="898000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This implementation can be derived using algebraic manipulation as follows. The function is expressed in sum-of-products form as</a:t>
            </a:r>
            <a:endParaRPr/>
          </a:p>
        </p:txBody>
      </p:sp>
      <p:pic>
        <p:nvPicPr>
          <p:cNvPr id="194" name="Google Shape;194;p15"/>
          <p:cNvPicPr preferRelativeResize="0"/>
          <p:nvPr/>
        </p:nvPicPr>
        <p:blipFill rotWithShape="1">
          <a:blip r:embed="rId3">
            <a:alphaModFix/>
          </a:blip>
          <a:srcRect b="0" l="0" r="0" t="0"/>
          <a:stretch/>
        </p:blipFill>
        <p:spPr>
          <a:xfrm>
            <a:off x="3233041" y="2230687"/>
            <a:ext cx="7765577" cy="2055549"/>
          </a:xfrm>
          <a:prstGeom prst="rect">
            <a:avLst/>
          </a:prstGeom>
          <a:noFill/>
          <a:ln>
            <a:noFill/>
          </a:ln>
        </p:spPr>
      </p:pic>
      <p:pic>
        <p:nvPicPr>
          <p:cNvPr id="195" name="Google Shape;195;p15"/>
          <p:cNvPicPr preferRelativeResize="0"/>
          <p:nvPr/>
        </p:nvPicPr>
        <p:blipFill rotWithShape="1">
          <a:blip r:embed="rId4">
            <a:alphaModFix/>
          </a:blip>
          <a:srcRect b="15770" l="0" r="62863" t="0"/>
          <a:stretch/>
        </p:blipFill>
        <p:spPr>
          <a:xfrm>
            <a:off x="-3" y="1420878"/>
            <a:ext cx="2442951" cy="4890604"/>
          </a:xfrm>
          <a:prstGeom prst="rect">
            <a:avLst/>
          </a:prstGeom>
          <a:noFill/>
          <a:ln>
            <a:noFill/>
          </a:ln>
        </p:spPr>
      </p:pic>
      <p:sp>
        <p:nvSpPr>
          <p:cNvPr id="196" name="Google Shape;196;p15"/>
          <p:cNvSpPr/>
          <p:nvPr/>
        </p:nvSpPr>
        <p:spPr>
          <a:xfrm>
            <a:off x="2625828" y="4816010"/>
            <a:ext cx="837279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Multiplexer implementations of logic functions require that a given function be decomposed in terms of the variables that are used as the select inputs. This can be accomplished by means of a theorem proposed by Claude Shannon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6"/>
          <p:cNvPicPr preferRelativeResize="0"/>
          <p:nvPr/>
        </p:nvPicPr>
        <p:blipFill rotWithShape="1">
          <a:blip r:embed="rId3">
            <a:alphaModFix/>
          </a:blip>
          <a:srcRect b="0" l="0" r="0" t="0"/>
          <a:stretch/>
        </p:blipFill>
        <p:spPr>
          <a:xfrm>
            <a:off x="647270" y="344521"/>
            <a:ext cx="10860102" cy="1526482"/>
          </a:xfrm>
          <a:prstGeom prst="rect">
            <a:avLst/>
          </a:prstGeom>
          <a:noFill/>
          <a:ln>
            <a:noFill/>
          </a:ln>
        </p:spPr>
      </p:pic>
      <p:pic>
        <p:nvPicPr>
          <p:cNvPr id="202" name="Google Shape;202;p16"/>
          <p:cNvPicPr preferRelativeResize="0"/>
          <p:nvPr/>
        </p:nvPicPr>
        <p:blipFill rotWithShape="1">
          <a:blip r:embed="rId4">
            <a:alphaModFix/>
          </a:blip>
          <a:srcRect b="0" l="0" r="0" t="0"/>
          <a:stretch/>
        </p:blipFill>
        <p:spPr>
          <a:xfrm>
            <a:off x="647270" y="2209394"/>
            <a:ext cx="10860102" cy="38397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p:nvPr/>
        </p:nvSpPr>
        <p:spPr>
          <a:xfrm>
            <a:off x="1398287" y="364657"/>
            <a:ext cx="22124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Example 1</a:t>
            </a:r>
            <a:endParaRPr sz="3200">
              <a:solidFill>
                <a:schemeClr val="dk1"/>
              </a:solidFill>
              <a:latin typeface="Calibri"/>
              <a:ea typeface="Calibri"/>
              <a:cs typeface="Calibri"/>
              <a:sym typeface="Calibri"/>
            </a:endParaRPr>
          </a:p>
        </p:txBody>
      </p:sp>
      <p:pic>
        <p:nvPicPr>
          <p:cNvPr id="208" name="Google Shape;208;p17"/>
          <p:cNvPicPr preferRelativeResize="0"/>
          <p:nvPr/>
        </p:nvPicPr>
        <p:blipFill rotWithShape="1">
          <a:blip r:embed="rId3">
            <a:alphaModFix/>
          </a:blip>
          <a:srcRect b="0" l="0" r="0" t="0"/>
          <a:stretch/>
        </p:blipFill>
        <p:spPr>
          <a:xfrm>
            <a:off x="1083273" y="949432"/>
            <a:ext cx="9085553" cy="867570"/>
          </a:xfrm>
          <a:prstGeom prst="rect">
            <a:avLst/>
          </a:prstGeom>
          <a:noFill/>
          <a:ln>
            <a:noFill/>
          </a:ln>
        </p:spPr>
      </p:pic>
      <p:pic>
        <p:nvPicPr>
          <p:cNvPr id="209" name="Google Shape;209;p17"/>
          <p:cNvPicPr preferRelativeResize="0"/>
          <p:nvPr/>
        </p:nvPicPr>
        <p:blipFill rotWithShape="1">
          <a:blip r:embed="rId4">
            <a:alphaModFix/>
          </a:blip>
          <a:srcRect b="0" l="0" r="0" t="0"/>
          <a:stretch/>
        </p:blipFill>
        <p:spPr>
          <a:xfrm>
            <a:off x="715033" y="2077030"/>
            <a:ext cx="10816979" cy="1706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p:nvPr/>
        </p:nvSpPr>
        <p:spPr>
          <a:xfrm>
            <a:off x="1398287" y="364657"/>
            <a:ext cx="22124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Example 2</a:t>
            </a:r>
            <a:endParaRPr sz="3200">
              <a:solidFill>
                <a:schemeClr val="dk1"/>
              </a:solidFill>
              <a:latin typeface="Calibri"/>
              <a:ea typeface="Calibri"/>
              <a:cs typeface="Calibri"/>
              <a:sym typeface="Calibri"/>
            </a:endParaRPr>
          </a:p>
        </p:txBody>
      </p:sp>
      <p:pic>
        <p:nvPicPr>
          <p:cNvPr id="215" name="Google Shape;215;p18"/>
          <p:cNvPicPr preferRelativeResize="0"/>
          <p:nvPr/>
        </p:nvPicPr>
        <p:blipFill rotWithShape="1">
          <a:blip r:embed="rId3">
            <a:alphaModFix/>
          </a:blip>
          <a:srcRect b="0" l="0" r="0" t="0"/>
          <a:stretch/>
        </p:blipFill>
        <p:spPr>
          <a:xfrm>
            <a:off x="1302753" y="1081693"/>
            <a:ext cx="6785990" cy="1162827"/>
          </a:xfrm>
          <a:prstGeom prst="rect">
            <a:avLst/>
          </a:prstGeom>
          <a:noFill/>
          <a:ln>
            <a:noFill/>
          </a:ln>
        </p:spPr>
      </p:pic>
      <p:pic>
        <p:nvPicPr>
          <p:cNvPr id="216" name="Google Shape;216;p18"/>
          <p:cNvPicPr preferRelativeResize="0"/>
          <p:nvPr/>
        </p:nvPicPr>
        <p:blipFill rotWithShape="1">
          <a:blip r:embed="rId4">
            <a:alphaModFix/>
          </a:blip>
          <a:srcRect b="0" l="0" r="0" t="0"/>
          <a:stretch/>
        </p:blipFill>
        <p:spPr>
          <a:xfrm>
            <a:off x="4400129" y="2376781"/>
            <a:ext cx="6367955" cy="11009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p:nvPr/>
        </p:nvSpPr>
        <p:spPr>
          <a:xfrm>
            <a:off x="292053" y="150754"/>
            <a:ext cx="22124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Example 3</a:t>
            </a:r>
            <a:endParaRPr sz="3200">
              <a:solidFill>
                <a:schemeClr val="dk1"/>
              </a:solidFill>
              <a:latin typeface="Calibri"/>
              <a:ea typeface="Calibri"/>
              <a:cs typeface="Calibri"/>
              <a:sym typeface="Calibri"/>
            </a:endParaRPr>
          </a:p>
        </p:txBody>
      </p:sp>
      <p:pic>
        <p:nvPicPr>
          <p:cNvPr id="222" name="Google Shape;222;p19"/>
          <p:cNvPicPr preferRelativeResize="0"/>
          <p:nvPr/>
        </p:nvPicPr>
        <p:blipFill rotWithShape="1">
          <a:blip r:embed="rId3">
            <a:alphaModFix/>
          </a:blip>
          <a:srcRect b="0" l="0" r="0" t="0"/>
          <a:stretch/>
        </p:blipFill>
        <p:spPr>
          <a:xfrm>
            <a:off x="1398285" y="747122"/>
            <a:ext cx="3166281" cy="615822"/>
          </a:xfrm>
          <a:prstGeom prst="rect">
            <a:avLst/>
          </a:prstGeom>
          <a:noFill/>
          <a:ln>
            <a:noFill/>
          </a:ln>
        </p:spPr>
      </p:pic>
      <p:sp>
        <p:nvSpPr>
          <p:cNvPr id="223" name="Google Shape;223;p19"/>
          <p:cNvSpPr/>
          <p:nvPr/>
        </p:nvSpPr>
        <p:spPr>
          <a:xfrm>
            <a:off x="368356" y="1674376"/>
            <a:ext cx="42723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a:ea typeface="Times"/>
                <a:cs typeface="Times"/>
                <a:sym typeface="Times"/>
              </a:rPr>
              <a:t>Decomposition using w</a:t>
            </a:r>
            <a:r>
              <a:rPr baseline="-25000" lang="en-US" sz="2400">
                <a:solidFill>
                  <a:schemeClr val="dk1"/>
                </a:solidFill>
                <a:latin typeface="Times"/>
                <a:ea typeface="Times"/>
                <a:cs typeface="Times"/>
                <a:sym typeface="Times"/>
              </a:rPr>
              <a:t>1</a:t>
            </a:r>
            <a:r>
              <a:rPr lang="en-US" sz="2400">
                <a:solidFill>
                  <a:schemeClr val="dk1"/>
                </a:solidFill>
                <a:latin typeface="Times"/>
                <a:ea typeface="Times"/>
                <a:cs typeface="Times"/>
                <a:sym typeface="Times"/>
              </a:rPr>
              <a:t> gives</a:t>
            </a:r>
            <a:endParaRPr sz="2400">
              <a:solidFill>
                <a:schemeClr val="dk1"/>
              </a:solidFill>
              <a:latin typeface="Calibri"/>
              <a:ea typeface="Calibri"/>
              <a:cs typeface="Calibri"/>
              <a:sym typeface="Calibri"/>
            </a:endParaRPr>
          </a:p>
        </p:txBody>
      </p:sp>
      <p:pic>
        <p:nvPicPr>
          <p:cNvPr id="224" name="Google Shape;224;p19"/>
          <p:cNvPicPr preferRelativeResize="0"/>
          <p:nvPr/>
        </p:nvPicPr>
        <p:blipFill rotWithShape="1">
          <a:blip r:embed="rId4">
            <a:alphaModFix/>
          </a:blip>
          <a:srcRect b="0" l="0" r="0" t="0"/>
          <a:stretch/>
        </p:blipFill>
        <p:spPr>
          <a:xfrm>
            <a:off x="1255595" y="2193693"/>
            <a:ext cx="5754770" cy="1654976"/>
          </a:xfrm>
          <a:prstGeom prst="rect">
            <a:avLst/>
          </a:prstGeom>
          <a:noFill/>
          <a:ln>
            <a:noFill/>
          </a:ln>
        </p:spPr>
      </p:pic>
      <p:pic>
        <p:nvPicPr>
          <p:cNvPr id="225" name="Google Shape;225;p19"/>
          <p:cNvPicPr preferRelativeResize="0"/>
          <p:nvPr/>
        </p:nvPicPr>
        <p:blipFill rotWithShape="1">
          <a:blip r:embed="rId5">
            <a:alphaModFix/>
          </a:blip>
          <a:srcRect b="0" l="43611" r="0" t="30698"/>
          <a:stretch/>
        </p:blipFill>
        <p:spPr>
          <a:xfrm>
            <a:off x="1021582" y="4721401"/>
            <a:ext cx="5988782" cy="1918789"/>
          </a:xfrm>
          <a:prstGeom prst="rect">
            <a:avLst/>
          </a:prstGeom>
          <a:noFill/>
          <a:ln>
            <a:noFill/>
          </a:ln>
        </p:spPr>
      </p:pic>
      <p:pic>
        <p:nvPicPr>
          <p:cNvPr id="226" name="Google Shape;226;p19"/>
          <p:cNvPicPr preferRelativeResize="0"/>
          <p:nvPr/>
        </p:nvPicPr>
        <p:blipFill rotWithShape="1">
          <a:blip r:embed="rId6">
            <a:alphaModFix/>
          </a:blip>
          <a:srcRect b="0" l="56906" r="0" t="37531"/>
          <a:stretch/>
        </p:blipFill>
        <p:spPr>
          <a:xfrm>
            <a:off x="7618089" y="2193693"/>
            <a:ext cx="4026769" cy="1333357"/>
          </a:xfrm>
          <a:prstGeom prst="rect">
            <a:avLst/>
          </a:prstGeom>
          <a:noFill/>
          <a:ln>
            <a:noFill/>
          </a:ln>
        </p:spPr>
      </p:pic>
      <p:sp>
        <p:nvSpPr>
          <p:cNvPr id="227" name="Google Shape;227;p19"/>
          <p:cNvSpPr/>
          <p:nvPr/>
        </p:nvSpPr>
        <p:spPr>
          <a:xfrm>
            <a:off x="368356" y="3947357"/>
            <a:ext cx="44238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a:ea typeface="Times"/>
                <a:cs typeface="Times"/>
                <a:sym typeface="Times"/>
              </a:rPr>
              <a:t>Using w</a:t>
            </a:r>
            <a:r>
              <a:rPr baseline="-25000" lang="en-US" sz="2400">
                <a:solidFill>
                  <a:schemeClr val="dk1"/>
                </a:solidFill>
                <a:latin typeface="Times"/>
                <a:ea typeface="Times"/>
                <a:cs typeface="Times"/>
                <a:sym typeface="Times"/>
              </a:rPr>
              <a:t>2 </a:t>
            </a:r>
            <a:r>
              <a:rPr lang="en-US" sz="2400">
                <a:solidFill>
                  <a:schemeClr val="dk1"/>
                </a:solidFill>
                <a:latin typeface="Times"/>
                <a:ea typeface="Times"/>
                <a:cs typeface="Times"/>
                <a:sym typeface="Times"/>
              </a:rPr>
              <a:t>instead of w</a:t>
            </a:r>
            <a:r>
              <a:rPr baseline="-25000" lang="en-US" sz="2400">
                <a:solidFill>
                  <a:schemeClr val="dk1"/>
                </a:solidFill>
                <a:latin typeface="Times"/>
                <a:ea typeface="Times"/>
                <a:cs typeface="Times"/>
                <a:sym typeface="Times"/>
              </a:rPr>
              <a:t>1 </a:t>
            </a:r>
            <a:r>
              <a:rPr lang="en-US" sz="2400">
                <a:solidFill>
                  <a:schemeClr val="dk1"/>
                </a:solidFill>
                <a:latin typeface="Times"/>
                <a:ea typeface="Times"/>
                <a:cs typeface="Times"/>
                <a:sym typeface="Times"/>
              </a:rPr>
              <a:t>gives</a:t>
            </a:r>
            <a:endParaRPr sz="2400">
              <a:solidFill>
                <a:schemeClr val="dk1"/>
              </a:solidFill>
              <a:latin typeface="Calibri"/>
              <a:ea typeface="Calibri"/>
              <a:cs typeface="Calibri"/>
              <a:sym typeface="Calibri"/>
            </a:endParaRPr>
          </a:p>
        </p:txBody>
      </p:sp>
      <p:sp>
        <p:nvSpPr>
          <p:cNvPr id="228" name="Google Shape;228;p19"/>
          <p:cNvSpPr/>
          <p:nvPr/>
        </p:nvSpPr>
        <p:spPr>
          <a:xfrm>
            <a:off x="6783227" y="1674375"/>
            <a:ext cx="42450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a:ea typeface="Times"/>
                <a:cs typeface="Times"/>
                <a:sym typeface="Times"/>
              </a:rPr>
              <a:t>Decomposition using w</a:t>
            </a:r>
            <a:r>
              <a:rPr baseline="-25000" lang="en-US" sz="2400">
                <a:solidFill>
                  <a:schemeClr val="dk1"/>
                </a:solidFill>
                <a:latin typeface="Times"/>
                <a:ea typeface="Times"/>
                <a:cs typeface="Times"/>
                <a:sym typeface="Times"/>
              </a:rPr>
              <a:t>3 </a:t>
            </a:r>
            <a:r>
              <a:rPr lang="en-US" sz="2400">
                <a:solidFill>
                  <a:schemeClr val="dk1"/>
                </a:solidFill>
                <a:latin typeface="Times"/>
                <a:ea typeface="Times"/>
                <a:cs typeface="Times"/>
                <a:sym typeface="Times"/>
              </a:rPr>
              <a:t>gives</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12213" l="5532" r="4255" t="7912"/>
          <a:stretch/>
        </p:blipFill>
        <p:spPr>
          <a:xfrm>
            <a:off x="1692321" y="1078173"/>
            <a:ext cx="2893327" cy="2756848"/>
          </a:xfrm>
          <a:prstGeom prst="rect">
            <a:avLst/>
          </a:prstGeom>
          <a:noFill/>
          <a:ln>
            <a:noFill/>
          </a:ln>
        </p:spPr>
      </p:pic>
      <p:pic>
        <p:nvPicPr>
          <p:cNvPr id="91" name="Google Shape;91;p2"/>
          <p:cNvPicPr preferRelativeResize="0"/>
          <p:nvPr/>
        </p:nvPicPr>
        <p:blipFill rotWithShape="1">
          <a:blip r:embed="rId4">
            <a:alphaModFix/>
          </a:blip>
          <a:srcRect b="0" l="14408" r="0" t="0"/>
          <a:stretch/>
        </p:blipFill>
        <p:spPr>
          <a:xfrm>
            <a:off x="7624568" y="1078173"/>
            <a:ext cx="2197290" cy="2793793"/>
          </a:xfrm>
          <a:prstGeom prst="rect">
            <a:avLst/>
          </a:prstGeom>
          <a:noFill/>
          <a:ln>
            <a:noFill/>
          </a:ln>
        </p:spPr>
      </p:pic>
      <p:pic>
        <p:nvPicPr>
          <p:cNvPr id="92" name="Google Shape;92;p2"/>
          <p:cNvPicPr preferRelativeResize="0"/>
          <p:nvPr/>
        </p:nvPicPr>
        <p:blipFill rotWithShape="1">
          <a:blip r:embed="rId5">
            <a:alphaModFix/>
          </a:blip>
          <a:srcRect b="0" l="0" r="0" t="0"/>
          <a:stretch/>
        </p:blipFill>
        <p:spPr>
          <a:xfrm>
            <a:off x="1944114" y="4138061"/>
            <a:ext cx="4807136" cy="2255944"/>
          </a:xfrm>
          <a:prstGeom prst="rect">
            <a:avLst/>
          </a:prstGeom>
          <a:noFill/>
          <a:ln>
            <a:noFill/>
          </a:ln>
        </p:spPr>
      </p:pic>
      <p:sp>
        <p:nvSpPr>
          <p:cNvPr id="93" name="Google Shape;93;p2"/>
          <p:cNvSpPr/>
          <p:nvPr/>
        </p:nvSpPr>
        <p:spPr>
          <a:xfrm>
            <a:off x="512353" y="343420"/>
            <a:ext cx="38353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Poppins"/>
                <a:ea typeface="Poppins"/>
                <a:cs typeface="Poppins"/>
                <a:sym typeface="Poppins"/>
              </a:rPr>
              <a:t>2-to-1 multiplexer.</a:t>
            </a:r>
            <a:endParaRPr sz="3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0"/>
          <p:cNvPicPr preferRelativeResize="0"/>
          <p:nvPr/>
        </p:nvPicPr>
        <p:blipFill rotWithShape="1">
          <a:blip r:embed="rId3">
            <a:alphaModFix/>
          </a:blip>
          <a:srcRect b="0" l="0" r="0" t="0"/>
          <a:stretch/>
        </p:blipFill>
        <p:spPr>
          <a:xfrm>
            <a:off x="327717" y="520504"/>
            <a:ext cx="11727803" cy="26457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p:nvPr/>
        </p:nvSpPr>
        <p:spPr>
          <a:xfrm>
            <a:off x="292053" y="150754"/>
            <a:ext cx="11352805"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Example 4: Implement the following function using </a:t>
            </a:r>
            <a:endParaRPr/>
          </a:p>
          <a:p>
            <a:pPr indent="-571500" lvl="0" marL="571500" marR="0" rtl="0" algn="l">
              <a:spcBef>
                <a:spcPts val="0"/>
              </a:spcBef>
              <a:spcAft>
                <a:spcPts val="0"/>
              </a:spcAft>
              <a:buClr>
                <a:schemeClr val="dk1"/>
              </a:buClr>
              <a:buSzPts val="3200"/>
              <a:buFont typeface="Times"/>
              <a:buAutoNum type="romanLcParenR"/>
            </a:pPr>
            <a:r>
              <a:rPr lang="en-US" sz="3200">
                <a:solidFill>
                  <a:schemeClr val="dk1"/>
                </a:solidFill>
                <a:latin typeface="Times"/>
                <a:ea typeface="Times"/>
                <a:cs typeface="Times"/>
                <a:sym typeface="Times"/>
              </a:rPr>
              <a:t>2-to-1 multiplexers</a:t>
            </a:r>
            <a:endParaRPr/>
          </a:p>
          <a:p>
            <a:pPr indent="-571500" lvl="0" marL="571500" marR="0" rtl="0" algn="l">
              <a:spcBef>
                <a:spcPts val="0"/>
              </a:spcBef>
              <a:spcAft>
                <a:spcPts val="0"/>
              </a:spcAft>
              <a:buClr>
                <a:schemeClr val="dk1"/>
              </a:buClr>
              <a:buSzPts val="3200"/>
              <a:buFont typeface="Times"/>
              <a:buAutoNum type="romanLcParenR"/>
            </a:pPr>
            <a:r>
              <a:rPr lang="en-US" sz="3200">
                <a:solidFill>
                  <a:schemeClr val="dk1"/>
                </a:solidFill>
                <a:latin typeface="Times"/>
                <a:ea typeface="Times"/>
                <a:cs typeface="Times"/>
                <a:sym typeface="Times"/>
              </a:rPr>
              <a:t>4-to-1 multiplexers</a:t>
            </a:r>
            <a:endParaRPr/>
          </a:p>
          <a:p>
            <a:pPr indent="0" lvl="0" marL="0" marR="0" rtl="0" algn="l">
              <a:spcBef>
                <a:spcPts val="0"/>
              </a:spcBef>
              <a:spcAft>
                <a:spcPts val="0"/>
              </a:spcAft>
              <a:buNone/>
            </a:pPr>
            <a:r>
              <a:rPr lang="en-US" sz="3200">
                <a:solidFill>
                  <a:schemeClr val="dk1"/>
                </a:solidFill>
                <a:latin typeface="Times"/>
                <a:ea typeface="Times"/>
                <a:cs typeface="Times"/>
                <a:sym typeface="Times"/>
              </a:rPr>
              <a:t>and any other necessary gates</a:t>
            </a:r>
            <a:endParaRPr sz="3200">
              <a:solidFill>
                <a:schemeClr val="dk1"/>
              </a:solidFill>
              <a:latin typeface="Calibri"/>
              <a:ea typeface="Calibri"/>
              <a:cs typeface="Calibri"/>
              <a:sym typeface="Calibri"/>
            </a:endParaRPr>
          </a:p>
        </p:txBody>
      </p:sp>
      <p:sp>
        <p:nvSpPr>
          <p:cNvPr id="239" name="Google Shape;239;p21"/>
          <p:cNvSpPr/>
          <p:nvPr/>
        </p:nvSpPr>
        <p:spPr>
          <a:xfrm>
            <a:off x="292053" y="3439520"/>
            <a:ext cx="51756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a:ea typeface="Times"/>
                <a:cs typeface="Times"/>
                <a:sym typeface="Times"/>
              </a:rPr>
              <a:t>Shannon’s expansion using w</a:t>
            </a:r>
            <a:r>
              <a:rPr baseline="-25000" lang="en-US" sz="2400">
                <a:solidFill>
                  <a:schemeClr val="dk1"/>
                </a:solidFill>
                <a:latin typeface="Times"/>
                <a:ea typeface="Times"/>
                <a:cs typeface="Times"/>
                <a:sym typeface="Times"/>
              </a:rPr>
              <a:t>1</a:t>
            </a:r>
            <a:r>
              <a:rPr lang="en-US" sz="2400">
                <a:solidFill>
                  <a:schemeClr val="dk1"/>
                </a:solidFill>
                <a:latin typeface="Times"/>
                <a:ea typeface="Times"/>
                <a:cs typeface="Times"/>
                <a:sym typeface="Times"/>
              </a:rPr>
              <a:t> gives</a:t>
            </a:r>
            <a:endParaRPr sz="2400">
              <a:solidFill>
                <a:schemeClr val="dk1"/>
              </a:solidFill>
              <a:latin typeface="Calibri"/>
              <a:ea typeface="Calibri"/>
              <a:cs typeface="Calibri"/>
              <a:sym typeface="Calibri"/>
            </a:endParaRPr>
          </a:p>
        </p:txBody>
      </p:sp>
      <p:pic>
        <p:nvPicPr>
          <p:cNvPr id="240" name="Google Shape;240;p21"/>
          <p:cNvPicPr preferRelativeResize="0"/>
          <p:nvPr/>
        </p:nvPicPr>
        <p:blipFill rotWithShape="1">
          <a:blip r:embed="rId3">
            <a:alphaModFix/>
          </a:blip>
          <a:srcRect b="0" l="0" r="0" t="0"/>
          <a:stretch/>
        </p:blipFill>
        <p:spPr>
          <a:xfrm>
            <a:off x="1255595" y="2389117"/>
            <a:ext cx="4396368" cy="714768"/>
          </a:xfrm>
          <a:prstGeom prst="rect">
            <a:avLst/>
          </a:prstGeom>
          <a:noFill/>
          <a:ln>
            <a:noFill/>
          </a:ln>
        </p:spPr>
      </p:pic>
      <p:pic>
        <p:nvPicPr>
          <p:cNvPr id="241" name="Google Shape;241;p21"/>
          <p:cNvPicPr preferRelativeResize="0"/>
          <p:nvPr/>
        </p:nvPicPr>
        <p:blipFill rotWithShape="1">
          <a:blip r:embed="rId4">
            <a:alphaModFix/>
          </a:blip>
          <a:srcRect b="0" l="0" r="0" t="0"/>
          <a:stretch/>
        </p:blipFill>
        <p:spPr>
          <a:xfrm>
            <a:off x="1021830" y="3983898"/>
            <a:ext cx="4394701" cy="1175116"/>
          </a:xfrm>
          <a:prstGeom prst="rect">
            <a:avLst/>
          </a:prstGeom>
          <a:noFill/>
          <a:ln>
            <a:noFill/>
          </a:ln>
        </p:spPr>
      </p:pic>
      <p:pic>
        <p:nvPicPr>
          <p:cNvPr id="242" name="Google Shape;242;p21"/>
          <p:cNvPicPr preferRelativeResize="0"/>
          <p:nvPr/>
        </p:nvPicPr>
        <p:blipFill rotWithShape="1">
          <a:blip r:embed="rId5">
            <a:alphaModFix/>
          </a:blip>
          <a:srcRect b="0" l="0" r="0" t="0"/>
          <a:stretch/>
        </p:blipFill>
        <p:spPr>
          <a:xfrm>
            <a:off x="5619249" y="2599619"/>
            <a:ext cx="6442058" cy="34394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p:nvPr/>
        </p:nvSpPr>
        <p:spPr>
          <a:xfrm>
            <a:off x="292053" y="1360747"/>
            <a:ext cx="72167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a:ea typeface="Times"/>
                <a:cs typeface="Times"/>
                <a:sym typeface="Times"/>
              </a:rPr>
              <a:t>Shannon’s expansion using both w</a:t>
            </a:r>
            <a:r>
              <a:rPr baseline="-25000" lang="en-US" sz="2400">
                <a:solidFill>
                  <a:schemeClr val="dk1"/>
                </a:solidFill>
                <a:latin typeface="Times"/>
                <a:ea typeface="Times"/>
                <a:cs typeface="Times"/>
                <a:sym typeface="Times"/>
              </a:rPr>
              <a:t>1</a:t>
            </a:r>
            <a:r>
              <a:rPr lang="en-US" sz="2400">
                <a:solidFill>
                  <a:schemeClr val="dk1"/>
                </a:solidFill>
                <a:latin typeface="Times"/>
                <a:ea typeface="Times"/>
                <a:cs typeface="Times"/>
                <a:sym typeface="Times"/>
              </a:rPr>
              <a:t> and w</a:t>
            </a:r>
            <a:r>
              <a:rPr baseline="-25000" lang="en-US" sz="2400">
                <a:solidFill>
                  <a:schemeClr val="dk1"/>
                </a:solidFill>
                <a:latin typeface="Times"/>
                <a:ea typeface="Times"/>
                <a:cs typeface="Times"/>
                <a:sym typeface="Times"/>
              </a:rPr>
              <a:t>2 </a:t>
            </a:r>
            <a:r>
              <a:rPr lang="en-US" sz="2400">
                <a:solidFill>
                  <a:schemeClr val="dk1"/>
                </a:solidFill>
                <a:latin typeface="Times"/>
                <a:ea typeface="Times"/>
                <a:cs typeface="Times"/>
                <a:sym typeface="Times"/>
              </a:rPr>
              <a:t>gives</a:t>
            </a:r>
            <a:endParaRPr sz="2400">
              <a:solidFill>
                <a:schemeClr val="dk1"/>
              </a:solidFill>
              <a:latin typeface="Calibri"/>
              <a:ea typeface="Calibri"/>
              <a:cs typeface="Calibri"/>
              <a:sym typeface="Calibri"/>
            </a:endParaRPr>
          </a:p>
        </p:txBody>
      </p:sp>
      <p:pic>
        <p:nvPicPr>
          <p:cNvPr id="248" name="Google Shape;248;p22"/>
          <p:cNvPicPr preferRelativeResize="0"/>
          <p:nvPr/>
        </p:nvPicPr>
        <p:blipFill rotWithShape="1">
          <a:blip r:embed="rId3">
            <a:alphaModFix/>
          </a:blip>
          <a:srcRect b="0" l="0" r="0" t="0"/>
          <a:stretch/>
        </p:blipFill>
        <p:spPr>
          <a:xfrm>
            <a:off x="1711420" y="2008545"/>
            <a:ext cx="8919124" cy="1425757"/>
          </a:xfrm>
          <a:prstGeom prst="rect">
            <a:avLst/>
          </a:prstGeom>
          <a:noFill/>
          <a:ln>
            <a:noFill/>
          </a:ln>
        </p:spPr>
      </p:pic>
      <p:pic>
        <p:nvPicPr>
          <p:cNvPr id="249" name="Google Shape;249;p22"/>
          <p:cNvPicPr preferRelativeResize="0"/>
          <p:nvPr/>
        </p:nvPicPr>
        <p:blipFill rotWithShape="1">
          <a:blip r:embed="rId4">
            <a:alphaModFix/>
          </a:blip>
          <a:srcRect b="0" l="0" r="0" t="0"/>
          <a:stretch/>
        </p:blipFill>
        <p:spPr>
          <a:xfrm>
            <a:off x="4142832" y="3620435"/>
            <a:ext cx="4461317" cy="2598610"/>
          </a:xfrm>
          <a:prstGeom prst="rect">
            <a:avLst/>
          </a:prstGeom>
          <a:noFill/>
          <a:ln>
            <a:noFill/>
          </a:ln>
        </p:spPr>
      </p:pic>
      <p:sp>
        <p:nvSpPr>
          <p:cNvPr id="250" name="Google Shape;250;p22"/>
          <p:cNvSpPr/>
          <p:nvPr/>
        </p:nvSpPr>
        <p:spPr>
          <a:xfrm>
            <a:off x="292053" y="15075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Example 4 (Contd…)</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p:nvPr/>
        </p:nvSpPr>
        <p:spPr>
          <a:xfrm>
            <a:off x="292053" y="150754"/>
            <a:ext cx="1135280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Example 5: Implement the following function using only 2-to-1 multiplexers</a:t>
            </a:r>
            <a:endParaRPr sz="3200">
              <a:solidFill>
                <a:schemeClr val="dk1"/>
              </a:solidFill>
              <a:latin typeface="Calibri"/>
              <a:ea typeface="Calibri"/>
              <a:cs typeface="Calibri"/>
              <a:sym typeface="Calibri"/>
            </a:endParaRPr>
          </a:p>
        </p:txBody>
      </p:sp>
      <p:sp>
        <p:nvSpPr>
          <p:cNvPr id="256" name="Google Shape;256;p23"/>
          <p:cNvSpPr/>
          <p:nvPr/>
        </p:nvSpPr>
        <p:spPr>
          <a:xfrm>
            <a:off x="292053" y="2197574"/>
            <a:ext cx="51756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a:ea typeface="Times"/>
                <a:cs typeface="Times"/>
                <a:sym typeface="Times"/>
              </a:rPr>
              <a:t>Shannon’s expansion using w</a:t>
            </a:r>
            <a:r>
              <a:rPr baseline="-25000" lang="en-US" sz="2400">
                <a:solidFill>
                  <a:schemeClr val="dk1"/>
                </a:solidFill>
                <a:latin typeface="Times"/>
                <a:ea typeface="Times"/>
                <a:cs typeface="Times"/>
                <a:sym typeface="Times"/>
              </a:rPr>
              <a:t>1</a:t>
            </a:r>
            <a:r>
              <a:rPr lang="en-US" sz="2400">
                <a:solidFill>
                  <a:schemeClr val="dk1"/>
                </a:solidFill>
                <a:latin typeface="Times"/>
                <a:ea typeface="Times"/>
                <a:cs typeface="Times"/>
                <a:sym typeface="Times"/>
              </a:rPr>
              <a:t> gives</a:t>
            </a:r>
            <a:endParaRPr sz="2400">
              <a:solidFill>
                <a:schemeClr val="dk1"/>
              </a:solidFill>
              <a:latin typeface="Calibri"/>
              <a:ea typeface="Calibri"/>
              <a:cs typeface="Calibri"/>
              <a:sym typeface="Calibri"/>
            </a:endParaRPr>
          </a:p>
        </p:txBody>
      </p:sp>
      <p:pic>
        <p:nvPicPr>
          <p:cNvPr id="257" name="Google Shape;257;p23"/>
          <p:cNvPicPr preferRelativeResize="0"/>
          <p:nvPr/>
        </p:nvPicPr>
        <p:blipFill rotWithShape="1">
          <a:blip r:embed="rId3">
            <a:alphaModFix/>
          </a:blip>
          <a:srcRect b="0" l="0" r="0" t="0"/>
          <a:stretch/>
        </p:blipFill>
        <p:spPr>
          <a:xfrm>
            <a:off x="1433015" y="1308647"/>
            <a:ext cx="4339988" cy="652774"/>
          </a:xfrm>
          <a:prstGeom prst="rect">
            <a:avLst/>
          </a:prstGeom>
          <a:noFill/>
          <a:ln>
            <a:noFill/>
          </a:ln>
        </p:spPr>
      </p:pic>
      <p:pic>
        <p:nvPicPr>
          <p:cNvPr id="258" name="Google Shape;258;p23"/>
          <p:cNvPicPr preferRelativeResize="0"/>
          <p:nvPr/>
        </p:nvPicPr>
        <p:blipFill rotWithShape="1">
          <a:blip r:embed="rId4">
            <a:alphaModFix/>
          </a:blip>
          <a:srcRect b="0" l="0" r="0" t="0"/>
          <a:stretch/>
        </p:blipFill>
        <p:spPr>
          <a:xfrm>
            <a:off x="445326" y="2895392"/>
            <a:ext cx="5603858" cy="1071596"/>
          </a:xfrm>
          <a:prstGeom prst="rect">
            <a:avLst/>
          </a:prstGeom>
          <a:noFill/>
          <a:ln>
            <a:noFill/>
          </a:ln>
        </p:spPr>
      </p:pic>
      <p:pic>
        <p:nvPicPr>
          <p:cNvPr id="259" name="Google Shape;259;p23"/>
          <p:cNvPicPr preferRelativeResize="0"/>
          <p:nvPr/>
        </p:nvPicPr>
        <p:blipFill rotWithShape="1">
          <a:blip r:embed="rId5">
            <a:alphaModFix/>
          </a:blip>
          <a:srcRect b="0" l="0" r="0" t="0"/>
          <a:stretch/>
        </p:blipFill>
        <p:spPr>
          <a:xfrm>
            <a:off x="292052" y="4326658"/>
            <a:ext cx="10899233" cy="1623765"/>
          </a:xfrm>
          <a:prstGeom prst="rect">
            <a:avLst/>
          </a:prstGeom>
          <a:noFill/>
          <a:ln>
            <a:noFill/>
          </a:ln>
        </p:spPr>
      </p:pic>
      <p:pic>
        <p:nvPicPr>
          <p:cNvPr id="260" name="Google Shape;260;p23"/>
          <p:cNvPicPr preferRelativeResize="0"/>
          <p:nvPr/>
        </p:nvPicPr>
        <p:blipFill rotWithShape="1">
          <a:blip r:embed="rId6">
            <a:alphaModFix/>
          </a:blip>
          <a:srcRect b="0" l="0" r="0" t="0"/>
          <a:stretch/>
        </p:blipFill>
        <p:spPr>
          <a:xfrm>
            <a:off x="7601802" y="909675"/>
            <a:ext cx="4299045" cy="3425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4"/>
          <p:cNvPicPr preferRelativeResize="0"/>
          <p:nvPr/>
        </p:nvPicPr>
        <p:blipFill rotWithShape="1">
          <a:blip r:embed="rId3">
            <a:alphaModFix/>
          </a:blip>
          <a:srcRect b="0" l="0" r="0" t="0"/>
          <a:stretch/>
        </p:blipFill>
        <p:spPr>
          <a:xfrm>
            <a:off x="208653" y="1078174"/>
            <a:ext cx="11983347" cy="34034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p:nvPr/>
        </p:nvSpPr>
        <p:spPr>
          <a:xfrm>
            <a:off x="292053" y="15075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Decoders</a:t>
            </a:r>
            <a:endParaRPr sz="3200">
              <a:solidFill>
                <a:schemeClr val="dk1"/>
              </a:solidFill>
              <a:latin typeface="Calibri"/>
              <a:ea typeface="Calibri"/>
              <a:cs typeface="Calibri"/>
              <a:sym typeface="Calibri"/>
            </a:endParaRPr>
          </a:p>
        </p:txBody>
      </p:sp>
      <p:sp>
        <p:nvSpPr>
          <p:cNvPr id="271" name="Google Shape;271;p25"/>
          <p:cNvSpPr/>
          <p:nvPr/>
        </p:nvSpPr>
        <p:spPr>
          <a:xfrm>
            <a:off x="292053" y="1023867"/>
            <a:ext cx="11526908" cy="255454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a:ea typeface="Times"/>
                <a:cs typeface="Times"/>
                <a:sym typeface="Times"/>
              </a:rPr>
              <a:t>A binary decoder is a logic circuit with </a:t>
            </a:r>
            <a:r>
              <a:rPr i="1" lang="en-US" sz="2400">
                <a:solidFill>
                  <a:schemeClr val="dk1"/>
                </a:solidFill>
                <a:latin typeface="Times"/>
                <a:ea typeface="Times"/>
                <a:cs typeface="Times"/>
                <a:sym typeface="Times"/>
              </a:rPr>
              <a:t>n</a:t>
            </a:r>
            <a:r>
              <a:rPr lang="en-US" sz="2400">
                <a:solidFill>
                  <a:schemeClr val="dk1"/>
                </a:solidFill>
                <a:latin typeface="Times"/>
                <a:ea typeface="Times"/>
                <a:cs typeface="Times"/>
                <a:sym typeface="Times"/>
              </a:rPr>
              <a:t> inputs and 2</a:t>
            </a:r>
            <a:r>
              <a:rPr baseline="30000" i="1" lang="en-US" sz="2400">
                <a:solidFill>
                  <a:schemeClr val="dk1"/>
                </a:solidFill>
                <a:latin typeface="Times"/>
                <a:ea typeface="Times"/>
                <a:cs typeface="Times"/>
                <a:sym typeface="Times"/>
              </a:rPr>
              <a:t>n</a:t>
            </a:r>
            <a:r>
              <a:rPr lang="en-US" sz="2400">
                <a:solidFill>
                  <a:schemeClr val="dk1"/>
                </a:solidFill>
                <a:latin typeface="Times"/>
                <a:ea typeface="Times"/>
                <a:cs typeface="Times"/>
                <a:sym typeface="Times"/>
              </a:rPr>
              <a:t> outputs.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a:ea typeface="Times"/>
                <a:cs typeface="Times"/>
                <a:sym typeface="Times"/>
              </a:rPr>
              <a:t>Only one output is asserted at a time, and each output corresponds to one valuation of the inputs.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a:ea typeface="Times"/>
                <a:cs typeface="Times"/>
                <a:sym typeface="Times"/>
              </a:rPr>
              <a:t>The decoder also has an enable input </a:t>
            </a:r>
            <a:r>
              <a:rPr i="1" lang="en-US" sz="2400">
                <a:solidFill>
                  <a:schemeClr val="dk1"/>
                </a:solidFill>
                <a:latin typeface="Times"/>
                <a:ea typeface="Times"/>
                <a:cs typeface="Times"/>
                <a:sym typeface="Times"/>
              </a:rPr>
              <a:t>En</a:t>
            </a:r>
            <a:endParaRPr sz="2400">
              <a:solidFill>
                <a:schemeClr val="dk1"/>
              </a:solidFill>
              <a:latin typeface="Times"/>
              <a:ea typeface="Times"/>
              <a:cs typeface="Times"/>
              <a:sym typeface="Times"/>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a:ea typeface="Times"/>
                <a:cs typeface="Times"/>
                <a:sym typeface="Times"/>
              </a:rPr>
              <a:t>If </a:t>
            </a:r>
            <a:r>
              <a:rPr i="1" lang="en-US" sz="2400">
                <a:solidFill>
                  <a:schemeClr val="dk1"/>
                </a:solidFill>
                <a:latin typeface="Times"/>
                <a:ea typeface="Times"/>
                <a:cs typeface="Times"/>
                <a:sym typeface="Times"/>
              </a:rPr>
              <a:t>En</a:t>
            </a:r>
            <a:r>
              <a:rPr lang="en-US" sz="2400">
                <a:solidFill>
                  <a:schemeClr val="dk1"/>
                </a:solidFill>
                <a:latin typeface="Times"/>
                <a:ea typeface="Times"/>
                <a:cs typeface="Times"/>
                <a:sym typeface="Times"/>
              </a:rPr>
              <a:t>=1, the valuation of w</a:t>
            </a:r>
            <a:r>
              <a:rPr baseline="-25000" lang="en-US" sz="2400">
                <a:solidFill>
                  <a:schemeClr val="dk1"/>
                </a:solidFill>
                <a:latin typeface="Times"/>
                <a:ea typeface="Times"/>
                <a:cs typeface="Times"/>
                <a:sym typeface="Times"/>
              </a:rPr>
              <a:t>n-1</a:t>
            </a:r>
            <a:r>
              <a:rPr lang="en-US" sz="2400">
                <a:solidFill>
                  <a:schemeClr val="dk1"/>
                </a:solidFill>
                <a:latin typeface="Times"/>
                <a:ea typeface="Times"/>
                <a:cs typeface="Times"/>
                <a:sym typeface="Times"/>
              </a:rPr>
              <a:t>…w</a:t>
            </a:r>
            <a:r>
              <a:rPr baseline="-25000" lang="en-US" sz="2400">
                <a:solidFill>
                  <a:schemeClr val="dk1"/>
                </a:solidFill>
                <a:latin typeface="Times"/>
                <a:ea typeface="Times"/>
                <a:cs typeface="Times"/>
                <a:sym typeface="Times"/>
              </a:rPr>
              <a:t>1</a:t>
            </a:r>
            <a:r>
              <a:rPr lang="en-US" sz="2400">
                <a:solidFill>
                  <a:schemeClr val="dk1"/>
                </a:solidFill>
                <a:latin typeface="Times"/>
                <a:ea typeface="Times"/>
                <a:cs typeface="Times"/>
                <a:sym typeface="Times"/>
              </a:rPr>
              <a:t>w</a:t>
            </a:r>
            <a:r>
              <a:rPr baseline="-25000" lang="en-US" sz="2400">
                <a:solidFill>
                  <a:schemeClr val="dk1"/>
                </a:solidFill>
                <a:latin typeface="Times"/>
                <a:ea typeface="Times"/>
                <a:cs typeface="Times"/>
                <a:sym typeface="Times"/>
              </a:rPr>
              <a:t>0</a:t>
            </a:r>
            <a:r>
              <a:rPr lang="en-US" sz="2400">
                <a:solidFill>
                  <a:schemeClr val="dk1"/>
                </a:solidFill>
                <a:latin typeface="Times"/>
                <a:ea typeface="Times"/>
                <a:cs typeface="Times"/>
                <a:sym typeface="Times"/>
              </a:rPr>
              <a:t> determines which of the outputs is asserted.</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a:ea typeface="Times"/>
                <a:cs typeface="Times"/>
                <a:sym typeface="Times"/>
              </a:rPr>
              <a:t>If </a:t>
            </a:r>
            <a:r>
              <a:rPr i="1" lang="en-US" sz="2400">
                <a:solidFill>
                  <a:schemeClr val="dk1"/>
                </a:solidFill>
                <a:latin typeface="Times"/>
                <a:ea typeface="Times"/>
                <a:cs typeface="Times"/>
                <a:sym typeface="Times"/>
              </a:rPr>
              <a:t>En</a:t>
            </a:r>
            <a:r>
              <a:rPr lang="en-US" sz="2400">
                <a:solidFill>
                  <a:schemeClr val="dk1"/>
                </a:solidFill>
                <a:latin typeface="Times"/>
                <a:ea typeface="Times"/>
                <a:cs typeface="Times"/>
                <a:sym typeface="Times"/>
              </a:rPr>
              <a:t>=0, then none of the decoder outputs is asserted.</a:t>
            </a:r>
            <a:endParaRPr/>
          </a:p>
          <a:p>
            <a:pPr indent="-190500" lvl="0" marL="342900" marR="0" rtl="0" algn="l">
              <a:spcBef>
                <a:spcPts val="0"/>
              </a:spcBef>
              <a:spcAft>
                <a:spcPts val="0"/>
              </a:spcAft>
              <a:buClr>
                <a:schemeClr val="dk1"/>
              </a:buClr>
              <a:buSzPts val="2400"/>
              <a:buFont typeface="Arial"/>
              <a:buNone/>
            </a:pPr>
            <a:r>
              <a:t/>
            </a:r>
            <a:endParaRPr baseline="-25000" i="1" sz="2400">
              <a:solidFill>
                <a:schemeClr val="dk1"/>
              </a:solidFill>
              <a:latin typeface="Times"/>
              <a:ea typeface="Times"/>
              <a:cs typeface="Times"/>
              <a:sym typeface="Times"/>
            </a:endParaRPr>
          </a:p>
        </p:txBody>
      </p:sp>
      <p:pic>
        <p:nvPicPr>
          <p:cNvPr id="272" name="Google Shape;272;p25"/>
          <p:cNvPicPr preferRelativeResize="0"/>
          <p:nvPr/>
        </p:nvPicPr>
        <p:blipFill rotWithShape="1">
          <a:blip r:embed="rId3">
            <a:alphaModFix/>
          </a:blip>
          <a:srcRect b="0" l="0" r="0" t="0"/>
          <a:stretch/>
        </p:blipFill>
        <p:spPr>
          <a:xfrm>
            <a:off x="373818" y="3866750"/>
            <a:ext cx="11189273" cy="1026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p:nvPr/>
        </p:nvSpPr>
        <p:spPr>
          <a:xfrm>
            <a:off x="292053" y="15075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2-to-4 Decoders</a:t>
            </a:r>
            <a:endParaRPr sz="3200">
              <a:solidFill>
                <a:schemeClr val="dk1"/>
              </a:solidFill>
              <a:latin typeface="Calibri"/>
              <a:ea typeface="Calibri"/>
              <a:cs typeface="Calibri"/>
              <a:sym typeface="Calibri"/>
            </a:endParaRPr>
          </a:p>
        </p:txBody>
      </p:sp>
      <p:pic>
        <p:nvPicPr>
          <p:cNvPr id="278" name="Google Shape;278;p26"/>
          <p:cNvPicPr preferRelativeResize="0"/>
          <p:nvPr/>
        </p:nvPicPr>
        <p:blipFill rotWithShape="1">
          <a:blip r:embed="rId3">
            <a:alphaModFix/>
          </a:blip>
          <a:srcRect b="0" l="0" r="0" t="0"/>
          <a:stretch/>
        </p:blipFill>
        <p:spPr>
          <a:xfrm>
            <a:off x="2033515" y="1615828"/>
            <a:ext cx="8625386" cy="38496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p:nvPr/>
        </p:nvSpPr>
        <p:spPr>
          <a:xfrm>
            <a:off x="292053" y="15075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2-to-4 Decoders</a:t>
            </a:r>
            <a:endParaRPr sz="3200">
              <a:solidFill>
                <a:schemeClr val="dk1"/>
              </a:solidFill>
              <a:latin typeface="Calibri"/>
              <a:ea typeface="Calibri"/>
              <a:cs typeface="Calibri"/>
              <a:sym typeface="Calibri"/>
            </a:endParaRPr>
          </a:p>
        </p:txBody>
      </p:sp>
      <p:pic>
        <p:nvPicPr>
          <p:cNvPr id="284" name="Google Shape;284;p27"/>
          <p:cNvPicPr preferRelativeResize="0"/>
          <p:nvPr/>
        </p:nvPicPr>
        <p:blipFill rotWithShape="1">
          <a:blip r:embed="rId3">
            <a:alphaModFix/>
          </a:blip>
          <a:srcRect b="0" l="0" r="0" t="0"/>
          <a:stretch/>
        </p:blipFill>
        <p:spPr>
          <a:xfrm>
            <a:off x="2866030" y="735529"/>
            <a:ext cx="5322627" cy="54374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p:nvPr/>
        </p:nvSpPr>
        <p:spPr>
          <a:xfrm>
            <a:off x="292053" y="15075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Decoders</a:t>
            </a:r>
            <a:endParaRPr sz="3200">
              <a:solidFill>
                <a:schemeClr val="dk1"/>
              </a:solidFill>
              <a:latin typeface="Calibri"/>
              <a:ea typeface="Calibri"/>
              <a:cs typeface="Calibri"/>
              <a:sym typeface="Calibri"/>
            </a:endParaRPr>
          </a:p>
        </p:txBody>
      </p:sp>
      <p:pic>
        <p:nvPicPr>
          <p:cNvPr id="290" name="Google Shape;290;p28"/>
          <p:cNvPicPr preferRelativeResize="0"/>
          <p:nvPr/>
        </p:nvPicPr>
        <p:blipFill rotWithShape="1">
          <a:blip r:embed="rId3">
            <a:alphaModFix/>
          </a:blip>
          <a:srcRect b="0" l="0" r="0" t="0"/>
          <a:stretch/>
        </p:blipFill>
        <p:spPr>
          <a:xfrm>
            <a:off x="3102362" y="1528549"/>
            <a:ext cx="6137172" cy="389605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p:nvPr/>
        </p:nvSpPr>
        <p:spPr>
          <a:xfrm>
            <a:off x="205001" y="-2002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Decoders</a:t>
            </a:r>
            <a:endParaRPr sz="3200">
              <a:solidFill>
                <a:schemeClr val="dk1"/>
              </a:solidFill>
              <a:latin typeface="Calibri"/>
              <a:ea typeface="Calibri"/>
              <a:cs typeface="Calibri"/>
              <a:sym typeface="Calibri"/>
            </a:endParaRPr>
          </a:p>
        </p:txBody>
      </p:sp>
      <p:sp>
        <p:nvSpPr>
          <p:cNvPr id="296" name="Google Shape;296;p29"/>
          <p:cNvSpPr/>
          <p:nvPr/>
        </p:nvSpPr>
        <p:spPr>
          <a:xfrm>
            <a:off x="205001" y="477314"/>
            <a:ext cx="1152690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imes"/>
                <a:ea typeface="Times"/>
                <a:cs typeface="Times"/>
                <a:sym typeface="Times"/>
              </a:rPr>
              <a:t>Larger decoders can be built using the sum-of-products structure or else they can be constructed from smaller decoders. </a:t>
            </a:r>
            <a:endParaRPr baseline="-25000" i="1" sz="2400">
              <a:solidFill>
                <a:schemeClr val="dk1"/>
              </a:solidFill>
              <a:latin typeface="Times"/>
              <a:ea typeface="Times"/>
              <a:cs typeface="Times"/>
              <a:sym typeface="Times"/>
            </a:endParaRPr>
          </a:p>
        </p:txBody>
      </p:sp>
      <p:pic>
        <p:nvPicPr>
          <p:cNvPr id="297" name="Google Shape;297;p29"/>
          <p:cNvPicPr preferRelativeResize="0"/>
          <p:nvPr/>
        </p:nvPicPr>
        <p:blipFill rotWithShape="1">
          <a:blip r:embed="rId3">
            <a:alphaModFix/>
          </a:blip>
          <a:srcRect b="0" l="0" r="0" t="0"/>
          <a:stretch/>
        </p:blipFill>
        <p:spPr>
          <a:xfrm>
            <a:off x="3070682" y="1308311"/>
            <a:ext cx="7080621" cy="4440750"/>
          </a:xfrm>
          <a:prstGeom prst="rect">
            <a:avLst/>
          </a:prstGeom>
          <a:noFill/>
          <a:ln>
            <a:noFill/>
          </a:ln>
        </p:spPr>
      </p:pic>
      <p:pic>
        <p:nvPicPr>
          <p:cNvPr id="298" name="Google Shape;298;p29"/>
          <p:cNvPicPr preferRelativeResize="0"/>
          <p:nvPr/>
        </p:nvPicPr>
        <p:blipFill rotWithShape="1">
          <a:blip r:embed="rId4">
            <a:alphaModFix/>
          </a:blip>
          <a:srcRect b="0" l="0" r="0" t="0"/>
          <a:stretch/>
        </p:blipFill>
        <p:spPr>
          <a:xfrm>
            <a:off x="2866031" y="5842919"/>
            <a:ext cx="7069540" cy="684439"/>
          </a:xfrm>
          <a:prstGeom prst="rect">
            <a:avLst/>
          </a:prstGeom>
          <a:noFill/>
          <a:ln>
            <a:noFill/>
          </a:ln>
        </p:spPr>
      </p:pic>
      <p:sp>
        <p:nvSpPr>
          <p:cNvPr id="299" name="Google Shape;299;p29"/>
          <p:cNvSpPr/>
          <p:nvPr/>
        </p:nvSpPr>
        <p:spPr>
          <a:xfrm>
            <a:off x="117949" y="6390383"/>
            <a:ext cx="115269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imes"/>
                <a:ea typeface="Times"/>
                <a:cs typeface="Times"/>
                <a:sym typeface="Times"/>
              </a:rPr>
              <a:t>The w2 input drives the enable input of the two decoders.</a:t>
            </a:r>
            <a:endParaRPr baseline="-25000" i="1" sz="2400">
              <a:solidFill>
                <a:schemeClr val="dk1"/>
              </a:solidFill>
              <a:latin typeface="Times"/>
              <a:ea typeface="Times"/>
              <a:cs typeface="Times"/>
              <a:sym typeface="Time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3"/>
          <p:cNvPicPr preferRelativeResize="0"/>
          <p:nvPr/>
        </p:nvPicPr>
        <p:blipFill rotWithShape="1">
          <a:blip r:embed="rId3">
            <a:alphaModFix/>
          </a:blip>
          <a:srcRect b="0" l="0" r="0" t="0"/>
          <a:stretch/>
        </p:blipFill>
        <p:spPr>
          <a:xfrm>
            <a:off x="1624084" y="764276"/>
            <a:ext cx="8970837" cy="5443706"/>
          </a:xfrm>
          <a:prstGeom prst="rect">
            <a:avLst/>
          </a:prstGeom>
          <a:noFill/>
          <a:ln>
            <a:noFill/>
          </a:ln>
        </p:spPr>
      </p:pic>
      <p:sp>
        <p:nvSpPr>
          <p:cNvPr id="99" name="Google Shape;99;p3"/>
          <p:cNvSpPr/>
          <p:nvPr/>
        </p:nvSpPr>
        <p:spPr>
          <a:xfrm>
            <a:off x="998947" y="214531"/>
            <a:ext cx="344017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Poppins"/>
                <a:ea typeface="Poppins"/>
                <a:cs typeface="Poppins"/>
                <a:sym typeface="Poppins"/>
              </a:rPr>
              <a:t>4-to-1 multiplexer.</a:t>
            </a:r>
            <a:endParaRPr sz="3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p:nvPr/>
        </p:nvSpPr>
        <p:spPr>
          <a:xfrm>
            <a:off x="205001" y="-2002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4-to-16 Decoder</a:t>
            </a:r>
            <a:endParaRPr sz="3200">
              <a:solidFill>
                <a:schemeClr val="dk1"/>
              </a:solidFill>
              <a:latin typeface="Calibri"/>
              <a:ea typeface="Calibri"/>
              <a:cs typeface="Calibri"/>
              <a:sym typeface="Calibri"/>
            </a:endParaRPr>
          </a:p>
        </p:txBody>
      </p:sp>
      <p:pic>
        <p:nvPicPr>
          <p:cNvPr id="305" name="Google Shape;305;p30"/>
          <p:cNvPicPr preferRelativeResize="0"/>
          <p:nvPr/>
        </p:nvPicPr>
        <p:blipFill rotWithShape="1">
          <a:blip r:embed="rId3">
            <a:alphaModFix/>
          </a:blip>
          <a:srcRect b="0" l="0" r="0" t="0"/>
          <a:stretch/>
        </p:blipFill>
        <p:spPr>
          <a:xfrm>
            <a:off x="5991368" y="272363"/>
            <a:ext cx="5411007" cy="6332561"/>
          </a:xfrm>
          <a:prstGeom prst="rect">
            <a:avLst/>
          </a:prstGeom>
          <a:noFill/>
          <a:ln>
            <a:noFill/>
          </a:ln>
        </p:spPr>
      </p:pic>
      <p:sp>
        <p:nvSpPr>
          <p:cNvPr id="306" name="Google Shape;306;p30"/>
          <p:cNvSpPr/>
          <p:nvPr/>
        </p:nvSpPr>
        <p:spPr>
          <a:xfrm>
            <a:off x="117950" y="1176938"/>
            <a:ext cx="542304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imes"/>
                <a:ea typeface="Times"/>
                <a:cs typeface="Times"/>
                <a:sym typeface="Times"/>
              </a:rPr>
              <a:t>This type of circuit is referred to as a decoder tree.</a:t>
            </a:r>
            <a:endParaRPr baseline="-25000" i="1" sz="2400">
              <a:solidFill>
                <a:schemeClr val="dk1"/>
              </a:solidFill>
              <a:latin typeface="Times"/>
              <a:ea typeface="Times"/>
              <a:cs typeface="Times"/>
              <a:sym typeface="Time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p:nvPr/>
        </p:nvSpPr>
        <p:spPr>
          <a:xfrm>
            <a:off x="205001" y="-20024"/>
            <a:ext cx="736950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4-to-1 Multiplexer using Decoder</a:t>
            </a:r>
            <a:endParaRPr sz="3200">
              <a:solidFill>
                <a:schemeClr val="dk1"/>
              </a:solidFill>
              <a:latin typeface="Calibri"/>
              <a:ea typeface="Calibri"/>
              <a:cs typeface="Calibri"/>
              <a:sym typeface="Calibri"/>
            </a:endParaRPr>
          </a:p>
        </p:txBody>
      </p:sp>
      <p:pic>
        <p:nvPicPr>
          <p:cNvPr id="312" name="Google Shape;312;p31"/>
          <p:cNvPicPr preferRelativeResize="0"/>
          <p:nvPr/>
        </p:nvPicPr>
        <p:blipFill rotWithShape="1">
          <a:blip r:embed="rId3">
            <a:alphaModFix/>
          </a:blip>
          <a:srcRect b="0" l="0" r="0" t="0"/>
          <a:stretch/>
        </p:blipFill>
        <p:spPr>
          <a:xfrm>
            <a:off x="5131559" y="1276429"/>
            <a:ext cx="6696552" cy="3928617"/>
          </a:xfrm>
          <a:prstGeom prst="rect">
            <a:avLst/>
          </a:prstGeom>
          <a:noFill/>
          <a:ln>
            <a:noFill/>
          </a:ln>
        </p:spPr>
      </p:pic>
      <p:pic>
        <p:nvPicPr>
          <p:cNvPr id="313" name="Google Shape;313;p31"/>
          <p:cNvPicPr preferRelativeResize="0"/>
          <p:nvPr/>
        </p:nvPicPr>
        <p:blipFill rotWithShape="1">
          <a:blip r:embed="rId4">
            <a:alphaModFix/>
          </a:blip>
          <a:srcRect b="0" l="0" r="0" t="0"/>
          <a:stretch/>
        </p:blipFill>
        <p:spPr>
          <a:xfrm>
            <a:off x="0" y="1276429"/>
            <a:ext cx="5459763" cy="3661331"/>
          </a:xfrm>
          <a:prstGeom prst="rect">
            <a:avLst/>
          </a:prstGeom>
          <a:noFill/>
          <a:ln>
            <a:noFill/>
          </a:ln>
        </p:spPr>
      </p:pic>
      <p:sp>
        <p:nvSpPr>
          <p:cNvPr id="314" name="Google Shape;314;p31"/>
          <p:cNvSpPr/>
          <p:nvPr/>
        </p:nvSpPr>
        <p:spPr>
          <a:xfrm>
            <a:off x="1051163" y="5393883"/>
            <a:ext cx="25791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imes"/>
                <a:ea typeface="Times"/>
                <a:cs typeface="Times"/>
                <a:sym typeface="Times"/>
              </a:rPr>
              <a:t>4-to-1 Multiplexer</a:t>
            </a:r>
            <a:endParaRPr baseline="-25000" i="1" sz="2400">
              <a:solidFill>
                <a:schemeClr val="dk1"/>
              </a:solidFill>
              <a:latin typeface="Times"/>
              <a:ea typeface="Times"/>
              <a:cs typeface="Times"/>
              <a:sym typeface="Times"/>
            </a:endParaRPr>
          </a:p>
        </p:txBody>
      </p:sp>
      <p:sp>
        <p:nvSpPr>
          <p:cNvPr id="315" name="Google Shape;315;p31"/>
          <p:cNvSpPr/>
          <p:nvPr/>
        </p:nvSpPr>
        <p:spPr>
          <a:xfrm>
            <a:off x="6023827" y="5661904"/>
            <a:ext cx="542304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imes"/>
                <a:ea typeface="Times"/>
                <a:cs typeface="Times"/>
                <a:sym typeface="Times"/>
              </a:rPr>
              <a:t>4-to-1 Multiplexer using decoder</a:t>
            </a:r>
            <a:endParaRPr baseline="-25000" i="1" sz="2400">
              <a:solidFill>
                <a:schemeClr val="dk1"/>
              </a:solidFill>
              <a:latin typeface="Times"/>
              <a:ea typeface="Times"/>
              <a:cs typeface="Times"/>
              <a:sym typeface="Time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p:nvPr/>
        </p:nvSpPr>
        <p:spPr>
          <a:xfrm>
            <a:off x="292053" y="15075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Encoders</a:t>
            </a:r>
            <a:endParaRPr sz="3200">
              <a:solidFill>
                <a:schemeClr val="dk1"/>
              </a:solidFill>
              <a:latin typeface="Calibri"/>
              <a:ea typeface="Calibri"/>
              <a:cs typeface="Calibri"/>
              <a:sym typeface="Calibri"/>
            </a:endParaRPr>
          </a:p>
        </p:txBody>
      </p:sp>
      <p:pic>
        <p:nvPicPr>
          <p:cNvPr id="321" name="Google Shape;321;p32"/>
          <p:cNvPicPr preferRelativeResize="0"/>
          <p:nvPr/>
        </p:nvPicPr>
        <p:blipFill rotWithShape="1">
          <a:blip r:embed="rId3">
            <a:alphaModFix/>
          </a:blip>
          <a:srcRect b="0" l="0" r="0" t="0"/>
          <a:stretch/>
        </p:blipFill>
        <p:spPr>
          <a:xfrm>
            <a:off x="136493" y="900333"/>
            <a:ext cx="11903377" cy="717451"/>
          </a:xfrm>
          <a:prstGeom prst="rect">
            <a:avLst/>
          </a:prstGeom>
          <a:noFill/>
          <a:ln>
            <a:noFill/>
          </a:ln>
        </p:spPr>
      </p:pic>
      <p:sp>
        <p:nvSpPr>
          <p:cNvPr id="322" name="Google Shape;322;p32"/>
          <p:cNvSpPr/>
          <p:nvPr/>
        </p:nvSpPr>
        <p:spPr>
          <a:xfrm>
            <a:off x="292052" y="1617785"/>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Binary Encoders</a:t>
            </a:r>
            <a:endParaRPr sz="3200">
              <a:solidFill>
                <a:schemeClr val="dk1"/>
              </a:solidFill>
              <a:latin typeface="Calibri"/>
              <a:ea typeface="Calibri"/>
              <a:cs typeface="Calibri"/>
              <a:sym typeface="Calibri"/>
            </a:endParaRPr>
          </a:p>
        </p:txBody>
      </p:sp>
      <p:pic>
        <p:nvPicPr>
          <p:cNvPr id="323" name="Google Shape;323;p32"/>
          <p:cNvPicPr preferRelativeResize="0"/>
          <p:nvPr/>
        </p:nvPicPr>
        <p:blipFill rotWithShape="1">
          <a:blip r:embed="rId4">
            <a:alphaModFix/>
          </a:blip>
          <a:srcRect b="0" l="0" r="0" t="0"/>
          <a:stretch/>
        </p:blipFill>
        <p:spPr>
          <a:xfrm>
            <a:off x="313436" y="2325020"/>
            <a:ext cx="11331421" cy="432248"/>
          </a:xfrm>
          <a:prstGeom prst="rect">
            <a:avLst/>
          </a:prstGeom>
          <a:noFill/>
          <a:ln>
            <a:noFill/>
          </a:ln>
        </p:spPr>
      </p:pic>
      <p:sp>
        <p:nvSpPr>
          <p:cNvPr id="324" name="Google Shape;324;p32"/>
          <p:cNvSpPr/>
          <p:nvPr/>
        </p:nvSpPr>
        <p:spPr>
          <a:xfrm>
            <a:off x="136493" y="2879728"/>
            <a:ext cx="1177800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a:ea typeface="Times"/>
                <a:cs typeface="Times"/>
                <a:sym typeface="Times"/>
              </a:rPr>
              <a:t>Exactly one of the input signals should have a value of 1, and the outputs present the binary number that identifies which input is equal to 1.</a:t>
            </a:r>
            <a:endParaRPr sz="2800">
              <a:solidFill>
                <a:schemeClr val="dk1"/>
              </a:solidFill>
              <a:latin typeface="Calibri"/>
              <a:ea typeface="Calibri"/>
              <a:cs typeface="Calibri"/>
              <a:sym typeface="Calibri"/>
            </a:endParaRPr>
          </a:p>
        </p:txBody>
      </p:sp>
      <p:pic>
        <p:nvPicPr>
          <p:cNvPr id="325" name="Google Shape;325;p32"/>
          <p:cNvPicPr preferRelativeResize="0"/>
          <p:nvPr/>
        </p:nvPicPr>
        <p:blipFill rotWithShape="1">
          <a:blip r:embed="rId5">
            <a:alphaModFix/>
          </a:blip>
          <a:srcRect b="0" l="0" r="0" t="0"/>
          <a:stretch/>
        </p:blipFill>
        <p:spPr>
          <a:xfrm>
            <a:off x="1641456" y="3956295"/>
            <a:ext cx="6575582" cy="2294380"/>
          </a:xfrm>
          <a:prstGeom prst="rect">
            <a:avLst/>
          </a:prstGeom>
          <a:noFill/>
          <a:ln>
            <a:noFill/>
          </a:ln>
        </p:spPr>
      </p:pic>
      <p:pic>
        <p:nvPicPr>
          <p:cNvPr id="326" name="Google Shape;326;p32"/>
          <p:cNvPicPr preferRelativeResize="0"/>
          <p:nvPr/>
        </p:nvPicPr>
        <p:blipFill rotWithShape="1">
          <a:blip r:embed="rId6">
            <a:alphaModFix/>
          </a:blip>
          <a:srcRect b="0" l="0" r="0" t="0"/>
          <a:stretch/>
        </p:blipFill>
        <p:spPr>
          <a:xfrm>
            <a:off x="3163472" y="6368091"/>
            <a:ext cx="3764628" cy="4899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p:nvPr/>
        </p:nvSpPr>
        <p:spPr>
          <a:xfrm>
            <a:off x="292053" y="15075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4-to-2 Binary Encoders</a:t>
            </a:r>
            <a:endParaRPr sz="3200">
              <a:solidFill>
                <a:schemeClr val="dk1"/>
              </a:solidFill>
              <a:latin typeface="Calibri"/>
              <a:ea typeface="Calibri"/>
              <a:cs typeface="Calibri"/>
              <a:sym typeface="Calibri"/>
            </a:endParaRPr>
          </a:p>
        </p:txBody>
      </p:sp>
      <p:pic>
        <p:nvPicPr>
          <p:cNvPr id="332" name="Google Shape;332;p33"/>
          <p:cNvPicPr preferRelativeResize="0"/>
          <p:nvPr/>
        </p:nvPicPr>
        <p:blipFill rotWithShape="1">
          <a:blip r:embed="rId3">
            <a:alphaModFix/>
          </a:blip>
          <a:srcRect b="0" l="0" r="0" t="0"/>
          <a:stretch/>
        </p:blipFill>
        <p:spPr>
          <a:xfrm>
            <a:off x="491321" y="1327801"/>
            <a:ext cx="4875876" cy="3776462"/>
          </a:xfrm>
          <a:prstGeom prst="rect">
            <a:avLst/>
          </a:prstGeom>
          <a:noFill/>
          <a:ln>
            <a:noFill/>
          </a:ln>
        </p:spPr>
      </p:pic>
      <p:pic>
        <p:nvPicPr>
          <p:cNvPr id="333" name="Google Shape;333;p33"/>
          <p:cNvPicPr preferRelativeResize="0"/>
          <p:nvPr/>
        </p:nvPicPr>
        <p:blipFill rotWithShape="1">
          <a:blip r:embed="rId4">
            <a:alphaModFix/>
          </a:blip>
          <a:srcRect b="0" l="0" r="0" t="0"/>
          <a:stretch/>
        </p:blipFill>
        <p:spPr>
          <a:xfrm>
            <a:off x="5772589" y="1327800"/>
            <a:ext cx="5227651" cy="3476211"/>
          </a:xfrm>
          <a:prstGeom prst="rect">
            <a:avLst/>
          </a:prstGeom>
          <a:noFill/>
          <a:ln>
            <a:noFill/>
          </a:ln>
        </p:spPr>
      </p:pic>
      <p:sp>
        <p:nvSpPr>
          <p:cNvPr id="334" name="Google Shape;334;p33"/>
          <p:cNvSpPr/>
          <p:nvPr/>
        </p:nvSpPr>
        <p:spPr>
          <a:xfrm>
            <a:off x="491321" y="5219481"/>
            <a:ext cx="1177800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a:ea typeface="Times"/>
                <a:cs typeface="Times"/>
                <a:sym typeface="Times"/>
              </a:rPr>
              <a:t>The inputs are one-hot encoded. The input patterns that have multiple inputs set to 1 are treated as don’t care conditions.</a:t>
            </a:r>
            <a:endParaRPr/>
          </a:p>
          <a:p>
            <a:pPr indent="0" lvl="0" marL="0" marR="0" rtl="0" algn="l">
              <a:spcBef>
                <a:spcPts val="0"/>
              </a:spcBef>
              <a:spcAft>
                <a:spcPts val="0"/>
              </a:spcAft>
              <a:buNone/>
            </a:pPr>
            <a:r>
              <a:rPr lang="en-US" sz="2800">
                <a:solidFill>
                  <a:schemeClr val="dk1"/>
                </a:solidFill>
                <a:latin typeface="Times"/>
                <a:ea typeface="Times"/>
                <a:cs typeface="Times"/>
                <a:sym typeface="Times"/>
              </a:rPr>
              <a:t>Encoders are used for transmitting information in a digital system.</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p:nvPr/>
        </p:nvSpPr>
        <p:spPr>
          <a:xfrm>
            <a:off x="292053" y="150754"/>
            <a:ext cx="11352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Priority Encoders</a:t>
            </a:r>
            <a:endParaRPr sz="3200">
              <a:solidFill>
                <a:schemeClr val="dk1"/>
              </a:solidFill>
              <a:latin typeface="Calibri"/>
              <a:ea typeface="Calibri"/>
              <a:cs typeface="Calibri"/>
              <a:sym typeface="Calibri"/>
            </a:endParaRPr>
          </a:p>
        </p:txBody>
      </p:sp>
      <p:sp>
        <p:nvSpPr>
          <p:cNvPr id="340" name="Google Shape;340;p34"/>
          <p:cNvSpPr/>
          <p:nvPr/>
        </p:nvSpPr>
        <p:spPr>
          <a:xfrm>
            <a:off x="292053" y="893141"/>
            <a:ext cx="11778003"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a:ea typeface="Times"/>
                <a:cs typeface="Times"/>
                <a:sym typeface="Times"/>
              </a:rPr>
              <a:t>In a priority encoder each input has a priority level associated with it.</a:t>
            </a:r>
            <a:endParaRPr/>
          </a:p>
          <a:p>
            <a:pPr indent="0" lvl="0" marL="0" marR="0" rtl="0" algn="l">
              <a:spcBef>
                <a:spcPts val="0"/>
              </a:spcBef>
              <a:spcAft>
                <a:spcPts val="0"/>
              </a:spcAft>
              <a:buNone/>
            </a:pPr>
            <a:r>
              <a:rPr lang="en-US" sz="2800">
                <a:solidFill>
                  <a:schemeClr val="dk1"/>
                </a:solidFill>
                <a:latin typeface="Times"/>
                <a:ea typeface="Times"/>
                <a:cs typeface="Times"/>
                <a:sym typeface="Times"/>
              </a:rPr>
              <a:t>The encoder outputs indicate the active input that has the highest priority.</a:t>
            </a:r>
            <a:endParaRPr/>
          </a:p>
          <a:p>
            <a:pPr indent="0" lvl="0" marL="0" marR="0" rtl="0" algn="l">
              <a:spcBef>
                <a:spcPts val="0"/>
              </a:spcBef>
              <a:spcAft>
                <a:spcPts val="0"/>
              </a:spcAft>
              <a:buNone/>
            </a:pPr>
            <a:r>
              <a:rPr lang="en-US" sz="2800">
                <a:solidFill>
                  <a:schemeClr val="dk1"/>
                </a:solidFill>
                <a:latin typeface="Times"/>
                <a:ea typeface="Times"/>
                <a:cs typeface="Times"/>
                <a:sym typeface="Times"/>
              </a:rPr>
              <a:t>When an input with high priority is asserted, the inputs with lower priority are ignored.</a:t>
            </a:r>
            <a:endParaRPr sz="2800">
              <a:solidFill>
                <a:schemeClr val="dk1"/>
              </a:solidFill>
              <a:latin typeface="Calibri"/>
              <a:ea typeface="Calibri"/>
              <a:cs typeface="Calibri"/>
              <a:sym typeface="Calibri"/>
            </a:endParaRPr>
          </a:p>
        </p:txBody>
      </p:sp>
      <p:pic>
        <p:nvPicPr>
          <p:cNvPr id="341" name="Google Shape;341;p34"/>
          <p:cNvPicPr preferRelativeResize="0"/>
          <p:nvPr/>
        </p:nvPicPr>
        <p:blipFill rotWithShape="1">
          <a:blip r:embed="rId3">
            <a:alphaModFix/>
          </a:blip>
          <a:srcRect b="0" l="0" r="0" t="0"/>
          <a:stretch/>
        </p:blipFill>
        <p:spPr>
          <a:xfrm>
            <a:off x="292053" y="2866635"/>
            <a:ext cx="4573770" cy="3001902"/>
          </a:xfrm>
          <a:prstGeom prst="rect">
            <a:avLst/>
          </a:prstGeom>
          <a:noFill/>
          <a:ln>
            <a:noFill/>
          </a:ln>
        </p:spPr>
      </p:pic>
      <p:pic>
        <p:nvPicPr>
          <p:cNvPr id="342" name="Google Shape;342;p34"/>
          <p:cNvPicPr preferRelativeResize="0"/>
          <p:nvPr/>
        </p:nvPicPr>
        <p:blipFill rotWithShape="1">
          <a:blip r:embed="rId4">
            <a:alphaModFix/>
          </a:blip>
          <a:srcRect b="0" l="0" r="0" t="0"/>
          <a:stretch/>
        </p:blipFill>
        <p:spPr>
          <a:xfrm>
            <a:off x="5968455" y="2333940"/>
            <a:ext cx="2703415" cy="2378016"/>
          </a:xfrm>
          <a:prstGeom prst="rect">
            <a:avLst/>
          </a:prstGeom>
          <a:noFill/>
          <a:ln>
            <a:noFill/>
          </a:ln>
        </p:spPr>
      </p:pic>
      <p:pic>
        <p:nvPicPr>
          <p:cNvPr id="343" name="Google Shape;343;p34"/>
          <p:cNvPicPr preferRelativeResize="0"/>
          <p:nvPr/>
        </p:nvPicPr>
        <p:blipFill rotWithShape="1">
          <a:blip r:embed="rId5">
            <a:alphaModFix/>
          </a:blip>
          <a:srcRect b="0" l="0" r="0" t="0"/>
          <a:stretch/>
        </p:blipFill>
        <p:spPr>
          <a:xfrm>
            <a:off x="8866006" y="2437319"/>
            <a:ext cx="1816992" cy="1085629"/>
          </a:xfrm>
          <a:prstGeom prst="rect">
            <a:avLst/>
          </a:prstGeom>
          <a:noFill/>
          <a:ln>
            <a:noFill/>
          </a:ln>
        </p:spPr>
      </p:pic>
      <p:pic>
        <p:nvPicPr>
          <p:cNvPr id="344" name="Google Shape;344;p34"/>
          <p:cNvPicPr preferRelativeResize="0"/>
          <p:nvPr/>
        </p:nvPicPr>
        <p:blipFill rotWithShape="1">
          <a:blip r:embed="rId6">
            <a:alphaModFix/>
          </a:blip>
          <a:srcRect b="0" l="61098" r="0" t="71670"/>
          <a:stretch/>
        </p:blipFill>
        <p:spPr>
          <a:xfrm>
            <a:off x="7131631" y="4727036"/>
            <a:ext cx="2642871" cy="393400"/>
          </a:xfrm>
          <a:prstGeom prst="rect">
            <a:avLst/>
          </a:prstGeom>
          <a:noFill/>
          <a:ln>
            <a:noFill/>
          </a:ln>
        </p:spPr>
      </p:pic>
      <p:pic>
        <p:nvPicPr>
          <p:cNvPr id="345" name="Google Shape;345;p34"/>
          <p:cNvPicPr preferRelativeResize="0"/>
          <p:nvPr/>
        </p:nvPicPr>
        <p:blipFill rotWithShape="1">
          <a:blip r:embed="rId7">
            <a:alphaModFix/>
          </a:blip>
          <a:srcRect b="0" l="0" r="0" t="0"/>
          <a:stretch/>
        </p:blipFill>
        <p:spPr>
          <a:xfrm>
            <a:off x="292053" y="6074543"/>
            <a:ext cx="8774077" cy="488599"/>
          </a:xfrm>
          <a:prstGeom prst="rect">
            <a:avLst/>
          </a:prstGeom>
          <a:noFill/>
          <a:ln>
            <a:noFill/>
          </a:ln>
        </p:spPr>
      </p:pic>
      <p:sp>
        <p:nvSpPr>
          <p:cNvPr id="346" name="Google Shape;346;p34"/>
          <p:cNvSpPr/>
          <p:nvPr/>
        </p:nvSpPr>
        <p:spPr>
          <a:xfrm>
            <a:off x="5695440" y="5120436"/>
            <a:ext cx="59494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Z is set to 1 when atleast one of the inputs is equal to 1. </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5"/>
          <p:cNvSpPr txBox="1"/>
          <p:nvPr/>
        </p:nvSpPr>
        <p:spPr>
          <a:xfrm>
            <a:off x="2565779" y="1323833"/>
            <a:ext cx="5506636"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w3  w2  w1  w0   y1  y0   z</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x      x     x      1      0    0   1</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x      x     1      0      0    1   1</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x      1     0      0      1   0    1 </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1      0     0      0      1   1    1</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0      0     0      0      x   x     0    </a:t>
            </a:r>
            <a:endParaRPr sz="3600">
              <a:solidFill>
                <a:schemeClr val="dk1"/>
              </a:solidFill>
              <a:latin typeface="Calibri"/>
              <a:ea typeface="Calibri"/>
              <a:cs typeface="Calibri"/>
              <a:sym typeface="Calibri"/>
            </a:endParaRPr>
          </a:p>
        </p:txBody>
      </p:sp>
      <p:sp>
        <p:nvSpPr>
          <p:cNvPr id="352" name="Google Shape;352;p35"/>
          <p:cNvSpPr txBox="1"/>
          <p:nvPr/>
        </p:nvSpPr>
        <p:spPr>
          <a:xfrm>
            <a:off x="1078173" y="627797"/>
            <a:ext cx="947310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Priority encoder having w0 highest priority and w3 least priority</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4"/>
          <p:cNvPicPr preferRelativeResize="0"/>
          <p:nvPr/>
        </p:nvPicPr>
        <p:blipFill rotWithShape="1">
          <a:blip r:embed="rId3">
            <a:alphaModFix/>
          </a:blip>
          <a:srcRect b="0" l="0" r="0" t="0"/>
          <a:stretch/>
        </p:blipFill>
        <p:spPr>
          <a:xfrm>
            <a:off x="655092" y="374260"/>
            <a:ext cx="7506269" cy="5841549"/>
          </a:xfrm>
          <a:prstGeom prst="rect">
            <a:avLst/>
          </a:prstGeom>
          <a:noFill/>
          <a:ln>
            <a:noFill/>
          </a:ln>
        </p:spPr>
      </p:pic>
      <p:pic>
        <p:nvPicPr>
          <p:cNvPr id="105" name="Google Shape;105;p4"/>
          <p:cNvPicPr preferRelativeResize="0"/>
          <p:nvPr/>
        </p:nvPicPr>
        <p:blipFill rotWithShape="1">
          <a:blip r:embed="rId4">
            <a:alphaModFix/>
          </a:blip>
          <a:srcRect b="0" l="0" r="0" t="0"/>
          <a:stretch/>
        </p:blipFill>
        <p:spPr>
          <a:xfrm>
            <a:off x="6264781" y="4164037"/>
            <a:ext cx="5771698" cy="532177"/>
          </a:xfrm>
          <a:prstGeom prst="rect">
            <a:avLst/>
          </a:prstGeom>
          <a:noFill/>
          <a:ln>
            <a:noFill/>
          </a:ln>
        </p:spPr>
      </p:pic>
      <p:pic>
        <p:nvPicPr>
          <p:cNvPr id="106" name="Google Shape;106;p4"/>
          <p:cNvPicPr preferRelativeResize="0"/>
          <p:nvPr/>
        </p:nvPicPr>
        <p:blipFill rotWithShape="1">
          <a:blip r:embed="rId5">
            <a:alphaModFix/>
          </a:blip>
          <a:srcRect b="26635" l="61691" r="0" t="0"/>
          <a:stretch/>
        </p:blipFill>
        <p:spPr>
          <a:xfrm>
            <a:off x="8161361" y="292526"/>
            <a:ext cx="2583685" cy="30025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p:nvPr/>
        </p:nvSpPr>
        <p:spPr>
          <a:xfrm>
            <a:off x="1382973" y="590602"/>
            <a:ext cx="9890078"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Usually, the number of data inputs, </a:t>
            </a:r>
            <a:r>
              <a:rPr i="1" lang="en-US" sz="3200">
                <a:solidFill>
                  <a:schemeClr val="dk1"/>
                </a:solidFill>
                <a:latin typeface="Times"/>
                <a:ea typeface="Times"/>
                <a:cs typeface="Times"/>
                <a:sym typeface="Times"/>
              </a:rPr>
              <a:t>n</a:t>
            </a:r>
            <a:r>
              <a:rPr lang="en-US" sz="3200">
                <a:solidFill>
                  <a:schemeClr val="dk1"/>
                </a:solidFill>
                <a:latin typeface="Times"/>
                <a:ea typeface="Times"/>
                <a:cs typeface="Times"/>
                <a:sym typeface="Times"/>
              </a:rPr>
              <a:t>, is an integer power of two. A multiplexer that has </a:t>
            </a:r>
            <a:r>
              <a:rPr i="1" lang="en-US" sz="3200">
                <a:solidFill>
                  <a:schemeClr val="dk1"/>
                </a:solidFill>
                <a:latin typeface="Times"/>
                <a:ea typeface="Times"/>
                <a:cs typeface="Times"/>
                <a:sym typeface="Times"/>
              </a:rPr>
              <a:t>n </a:t>
            </a:r>
            <a:r>
              <a:rPr lang="en-US" sz="3200">
                <a:solidFill>
                  <a:schemeClr val="dk1"/>
                </a:solidFill>
                <a:latin typeface="Times"/>
                <a:ea typeface="Times"/>
                <a:cs typeface="Times"/>
                <a:sym typeface="Times"/>
              </a:rPr>
              <a:t>data inputs,</a:t>
            </a:r>
            <a:endParaRPr/>
          </a:p>
          <a:p>
            <a:pPr indent="0" lvl="0" marL="0" marR="0" rtl="0" algn="just">
              <a:spcBef>
                <a:spcPts val="0"/>
              </a:spcBef>
              <a:spcAft>
                <a:spcPts val="0"/>
              </a:spcAft>
              <a:buNone/>
            </a:pPr>
            <a:r>
              <a:rPr i="1" lang="en-US" sz="3200">
                <a:solidFill>
                  <a:schemeClr val="dk1"/>
                </a:solidFill>
                <a:latin typeface="Times"/>
                <a:ea typeface="Times"/>
                <a:cs typeface="Times"/>
                <a:sym typeface="Times"/>
              </a:rPr>
              <a:t>w</a:t>
            </a:r>
            <a:r>
              <a:rPr lang="en-US" sz="3200">
                <a:solidFill>
                  <a:schemeClr val="dk1"/>
                </a:solidFill>
                <a:latin typeface="Times"/>
                <a:ea typeface="Times"/>
                <a:cs typeface="Times"/>
                <a:sym typeface="Times"/>
              </a:rPr>
              <a:t>0</a:t>
            </a:r>
            <a:r>
              <a:rPr i="1" lang="en-US" sz="3200">
                <a:solidFill>
                  <a:schemeClr val="dk1"/>
                </a:solidFill>
                <a:latin typeface="Arial"/>
                <a:ea typeface="Arial"/>
                <a:cs typeface="Arial"/>
                <a:sym typeface="Arial"/>
              </a:rPr>
              <a:t>, . . . ,</a:t>
            </a:r>
            <a:r>
              <a:rPr i="1" lang="en-US" sz="3200">
                <a:solidFill>
                  <a:schemeClr val="dk1"/>
                </a:solidFill>
                <a:latin typeface="Times"/>
                <a:ea typeface="Times"/>
                <a:cs typeface="Times"/>
                <a:sym typeface="Times"/>
              </a:rPr>
              <a:t>wn</a:t>
            </a:r>
            <a:r>
              <a:rPr lang="en-US" sz="3200">
                <a:solidFill>
                  <a:schemeClr val="dk1"/>
                </a:solidFill>
                <a:latin typeface="Arial"/>
                <a:ea typeface="Arial"/>
                <a:cs typeface="Arial"/>
                <a:sym typeface="Arial"/>
              </a:rPr>
              <a:t>−</a:t>
            </a:r>
            <a:r>
              <a:rPr lang="en-US" sz="3200">
                <a:solidFill>
                  <a:schemeClr val="dk1"/>
                </a:solidFill>
                <a:latin typeface="Times"/>
                <a:ea typeface="Times"/>
                <a:cs typeface="Times"/>
                <a:sym typeface="Times"/>
              </a:rPr>
              <a:t>1, requires          </a:t>
            </a:r>
            <a:r>
              <a:rPr lang="en-US" sz="3200">
                <a:solidFill>
                  <a:schemeClr val="dk1"/>
                </a:solidFill>
                <a:latin typeface="Arial"/>
                <a:ea typeface="Arial"/>
                <a:cs typeface="Arial"/>
                <a:sym typeface="Arial"/>
              </a:rPr>
              <a:t> </a:t>
            </a:r>
            <a:r>
              <a:rPr lang="en-US" sz="3200">
                <a:solidFill>
                  <a:schemeClr val="dk1"/>
                </a:solidFill>
                <a:latin typeface="Times"/>
                <a:ea typeface="Times"/>
                <a:cs typeface="Times"/>
                <a:sym typeface="Times"/>
              </a:rPr>
              <a:t> </a:t>
            </a:r>
            <a:r>
              <a:rPr i="1" lang="en-US" sz="3200">
                <a:solidFill>
                  <a:schemeClr val="dk1"/>
                </a:solidFill>
                <a:latin typeface="Times"/>
                <a:ea typeface="Times"/>
                <a:cs typeface="Times"/>
                <a:sym typeface="Times"/>
              </a:rPr>
              <a:t> </a:t>
            </a:r>
            <a:r>
              <a:rPr lang="en-US" sz="3200">
                <a:solidFill>
                  <a:schemeClr val="dk1"/>
                </a:solidFill>
                <a:latin typeface="Times"/>
                <a:ea typeface="Times"/>
                <a:cs typeface="Times"/>
                <a:sym typeface="Times"/>
              </a:rPr>
              <a:t>select inputs and it has one output.</a:t>
            </a:r>
            <a:endParaRPr sz="3200">
              <a:solidFill>
                <a:schemeClr val="dk1"/>
              </a:solidFill>
              <a:latin typeface="Calibri"/>
              <a:ea typeface="Calibri"/>
              <a:cs typeface="Calibri"/>
              <a:sym typeface="Calibri"/>
            </a:endParaRPr>
          </a:p>
        </p:txBody>
      </p:sp>
      <p:pic>
        <p:nvPicPr>
          <p:cNvPr id="112" name="Google Shape;112;p5"/>
          <p:cNvPicPr preferRelativeResize="0"/>
          <p:nvPr/>
        </p:nvPicPr>
        <p:blipFill rotWithShape="1">
          <a:blip r:embed="rId3">
            <a:alphaModFix/>
          </a:blip>
          <a:srcRect b="0" l="0" r="0" t="0"/>
          <a:stretch/>
        </p:blipFill>
        <p:spPr>
          <a:xfrm>
            <a:off x="6137465" y="1727917"/>
            <a:ext cx="1368803" cy="473288"/>
          </a:xfrm>
          <a:prstGeom prst="rect">
            <a:avLst/>
          </a:prstGeom>
          <a:noFill/>
          <a:ln>
            <a:noFill/>
          </a:ln>
        </p:spPr>
      </p:pic>
      <p:sp>
        <p:nvSpPr>
          <p:cNvPr id="113" name="Google Shape;113;p5"/>
          <p:cNvSpPr/>
          <p:nvPr/>
        </p:nvSpPr>
        <p:spPr>
          <a:xfrm>
            <a:off x="1410267" y="3060848"/>
            <a:ext cx="9862783"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Larger multiplexers can also be constructed from smaller multiplexers. For example, the 4-to-1 multiplexer can be built using three 2-to-1 multiplexers as shown below:</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6"/>
          <p:cNvPicPr preferRelativeResize="0"/>
          <p:nvPr/>
        </p:nvPicPr>
        <p:blipFill rotWithShape="1">
          <a:blip r:embed="rId3">
            <a:alphaModFix/>
          </a:blip>
          <a:srcRect b="0" l="0" r="0" t="0"/>
          <a:stretch/>
        </p:blipFill>
        <p:spPr>
          <a:xfrm>
            <a:off x="5691117" y="316700"/>
            <a:ext cx="4885897" cy="5501680"/>
          </a:xfrm>
          <a:prstGeom prst="rect">
            <a:avLst/>
          </a:prstGeom>
          <a:noFill/>
          <a:ln>
            <a:noFill/>
          </a:ln>
        </p:spPr>
      </p:pic>
      <p:sp>
        <p:nvSpPr>
          <p:cNvPr id="119" name="Google Shape;119;p6"/>
          <p:cNvSpPr/>
          <p:nvPr/>
        </p:nvSpPr>
        <p:spPr>
          <a:xfrm>
            <a:off x="2274625" y="5818380"/>
            <a:ext cx="78656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Poppins"/>
                <a:ea typeface="Poppins"/>
                <a:cs typeface="Poppins"/>
                <a:sym typeface="Poppins"/>
              </a:rPr>
              <a:t>Using 2-to-1 multiplexers to build a 4-to-1 multiplexer.</a:t>
            </a:r>
            <a:endParaRPr sz="2400">
              <a:solidFill>
                <a:schemeClr val="dk1"/>
              </a:solidFill>
              <a:latin typeface="Calibri"/>
              <a:ea typeface="Calibri"/>
              <a:cs typeface="Calibri"/>
              <a:sym typeface="Calibri"/>
            </a:endParaRPr>
          </a:p>
        </p:txBody>
      </p:sp>
      <p:pic>
        <p:nvPicPr>
          <p:cNvPr id="120" name="Google Shape;120;p6"/>
          <p:cNvPicPr preferRelativeResize="0"/>
          <p:nvPr/>
        </p:nvPicPr>
        <p:blipFill rotWithShape="1">
          <a:blip r:embed="rId4">
            <a:alphaModFix/>
          </a:blip>
          <a:srcRect b="0" l="0" r="0" t="0"/>
          <a:stretch/>
        </p:blipFill>
        <p:spPr>
          <a:xfrm>
            <a:off x="71295" y="1256523"/>
            <a:ext cx="3336094" cy="36220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p:nvPr/>
        </p:nvSpPr>
        <p:spPr>
          <a:xfrm>
            <a:off x="373038" y="3051243"/>
            <a:ext cx="3216323"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Similarly, 16-to-1 multiplexer can be constructed with five 4-to-1 multiplexers.</a:t>
            </a:r>
            <a:endParaRPr sz="3200">
              <a:solidFill>
                <a:schemeClr val="dk1"/>
              </a:solidFill>
              <a:latin typeface="Calibri"/>
              <a:ea typeface="Calibri"/>
              <a:cs typeface="Calibri"/>
              <a:sym typeface="Calibri"/>
            </a:endParaRPr>
          </a:p>
        </p:txBody>
      </p:sp>
      <p:pic>
        <p:nvPicPr>
          <p:cNvPr id="126" name="Google Shape;126;p7"/>
          <p:cNvPicPr preferRelativeResize="0"/>
          <p:nvPr/>
        </p:nvPicPr>
        <p:blipFill rotWithShape="1">
          <a:blip r:embed="rId3">
            <a:alphaModFix/>
          </a:blip>
          <a:srcRect b="0" l="0" r="0" t="0"/>
          <a:stretch/>
        </p:blipFill>
        <p:spPr>
          <a:xfrm>
            <a:off x="4899546" y="95535"/>
            <a:ext cx="4156714" cy="67624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p:nvPr/>
        </p:nvSpPr>
        <p:spPr>
          <a:xfrm>
            <a:off x="1398287" y="364657"/>
            <a:ext cx="965039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Synthesis of Logic Functions Using Multiplexers</a:t>
            </a:r>
            <a:endParaRPr sz="3200">
              <a:solidFill>
                <a:schemeClr val="dk1"/>
              </a:solidFill>
              <a:latin typeface="Calibri"/>
              <a:ea typeface="Calibri"/>
              <a:cs typeface="Calibri"/>
              <a:sym typeface="Calibri"/>
            </a:endParaRPr>
          </a:p>
        </p:txBody>
      </p:sp>
      <p:pic>
        <p:nvPicPr>
          <p:cNvPr id="132" name="Google Shape;132;p8"/>
          <p:cNvPicPr preferRelativeResize="0"/>
          <p:nvPr/>
        </p:nvPicPr>
        <p:blipFill rotWithShape="1">
          <a:blip r:embed="rId3">
            <a:alphaModFix/>
          </a:blip>
          <a:srcRect b="0" l="0" r="0" t="0"/>
          <a:stretch/>
        </p:blipFill>
        <p:spPr>
          <a:xfrm>
            <a:off x="1735865" y="1419367"/>
            <a:ext cx="8257130" cy="4258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9"/>
          <p:cNvPicPr preferRelativeResize="0"/>
          <p:nvPr/>
        </p:nvPicPr>
        <p:blipFill rotWithShape="1">
          <a:blip r:embed="rId3">
            <a:alphaModFix/>
          </a:blip>
          <a:srcRect b="27235" l="0" r="58042" t="0"/>
          <a:stretch/>
        </p:blipFill>
        <p:spPr>
          <a:xfrm>
            <a:off x="1146961" y="2009635"/>
            <a:ext cx="2387809" cy="2999096"/>
          </a:xfrm>
          <a:prstGeom prst="rect">
            <a:avLst/>
          </a:prstGeom>
          <a:noFill/>
          <a:ln>
            <a:noFill/>
          </a:ln>
        </p:spPr>
      </p:pic>
      <p:pic>
        <p:nvPicPr>
          <p:cNvPr id="138" name="Google Shape;138;p9"/>
          <p:cNvPicPr preferRelativeResize="0"/>
          <p:nvPr/>
        </p:nvPicPr>
        <p:blipFill rotWithShape="1">
          <a:blip r:embed="rId4">
            <a:alphaModFix/>
          </a:blip>
          <a:srcRect b="0" l="0" r="0" t="0"/>
          <a:stretch/>
        </p:blipFill>
        <p:spPr>
          <a:xfrm>
            <a:off x="7554283" y="2511192"/>
            <a:ext cx="4239791" cy="2906972"/>
          </a:xfrm>
          <a:prstGeom prst="rect">
            <a:avLst/>
          </a:prstGeom>
          <a:noFill/>
          <a:ln>
            <a:noFill/>
          </a:ln>
        </p:spPr>
      </p:pic>
      <p:pic>
        <p:nvPicPr>
          <p:cNvPr id="139" name="Google Shape;139;p9"/>
          <p:cNvPicPr preferRelativeResize="0"/>
          <p:nvPr/>
        </p:nvPicPr>
        <p:blipFill rotWithShape="1">
          <a:blip r:embed="rId5">
            <a:alphaModFix/>
          </a:blip>
          <a:srcRect b="29304" l="64219" r="0" t="0"/>
          <a:stretch/>
        </p:blipFill>
        <p:spPr>
          <a:xfrm>
            <a:off x="4940490" y="2009635"/>
            <a:ext cx="2036295" cy="2913797"/>
          </a:xfrm>
          <a:prstGeom prst="rect">
            <a:avLst/>
          </a:prstGeom>
          <a:noFill/>
          <a:ln>
            <a:noFill/>
          </a:ln>
        </p:spPr>
      </p:pic>
      <p:pic>
        <p:nvPicPr>
          <p:cNvPr id="140" name="Google Shape;140;p9"/>
          <p:cNvPicPr preferRelativeResize="0"/>
          <p:nvPr/>
        </p:nvPicPr>
        <p:blipFill rotWithShape="1">
          <a:blip r:embed="rId6">
            <a:alphaModFix/>
          </a:blip>
          <a:srcRect b="27235" l="41678" r="35539" t="0"/>
          <a:stretch/>
        </p:blipFill>
        <p:spPr>
          <a:xfrm>
            <a:off x="3599721" y="2009635"/>
            <a:ext cx="1296537" cy="2999096"/>
          </a:xfrm>
          <a:prstGeom prst="rect">
            <a:avLst/>
          </a:prstGeom>
          <a:noFill/>
          <a:ln>
            <a:noFill/>
          </a:ln>
        </p:spPr>
      </p:pic>
      <p:sp>
        <p:nvSpPr>
          <p:cNvPr id="141" name="Google Shape;141;p9"/>
          <p:cNvSpPr txBox="1"/>
          <p:nvPr/>
        </p:nvSpPr>
        <p:spPr>
          <a:xfrm>
            <a:off x="491318" y="263645"/>
            <a:ext cx="968991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Example 1 : Two input XOR function using 2 to 1 multiplexer</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2020-09-15T17:29:23Z</dcterms:created>
  <dc:creator>MAHE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