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zGMpNiguXP6DmYRT3AcdmArs+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70857" y="1752324"/>
            <a:ext cx="976811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chemeClr val="dk1"/>
                </a:solidFill>
                <a:latin typeface="Times"/>
                <a:ea typeface="Times"/>
                <a:cs typeface="Times"/>
                <a:sym typeface="Times"/>
              </a:rPr>
              <a:t>Verilog provides </a:t>
            </a:r>
            <a:r>
              <a:rPr b="0" i="1" lang="en-US" sz="3200" u="none" cap="none" strike="noStrike">
                <a:solidFill>
                  <a:schemeClr val="dk1"/>
                </a:solidFill>
                <a:latin typeface="Times"/>
                <a:ea typeface="Times"/>
                <a:cs typeface="Times"/>
                <a:sym typeface="Times"/>
              </a:rPr>
              <a:t>procedural statements </a:t>
            </a:r>
            <a:r>
              <a:rPr b="0" i="0" lang="en-US" sz="3200" u="none" cap="none" strike="noStrike">
                <a:solidFill>
                  <a:schemeClr val="dk1"/>
                </a:solidFill>
                <a:latin typeface="Times"/>
                <a:ea typeface="Times"/>
                <a:cs typeface="Times"/>
                <a:sym typeface="Times"/>
              </a:rPr>
              <a:t>(also called </a:t>
            </a:r>
            <a:r>
              <a:rPr b="0" i="1" lang="en-US" sz="3200" u="none" cap="none" strike="noStrike">
                <a:solidFill>
                  <a:schemeClr val="dk1"/>
                </a:solidFill>
                <a:latin typeface="Times"/>
                <a:ea typeface="Times"/>
                <a:cs typeface="Times"/>
                <a:sym typeface="Times"/>
              </a:rPr>
              <a:t>sequential statements</a:t>
            </a:r>
            <a:r>
              <a:rPr b="0" i="0" lang="en-US" sz="3200" u="none" cap="none" strike="noStrike">
                <a:solidFill>
                  <a:schemeClr val="dk1"/>
                </a:solidFill>
                <a:latin typeface="Times"/>
                <a:ea typeface="Times"/>
                <a:cs typeface="Times"/>
                <a:sym typeface="Times"/>
              </a:rPr>
              <a:t>). Whereas concurrent statements are executed in parallel, procedural statements are evaluated in the order in which they appear in the code. Verilog syntax requires that procedural statements be contained inside an </a:t>
            </a:r>
            <a:r>
              <a:rPr b="1" i="0" lang="en-US" sz="3200" u="none" cap="none" strike="noStrike">
                <a:solidFill>
                  <a:schemeClr val="dk1"/>
                </a:solidFill>
                <a:latin typeface="Times"/>
                <a:ea typeface="Times"/>
                <a:cs typeface="Times"/>
                <a:sym typeface="Times"/>
              </a:rPr>
              <a:t>always </a:t>
            </a:r>
            <a:r>
              <a:rPr b="0" i="0" lang="en-US" sz="3200" u="none" cap="none" strike="noStrike">
                <a:solidFill>
                  <a:schemeClr val="dk1"/>
                </a:solidFill>
                <a:latin typeface="Times"/>
                <a:ea typeface="Times"/>
                <a:cs typeface="Times"/>
                <a:sym typeface="Times"/>
              </a:rPr>
              <a:t>block.</a:t>
            </a:r>
            <a:endParaRPr b="0" i="0" sz="3200" u="none" cap="none" strike="noStrike">
              <a:solidFill>
                <a:schemeClr val="dk1"/>
              </a:solidFill>
              <a:latin typeface="Calibri"/>
              <a:ea typeface="Calibri"/>
              <a:cs typeface="Calibri"/>
              <a:sym typeface="Calibri"/>
            </a:endParaRPr>
          </a:p>
        </p:txBody>
      </p:sp>
      <p:sp>
        <p:nvSpPr>
          <p:cNvPr id="85" name="Google Shape;85;p1"/>
          <p:cNvSpPr/>
          <p:nvPr/>
        </p:nvSpPr>
        <p:spPr>
          <a:xfrm>
            <a:off x="3771485" y="704334"/>
            <a:ext cx="464903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imes"/>
                <a:ea typeface="Times"/>
                <a:cs typeface="Times"/>
                <a:sym typeface="Times"/>
              </a:rPr>
              <a:t>Procedural Statements</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p:nvPr/>
        </p:nvSpPr>
        <p:spPr>
          <a:xfrm>
            <a:off x="4686947" y="514782"/>
            <a:ext cx="356482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The Case Statement</a:t>
            </a:r>
            <a:endParaRPr/>
          </a:p>
        </p:txBody>
      </p:sp>
      <p:sp>
        <p:nvSpPr>
          <p:cNvPr id="134" name="Google Shape;134;p10"/>
          <p:cNvSpPr/>
          <p:nvPr/>
        </p:nvSpPr>
        <p:spPr>
          <a:xfrm>
            <a:off x="645993" y="1235587"/>
            <a:ext cx="4158019"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case </a:t>
            </a:r>
            <a:r>
              <a:rPr b="0" i="0" lang="en-US" sz="2800" u="none" strike="noStrike">
                <a:solidFill>
                  <a:schemeClr val="dk1"/>
                </a:solidFill>
                <a:latin typeface="Times"/>
                <a:ea typeface="Times"/>
                <a:cs typeface="Times"/>
                <a:sym typeface="Times"/>
              </a:rPr>
              <a:t>(expression)</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alternative1: statement;</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alternative2: statement;</a:t>
            </a:r>
            <a:endParaRPr/>
          </a:p>
          <a:p>
            <a:pPr indent="0" lvl="0" marL="0" marR="0" rtl="0" algn="just">
              <a:spcBef>
                <a:spcPts val="0"/>
              </a:spcBef>
              <a:spcAft>
                <a:spcPts val="0"/>
              </a:spcAft>
              <a:buNone/>
            </a:pPr>
            <a:r>
              <a:rPr b="0" i="0" lang="en-US" sz="2800" u="none" strike="noStrike">
                <a:solidFill>
                  <a:schemeClr val="dk1"/>
                </a:solidFill>
                <a:latin typeface="Arial"/>
                <a:ea typeface="Arial"/>
                <a:cs typeface="Arial"/>
                <a:sym typeface="Arial"/>
              </a:rPr>
              <a:t>·</a:t>
            </a:r>
            <a:endParaRPr/>
          </a:p>
          <a:p>
            <a:pPr indent="0" lvl="0" marL="0" marR="0" rtl="0" algn="just">
              <a:spcBef>
                <a:spcPts val="0"/>
              </a:spcBef>
              <a:spcAft>
                <a:spcPts val="0"/>
              </a:spcAft>
              <a:buNone/>
            </a:pPr>
            <a:r>
              <a:rPr b="0" i="0" lang="en-US" sz="2800" u="none" strike="noStrike">
                <a:solidFill>
                  <a:schemeClr val="dk1"/>
                </a:solidFill>
                <a:latin typeface="Arial"/>
                <a:ea typeface="Arial"/>
                <a:cs typeface="Arial"/>
                <a:sym typeface="Arial"/>
              </a:rPr>
              <a:t>·</a:t>
            </a:r>
            <a:endParaRPr/>
          </a:p>
          <a:p>
            <a:pPr indent="0" lvl="0" marL="0" marR="0" rtl="0" algn="just">
              <a:spcBef>
                <a:spcPts val="0"/>
              </a:spcBef>
              <a:spcAft>
                <a:spcPts val="0"/>
              </a:spcAft>
              <a:buNone/>
            </a:pPr>
            <a:r>
              <a:rPr b="0" i="0" lang="en-US" sz="2800" u="none" strike="noStrike">
                <a:solidFill>
                  <a:schemeClr val="dk1"/>
                </a:solidFill>
                <a:latin typeface="Arial"/>
                <a:ea typeface="Arial"/>
                <a:cs typeface="Arial"/>
                <a:sym typeface="Arial"/>
              </a:rPr>
              <a:t>·</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alternativej: statement;</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a:t>
            </a:r>
            <a:r>
              <a:rPr b="1" i="0" lang="en-US" sz="2800" u="none" strike="noStrike">
                <a:solidFill>
                  <a:schemeClr val="dk1"/>
                </a:solidFill>
                <a:latin typeface="Times"/>
                <a:ea typeface="Times"/>
                <a:cs typeface="Times"/>
                <a:sym typeface="Times"/>
              </a:rPr>
              <a:t>default</a:t>
            </a:r>
            <a:r>
              <a:rPr b="0" i="0" lang="en-US" sz="2800" u="none" strike="noStrike">
                <a:solidFill>
                  <a:schemeClr val="dk1"/>
                </a:solidFill>
                <a:latin typeface="Times"/>
                <a:ea typeface="Times"/>
                <a:cs typeface="Times"/>
                <a:sym typeface="Times"/>
              </a:rPr>
              <a:t>: statement;]</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endcase</a:t>
            </a:r>
            <a:endParaRPr sz="2800">
              <a:solidFill>
                <a:schemeClr val="dk1"/>
              </a:solidFill>
              <a:latin typeface="Calibri"/>
              <a:ea typeface="Calibri"/>
              <a:cs typeface="Calibri"/>
              <a:sym typeface="Calibri"/>
            </a:endParaRPr>
          </a:p>
        </p:txBody>
      </p:sp>
      <p:sp>
        <p:nvSpPr>
          <p:cNvPr id="135" name="Google Shape;135;p10"/>
          <p:cNvSpPr/>
          <p:nvPr/>
        </p:nvSpPr>
        <p:spPr>
          <a:xfrm>
            <a:off x="5094587" y="1235587"/>
            <a:ext cx="6096000"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The controlling expression and each alternative are compared bit by bit. When there is</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one or more matching alternative, the statement(s) associated with the first match (only)</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is executed. When the specified alternatives do not cover all possible valuations of the</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controlling expression, the optional </a:t>
            </a:r>
            <a:r>
              <a:rPr b="1" i="0" lang="en-US" sz="2800" u="none" strike="noStrike">
                <a:solidFill>
                  <a:schemeClr val="dk1"/>
                </a:solidFill>
                <a:latin typeface="Times"/>
                <a:ea typeface="Times"/>
                <a:cs typeface="Times"/>
                <a:sym typeface="Times"/>
              </a:rPr>
              <a:t>default </a:t>
            </a:r>
            <a:r>
              <a:rPr b="0" i="0" lang="en-US" sz="2800" u="none" strike="noStrike">
                <a:solidFill>
                  <a:schemeClr val="dk1"/>
                </a:solidFill>
                <a:latin typeface="Times"/>
                <a:ea typeface="Times"/>
                <a:cs typeface="Times"/>
                <a:sym typeface="Times"/>
              </a:rPr>
              <a:t>clause should be included.</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p:nvPr/>
        </p:nvSpPr>
        <p:spPr>
          <a:xfrm>
            <a:off x="1137314" y="326747"/>
            <a:ext cx="60960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module </a:t>
            </a:r>
            <a:r>
              <a:rPr b="0" i="0" lang="en-US" sz="2800" u="none" strike="noStrike">
                <a:solidFill>
                  <a:schemeClr val="dk1"/>
                </a:solidFill>
                <a:latin typeface="Times"/>
                <a:ea typeface="Times"/>
                <a:cs typeface="Times"/>
                <a:sym typeface="Times"/>
              </a:rPr>
              <a:t>mux4to1 (W, S, 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[0:3] W;</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[1:0] S;</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output </a:t>
            </a:r>
            <a:r>
              <a:rPr b="0" i="0" lang="en-US" sz="28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reg </a:t>
            </a:r>
            <a:r>
              <a:rPr b="0" i="0" lang="en-US" sz="28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always </a:t>
            </a:r>
            <a:r>
              <a:rPr b="0" i="0" lang="en-US" sz="2800" u="none" strike="noStrike">
                <a:solidFill>
                  <a:schemeClr val="dk1"/>
                </a:solidFill>
                <a:latin typeface="Times"/>
                <a:ea typeface="Times"/>
                <a:cs typeface="Times"/>
                <a:sym typeface="Times"/>
              </a:rPr>
              <a:t>@(W or S)</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case </a:t>
            </a:r>
            <a:r>
              <a:rPr b="0" i="0" lang="en-US" sz="2800" u="none" strike="noStrike">
                <a:solidFill>
                  <a:schemeClr val="dk1"/>
                </a:solidFill>
                <a:latin typeface="Times"/>
                <a:ea typeface="Times"/>
                <a:cs typeface="Times"/>
                <a:sym typeface="Times"/>
              </a:rPr>
              <a:t>(S)</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0: f = W[0];</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1: f = W[1];</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2: f = W[2];</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3: f = W[3];</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endcase</a:t>
            </a:r>
            <a:endParaRPr b="1" i="0" sz="2800" u="none" strike="noStrike">
              <a:solidFill>
                <a:schemeClr val="dk1"/>
              </a:solidFill>
              <a:latin typeface="Times"/>
              <a:ea typeface="Times"/>
              <a:cs typeface="Times"/>
              <a:sym typeface="Times"/>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
        <p:nvSpPr>
          <p:cNvPr id="141" name="Google Shape;141;p11"/>
          <p:cNvSpPr/>
          <p:nvPr/>
        </p:nvSpPr>
        <p:spPr>
          <a:xfrm>
            <a:off x="5586482" y="1973351"/>
            <a:ext cx="6096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The</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four values that the select vector </a:t>
            </a:r>
            <a:r>
              <a:rPr b="0" i="1" lang="en-US" sz="2800" u="none" strike="noStrike">
                <a:solidFill>
                  <a:schemeClr val="dk1"/>
                </a:solidFill>
                <a:latin typeface="Times"/>
                <a:ea typeface="Times"/>
                <a:cs typeface="Times"/>
                <a:sym typeface="Times"/>
              </a:rPr>
              <a:t>S </a:t>
            </a:r>
            <a:r>
              <a:rPr b="0" i="0" lang="en-US" sz="2800" u="none" strike="noStrike">
                <a:solidFill>
                  <a:schemeClr val="dk1"/>
                </a:solidFill>
                <a:latin typeface="Times"/>
                <a:ea typeface="Times"/>
                <a:cs typeface="Times"/>
                <a:sym typeface="Times"/>
              </a:rPr>
              <a:t>can have are</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given as decimal numbers, but they could</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also be given as binary numbers.</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2"/>
          <p:cNvPicPr preferRelativeResize="0"/>
          <p:nvPr/>
        </p:nvPicPr>
        <p:blipFill rotWithShape="1">
          <a:blip r:embed="rId3">
            <a:alphaModFix/>
          </a:blip>
          <a:srcRect b="0" l="0" r="0" t="0"/>
          <a:stretch/>
        </p:blipFill>
        <p:spPr>
          <a:xfrm>
            <a:off x="6125181" y="835619"/>
            <a:ext cx="5515276" cy="4694324"/>
          </a:xfrm>
          <a:prstGeom prst="rect">
            <a:avLst/>
          </a:prstGeom>
          <a:noFill/>
          <a:ln>
            <a:noFill/>
          </a:ln>
        </p:spPr>
      </p:pic>
      <p:pic>
        <p:nvPicPr>
          <p:cNvPr id="147" name="Google Shape;147;p12"/>
          <p:cNvPicPr preferRelativeResize="0"/>
          <p:nvPr/>
        </p:nvPicPr>
        <p:blipFill rotWithShape="1">
          <a:blip r:embed="rId4">
            <a:alphaModFix/>
          </a:blip>
          <a:srcRect b="0" l="0" r="0" t="0"/>
          <a:stretch/>
        </p:blipFill>
        <p:spPr>
          <a:xfrm>
            <a:off x="827541" y="835619"/>
            <a:ext cx="4295775" cy="561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3"/>
          <p:cNvPicPr preferRelativeResize="0"/>
          <p:nvPr/>
        </p:nvPicPr>
        <p:blipFill rotWithShape="1">
          <a:blip r:embed="rId3">
            <a:alphaModFix/>
          </a:blip>
          <a:srcRect b="0" l="0" r="0" t="0"/>
          <a:stretch/>
        </p:blipFill>
        <p:spPr>
          <a:xfrm>
            <a:off x="3817258" y="393548"/>
            <a:ext cx="4296228" cy="6312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4"/>
          <p:cNvPicPr preferRelativeResize="0"/>
          <p:nvPr/>
        </p:nvPicPr>
        <p:blipFill rotWithShape="1">
          <a:blip r:embed="rId3">
            <a:alphaModFix/>
          </a:blip>
          <a:srcRect b="0" l="0" r="0" t="0"/>
          <a:stretch/>
        </p:blipFill>
        <p:spPr>
          <a:xfrm>
            <a:off x="3468914" y="414514"/>
            <a:ext cx="5428343" cy="58415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p:nvPr/>
        </p:nvSpPr>
        <p:spPr>
          <a:xfrm>
            <a:off x="2980779" y="269122"/>
            <a:ext cx="568796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The Casex and Casez Statements</a:t>
            </a:r>
            <a:endParaRPr/>
          </a:p>
        </p:txBody>
      </p:sp>
      <p:sp>
        <p:nvSpPr>
          <p:cNvPr id="163" name="Google Shape;163;p15"/>
          <p:cNvSpPr/>
          <p:nvPr/>
        </p:nvSpPr>
        <p:spPr>
          <a:xfrm>
            <a:off x="1119116" y="2276861"/>
            <a:ext cx="9962865"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Verilog provides two variants of the </a:t>
            </a:r>
            <a:r>
              <a:rPr b="1" i="0" lang="en-US" sz="2800" u="none" strike="noStrike">
                <a:solidFill>
                  <a:schemeClr val="dk1"/>
                </a:solidFill>
                <a:latin typeface="Times"/>
                <a:ea typeface="Times"/>
                <a:cs typeface="Times"/>
                <a:sym typeface="Times"/>
              </a:rPr>
              <a:t>case </a:t>
            </a:r>
            <a:r>
              <a:rPr b="0" i="0" lang="en-US" sz="2800" u="none" strike="noStrike">
                <a:solidFill>
                  <a:schemeClr val="dk1"/>
                </a:solidFill>
                <a:latin typeface="Times"/>
                <a:ea typeface="Times"/>
                <a:cs typeface="Times"/>
                <a:sym typeface="Times"/>
              </a:rPr>
              <a:t>statement that treat the </a:t>
            </a:r>
            <a:r>
              <a:rPr b="0" i="1" lang="en-US" sz="2800" u="none" strike="noStrike">
                <a:solidFill>
                  <a:schemeClr val="dk1"/>
                </a:solidFill>
                <a:latin typeface="Times"/>
                <a:ea typeface="Times"/>
                <a:cs typeface="Times"/>
                <a:sym typeface="Times"/>
              </a:rPr>
              <a:t>z </a:t>
            </a:r>
            <a:r>
              <a:rPr b="0" i="0" lang="en-US" sz="2800" u="none" strike="noStrike">
                <a:solidFill>
                  <a:schemeClr val="dk1"/>
                </a:solidFill>
                <a:latin typeface="Times"/>
                <a:ea typeface="Times"/>
                <a:cs typeface="Times"/>
                <a:sym typeface="Times"/>
              </a:rPr>
              <a:t>and </a:t>
            </a:r>
            <a:r>
              <a:rPr b="0" i="1" lang="en-US" sz="2800" u="none" strike="noStrike">
                <a:solidFill>
                  <a:schemeClr val="dk1"/>
                </a:solidFill>
                <a:latin typeface="Times"/>
                <a:ea typeface="Times"/>
                <a:cs typeface="Times"/>
                <a:sym typeface="Times"/>
              </a:rPr>
              <a:t>x </a:t>
            </a:r>
            <a:r>
              <a:rPr b="0" i="0" lang="en-US" sz="2800" u="none" strike="noStrike">
                <a:solidFill>
                  <a:schemeClr val="dk1"/>
                </a:solidFill>
                <a:latin typeface="Times"/>
                <a:ea typeface="Times"/>
                <a:cs typeface="Times"/>
                <a:sym typeface="Times"/>
              </a:rPr>
              <a:t>values in</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a different way. The </a:t>
            </a:r>
            <a:r>
              <a:rPr b="1" i="0" lang="en-US" sz="2800" u="none" strike="noStrike">
                <a:solidFill>
                  <a:schemeClr val="dk1"/>
                </a:solidFill>
                <a:latin typeface="Times"/>
                <a:ea typeface="Times"/>
                <a:cs typeface="Times"/>
                <a:sym typeface="Times"/>
              </a:rPr>
              <a:t>casez </a:t>
            </a:r>
            <a:r>
              <a:rPr b="0" i="0" lang="en-US" sz="2800" u="none" strike="noStrike">
                <a:solidFill>
                  <a:schemeClr val="dk1"/>
                </a:solidFill>
                <a:latin typeface="Times"/>
                <a:ea typeface="Times"/>
                <a:cs typeface="Times"/>
                <a:sym typeface="Times"/>
              </a:rPr>
              <a:t>statement treats all </a:t>
            </a:r>
            <a:r>
              <a:rPr b="0" i="1" lang="en-US" sz="2800" u="none" strike="noStrike">
                <a:solidFill>
                  <a:schemeClr val="dk1"/>
                </a:solidFill>
                <a:latin typeface="Times"/>
                <a:ea typeface="Times"/>
                <a:cs typeface="Times"/>
                <a:sym typeface="Times"/>
              </a:rPr>
              <a:t>z </a:t>
            </a:r>
            <a:r>
              <a:rPr b="0" i="0" lang="en-US" sz="2800" u="none" strike="noStrike">
                <a:solidFill>
                  <a:schemeClr val="dk1"/>
                </a:solidFill>
                <a:latin typeface="Times"/>
                <a:ea typeface="Times"/>
                <a:cs typeface="Times"/>
                <a:sym typeface="Times"/>
              </a:rPr>
              <a:t>values in the case alternatives and the</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controlling expression as don’t cares. The </a:t>
            </a:r>
            <a:r>
              <a:rPr b="1" i="0" lang="en-US" sz="2800" u="none" strike="noStrike">
                <a:solidFill>
                  <a:schemeClr val="dk1"/>
                </a:solidFill>
                <a:latin typeface="Times"/>
                <a:ea typeface="Times"/>
                <a:cs typeface="Times"/>
                <a:sym typeface="Times"/>
              </a:rPr>
              <a:t>casex </a:t>
            </a:r>
            <a:r>
              <a:rPr b="0" i="0" lang="en-US" sz="2800" u="none" strike="noStrike">
                <a:solidFill>
                  <a:schemeClr val="dk1"/>
                </a:solidFill>
                <a:latin typeface="Times"/>
                <a:ea typeface="Times"/>
                <a:cs typeface="Times"/>
                <a:sym typeface="Times"/>
              </a:rPr>
              <a:t>statement treats all </a:t>
            </a:r>
            <a:r>
              <a:rPr b="0" i="1" lang="en-US" sz="2800" u="none" strike="noStrike">
                <a:solidFill>
                  <a:schemeClr val="dk1"/>
                </a:solidFill>
                <a:latin typeface="Times"/>
                <a:ea typeface="Times"/>
                <a:cs typeface="Times"/>
                <a:sym typeface="Times"/>
              </a:rPr>
              <a:t>z </a:t>
            </a:r>
            <a:r>
              <a:rPr b="0" i="0" lang="en-US" sz="2800" u="none" strike="noStrike">
                <a:solidFill>
                  <a:schemeClr val="dk1"/>
                </a:solidFill>
                <a:latin typeface="Times"/>
                <a:ea typeface="Times"/>
                <a:cs typeface="Times"/>
                <a:sym typeface="Times"/>
              </a:rPr>
              <a:t>and </a:t>
            </a:r>
            <a:r>
              <a:rPr b="0" i="1" lang="en-US" sz="2800" u="none" strike="noStrike">
                <a:solidFill>
                  <a:schemeClr val="dk1"/>
                </a:solidFill>
                <a:latin typeface="Times"/>
                <a:ea typeface="Times"/>
                <a:cs typeface="Times"/>
                <a:sym typeface="Times"/>
              </a:rPr>
              <a:t>x </a:t>
            </a:r>
            <a:r>
              <a:rPr b="0" i="0" lang="en-US" sz="2800" u="none" strike="noStrike">
                <a:solidFill>
                  <a:schemeClr val="dk1"/>
                </a:solidFill>
                <a:latin typeface="Times"/>
                <a:ea typeface="Times"/>
                <a:cs typeface="Times"/>
                <a:sym typeface="Times"/>
              </a:rPr>
              <a:t>values as don’t</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cares.</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6"/>
          <p:cNvPicPr preferRelativeResize="0"/>
          <p:nvPr/>
        </p:nvPicPr>
        <p:blipFill rotWithShape="1">
          <a:blip r:embed="rId3">
            <a:alphaModFix/>
          </a:blip>
          <a:srcRect b="0" l="0" r="0" t="0"/>
          <a:stretch/>
        </p:blipFill>
        <p:spPr>
          <a:xfrm>
            <a:off x="3483429" y="130629"/>
            <a:ext cx="4397828" cy="66185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7"/>
          <p:cNvPicPr preferRelativeResize="0"/>
          <p:nvPr/>
        </p:nvPicPr>
        <p:blipFill rotWithShape="1">
          <a:blip r:embed="rId3">
            <a:alphaModFix/>
          </a:blip>
          <a:srcRect b="0" l="0" r="0" t="0"/>
          <a:stretch/>
        </p:blipFill>
        <p:spPr>
          <a:xfrm>
            <a:off x="3120571" y="319314"/>
            <a:ext cx="4905829" cy="65745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18"/>
          <p:cNvSpPr/>
          <p:nvPr/>
        </p:nvSpPr>
        <p:spPr>
          <a:xfrm>
            <a:off x="740229" y="58847"/>
            <a:ext cx="8694057"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module mux16to1 (W, S16, 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[0:15] 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[3:0] S16;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output 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reg 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that specifies a 4-to-1 multiplexer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mux4to1;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[0:3]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[1:0] S4;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case (S4)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0: mux4to1 = X[0];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mux4to1 = X[1];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mux4to1 = X[2];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mux4to1 = X[3];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endcase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endfunction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always @(W or S16)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case (S16[3:2])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0: f = mux4to1 (W[0:3], S16[1:0]);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f = mux4to1 (W[4:7], S16[1:0]);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f = mux4to1 (W[8:11], S16[1:0]);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f = mux4to1 (W[12:15], S16[1:0]);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endcase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endmodule</a:t>
            </a:r>
            <a:endParaRPr sz="1800">
              <a:solidFill>
                <a:schemeClr val="dk1"/>
              </a:solidFill>
              <a:latin typeface="Calibri"/>
              <a:ea typeface="Calibri"/>
              <a:cs typeface="Calibri"/>
              <a:sym typeface="Calibri"/>
            </a:endParaRPr>
          </a:p>
        </p:txBody>
      </p:sp>
      <p:sp>
        <p:nvSpPr>
          <p:cNvPr id="179" name="Google Shape;179;p18"/>
          <p:cNvSpPr txBox="1"/>
          <p:nvPr/>
        </p:nvSpPr>
        <p:spPr>
          <a:xfrm>
            <a:off x="5725887" y="428178"/>
            <a:ext cx="6016171" cy="649408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Verilog functions can be used to modularize large designs and make the Verilog code easier to understand. </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function is declared by the keyword </a:t>
            </a:r>
            <a:r>
              <a:rPr b="1" lang="en-US" sz="3200">
                <a:solidFill>
                  <a:schemeClr val="dk1"/>
                </a:solidFill>
                <a:latin typeface="Calibri"/>
                <a:ea typeface="Calibri"/>
                <a:cs typeface="Calibri"/>
                <a:sym typeface="Calibri"/>
              </a:rPr>
              <a:t>function </a:t>
            </a:r>
            <a:r>
              <a:rPr lang="en-US" sz="3200">
                <a:solidFill>
                  <a:schemeClr val="dk1"/>
                </a:solidFill>
                <a:latin typeface="Calibri"/>
                <a:ea typeface="Calibri"/>
                <a:cs typeface="Calibri"/>
                <a:sym typeface="Calibri"/>
              </a:rPr>
              <a:t>and it comprises a block of statements that ends with the keyword </a:t>
            </a:r>
            <a:r>
              <a:rPr b="1" lang="en-US" sz="3200">
                <a:solidFill>
                  <a:schemeClr val="dk1"/>
                </a:solidFill>
                <a:latin typeface="Calibri"/>
                <a:ea typeface="Calibri"/>
                <a:cs typeface="Calibri"/>
                <a:sym typeface="Calibri"/>
              </a:rPr>
              <a:t>endfunction</a:t>
            </a:r>
            <a:r>
              <a:rPr lang="en-US" sz="3200">
                <a:solidFill>
                  <a:schemeClr val="dk1"/>
                </a:solidFill>
                <a:latin typeface="Calibri"/>
                <a:ea typeface="Calibri"/>
                <a:cs typeface="Calibri"/>
                <a:sym typeface="Calibri"/>
              </a:rPr>
              <a:t>. </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function must have at least one input and it returns a single value that is placed where the function is invoked.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4719162" y="405600"/>
            <a:ext cx="31714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Verilog Operators</a:t>
            </a:r>
            <a:endParaRPr/>
          </a:p>
        </p:txBody>
      </p:sp>
      <p:sp>
        <p:nvSpPr>
          <p:cNvPr id="185" name="Google Shape;185;p19"/>
          <p:cNvSpPr/>
          <p:nvPr/>
        </p:nvSpPr>
        <p:spPr>
          <a:xfrm>
            <a:off x="727881" y="1292199"/>
            <a:ext cx="10190328"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Bitwise Operators</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Bitwise operators operate on individual bits of operands. The </a:t>
            </a:r>
            <a:r>
              <a:rPr b="0" i="0" lang="en-US" sz="2400" u="none" strike="noStrike">
                <a:solidFill>
                  <a:srgbClr val="000000"/>
                </a:solidFill>
                <a:latin typeface="Arial"/>
                <a:ea typeface="Arial"/>
                <a:cs typeface="Arial"/>
                <a:sym typeface="Arial"/>
              </a:rPr>
              <a:t>∼ </a:t>
            </a:r>
            <a:r>
              <a:rPr b="0" i="0" lang="en-US" sz="2400" u="none" strike="noStrike">
                <a:solidFill>
                  <a:srgbClr val="000000"/>
                </a:solidFill>
                <a:latin typeface="Times"/>
                <a:ea typeface="Times"/>
                <a:cs typeface="Times"/>
                <a:sym typeface="Times"/>
              </a:rPr>
              <a:t>operator forms the 1’s</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complement of the operand such that the statement</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C = </a:t>
            </a:r>
            <a:r>
              <a:rPr b="0" i="0" lang="en-US" sz="2400" u="none" strike="noStrike">
                <a:solidFill>
                  <a:srgbClr val="000000"/>
                </a:solidFill>
                <a:latin typeface="Arial"/>
                <a:ea typeface="Arial"/>
                <a:cs typeface="Arial"/>
                <a:sym typeface="Arial"/>
              </a:rPr>
              <a:t>∼</a:t>
            </a:r>
            <a:r>
              <a:rPr b="0" i="0" lang="en-US" sz="2400" u="none" strike="noStrike">
                <a:solidFill>
                  <a:srgbClr val="000000"/>
                </a:solidFill>
                <a:latin typeface="Times"/>
                <a:ea typeface="Times"/>
                <a:cs typeface="Times"/>
                <a:sym typeface="Times"/>
              </a:rPr>
              <a:t>A;</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produces the result </a:t>
            </a:r>
            <a:r>
              <a:rPr b="0" i="1" lang="en-US" sz="2400" u="none" strike="noStrike">
                <a:solidFill>
                  <a:srgbClr val="000000"/>
                </a:solidFill>
                <a:latin typeface="Times"/>
                <a:ea typeface="Times"/>
                <a:cs typeface="Times"/>
                <a:sym typeface="Times"/>
              </a:rPr>
              <a:t>c</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2’, </a:t>
            </a:r>
            <a:r>
              <a:rPr b="0" i="1" lang="en-US" sz="2400" u="none" strike="noStrike">
                <a:solidFill>
                  <a:srgbClr val="000000"/>
                </a:solidFill>
                <a:latin typeface="Times"/>
                <a:ea typeface="Times"/>
                <a:cs typeface="Times"/>
                <a:sym typeface="Times"/>
              </a:rPr>
              <a:t>c</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1’, and </a:t>
            </a:r>
            <a:r>
              <a:rPr b="0" i="1" lang="en-US" sz="2400" u="none" strike="noStrike">
                <a:solidFill>
                  <a:srgbClr val="000000"/>
                </a:solidFill>
                <a:latin typeface="Times"/>
                <a:ea typeface="Times"/>
                <a:cs typeface="Times"/>
                <a:sym typeface="Times"/>
              </a:rPr>
              <a:t>c</a:t>
            </a:r>
            <a:r>
              <a:rPr b="0" i="0" lang="en-US" sz="2400" u="none" strike="noStrike">
                <a:solidFill>
                  <a:srgbClr val="000000"/>
                </a:solidFill>
                <a:latin typeface="Times"/>
                <a:ea typeface="Times"/>
                <a:cs typeface="Times"/>
                <a:sym typeface="Times"/>
              </a:rPr>
              <a:t>0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0’, where </a:t>
            </a:r>
            <a:r>
              <a:rPr b="0" i="1" lang="en-US" sz="2400" u="none" strike="noStrike">
                <a:solidFill>
                  <a:srgbClr val="000000"/>
                </a:solidFill>
                <a:latin typeface="Times"/>
                <a:ea typeface="Times"/>
                <a:cs typeface="Times"/>
                <a:sym typeface="Times"/>
              </a:rPr>
              <a:t>ai </a:t>
            </a:r>
            <a:r>
              <a:rPr b="0" i="0" lang="en-US" sz="2400" u="none" strike="noStrike">
                <a:solidFill>
                  <a:srgbClr val="000000"/>
                </a:solidFill>
                <a:latin typeface="Times"/>
                <a:ea typeface="Times"/>
                <a:cs typeface="Times"/>
                <a:sym typeface="Times"/>
              </a:rPr>
              <a:t>and </a:t>
            </a:r>
            <a:r>
              <a:rPr b="0" i="1" lang="en-US" sz="2400" u="none" strike="noStrike">
                <a:solidFill>
                  <a:srgbClr val="000000"/>
                </a:solidFill>
                <a:latin typeface="Times"/>
                <a:ea typeface="Times"/>
                <a:cs typeface="Times"/>
                <a:sym typeface="Times"/>
              </a:rPr>
              <a:t>ci </a:t>
            </a:r>
            <a:r>
              <a:rPr b="0" i="0" lang="en-US" sz="2400" u="none" strike="noStrike">
                <a:solidFill>
                  <a:srgbClr val="000000"/>
                </a:solidFill>
                <a:latin typeface="Times"/>
                <a:ea typeface="Times"/>
                <a:cs typeface="Times"/>
                <a:sym typeface="Times"/>
              </a:rPr>
              <a:t>are the bits of the vectors</a:t>
            </a:r>
            <a:r>
              <a:rPr b="0" i="0" lang="en-US" sz="2400" u="none" strike="noStrike">
                <a:solidFill>
                  <a:srgbClr val="000000"/>
                </a:solidFill>
                <a:latin typeface="Times"/>
                <a:ea typeface="Times"/>
                <a:cs typeface="Times"/>
                <a:sym typeface="Times"/>
              </a:rPr>
              <a:t> </a:t>
            </a:r>
            <a:r>
              <a:rPr b="0" i="1" lang="en-US" sz="2400" u="none" strike="noStrike">
                <a:solidFill>
                  <a:srgbClr val="000000"/>
                </a:solidFill>
                <a:latin typeface="Times"/>
                <a:ea typeface="Times"/>
                <a:cs typeface="Times"/>
                <a:sym typeface="Times"/>
              </a:rPr>
              <a:t>A </a:t>
            </a:r>
            <a:r>
              <a:rPr b="0" i="0" lang="en-US" sz="2400" u="none" strike="noStrike">
                <a:solidFill>
                  <a:srgbClr val="000000"/>
                </a:solidFill>
                <a:latin typeface="Times"/>
                <a:ea typeface="Times"/>
                <a:cs typeface="Times"/>
                <a:sym typeface="Times"/>
              </a:rPr>
              <a:t>and </a:t>
            </a:r>
            <a:r>
              <a:rPr b="0" i="1" lang="en-US" sz="2400" u="none" strike="noStrike">
                <a:solidFill>
                  <a:srgbClr val="000000"/>
                </a:solidFill>
                <a:latin typeface="Times"/>
                <a:ea typeface="Times"/>
                <a:cs typeface="Times"/>
                <a:sym typeface="Times"/>
              </a:rPr>
              <a:t>C</a:t>
            </a:r>
            <a:r>
              <a:rPr b="0" i="0" lang="en-US" sz="2400" u="none" strike="noStrike">
                <a:solidFill>
                  <a:srgbClr val="000000"/>
                </a:solidFill>
                <a:latin typeface="Times"/>
                <a:ea typeface="Times"/>
                <a:cs typeface="Times"/>
                <a:sym typeface="Times"/>
              </a:rPr>
              <a:t>.</a:t>
            </a:r>
            <a:endParaRPr sz="2400">
              <a:solidFill>
                <a:schemeClr val="dk1"/>
              </a:solidFill>
              <a:latin typeface="Calibri"/>
              <a:ea typeface="Calibri"/>
              <a:cs typeface="Calibri"/>
              <a:sym typeface="Calibri"/>
            </a:endParaRPr>
          </a:p>
        </p:txBody>
      </p:sp>
      <p:sp>
        <p:nvSpPr>
          <p:cNvPr id="186" name="Google Shape;186;p19"/>
          <p:cNvSpPr/>
          <p:nvPr/>
        </p:nvSpPr>
        <p:spPr>
          <a:xfrm>
            <a:off x="727881" y="3902347"/>
            <a:ext cx="1019032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Other bitwise operators operate on pairs of bits. The statement</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C =A&amp; B;</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generates </a:t>
            </a:r>
            <a:r>
              <a:rPr b="0" i="1" lang="en-US" sz="2400" u="none" strike="noStrike">
                <a:solidFill>
                  <a:schemeClr val="dk1"/>
                </a:solidFill>
                <a:latin typeface="Times"/>
                <a:ea typeface="Times"/>
                <a:cs typeface="Times"/>
                <a:sym typeface="Times"/>
              </a:rPr>
              <a:t>c</a:t>
            </a:r>
            <a:r>
              <a:rPr b="0" i="0" lang="en-US" sz="2400" u="none" strike="noStrike">
                <a:solidFill>
                  <a:schemeClr val="dk1"/>
                </a:solidFill>
                <a:latin typeface="Times"/>
                <a:ea typeface="Times"/>
                <a:cs typeface="Times"/>
                <a:sym typeface="Times"/>
              </a:rPr>
              <a:t>2 </a:t>
            </a:r>
            <a:r>
              <a:rPr b="0" i="0" lang="en-US" sz="2400" u="none" strike="noStrike">
                <a:solidFill>
                  <a:schemeClr val="dk1"/>
                </a:solidFill>
                <a:latin typeface="Arial"/>
                <a:ea typeface="Arial"/>
                <a:cs typeface="Arial"/>
                <a:sym typeface="Arial"/>
              </a:rPr>
              <a:t>= </a:t>
            </a:r>
            <a:r>
              <a:rPr b="0" i="1" lang="en-US" sz="2400" u="none" strike="noStrike">
                <a:solidFill>
                  <a:schemeClr val="dk1"/>
                </a:solidFill>
                <a:latin typeface="Times"/>
                <a:ea typeface="Times"/>
                <a:cs typeface="Times"/>
                <a:sym typeface="Times"/>
              </a:rPr>
              <a:t>a</a:t>
            </a:r>
            <a:r>
              <a:rPr b="0" i="0" lang="en-US" sz="2400" u="none" strike="noStrike">
                <a:solidFill>
                  <a:schemeClr val="dk1"/>
                </a:solidFill>
                <a:latin typeface="Times"/>
                <a:ea typeface="Times"/>
                <a:cs typeface="Times"/>
                <a:sym typeface="Times"/>
              </a:rPr>
              <a:t>2&amp;</a:t>
            </a:r>
            <a:r>
              <a:rPr b="0" i="1" lang="en-US" sz="2400" u="none" strike="noStrike">
                <a:solidFill>
                  <a:schemeClr val="dk1"/>
                </a:solidFill>
                <a:latin typeface="Times"/>
                <a:ea typeface="Times"/>
                <a:cs typeface="Times"/>
                <a:sym typeface="Times"/>
              </a:rPr>
              <a:t>b</a:t>
            </a:r>
            <a:r>
              <a:rPr b="0" i="0" lang="en-US" sz="2400" u="none" strike="noStrike">
                <a:solidFill>
                  <a:schemeClr val="dk1"/>
                </a:solidFill>
                <a:latin typeface="Times"/>
                <a:ea typeface="Times"/>
                <a:cs typeface="Times"/>
                <a:sym typeface="Times"/>
              </a:rPr>
              <a:t>2, </a:t>
            </a:r>
            <a:r>
              <a:rPr b="0" i="1" lang="en-US" sz="2400" u="none" strike="noStrike">
                <a:solidFill>
                  <a:schemeClr val="dk1"/>
                </a:solidFill>
                <a:latin typeface="Times"/>
                <a:ea typeface="Times"/>
                <a:cs typeface="Times"/>
                <a:sym typeface="Times"/>
              </a:rPr>
              <a:t>c</a:t>
            </a:r>
            <a:r>
              <a:rPr b="0" i="0" lang="en-US" sz="2400" u="none" strike="noStrike">
                <a:solidFill>
                  <a:schemeClr val="dk1"/>
                </a:solidFill>
                <a:latin typeface="Times"/>
                <a:ea typeface="Times"/>
                <a:cs typeface="Times"/>
                <a:sym typeface="Times"/>
              </a:rPr>
              <a:t>1 </a:t>
            </a:r>
            <a:r>
              <a:rPr b="0" i="0" lang="en-US" sz="2400" u="none" strike="noStrike">
                <a:solidFill>
                  <a:schemeClr val="dk1"/>
                </a:solidFill>
                <a:latin typeface="Arial"/>
                <a:ea typeface="Arial"/>
                <a:cs typeface="Arial"/>
                <a:sym typeface="Arial"/>
              </a:rPr>
              <a:t>= </a:t>
            </a:r>
            <a:r>
              <a:rPr b="0" i="1" lang="en-US" sz="2400" u="none" strike="noStrike">
                <a:solidFill>
                  <a:schemeClr val="dk1"/>
                </a:solidFill>
                <a:latin typeface="Times"/>
                <a:ea typeface="Times"/>
                <a:cs typeface="Times"/>
                <a:sym typeface="Times"/>
              </a:rPr>
              <a:t>a</a:t>
            </a:r>
            <a:r>
              <a:rPr b="0" i="0" lang="en-US" sz="2400" u="none" strike="noStrike">
                <a:solidFill>
                  <a:schemeClr val="dk1"/>
                </a:solidFill>
                <a:latin typeface="Times"/>
                <a:ea typeface="Times"/>
                <a:cs typeface="Times"/>
                <a:sym typeface="Times"/>
              </a:rPr>
              <a:t>1&amp;</a:t>
            </a:r>
            <a:r>
              <a:rPr b="0" i="1" lang="en-US" sz="2400" u="none" strike="noStrike">
                <a:solidFill>
                  <a:schemeClr val="dk1"/>
                </a:solidFill>
                <a:latin typeface="Times"/>
                <a:ea typeface="Times"/>
                <a:cs typeface="Times"/>
                <a:sym typeface="Times"/>
              </a:rPr>
              <a:t>b</a:t>
            </a:r>
            <a:r>
              <a:rPr b="0" i="0" lang="en-US" sz="2400" u="none" strike="noStrike">
                <a:solidFill>
                  <a:schemeClr val="dk1"/>
                </a:solidFill>
                <a:latin typeface="Times"/>
                <a:ea typeface="Times"/>
                <a:cs typeface="Times"/>
                <a:sym typeface="Times"/>
              </a:rPr>
              <a:t>1, and </a:t>
            </a:r>
            <a:r>
              <a:rPr b="0" i="1" lang="en-US" sz="2400" u="none" strike="noStrike">
                <a:solidFill>
                  <a:schemeClr val="dk1"/>
                </a:solidFill>
                <a:latin typeface="Times"/>
                <a:ea typeface="Times"/>
                <a:cs typeface="Times"/>
                <a:sym typeface="Times"/>
              </a:rPr>
              <a:t>c</a:t>
            </a:r>
            <a:r>
              <a:rPr b="0" i="0" lang="en-US" sz="2400" u="none" strike="noStrike">
                <a:solidFill>
                  <a:schemeClr val="dk1"/>
                </a:solidFill>
                <a:latin typeface="Times"/>
                <a:ea typeface="Times"/>
                <a:cs typeface="Times"/>
                <a:sym typeface="Times"/>
              </a:rPr>
              <a:t>0 </a:t>
            </a:r>
            <a:r>
              <a:rPr b="0" i="0" lang="en-US" sz="2400" u="none" strike="noStrike">
                <a:solidFill>
                  <a:schemeClr val="dk1"/>
                </a:solidFill>
                <a:latin typeface="Arial"/>
                <a:ea typeface="Arial"/>
                <a:cs typeface="Arial"/>
                <a:sym typeface="Arial"/>
              </a:rPr>
              <a:t>= </a:t>
            </a:r>
            <a:r>
              <a:rPr b="0" i="1" lang="en-US" sz="2400" u="none" strike="noStrike">
                <a:solidFill>
                  <a:schemeClr val="dk1"/>
                </a:solidFill>
                <a:latin typeface="Times"/>
                <a:ea typeface="Times"/>
                <a:cs typeface="Times"/>
                <a:sym typeface="Times"/>
              </a:rPr>
              <a:t>a</a:t>
            </a:r>
            <a:r>
              <a:rPr b="0" i="0" lang="en-US" sz="2400" u="none" strike="noStrike">
                <a:solidFill>
                  <a:schemeClr val="dk1"/>
                </a:solidFill>
                <a:latin typeface="Times"/>
                <a:ea typeface="Times"/>
                <a:cs typeface="Times"/>
                <a:sym typeface="Times"/>
              </a:rPr>
              <a:t>0&amp;</a:t>
            </a:r>
            <a:r>
              <a:rPr b="0" i="1" lang="en-US" sz="2400" u="none" strike="noStrike">
                <a:solidFill>
                  <a:schemeClr val="dk1"/>
                </a:solidFill>
                <a:latin typeface="Times"/>
                <a:ea typeface="Times"/>
                <a:cs typeface="Times"/>
                <a:sym typeface="Times"/>
              </a:rPr>
              <a:t>b</a:t>
            </a:r>
            <a:r>
              <a:rPr b="0" i="0" lang="en-US" sz="2400" u="none" strike="noStrike">
                <a:solidFill>
                  <a:schemeClr val="dk1"/>
                </a:solidFill>
                <a:latin typeface="Times"/>
                <a:ea typeface="Times"/>
                <a:cs typeface="Times"/>
                <a:sym typeface="Times"/>
              </a:rPr>
              <a:t>0.</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4047302" y="241827"/>
            <a:ext cx="45119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The Conditional Operator</a:t>
            </a:r>
            <a:endParaRPr/>
          </a:p>
        </p:txBody>
      </p:sp>
      <p:sp>
        <p:nvSpPr>
          <p:cNvPr id="91" name="Google Shape;91;p2"/>
          <p:cNvSpPr/>
          <p:nvPr/>
        </p:nvSpPr>
        <p:spPr>
          <a:xfrm>
            <a:off x="1294544" y="1054952"/>
            <a:ext cx="10017455" cy="569386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conditional_expression ? true_expression : false_expression</a:t>
            </a:r>
            <a:endParaRPr b="0" i="0" sz="2800" u="none" strike="noStrike">
              <a:solidFill>
                <a:schemeClr val="dk1"/>
              </a:solidFill>
              <a:latin typeface="Times"/>
              <a:ea typeface="Times"/>
              <a:cs typeface="Times"/>
              <a:sym typeface="Times"/>
            </a:endParaRPr>
          </a:p>
          <a:p>
            <a:pPr indent="0" lvl="0" marL="0" marR="0" rtl="0" algn="just">
              <a:spcBef>
                <a:spcPts val="0"/>
              </a:spcBef>
              <a:spcAft>
                <a:spcPts val="0"/>
              </a:spcAft>
              <a:buNone/>
            </a:pPr>
            <a:r>
              <a:t/>
            </a:r>
            <a:endParaRPr b="0" i="0" sz="2800" u="none" strike="noStrike">
              <a:solidFill>
                <a:schemeClr val="dk1"/>
              </a:solidFill>
              <a:latin typeface="Times"/>
              <a:ea typeface="Times"/>
              <a:cs typeface="Times"/>
              <a:sym typeface="Times"/>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If the conditional expression evaluates to 1 (true), then the value of true_expression is</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chosen; otherwise, the value of false_expression is chosen. </a:t>
            </a:r>
            <a:endParaRPr/>
          </a:p>
          <a:p>
            <a:pPr indent="0" lvl="0" marL="0" marR="0" rtl="0" algn="just">
              <a:spcBef>
                <a:spcPts val="0"/>
              </a:spcBef>
              <a:spcAft>
                <a:spcPts val="0"/>
              </a:spcAft>
              <a:buNone/>
            </a:pPr>
            <a:r>
              <a:t/>
            </a:r>
            <a:endParaRPr sz="2800">
              <a:solidFill>
                <a:schemeClr val="dk1"/>
              </a:solidFill>
              <a:latin typeface="Times"/>
              <a:ea typeface="Times"/>
              <a:cs typeface="Times"/>
              <a:sym typeface="Times"/>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For example, the statement</a:t>
            </a:r>
            <a:r>
              <a:rPr b="0" i="0" lang="en-US" sz="2800" u="none" strike="noStrike">
                <a:solidFill>
                  <a:schemeClr val="dk1"/>
                </a:solidFill>
                <a:latin typeface="Times"/>
                <a:ea typeface="Times"/>
                <a:cs typeface="Times"/>
                <a:sym typeface="Times"/>
              </a:rPr>
              <a:t>      </a:t>
            </a:r>
            <a:r>
              <a:rPr b="0" i="0" lang="en-US" sz="2800" u="none" strike="noStrike">
                <a:solidFill>
                  <a:schemeClr val="dk1"/>
                </a:solidFill>
                <a:latin typeface="Times"/>
                <a:ea typeface="Times"/>
                <a:cs typeface="Times"/>
                <a:sym typeface="Times"/>
              </a:rPr>
              <a:t>A= (B </a:t>
            </a:r>
            <a:r>
              <a:rPr b="0" i="1" lang="en-US" sz="2800" u="none" strike="noStrike">
                <a:solidFill>
                  <a:schemeClr val="dk1"/>
                </a:solidFill>
                <a:latin typeface="Arial"/>
                <a:ea typeface="Arial"/>
                <a:cs typeface="Arial"/>
                <a:sym typeface="Arial"/>
              </a:rPr>
              <a:t>&lt; </a:t>
            </a:r>
            <a:r>
              <a:rPr b="0" i="0" lang="en-US" sz="2800" u="none" strike="noStrike">
                <a:solidFill>
                  <a:schemeClr val="dk1"/>
                </a:solidFill>
                <a:latin typeface="Times"/>
                <a:ea typeface="Times"/>
                <a:cs typeface="Times"/>
                <a:sym typeface="Times"/>
              </a:rPr>
              <a:t>C) ? (D + 5) : (D + 2);</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means that if B is less than C, the value of A will be D + 5 or else A will have the value D+2.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Parentheses are not necessary. The conditional operator can be used both in continuous assignment statements and in procedural statements inside an always block.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p:nvPr/>
        </p:nvSpPr>
        <p:spPr>
          <a:xfrm>
            <a:off x="1037228" y="763475"/>
            <a:ext cx="9880979"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 scalar function may be assigned a value as a result of a bitwise operation on two</a:t>
            </a:r>
            <a:r>
              <a:rPr b="0" i="0" lang="en-US" sz="2400" u="none" strike="noStrike">
                <a:solidFill>
                  <a:schemeClr val="dk1"/>
                </a:solidFill>
                <a:latin typeface="Times"/>
                <a:ea typeface="Times"/>
                <a:cs typeface="Times"/>
                <a:sym typeface="Times"/>
              </a:rPr>
              <a:t> </a:t>
            </a:r>
            <a:r>
              <a:rPr b="0" i="0" lang="en-US" sz="2400" u="none" strike="noStrike">
                <a:solidFill>
                  <a:schemeClr val="dk1"/>
                </a:solidFill>
                <a:latin typeface="Times"/>
                <a:ea typeface="Times"/>
                <a:cs typeface="Times"/>
                <a:sym typeface="Times"/>
              </a:rPr>
              <a:t>vector operands. In this case, it is only the least-significant bits of the operands that are</a:t>
            </a:r>
            <a:r>
              <a:rPr b="0" i="0" lang="en-US" sz="2400" u="none" strike="noStrike">
                <a:solidFill>
                  <a:schemeClr val="dk1"/>
                </a:solidFill>
                <a:latin typeface="Times"/>
                <a:ea typeface="Times"/>
                <a:cs typeface="Times"/>
                <a:sym typeface="Times"/>
              </a:rPr>
              <a:t> </a:t>
            </a:r>
            <a:r>
              <a:rPr b="0" i="0" lang="en-US" sz="2400" u="none" strike="noStrike">
                <a:solidFill>
                  <a:schemeClr val="dk1"/>
                </a:solidFill>
                <a:latin typeface="Times"/>
                <a:ea typeface="Times"/>
                <a:cs typeface="Times"/>
                <a:sym typeface="Times"/>
              </a:rPr>
              <a:t>involved in the operation. Hence the statement</a:t>
            </a:r>
            <a:r>
              <a:rPr b="0" i="0" lang="en-US" sz="2400" u="none" strike="noStrike">
                <a:solidFill>
                  <a:schemeClr val="dk1"/>
                </a:solidFill>
                <a:latin typeface="Times"/>
                <a:ea typeface="Times"/>
                <a:cs typeface="Times"/>
                <a:sym typeface="Times"/>
              </a:rPr>
              <a:t>  </a:t>
            </a:r>
            <a:r>
              <a:rPr b="0" i="0" lang="en-US" sz="2400" u="none" strike="noStrike">
                <a:solidFill>
                  <a:schemeClr val="dk1"/>
                </a:solidFill>
                <a:latin typeface="Times"/>
                <a:ea typeface="Times"/>
                <a:cs typeface="Times"/>
                <a:sym typeface="Times"/>
              </a:rPr>
              <a:t>f =A</a:t>
            </a:r>
            <a:r>
              <a:rPr lang="en-US" sz="2400">
                <a:solidFill>
                  <a:schemeClr val="dk1"/>
                </a:solidFill>
                <a:latin typeface="Arial"/>
                <a:ea typeface="Arial"/>
                <a:cs typeface="Arial"/>
                <a:sym typeface="Arial"/>
              </a:rPr>
              <a:t>^</a:t>
            </a:r>
            <a:r>
              <a:rPr b="0" i="0" lang="en-US" sz="2400" u="none" strike="noStrike">
                <a:solidFill>
                  <a:schemeClr val="dk1"/>
                </a:solidFill>
                <a:latin typeface="Times"/>
                <a:ea typeface="Times"/>
                <a:cs typeface="Times"/>
                <a:sym typeface="Times"/>
              </a:rPr>
              <a:t>B;</a:t>
            </a:r>
            <a:r>
              <a:rPr b="0" i="0" lang="en-US" sz="2400" u="none" strike="noStrike">
                <a:solidFill>
                  <a:schemeClr val="dk1"/>
                </a:solidFill>
                <a:latin typeface="Times"/>
                <a:ea typeface="Times"/>
                <a:cs typeface="Times"/>
                <a:sym typeface="Times"/>
              </a:rPr>
              <a:t>   </a:t>
            </a:r>
            <a:r>
              <a:rPr b="0" i="0" lang="en-US" sz="2400" u="none" strike="noStrike">
                <a:solidFill>
                  <a:schemeClr val="dk1"/>
                </a:solidFill>
                <a:latin typeface="Times"/>
                <a:ea typeface="Times"/>
                <a:cs typeface="Times"/>
                <a:sym typeface="Times"/>
              </a:rPr>
              <a:t>yields </a:t>
            </a:r>
            <a:r>
              <a:rPr b="0" i="1" lang="en-US" sz="2400" u="none" strike="noStrike">
                <a:solidFill>
                  <a:schemeClr val="dk1"/>
                </a:solidFill>
                <a:latin typeface="Times"/>
                <a:ea typeface="Times"/>
                <a:cs typeface="Times"/>
                <a:sym typeface="Times"/>
              </a:rPr>
              <a:t>f </a:t>
            </a:r>
            <a:r>
              <a:rPr b="0" i="0" lang="en-US" sz="2400" u="none" strike="noStrike">
                <a:solidFill>
                  <a:schemeClr val="dk1"/>
                </a:solidFill>
                <a:latin typeface="Arial"/>
                <a:ea typeface="Arial"/>
                <a:cs typeface="Arial"/>
                <a:sym typeface="Arial"/>
              </a:rPr>
              <a:t>= </a:t>
            </a:r>
            <a:r>
              <a:rPr b="0" i="1" lang="en-US" sz="2400" u="none" strike="noStrike">
                <a:solidFill>
                  <a:schemeClr val="dk1"/>
                </a:solidFill>
                <a:latin typeface="Times"/>
                <a:ea typeface="Times"/>
                <a:cs typeface="Times"/>
                <a:sym typeface="Times"/>
              </a:rPr>
              <a:t>a</a:t>
            </a:r>
            <a:r>
              <a:rPr b="0" i="0" lang="en-US" sz="2400" u="none" strike="noStrike">
                <a:solidFill>
                  <a:schemeClr val="dk1"/>
                </a:solidFill>
                <a:latin typeface="Times"/>
                <a:ea typeface="Times"/>
                <a:cs typeface="Times"/>
                <a:sym typeface="Times"/>
              </a:rPr>
              <a:t>0 </a:t>
            </a:r>
            <a:r>
              <a:rPr b="0" i="0" lang="en-US" sz="2400" u="none" strike="noStrike">
                <a:solidFill>
                  <a:schemeClr val="dk1"/>
                </a:solidFill>
                <a:latin typeface="Arial"/>
                <a:ea typeface="Arial"/>
                <a:cs typeface="Arial"/>
                <a:sym typeface="Arial"/>
              </a:rPr>
              <a:t>⊕ </a:t>
            </a:r>
            <a:r>
              <a:rPr b="0" i="1" lang="en-US" sz="2400" u="none" strike="noStrike">
                <a:solidFill>
                  <a:schemeClr val="dk1"/>
                </a:solidFill>
                <a:latin typeface="Times"/>
                <a:ea typeface="Times"/>
                <a:cs typeface="Times"/>
                <a:sym typeface="Times"/>
              </a:rPr>
              <a:t>b</a:t>
            </a:r>
            <a:r>
              <a:rPr b="0" i="0" lang="en-US" sz="2400" u="none" strike="noStrike">
                <a:solidFill>
                  <a:schemeClr val="dk1"/>
                </a:solidFill>
                <a:latin typeface="Times"/>
                <a:ea typeface="Times"/>
                <a:cs typeface="Times"/>
                <a:sym typeface="Times"/>
              </a:rPr>
              <a:t>0.</a:t>
            </a:r>
            <a:endParaRPr/>
          </a:p>
          <a:p>
            <a:pPr indent="0" lvl="0" marL="0" marR="0" rtl="0" algn="just">
              <a:spcBef>
                <a:spcPts val="0"/>
              </a:spcBef>
              <a:spcAft>
                <a:spcPts val="0"/>
              </a:spcAft>
              <a:buNone/>
            </a:pPr>
            <a:r>
              <a:t/>
            </a:r>
            <a:endParaRPr b="0" i="0" sz="2400" u="none" strike="noStrike">
              <a:solidFill>
                <a:schemeClr val="dk1"/>
              </a:solidFill>
              <a:latin typeface="Times"/>
              <a:ea typeface="Times"/>
              <a:cs typeface="Times"/>
              <a:sym typeface="Times"/>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The bitwise operations may involve operands that include the unknown logic value </a:t>
            </a:r>
            <a:r>
              <a:rPr b="0" i="1" lang="en-US" sz="2400" u="none" strike="noStrike">
                <a:solidFill>
                  <a:schemeClr val="dk1"/>
                </a:solidFill>
                <a:latin typeface="Times"/>
                <a:ea typeface="Times"/>
                <a:cs typeface="Times"/>
                <a:sym typeface="Times"/>
              </a:rPr>
              <a:t>x</a:t>
            </a:r>
            <a:r>
              <a:rPr b="0" i="0" lang="en-US" sz="2400" u="none" strike="noStrike">
                <a:solidFill>
                  <a:schemeClr val="dk1"/>
                </a:solidFill>
                <a:latin typeface="Times"/>
                <a:ea typeface="Times"/>
                <a:cs typeface="Times"/>
                <a:sym typeface="Times"/>
              </a:rPr>
              <a:t>.</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if P = 4’b101x and Q = 4’b1001, then P&amp; Q = 4’b100x while P </a:t>
            </a:r>
            <a:r>
              <a:rPr b="0" i="0" lang="en-US" sz="2400" u="none" strike="noStrike">
                <a:solidFill>
                  <a:schemeClr val="dk1"/>
                </a:solidFill>
                <a:latin typeface="Arial"/>
                <a:ea typeface="Arial"/>
                <a:cs typeface="Arial"/>
                <a:sym typeface="Arial"/>
              </a:rPr>
              <a:t>| </a:t>
            </a:r>
            <a:r>
              <a:rPr b="0" i="0" lang="en-US" sz="2400" u="none" strike="noStrike">
                <a:solidFill>
                  <a:schemeClr val="dk1"/>
                </a:solidFill>
                <a:latin typeface="Times"/>
                <a:ea typeface="Times"/>
                <a:cs typeface="Times"/>
                <a:sym typeface="Times"/>
              </a:rPr>
              <a:t>Q = 4’b1011.</a:t>
            </a:r>
            <a:endParaRPr sz="2400">
              <a:solidFill>
                <a:schemeClr val="dk1"/>
              </a:solidFill>
              <a:latin typeface="Calibri"/>
              <a:ea typeface="Calibri"/>
              <a:cs typeface="Calibri"/>
              <a:sym typeface="Calibri"/>
            </a:endParaRPr>
          </a:p>
        </p:txBody>
      </p:sp>
      <p:pic>
        <p:nvPicPr>
          <p:cNvPr id="192" name="Google Shape;192;p20"/>
          <p:cNvPicPr preferRelativeResize="0"/>
          <p:nvPr/>
        </p:nvPicPr>
        <p:blipFill rotWithShape="1">
          <a:blip r:embed="rId3">
            <a:alphaModFix/>
          </a:blip>
          <a:srcRect b="0" l="0" r="0" t="0"/>
          <a:stretch/>
        </p:blipFill>
        <p:spPr>
          <a:xfrm>
            <a:off x="3519820" y="4179795"/>
            <a:ext cx="4915794" cy="21014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p:nvPr/>
        </p:nvSpPr>
        <p:spPr>
          <a:xfrm>
            <a:off x="973539" y="1282091"/>
            <a:ext cx="967171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chemeClr val="dk2"/>
                </a:solidFill>
                <a:latin typeface="Times"/>
                <a:ea typeface="Times"/>
                <a:cs typeface="Times"/>
                <a:sym typeface="Times"/>
              </a:rPr>
              <a:t>Logical Operators</a:t>
            </a:r>
            <a:endParaRPr/>
          </a:p>
          <a:p>
            <a:pPr indent="0" lvl="0" marL="0" marR="0" rtl="0" algn="l">
              <a:spcBef>
                <a:spcPts val="0"/>
              </a:spcBef>
              <a:spcAft>
                <a:spcPts val="0"/>
              </a:spcAft>
              <a:buNone/>
            </a:pPr>
            <a:r>
              <a:t/>
            </a:r>
            <a:endParaRPr b="1" i="0" sz="2400" u="none" strike="noStrike">
              <a:solidFill>
                <a:schemeClr val="dk2"/>
              </a:solidFill>
              <a:latin typeface="Times"/>
              <a:ea typeface="Times"/>
              <a:cs typeface="Times"/>
              <a:sym typeface="Times"/>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The ! operator has the same effect on a scalar operand as the </a:t>
            </a:r>
            <a:r>
              <a:rPr b="0" i="0" lang="en-US" sz="2400" u="none" strike="noStrike">
                <a:solidFill>
                  <a:srgbClr val="000000"/>
                </a:solidFill>
                <a:latin typeface="Arial"/>
                <a:ea typeface="Arial"/>
                <a:cs typeface="Arial"/>
                <a:sym typeface="Arial"/>
              </a:rPr>
              <a:t>∼ </a:t>
            </a:r>
            <a:r>
              <a:rPr b="0" i="0" lang="en-US" sz="2400" u="none" strike="noStrike">
                <a:solidFill>
                  <a:srgbClr val="000000"/>
                </a:solidFill>
                <a:latin typeface="Times"/>
                <a:ea typeface="Times"/>
                <a:cs typeface="Times"/>
                <a:sym typeface="Times"/>
              </a:rPr>
              <a:t>operator. Thus, f = !w</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Arial"/>
                <a:ea typeface="Arial"/>
                <a:cs typeface="Arial"/>
                <a:sym typeface="Arial"/>
              </a:rPr>
              <a:t>∼</a:t>
            </a:r>
            <a:r>
              <a:rPr b="0" i="0" lang="en-US" sz="2400" u="none" strike="noStrike">
                <a:solidFill>
                  <a:srgbClr val="000000"/>
                </a:solidFill>
                <a:latin typeface="Times"/>
                <a:ea typeface="Times"/>
                <a:cs typeface="Times"/>
                <a:sym typeface="Times"/>
              </a:rPr>
              <a:t>w. </a:t>
            </a:r>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But the effect on a vector operand is different, namely if</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f = !A;</a:t>
            </a:r>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then </a:t>
            </a:r>
            <a:r>
              <a:rPr b="0" i="1" lang="en-US" sz="2400" u="none" strike="noStrike">
                <a:solidFill>
                  <a:srgbClr val="000000"/>
                </a:solidFill>
                <a:latin typeface="Times"/>
                <a:ea typeface="Times"/>
                <a:cs typeface="Times"/>
                <a:sym typeface="Times"/>
              </a:rPr>
              <a:t>f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0)’.</a:t>
            </a:r>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The &amp;&amp; operator implements the AND operation such that</a:t>
            </a:r>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f =A&amp;&amp; B;</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produces </a:t>
            </a:r>
            <a:r>
              <a:rPr b="0" i="1" lang="en-US" sz="2400" u="none" strike="noStrike">
                <a:solidFill>
                  <a:srgbClr val="000000"/>
                </a:solidFill>
                <a:latin typeface="Times"/>
                <a:ea typeface="Times"/>
                <a:cs typeface="Times"/>
                <a:sym typeface="Times"/>
              </a:rPr>
              <a:t>f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Arial"/>
                <a:ea typeface="Arial"/>
                <a:cs typeface="Arial"/>
                <a:sym typeface="Arial"/>
              </a:rPr>
              <a:t>(</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0</a:t>
            </a:r>
            <a:r>
              <a:rPr b="0" i="1" lang="en-US" sz="2400" u="none" strike="noStrike">
                <a:solidFill>
                  <a:srgbClr val="000000"/>
                </a:solidFill>
                <a:latin typeface="Arial"/>
                <a:ea typeface="Arial"/>
                <a:cs typeface="Arial"/>
                <a:sym typeface="Arial"/>
              </a:rPr>
              <a:t>)&amp;(</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0</a:t>
            </a:r>
            <a:r>
              <a:rPr b="0" i="1" lang="en-US" sz="2400" u="none" strike="noStrike">
                <a:solidFill>
                  <a:srgbClr val="000000"/>
                </a:solidFill>
                <a:latin typeface="Arial"/>
                <a:ea typeface="Arial"/>
                <a:cs typeface="Arial"/>
                <a:sym typeface="Arial"/>
              </a:rPr>
              <a:t>)</a:t>
            </a:r>
            <a:r>
              <a:rPr b="0" i="0" lang="en-US" sz="2400" u="none" strike="noStrike">
                <a:solidFill>
                  <a:srgbClr val="000000"/>
                </a:solidFill>
                <a:latin typeface="Times"/>
                <a:ea typeface="Times"/>
                <a:cs typeface="Times"/>
                <a:sym typeface="Times"/>
              </a:rPr>
              <a:t>. Similarly, using the </a:t>
            </a:r>
            <a:r>
              <a:rPr b="0" i="0" lang="en-US" sz="2400" u="none" strike="noStrike">
                <a:solidFill>
                  <a:srgbClr val="000000"/>
                </a:solidFill>
                <a:latin typeface="Arial"/>
                <a:ea typeface="Arial"/>
                <a:cs typeface="Arial"/>
                <a:sym typeface="Arial"/>
              </a:rPr>
              <a:t>|| </a:t>
            </a:r>
            <a:r>
              <a:rPr b="0" i="0" lang="en-US" sz="2400" u="none" strike="noStrike">
                <a:solidFill>
                  <a:srgbClr val="000000"/>
                </a:solidFill>
                <a:latin typeface="Times"/>
                <a:ea typeface="Times"/>
                <a:cs typeface="Times"/>
                <a:sym typeface="Times"/>
              </a:rPr>
              <a:t>operator in</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f =A</a:t>
            </a:r>
            <a:r>
              <a:rPr b="0" i="0" lang="en-US" sz="2400" u="none" strike="noStrike">
                <a:solidFill>
                  <a:srgbClr val="000000"/>
                </a:solidFill>
                <a:latin typeface="Arial"/>
                <a:ea typeface="Arial"/>
                <a:cs typeface="Arial"/>
                <a:sym typeface="Arial"/>
              </a:rPr>
              <a:t>|| </a:t>
            </a:r>
            <a:r>
              <a:rPr b="0" i="0" lang="en-US" sz="2400" u="none" strike="noStrike">
                <a:solidFill>
                  <a:srgbClr val="000000"/>
                </a:solidFill>
                <a:latin typeface="Times"/>
                <a:ea typeface="Times"/>
                <a:cs typeface="Times"/>
                <a:sym typeface="Times"/>
              </a:rPr>
              <a:t>B;</a:t>
            </a:r>
            <a:endParaRPr/>
          </a:p>
          <a:p>
            <a:pPr indent="0" lvl="0" marL="0" marR="0" rtl="0" algn="l">
              <a:spcBef>
                <a:spcPts val="0"/>
              </a:spcBef>
              <a:spcAft>
                <a:spcPts val="0"/>
              </a:spcAft>
              <a:buNone/>
            </a:pPr>
            <a:r>
              <a:rPr b="0" i="0" lang="en-US" sz="2400" u="none" strike="noStrike">
                <a:solidFill>
                  <a:srgbClr val="000000"/>
                </a:solidFill>
                <a:latin typeface="Times"/>
                <a:ea typeface="Times"/>
                <a:cs typeface="Times"/>
                <a:sym typeface="Times"/>
              </a:rPr>
              <a:t>gives </a:t>
            </a:r>
            <a:r>
              <a:rPr b="0" i="1" lang="en-US" sz="2400" u="none" strike="noStrike">
                <a:solidFill>
                  <a:srgbClr val="000000"/>
                </a:solidFill>
                <a:latin typeface="Times"/>
                <a:ea typeface="Times"/>
                <a:cs typeface="Times"/>
                <a:sym typeface="Times"/>
              </a:rPr>
              <a:t>f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Arial"/>
                <a:ea typeface="Arial"/>
                <a:cs typeface="Arial"/>
                <a:sym typeface="Arial"/>
              </a:rPr>
              <a:t>(</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0</a:t>
            </a:r>
            <a:r>
              <a:rPr b="0" i="1" lang="en-US" sz="2400" u="none" strike="noStrike">
                <a:solidFill>
                  <a:srgbClr val="000000"/>
                </a:solidFill>
                <a:latin typeface="Arial"/>
                <a:ea typeface="Arial"/>
                <a:cs typeface="Arial"/>
                <a:sym typeface="Arial"/>
              </a:rPr>
              <a:t>) | (</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2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1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b</a:t>
            </a:r>
            <a:r>
              <a:rPr b="0" i="0" lang="en-US" sz="2400" u="none" strike="noStrike">
                <a:solidFill>
                  <a:srgbClr val="000000"/>
                </a:solidFill>
                <a:latin typeface="Times"/>
                <a:ea typeface="Times"/>
                <a:cs typeface="Times"/>
                <a:sym typeface="Times"/>
              </a:rPr>
              <a:t>0</a:t>
            </a:r>
            <a:r>
              <a:rPr b="0" i="1" lang="en-US" sz="2400" u="none" strike="noStrike">
                <a:solidFill>
                  <a:srgbClr val="000000"/>
                </a:solidFill>
                <a:latin typeface="Arial"/>
                <a:ea typeface="Arial"/>
                <a:cs typeface="Arial"/>
                <a:sym typeface="Arial"/>
              </a:rPr>
              <a:t>)</a:t>
            </a:r>
            <a:r>
              <a:rPr b="0" i="0" lang="en-US" sz="2400" u="none" strike="noStrike">
                <a:solidFill>
                  <a:srgbClr val="000000"/>
                </a:solidFill>
                <a:latin typeface="Times"/>
                <a:ea typeface="Times"/>
                <a:cs typeface="Times"/>
                <a:sym typeface="Times"/>
              </a:rPr>
              <a:t>.</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p:nvPr/>
        </p:nvSpPr>
        <p:spPr>
          <a:xfrm>
            <a:off x="1255595" y="654293"/>
            <a:ext cx="966261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Reduction Operators</a:t>
            </a:r>
            <a:endParaRPr/>
          </a:p>
          <a:p>
            <a:pPr indent="0" lvl="0" marL="0" marR="0" rtl="0" algn="just">
              <a:spcBef>
                <a:spcPts val="0"/>
              </a:spcBef>
              <a:spcAft>
                <a:spcPts val="0"/>
              </a:spcAft>
              <a:buNone/>
            </a:pPr>
            <a:r>
              <a:t/>
            </a:r>
            <a:endParaRPr b="1" i="0" sz="2400" u="none" strike="noStrike">
              <a:solidFill>
                <a:schemeClr val="dk2"/>
              </a:solidFill>
              <a:latin typeface="Times"/>
              <a:ea typeface="Times"/>
              <a:cs typeface="Times"/>
              <a:sym typeface="Times"/>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The reduction operators perform an operation on the bits of a single vector operand</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and produce a one-bit result. Using the &amp; operator in</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f = &amp;A;</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produces </a:t>
            </a:r>
            <a:r>
              <a:rPr b="0" i="1" lang="en-US" sz="2400" u="none" strike="noStrike">
                <a:solidFill>
                  <a:srgbClr val="000000"/>
                </a:solidFill>
                <a:latin typeface="Times"/>
                <a:ea typeface="Times"/>
                <a:cs typeface="Times"/>
                <a:sym typeface="Times"/>
              </a:rPr>
              <a:t>f </a:t>
            </a:r>
            <a:r>
              <a:rPr b="0" i="0" lang="en-US" sz="2400" u="none" strike="noStrike">
                <a:solidFill>
                  <a:srgbClr val="000000"/>
                </a:solidFill>
                <a:latin typeface="Arial"/>
                <a:ea typeface="Arial"/>
                <a:cs typeface="Arial"/>
                <a:sym typeface="Arial"/>
              </a:rPr>
              <a:t>= </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2&amp;</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1&amp;</a:t>
            </a:r>
            <a:r>
              <a:rPr b="0" i="1"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0.   </a:t>
            </a:r>
            <a:endParaRPr sz="2400">
              <a:solidFill>
                <a:schemeClr val="dk1"/>
              </a:solidFill>
              <a:latin typeface="Calibri"/>
              <a:ea typeface="Calibri"/>
              <a:cs typeface="Calibri"/>
              <a:sym typeface="Calibri"/>
            </a:endParaRPr>
          </a:p>
        </p:txBody>
      </p:sp>
      <p:sp>
        <p:nvSpPr>
          <p:cNvPr id="203" name="Google Shape;203;p22"/>
          <p:cNvSpPr/>
          <p:nvPr/>
        </p:nvSpPr>
        <p:spPr>
          <a:xfrm>
            <a:off x="1255595" y="2802552"/>
            <a:ext cx="9662614"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Arithmetic Operators</a:t>
            </a:r>
            <a:endParaRPr/>
          </a:p>
          <a:p>
            <a:pPr indent="0" lvl="0" marL="0" marR="0" rtl="0" algn="just">
              <a:spcBef>
                <a:spcPts val="0"/>
              </a:spcBef>
              <a:spcAft>
                <a:spcPts val="0"/>
              </a:spcAft>
              <a:buNone/>
            </a:pPr>
            <a:r>
              <a:t/>
            </a:r>
            <a:endParaRPr b="0" i="0" sz="2400" u="none" strike="noStrike">
              <a:solidFill>
                <a:srgbClr val="000000"/>
              </a:solidFill>
              <a:latin typeface="Times"/>
              <a:ea typeface="Times"/>
              <a:cs typeface="Times"/>
              <a:sym typeface="Times"/>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C =A+ B;</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puts the three-bit sum of </a:t>
            </a:r>
            <a:r>
              <a:rPr b="0" i="1" lang="en-US" sz="2400" u="none" strike="noStrike">
                <a:solidFill>
                  <a:srgbClr val="000000"/>
                </a:solidFill>
                <a:latin typeface="Times"/>
                <a:ea typeface="Times"/>
                <a:cs typeface="Times"/>
                <a:sym typeface="Times"/>
              </a:rPr>
              <a:t>A </a:t>
            </a:r>
            <a:r>
              <a:rPr b="0" i="0" lang="en-US" sz="2400" u="none" strike="noStrike">
                <a:solidFill>
                  <a:srgbClr val="000000"/>
                </a:solidFill>
                <a:latin typeface="Times"/>
                <a:ea typeface="Times"/>
                <a:cs typeface="Times"/>
                <a:sym typeface="Times"/>
              </a:rPr>
              <a:t>plus </a:t>
            </a:r>
            <a:r>
              <a:rPr b="0" i="1" lang="en-US" sz="2400" u="none" strike="noStrike">
                <a:solidFill>
                  <a:srgbClr val="000000"/>
                </a:solidFill>
                <a:latin typeface="Times"/>
                <a:ea typeface="Times"/>
                <a:cs typeface="Times"/>
                <a:sym typeface="Times"/>
              </a:rPr>
              <a:t>B </a:t>
            </a:r>
            <a:r>
              <a:rPr b="0" i="0" lang="en-US" sz="2400" u="none" strike="noStrike">
                <a:solidFill>
                  <a:srgbClr val="000000"/>
                </a:solidFill>
                <a:latin typeface="Times"/>
                <a:ea typeface="Times"/>
                <a:cs typeface="Times"/>
                <a:sym typeface="Times"/>
              </a:rPr>
              <a:t>into </a:t>
            </a:r>
            <a:r>
              <a:rPr b="0" i="1" lang="en-US" sz="2400" u="none" strike="noStrike">
                <a:solidFill>
                  <a:srgbClr val="000000"/>
                </a:solidFill>
                <a:latin typeface="Times"/>
                <a:ea typeface="Times"/>
                <a:cs typeface="Times"/>
                <a:sym typeface="Times"/>
              </a:rPr>
              <a:t>C</a:t>
            </a:r>
            <a:r>
              <a:rPr lang="en-US" sz="2400">
                <a:solidFill>
                  <a:srgbClr val="000000"/>
                </a:solidFill>
                <a:latin typeface="Times"/>
                <a:ea typeface="Times"/>
                <a:cs typeface="Times"/>
                <a:sym typeface="Times"/>
              </a:rPr>
              <a:t>.</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The operation</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C = </a:t>
            </a:r>
            <a:r>
              <a:rPr b="0" i="0" lang="en-US" sz="2400" u="none" strike="noStrike">
                <a:solidFill>
                  <a:srgbClr val="000000"/>
                </a:solidFill>
                <a:latin typeface="Arial"/>
                <a:ea typeface="Arial"/>
                <a:cs typeface="Arial"/>
                <a:sym typeface="Arial"/>
              </a:rPr>
              <a:t>−</a:t>
            </a:r>
            <a:r>
              <a:rPr b="0" i="0" lang="en-US" sz="2400" u="none" strike="noStrike">
                <a:solidFill>
                  <a:srgbClr val="000000"/>
                </a:solidFill>
                <a:latin typeface="Times"/>
                <a:ea typeface="Times"/>
                <a:cs typeface="Times"/>
                <a:sym typeface="Times"/>
              </a:rPr>
              <a:t>A;</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places the 2’s complement of </a:t>
            </a:r>
            <a:r>
              <a:rPr b="0" i="1" lang="en-US" sz="2400" u="none" strike="noStrike">
                <a:solidFill>
                  <a:srgbClr val="000000"/>
                </a:solidFill>
                <a:latin typeface="Times"/>
                <a:ea typeface="Times"/>
                <a:cs typeface="Times"/>
                <a:sym typeface="Times"/>
              </a:rPr>
              <a:t>A </a:t>
            </a:r>
            <a:r>
              <a:rPr b="0" i="0" lang="en-US" sz="2400" u="none" strike="noStrike">
                <a:solidFill>
                  <a:srgbClr val="000000"/>
                </a:solidFill>
                <a:latin typeface="Times"/>
                <a:ea typeface="Times"/>
                <a:cs typeface="Times"/>
                <a:sym typeface="Times"/>
              </a:rPr>
              <a:t>into </a:t>
            </a:r>
            <a:r>
              <a:rPr b="0" i="1" lang="en-US" sz="2400" u="none" strike="noStrike">
                <a:solidFill>
                  <a:srgbClr val="000000"/>
                </a:solidFill>
                <a:latin typeface="Times"/>
                <a:ea typeface="Times"/>
                <a:cs typeface="Times"/>
                <a:sym typeface="Times"/>
              </a:rPr>
              <a:t>C</a:t>
            </a:r>
            <a:r>
              <a:rPr b="0" i="0" lang="en-US" sz="2400" u="none" strike="noStrike">
                <a:solidFill>
                  <a:srgbClr val="000000"/>
                </a:solidFill>
                <a:latin typeface="Times"/>
                <a:ea typeface="Times"/>
                <a:cs typeface="Times"/>
                <a:sym typeface="Times"/>
              </a:rPr>
              <a:t>.</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The addition, subtraction, and multiplication operations are supported by most CAD</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synthesis tools. However, the division operation is often not supported. When the Verilog</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compiler encounters an arithmetic operator, it usually synthesizes it by using an appropriate</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module from a library.</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p:nvPr/>
        </p:nvSpPr>
        <p:spPr>
          <a:xfrm>
            <a:off x="1110018" y="494564"/>
            <a:ext cx="9617122"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Relational Operators</a:t>
            </a:r>
            <a:endParaRPr/>
          </a:p>
          <a:p>
            <a:pPr indent="0" lvl="0" marL="0" marR="0" rtl="0" algn="just">
              <a:spcBef>
                <a:spcPts val="0"/>
              </a:spcBef>
              <a:spcAft>
                <a:spcPts val="0"/>
              </a:spcAft>
              <a:buNone/>
            </a:pPr>
            <a:r>
              <a:t/>
            </a:r>
            <a:endParaRPr b="1" i="0" sz="2400" u="none" strike="noStrike">
              <a:solidFill>
                <a:schemeClr val="dk2"/>
              </a:solidFill>
              <a:latin typeface="Times"/>
              <a:ea typeface="Times"/>
              <a:cs typeface="Times"/>
              <a:sym typeface="Times"/>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The relational operators are typically used as conditions in </a:t>
            </a:r>
            <a:r>
              <a:rPr b="1" i="0" lang="en-US" sz="2400" u="none" strike="noStrike">
                <a:solidFill>
                  <a:srgbClr val="000000"/>
                </a:solidFill>
                <a:latin typeface="Times"/>
                <a:ea typeface="Times"/>
                <a:cs typeface="Times"/>
                <a:sym typeface="Times"/>
              </a:rPr>
              <a:t>if-else </a:t>
            </a:r>
            <a:r>
              <a:rPr b="0" i="0" lang="en-US" sz="2400" u="none" strike="noStrike">
                <a:solidFill>
                  <a:srgbClr val="000000"/>
                </a:solidFill>
                <a:latin typeface="Times"/>
                <a:ea typeface="Times"/>
                <a:cs typeface="Times"/>
                <a:sym typeface="Times"/>
              </a:rPr>
              <a:t>and </a:t>
            </a:r>
            <a:r>
              <a:rPr b="1" i="0" lang="en-US" sz="2400" u="none" strike="noStrike">
                <a:solidFill>
                  <a:srgbClr val="000000"/>
                </a:solidFill>
                <a:latin typeface="Times"/>
                <a:ea typeface="Times"/>
                <a:cs typeface="Times"/>
                <a:sym typeface="Times"/>
              </a:rPr>
              <a:t>for </a:t>
            </a:r>
            <a:r>
              <a:rPr b="0" i="0" lang="en-US" sz="2400" u="none" strike="noStrike">
                <a:solidFill>
                  <a:srgbClr val="000000"/>
                </a:solidFill>
                <a:latin typeface="Times"/>
                <a:ea typeface="Times"/>
                <a:cs typeface="Times"/>
                <a:sym typeface="Times"/>
              </a:rPr>
              <a:t>statements.</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These operators function in the same way as the corresponding operators in the C programming</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language. An expression that uses the relational operators returns the value 1 if it is</a:t>
            </a:r>
            <a:r>
              <a:rPr b="0" i="0" lang="en-US" sz="2400" u="none" strike="noStrike">
                <a:solidFill>
                  <a:srgbClr val="000000"/>
                </a:solidFill>
                <a:latin typeface="Times"/>
                <a:ea typeface="Times"/>
                <a:cs typeface="Times"/>
                <a:sym typeface="Times"/>
              </a:rPr>
              <a:t> </a:t>
            </a:r>
            <a:r>
              <a:rPr b="0" i="0" lang="en-US" sz="2400" u="none" strike="noStrike">
                <a:solidFill>
                  <a:srgbClr val="000000"/>
                </a:solidFill>
                <a:latin typeface="Times"/>
                <a:ea typeface="Times"/>
                <a:cs typeface="Times"/>
                <a:sym typeface="Times"/>
              </a:rPr>
              <a:t>evaluated as true, and the value 0 if evaluated as false. If there are any </a:t>
            </a:r>
            <a:r>
              <a:rPr b="0" i="1" lang="en-US" sz="2400" u="none" strike="noStrike">
                <a:solidFill>
                  <a:srgbClr val="000000"/>
                </a:solidFill>
                <a:latin typeface="Times"/>
                <a:ea typeface="Times"/>
                <a:cs typeface="Times"/>
                <a:sym typeface="Times"/>
              </a:rPr>
              <a:t>x </a:t>
            </a:r>
            <a:r>
              <a:rPr b="0" i="0" lang="en-US" sz="2400" u="none" strike="noStrike">
                <a:solidFill>
                  <a:srgbClr val="000000"/>
                </a:solidFill>
                <a:latin typeface="Times"/>
                <a:ea typeface="Times"/>
                <a:cs typeface="Times"/>
                <a:sym typeface="Times"/>
              </a:rPr>
              <a:t>(unknown) or </a:t>
            </a:r>
            <a:r>
              <a:rPr b="0" i="1" lang="en-US" sz="2400" u="none" strike="noStrike">
                <a:solidFill>
                  <a:srgbClr val="000000"/>
                </a:solidFill>
                <a:latin typeface="Times"/>
                <a:ea typeface="Times"/>
                <a:cs typeface="Times"/>
                <a:sym typeface="Times"/>
              </a:rPr>
              <a:t>z</a:t>
            </a:r>
            <a:endParaRPr/>
          </a:p>
          <a:p>
            <a:pPr indent="0" lvl="0" marL="0" marR="0" rtl="0" algn="just">
              <a:spcBef>
                <a:spcPts val="0"/>
              </a:spcBef>
              <a:spcAft>
                <a:spcPts val="0"/>
              </a:spcAft>
              <a:buNone/>
            </a:pPr>
            <a:r>
              <a:rPr b="0" i="0" lang="en-US" sz="2400" u="none" strike="noStrike">
                <a:solidFill>
                  <a:srgbClr val="000000"/>
                </a:solidFill>
                <a:latin typeface="Times"/>
                <a:ea typeface="Times"/>
                <a:cs typeface="Times"/>
                <a:sym typeface="Times"/>
              </a:rPr>
              <a:t>bits in the operands, then the expression takes the value </a:t>
            </a:r>
            <a:r>
              <a:rPr b="0" i="1" lang="en-US" sz="2400" u="none" strike="noStrike">
                <a:solidFill>
                  <a:srgbClr val="000000"/>
                </a:solidFill>
                <a:latin typeface="Times"/>
                <a:ea typeface="Times"/>
                <a:cs typeface="Times"/>
                <a:sym typeface="Times"/>
              </a:rPr>
              <a:t>x</a:t>
            </a:r>
            <a:r>
              <a:rPr b="0" i="0" lang="en-US" sz="2400" u="none" strike="noStrike">
                <a:solidFill>
                  <a:srgbClr val="000000"/>
                </a:solidFill>
                <a:latin typeface="Times"/>
                <a:ea typeface="Times"/>
                <a:cs typeface="Times"/>
                <a:sym typeface="Times"/>
              </a:rPr>
              <a:t>.</a:t>
            </a:r>
            <a:endParaRPr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2938818" y="487025"/>
            <a:ext cx="6096000"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module </a:t>
            </a:r>
            <a:r>
              <a:rPr b="0" i="0" lang="en-US" sz="2400" u="none" strike="noStrike">
                <a:solidFill>
                  <a:schemeClr val="dk1"/>
                </a:solidFill>
                <a:latin typeface="Times"/>
                <a:ea typeface="Times"/>
                <a:cs typeface="Times"/>
                <a:sym typeface="Times"/>
              </a:rPr>
              <a:t>compare (A, B, AeqB, AgtB, AltB);</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input </a:t>
            </a:r>
            <a:r>
              <a:rPr b="0" i="0" lang="en-US" sz="2400" u="none" strike="noStrike">
                <a:solidFill>
                  <a:schemeClr val="dk1"/>
                </a:solidFill>
                <a:latin typeface="Times"/>
                <a:ea typeface="Times"/>
                <a:cs typeface="Times"/>
                <a:sym typeface="Times"/>
              </a:rPr>
              <a:t>[3:0] A, B;</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output </a:t>
            </a:r>
            <a:r>
              <a:rPr b="0" i="0" lang="en-US" sz="2400" u="none" strike="noStrike">
                <a:solidFill>
                  <a:schemeClr val="dk1"/>
                </a:solidFill>
                <a:latin typeface="Times"/>
                <a:ea typeface="Times"/>
                <a:cs typeface="Times"/>
                <a:sym typeface="Times"/>
              </a:rPr>
              <a:t>AeqB, AgtB, AltB;</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reg </a:t>
            </a:r>
            <a:r>
              <a:rPr b="0" i="0" lang="en-US" sz="2400" u="none" strike="noStrike">
                <a:solidFill>
                  <a:schemeClr val="dk1"/>
                </a:solidFill>
                <a:latin typeface="Times"/>
                <a:ea typeface="Times"/>
                <a:cs typeface="Times"/>
                <a:sym typeface="Times"/>
              </a:rPr>
              <a:t>AeqB, AgtB, AltB;</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always </a:t>
            </a:r>
            <a:r>
              <a:rPr b="0" i="0" lang="en-US" sz="2400" u="none" strike="noStrike">
                <a:solidFill>
                  <a:schemeClr val="dk1"/>
                </a:solidFill>
                <a:latin typeface="Times"/>
                <a:ea typeface="Times"/>
                <a:cs typeface="Times"/>
                <a:sym typeface="Times"/>
              </a:rPr>
              <a:t>@(A or B)</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begin</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AeqB = 0;</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AgtB = 0;</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AltB = 0;</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if </a:t>
            </a:r>
            <a:r>
              <a:rPr b="0" i="0" lang="en-US" sz="2400" u="none" strike="noStrike">
                <a:solidFill>
                  <a:schemeClr val="dk1"/>
                </a:solidFill>
                <a:latin typeface="Times"/>
                <a:ea typeface="Times"/>
                <a:cs typeface="Times"/>
                <a:sym typeface="Times"/>
              </a:rPr>
              <a:t>(A == B)</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AeqB = 1;</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(A </a:t>
            </a:r>
            <a:r>
              <a:rPr b="0" i="1" lang="en-US" sz="2400" u="none" strike="noStrike">
                <a:solidFill>
                  <a:schemeClr val="dk1"/>
                </a:solidFill>
                <a:latin typeface="Arial"/>
                <a:ea typeface="Arial"/>
                <a:cs typeface="Arial"/>
                <a:sym typeface="Arial"/>
              </a:rPr>
              <a:t>&gt; </a:t>
            </a:r>
            <a:r>
              <a:rPr b="0" i="0" lang="en-US" sz="2400" u="none" strike="noStrike">
                <a:solidFill>
                  <a:schemeClr val="dk1"/>
                </a:solidFill>
                <a:latin typeface="Times"/>
                <a:ea typeface="Times"/>
                <a:cs typeface="Times"/>
                <a:sym typeface="Times"/>
              </a:rPr>
              <a:t>B)</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AgtB = 1;</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else</a:t>
            </a:r>
            <a:endParaRPr/>
          </a:p>
          <a:p>
            <a:pPr indent="0" lvl="0" marL="0" marR="0" rtl="0" algn="just">
              <a:spcBef>
                <a:spcPts val="0"/>
              </a:spcBef>
              <a:spcAft>
                <a:spcPts val="0"/>
              </a:spcAft>
              <a:buNone/>
            </a:pPr>
            <a:r>
              <a:rPr b="0" i="0" lang="en-US" sz="2400" u="none" strike="noStrike">
                <a:solidFill>
                  <a:schemeClr val="dk1"/>
                </a:solidFill>
                <a:latin typeface="Times"/>
                <a:ea typeface="Times"/>
                <a:cs typeface="Times"/>
                <a:sym typeface="Times"/>
              </a:rPr>
              <a:t>AltB = 1;</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end</a:t>
            </a:r>
            <a:endParaRPr/>
          </a:p>
          <a:p>
            <a:pPr indent="0" lvl="0" marL="0" marR="0" rtl="0" algn="just">
              <a:spcBef>
                <a:spcPts val="0"/>
              </a:spcBef>
              <a:spcAft>
                <a:spcPts val="0"/>
              </a:spcAft>
              <a:buNone/>
            </a:pPr>
            <a:r>
              <a:rPr b="1" i="0" lang="en-US" sz="2400" u="none" strike="noStrike">
                <a:solidFill>
                  <a:schemeClr val="dk1"/>
                </a:solidFill>
                <a:latin typeface="Times"/>
                <a:ea typeface="Times"/>
                <a:cs typeface="Times"/>
                <a:sym typeface="Times"/>
              </a:rPr>
              <a:t>endmodule</a:t>
            </a:r>
            <a:endParaRPr sz="2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p:nvPr/>
        </p:nvSpPr>
        <p:spPr>
          <a:xfrm>
            <a:off x="1437563" y="656315"/>
            <a:ext cx="9016621" cy="48936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Equality Operators</a:t>
            </a:r>
            <a:endParaRPr/>
          </a:p>
          <a:p>
            <a:pPr indent="0" lvl="0" marL="0" marR="0" rtl="0" algn="just">
              <a:spcBef>
                <a:spcPts val="0"/>
              </a:spcBef>
              <a:spcAft>
                <a:spcPts val="0"/>
              </a:spcAft>
              <a:buNone/>
            </a:pPr>
            <a:r>
              <a:t/>
            </a:r>
            <a:endParaRPr b="1" i="0" sz="2400" u="none" strike="noStrike">
              <a:solidFill>
                <a:schemeClr val="dk2"/>
              </a:solidFill>
              <a:latin typeface="Times"/>
              <a:ea typeface="Times"/>
              <a:cs typeface="Times"/>
              <a:sym typeface="Times"/>
            </a:endParaRPr>
          </a:p>
          <a:p>
            <a:pPr indent="0" lvl="0" marL="0" marR="0" rtl="0" algn="just">
              <a:spcBef>
                <a:spcPts val="0"/>
              </a:spcBef>
              <a:spcAft>
                <a:spcPts val="0"/>
              </a:spcAft>
              <a:buNone/>
            </a:pPr>
            <a:r>
              <a:rPr b="0" i="0" lang="en-US" sz="2400" u="none" strike="noStrike">
                <a:solidFill>
                  <a:schemeClr val="dk2"/>
                </a:solidFill>
                <a:latin typeface="Times"/>
                <a:ea typeface="Times"/>
                <a:cs typeface="Times"/>
                <a:sym typeface="Times"/>
              </a:rPr>
              <a:t>The expression (A == B) is evaluated as true if </a:t>
            </a:r>
            <a:r>
              <a:rPr b="0" i="1" lang="en-US" sz="2400" u="none" strike="noStrike">
                <a:solidFill>
                  <a:schemeClr val="dk2"/>
                </a:solidFill>
                <a:latin typeface="Times"/>
                <a:ea typeface="Times"/>
                <a:cs typeface="Times"/>
                <a:sym typeface="Times"/>
              </a:rPr>
              <a:t>A </a:t>
            </a:r>
            <a:r>
              <a:rPr b="0" i="0" lang="en-US" sz="2400" u="none" strike="noStrike">
                <a:solidFill>
                  <a:schemeClr val="dk2"/>
                </a:solidFill>
                <a:latin typeface="Times"/>
                <a:ea typeface="Times"/>
                <a:cs typeface="Times"/>
                <a:sym typeface="Times"/>
              </a:rPr>
              <a:t>is equal to </a:t>
            </a:r>
            <a:r>
              <a:rPr b="0" i="1" lang="en-US" sz="2400" u="none" strike="noStrike">
                <a:solidFill>
                  <a:schemeClr val="dk2"/>
                </a:solidFill>
                <a:latin typeface="Times"/>
                <a:ea typeface="Times"/>
                <a:cs typeface="Times"/>
                <a:sym typeface="Times"/>
              </a:rPr>
              <a:t>B </a:t>
            </a:r>
            <a:r>
              <a:rPr b="0" i="0" lang="en-US" sz="2400" u="none" strike="noStrike">
                <a:solidFill>
                  <a:schemeClr val="dk2"/>
                </a:solidFill>
                <a:latin typeface="Times"/>
                <a:ea typeface="Times"/>
                <a:cs typeface="Times"/>
                <a:sym typeface="Times"/>
              </a:rPr>
              <a:t>and false otherwise. </a:t>
            </a:r>
            <a:endParaRPr/>
          </a:p>
          <a:p>
            <a:pPr indent="0" lvl="0" marL="0" marR="0" rtl="0" algn="just">
              <a:spcBef>
                <a:spcPts val="0"/>
              </a:spcBef>
              <a:spcAft>
                <a:spcPts val="0"/>
              </a:spcAft>
              <a:buNone/>
            </a:pPr>
            <a:r>
              <a:rPr b="0" i="0" lang="en-US" sz="2400" u="none" strike="noStrike">
                <a:solidFill>
                  <a:schemeClr val="dk2"/>
                </a:solidFill>
                <a:latin typeface="Times"/>
                <a:ea typeface="Times"/>
                <a:cs typeface="Times"/>
                <a:sym typeface="Times"/>
              </a:rPr>
              <a:t>The</a:t>
            </a:r>
            <a:r>
              <a:rPr lang="en-US" sz="2400">
                <a:solidFill>
                  <a:schemeClr val="dk2"/>
                </a:solidFill>
                <a:latin typeface="Times"/>
                <a:ea typeface="Times"/>
                <a:cs typeface="Times"/>
                <a:sym typeface="Times"/>
              </a:rPr>
              <a:t> </a:t>
            </a:r>
            <a:r>
              <a:rPr b="0" i="0" lang="en-US" sz="2400" u="none" strike="noStrike">
                <a:solidFill>
                  <a:schemeClr val="dk2"/>
                </a:solidFill>
                <a:latin typeface="Times"/>
                <a:ea typeface="Times"/>
                <a:cs typeface="Times"/>
                <a:sym typeface="Times"/>
              </a:rPr>
              <a:t>!= operator has the opposite effect. The result is ambiguous (</a:t>
            </a:r>
            <a:r>
              <a:rPr b="0" i="1" lang="en-US" sz="2400" u="none" strike="noStrike">
                <a:solidFill>
                  <a:schemeClr val="dk2"/>
                </a:solidFill>
                <a:latin typeface="Times"/>
                <a:ea typeface="Times"/>
                <a:cs typeface="Times"/>
                <a:sym typeface="Times"/>
              </a:rPr>
              <a:t>x</a:t>
            </a:r>
            <a:r>
              <a:rPr b="0" i="0" lang="en-US" sz="2400" u="none" strike="noStrike">
                <a:solidFill>
                  <a:schemeClr val="dk2"/>
                </a:solidFill>
                <a:latin typeface="Times"/>
                <a:ea typeface="Times"/>
                <a:cs typeface="Times"/>
                <a:sym typeface="Times"/>
              </a:rPr>
              <a:t>) if either operand contains</a:t>
            </a:r>
            <a:r>
              <a:rPr b="0" i="0" lang="en-US" sz="2400" u="none" strike="noStrike">
                <a:solidFill>
                  <a:schemeClr val="dk2"/>
                </a:solidFill>
                <a:latin typeface="Times"/>
                <a:ea typeface="Times"/>
                <a:cs typeface="Times"/>
                <a:sym typeface="Times"/>
              </a:rPr>
              <a:t> </a:t>
            </a:r>
            <a:r>
              <a:rPr b="0" i="1" lang="en-US" sz="2400" u="none" strike="noStrike">
                <a:solidFill>
                  <a:schemeClr val="dk2"/>
                </a:solidFill>
                <a:latin typeface="Times"/>
                <a:ea typeface="Times"/>
                <a:cs typeface="Times"/>
                <a:sym typeface="Times"/>
              </a:rPr>
              <a:t>x </a:t>
            </a:r>
            <a:r>
              <a:rPr b="0" i="0" lang="en-US" sz="2400" u="none" strike="noStrike">
                <a:solidFill>
                  <a:schemeClr val="dk2"/>
                </a:solidFill>
                <a:latin typeface="Times"/>
                <a:ea typeface="Times"/>
                <a:cs typeface="Times"/>
                <a:sym typeface="Times"/>
              </a:rPr>
              <a:t>or </a:t>
            </a:r>
            <a:r>
              <a:rPr b="0" i="1" lang="en-US" sz="2400" u="none" strike="noStrike">
                <a:solidFill>
                  <a:schemeClr val="dk2"/>
                </a:solidFill>
                <a:latin typeface="Times"/>
                <a:ea typeface="Times"/>
                <a:cs typeface="Times"/>
                <a:sym typeface="Times"/>
              </a:rPr>
              <a:t>z </a:t>
            </a:r>
            <a:r>
              <a:rPr b="0" i="0" lang="en-US" sz="2400" u="none" strike="noStrike">
                <a:solidFill>
                  <a:schemeClr val="dk2"/>
                </a:solidFill>
                <a:latin typeface="Times"/>
                <a:ea typeface="Times"/>
                <a:cs typeface="Times"/>
                <a:sym typeface="Times"/>
              </a:rPr>
              <a:t>values.</a:t>
            </a:r>
            <a:endParaRPr/>
          </a:p>
          <a:p>
            <a:pPr indent="0" lvl="0" marL="0" marR="0" rtl="0" algn="just">
              <a:spcBef>
                <a:spcPts val="0"/>
              </a:spcBef>
              <a:spcAft>
                <a:spcPts val="0"/>
              </a:spcAft>
              <a:buNone/>
            </a:pPr>
            <a:r>
              <a:t/>
            </a:r>
            <a:endParaRPr b="0" i="0" sz="2400" u="none" strike="noStrike">
              <a:solidFill>
                <a:schemeClr val="dk2"/>
              </a:solidFill>
              <a:latin typeface="Times"/>
              <a:ea typeface="Times"/>
              <a:cs typeface="Times"/>
              <a:sym typeface="Times"/>
            </a:endParaRPr>
          </a:p>
          <a:p>
            <a:pPr indent="0" lvl="0" marL="0" marR="0" rtl="0" algn="just">
              <a:spcBef>
                <a:spcPts val="0"/>
              </a:spcBef>
              <a:spcAft>
                <a:spcPts val="0"/>
              </a:spcAft>
              <a:buNone/>
            </a:pPr>
            <a:r>
              <a:rPr b="1" i="0" lang="en-US" sz="2400" u="none" strike="noStrike">
                <a:solidFill>
                  <a:schemeClr val="dk2"/>
                </a:solidFill>
                <a:latin typeface="Times"/>
                <a:ea typeface="Times"/>
                <a:cs typeface="Times"/>
                <a:sym typeface="Times"/>
              </a:rPr>
              <a:t>Shift Operators</a:t>
            </a:r>
            <a:endParaRPr/>
          </a:p>
          <a:p>
            <a:pPr indent="0" lvl="0" marL="0" marR="0" rtl="0" algn="just">
              <a:spcBef>
                <a:spcPts val="0"/>
              </a:spcBef>
              <a:spcAft>
                <a:spcPts val="0"/>
              </a:spcAft>
              <a:buNone/>
            </a:pPr>
            <a:r>
              <a:rPr b="0" i="0" lang="en-US" sz="2400" u="none" strike="noStrike">
                <a:solidFill>
                  <a:schemeClr val="dk2"/>
                </a:solidFill>
                <a:latin typeface="Times"/>
                <a:ea typeface="Times"/>
                <a:cs typeface="Times"/>
                <a:sym typeface="Times"/>
              </a:rPr>
              <a:t>A vector operand can be shifted to the right or left by a number of bits specified as a</a:t>
            </a:r>
            <a:r>
              <a:rPr b="0" i="0" lang="en-US" sz="2400" u="none" strike="noStrike">
                <a:solidFill>
                  <a:schemeClr val="dk2"/>
                </a:solidFill>
                <a:latin typeface="Times"/>
                <a:ea typeface="Times"/>
                <a:cs typeface="Times"/>
                <a:sym typeface="Times"/>
              </a:rPr>
              <a:t> </a:t>
            </a:r>
            <a:r>
              <a:rPr b="0" i="0" lang="en-US" sz="2400" u="none" strike="noStrike">
                <a:solidFill>
                  <a:schemeClr val="dk2"/>
                </a:solidFill>
                <a:latin typeface="Times"/>
                <a:ea typeface="Times"/>
                <a:cs typeface="Times"/>
                <a:sym typeface="Times"/>
              </a:rPr>
              <a:t>constant. When bits are shifted, the vacant bit positions are filled with 0s. For example,</a:t>
            </a:r>
            <a:endParaRPr/>
          </a:p>
          <a:p>
            <a:pPr indent="0" lvl="0" marL="0" marR="0" rtl="0" algn="just">
              <a:spcBef>
                <a:spcPts val="0"/>
              </a:spcBef>
              <a:spcAft>
                <a:spcPts val="0"/>
              </a:spcAft>
              <a:buNone/>
            </a:pPr>
            <a:r>
              <a:rPr b="0" i="0" lang="en-US" sz="2400" u="none" strike="noStrike">
                <a:solidFill>
                  <a:schemeClr val="dk2"/>
                </a:solidFill>
                <a:latin typeface="Times"/>
                <a:ea typeface="Times"/>
                <a:cs typeface="Times"/>
                <a:sym typeface="Times"/>
              </a:rPr>
              <a:t>B =A</a:t>
            </a:r>
            <a:r>
              <a:rPr b="0" i="1" lang="en-US" sz="2400" u="none" strike="noStrike">
                <a:solidFill>
                  <a:schemeClr val="dk2"/>
                </a:solidFill>
                <a:latin typeface="Arial"/>
                <a:ea typeface="Arial"/>
                <a:cs typeface="Arial"/>
                <a:sym typeface="Arial"/>
              </a:rPr>
              <a:t>&lt;&lt; </a:t>
            </a:r>
            <a:r>
              <a:rPr b="0" i="0" lang="en-US" sz="2400" u="none" strike="noStrike">
                <a:solidFill>
                  <a:schemeClr val="dk2"/>
                </a:solidFill>
                <a:latin typeface="Times"/>
                <a:ea typeface="Times"/>
                <a:cs typeface="Times"/>
                <a:sym typeface="Times"/>
              </a:rPr>
              <a:t>1;</a:t>
            </a:r>
            <a:r>
              <a:rPr b="0" i="0" lang="en-US" sz="2400" u="none" strike="noStrike">
                <a:solidFill>
                  <a:schemeClr val="dk2"/>
                </a:solidFill>
                <a:latin typeface="Times"/>
                <a:ea typeface="Times"/>
                <a:cs typeface="Times"/>
                <a:sym typeface="Times"/>
              </a:rPr>
              <a:t> </a:t>
            </a:r>
            <a:r>
              <a:rPr lang="en-US" sz="2400">
                <a:solidFill>
                  <a:schemeClr val="dk2"/>
                </a:solidFill>
                <a:latin typeface="Calibri"/>
                <a:ea typeface="Calibri"/>
                <a:cs typeface="Calibri"/>
                <a:sym typeface="Calibri"/>
              </a:rPr>
              <a:t>results in b2 = a1, b1 = a0, and b0 = 0. Similarly,</a:t>
            </a:r>
            <a:endParaRPr/>
          </a:p>
          <a:p>
            <a:pPr indent="0" lvl="0" marL="0" marR="0" rtl="0" algn="just">
              <a:spcBef>
                <a:spcPts val="0"/>
              </a:spcBef>
              <a:spcAft>
                <a:spcPts val="0"/>
              </a:spcAft>
              <a:buNone/>
            </a:pPr>
            <a:r>
              <a:rPr lang="en-US" sz="2400">
                <a:solidFill>
                  <a:schemeClr val="dk2"/>
                </a:solidFill>
                <a:latin typeface="Calibri"/>
                <a:ea typeface="Calibri"/>
                <a:cs typeface="Calibri"/>
                <a:sym typeface="Calibri"/>
              </a:rPr>
              <a:t>B =A&gt;&gt; 2;  yields b2 = b1 = 0 and b0 = a2.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p:nvPr/>
        </p:nvSpPr>
        <p:spPr>
          <a:xfrm>
            <a:off x="1137313" y="418742"/>
            <a:ext cx="9644418"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2"/>
                </a:solidFill>
                <a:latin typeface="Calibri"/>
                <a:ea typeface="Calibri"/>
                <a:cs typeface="Calibri"/>
                <a:sym typeface="Calibri"/>
              </a:rPr>
              <a:t>Concatenate Operator</a:t>
            </a:r>
            <a:endParaRPr/>
          </a:p>
          <a:p>
            <a:pPr indent="0" lvl="0" marL="0" marR="0" rtl="0" algn="just">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2"/>
                </a:solidFill>
                <a:latin typeface="Calibri"/>
                <a:ea typeface="Calibri"/>
                <a:cs typeface="Calibri"/>
                <a:sym typeface="Calibri"/>
              </a:rPr>
              <a:t>This operator concatenates two or more vectors to create a larger vector. For example,  D = {A, B};  defines the six-bit vector D = a2a1a0b2b1b0. Similarly, the concatenation  E = {3’b111, A, 2’b00};</a:t>
            </a:r>
            <a:endParaRPr/>
          </a:p>
          <a:p>
            <a:pPr indent="0" lvl="0" marL="0" marR="0" rtl="0" algn="just">
              <a:spcBef>
                <a:spcPts val="0"/>
              </a:spcBef>
              <a:spcAft>
                <a:spcPts val="0"/>
              </a:spcAft>
              <a:buNone/>
            </a:pPr>
            <a:r>
              <a:rPr lang="en-US" sz="2400">
                <a:solidFill>
                  <a:schemeClr val="dk2"/>
                </a:solidFill>
                <a:latin typeface="Calibri"/>
                <a:ea typeface="Calibri"/>
                <a:cs typeface="Calibri"/>
                <a:sym typeface="Calibri"/>
              </a:rPr>
              <a:t>produces the eight-bit vector E = 111a</a:t>
            </a:r>
            <a:r>
              <a:rPr baseline="-25000" lang="en-US" sz="2400">
                <a:solidFill>
                  <a:schemeClr val="dk2"/>
                </a:solidFill>
                <a:latin typeface="Calibri"/>
                <a:ea typeface="Calibri"/>
                <a:cs typeface="Calibri"/>
                <a:sym typeface="Calibri"/>
              </a:rPr>
              <a:t>2</a:t>
            </a:r>
            <a:r>
              <a:rPr lang="en-US" sz="2400">
                <a:solidFill>
                  <a:schemeClr val="dk2"/>
                </a:solidFill>
                <a:latin typeface="Calibri"/>
                <a:ea typeface="Calibri"/>
                <a:cs typeface="Calibri"/>
                <a:sym typeface="Calibri"/>
              </a:rPr>
              <a:t>a</a:t>
            </a:r>
            <a:r>
              <a:rPr baseline="-25000" lang="en-US" sz="2400">
                <a:solidFill>
                  <a:schemeClr val="dk2"/>
                </a:solidFill>
                <a:latin typeface="Calibri"/>
                <a:ea typeface="Calibri"/>
                <a:cs typeface="Calibri"/>
                <a:sym typeface="Calibri"/>
              </a:rPr>
              <a:t>1</a:t>
            </a:r>
            <a:r>
              <a:rPr lang="en-US" sz="2400">
                <a:solidFill>
                  <a:schemeClr val="dk2"/>
                </a:solidFill>
                <a:latin typeface="Calibri"/>
                <a:ea typeface="Calibri"/>
                <a:cs typeface="Calibri"/>
                <a:sym typeface="Calibri"/>
              </a:rPr>
              <a:t>a</a:t>
            </a:r>
            <a:r>
              <a:rPr baseline="-25000" lang="en-US" sz="2400">
                <a:solidFill>
                  <a:schemeClr val="dk2"/>
                </a:solidFill>
                <a:latin typeface="Calibri"/>
                <a:ea typeface="Calibri"/>
                <a:cs typeface="Calibri"/>
                <a:sym typeface="Calibri"/>
              </a:rPr>
              <a:t>0</a:t>
            </a:r>
            <a:r>
              <a:rPr lang="en-US" sz="2400">
                <a:solidFill>
                  <a:schemeClr val="dk2"/>
                </a:solidFill>
                <a:latin typeface="Calibri"/>
                <a:ea typeface="Calibri"/>
                <a:cs typeface="Calibri"/>
                <a:sym typeface="Calibri"/>
              </a:rPr>
              <a:t>00.</a:t>
            </a:r>
            <a:endParaRPr/>
          </a:p>
          <a:p>
            <a:pPr indent="0" lvl="0" marL="0" marR="0" rtl="0" algn="just">
              <a:spcBef>
                <a:spcPts val="0"/>
              </a:spcBef>
              <a:spcAft>
                <a:spcPts val="0"/>
              </a:spcAft>
              <a:buNone/>
            </a:pPr>
            <a:r>
              <a:t/>
            </a:r>
            <a:endParaRPr sz="2400">
              <a:solidFill>
                <a:schemeClr val="dk2"/>
              </a:solidFill>
              <a:latin typeface="Calibri"/>
              <a:ea typeface="Calibri"/>
              <a:cs typeface="Calibri"/>
              <a:sym typeface="Calibri"/>
            </a:endParaRPr>
          </a:p>
          <a:p>
            <a:pPr indent="0" lvl="0" marL="0" marR="0" rtl="0" algn="just">
              <a:spcBef>
                <a:spcPts val="0"/>
              </a:spcBef>
              <a:spcAft>
                <a:spcPts val="0"/>
              </a:spcAft>
              <a:buNone/>
            </a:pPr>
            <a:r>
              <a:rPr b="1" lang="en-US" sz="2400">
                <a:solidFill>
                  <a:schemeClr val="dk2"/>
                </a:solidFill>
                <a:latin typeface="Calibri"/>
                <a:ea typeface="Calibri"/>
                <a:cs typeface="Calibri"/>
                <a:sym typeface="Calibri"/>
              </a:rPr>
              <a:t>Replication Operator</a:t>
            </a:r>
            <a:endParaRPr/>
          </a:p>
          <a:p>
            <a:pPr indent="0" lvl="0" marL="0" marR="0" rtl="0" algn="just">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2"/>
                </a:solidFill>
                <a:latin typeface="Calibri"/>
                <a:ea typeface="Calibri"/>
                <a:cs typeface="Calibri"/>
                <a:sym typeface="Calibri"/>
              </a:rPr>
              <a:t>This operator allows repetitive concatenation of the same vector, which is replicated the number of times indicated in the replication constant. For example, {3{A}} is equivalent to writing {A, A, A}. The specification {4{2’b10}} produces the eight-bit vector 10101010.</a:t>
            </a:r>
            <a:endParaRPr/>
          </a:p>
          <a:p>
            <a:pPr indent="0" lvl="0" marL="0" marR="0" rtl="0" algn="just">
              <a:spcBef>
                <a:spcPts val="0"/>
              </a:spcBef>
              <a:spcAft>
                <a:spcPts val="0"/>
              </a:spcAft>
              <a:buNone/>
            </a:pPr>
            <a:r>
              <a:rPr lang="en-US" sz="2400">
                <a:solidFill>
                  <a:schemeClr val="dk2"/>
                </a:solidFill>
                <a:latin typeface="Calibri"/>
                <a:ea typeface="Calibri"/>
                <a:cs typeface="Calibri"/>
                <a:sym typeface="Calibri"/>
              </a:rPr>
              <a:t>The replication operator may be used in conjunction with the concatenate operator. For instance, {2{A}, 3{B}} is equivalent to {A, A, B, B, B}.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3102592" y="533991"/>
            <a:ext cx="6096000"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module </a:t>
            </a:r>
            <a:r>
              <a:rPr b="0" i="0" lang="en-US" sz="2800" u="none" strike="noStrike">
                <a:solidFill>
                  <a:schemeClr val="dk1"/>
                </a:solidFill>
                <a:latin typeface="Times"/>
                <a:ea typeface="Times"/>
                <a:cs typeface="Times"/>
                <a:sym typeface="Times"/>
              </a:rPr>
              <a:t>mux2to1 (w0, w1, s, 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w0, w1, s;</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output </a:t>
            </a:r>
            <a:r>
              <a:rPr b="0" i="0" lang="en-US" sz="2800" u="none" strike="noStrike">
                <a:solidFill>
                  <a:schemeClr val="dk1"/>
                </a:solidFill>
                <a:latin typeface="Times"/>
                <a:ea typeface="Times"/>
                <a:cs typeface="Times"/>
                <a:sym typeface="Times"/>
              </a:rPr>
              <a:t>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assign </a:t>
            </a:r>
            <a:r>
              <a:rPr b="0" i="0" lang="en-US" sz="2800" u="none" strike="noStrike">
                <a:solidFill>
                  <a:schemeClr val="dk1"/>
                </a:solidFill>
                <a:latin typeface="Times"/>
                <a:ea typeface="Times"/>
                <a:cs typeface="Times"/>
                <a:sym typeface="Times"/>
              </a:rPr>
              <a:t>f = s ? w1 : w0;</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
        <p:nvSpPr>
          <p:cNvPr id="97" name="Google Shape;97;p3"/>
          <p:cNvSpPr/>
          <p:nvPr/>
        </p:nvSpPr>
        <p:spPr>
          <a:xfrm>
            <a:off x="3102592" y="3232203"/>
            <a:ext cx="6096000"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module </a:t>
            </a:r>
            <a:r>
              <a:rPr b="0" i="0" lang="en-US" sz="2800" u="none" strike="noStrike">
                <a:solidFill>
                  <a:schemeClr val="dk2"/>
                </a:solidFill>
                <a:latin typeface="Times"/>
                <a:ea typeface="Times"/>
                <a:cs typeface="Times"/>
                <a:sym typeface="Times"/>
              </a:rPr>
              <a:t>mux2to1 (w0, w1, s, f);</a:t>
            </a:r>
            <a:endParaRPr/>
          </a:p>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input </a:t>
            </a:r>
            <a:r>
              <a:rPr b="0" i="0" lang="en-US" sz="2800" u="none" strike="noStrike">
                <a:solidFill>
                  <a:schemeClr val="dk2"/>
                </a:solidFill>
                <a:latin typeface="Times"/>
                <a:ea typeface="Times"/>
                <a:cs typeface="Times"/>
                <a:sym typeface="Times"/>
              </a:rPr>
              <a:t>w0, w1, s;</a:t>
            </a:r>
            <a:endParaRPr/>
          </a:p>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output </a:t>
            </a:r>
            <a:r>
              <a:rPr b="0" i="0" lang="en-US" sz="2800" u="none" strike="noStrike">
                <a:solidFill>
                  <a:schemeClr val="dk2"/>
                </a:solidFill>
                <a:latin typeface="Times"/>
                <a:ea typeface="Times"/>
                <a:cs typeface="Times"/>
                <a:sym typeface="Times"/>
              </a:rPr>
              <a:t>f;</a:t>
            </a:r>
            <a:endParaRPr/>
          </a:p>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reg </a:t>
            </a:r>
            <a:r>
              <a:rPr b="0" i="0" lang="en-US" sz="2800" u="none" strike="noStrike">
                <a:solidFill>
                  <a:schemeClr val="dk2"/>
                </a:solidFill>
                <a:latin typeface="Times"/>
                <a:ea typeface="Times"/>
                <a:cs typeface="Times"/>
                <a:sym typeface="Times"/>
              </a:rPr>
              <a:t>f;</a:t>
            </a:r>
            <a:endParaRPr/>
          </a:p>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always </a:t>
            </a:r>
            <a:r>
              <a:rPr b="0" i="0" lang="en-US" sz="2800" u="none" strike="noStrike">
                <a:solidFill>
                  <a:schemeClr val="dk2"/>
                </a:solidFill>
                <a:latin typeface="Times"/>
                <a:ea typeface="Times"/>
                <a:cs typeface="Times"/>
                <a:sym typeface="Times"/>
              </a:rPr>
              <a:t>@(w0 or w1 or s)</a:t>
            </a:r>
            <a:endParaRPr/>
          </a:p>
          <a:p>
            <a:pPr indent="0" lvl="0" marL="0" marR="0" rtl="0" algn="just">
              <a:spcBef>
                <a:spcPts val="0"/>
              </a:spcBef>
              <a:spcAft>
                <a:spcPts val="0"/>
              </a:spcAft>
              <a:buNone/>
            </a:pPr>
            <a:r>
              <a:rPr b="0" i="0" lang="en-US" sz="2800" u="none" strike="noStrike">
                <a:solidFill>
                  <a:schemeClr val="dk2"/>
                </a:solidFill>
                <a:latin typeface="Times"/>
                <a:ea typeface="Times"/>
                <a:cs typeface="Times"/>
                <a:sym typeface="Times"/>
              </a:rPr>
              <a:t>f = s ? w1 : w0;</a:t>
            </a:r>
            <a:endParaRPr/>
          </a:p>
          <a:p>
            <a:pPr indent="0" lvl="0" marL="0" marR="0" rtl="0" algn="just">
              <a:spcBef>
                <a:spcPts val="0"/>
              </a:spcBef>
              <a:spcAft>
                <a:spcPts val="0"/>
              </a:spcAft>
              <a:buNone/>
            </a:pPr>
            <a:r>
              <a:rPr b="1" i="0" lang="en-US" sz="2800" u="none" strike="noStrike">
                <a:solidFill>
                  <a:schemeClr val="dk2"/>
                </a:solidFill>
                <a:latin typeface="Times"/>
                <a:ea typeface="Times"/>
                <a:cs typeface="Times"/>
                <a:sym typeface="Times"/>
              </a:rPr>
              <a:t>endmodule</a:t>
            </a:r>
            <a:endParaRPr sz="28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1519450" y="1378129"/>
            <a:ext cx="8470711"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module </a:t>
            </a:r>
            <a:r>
              <a:rPr b="0" i="0" lang="en-US" sz="2800" u="none" strike="noStrike">
                <a:solidFill>
                  <a:schemeClr val="dk1"/>
                </a:solidFill>
                <a:latin typeface="Times"/>
                <a:ea typeface="Times"/>
                <a:cs typeface="Times"/>
                <a:sym typeface="Times"/>
              </a:rPr>
              <a:t>mux4to1 (w0, w1, w2, w3, S, 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w0, w1, w2, w3;</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[1:0] S;</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output </a:t>
            </a:r>
            <a:r>
              <a:rPr b="0" i="0" lang="en-US" sz="2800" u="none" strike="noStrike">
                <a:solidFill>
                  <a:schemeClr val="dk1"/>
                </a:solidFill>
                <a:latin typeface="Times"/>
                <a:ea typeface="Times"/>
                <a:cs typeface="Times"/>
                <a:sym typeface="Times"/>
              </a:rPr>
              <a:t>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assign </a:t>
            </a:r>
            <a:r>
              <a:rPr b="0" i="0" lang="en-US" sz="2800" u="none" strike="noStrike">
                <a:solidFill>
                  <a:schemeClr val="dk1"/>
                </a:solidFill>
                <a:latin typeface="Times"/>
                <a:ea typeface="Times"/>
                <a:cs typeface="Times"/>
                <a:sym typeface="Times"/>
              </a:rPr>
              <a:t>f = S[1] ? (S[0] ? w3 : w2) : (S[0] ? w1 : w0);</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p:nvPr/>
        </p:nvSpPr>
        <p:spPr>
          <a:xfrm>
            <a:off x="627797" y="1207168"/>
            <a:ext cx="10972800"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rgbClr val="000000"/>
                </a:solidFill>
                <a:latin typeface="Times"/>
                <a:ea typeface="Times"/>
                <a:cs typeface="Times"/>
                <a:sym typeface="Times"/>
              </a:rPr>
              <a:t>if-else </a:t>
            </a:r>
            <a:r>
              <a:rPr b="0" i="0" lang="en-US" sz="2800" u="none" strike="noStrike">
                <a:solidFill>
                  <a:srgbClr val="000000"/>
                </a:solidFill>
                <a:latin typeface="Times"/>
                <a:ea typeface="Times"/>
                <a:cs typeface="Times"/>
                <a:sym typeface="Times"/>
              </a:rPr>
              <a:t>statement has the syntax</a:t>
            </a:r>
            <a:endParaRPr/>
          </a:p>
          <a:p>
            <a:pPr indent="0" lvl="0" marL="0" marR="0" rtl="0" algn="just">
              <a:spcBef>
                <a:spcPts val="0"/>
              </a:spcBef>
              <a:spcAft>
                <a:spcPts val="0"/>
              </a:spcAft>
              <a:buNone/>
            </a:pPr>
            <a:r>
              <a:rPr b="1" i="0" lang="en-US" sz="2800" u="none" strike="noStrike">
                <a:solidFill>
                  <a:srgbClr val="000000"/>
                </a:solidFill>
                <a:latin typeface="Times"/>
                <a:ea typeface="Times"/>
                <a:cs typeface="Times"/>
                <a:sym typeface="Times"/>
              </a:rPr>
              <a:t>                if </a:t>
            </a:r>
            <a:r>
              <a:rPr b="0" i="0" lang="en-US" sz="2800" u="none" strike="noStrike">
                <a:solidFill>
                  <a:srgbClr val="000000"/>
                </a:solidFill>
                <a:latin typeface="Times"/>
                <a:ea typeface="Times"/>
                <a:cs typeface="Times"/>
                <a:sym typeface="Times"/>
              </a:rPr>
              <a:t>(conditional_expression) statement;</a:t>
            </a:r>
            <a:endParaRPr/>
          </a:p>
          <a:p>
            <a:pPr indent="0" lvl="0" marL="0" marR="0" rtl="0" algn="just">
              <a:spcBef>
                <a:spcPts val="0"/>
              </a:spcBef>
              <a:spcAft>
                <a:spcPts val="0"/>
              </a:spcAft>
              <a:buNone/>
            </a:pPr>
            <a:r>
              <a:rPr b="1" i="0" lang="en-US" sz="2800" u="none" strike="noStrike">
                <a:solidFill>
                  <a:srgbClr val="000000"/>
                </a:solidFill>
                <a:latin typeface="Times"/>
                <a:ea typeface="Times"/>
                <a:cs typeface="Times"/>
                <a:sym typeface="Times"/>
              </a:rPr>
              <a:t>                else </a:t>
            </a:r>
            <a:r>
              <a:rPr b="0" i="0" lang="en-US" sz="2800" u="none" strike="noStrike">
                <a:solidFill>
                  <a:srgbClr val="000000"/>
                </a:solidFill>
                <a:latin typeface="Times"/>
                <a:ea typeface="Times"/>
                <a:cs typeface="Times"/>
                <a:sym typeface="Times"/>
              </a:rPr>
              <a:t>statement;</a:t>
            </a:r>
            <a:endParaRPr/>
          </a:p>
          <a:p>
            <a:pPr indent="0" lvl="0" marL="0" marR="0" rtl="0" algn="just">
              <a:spcBef>
                <a:spcPts val="0"/>
              </a:spcBef>
              <a:spcAft>
                <a:spcPts val="0"/>
              </a:spcAft>
              <a:buNone/>
            </a:pPr>
            <a:r>
              <a:rPr b="0" i="0" lang="en-US" sz="2800" u="none" strike="noStrike">
                <a:solidFill>
                  <a:srgbClr val="000000"/>
                </a:solidFill>
                <a:latin typeface="Times"/>
                <a:ea typeface="Times"/>
                <a:cs typeface="Times"/>
                <a:sym typeface="Times"/>
              </a:rPr>
              <a:t> If the expression</a:t>
            </a:r>
            <a:r>
              <a:rPr b="0" i="0" lang="en-US" sz="2800" u="none" strike="noStrike">
                <a:solidFill>
                  <a:srgbClr val="000000"/>
                </a:solidFill>
                <a:latin typeface="Times"/>
                <a:ea typeface="Times"/>
                <a:cs typeface="Times"/>
                <a:sym typeface="Times"/>
              </a:rPr>
              <a:t> </a:t>
            </a:r>
            <a:r>
              <a:rPr b="0" i="0" lang="en-US" sz="2800" u="none" strike="noStrike">
                <a:solidFill>
                  <a:srgbClr val="000000"/>
                </a:solidFill>
                <a:latin typeface="Times"/>
                <a:ea typeface="Times"/>
                <a:cs typeface="Times"/>
                <a:sym typeface="Times"/>
              </a:rPr>
              <a:t>is evaluated to true then the first statement (or a block of statements delineated by </a:t>
            </a:r>
            <a:r>
              <a:rPr b="1" i="0" lang="en-US" sz="2800" u="none" strike="noStrike">
                <a:solidFill>
                  <a:srgbClr val="000000"/>
                </a:solidFill>
                <a:latin typeface="Times"/>
                <a:ea typeface="Times"/>
                <a:cs typeface="Times"/>
                <a:sym typeface="Times"/>
              </a:rPr>
              <a:t>begin</a:t>
            </a:r>
            <a:r>
              <a:rPr b="1" i="0" lang="en-US" sz="2800" u="none" strike="noStrike">
                <a:solidFill>
                  <a:srgbClr val="000000"/>
                </a:solidFill>
                <a:latin typeface="Times"/>
                <a:ea typeface="Times"/>
                <a:cs typeface="Times"/>
                <a:sym typeface="Times"/>
              </a:rPr>
              <a:t> </a:t>
            </a:r>
            <a:r>
              <a:rPr b="0" i="0" lang="en-US" sz="2800" u="none" strike="noStrike">
                <a:solidFill>
                  <a:srgbClr val="000000"/>
                </a:solidFill>
                <a:latin typeface="Times"/>
                <a:ea typeface="Times"/>
                <a:cs typeface="Times"/>
                <a:sym typeface="Times"/>
              </a:rPr>
              <a:t>and </a:t>
            </a:r>
            <a:r>
              <a:rPr b="1" i="0" lang="en-US" sz="2800" u="none" strike="noStrike">
                <a:solidFill>
                  <a:srgbClr val="000000"/>
                </a:solidFill>
                <a:latin typeface="Times"/>
                <a:ea typeface="Times"/>
                <a:cs typeface="Times"/>
                <a:sym typeface="Times"/>
              </a:rPr>
              <a:t>end </a:t>
            </a:r>
            <a:r>
              <a:rPr b="0" i="0" lang="en-US" sz="2800" u="none" strike="noStrike">
                <a:solidFill>
                  <a:srgbClr val="000000"/>
                </a:solidFill>
                <a:latin typeface="Times"/>
                <a:ea typeface="Times"/>
                <a:cs typeface="Times"/>
                <a:sym typeface="Times"/>
              </a:rPr>
              <a:t>keywords) is executed or else the second statement (or a block of statements) is</a:t>
            </a:r>
            <a:endParaRPr/>
          </a:p>
          <a:p>
            <a:pPr indent="0" lvl="0" marL="0" marR="0" rtl="0" algn="just">
              <a:spcBef>
                <a:spcPts val="0"/>
              </a:spcBef>
              <a:spcAft>
                <a:spcPts val="0"/>
              </a:spcAft>
              <a:buNone/>
            </a:pPr>
            <a:r>
              <a:rPr b="0" i="0" lang="en-US" sz="2800" u="none" strike="noStrike">
                <a:solidFill>
                  <a:srgbClr val="000000"/>
                </a:solidFill>
                <a:latin typeface="Times"/>
                <a:ea typeface="Times"/>
                <a:cs typeface="Times"/>
                <a:sym typeface="Times"/>
              </a:rPr>
              <a:t>executed.</a:t>
            </a:r>
            <a:endParaRPr sz="2800">
              <a:solidFill>
                <a:schemeClr val="dk1"/>
              </a:solidFill>
              <a:latin typeface="Calibri"/>
              <a:ea typeface="Calibri"/>
              <a:cs typeface="Calibri"/>
              <a:sym typeface="Calibri"/>
            </a:endParaRPr>
          </a:p>
        </p:txBody>
      </p:sp>
      <p:sp>
        <p:nvSpPr>
          <p:cNvPr id="108" name="Google Shape;108;p5"/>
          <p:cNvSpPr/>
          <p:nvPr/>
        </p:nvSpPr>
        <p:spPr>
          <a:xfrm>
            <a:off x="4103410" y="241826"/>
            <a:ext cx="38100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The If-Else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3048000" y="987905"/>
            <a:ext cx="60960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module </a:t>
            </a:r>
            <a:r>
              <a:rPr b="0" i="0" lang="en-US" sz="2800" u="none" strike="noStrike">
                <a:solidFill>
                  <a:schemeClr val="dk1"/>
                </a:solidFill>
                <a:latin typeface="Times"/>
                <a:ea typeface="Times"/>
                <a:cs typeface="Times"/>
                <a:sym typeface="Times"/>
              </a:rPr>
              <a:t>mux2to1 (w0, w1, s, 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w0, w1, s;</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output </a:t>
            </a:r>
            <a:r>
              <a:rPr b="0" i="0" lang="en-US" sz="28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reg </a:t>
            </a:r>
            <a:r>
              <a:rPr b="0" i="0" lang="en-US" sz="28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always </a:t>
            </a:r>
            <a:r>
              <a:rPr b="0" i="0" lang="en-US" sz="2800" u="none" strike="noStrike">
                <a:solidFill>
                  <a:schemeClr val="dk1"/>
                </a:solidFill>
                <a:latin typeface="Times"/>
                <a:ea typeface="Times"/>
                <a:cs typeface="Times"/>
                <a:sym typeface="Times"/>
              </a:rPr>
              <a:t>@(w0 or w1 or s)</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if </a:t>
            </a:r>
            <a:r>
              <a:rPr b="0" i="0" lang="en-US" sz="2800" u="none" strike="noStrike">
                <a:solidFill>
                  <a:schemeClr val="dk1"/>
                </a:solidFill>
                <a:latin typeface="Times"/>
                <a:ea typeface="Times"/>
                <a:cs typeface="Times"/>
                <a:sym typeface="Times"/>
              </a:rPr>
              <a:t>(s == 0)</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f = w0;</a:t>
            </a:r>
            <a:endParaRPr/>
          </a:p>
          <a:p>
            <a:pPr indent="0" lvl="0" marL="0" marR="0" rtl="0" algn="l">
              <a:spcBef>
                <a:spcPts val="0"/>
              </a:spcBef>
              <a:spcAft>
                <a:spcPts val="0"/>
              </a:spcAft>
              <a:buNone/>
            </a:pPr>
            <a:r>
              <a:rPr b="1" i="0" lang="en-US" sz="2800" u="none" strike="noStrike">
                <a:solidFill>
                  <a:schemeClr val="dk1"/>
                </a:solidFill>
                <a:latin typeface="Times"/>
                <a:ea typeface="Times"/>
                <a:cs typeface="Times"/>
                <a:sym typeface="Times"/>
              </a:rPr>
              <a:t>else</a:t>
            </a:r>
            <a:endParaRPr/>
          </a:p>
          <a:p>
            <a:pPr indent="0" lvl="0" marL="0" marR="0" rtl="0" algn="l">
              <a:spcBef>
                <a:spcPts val="0"/>
              </a:spcBef>
              <a:spcAft>
                <a:spcPts val="0"/>
              </a:spcAft>
              <a:buNone/>
            </a:pPr>
            <a:r>
              <a:rPr b="0" i="0" lang="en-US" sz="2800" u="none" strike="noStrike">
                <a:solidFill>
                  <a:schemeClr val="dk1"/>
                </a:solidFill>
                <a:latin typeface="Times"/>
                <a:ea typeface="Times"/>
                <a:cs typeface="Times"/>
                <a:sym typeface="Times"/>
              </a:rPr>
              <a:t>f = w1;</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2829636" y="377294"/>
            <a:ext cx="6096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module </a:t>
            </a:r>
            <a:r>
              <a:rPr b="0" i="0" lang="en-US" sz="2400" u="none" strike="noStrike">
                <a:solidFill>
                  <a:schemeClr val="dk1"/>
                </a:solidFill>
                <a:latin typeface="Times"/>
                <a:ea typeface="Times"/>
                <a:cs typeface="Times"/>
                <a:sym typeface="Times"/>
              </a:rPr>
              <a:t>mux4to1 (w0, w1, w2, w3, S, 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input </a:t>
            </a:r>
            <a:r>
              <a:rPr b="0" i="0" lang="en-US" sz="2400" u="none" strike="noStrike">
                <a:solidFill>
                  <a:schemeClr val="dk1"/>
                </a:solidFill>
                <a:latin typeface="Times"/>
                <a:ea typeface="Times"/>
                <a:cs typeface="Times"/>
                <a:sym typeface="Times"/>
              </a:rPr>
              <a:t>w0, w1, w2, w3;</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input </a:t>
            </a:r>
            <a:r>
              <a:rPr b="0" i="0" lang="en-US" sz="2400" u="none" strike="noStrike">
                <a:solidFill>
                  <a:schemeClr val="dk1"/>
                </a:solidFill>
                <a:latin typeface="Times"/>
                <a:ea typeface="Times"/>
                <a:cs typeface="Times"/>
                <a:sym typeface="Times"/>
              </a:rPr>
              <a:t>[1:0] S;</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output </a:t>
            </a:r>
            <a:r>
              <a:rPr b="0" i="0" lang="en-US" sz="24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reg </a:t>
            </a:r>
            <a:r>
              <a:rPr b="0" i="0" lang="en-US" sz="24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always </a:t>
            </a:r>
            <a:r>
              <a:rPr b="0" i="0" lang="en-US" sz="2400" u="none" strike="noStrike">
                <a:solidFill>
                  <a:schemeClr val="dk1"/>
                </a:solidFill>
                <a:latin typeface="Times"/>
                <a:ea typeface="Times"/>
                <a:cs typeface="Times"/>
                <a:sym typeface="Times"/>
              </a:rPr>
              <a:t>@(w0 or w1 or w2 or w3 or S)</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if </a:t>
            </a:r>
            <a:r>
              <a:rPr b="0" i="0" lang="en-US" sz="2400" u="none" strike="noStrike">
                <a:solidFill>
                  <a:schemeClr val="dk1"/>
                </a:solidFill>
                <a:latin typeface="Times"/>
                <a:ea typeface="Times"/>
                <a:cs typeface="Times"/>
                <a:sym typeface="Times"/>
              </a:rPr>
              <a:t>(S == 2’b00)</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w0;</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2’b01)</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w1;</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2’b10)</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w2;</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2’b11)</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w3;</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endmodule</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p:nvPr/>
        </p:nvSpPr>
        <p:spPr>
          <a:xfrm>
            <a:off x="2829635" y="295407"/>
            <a:ext cx="6096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module </a:t>
            </a:r>
            <a:r>
              <a:rPr b="0" i="0" lang="en-US" sz="2400" u="none" strike="noStrike">
                <a:solidFill>
                  <a:schemeClr val="dk1"/>
                </a:solidFill>
                <a:latin typeface="Times"/>
                <a:ea typeface="Times"/>
                <a:cs typeface="Times"/>
                <a:sym typeface="Times"/>
              </a:rPr>
              <a:t>mux4to1 (W, S, 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input </a:t>
            </a:r>
            <a:r>
              <a:rPr b="0" i="0" lang="en-US" sz="2400" u="none" strike="noStrike">
                <a:solidFill>
                  <a:schemeClr val="dk1"/>
                </a:solidFill>
                <a:latin typeface="Times"/>
                <a:ea typeface="Times"/>
                <a:cs typeface="Times"/>
                <a:sym typeface="Times"/>
              </a:rPr>
              <a:t>[0:3] W;</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input </a:t>
            </a:r>
            <a:r>
              <a:rPr b="0" i="0" lang="en-US" sz="2400" u="none" strike="noStrike">
                <a:solidFill>
                  <a:schemeClr val="dk1"/>
                </a:solidFill>
                <a:latin typeface="Times"/>
                <a:ea typeface="Times"/>
                <a:cs typeface="Times"/>
                <a:sym typeface="Times"/>
              </a:rPr>
              <a:t>[1:0] S;</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output </a:t>
            </a:r>
            <a:r>
              <a:rPr b="0" i="0" lang="en-US" sz="24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reg </a:t>
            </a:r>
            <a:r>
              <a:rPr b="0" i="0" lang="en-US" sz="2400" u="none" strike="noStrike">
                <a:solidFill>
                  <a:schemeClr val="dk1"/>
                </a:solidFill>
                <a:latin typeface="Times"/>
                <a:ea typeface="Times"/>
                <a:cs typeface="Times"/>
                <a:sym typeface="Times"/>
              </a:rPr>
              <a:t>f;</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always </a:t>
            </a:r>
            <a:r>
              <a:rPr b="0" i="0" lang="en-US" sz="2400" u="none" strike="noStrike">
                <a:solidFill>
                  <a:schemeClr val="dk1"/>
                </a:solidFill>
                <a:latin typeface="Times"/>
                <a:ea typeface="Times"/>
                <a:cs typeface="Times"/>
                <a:sym typeface="Times"/>
              </a:rPr>
              <a:t>@(W or S)</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if </a:t>
            </a:r>
            <a:r>
              <a:rPr b="0" i="0" lang="en-US" sz="2400" u="none" strike="noStrike">
                <a:solidFill>
                  <a:schemeClr val="dk1"/>
                </a:solidFill>
                <a:latin typeface="Times"/>
                <a:ea typeface="Times"/>
                <a:cs typeface="Times"/>
                <a:sym typeface="Times"/>
              </a:rPr>
              <a:t>(S == 0)</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W[0];</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1)</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W[1];</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2)</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W[2];</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else if </a:t>
            </a:r>
            <a:r>
              <a:rPr b="0" i="0" lang="en-US" sz="2400" u="none" strike="noStrike">
                <a:solidFill>
                  <a:schemeClr val="dk1"/>
                </a:solidFill>
                <a:latin typeface="Times"/>
                <a:ea typeface="Times"/>
                <a:cs typeface="Times"/>
                <a:sym typeface="Times"/>
              </a:rPr>
              <a:t>(S == 3)</a:t>
            </a:r>
            <a:endParaRPr/>
          </a:p>
          <a:p>
            <a:pPr indent="0" lvl="0" marL="0" marR="0" rtl="0" algn="l">
              <a:spcBef>
                <a:spcPts val="0"/>
              </a:spcBef>
              <a:spcAft>
                <a:spcPts val="0"/>
              </a:spcAft>
              <a:buNone/>
            </a:pPr>
            <a:r>
              <a:rPr b="0" i="0" lang="en-US" sz="2400" u="none" strike="noStrike">
                <a:solidFill>
                  <a:schemeClr val="dk1"/>
                </a:solidFill>
                <a:latin typeface="Times"/>
                <a:ea typeface="Times"/>
                <a:cs typeface="Times"/>
                <a:sym typeface="Times"/>
              </a:rPr>
              <a:t>f = W[3];</a:t>
            </a:r>
            <a:endParaRPr/>
          </a:p>
          <a:p>
            <a:pPr indent="0" lvl="0" marL="0" marR="0" rtl="0" algn="l">
              <a:spcBef>
                <a:spcPts val="0"/>
              </a:spcBef>
              <a:spcAft>
                <a:spcPts val="0"/>
              </a:spcAft>
              <a:buNone/>
            </a:pPr>
            <a:r>
              <a:rPr b="1" i="0" lang="en-US" sz="2400" u="none" strike="noStrike">
                <a:solidFill>
                  <a:schemeClr val="dk1"/>
                </a:solidFill>
                <a:latin typeface="Times"/>
                <a:ea typeface="Times"/>
                <a:cs typeface="Times"/>
                <a:sym typeface="Times"/>
              </a:rPr>
              <a:t>endmodule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p:nvPr/>
        </p:nvSpPr>
        <p:spPr>
          <a:xfrm>
            <a:off x="2693159" y="657201"/>
            <a:ext cx="7870208"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module </a:t>
            </a:r>
            <a:r>
              <a:rPr b="0" i="0" lang="en-US" sz="2800" u="none" strike="noStrike">
                <a:solidFill>
                  <a:schemeClr val="dk1"/>
                </a:solidFill>
                <a:latin typeface="Times"/>
                <a:ea typeface="Times"/>
                <a:cs typeface="Times"/>
                <a:sym typeface="Times"/>
              </a:rPr>
              <a:t>mux16to1 (W, S16, 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[0:15] W;</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input </a:t>
            </a:r>
            <a:r>
              <a:rPr b="0" i="0" lang="en-US" sz="2800" u="none" strike="noStrike">
                <a:solidFill>
                  <a:schemeClr val="dk1"/>
                </a:solidFill>
                <a:latin typeface="Times"/>
                <a:ea typeface="Times"/>
                <a:cs typeface="Times"/>
                <a:sym typeface="Times"/>
              </a:rPr>
              <a:t>[3:0] S16;</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output </a:t>
            </a:r>
            <a:r>
              <a:rPr b="0" i="0" lang="en-US" sz="2800" u="none" strike="noStrike">
                <a:solidFill>
                  <a:schemeClr val="dk1"/>
                </a:solidFill>
                <a:latin typeface="Times"/>
                <a:ea typeface="Times"/>
                <a:cs typeface="Times"/>
                <a:sym typeface="Times"/>
              </a:rPr>
              <a:t>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wire </a:t>
            </a:r>
            <a:r>
              <a:rPr b="0" i="0" lang="en-US" sz="2800" u="none" strike="noStrike">
                <a:solidFill>
                  <a:schemeClr val="dk1"/>
                </a:solidFill>
                <a:latin typeface="Times"/>
                <a:ea typeface="Times"/>
                <a:cs typeface="Times"/>
                <a:sym typeface="Times"/>
              </a:rPr>
              <a:t>[0:3] M;</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mux4to1 Mux1 (W[0:3], S16[1:0], M[0]);</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mux4to1 Mux2 (W[4:7], S16[1:0], M[1]);</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mux4to1 Mux3 (W[8:11], S16[1:0], M[2]);</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mux4to1 Mux4 (W[12:15], S16[1:0], M[3]);</a:t>
            </a:r>
            <a:endParaRPr/>
          </a:p>
          <a:p>
            <a:pPr indent="0" lvl="0" marL="0" marR="0" rtl="0" algn="just">
              <a:spcBef>
                <a:spcPts val="0"/>
              </a:spcBef>
              <a:spcAft>
                <a:spcPts val="0"/>
              </a:spcAft>
              <a:buNone/>
            </a:pPr>
            <a:r>
              <a:rPr b="0" i="0" lang="en-US" sz="2800" u="none" strike="noStrike">
                <a:solidFill>
                  <a:schemeClr val="dk1"/>
                </a:solidFill>
                <a:latin typeface="Times"/>
                <a:ea typeface="Times"/>
                <a:cs typeface="Times"/>
                <a:sym typeface="Times"/>
              </a:rPr>
              <a:t>mux4to1 Mux5 (M[0:3], S16[3:2], f);</a:t>
            </a:r>
            <a:endParaRPr/>
          </a:p>
          <a:p>
            <a:pPr indent="0" lvl="0" marL="0" marR="0" rtl="0" algn="just">
              <a:spcBef>
                <a:spcPts val="0"/>
              </a:spcBef>
              <a:spcAft>
                <a:spcPts val="0"/>
              </a:spcAft>
              <a:buNone/>
            </a:pPr>
            <a:r>
              <a:rPr b="1" i="0" lang="en-US" sz="2800" u="none" strike="noStrike">
                <a:solidFill>
                  <a:schemeClr val="dk1"/>
                </a:solidFill>
                <a:latin typeface="Times"/>
                <a:ea typeface="Times"/>
                <a:cs typeface="Times"/>
                <a:sym typeface="Times"/>
              </a:rPr>
              <a:t>endmodule</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2017-09-03T18:02:01Z</dcterms:created>
  <dc:creator>Shamathmika Vs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