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Arim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RDGsZlzpV645Xe9/A2YDOUo01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3F8C7B-D133-4AE8-A6EC-DCA079E59D08}">
  <a:tblStyle styleId="{733F8C7B-D133-4AE8-A6EC-DCA079E59D0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rimo-italic.fntdata"/><Relationship Id="rId12" Type="http://schemas.openxmlformats.org/officeDocument/2006/relationships/slide" Target="slides/slide7.xml"/><Relationship Id="rId34" Type="http://schemas.openxmlformats.org/officeDocument/2006/relationships/font" Target="fonts/Arim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Arim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Synchronous Sequential Circuits</a:t>
            </a:r>
            <a:br>
              <a:rPr lang="en-US" sz="5400"/>
            </a:br>
            <a:endParaRPr sz="5400"/>
          </a:p>
        </p:txBody>
      </p:sp>
      <p:sp>
        <p:nvSpPr>
          <p:cNvPr id="85" name="Google Shape;85;p1"/>
          <p:cNvSpPr/>
          <p:nvPr/>
        </p:nvSpPr>
        <p:spPr>
          <a:xfrm>
            <a:off x="1369325" y="3248353"/>
            <a:ext cx="998561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Text book: Digital Design by Morris Mano,2</a:t>
            </a:r>
            <a:r>
              <a:rPr b="0" baseline="30000" i="0" lang="en-US" sz="2800" u="none" cap="none" strike="noStrike">
                <a:solidFill>
                  <a:schemeClr val="dk1"/>
                </a:solidFill>
                <a:latin typeface="Calibri"/>
                <a:ea typeface="Calibri"/>
                <a:cs typeface="Calibri"/>
                <a:sym typeface="Calibri"/>
              </a:rPr>
              <a:t>nd</a:t>
            </a:r>
            <a:r>
              <a:rPr b="0" i="0" lang="en-US" sz="2800" u="none" cap="none" strike="noStrike">
                <a:solidFill>
                  <a:schemeClr val="dk1"/>
                </a:solidFill>
                <a:latin typeface="Calibri"/>
                <a:ea typeface="Calibri"/>
                <a:cs typeface="Calibri"/>
                <a:sym typeface="Calibri"/>
              </a:rPr>
              <a:t> edition, 6</a:t>
            </a:r>
            <a:r>
              <a:rPr b="0" baseline="30000" i="0" lang="en-US" sz="2800" u="none" cap="none" strike="noStrike">
                <a:solidFill>
                  <a:schemeClr val="dk1"/>
                </a:solidFill>
                <a:latin typeface="Calibri"/>
                <a:ea typeface="Calibri"/>
                <a:cs typeface="Calibri"/>
                <a:sym typeface="Calibri"/>
              </a:rPr>
              <a:t>th</a:t>
            </a:r>
            <a:r>
              <a:rPr b="0" i="0" lang="en-US" sz="2800" u="none" cap="none" strike="noStrike">
                <a:solidFill>
                  <a:schemeClr val="dk1"/>
                </a:solidFill>
                <a:latin typeface="Calibri"/>
                <a:ea typeface="Calibri"/>
                <a:cs typeface="Calibri"/>
                <a:sym typeface="Calibri"/>
              </a:rPr>
              <a:t> Chapter</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0"/>
          <p:cNvPicPr preferRelativeResize="0"/>
          <p:nvPr/>
        </p:nvPicPr>
        <p:blipFill rotWithShape="1">
          <a:blip r:embed="rId3">
            <a:alphaModFix/>
          </a:blip>
          <a:srcRect b="0" l="0" r="0" t="0"/>
          <a:stretch/>
        </p:blipFill>
        <p:spPr>
          <a:xfrm>
            <a:off x="726278" y="1091980"/>
            <a:ext cx="5135597" cy="2674802"/>
          </a:xfrm>
          <a:prstGeom prst="rect">
            <a:avLst/>
          </a:prstGeom>
          <a:noFill/>
          <a:ln>
            <a:noFill/>
          </a:ln>
        </p:spPr>
      </p:pic>
      <p:pic>
        <p:nvPicPr>
          <p:cNvPr id="138" name="Google Shape;138;p10"/>
          <p:cNvPicPr preferRelativeResize="0"/>
          <p:nvPr/>
        </p:nvPicPr>
        <p:blipFill rotWithShape="1">
          <a:blip r:embed="rId4">
            <a:alphaModFix/>
          </a:blip>
          <a:srcRect b="0" l="0" r="0" t="0"/>
          <a:stretch/>
        </p:blipFill>
        <p:spPr>
          <a:xfrm>
            <a:off x="6818185" y="682547"/>
            <a:ext cx="4413923" cy="3384485"/>
          </a:xfrm>
          <a:prstGeom prst="rect">
            <a:avLst/>
          </a:prstGeom>
          <a:noFill/>
          <a:ln>
            <a:noFill/>
          </a:ln>
        </p:spPr>
      </p:pic>
      <p:sp>
        <p:nvSpPr>
          <p:cNvPr id="139" name="Google Shape;139;p10"/>
          <p:cNvSpPr txBox="1"/>
          <p:nvPr/>
        </p:nvSpPr>
        <p:spPr>
          <a:xfrm>
            <a:off x="3603009" y="3836199"/>
            <a:ext cx="41901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Basic FF circuit with NAND gates</a:t>
            </a:r>
            <a:endParaRPr sz="2400">
              <a:solidFill>
                <a:schemeClr val="dk1"/>
              </a:solidFill>
              <a:latin typeface="Calibri"/>
              <a:ea typeface="Calibri"/>
              <a:cs typeface="Calibri"/>
              <a:sym typeface="Calibri"/>
            </a:endParaRPr>
          </a:p>
        </p:txBody>
      </p:sp>
      <p:sp>
        <p:nvSpPr>
          <p:cNvPr id="140" name="Google Shape;140;p10"/>
          <p:cNvSpPr txBox="1"/>
          <p:nvPr/>
        </p:nvSpPr>
        <p:spPr>
          <a:xfrm>
            <a:off x="468573" y="4367281"/>
            <a:ext cx="9823028"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output of a NAND gate is 1 if any input is 0, and that the output is 0 only when all the inputs are 1.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p:nvPr/>
        </p:nvSpPr>
        <p:spPr>
          <a:xfrm>
            <a:off x="627798" y="884282"/>
            <a:ext cx="10904560" cy="4832092"/>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It operates with both inputs normally at 1, unless the state  has to be changed. The application of 0 to the </a:t>
            </a:r>
            <a:r>
              <a:rPr i="1" lang="en-US" sz="2800">
                <a:solidFill>
                  <a:schemeClr val="dk1"/>
                </a:solidFill>
                <a:latin typeface="Times"/>
                <a:ea typeface="Times"/>
                <a:cs typeface="Times"/>
                <a:sym typeface="Times"/>
              </a:rPr>
              <a:t>S </a:t>
            </a:r>
            <a:r>
              <a:rPr lang="en-US" sz="2800">
                <a:solidFill>
                  <a:schemeClr val="dk1"/>
                </a:solidFill>
                <a:latin typeface="Times"/>
                <a:ea typeface="Times"/>
                <a:cs typeface="Times"/>
                <a:sym typeface="Times"/>
              </a:rPr>
              <a:t>input causes output </a:t>
            </a:r>
            <a:r>
              <a:rPr i="1" lang="en-US" sz="2800">
                <a:solidFill>
                  <a:schemeClr val="dk1"/>
                </a:solidFill>
                <a:latin typeface="Times"/>
                <a:ea typeface="Times"/>
                <a:cs typeface="Times"/>
                <a:sym typeface="Times"/>
              </a:rPr>
              <a:t>Q </a:t>
            </a:r>
            <a:r>
              <a:rPr lang="en-US" sz="2800">
                <a:solidFill>
                  <a:schemeClr val="dk1"/>
                </a:solidFill>
                <a:latin typeface="Times"/>
                <a:ea typeface="Times"/>
                <a:cs typeface="Times"/>
                <a:sym typeface="Times"/>
              </a:rPr>
              <a:t>to go to 1, putting the FF in the set state. </a:t>
            </a:r>
            <a:endParaRPr sz="2800">
              <a:solidFill>
                <a:schemeClr val="dk1"/>
              </a:solidFill>
              <a:latin typeface="Times"/>
              <a:ea typeface="Times"/>
              <a:cs typeface="Times"/>
              <a:sym typeface="Times"/>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When the </a:t>
            </a:r>
            <a:r>
              <a:rPr i="1" lang="en-US" sz="2800">
                <a:solidFill>
                  <a:schemeClr val="dk1"/>
                </a:solidFill>
                <a:latin typeface="Times"/>
                <a:ea typeface="Times"/>
                <a:cs typeface="Times"/>
                <a:sym typeface="Times"/>
              </a:rPr>
              <a:t>S </a:t>
            </a:r>
            <a:r>
              <a:rPr lang="en-US" sz="2800">
                <a:solidFill>
                  <a:schemeClr val="dk1"/>
                </a:solidFill>
                <a:latin typeface="Times"/>
                <a:ea typeface="Times"/>
                <a:cs typeface="Times"/>
                <a:sym typeface="Times"/>
              </a:rPr>
              <a:t>input goes back to 1, the circuit remains in the set state. After both inputs go back to 1, we are allowed to change the state of the FF by placing a 0 in the </a:t>
            </a:r>
            <a:r>
              <a:rPr i="1" lang="en-US" sz="2800">
                <a:solidFill>
                  <a:schemeClr val="dk1"/>
                </a:solidFill>
                <a:latin typeface="Times"/>
                <a:ea typeface="Times"/>
                <a:cs typeface="Times"/>
                <a:sym typeface="Times"/>
              </a:rPr>
              <a:t>R </a:t>
            </a:r>
            <a:r>
              <a:rPr lang="en-US" sz="2800">
                <a:solidFill>
                  <a:schemeClr val="dk1"/>
                </a:solidFill>
                <a:latin typeface="Times"/>
                <a:ea typeface="Times"/>
                <a:cs typeface="Times"/>
                <a:sym typeface="Times"/>
              </a:rPr>
              <a:t>input. This action causes the circuit to go to the reset state and stay there even after both inputs return to 1. </a:t>
            </a:r>
            <a:endParaRPr sz="2800">
              <a:solidFill>
                <a:schemeClr val="dk1"/>
              </a:solidFill>
              <a:latin typeface="Times"/>
              <a:ea typeface="Times"/>
              <a:cs typeface="Times"/>
              <a:sym typeface="Times"/>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The condition that is forbidden for the NAND FF is both inputs being equal to 0 at the same time, an input combination that should be avoided.</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1086394" y="26062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SR FF with NAND gates and Clock</a:t>
            </a:r>
            <a:endParaRPr/>
          </a:p>
        </p:txBody>
      </p:sp>
      <p:pic>
        <p:nvPicPr>
          <p:cNvPr id="151" name="Google Shape;151;p12"/>
          <p:cNvPicPr preferRelativeResize="0"/>
          <p:nvPr>
            <p:ph idx="1" type="body"/>
          </p:nvPr>
        </p:nvPicPr>
        <p:blipFill rotWithShape="1">
          <a:blip r:embed="rId3">
            <a:alphaModFix/>
          </a:blip>
          <a:srcRect b="0" l="0" r="0" t="0"/>
          <a:stretch/>
        </p:blipFill>
        <p:spPr>
          <a:xfrm>
            <a:off x="1899606" y="1257003"/>
            <a:ext cx="7298984" cy="4020627"/>
          </a:xfrm>
          <a:prstGeom prst="rect">
            <a:avLst/>
          </a:prstGeom>
          <a:noFill/>
          <a:ln>
            <a:noFill/>
          </a:ln>
        </p:spPr>
      </p:pic>
      <p:sp>
        <p:nvSpPr>
          <p:cNvPr id="152" name="Google Shape;152;p12"/>
          <p:cNvSpPr txBox="1"/>
          <p:nvPr/>
        </p:nvSpPr>
        <p:spPr>
          <a:xfrm>
            <a:off x="700239" y="5535126"/>
            <a:ext cx="8751883" cy="52322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FFs with clock signal are called clocked FFs or simply FFs</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0" l="0" r="0" t="0"/>
          <a:stretch/>
        </p:blipFill>
        <p:spPr>
          <a:xfrm>
            <a:off x="6032034" y="673974"/>
            <a:ext cx="4236971" cy="3394831"/>
          </a:xfrm>
          <a:prstGeom prst="rect">
            <a:avLst/>
          </a:prstGeom>
          <a:noFill/>
          <a:ln>
            <a:noFill/>
          </a:ln>
        </p:spPr>
      </p:pic>
      <p:graphicFrame>
        <p:nvGraphicFramePr>
          <p:cNvPr id="158" name="Google Shape;158;p13"/>
          <p:cNvGraphicFramePr/>
          <p:nvPr/>
        </p:nvGraphicFramePr>
        <p:xfrm>
          <a:off x="941694" y="855972"/>
          <a:ext cx="3000000" cy="3000000"/>
        </p:xfrm>
        <a:graphic>
          <a:graphicData uri="http://schemas.openxmlformats.org/drawingml/2006/table">
            <a:tbl>
              <a:tblPr bandRow="1" firstRow="1">
                <a:noFill/>
                <a:tableStyleId>{733F8C7B-D133-4AE8-A6EC-DCA079E59D08}</a:tableStyleId>
              </a:tblPr>
              <a:tblGrid>
                <a:gridCol w="709675"/>
                <a:gridCol w="764275"/>
                <a:gridCol w="764275"/>
                <a:gridCol w="1542200"/>
              </a:tblGrid>
              <a:tr h="345250">
                <a:tc>
                  <a:txBody>
                    <a:bodyPr/>
                    <a:lstStyle/>
                    <a:p>
                      <a:pPr indent="0" lvl="0" marL="0" marR="0" rtl="0" algn="ctr">
                        <a:spcBef>
                          <a:spcPts val="0"/>
                        </a:spcBef>
                        <a:spcAft>
                          <a:spcPts val="0"/>
                        </a:spcAft>
                        <a:buNone/>
                      </a:pPr>
                      <a:r>
                        <a:rPr lang="en-US" sz="1800" u="none" cap="none" strike="noStrike"/>
                        <a:t>Q</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Qt+1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Indeterminate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25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18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Indeterminate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9" name="Google Shape;159;p13"/>
          <p:cNvSpPr txBox="1"/>
          <p:nvPr/>
        </p:nvSpPr>
        <p:spPr>
          <a:xfrm>
            <a:off x="1364776" y="4694830"/>
            <a:ext cx="22551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 Characteristic Table</a:t>
            </a:r>
            <a:endParaRPr sz="1800">
              <a:solidFill>
                <a:schemeClr val="dk1"/>
              </a:solidFill>
              <a:latin typeface="Calibri"/>
              <a:ea typeface="Calibri"/>
              <a:cs typeface="Calibri"/>
              <a:sym typeface="Calibri"/>
            </a:endParaRPr>
          </a:p>
        </p:txBody>
      </p:sp>
      <p:pic>
        <p:nvPicPr>
          <p:cNvPr id="160" name="Google Shape;160;p13"/>
          <p:cNvPicPr preferRelativeResize="0"/>
          <p:nvPr/>
        </p:nvPicPr>
        <p:blipFill rotWithShape="1">
          <a:blip r:embed="rId4">
            <a:alphaModFix/>
          </a:blip>
          <a:srcRect b="0" l="0" r="0" t="0"/>
          <a:stretch/>
        </p:blipFill>
        <p:spPr>
          <a:xfrm>
            <a:off x="5337153" y="4353845"/>
            <a:ext cx="2508194" cy="2116547"/>
          </a:xfrm>
          <a:prstGeom prst="rect">
            <a:avLst/>
          </a:prstGeom>
          <a:noFill/>
          <a:ln>
            <a:noFill/>
          </a:ln>
        </p:spPr>
      </p:pic>
      <p:sp>
        <p:nvSpPr>
          <p:cNvPr id="161" name="Google Shape;161;p13"/>
          <p:cNvSpPr txBox="1"/>
          <p:nvPr/>
        </p:nvSpPr>
        <p:spPr>
          <a:xfrm>
            <a:off x="5399008" y="6285726"/>
            <a:ext cx="2034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 Graphical Symbol</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b="0" l="0" r="0" t="0"/>
          <a:stretch/>
        </p:blipFill>
        <p:spPr>
          <a:xfrm>
            <a:off x="1617240" y="1422637"/>
            <a:ext cx="9762685" cy="3449808"/>
          </a:xfrm>
          <a:prstGeom prst="rect">
            <a:avLst/>
          </a:prstGeom>
          <a:noFill/>
          <a:ln>
            <a:noFill/>
          </a:ln>
        </p:spPr>
      </p:pic>
      <p:sp>
        <p:nvSpPr>
          <p:cNvPr id="167" name="Google Shape;167;p14"/>
          <p:cNvSpPr txBox="1"/>
          <p:nvPr/>
        </p:nvSpPr>
        <p:spPr>
          <a:xfrm>
            <a:off x="1410789" y="483326"/>
            <a:ext cx="31220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D Flip Flop</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5"/>
          <p:cNvPicPr preferRelativeResize="0"/>
          <p:nvPr>
            <p:ph idx="1" type="body"/>
          </p:nvPr>
        </p:nvPicPr>
        <p:blipFill rotWithShape="1">
          <a:blip r:embed="rId3">
            <a:alphaModFix/>
          </a:blip>
          <a:srcRect b="0" l="0" r="0" t="0"/>
          <a:stretch/>
        </p:blipFill>
        <p:spPr>
          <a:xfrm>
            <a:off x="1670984" y="1946367"/>
            <a:ext cx="9578314" cy="36996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JK Flip flop</a:t>
            </a:r>
            <a:endParaRPr/>
          </a:p>
        </p:txBody>
      </p:sp>
      <p:pic>
        <p:nvPicPr>
          <p:cNvPr id="178" name="Google Shape;178;p16"/>
          <p:cNvPicPr preferRelativeResize="0"/>
          <p:nvPr/>
        </p:nvPicPr>
        <p:blipFill rotWithShape="1">
          <a:blip r:embed="rId3">
            <a:alphaModFix/>
          </a:blip>
          <a:srcRect b="0" l="0" r="0" t="0"/>
          <a:stretch/>
        </p:blipFill>
        <p:spPr>
          <a:xfrm>
            <a:off x="387872" y="1551091"/>
            <a:ext cx="8073935" cy="4077095"/>
          </a:xfrm>
          <a:prstGeom prst="rect">
            <a:avLst/>
          </a:prstGeom>
          <a:noFill/>
          <a:ln>
            <a:noFill/>
          </a:ln>
        </p:spPr>
      </p:pic>
      <p:pic>
        <p:nvPicPr>
          <p:cNvPr id="179" name="Google Shape;179;p16"/>
          <p:cNvPicPr preferRelativeResize="0"/>
          <p:nvPr/>
        </p:nvPicPr>
        <p:blipFill rotWithShape="1">
          <a:blip r:embed="rId4">
            <a:alphaModFix/>
          </a:blip>
          <a:srcRect b="0" l="0" r="0" t="0"/>
          <a:stretch/>
        </p:blipFill>
        <p:spPr>
          <a:xfrm>
            <a:off x="7614927" y="1253458"/>
            <a:ext cx="4585753" cy="43747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7"/>
          <p:cNvPicPr preferRelativeResize="0"/>
          <p:nvPr/>
        </p:nvPicPr>
        <p:blipFill rotWithShape="1">
          <a:blip r:embed="rId3">
            <a:alphaModFix/>
          </a:blip>
          <a:srcRect b="0" l="0" r="0" t="0"/>
          <a:stretch/>
        </p:blipFill>
        <p:spPr>
          <a:xfrm>
            <a:off x="1066800" y="1438243"/>
            <a:ext cx="4585753" cy="4374728"/>
          </a:xfrm>
          <a:prstGeom prst="rect">
            <a:avLst/>
          </a:prstGeom>
          <a:noFill/>
          <a:ln>
            <a:noFill/>
          </a:ln>
        </p:spPr>
      </p:pic>
      <p:pic>
        <p:nvPicPr>
          <p:cNvPr id="185" name="Google Shape;185;p17"/>
          <p:cNvPicPr preferRelativeResize="0"/>
          <p:nvPr/>
        </p:nvPicPr>
        <p:blipFill rotWithShape="1">
          <a:blip r:embed="rId4">
            <a:alphaModFix/>
          </a:blip>
          <a:srcRect b="0" l="0" r="0" t="0"/>
          <a:stretch/>
        </p:blipFill>
        <p:spPr>
          <a:xfrm>
            <a:off x="5955638" y="1658231"/>
            <a:ext cx="5247939" cy="39347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 Flip flop</a:t>
            </a:r>
            <a:endParaRPr/>
          </a:p>
        </p:txBody>
      </p:sp>
      <p:pic>
        <p:nvPicPr>
          <p:cNvPr id="191" name="Google Shape;191;p18"/>
          <p:cNvPicPr preferRelativeResize="0"/>
          <p:nvPr>
            <p:ph idx="1" type="body"/>
          </p:nvPr>
        </p:nvPicPr>
        <p:blipFill rotWithShape="1">
          <a:blip r:embed="rId3">
            <a:alphaModFix/>
          </a:blip>
          <a:srcRect b="0" l="0" r="0" t="0"/>
          <a:stretch/>
        </p:blipFill>
        <p:spPr>
          <a:xfrm>
            <a:off x="469125" y="1567858"/>
            <a:ext cx="8436669" cy="3794920"/>
          </a:xfrm>
          <a:prstGeom prst="rect">
            <a:avLst/>
          </a:prstGeom>
          <a:noFill/>
          <a:ln>
            <a:noFill/>
          </a:ln>
        </p:spPr>
      </p:pic>
      <p:sp>
        <p:nvSpPr>
          <p:cNvPr id="192" name="Google Shape;192;p18"/>
          <p:cNvSpPr txBox="1"/>
          <p:nvPr/>
        </p:nvSpPr>
        <p:spPr>
          <a:xfrm>
            <a:off x="4101737" y="5956663"/>
            <a:ext cx="33310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 FF Logic Diagram</a:t>
            </a:r>
            <a:endParaRPr sz="1800">
              <a:solidFill>
                <a:schemeClr val="dk1"/>
              </a:solidFill>
              <a:latin typeface="Calibri"/>
              <a:ea typeface="Calibri"/>
              <a:cs typeface="Calibri"/>
              <a:sym typeface="Calibri"/>
            </a:endParaRPr>
          </a:p>
        </p:txBody>
      </p:sp>
      <p:pic>
        <p:nvPicPr>
          <p:cNvPr id="193" name="Google Shape;193;p18"/>
          <p:cNvPicPr preferRelativeResize="0"/>
          <p:nvPr/>
        </p:nvPicPr>
        <p:blipFill rotWithShape="1">
          <a:blip r:embed="rId4">
            <a:alphaModFix/>
          </a:blip>
          <a:srcRect b="0" l="0" r="0" t="0"/>
          <a:stretch/>
        </p:blipFill>
        <p:spPr>
          <a:xfrm>
            <a:off x="8323217" y="1956113"/>
            <a:ext cx="3868783" cy="30184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9"/>
          <p:cNvPicPr preferRelativeResize="0"/>
          <p:nvPr>
            <p:ph idx="1" type="body"/>
          </p:nvPr>
        </p:nvPicPr>
        <p:blipFill rotWithShape="1">
          <a:blip r:embed="rId3">
            <a:alphaModFix/>
          </a:blip>
          <a:srcRect b="0" l="0" r="0" t="0"/>
          <a:stretch/>
        </p:blipFill>
        <p:spPr>
          <a:xfrm>
            <a:off x="836022" y="1455344"/>
            <a:ext cx="3868783" cy="3018409"/>
          </a:xfrm>
          <a:prstGeom prst="rect">
            <a:avLst/>
          </a:prstGeom>
          <a:noFill/>
          <a:ln>
            <a:noFill/>
          </a:ln>
        </p:spPr>
      </p:pic>
      <p:pic>
        <p:nvPicPr>
          <p:cNvPr id="199" name="Google Shape;199;p19"/>
          <p:cNvPicPr preferRelativeResize="0"/>
          <p:nvPr/>
        </p:nvPicPr>
        <p:blipFill rotWithShape="1">
          <a:blip r:embed="rId4">
            <a:alphaModFix/>
          </a:blip>
          <a:srcRect b="0" l="0" r="0" t="0"/>
          <a:stretch/>
        </p:blipFill>
        <p:spPr>
          <a:xfrm>
            <a:off x="7072448" y="1455344"/>
            <a:ext cx="3874227" cy="38043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ph idx="1" type="body"/>
          </p:nvPr>
        </p:nvPicPr>
        <p:blipFill rotWithShape="1">
          <a:blip r:embed="rId3">
            <a:alphaModFix/>
          </a:blip>
          <a:srcRect b="0" l="0" r="0" t="0"/>
          <a:stretch/>
        </p:blipFill>
        <p:spPr>
          <a:xfrm>
            <a:off x="1375002" y="2694872"/>
            <a:ext cx="9778385" cy="3196477"/>
          </a:xfrm>
          <a:prstGeom prst="rect">
            <a:avLst/>
          </a:prstGeom>
          <a:noFill/>
          <a:ln>
            <a:noFill/>
          </a:ln>
        </p:spPr>
      </p:pic>
      <p:sp>
        <p:nvSpPr>
          <p:cNvPr id="91" name="Google Shape;91;p2"/>
          <p:cNvSpPr/>
          <p:nvPr/>
        </p:nvSpPr>
        <p:spPr>
          <a:xfrm>
            <a:off x="522513" y="777802"/>
            <a:ext cx="11142617" cy="175432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digital circuits considered thus far have been combinational, i.e., the outputs at any</a:t>
            </a:r>
            <a:br>
              <a:rPr lang="en-US" sz="1800">
                <a:solidFill>
                  <a:schemeClr val="dk1"/>
                </a:solidFill>
                <a:latin typeface="Calibri"/>
                <a:ea typeface="Calibri"/>
                <a:cs typeface="Calibri"/>
                <a:sym typeface="Calibri"/>
              </a:rPr>
            </a:br>
            <a:r>
              <a:rPr lang="en-US" sz="1800">
                <a:solidFill>
                  <a:srgbClr val="000000"/>
                </a:solidFill>
                <a:latin typeface="Arial"/>
                <a:ea typeface="Arial"/>
                <a:cs typeface="Arial"/>
                <a:sym typeface="Arial"/>
              </a:rPr>
              <a:t>instant of time are entirely dependent upon the inputs present at that time. </a:t>
            </a:r>
            <a:endParaRPr sz="1800">
              <a:solidFill>
                <a:srgbClr val="000000"/>
              </a:solidFill>
              <a:latin typeface="Arial"/>
              <a:ea typeface="Arial"/>
              <a:cs typeface="Arial"/>
              <a:sym typeface="Arial"/>
            </a:endParaRPr>
          </a:p>
          <a:p>
            <a:pPr indent="-171450" lvl="0" marL="285750" marR="0" rtl="0" algn="just">
              <a:spcBef>
                <a:spcPts val="0"/>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Although every digital system is likely to have combinational circuits, most systems encountered</a:t>
            </a:r>
            <a:br>
              <a:rPr lang="en-US" sz="1800">
                <a:solidFill>
                  <a:schemeClr val="dk1"/>
                </a:solidFill>
                <a:latin typeface="Calibri"/>
                <a:ea typeface="Calibri"/>
                <a:cs typeface="Calibri"/>
                <a:sym typeface="Calibri"/>
              </a:rPr>
            </a:br>
            <a:r>
              <a:rPr lang="en-US" sz="1800">
                <a:solidFill>
                  <a:srgbClr val="000000"/>
                </a:solidFill>
                <a:latin typeface="Arial"/>
                <a:ea typeface="Arial"/>
                <a:cs typeface="Arial"/>
                <a:sym typeface="Arial"/>
              </a:rPr>
              <a:t>in practice also include memory elements, which require that the system be described in</a:t>
            </a:r>
            <a:br>
              <a:rPr lang="en-US" sz="1800">
                <a:solidFill>
                  <a:schemeClr val="dk1"/>
                </a:solidFill>
                <a:latin typeface="Calibri"/>
                <a:ea typeface="Calibri"/>
                <a:cs typeface="Calibri"/>
                <a:sym typeface="Calibri"/>
              </a:rPr>
            </a:br>
            <a:r>
              <a:rPr lang="en-US" sz="1800">
                <a:solidFill>
                  <a:srgbClr val="000000"/>
                </a:solidFill>
                <a:latin typeface="Arial"/>
                <a:ea typeface="Arial"/>
                <a:cs typeface="Arial"/>
                <a:sym typeface="Arial"/>
              </a:rPr>
              <a:t>terms of sequential.</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642256" y="4304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Triggering of flip flops</a:t>
            </a:r>
            <a:endParaRPr/>
          </a:p>
        </p:txBody>
      </p:sp>
      <p:sp>
        <p:nvSpPr>
          <p:cNvPr id="205" name="Google Shape;205;p20"/>
          <p:cNvSpPr txBox="1"/>
          <p:nvPr>
            <p:ph idx="1" type="body"/>
          </p:nvPr>
        </p:nvSpPr>
        <p:spPr>
          <a:xfrm>
            <a:off x="642256" y="2256699"/>
            <a:ext cx="10515600" cy="2260710"/>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The state of a flipflop is switched by a momentary change in the input signal. This momentary change is called a trigger and the transition it causes is said to trigger the flipflop.</a:t>
            </a:r>
            <a:endParaRPr/>
          </a:p>
          <a:p>
            <a:pPr indent="-228600" lvl="0" marL="228600" rtl="0" algn="just">
              <a:lnSpc>
                <a:spcPct val="80000"/>
              </a:lnSpc>
              <a:spcBef>
                <a:spcPts val="1000"/>
              </a:spcBef>
              <a:spcAft>
                <a:spcPts val="0"/>
              </a:spcAft>
              <a:buClr>
                <a:schemeClr val="dk1"/>
              </a:buClr>
              <a:buSzPts val="2800"/>
              <a:buChar char="•"/>
            </a:pPr>
            <a:r>
              <a:rPr lang="en-US"/>
              <a:t>Clocked FFs are triggered by clock pulses</a:t>
            </a:r>
            <a:endParaRPr/>
          </a:p>
          <a:p>
            <a:pPr indent="-228600" lvl="0" marL="228600" rtl="0" algn="just">
              <a:lnSpc>
                <a:spcPct val="80000"/>
              </a:lnSpc>
              <a:spcBef>
                <a:spcPts val="1000"/>
              </a:spcBef>
              <a:spcAft>
                <a:spcPts val="0"/>
              </a:spcAft>
              <a:buClr>
                <a:schemeClr val="dk1"/>
              </a:buClr>
              <a:buSzPts val="2800"/>
              <a:buChar char="•"/>
            </a:pPr>
            <a:r>
              <a:rPr b="1" lang="en-US"/>
              <a:t>Clock is a signal</a:t>
            </a:r>
            <a:r>
              <a:rPr lang="en-US"/>
              <a:t> that oscillates between a high and a low state</a:t>
            </a:r>
            <a:endParaRPr/>
          </a:p>
          <a:p>
            <a:pPr indent="-50800" lvl="0" marL="228600" rtl="0" algn="just">
              <a:lnSpc>
                <a:spcPct val="8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1" type="body"/>
          </p:nvPr>
        </p:nvSpPr>
        <p:spPr>
          <a:xfrm>
            <a:off x="772886" y="3053534"/>
            <a:ext cx="10515600" cy="1766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positive clock source remains at 0 during the interval between pulses and goes to 1 during the occurrence of a pulse</a:t>
            </a:r>
            <a:endParaRPr/>
          </a:p>
          <a:p>
            <a:pPr indent="-228600" lvl="0" marL="228600" rtl="0" algn="l">
              <a:lnSpc>
                <a:spcPct val="90000"/>
              </a:lnSpc>
              <a:spcBef>
                <a:spcPts val="1000"/>
              </a:spcBef>
              <a:spcAft>
                <a:spcPts val="0"/>
              </a:spcAft>
              <a:buClr>
                <a:schemeClr val="dk1"/>
              </a:buClr>
              <a:buSzPts val="2800"/>
              <a:buChar char="•"/>
            </a:pPr>
            <a:r>
              <a:rPr lang="en-US"/>
              <a:t>The pulse transition from 0 to 1 is called positive edge and that from 1 to 0 is called negative edge.</a:t>
            </a:r>
            <a:endParaRPr/>
          </a:p>
        </p:txBody>
      </p:sp>
      <p:pic>
        <p:nvPicPr>
          <p:cNvPr id="211" name="Google Shape;211;p21"/>
          <p:cNvPicPr preferRelativeResize="0"/>
          <p:nvPr/>
        </p:nvPicPr>
        <p:blipFill rotWithShape="1">
          <a:blip r:embed="rId3">
            <a:alphaModFix/>
          </a:blip>
          <a:srcRect b="0" l="0" r="0" t="0"/>
          <a:stretch/>
        </p:blipFill>
        <p:spPr>
          <a:xfrm>
            <a:off x="2324780" y="813957"/>
            <a:ext cx="6358857" cy="1873431"/>
          </a:xfrm>
          <a:prstGeom prst="rect">
            <a:avLst/>
          </a:prstGeom>
          <a:noFill/>
          <a:ln>
            <a:noFill/>
          </a:ln>
        </p:spPr>
      </p:pic>
      <p:sp>
        <p:nvSpPr>
          <p:cNvPr id="212" name="Google Shape;212;p21"/>
          <p:cNvSpPr txBox="1"/>
          <p:nvPr/>
        </p:nvSpPr>
        <p:spPr>
          <a:xfrm>
            <a:off x="3148148" y="517322"/>
            <a:ext cx="15283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Positive pulse</a:t>
            </a:r>
            <a:endParaRPr sz="1800">
              <a:solidFill>
                <a:schemeClr val="dk1"/>
              </a:solidFill>
              <a:latin typeface="Calibri"/>
              <a:ea typeface="Calibri"/>
              <a:cs typeface="Calibri"/>
              <a:sym typeface="Calibri"/>
            </a:endParaRPr>
          </a:p>
        </p:txBody>
      </p:sp>
      <p:sp>
        <p:nvSpPr>
          <p:cNvPr id="213" name="Google Shape;213;p21"/>
          <p:cNvSpPr/>
          <p:nvPr/>
        </p:nvSpPr>
        <p:spPr>
          <a:xfrm>
            <a:off x="6813469" y="444625"/>
            <a:ext cx="1564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Negative pulse</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2"/>
          <p:cNvPicPr preferRelativeResize="0"/>
          <p:nvPr/>
        </p:nvPicPr>
        <p:blipFill rotWithShape="1">
          <a:blip r:embed="rId3">
            <a:alphaModFix/>
          </a:blip>
          <a:srcRect b="0" l="0" r="0" t="0"/>
          <a:stretch/>
        </p:blipFill>
        <p:spPr>
          <a:xfrm>
            <a:off x="-31963" y="1514902"/>
            <a:ext cx="7524584" cy="3916830"/>
          </a:xfrm>
          <a:prstGeom prst="rect">
            <a:avLst/>
          </a:prstGeom>
          <a:noFill/>
          <a:ln>
            <a:noFill/>
          </a:ln>
        </p:spPr>
      </p:pic>
      <p:sp>
        <p:nvSpPr>
          <p:cNvPr id="219" name="Google Shape;219;p22"/>
          <p:cNvSpPr txBox="1"/>
          <p:nvPr/>
        </p:nvSpPr>
        <p:spPr>
          <a:xfrm>
            <a:off x="1119116" y="723331"/>
            <a:ext cx="28472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Master Slave FF</a:t>
            </a:r>
            <a:endParaRPr b="1" sz="3200">
              <a:solidFill>
                <a:schemeClr val="dk1"/>
              </a:solidFill>
              <a:latin typeface="Calibri"/>
              <a:ea typeface="Calibri"/>
              <a:cs typeface="Calibri"/>
              <a:sym typeface="Calibri"/>
            </a:endParaRPr>
          </a:p>
        </p:txBody>
      </p:sp>
      <p:pic>
        <p:nvPicPr>
          <p:cNvPr id="220" name="Google Shape;220;p22"/>
          <p:cNvPicPr preferRelativeResize="0"/>
          <p:nvPr/>
        </p:nvPicPr>
        <p:blipFill rotWithShape="1">
          <a:blip r:embed="rId4">
            <a:alphaModFix/>
          </a:blip>
          <a:srcRect b="0" l="0" r="0" t="0"/>
          <a:stretch/>
        </p:blipFill>
        <p:spPr>
          <a:xfrm>
            <a:off x="7492621" y="1724841"/>
            <a:ext cx="4230806" cy="3912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3"/>
          <p:cNvPicPr preferRelativeResize="0"/>
          <p:nvPr/>
        </p:nvPicPr>
        <p:blipFill rotWithShape="1">
          <a:blip r:embed="rId3">
            <a:alphaModFix/>
          </a:blip>
          <a:srcRect b="0" l="0" r="0" t="0"/>
          <a:stretch/>
        </p:blipFill>
        <p:spPr>
          <a:xfrm>
            <a:off x="3343701" y="1465477"/>
            <a:ext cx="6946712" cy="5003373"/>
          </a:xfrm>
          <a:prstGeom prst="rect">
            <a:avLst/>
          </a:prstGeom>
          <a:noFill/>
          <a:ln>
            <a:noFill/>
          </a:ln>
        </p:spPr>
      </p:pic>
      <p:sp>
        <p:nvSpPr>
          <p:cNvPr id="226" name="Google Shape;226;p23"/>
          <p:cNvSpPr txBox="1"/>
          <p:nvPr/>
        </p:nvSpPr>
        <p:spPr>
          <a:xfrm>
            <a:off x="955343" y="573206"/>
            <a:ext cx="426296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Edge Triggered FF</a:t>
            </a:r>
            <a:endParaRPr b="1" sz="4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4"/>
          <p:cNvPicPr preferRelativeResize="0"/>
          <p:nvPr/>
        </p:nvPicPr>
        <p:blipFill rotWithShape="1">
          <a:blip r:embed="rId3">
            <a:alphaModFix/>
          </a:blip>
          <a:srcRect b="0" l="0" r="0" t="0"/>
          <a:stretch/>
        </p:blipFill>
        <p:spPr>
          <a:xfrm>
            <a:off x="791571" y="622729"/>
            <a:ext cx="10058400" cy="54388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5"/>
          <p:cNvPicPr preferRelativeResize="0"/>
          <p:nvPr/>
        </p:nvPicPr>
        <p:blipFill rotWithShape="1">
          <a:blip r:embed="rId3">
            <a:alphaModFix/>
          </a:blip>
          <a:srcRect b="0" l="0" r="0" t="0"/>
          <a:stretch/>
        </p:blipFill>
        <p:spPr>
          <a:xfrm>
            <a:off x="-222483" y="771593"/>
            <a:ext cx="9421074" cy="4861235"/>
          </a:xfrm>
          <a:prstGeom prst="rect">
            <a:avLst/>
          </a:prstGeom>
          <a:noFill/>
          <a:ln>
            <a:noFill/>
          </a:ln>
        </p:spPr>
      </p:pic>
      <p:pic>
        <p:nvPicPr>
          <p:cNvPr id="237" name="Google Shape;237;p25"/>
          <p:cNvPicPr preferRelativeResize="0"/>
          <p:nvPr/>
        </p:nvPicPr>
        <p:blipFill rotWithShape="1">
          <a:blip r:embed="rId4">
            <a:alphaModFix/>
          </a:blip>
          <a:srcRect b="0" l="0" r="0" t="0"/>
          <a:stretch/>
        </p:blipFill>
        <p:spPr>
          <a:xfrm>
            <a:off x="8988179" y="1883550"/>
            <a:ext cx="3308453" cy="26475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p:nvPr/>
        </p:nvSpPr>
        <p:spPr>
          <a:xfrm>
            <a:off x="1105470" y="770552"/>
            <a:ext cx="10017456" cy="532453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000"/>
              <a:buFont typeface="Arial"/>
              <a:buChar char="•"/>
            </a:pPr>
            <a:r>
              <a:rPr lang="en-US" sz="2000">
                <a:solidFill>
                  <a:schemeClr val="dk1"/>
                </a:solidFill>
                <a:latin typeface="Times"/>
                <a:ea typeface="Times"/>
                <a:cs typeface="Times"/>
                <a:sym typeface="Times"/>
              </a:rPr>
              <a:t>When the input clock in the positive-edge-triggered flip-flop makes a positive transition, the value of </a:t>
            </a:r>
            <a:r>
              <a:rPr i="1" lang="en-US" sz="2000">
                <a:solidFill>
                  <a:schemeClr val="dk1"/>
                </a:solidFill>
                <a:latin typeface="Times"/>
                <a:ea typeface="Times"/>
                <a:cs typeface="Times"/>
                <a:sym typeface="Times"/>
              </a:rPr>
              <a:t>D </a:t>
            </a:r>
            <a:r>
              <a:rPr lang="en-US" sz="2000">
                <a:solidFill>
                  <a:schemeClr val="dk1"/>
                </a:solidFill>
                <a:latin typeface="Times"/>
                <a:ea typeface="Times"/>
                <a:cs typeface="Times"/>
                <a:sym typeface="Times"/>
              </a:rPr>
              <a:t>is transferred to </a:t>
            </a:r>
            <a:r>
              <a:rPr i="1" lang="en-US" sz="2000">
                <a:solidFill>
                  <a:schemeClr val="dk1"/>
                </a:solidFill>
                <a:latin typeface="Times"/>
                <a:ea typeface="Times"/>
                <a:cs typeface="Times"/>
                <a:sym typeface="Times"/>
              </a:rPr>
              <a:t>Q </a:t>
            </a:r>
            <a:r>
              <a:rPr lang="en-US" sz="2000">
                <a:solidFill>
                  <a:schemeClr val="dk1"/>
                </a:solidFill>
                <a:latin typeface="Times"/>
                <a:ea typeface="Times"/>
                <a:cs typeface="Times"/>
                <a:sym typeface="Times"/>
              </a:rPr>
              <a:t>. A negative transition of the clock (i.e., from 1 to 0) does not affect the output, nor is the output affected by changes in </a:t>
            </a:r>
            <a:r>
              <a:rPr i="1" lang="en-US" sz="2000">
                <a:solidFill>
                  <a:schemeClr val="dk1"/>
                </a:solidFill>
                <a:latin typeface="Times"/>
                <a:ea typeface="Times"/>
                <a:cs typeface="Times"/>
                <a:sym typeface="Times"/>
              </a:rPr>
              <a:t>D </a:t>
            </a:r>
            <a:r>
              <a:rPr lang="en-US" sz="2000">
                <a:solidFill>
                  <a:schemeClr val="dk1"/>
                </a:solidFill>
                <a:latin typeface="Times"/>
                <a:ea typeface="Times"/>
                <a:cs typeface="Times"/>
                <a:sym typeface="Times"/>
              </a:rPr>
              <a:t>when </a:t>
            </a:r>
            <a:r>
              <a:rPr i="1" lang="en-US" sz="2000">
                <a:solidFill>
                  <a:schemeClr val="dk1"/>
                </a:solidFill>
                <a:latin typeface="Times"/>
                <a:ea typeface="Times"/>
                <a:cs typeface="Times"/>
                <a:sym typeface="Times"/>
              </a:rPr>
              <a:t>Clock </a:t>
            </a:r>
            <a:r>
              <a:rPr lang="en-US" sz="2000">
                <a:solidFill>
                  <a:schemeClr val="dk1"/>
                </a:solidFill>
                <a:latin typeface="Times"/>
                <a:ea typeface="Times"/>
                <a:cs typeface="Times"/>
                <a:sym typeface="Times"/>
              </a:rPr>
              <a:t>is in the steady logic-1 level or the logic-0 level. Hence, this type of flip-flop responds to the transition from 0 to 1 and nothing else.</a:t>
            </a:r>
            <a:endParaRPr/>
          </a:p>
          <a:p>
            <a:pPr indent="-457200" lvl="0" marL="457200" marR="0" rtl="0" algn="just">
              <a:spcBef>
                <a:spcPts val="0"/>
              </a:spcBef>
              <a:spcAft>
                <a:spcPts val="0"/>
              </a:spcAft>
              <a:buClr>
                <a:schemeClr val="dk1"/>
              </a:buClr>
              <a:buSzPts val="2000"/>
              <a:buFont typeface="Arial"/>
              <a:buChar char="•"/>
            </a:pPr>
            <a:r>
              <a:rPr lang="en-US" sz="2000">
                <a:solidFill>
                  <a:schemeClr val="dk1"/>
                </a:solidFill>
                <a:latin typeface="Times"/>
                <a:ea typeface="Times"/>
                <a:cs typeface="Times"/>
                <a:sym typeface="Times"/>
              </a:rPr>
              <a:t>There is a minimum time called the </a:t>
            </a:r>
            <a:r>
              <a:rPr i="1" lang="en-US" sz="2000">
                <a:solidFill>
                  <a:schemeClr val="dk1"/>
                </a:solidFill>
                <a:latin typeface="Times"/>
                <a:ea typeface="Times"/>
                <a:cs typeface="Times"/>
                <a:sym typeface="Times"/>
              </a:rPr>
              <a:t>setup time </a:t>
            </a:r>
            <a:r>
              <a:rPr lang="en-US" sz="2000">
                <a:solidFill>
                  <a:schemeClr val="dk1"/>
                </a:solidFill>
                <a:latin typeface="Times"/>
                <a:ea typeface="Times"/>
                <a:cs typeface="Times"/>
                <a:sym typeface="Times"/>
              </a:rPr>
              <a:t>during which the </a:t>
            </a:r>
            <a:r>
              <a:rPr i="1" lang="en-US" sz="2000">
                <a:solidFill>
                  <a:schemeClr val="dk1"/>
                </a:solidFill>
                <a:latin typeface="Times"/>
                <a:ea typeface="Times"/>
                <a:cs typeface="Times"/>
                <a:sym typeface="Times"/>
              </a:rPr>
              <a:t>D </a:t>
            </a:r>
            <a:r>
              <a:rPr lang="en-US" sz="2000">
                <a:solidFill>
                  <a:schemeClr val="dk1"/>
                </a:solidFill>
                <a:latin typeface="Times"/>
                <a:ea typeface="Times"/>
                <a:cs typeface="Times"/>
                <a:sym typeface="Times"/>
              </a:rPr>
              <a:t>input must be maintained at a constant value prior to the occurrence of the clock transition. It is equal to the propagation delay through the gates 4 and 1 since a  change in D causes a change in the outputs of these two gates  </a:t>
            </a:r>
            <a:endParaRPr/>
          </a:p>
          <a:p>
            <a:pPr indent="-457200" lvl="0" marL="457200" marR="0" rtl="0" algn="just">
              <a:spcBef>
                <a:spcPts val="0"/>
              </a:spcBef>
              <a:spcAft>
                <a:spcPts val="0"/>
              </a:spcAft>
              <a:buClr>
                <a:schemeClr val="dk1"/>
              </a:buClr>
              <a:buSzPts val="2000"/>
              <a:buFont typeface="Arial"/>
              <a:buChar char="•"/>
            </a:pPr>
            <a:r>
              <a:rPr lang="en-US" sz="2000">
                <a:solidFill>
                  <a:schemeClr val="dk1"/>
                </a:solidFill>
                <a:latin typeface="Times"/>
                <a:ea typeface="Times"/>
                <a:cs typeface="Times"/>
                <a:sym typeface="Times"/>
              </a:rPr>
              <a:t>Similarly, there is a minimum time called the </a:t>
            </a:r>
            <a:r>
              <a:rPr i="1" lang="en-US" sz="2000">
                <a:solidFill>
                  <a:schemeClr val="dk1"/>
                </a:solidFill>
                <a:latin typeface="Times"/>
                <a:ea typeface="Times"/>
                <a:cs typeface="Times"/>
                <a:sym typeface="Times"/>
              </a:rPr>
              <a:t>hold time </a:t>
            </a:r>
            <a:r>
              <a:rPr lang="en-US" sz="2000">
                <a:solidFill>
                  <a:schemeClr val="dk1"/>
                </a:solidFill>
                <a:latin typeface="Times"/>
                <a:ea typeface="Times"/>
                <a:cs typeface="Times"/>
                <a:sym typeface="Times"/>
              </a:rPr>
              <a:t>during which the </a:t>
            </a:r>
            <a:r>
              <a:rPr i="1" lang="en-US" sz="2000">
                <a:solidFill>
                  <a:schemeClr val="dk1"/>
                </a:solidFill>
                <a:latin typeface="Times"/>
                <a:ea typeface="Times"/>
                <a:cs typeface="Times"/>
                <a:sym typeface="Times"/>
              </a:rPr>
              <a:t>D </a:t>
            </a:r>
            <a:r>
              <a:rPr lang="en-US" sz="2000">
                <a:solidFill>
                  <a:schemeClr val="dk1"/>
                </a:solidFill>
                <a:latin typeface="Times"/>
                <a:ea typeface="Times"/>
                <a:cs typeface="Times"/>
                <a:sym typeface="Times"/>
              </a:rPr>
              <a:t>input must not change after the application of the positive transition of the clock. When D=0, it is the propagation delay of gate 3, since it must be ensured that R becomes 0 in order to maintain the output of gate 4 at 1, regardless the value of D. When D=1, it is the propagation delay of gate 2, since it must be ensured that S becomes 0 in order to maintain the output of gate 1 at 1, regardless the value of D</a:t>
            </a:r>
            <a:endParaRPr sz="2000">
              <a:solidFill>
                <a:schemeClr val="dk1"/>
              </a:solidFill>
              <a:latin typeface="Times"/>
              <a:ea typeface="Times"/>
              <a:cs typeface="Times"/>
              <a:sym typeface="Times"/>
            </a:endParaRPr>
          </a:p>
          <a:p>
            <a:pPr indent="-457200" lvl="0" marL="457200" marR="0" rtl="0" algn="just">
              <a:spcBef>
                <a:spcPts val="0"/>
              </a:spcBef>
              <a:spcAft>
                <a:spcPts val="0"/>
              </a:spcAft>
              <a:buClr>
                <a:schemeClr val="dk1"/>
              </a:buClr>
              <a:buSzPts val="2000"/>
              <a:buFont typeface="Arial"/>
              <a:buChar char="•"/>
            </a:pPr>
            <a:r>
              <a:rPr lang="en-US" sz="2000">
                <a:solidFill>
                  <a:schemeClr val="dk1"/>
                </a:solidFill>
                <a:latin typeface="Times"/>
                <a:ea typeface="Times"/>
                <a:cs typeface="Times"/>
                <a:sym typeface="Times"/>
              </a:rPr>
              <a:t>The propagation delay time of the flip-flop is defined as the interval between the trigger edge and the stabilization of the output to a new state</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7"/>
          <p:cNvPicPr preferRelativeResize="0"/>
          <p:nvPr/>
        </p:nvPicPr>
        <p:blipFill rotWithShape="1">
          <a:blip r:embed="rId3">
            <a:alphaModFix/>
          </a:blip>
          <a:srcRect b="0" l="0" r="0" t="0"/>
          <a:stretch/>
        </p:blipFill>
        <p:spPr>
          <a:xfrm>
            <a:off x="887105" y="1089445"/>
            <a:ext cx="5964072" cy="5160927"/>
          </a:xfrm>
          <a:prstGeom prst="rect">
            <a:avLst/>
          </a:prstGeom>
          <a:noFill/>
          <a:ln>
            <a:noFill/>
          </a:ln>
        </p:spPr>
      </p:pic>
      <p:pic>
        <p:nvPicPr>
          <p:cNvPr id="248" name="Google Shape;248;p27"/>
          <p:cNvPicPr preferRelativeResize="0"/>
          <p:nvPr/>
        </p:nvPicPr>
        <p:blipFill rotWithShape="1">
          <a:blip r:embed="rId4">
            <a:alphaModFix/>
          </a:blip>
          <a:srcRect b="0" l="0" r="0" t="0"/>
          <a:stretch/>
        </p:blipFill>
        <p:spPr>
          <a:xfrm>
            <a:off x="7844294" y="2347415"/>
            <a:ext cx="3000430" cy="2088107"/>
          </a:xfrm>
          <a:prstGeom prst="rect">
            <a:avLst/>
          </a:prstGeom>
          <a:noFill/>
          <a:ln>
            <a:noFill/>
          </a:ln>
        </p:spPr>
      </p:pic>
      <p:sp>
        <p:nvSpPr>
          <p:cNvPr id="249" name="Google Shape;249;p27"/>
          <p:cNvSpPr txBox="1"/>
          <p:nvPr/>
        </p:nvSpPr>
        <p:spPr>
          <a:xfrm>
            <a:off x="723332" y="504670"/>
            <a:ext cx="30103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Graphic Symbols</a:t>
            </a:r>
            <a:endParaRPr b="1" sz="3200">
              <a:solidFill>
                <a:schemeClr val="dk1"/>
              </a:solidFill>
              <a:latin typeface="Calibri"/>
              <a:ea typeface="Calibri"/>
              <a:cs typeface="Calibri"/>
              <a:sym typeface="Calibri"/>
            </a:endParaRPr>
          </a:p>
        </p:txBody>
      </p:sp>
      <p:sp>
        <p:nvSpPr>
          <p:cNvPr id="250" name="Google Shape;250;p27"/>
          <p:cNvSpPr txBox="1"/>
          <p:nvPr/>
        </p:nvSpPr>
        <p:spPr>
          <a:xfrm>
            <a:off x="7898661" y="4558352"/>
            <a:ext cx="2946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Negative edge triggered  D FF</a:t>
            </a:r>
            <a:endParaRPr sz="1800">
              <a:solidFill>
                <a:schemeClr val="dk1"/>
              </a:solidFill>
              <a:latin typeface="Calibri"/>
              <a:ea typeface="Calibri"/>
              <a:cs typeface="Calibri"/>
              <a:sym typeface="Calibri"/>
            </a:endParaRPr>
          </a:p>
        </p:txBody>
      </p:sp>
      <p:sp>
        <p:nvSpPr>
          <p:cNvPr id="251" name="Google Shape;251;p27"/>
          <p:cNvSpPr txBox="1"/>
          <p:nvPr/>
        </p:nvSpPr>
        <p:spPr>
          <a:xfrm>
            <a:off x="2314344" y="6250372"/>
            <a:ext cx="27899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Positive edge triggered   FFs</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548640" y="702501"/>
            <a:ext cx="10990217" cy="6001643"/>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In</a:t>
            </a:r>
            <a:r>
              <a:rPr b="0" i="0" lang="en-US" sz="2400" u="none" cap="none" strike="noStrike">
                <a:solidFill>
                  <a:srgbClr val="000000"/>
                </a:solidFill>
                <a:latin typeface="Calibri"/>
                <a:ea typeface="Calibri"/>
                <a:cs typeface="Calibri"/>
                <a:sym typeface="Calibri"/>
              </a:rPr>
              <a:t> the diagram, t</a:t>
            </a:r>
            <a:r>
              <a:rPr b="0" i="0" lang="en-US" sz="2400" u="none" cap="none" strike="noStrike">
                <a:solidFill>
                  <a:srgbClr val="000000"/>
                </a:solidFill>
                <a:latin typeface="Calibri"/>
                <a:ea typeface="Calibri"/>
                <a:cs typeface="Calibri"/>
                <a:sym typeface="Calibri"/>
              </a:rPr>
              <a:t>he memory elements are devices capable of storing binary information within them.</a:t>
            </a:r>
            <a:endParaRPr/>
          </a:p>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binary information stored in the memory elements at any given time defines the state of the sequential circuit.</a:t>
            </a:r>
            <a:endParaRPr/>
          </a:p>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sequential circuit receives binary information from external inputs. These inputs, together with the present state of the memory elements, determine the binary value at the output terminals.</a:t>
            </a:r>
            <a:endParaRPr/>
          </a:p>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They also determine the condition for changing the state in the memory elements. </a:t>
            </a:r>
            <a:endParaRPr/>
          </a:p>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block diagram demonstrates that the external outputs in a sequential circuit are a function not only of external inputs, but also of the present state of the memory elements. The next state of the memory elements is also a function of external inputs and the present state. </a:t>
            </a:r>
            <a:endParaRPr/>
          </a:p>
          <a:p>
            <a:pPr indent="-133350" lvl="0" marL="285750" marR="0" rtl="0" algn="just">
              <a:lnSpc>
                <a:spcPct val="100000"/>
              </a:lnSpc>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Thus, a sequential circuit is specified by a time sequence of inputs, outputs, and internal states. </a:t>
            </a:r>
            <a:endParaRPr/>
          </a:p>
          <a:p>
            <a:pPr indent="-133350" lvl="0" marL="285750" marR="0" rtl="0" algn="just">
              <a:lnSpc>
                <a:spcPct val="100000"/>
              </a:lnSpc>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758294" y="1291274"/>
            <a:ext cx="10589623" cy="375487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0000"/>
                </a:solidFill>
                <a:latin typeface="Arimo"/>
                <a:ea typeface="Arimo"/>
                <a:cs typeface="Arimo"/>
                <a:sym typeface="Arimo"/>
              </a:rPr>
              <a:t>Two main types of sequential circuits. :</a:t>
            </a:r>
            <a:endParaRPr/>
          </a:p>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Arimo"/>
                <a:ea typeface="Arimo"/>
                <a:cs typeface="Arimo"/>
                <a:sym typeface="Arimo"/>
              </a:rPr>
              <a:t>Synchronous sequential circuit </a:t>
            </a:r>
            <a:endParaRPr/>
          </a:p>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Arimo"/>
                <a:ea typeface="Arimo"/>
                <a:cs typeface="Arimo"/>
                <a:sym typeface="Arimo"/>
              </a:rPr>
              <a:t>Asynchronous sequential circuit </a:t>
            </a:r>
            <a:endParaRPr/>
          </a:p>
          <a:p>
            <a:pPr indent="0" lvl="0" marL="0" marR="0" rtl="0" algn="just">
              <a:spcBef>
                <a:spcPts val="0"/>
              </a:spcBef>
              <a:spcAft>
                <a:spcPts val="0"/>
              </a:spcAft>
              <a:buNone/>
            </a:pPr>
            <a:r>
              <a:t/>
            </a:r>
            <a:endParaRPr sz="2000">
              <a:solidFill>
                <a:srgbClr val="000000"/>
              </a:solidFill>
              <a:latin typeface="Arimo"/>
              <a:ea typeface="Arimo"/>
              <a:cs typeface="Arimo"/>
              <a:sym typeface="Arimo"/>
            </a:endParaRPr>
          </a:p>
          <a:p>
            <a:pPr indent="0" lvl="0" marL="0" marR="0" rtl="0" algn="just">
              <a:spcBef>
                <a:spcPts val="0"/>
              </a:spcBef>
              <a:spcAft>
                <a:spcPts val="0"/>
              </a:spcAft>
              <a:buNone/>
            </a:pPr>
            <a:r>
              <a:rPr lang="en-US" sz="2000">
                <a:solidFill>
                  <a:srgbClr val="000000"/>
                </a:solidFill>
                <a:latin typeface="Arimo"/>
                <a:ea typeface="Arimo"/>
                <a:cs typeface="Arimo"/>
                <a:sym typeface="Arimo"/>
              </a:rPr>
              <a:t>A synchronous sequential circuit is a system Whose behavior can be defined from the knowledge of its signals at discrete instants of time. Synchronization is achieved by a timing device called a clock generator, which provides a clock signal having the form of a periodic train of clock pulses. The activity within the circuit and the resulting updating of stored values is synchronized to the occurrence of clock pulses.</a:t>
            </a:r>
            <a:endParaRPr sz="2000">
              <a:solidFill>
                <a:srgbClr val="000000"/>
              </a:solidFill>
              <a:latin typeface="Arimo"/>
              <a:ea typeface="Arimo"/>
              <a:cs typeface="Arimo"/>
              <a:sym typeface="Arimo"/>
            </a:endParaRPr>
          </a:p>
          <a:p>
            <a:pPr indent="0" lvl="0" marL="0" marR="0" rtl="0" algn="just">
              <a:spcBef>
                <a:spcPts val="0"/>
              </a:spcBef>
              <a:spcAft>
                <a:spcPts val="0"/>
              </a:spcAft>
              <a:buNone/>
            </a:pPr>
            <a:r>
              <a:t/>
            </a:r>
            <a:endParaRPr sz="2000">
              <a:solidFill>
                <a:srgbClr val="000000"/>
              </a:solidFill>
              <a:latin typeface="Arimo"/>
              <a:ea typeface="Arimo"/>
              <a:cs typeface="Arimo"/>
              <a:sym typeface="Arimo"/>
            </a:endParaRPr>
          </a:p>
          <a:p>
            <a:pPr indent="0" lvl="0" marL="0" marR="0" rtl="0" algn="just">
              <a:spcBef>
                <a:spcPts val="0"/>
              </a:spcBef>
              <a:spcAft>
                <a:spcPts val="0"/>
              </a:spcAft>
              <a:buNone/>
            </a:pPr>
            <a:r>
              <a:rPr lang="en-US" sz="2000">
                <a:solidFill>
                  <a:srgbClr val="000000"/>
                </a:solidFill>
                <a:latin typeface="Arimo"/>
                <a:ea typeface="Arimo"/>
                <a:cs typeface="Arimo"/>
                <a:sym typeface="Arimo"/>
              </a:rPr>
              <a:t>The behavior of an asynchronous sequential circuit depends upon the order in which its input signals change and can be affected at any instant of time. </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Flip Flop</a:t>
            </a:r>
            <a:endParaRPr/>
          </a:p>
        </p:txBody>
      </p:sp>
      <p:pic>
        <p:nvPicPr>
          <p:cNvPr id="107" name="Google Shape;107;p5"/>
          <p:cNvPicPr preferRelativeResize="0"/>
          <p:nvPr>
            <p:ph idx="1" type="body"/>
          </p:nvPr>
        </p:nvPicPr>
        <p:blipFill rotWithShape="1">
          <a:blip r:embed="rId3">
            <a:alphaModFix/>
          </a:blip>
          <a:srcRect b="0" l="0" r="0" t="0"/>
          <a:stretch/>
        </p:blipFill>
        <p:spPr>
          <a:xfrm>
            <a:off x="194498" y="1766888"/>
            <a:ext cx="11802900" cy="1882200"/>
          </a:xfrm>
          <a:prstGeom prst="rect">
            <a:avLst/>
          </a:prstGeom>
          <a:noFill/>
          <a:ln>
            <a:noFill/>
          </a:ln>
        </p:spPr>
      </p:pic>
      <p:sp>
        <p:nvSpPr>
          <p:cNvPr id="108" name="Google Shape;108;p5"/>
          <p:cNvSpPr/>
          <p:nvPr/>
        </p:nvSpPr>
        <p:spPr>
          <a:xfrm>
            <a:off x="1039862" y="3821226"/>
            <a:ext cx="10110359"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A flip-flop is a binary storage device capable of storing one bit of information. In a stable state, the output of a flip-flop is either 0 or 1. A sequential circuit may use many flip-flops to store as many bits as necessary.</a:t>
            </a:r>
            <a:endParaRPr sz="2800">
              <a:solidFill>
                <a:srgbClr val="28282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1096370" y="2020966"/>
            <a:ext cx="10190328"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A FF circuit can be constructed from two cross-coupled NOR gates or two cross-coupled NAND gates, and two inputs labeled </a:t>
            </a:r>
            <a:r>
              <a:rPr i="1" lang="en-US" sz="2800">
                <a:solidFill>
                  <a:schemeClr val="dk1"/>
                </a:solidFill>
                <a:latin typeface="Times"/>
                <a:ea typeface="Times"/>
                <a:cs typeface="Times"/>
                <a:sym typeface="Times"/>
              </a:rPr>
              <a:t>S </a:t>
            </a:r>
            <a:r>
              <a:rPr lang="en-US" sz="2800">
                <a:solidFill>
                  <a:schemeClr val="dk1"/>
                </a:solidFill>
                <a:latin typeface="Times"/>
                <a:ea typeface="Times"/>
                <a:cs typeface="Times"/>
                <a:sym typeface="Times"/>
              </a:rPr>
              <a:t>for set and </a:t>
            </a:r>
            <a:r>
              <a:rPr i="1" lang="en-US" sz="2800">
                <a:solidFill>
                  <a:schemeClr val="dk1"/>
                </a:solidFill>
                <a:latin typeface="Times"/>
                <a:ea typeface="Times"/>
                <a:cs typeface="Times"/>
                <a:sym typeface="Times"/>
              </a:rPr>
              <a:t>R </a:t>
            </a:r>
            <a:r>
              <a:rPr lang="en-US" sz="2800">
                <a:solidFill>
                  <a:schemeClr val="dk1"/>
                </a:solidFill>
                <a:latin typeface="Times"/>
                <a:ea typeface="Times"/>
                <a:cs typeface="Times"/>
                <a:sym typeface="Times"/>
              </a:rPr>
              <a:t>for reset. Each FF has two outputs, Q and Q’ This type of FF is also called as SR latch. </a:t>
            </a:r>
            <a:endParaRPr sz="2800">
              <a:solidFill>
                <a:schemeClr val="dk1"/>
              </a:solidFill>
              <a:latin typeface="Calibri"/>
              <a:ea typeface="Calibri"/>
              <a:cs typeface="Calibri"/>
              <a:sym typeface="Calibri"/>
            </a:endParaRPr>
          </a:p>
        </p:txBody>
      </p:sp>
      <p:sp>
        <p:nvSpPr>
          <p:cNvPr id="114" name="Google Shape;114;p6"/>
          <p:cNvSpPr/>
          <p:nvPr/>
        </p:nvSpPr>
        <p:spPr>
          <a:xfrm>
            <a:off x="796119" y="243513"/>
            <a:ext cx="6096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Basic Flip Flop Circuit</a:t>
            </a:r>
            <a:br>
              <a:rPr b="1"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7"/>
          <p:cNvPicPr preferRelativeResize="0"/>
          <p:nvPr/>
        </p:nvPicPr>
        <p:blipFill rotWithShape="1">
          <a:blip r:embed="rId3">
            <a:alphaModFix/>
          </a:blip>
          <a:srcRect b="0" l="0" r="0" t="0"/>
          <a:stretch/>
        </p:blipFill>
        <p:spPr>
          <a:xfrm>
            <a:off x="741528" y="608771"/>
            <a:ext cx="5167952" cy="2623279"/>
          </a:xfrm>
          <a:prstGeom prst="rect">
            <a:avLst/>
          </a:prstGeom>
          <a:noFill/>
          <a:ln>
            <a:noFill/>
          </a:ln>
        </p:spPr>
      </p:pic>
      <p:pic>
        <p:nvPicPr>
          <p:cNvPr id="120" name="Google Shape;120;p7"/>
          <p:cNvPicPr preferRelativeResize="0"/>
          <p:nvPr/>
        </p:nvPicPr>
        <p:blipFill rotWithShape="1">
          <a:blip r:embed="rId4">
            <a:alphaModFix/>
          </a:blip>
          <a:srcRect b="0" l="0" r="0" t="0"/>
          <a:stretch/>
        </p:blipFill>
        <p:spPr>
          <a:xfrm>
            <a:off x="6610434" y="608771"/>
            <a:ext cx="4057198" cy="2801461"/>
          </a:xfrm>
          <a:prstGeom prst="rect">
            <a:avLst/>
          </a:prstGeom>
          <a:noFill/>
          <a:ln>
            <a:noFill/>
          </a:ln>
        </p:spPr>
      </p:pic>
      <p:sp>
        <p:nvSpPr>
          <p:cNvPr id="121" name="Google Shape;121;p7"/>
          <p:cNvSpPr txBox="1"/>
          <p:nvPr/>
        </p:nvSpPr>
        <p:spPr>
          <a:xfrm>
            <a:off x="523164" y="3935310"/>
            <a:ext cx="9823028"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output of a NOR gate is 0 if any input is 1, and that the output is 1 only when all the inputs are 0.  </a:t>
            </a:r>
            <a:endParaRPr sz="2800">
              <a:solidFill>
                <a:schemeClr val="dk1"/>
              </a:solidFill>
              <a:latin typeface="Calibri"/>
              <a:ea typeface="Calibri"/>
              <a:cs typeface="Calibri"/>
              <a:sym typeface="Calibri"/>
            </a:endParaRPr>
          </a:p>
        </p:txBody>
      </p:sp>
      <p:sp>
        <p:nvSpPr>
          <p:cNvPr id="122" name="Google Shape;122;p7"/>
          <p:cNvSpPr txBox="1"/>
          <p:nvPr/>
        </p:nvSpPr>
        <p:spPr>
          <a:xfrm>
            <a:off x="3566772" y="3352847"/>
            <a:ext cx="39946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Basic FF circuit with NOR gates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p:nvPr/>
        </p:nvSpPr>
        <p:spPr>
          <a:xfrm>
            <a:off x="1337481" y="542793"/>
            <a:ext cx="8980227" cy="5693866"/>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It has two useful states. When output </a:t>
            </a:r>
            <a:r>
              <a:rPr i="1" lang="en-US" sz="2800">
                <a:solidFill>
                  <a:schemeClr val="dk1"/>
                </a:solidFill>
                <a:latin typeface="Times"/>
                <a:ea typeface="Times"/>
                <a:cs typeface="Times"/>
                <a:sym typeface="Times"/>
              </a:rPr>
              <a:t>Q </a:t>
            </a:r>
            <a:r>
              <a:rPr lang="en-US" sz="2800">
                <a:solidFill>
                  <a:schemeClr val="dk1"/>
                </a:solidFill>
                <a:latin typeface="Arial"/>
                <a:ea typeface="Arial"/>
                <a:cs typeface="Arial"/>
                <a:sym typeface="Arial"/>
              </a:rPr>
              <a:t>= </a:t>
            </a:r>
            <a:r>
              <a:rPr lang="en-US" sz="2800">
                <a:solidFill>
                  <a:schemeClr val="dk1"/>
                </a:solidFill>
                <a:latin typeface="Times"/>
                <a:ea typeface="Times"/>
                <a:cs typeface="Times"/>
                <a:sym typeface="Times"/>
              </a:rPr>
              <a:t>1 and </a:t>
            </a:r>
            <a:r>
              <a:rPr i="1" lang="en-US" sz="2800">
                <a:solidFill>
                  <a:schemeClr val="dk1"/>
                </a:solidFill>
                <a:latin typeface="Times"/>
                <a:ea typeface="Times"/>
                <a:cs typeface="Times"/>
                <a:sym typeface="Times"/>
              </a:rPr>
              <a:t>Q’</a:t>
            </a:r>
            <a:r>
              <a:rPr lang="en-US" sz="2800">
                <a:solidFill>
                  <a:schemeClr val="dk1"/>
                </a:solidFill>
                <a:latin typeface="Arial"/>
                <a:ea typeface="Arial"/>
                <a:cs typeface="Arial"/>
                <a:sym typeface="Arial"/>
              </a:rPr>
              <a:t> = </a:t>
            </a:r>
            <a:r>
              <a:rPr lang="en-US" sz="2800">
                <a:solidFill>
                  <a:schemeClr val="dk1"/>
                </a:solidFill>
                <a:latin typeface="Times"/>
                <a:ea typeface="Times"/>
                <a:cs typeface="Times"/>
                <a:sym typeface="Times"/>
              </a:rPr>
              <a:t>0, it is said to be in the </a:t>
            </a:r>
            <a:r>
              <a:rPr i="1" lang="en-US" sz="2800">
                <a:solidFill>
                  <a:schemeClr val="dk1"/>
                </a:solidFill>
                <a:latin typeface="Times"/>
                <a:ea typeface="Times"/>
                <a:cs typeface="Times"/>
                <a:sym typeface="Times"/>
              </a:rPr>
              <a:t>set state</a:t>
            </a:r>
            <a:r>
              <a:rPr lang="en-US" sz="2800">
                <a:solidFill>
                  <a:schemeClr val="dk1"/>
                </a:solidFill>
                <a:latin typeface="Times"/>
                <a:ea typeface="Times"/>
                <a:cs typeface="Times"/>
                <a:sym typeface="Times"/>
              </a:rPr>
              <a:t>. When </a:t>
            </a:r>
            <a:r>
              <a:rPr i="1" lang="en-US" sz="2800">
                <a:solidFill>
                  <a:schemeClr val="dk1"/>
                </a:solidFill>
                <a:latin typeface="Times"/>
                <a:ea typeface="Times"/>
                <a:cs typeface="Times"/>
                <a:sym typeface="Times"/>
              </a:rPr>
              <a:t>Q </a:t>
            </a:r>
            <a:r>
              <a:rPr lang="en-US" sz="2800">
                <a:solidFill>
                  <a:schemeClr val="dk1"/>
                </a:solidFill>
                <a:latin typeface="Arial"/>
                <a:ea typeface="Arial"/>
                <a:cs typeface="Arial"/>
                <a:sym typeface="Arial"/>
              </a:rPr>
              <a:t>= </a:t>
            </a:r>
            <a:r>
              <a:rPr lang="en-US" sz="2800">
                <a:solidFill>
                  <a:schemeClr val="dk1"/>
                </a:solidFill>
                <a:latin typeface="Times"/>
                <a:ea typeface="Times"/>
                <a:cs typeface="Times"/>
                <a:sym typeface="Times"/>
              </a:rPr>
              <a:t>0 and </a:t>
            </a:r>
            <a:r>
              <a:rPr i="1" lang="en-US" sz="2800">
                <a:solidFill>
                  <a:schemeClr val="dk1"/>
                </a:solidFill>
                <a:latin typeface="Times"/>
                <a:ea typeface="Times"/>
                <a:cs typeface="Times"/>
                <a:sym typeface="Times"/>
              </a:rPr>
              <a:t>Q’</a:t>
            </a:r>
            <a:r>
              <a:rPr lang="en-US" sz="2800">
                <a:solidFill>
                  <a:schemeClr val="dk1"/>
                </a:solidFill>
                <a:latin typeface="Arial"/>
                <a:ea typeface="Arial"/>
                <a:cs typeface="Arial"/>
                <a:sym typeface="Arial"/>
              </a:rPr>
              <a:t> = </a:t>
            </a:r>
            <a:r>
              <a:rPr lang="en-US" sz="2800">
                <a:solidFill>
                  <a:schemeClr val="dk1"/>
                </a:solidFill>
                <a:latin typeface="Times"/>
                <a:ea typeface="Times"/>
                <a:cs typeface="Times"/>
                <a:sym typeface="Times"/>
              </a:rPr>
              <a:t>1, it is in the </a:t>
            </a:r>
            <a:r>
              <a:rPr i="1" lang="en-US" sz="2800">
                <a:solidFill>
                  <a:schemeClr val="dk1"/>
                </a:solidFill>
                <a:latin typeface="Times"/>
                <a:ea typeface="Times"/>
                <a:cs typeface="Times"/>
                <a:sym typeface="Times"/>
              </a:rPr>
              <a:t>reset state</a:t>
            </a:r>
            <a:r>
              <a:rPr lang="en-US" sz="2800">
                <a:solidFill>
                  <a:schemeClr val="dk1"/>
                </a:solidFill>
                <a:latin typeface="Times"/>
                <a:ea typeface="Times"/>
                <a:cs typeface="Times"/>
                <a:sym typeface="Times"/>
              </a:rPr>
              <a:t>.</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Outputs Q and Q’ are normally the complement of each other. The binary state of the FF is taken to be the value of the normal output.</a:t>
            </a:r>
            <a:endParaRPr sz="2800">
              <a:solidFill>
                <a:schemeClr val="dk1"/>
              </a:solidFill>
              <a:latin typeface="Times"/>
              <a:ea typeface="Times"/>
              <a:cs typeface="Times"/>
              <a:sym typeface="Times"/>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 When both inputs are equal to 1 at the same time, a condition in which both outputs are equal to 0 (rather than be mutually complementary) occurs. If both inputs are then switched to 0 simultaneously, the device will enter an unpredictable or undefined state or a metastable state. Consequently, in practical applications, setting both inputs to 1 is forbidden.</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p:nvPr/>
        </p:nvSpPr>
        <p:spPr>
          <a:xfrm>
            <a:off x="968992" y="360107"/>
            <a:ext cx="9744500" cy="600164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Under normal conditions, both inputs remain at 0 unless the state has to be changed. The application of a momentary 1 to the </a:t>
            </a:r>
            <a:r>
              <a:rPr i="1" lang="en-US" sz="2400">
                <a:solidFill>
                  <a:schemeClr val="dk1"/>
                </a:solidFill>
                <a:latin typeface="Times"/>
                <a:ea typeface="Times"/>
                <a:cs typeface="Times"/>
                <a:sym typeface="Times"/>
              </a:rPr>
              <a:t>S </a:t>
            </a:r>
            <a:r>
              <a:rPr lang="en-US" sz="2400">
                <a:solidFill>
                  <a:schemeClr val="dk1"/>
                </a:solidFill>
                <a:latin typeface="Times"/>
                <a:ea typeface="Times"/>
                <a:cs typeface="Times"/>
                <a:sym typeface="Times"/>
              </a:rPr>
              <a:t>input causes the FF to go to the set state. The </a:t>
            </a:r>
            <a:r>
              <a:rPr i="1" lang="en-US" sz="2400">
                <a:solidFill>
                  <a:schemeClr val="dk1"/>
                </a:solidFill>
                <a:latin typeface="Times"/>
                <a:ea typeface="Times"/>
                <a:cs typeface="Times"/>
                <a:sym typeface="Times"/>
              </a:rPr>
              <a:t>S </a:t>
            </a:r>
            <a:r>
              <a:rPr lang="en-US" sz="2400">
                <a:solidFill>
                  <a:schemeClr val="dk1"/>
                </a:solidFill>
                <a:latin typeface="Times"/>
                <a:ea typeface="Times"/>
                <a:cs typeface="Times"/>
                <a:sym typeface="Times"/>
              </a:rPr>
              <a:t>input must go back to 0 before any other changes take place, in order to avoid the occurrence of an undefined next state that results from the forbidden input condition.</a:t>
            </a:r>
            <a:endParaRPr/>
          </a:p>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When both inputs S and R are equal to 0, the FF can be in either the set or the reset state, depending on which input was most recently a 1. </a:t>
            </a:r>
            <a:endParaRPr/>
          </a:p>
          <a:p>
            <a:pPr indent="-457200" lvl="0" marL="457200" marR="0" rtl="0" algn="just">
              <a:spcBef>
                <a:spcPts val="0"/>
              </a:spcBef>
              <a:spcAft>
                <a:spcPts val="0"/>
              </a:spcAft>
              <a:buClr>
                <a:schemeClr val="dk1"/>
              </a:buClr>
              <a:buSzPts val="2400"/>
              <a:buFont typeface="Arial"/>
              <a:buChar char="•"/>
            </a:pPr>
            <a:r>
              <a:rPr lang="en-US" sz="2400">
                <a:solidFill>
                  <a:schemeClr val="dk1"/>
                </a:solidFill>
                <a:latin typeface="Times"/>
                <a:ea typeface="Times"/>
                <a:cs typeface="Times"/>
                <a:sym typeface="Times"/>
              </a:rPr>
              <a:t>If a 1 is applied to both the S and R inputs, both outputs go to 0. This action produces an undefined next state, because the state that results from the input transitions depends on the order in which they return to 0. It also violates the requirement that outputs be the complement of each other. In normal operation, this condition is avoided by making sure that 1’s are not applied to both inputs simultaneously.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2020-09-30T04:28:55Z</dcterms:created>
  <dc:creator>Varadaraj K B</dc:creator>
</cp:coreProperties>
</file>