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hRLdEgwfATDl5YkbvpC+QuABzL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B32EA5-E441-4DE9-8454-36C5522592D4}">
  <a:tblStyle styleId="{D7B32EA5-E441-4DE9-8454-36C5522592D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33.png"/><Relationship Id="rId6"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59487" y="287074"/>
            <a:ext cx="35221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Excitation Tables</a:t>
            </a:r>
            <a:endParaRPr sz="3200">
              <a:solidFill>
                <a:schemeClr val="dk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0" r="52112" t="0"/>
          <a:stretch/>
        </p:blipFill>
        <p:spPr>
          <a:xfrm>
            <a:off x="774939" y="1018895"/>
            <a:ext cx="3571209" cy="2406693"/>
          </a:xfrm>
          <a:prstGeom prst="rect">
            <a:avLst/>
          </a:prstGeom>
          <a:noFill/>
          <a:ln>
            <a:noFill/>
          </a:ln>
        </p:spPr>
      </p:pic>
      <p:pic>
        <p:nvPicPr>
          <p:cNvPr id="86" name="Google Shape;86;p1"/>
          <p:cNvPicPr preferRelativeResize="0"/>
          <p:nvPr/>
        </p:nvPicPr>
        <p:blipFill rotWithShape="1">
          <a:blip r:embed="rId4">
            <a:alphaModFix/>
          </a:blip>
          <a:srcRect b="0" l="55557" r="0" t="0"/>
          <a:stretch/>
        </p:blipFill>
        <p:spPr>
          <a:xfrm>
            <a:off x="774939" y="3806028"/>
            <a:ext cx="3727654" cy="2706811"/>
          </a:xfrm>
          <a:prstGeom prst="rect">
            <a:avLst/>
          </a:prstGeom>
          <a:noFill/>
          <a:ln>
            <a:noFill/>
          </a:ln>
        </p:spPr>
      </p:pic>
      <p:graphicFrame>
        <p:nvGraphicFramePr>
          <p:cNvPr id="87" name="Google Shape;87;p1"/>
          <p:cNvGraphicFramePr/>
          <p:nvPr/>
        </p:nvGraphicFramePr>
        <p:xfrm>
          <a:off x="4791289" y="1130420"/>
          <a:ext cx="3000000" cy="3000000"/>
        </p:xfrm>
        <a:graphic>
          <a:graphicData uri="http://schemas.openxmlformats.org/drawingml/2006/table">
            <a:tbl>
              <a:tblPr bandRow="1" firstRow="1">
                <a:noFill/>
                <a:tableStyleId>{D7B32EA5-E441-4DE9-8454-36C5522592D4}</a:tableStyleId>
              </a:tblPr>
              <a:tblGrid>
                <a:gridCol w="1027825"/>
                <a:gridCol w="1027825"/>
                <a:gridCol w="1027825"/>
              </a:tblGrid>
              <a:tr h="232475">
                <a:tc>
                  <a:txBody>
                    <a:bodyPr/>
                    <a:lstStyle/>
                    <a:p>
                      <a:pPr indent="0" lvl="0" marL="0" marR="0" rtl="0" algn="ctr">
                        <a:spcBef>
                          <a:spcPts val="0"/>
                        </a:spcBef>
                        <a:spcAft>
                          <a:spcPts val="0"/>
                        </a:spcAft>
                        <a:buNone/>
                      </a:pPr>
                      <a:r>
                        <a:rPr b="1" lang="en-US" sz="1800" u="none" cap="none" strike="noStrike"/>
                        <a:t>J</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K</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Qt+1</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4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24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8" name="Google Shape;88;p1"/>
          <p:cNvGraphicFramePr/>
          <p:nvPr/>
        </p:nvGraphicFramePr>
        <p:xfrm>
          <a:off x="4646939" y="3957849"/>
          <a:ext cx="3000000" cy="3000000"/>
        </p:xfrm>
        <a:graphic>
          <a:graphicData uri="http://schemas.openxmlformats.org/drawingml/2006/table">
            <a:tbl>
              <a:tblPr bandRow="1" firstRow="1">
                <a:noFill/>
                <a:tableStyleId>{D7B32EA5-E441-4DE9-8454-36C5522592D4}</a:tableStyleId>
              </a:tblPr>
              <a:tblGrid>
                <a:gridCol w="1149875"/>
                <a:gridCol w="1149875"/>
              </a:tblGrid>
              <a:tr h="433975">
                <a:tc>
                  <a:txBody>
                    <a:bodyPr/>
                    <a:lstStyle/>
                    <a:p>
                      <a:pPr indent="0" lvl="0" marL="0" marR="0" rtl="0" algn="ctr">
                        <a:spcBef>
                          <a:spcPts val="0"/>
                        </a:spcBef>
                        <a:spcAft>
                          <a:spcPts val="0"/>
                        </a:spcAft>
                        <a:buNone/>
                      </a:pPr>
                      <a:r>
                        <a:rPr b="1" lang="en-US" sz="1800" u="none" cap="none" strike="noStrike"/>
                        <a:t>T</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Qt+1</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75">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3975">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1724600" y="-1"/>
            <a:ext cx="8852415" cy="67018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1"/>
          <p:cNvPicPr preferRelativeResize="0"/>
          <p:nvPr/>
        </p:nvPicPr>
        <p:blipFill rotWithShape="1">
          <a:blip r:embed="rId3">
            <a:alphaModFix/>
          </a:blip>
          <a:srcRect b="0" l="0" r="0" t="0"/>
          <a:stretch/>
        </p:blipFill>
        <p:spPr>
          <a:xfrm>
            <a:off x="1101274" y="531722"/>
            <a:ext cx="7754948" cy="473312"/>
          </a:xfrm>
          <a:prstGeom prst="rect">
            <a:avLst/>
          </a:prstGeom>
          <a:noFill/>
          <a:ln>
            <a:noFill/>
          </a:ln>
        </p:spPr>
      </p:pic>
      <p:sp>
        <p:nvSpPr>
          <p:cNvPr id="155" name="Google Shape;155;p11"/>
          <p:cNvSpPr/>
          <p:nvPr/>
        </p:nvSpPr>
        <p:spPr>
          <a:xfrm>
            <a:off x="1101274" y="1224466"/>
            <a:ext cx="330250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State Reduction</a:t>
            </a:r>
            <a:endParaRPr sz="3200">
              <a:solidFill>
                <a:schemeClr val="dk1"/>
              </a:solidFill>
              <a:latin typeface="Calibri"/>
              <a:ea typeface="Calibri"/>
              <a:cs typeface="Calibri"/>
              <a:sym typeface="Calibri"/>
            </a:endParaRPr>
          </a:p>
        </p:txBody>
      </p:sp>
      <p:sp>
        <p:nvSpPr>
          <p:cNvPr id="156" name="Google Shape;156;p11"/>
          <p:cNvSpPr/>
          <p:nvPr/>
        </p:nvSpPr>
        <p:spPr>
          <a:xfrm>
            <a:off x="1574041" y="2028673"/>
            <a:ext cx="9780895"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The reduction in the number of flip-flops in a sequential circuit is referred to as the </a:t>
            </a:r>
            <a:r>
              <a:rPr i="1" lang="en-US" sz="2800">
                <a:solidFill>
                  <a:schemeClr val="dk1"/>
                </a:solidFill>
                <a:latin typeface="Times"/>
                <a:ea typeface="Times"/>
                <a:cs typeface="Times"/>
                <a:sym typeface="Times"/>
              </a:rPr>
              <a:t>state-reduction </a:t>
            </a:r>
            <a:r>
              <a:rPr lang="en-US" sz="2800">
                <a:solidFill>
                  <a:schemeClr val="dk1"/>
                </a:solidFill>
                <a:latin typeface="Times"/>
                <a:ea typeface="Times"/>
                <a:cs typeface="Times"/>
                <a:sym typeface="Times"/>
              </a:rPr>
              <a:t>problem.  </a:t>
            </a:r>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Since </a:t>
            </a:r>
            <a:r>
              <a:rPr i="1" lang="en-US" sz="2800">
                <a:solidFill>
                  <a:schemeClr val="dk1"/>
                </a:solidFill>
                <a:latin typeface="Times"/>
                <a:ea typeface="Times"/>
                <a:cs typeface="Times"/>
                <a:sym typeface="Times"/>
              </a:rPr>
              <a:t>m </a:t>
            </a:r>
            <a:r>
              <a:rPr lang="en-US" sz="2800">
                <a:solidFill>
                  <a:schemeClr val="dk1"/>
                </a:solidFill>
                <a:latin typeface="Times"/>
                <a:ea typeface="Times"/>
                <a:cs typeface="Times"/>
                <a:sym typeface="Times"/>
              </a:rPr>
              <a:t>flip-flops produce 2</a:t>
            </a:r>
            <a:r>
              <a:rPr baseline="30000" i="1" lang="en-US" sz="2800">
                <a:solidFill>
                  <a:schemeClr val="dk1"/>
                </a:solidFill>
                <a:latin typeface="Times"/>
                <a:ea typeface="Times"/>
                <a:cs typeface="Times"/>
                <a:sym typeface="Times"/>
              </a:rPr>
              <a:t>m</a:t>
            </a:r>
            <a:r>
              <a:rPr i="1" lang="en-US" sz="2800">
                <a:solidFill>
                  <a:schemeClr val="dk1"/>
                </a:solidFill>
                <a:latin typeface="Times"/>
                <a:ea typeface="Times"/>
                <a:cs typeface="Times"/>
                <a:sym typeface="Times"/>
              </a:rPr>
              <a:t> </a:t>
            </a:r>
            <a:r>
              <a:rPr lang="en-US" sz="2800">
                <a:solidFill>
                  <a:schemeClr val="dk1"/>
                </a:solidFill>
                <a:latin typeface="Times"/>
                <a:ea typeface="Times"/>
                <a:cs typeface="Times"/>
                <a:sym typeface="Times"/>
              </a:rPr>
              <a:t>states, a reduction in the number of states may (or may not) result in a reduction in the number of flip-flops. </a:t>
            </a:r>
            <a:endParaRPr sz="2800">
              <a:solidFill>
                <a:schemeClr val="dk1"/>
              </a:solidFill>
              <a:latin typeface="Times"/>
              <a:ea typeface="Times"/>
              <a:cs typeface="Times"/>
              <a:sym typeface="Times"/>
            </a:endParaRPr>
          </a:p>
          <a:p>
            <a:pPr indent="-457200" lvl="0" marL="457200" marR="0" rtl="0" algn="just">
              <a:spcBef>
                <a:spcPts val="0"/>
              </a:spcBef>
              <a:spcAft>
                <a:spcPts val="0"/>
              </a:spcAft>
              <a:buClr>
                <a:schemeClr val="dk1"/>
              </a:buClr>
              <a:buSzPts val="2800"/>
              <a:buFont typeface="Arial"/>
              <a:buChar char="•"/>
            </a:pPr>
            <a:r>
              <a:rPr lang="en-US" sz="2800">
                <a:solidFill>
                  <a:schemeClr val="dk1"/>
                </a:solidFill>
                <a:latin typeface="Times"/>
                <a:ea typeface="Times"/>
                <a:cs typeface="Times"/>
                <a:sym typeface="Times"/>
              </a:rPr>
              <a:t>An unpredictable effect in reducing the number of flip-flops is that sometimes the equivalent circuit (with fewer flip-flops) may require more combinational gates to realize its next state and output logic.</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2"/>
          <p:cNvPicPr preferRelativeResize="0"/>
          <p:nvPr/>
        </p:nvPicPr>
        <p:blipFill rotWithShape="1">
          <a:blip r:embed="rId3">
            <a:alphaModFix/>
          </a:blip>
          <a:srcRect b="0" l="0" r="0" t="0"/>
          <a:stretch/>
        </p:blipFill>
        <p:spPr>
          <a:xfrm>
            <a:off x="832513" y="673061"/>
            <a:ext cx="5186255" cy="6184939"/>
          </a:xfrm>
          <a:prstGeom prst="rect">
            <a:avLst/>
          </a:prstGeom>
          <a:noFill/>
          <a:ln>
            <a:noFill/>
          </a:ln>
        </p:spPr>
      </p:pic>
      <p:sp>
        <p:nvSpPr>
          <p:cNvPr id="162" name="Google Shape;162;p12"/>
          <p:cNvSpPr txBox="1"/>
          <p:nvPr/>
        </p:nvSpPr>
        <p:spPr>
          <a:xfrm>
            <a:off x="832513" y="586854"/>
            <a:ext cx="170649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Example:</a:t>
            </a:r>
            <a:endParaRPr/>
          </a:p>
        </p:txBody>
      </p:sp>
      <p:sp>
        <p:nvSpPr>
          <p:cNvPr id="163" name="Google Shape;163;p12"/>
          <p:cNvSpPr/>
          <p:nvPr/>
        </p:nvSpPr>
        <p:spPr>
          <a:xfrm>
            <a:off x="5845791" y="673061"/>
            <a:ext cx="6096000" cy="44012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There are an infinite number of input sequences that may be applied to the circuit; each results in a unique output sequence. As an example, consider the input sequence 01010110100 starting from the initial state </a:t>
            </a:r>
            <a:r>
              <a:rPr i="1" lang="en-US" sz="2800">
                <a:solidFill>
                  <a:schemeClr val="dk1"/>
                </a:solidFill>
                <a:latin typeface="Times"/>
                <a:ea typeface="Times"/>
                <a:cs typeface="Times"/>
                <a:sym typeface="Times"/>
              </a:rPr>
              <a:t>a</a:t>
            </a:r>
            <a:r>
              <a:rPr lang="en-US" sz="2800">
                <a:solidFill>
                  <a:schemeClr val="dk1"/>
                </a:solidFill>
                <a:latin typeface="Times"/>
                <a:ea typeface="Times"/>
                <a:cs typeface="Times"/>
                <a:sym typeface="Times"/>
              </a:rPr>
              <a:t>. Each input of 0 or 1 produces an output of 0 or 1 and causes the circuit to go to the next state.</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3"/>
          <p:cNvPicPr preferRelativeResize="0"/>
          <p:nvPr/>
        </p:nvPicPr>
        <p:blipFill rotWithShape="1">
          <a:blip r:embed="rId3">
            <a:alphaModFix/>
          </a:blip>
          <a:srcRect b="0" l="0" r="0" t="0"/>
          <a:stretch/>
        </p:blipFill>
        <p:spPr>
          <a:xfrm>
            <a:off x="259308" y="127151"/>
            <a:ext cx="4517408" cy="5387296"/>
          </a:xfrm>
          <a:prstGeom prst="rect">
            <a:avLst/>
          </a:prstGeom>
          <a:noFill/>
          <a:ln>
            <a:noFill/>
          </a:ln>
        </p:spPr>
      </p:pic>
      <p:sp>
        <p:nvSpPr>
          <p:cNvPr id="169" name="Google Shape;169;p13"/>
          <p:cNvSpPr/>
          <p:nvPr/>
        </p:nvSpPr>
        <p:spPr>
          <a:xfrm>
            <a:off x="5159084" y="1378424"/>
            <a:ext cx="678270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State     </a:t>
            </a:r>
            <a:r>
              <a:rPr lang="en-US" sz="3200">
                <a:solidFill>
                  <a:schemeClr val="dk1"/>
                </a:solidFill>
                <a:latin typeface="Times"/>
                <a:ea typeface="Times"/>
                <a:cs typeface="Times"/>
                <a:sym typeface="Times"/>
              </a:rPr>
              <a:t>a  a  b  c  d  e  f  f  g  f  g  a</a:t>
            </a:r>
            <a:endParaRPr sz="3200">
              <a:solidFill>
                <a:schemeClr val="dk1"/>
              </a:solidFill>
              <a:latin typeface="Times"/>
              <a:ea typeface="Times"/>
              <a:cs typeface="Times"/>
              <a:sym typeface="Times"/>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Input</a:t>
            </a:r>
            <a:r>
              <a:rPr lang="en-US" sz="3200">
                <a:solidFill>
                  <a:schemeClr val="dk1"/>
                </a:solidFill>
                <a:latin typeface="Times"/>
                <a:ea typeface="Times"/>
                <a:cs typeface="Times"/>
                <a:sym typeface="Times"/>
              </a:rPr>
              <a:t>     0  1  0  1  0  1 1 0  1  0 0</a:t>
            </a:r>
            <a:endParaRPr sz="3200">
              <a:solidFill>
                <a:schemeClr val="dk1"/>
              </a:solidFill>
              <a:latin typeface="Times"/>
              <a:ea typeface="Times"/>
              <a:cs typeface="Times"/>
              <a:sym typeface="Times"/>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Output</a:t>
            </a:r>
            <a:r>
              <a:rPr lang="en-US" sz="3200">
                <a:solidFill>
                  <a:schemeClr val="dk1"/>
                </a:solidFill>
                <a:latin typeface="Times"/>
                <a:ea typeface="Times"/>
                <a:cs typeface="Times"/>
                <a:sym typeface="Times"/>
              </a:rPr>
              <a:t>  0  0  0  0  0  1 1 0  1  0 0</a:t>
            </a:r>
            <a:endParaRPr sz="3200">
              <a:solidFill>
                <a:schemeClr val="dk1"/>
              </a:solidFill>
              <a:latin typeface="Calibri"/>
              <a:ea typeface="Calibri"/>
              <a:cs typeface="Calibri"/>
              <a:sym typeface="Calibri"/>
            </a:endParaRPr>
          </a:p>
        </p:txBody>
      </p:sp>
      <p:sp>
        <p:nvSpPr>
          <p:cNvPr id="170" name="Google Shape;170;p13"/>
          <p:cNvSpPr/>
          <p:nvPr/>
        </p:nvSpPr>
        <p:spPr>
          <a:xfrm>
            <a:off x="5272586" y="3499598"/>
            <a:ext cx="6096000"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In each column, we have the present state, input value, and output value. The next state is written on top of the next column.</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4"/>
          <p:cNvPicPr preferRelativeResize="0"/>
          <p:nvPr/>
        </p:nvPicPr>
        <p:blipFill rotWithShape="1">
          <a:blip r:embed="rId3">
            <a:alphaModFix/>
          </a:blip>
          <a:srcRect b="66453" l="1" r="135" t="-1"/>
          <a:stretch/>
        </p:blipFill>
        <p:spPr>
          <a:xfrm>
            <a:off x="736980" y="682390"/>
            <a:ext cx="9976514" cy="19106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5"/>
          <p:cNvPicPr preferRelativeResize="0"/>
          <p:nvPr/>
        </p:nvPicPr>
        <p:blipFill rotWithShape="1">
          <a:blip r:embed="rId3">
            <a:alphaModFix/>
          </a:blip>
          <a:srcRect b="0" l="0" r="0" t="0"/>
          <a:stretch/>
        </p:blipFill>
        <p:spPr>
          <a:xfrm>
            <a:off x="736979" y="682389"/>
            <a:ext cx="9990161" cy="5695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968991" y="1697590"/>
            <a:ext cx="10208526"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The following algorithm for the state reduction of a completely specified state table is used: “Two states are said to be equivalent if, for each member of the set of inputs, they give exactly the same output and send the circuit either to the same state or to an equivalent state.” When two states are equivalent, one of them can be removed without altering the input–output relationships.</a:t>
            </a:r>
            <a:endParaRPr sz="2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7"/>
          <p:cNvPicPr preferRelativeResize="0"/>
          <p:nvPr/>
        </p:nvPicPr>
        <p:blipFill rotWithShape="1">
          <a:blip r:embed="rId3">
            <a:alphaModFix/>
          </a:blip>
          <a:srcRect b="0" l="0" r="0" t="0"/>
          <a:stretch/>
        </p:blipFill>
        <p:spPr>
          <a:xfrm>
            <a:off x="286604" y="859810"/>
            <a:ext cx="7660528" cy="4367283"/>
          </a:xfrm>
          <a:prstGeom prst="rect">
            <a:avLst/>
          </a:prstGeom>
          <a:noFill/>
          <a:ln>
            <a:noFill/>
          </a:ln>
        </p:spPr>
      </p:pic>
      <p:sp>
        <p:nvSpPr>
          <p:cNvPr id="191" name="Google Shape;191;p17"/>
          <p:cNvSpPr/>
          <p:nvPr/>
        </p:nvSpPr>
        <p:spPr>
          <a:xfrm>
            <a:off x="8288740" y="527924"/>
            <a:ext cx="3666699"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a:ea typeface="Times"/>
                <a:cs typeface="Times"/>
                <a:sym typeface="Times"/>
              </a:rPr>
              <a:t>we look for two present states that go to the same next state and have the same output for both input combinations. States </a:t>
            </a:r>
            <a:r>
              <a:rPr i="1" lang="en-US" sz="2400">
                <a:solidFill>
                  <a:schemeClr val="dk1"/>
                </a:solidFill>
                <a:latin typeface="Times"/>
                <a:ea typeface="Times"/>
                <a:cs typeface="Times"/>
                <a:sym typeface="Times"/>
              </a:rPr>
              <a:t>e </a:t>
            </a:r>
            <a:r>
              <a:rPr lang="en-US" sz="2400">
                <a:solidFill>
                  <a:schemeClr val="dk1"/>
                </a:solidFill>
                <a:latin typeface="Times"/>
                <a:ea typeface="Times"/>
                <a:cs typeface="Times"/>
                <a:sym typeface="Times"/>
              </a:rPr>
              <a:t>and </a:t>
            </a:r>
            <a:r>
              <a:rPr i="1" lang="en-US" sz="2400">
                <a:solidFill>
                  <a:schemeClr val="dk1"/>
                </a:solidFill>
                <a:latin typeface="Times"/>
                <a:ea typeface="Times"/>
                <a:cs typeface="Times"/>
                <a:sym typeface="Times"/>
              </a:rPr>
              <a:t>g </a:t>
            </a:r>
            <a:r>
              <a:rPr lang="en-US" sz="2400">
                <a:solidFill>
                  <a:schemeClr val="dk1"/>
                </a:solidFill>
                <a:latin typeface="Times"/>
                <a:ea typeface="Times"/>
                <a:cs typeface="Times"/>
                <a:sym typeface="Times"/>
              </a:rPr>
              <a:t>are two such states: They both go to states </a:t>
            </a:r>
            <a:r>
              <a:rPr i="1" lang="en-US" sz="2400">
                <a:solidFill>
                  <a:schemeClr val="dk1"/>
                </a:solidFill>
                <a:latin typeface="Times"/>
                <a:ea typeface="Times"/>
                <a:cs typeface="Times"/>
                <a:sym typeface="Times"/>
              </a:rPr>
              <a:t>a </a:t>
            </a:r>
            <a:r>
              <a:rPr lang="en-US" sz="2400">
                <a:solidFill>
                  <a:schemeClr val="dk1"/>
                </a:solidFill>
                <a:latin typeface="Times"/>
                <a:ea typeface="Times"/>
                <a:cs typeface="Times"/>
                <a:sym typeface="Times"/>
              </a:rPr>
              <a:t>and </a:t>
            </a:r>
            <a:r>
              <a:rPr i="1" lang="en-US" sz="2400">
                <a:solidFill>
                  <a:schemeClr val="dk1"/>
                </a:solidFill>
                <a:latin typeface="Times"/>
                <a:ea typeface="Times"/>
                <a:cs typeface="Times"/>
                <a:sym typeface="Times"/>
              </a:rPr>
              <a:t>f </a:t>
            </a:r>
            <a:r>
              <a:rPr lang="en-US" sz="2400">
                <a:solidFill>
                  <a:schemeClr val="dk1"/>
                </a:solidFill>
                <a:latin typeface="Times"/>
                <a:ea typeface="Times"/>
                <a:cs typeface="Times"/>
                <a:sym typeface="Times"/>
              </a:rPr>
              <a:t>and have outputs of 0 and 1 for </a:t>
            </a:r>
            <a:r>
              <a:rPr i="1" lang="en-US" sz="2400">
                <a:solidFill>
                  <a:schemeClr val="dk1"/>
                </a:solidFill>
                <a:latin typeface="Times"/>
                <a:ea typeface="Times"/>
                <a:cs typeface="Times"/>
                <a:sym typeface="Times"/>
              </a:rPr>
              <a:t>x </a:t>
            </a:r>
            <a:r>
              <a:rPr lang="en-US" sz="2400">
                <a:solidFill>
                  <a:schemeClr val="dk1"/>
                </a:solidFill>
                <a:latin typeface="Arial"/>
                <a:ea typeface="Arial"/>
                <a:cs typeface="Arial"/>
                <a:sym typeface="Arial"/>
              </a:rPr>
              <a:t>= </a:t>
            </a:r>
            <a:r>
              <a:rPr lang="en-US" sz="2400">
                <a:solidFill>
                  <a:schemeClr val="dk1"/>
                </a:solidFill>
                <a:latin typeface="Times"/>
                <a:ea typeface="Times"/>
                <a:cs typeface="Times"/>
                <a:sym typeface="Times"/>
              </a:rPr>
              <a:t>0 and </a:t>
            </a:r>
            <a:r>
              <a:rPr i="1" lang="en-US" sz="2400">
                <a:solidFill>
                  <a:schemeClr val="dk1"/>
                </a:solidFill>
                <a:latin typeface="Times"/>
                <a:ea typeface="Times"/>
                <a:cs typeface="Times"/>
                <a:sym typeface="Times"/>
              </a:rPr>
              <a:t>x </a:t>
            </a:r>
            <a:r>
              <a:rPr lang="en-US" sz="2400">
                <a:solidFill>
                  <a:schemeClr val="dk1"/>
                </a:solidFill>
                <a:latin typeface="Arial"/>
                <a:ea typeface="Arial"/>
                <a:cs typeface="Arial"/>
                <a:sym typeface="Arial"/>
              </a:rPr>
              <a:t>= </a:t>
            </a:r>
            <a:r>
              <a:rPr lang="en-US" sz="2400">
                <a:solidFill>
                  <a:schemeClr val="dk1"/>
                </a:solidFill>
                <a:latin typeface="Times"/>
                <a:ea typeface="Times"/>
                <a:cs typeface="Times"/>
                <a:sym typeface="Times"/>
              </a:rPr>
              <a:t>1, respectively. Therefore, states </a:t>
            </a:r>
            <a:r>
              <a:rPr i="1" lang="en-US" sz="2400">
                <a:solidFill>
                  <a:schemeClr val="dk1"/>
                </a:solidFill>
                <a:latin typeface="Times"/>
                <a:ea typeface="Times"/>
                <a:cs typeface="Times"/>
                <a:sym typeface="Times"/>
              </a:rPr>
              <a:t>g </a:t>
            </a:r>
            <a:r>
              <a:rPr lang="en-US" sz="2400">
                <a:solidFill>
                  <a:schemeClr val="dk1"/>
                </a:solidFill>
                <a:latin typeface="Times"/>
                <a:ea typeface="Times"/>
                <a:cs typeface="Times"/>
                <a:sym typeface="Times"/>
              </a:rPr>
              <a:t>and </a:t>
            </a:r>
            <a:r>
              <a:rPr i="1" lang="en-US" sz="2400">
                <a:solidFill>
                  <a:schemeClr val="dk1"/>
                </a:solidFill>
                <a:latin typeface="Times"/>
                <a:ea typeface="Times"/>
                <a:cs typeface="Times"/>
                <a:sym typeface="Times"/>
              </a:rPr>
              <a:t>e </a:t>
            </a:r>
            <a:r>
              <a:rPr lang="en-US" sz="2400">
                <a:solidFill>
                  <a:schemeClr val="dk1"/>
                </a:solidFill>
                <a:latin typeface="Times"/>
                <a:ea typeface="Times"/>
                <a:cs typeface="Times"/>
                <a:sym typeface="Times"/>
              </a:rPr>
              <a:t>are equivalent, and one of these states can be removed.</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8"/>
          <p:cNvPicPr preferRelativeResize="0"/>
          <p:nvPr/>
        </p:nvPicPr>
        <p:blipFill rotWithShape="1">
          <a:blip r:embed="rId3">
            <a:alphaModFix/>
          </a:blip>
          <a:srcRect b="0" l="0" r="0" t="0"/>
          <a:stretch/>
        </p:blipFill>
        <p:spPr>
          <a:xfrm>
            <a:off x="1473958" y="818867"/>
            <a:ext cx="9060715" cy="53280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9"/>
          <p:cNvPicPr preferRelativeResize="0"/>
          <p:nvPr/>
        </p:nvPicPr>
        <p:blipFill rotWithShape="1">
          <a:blip r:embed="rId3">
            <a:alphaModFix/>
          </a:blip>
          <a:srcRect b="0" l="0" r="0" t="0"/>
          <a:stretch/>
        </p:blipFill>
        <p:spPr>
          <a:xfrm>
            <a:off x="1089718" y="1078173"/>
            <a:ext cx="7095893" cy="3275464"/>
          </a:xfrm>
          <a:prstGeom prst="rect">
            <a:avLst/>
          </a:prstGeom>
          <a:noFill/>
          <a:ln>
            <a:noFill/>
          </a:ln>
        </p:spPr>
      </p:pic>
      <p:pic>
        <p:nvPicPr>
          <p:cNvPr id="202" name="Google Shape;202;p19"/>
          <p:cNvPicPr preferRelativeResize="0"/>
          <p:nvPr/>
        </p:nvPicPr>
        <p:blipFill rotWithShape="1">
          <a:blip r:embed="rId4">
            <a:alphaModFix/>
          </a:blip>
          <a:srcRect b="0" l="0" r="0" t="0"/>
          <a:stretch/>
        </p:blipFill>
        <p:spPr>
          <a:xfrm>
            <a:off x="8096293" y="1811708"/>
            <a:ext cx="3613485" cy="3857845"/>
          </a:xfrm>
          <a:prstGeom prst="rect">
            <a:avLst/>
          </a:prstGeom>
          <a:noFill/>
          <a:ln>
            <a:noFill/>
          </a:ln>
        </p:spPr>
      </p:pic>
      <p:sp>
        <p:nvSpPr>
          <p:cNvPr id="203" name="Google Shape;203;p19"/>
          <p:cNvSpPr/>
          <p:nvPr/>
        </p:nvSpPr>
        <p:spPr>
          <a:xfrm>
            <a:off x="1089718" y="4749421"/>
            <a:ext cx="756296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State     </a:t>
            </a:r>
            <a:r>
              <a:rPr lang="en-US" sz="3200">
                <a:solidFill>
                  <a:schemeClr val="dk1"/>
                </a:solidFill>
                <a:latin typeface="Times"/>
                <a:ea typeface="Times"/>
                <a:cs typeface="Times"/>
                <a:sym typeface="Times"/>
              </a:rPr>
              <a:t>a  a  b  c  d  e  d  d  e  d  e  a</a:t>
            </a:r>
            <a:endParaRPr sz="3200">
              <a:solidFill>
                <a:schemeClr val="dk1"/>
              </a:solidFill>
              <a:latin typeface="Times"/>
              <a:ea typeface="Times"/>
              <a:cs typeface="Times"/>
              <a:sym typeface="Times"/>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Input</a:t>
            </a:r>
            <a:r>
              <a:rPr lang="en-US" sz="3200">
                <a:solidFill>
                  <a:schemeClr val="dk1"/>
                </a:solidFill>
                <a:latin typeface="Times"/>
                <a:ea typeface="Times"/>
                <a:cs typeface="Times"/>
                <a:sym typeface="Times"/>
              </a:rPr>
              <a:t>     0  1  0  1  0  1  1  0  1  0  0</a:t>
            </a:r>
            <a:endParaRPr sz="3200">
              <a:solidFill>
                <a:schemeClr val="dk1"/>
              </a:solidFill>
              <a:latin typeface="Times"/>
              <a:ea typeface="Times"/>
              <a:cs typeface="Times"/>
              <a:sym typeface="Times"/>
            </a:endParaRPr>
          </a:p>
          <a:p>
            <a:pPr indent="0" lvl="0" marL="0" marR="0" rtl="0" algn="l">
              <a:spcBef>
                <a:spcPts val="0"/>
              </a:spcBef>
              <a:spcAft>
                <a:spcPts val="0"/>
              </a:spcAft>
              <a:buNone/>
            </a:pPr>
            <a:r>
              <a:rPr b="1" lang="en-US" sz="3200">
                <a:solidFill>
                  <a:schemeClr val="dk1"/>
                </a:solidFill>
                <a:latin typeface="Times"/>
                <a:ea typeface="Times"/>
                <a:cs typeface="Times"/>
                <a:sym typeface="Times"/>
              </a:rPr>
              <a:t>Output</a:t>
            </a:r>
            <a:r>
              <a:rPr lang="en-US" sz="3200">
                <a:solidFill>
                  <a:schemeClr val="dk1"/>
                </a:solidFill>
                <a:latin typeface="Times"/>
                <a:ea typeface="Times"/>
                <a:cs typeface="Times"/>
                <a:sym typeface="Times"/>
              </a:rPr>
              <a:t>  0  0  0  0  0  1  1  0  1  0  0</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0" l="0" r="59783" t="0"/>
          <a:stretch/>
        </p:blipFill>
        <p:spPr>
          <a:xfrm>
            <a:off x="996287" y="559559"/>
            <a:ext cx="3330053" cy="3031490"/>
          </a:xfrm>
          <a:prstGeom prst="rect">
            <a:avLst/>
          </a:prstGeom>
          <a:noFill/>
          <a:ln>
            <a:noFill/>
          </a:ln>
        </p:spPr>
      </p:pic>
      <p:graphicFrame>
        <p:nvGraphicFramePr>
          <p:cNvPr id="94" name="Google Shape;94;p2"/>
          <p:cNvGraphicFramePr/>
          <p:nvPr/>
        </p:nvGraphicFramePr>
        <p:xfrm>
          <a:off x="4892597" y="1073508"/>
          <a:ext cx="3000000" cy="3000000"/>
        </p:xfrm>
        <a:graphic>
          <a:graphicData uri="http://schemas.openxmlformats.org/drawingml/2006/table">
            <a:tbl>
              <a:tblPr bandRow="1" firstRow="1">
                <a:noFill/>
                <a:tableStyleId>{D7B32EA5-E441-4DE9-8454-36C5522592D4}</a:tableStyleId>
              </a:tblPr>
              <a:tblGrid>
                <a:gridCol w="1245425"/>
                <a:gridCol w="1245425"/>
              </a:tblGrid>
              <a:tr h="582300">
                <a:tc>
                  <a:txBody>
                    <a:bodyPr/>
                    <a:lstStyle/>
                    <a:p>
                      <a:pPr indent="0" lvl="0" marL="0" marR="0" rtl="0" algn="ctr">
                        <a:spcBef>
                          <a:spcPts val="0"/>
                        </a:spcBef>
                        <a:spcAft>
                          <a:spcPts val="0"/>
                        </a:spcAft>
                        <a:buNone/>
                      </a:pPr>
                      <a:r>
                        <a:rPr b="1" lang="en-US" sz="1800" u="none" cap="none" strike="noStrike"/>
                        <a:t>D</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Qt+1</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23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23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95" name="Google Shape;95;p2"/>
          <p:cNvPicPr preferRelativeResize="0"/>
          <p:nvPr/>
        </p:nvPicPr>
        <p:blipFill rotWithShape="1">
          <a:blip r:embed="rId4">
            <a:alphaModFix/>
          </a:blip>
          <a:srcRect b="12620" l="0" r="0" t="0"/>
          <a:stretch/>
        </p:blipFill>
        <p:spPr>
          <a:xfrm>
            <a:off x="996287" y="3796712"/>
            <a:ext cx="3998794" cy="2419655"/>
          </a:xfrm>
          <a:prstGeom prst="rect">
            <a:avLst/>
          </a:prstGeom>
          <a:noFill/>
          <a:ln>
            <a:noFill/>
          </a:ln>
        </p:spPr>
      </p:pic>
      <p:sp>
        <p:nvSpPr>
          <p:cNvPr id="96" name="Google Shape;96;p2"/>
          <p:cNvSpPr txBox="1"/>
          <p:nvPr/>
        </p:nvSpPr>
        <p:spPr>
          <a:xfrm>
            <a:off x="2019869" y="6256777"/>
            <a:ext cx="12602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 SR FF</a:t>
            </a:r>
            <a:endParaRPr sz="2400">
              <a:solidFill>
                <a:schemeClr val="dk1"/>
              </a:solidFill>
              <a:latin typeface="Calibri"/>
              <a:ea typeface="Calibri"/>
              <a:cs typeface="Calibri"/>
              <a:sym typeface="Calibri"/>
            </a:endParaRPr>
          </a:p>
        </p:txBody>
      </p:sp>
      <p:graphicFrame>
        <p:nvGraphicFramePr>
          <p:cNvPr id="97" name="Google Shape;97;p2"/>
          <p:cNvGraphicFramePr/>
          <p:nvPr/>
        </p:nvGraphicFramePr>
        <p:xfrm>
          <a:off x="5534041" y="3916909"/>
          <a:ext cx="3000000" cy="3000000"/>
        </p:xfrm>
        <a:graphic>
          <a:graphicData uri="http://schemas.openxmlformats.org/drawingml/2006/table">
            <a:tbl>
              <a:tblPr bandRow="1" firstRow="1">
                <a:noFill/>
                <a:tableStyleId>{D7B32EA5-E441-4DE9-8454-36C5522592D4}</a:tableStyleId>
              </a:tblPr>
              <a:tblGrid>
                <a:gridCol w="1157825"/>
                <a:gridCol w="1157825"/>
                <a:gridCol w="1157825"/>
              </a:tblGrid>
              <a:tr h="414900">
                <a:tc>
                  <a:txBody>
                    <a:bodyPr/>
                    <a:lstStyle/>
                    <a:p>
                      <a:pPr indent="0" lvl="0" marL="0" marR="0" rtl="0" algn="ctr">
                        <a:spcBef>
                          <a:spcPts val="0"/>
                        </a:spcBef>
                        <a:spcAft>
                          <a:spcPts val="0"/>
                        </a:spcAft>
                        <a:buNone/>
                      </a:pPr>
                      <a:r>
                        <a:rPr b="1" lang="en-US" sz="1800" u="none" cap="none" strike="noStrike"/>
                        <a:t>S</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R</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1800" u="none" cap="none" strike="noStrike"/>
                        <a:t>Qt+1</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Qt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9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p:nvPr/>
        </p:nvSpPr>
        <p:spPr>
          <a:xfrm>
            <a:off x="1241947" y="1578802"/>
            <a:ext cx="9785445"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The sequential circuit of this example was reduced from seven to five states but the no. of FFs are not reduced because 5 states require 3 FFs that is same for 7 states too. In general, reducing the number of states in a state table may result in a circuit with less equipment because the unused states are taken as don’t cares in the design process. However, the fact that a state table has been reduced to fewer states does not guarantee a saving in the number of flip-flops or the number of gates.</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p:nvPr/>
        </p:nvSpPr>
        <p:spPr>
          <a:xfrm>
            <a:off x="1048191" y="637611"/>
            <a:ext cx="363028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State Assignment</a:t>
            </a:r>
            <a:endParaRPr sz="3200">
              <a:solidFill>
                <a:schemeClr val="dk1"/>
              </a:solidFill>
              <a:latin typeface="Calibri"/>
              <a:ea typeface="Calibri"/>
              <a:cs typeface="Calibri"/>
              <a:sym typeface="Calibri"/>
            </a:endParaRPr>
          </a:p>
        </p:txBody>
      </p:sp>
      <p:sp>
        <p:nvSpPr>
          <p:cNvPr id="214" name="Google Shape;214;p21"/>
          <p:cNvSpPr/>
          <p:nvPr/>
        </p:nvSpPr>
        <p:spPr>
          <a:xfrm>
            <a:off x="1048191" y="1392789"/>
            <a:ext cx="10167582"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In order to design a sequential circuit with physical components, it is necessary to assign unique coded binary values to the states. For a circuit with </a:t>
            </a:r>
            <a:r>
              <a:rPr i="1" lang="en-US" sz="2800">
                <a:solidFill>
                  <a:schemeClr val="dk1"/>
                </a:solidFill>
                <a:latin typeface="Times"/>
                <a:ea typeface="Times"/>
                <a:cs typeface="Times"/>
                <a:sym typeface="Times"/>
              </a:rPr>
              <a:t>m </a:t>
            </a:r>
            <a:r>
              <a:rPr lang="en-US" sz="2800">
                <a:solidFill>
                  <a:schemeClr val="dk1"/>
                </a:solidFill>
                <a:latin typeface="Times"/>
                <a:ea typeface="Times"/>
                <a:cs typeface="Times"/>
                <a:sym typeface="Times"/>
              </a:rPr>
              <a:t>states, the codes must contain </a:t>
            </a:r>
            <a:r>
              <a:rPr i="1" lang="en-US" sz="2800">
                <a:solidFill>
                  <a:schemeClr val="dk1"/>
                </a:solidFill>
                <a:latin typeface="Times"/>
                <a:ea typeface="Times"/>
                <a:cs typeface="Times"/>
                <a:sym typeface="Times"/>
              </a:rPr>
              <a:t>n </a:t>
            </a:r>
            <a:r>
              <a:rPr lang="en-US" sz="2800">
                <a:solidFill>
                  <a:schemeClr val="dk1"/>
                </a:solidFill>
                <a:latin typeface="Times"/>
                <a:ea typeface="Times"/>
                <a:cs typeface="Times"/>
                <a:sym typeface="Times"/>
              </a:rPr>
              <a:t>bits, where 2</a:t>
            </a:r>
            <a:r>
              <a:rPr baseline="30000" i="1" lang="en-US" sz="2800">
                <a:solidFill>
                  <a:schemeClr val="dk1"/>
                </a:solidFill>
                <a:latin typeface="Times"/>
                <a:ea typeface="Times"/>
                <a:cs typeface="Times"/>
                <a:sym typeface="Times"/>
              </a:rPr>
              <a:t>n</a:t>
            </a:r>
            <a:r>
              <a:rPr i="1" lang="en-US" sz="2800">
                <a:solidFill>
                  <a:schemeClr val="dk1"/>
                </a:solidFill>
                <a:latin typeface="Times"/>
                <a:ea typeface="Times"/>
                <a:cs typeface="Times"/>
                <a:sym typeface="Times"/>
              </a:rPr>
              <a:t> </a:t>
            </a:r>
            <a:r>
              <a:rPr lang="en-US" sz="2800">
                <a:solidFill>
                  <a:schemeClr val="dk1"/>
                </a:solidFill>
                <a:latin typeface="Arial"/>
                <a:ea typeface="Arial"/>
                <a:cs typeface="Arial"/>
                <a:sym typeface="Arial"/>
              </a:rPr>
              <a:t>≥ </a:t>
            </a:r>
            <a:r>
              <a:rPr i="1" lang="en-US" sz="2800">
                <a:solidFill>
                  <a:schemeClr val="dk1"/>
                </a:solidFill>
                <a:latin typeface="Times"/>
                <a:ea typeface="Times"/>
                <a:cs typeface="Times"/>
                <a:sym typeface="Times"/>
              </a:rPr>
              <a:t>m</a:t>
            </a:r>
            <a:r>
              <a:rPr lang="en-US" sz="2800">
                <a:solidFill>
                  <a:schemeClr val="dk1"/>
                </a:solidFill>
                <a:latin typeface="Times"/>
                <a:ea typeface="Times"/>
                <a:cs typeface="Times"/>
                <a:sym typeface="Times"/>
              </a:rPr>
              <a:t>. For example, with three bits, it is possible to assign codes to eight states, denoted by binary numbers 000 through 111. For 5 states, we are left with three unused states. Unused states are treated as don’t-care conditions during the design. Since don’t-care conditions usually help in obtaining a simpler circuit, it is more likely but not certain that the circuit with five states will require fewer combinational gates than the one with seven states.</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p:nvPr/>
        </p:nvSpPr>
        <p:spPr>
          <a:xfrm>
            <a:off x="1050879" y="689676"/>
            <a:ext cx="9785444"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The simplest way to code five states is to use the first five integers in binary counting order. Another similar assignment is the Gray code. Here, only one bit in the code group changes when going from one number to the next. This code makes it easier for the Boolean functions to be placed in the map for simplification. There are many possibilities. </a:t>
            </a:r>
            <a:endParaRPr sz="2800">
              <a:solidFill>
                <a:schemeClr val="dk1"/>
              </a:solidFill>
              <a:latin typeface="Calibri"/>
              <a:ea typeface="Calibri"/>
              <a:cs typeface="Calibri"/>
              <a:sym typeface="Calibri"/>
            </a:endParaRPr>
          </a:p>
        </p:txBody>
      </p:sp>
      <p:pic>
        <p:nvPicPr>
          <p:cNvPr id="220" name="Google Shape;220;p22"/>
          <p:cNvPicPr preferRelativeResize="0"/>
          <p:nvPr/>
        </p:nvPicPr>
        <p:blipFill rotWithShape="1">
          <a:blip r:embed="rId3">
            <a:alphaModFix/>
          </a:blip>
          <a:srcRect b="0" l="0" r="0" t="0"/>
          <a:stretch/>
        </p:blipFill>
        <p:spPr>
          <a:xfrm>
            <a:off x="3091218" y="3600597"/>
            <a:ext cx="5384042" cy="29524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3"/>
          <p:cNvPicPr preferRelativeResize="0"/>
          <p:nvPr/>
        </p:nvPicPr>
        <p:blipFill rotWithShape="1">
          <a:blip r:embed="rId3">
            <a:alphaModFix/>
          </a:blip>
          <a:srcRect b="0" l="0" r="0" t="0"/>
          <a:stretch/>
        </p:blipFill>
        <p:spPr>
          <a:xfrm>
            <a:off x="655094" y="1178915"/>
            <a:ext cx="4244452" cy="4531481"/>
          </a:xfrm>
          <a:prstGeom prst="rect">
            <a:avLst/>
          </a:prstGeom>
          <a:noFill/>
          <a:ln>
            <a:noFill/>
          </a:ln>
        </p:spPr>
      </p:pic>
      <p:pic>
        <p:nvPicPr>
          <p:cNvPr id="226" name="Google Shape;226;p23"/>
          <p:cNvPicPr preferRelativeResize="0"/>
          <p:nvPr/>
        </p:nvPicPr>
        <p:blipFill rotWithShape="1">
          <a:blip r:embed="rId4">
            <a:alphaModFix/>
          </a:blip>
          <a:srcRect b="0" l="0" r="0" t="0"/>
          <a:stretch/>
        </p:blipFill>
        <p:spPr>
          <a:xfrm>
            <a:off x="5455255" y="1894233"/>
            <a:ext cx="6326635" cy="31008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4"/>
          <p:cNvPicPr preferRelativeResize="0"/>
          <p:nvPr/>
        </p:nvPicPr>
        <p:blipFill rotWithShape="1">
          <a:blip r:embed="rId3">
            <a:alphaModFix/>
          </a:blip>
          <a:srcRect b="0" l="0" r="0" t="0"/>
          <a:stretch/>
        </p:blipFill>
        <p:spPr>
          <a:xfrm>
            <a:off x="480718" y="330908"/>
            <a:ext cx="4933693" cy="529837"/>
          </a:xfrm>
          <a:prstGeom prst="rect">
            <a:avLst/>
          </a:prstGeom>
          <a:noFill/>
          <a:ln>
            <a:noFill/>
          </a:ln>
        </p:spPr>
      </p:pic>
      <p:pic>
        <p:nvPicPr>
          <p:cNvPr id="232" name="Google Shape;232;p24"/>
          <p:cNvPicPr preferRelativeResize="0"/>
          <p:nvPr/>
        </p:nvPicPr>
        <p:blipFill rotWithShape="1">
          <a:blip r:embed="rId4">
            <a:alphaModFix/>
          </a:blip>
          <a:srcRect b="0" l="0" r="0" t="0"/>
          <a:stretch/>
        </p:blipFill>
        <p:spPr>
          <a:xfrm>
            <a:off x="2602291" y="1528356"/>
            <a:ext cx="5067751" cy="5247237"/>
          </a:xfrm>
          <a:prstGeom prst="rect">
            <a:avLst/>
          </a:prstGeom>
          <a:noFill/>
          <a:ln>
            <a:noFill/>
          </a:ln>
        </p:spPr>
      </p:pic>
      <p:sp>
        <p:nvSpPr>
          <p:cNvPr id="233" name="Google Shape;233;p24"/>
          <p:cNvSpPr txBox="1"/>
          <p:nvPr/>
        </p:nvSpPr>
        <p:spPr>
          <a:xfrm>
            <a:off x="157010" y="1005136"/>
            <a:ext cx="105148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Design the synchronous sequential circuit for the following state table: </a:t>
            </a:r>
            <a:endParaRPr sz="2800">
              <a:solidFill>
                <a:schemeClr val="dk1"/>
              </a:solidFill>
              <a:latin typeface="Calibri"/>
              <a:ea typeface="Calibri"/>
              <a:cs typeface="Calibri"/>
              <a:sym typeface="Calibri"/>
            </a:endParaRPr>
          </a:p>
        </p:txBody>
      </p:sp>
      <p:pic>
        <p:nvPicPr>
          <p:cNvPr id="234" name="Google Shape;234;p24"/>
          <p:cNvPicPr preferRelativeResize="0"/>
          <p:nvPr/>
        </p:nvPicPr>
        <p:blipFill rotWithShape="1">
          <a:blip r:embed="rId5">
            <a:alphaModFix/>
          </a:blip>
          <a:srcRect b="0" l="0" r="0" t="0"/>
          <a:stretch/>
        </p:blipFill>
        <p:spPr>
          <a:xfrm>
            <a:off x="7670042" y="1830275"/>
            <a:ext cx="1181118" cy="47615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5"/>
          <p:cNvPicPr preferRelativeResize="0"/>
          <p:nvPr/>
        </p:nvPicPr>
        <p:blipFill rotWithShape="1">
          <a:blip r:embed="rId3">
            <a:alphaModFix/>
          </a:blip>
          <a:srcRect b="0" l="0" r="0" t="9626"/>
          <a:stretch/>
        </p:blipFill>
        <p:spPr>
          <a:xfrm>
            <a:off x="295820" y="518615"/>
            <a:ext cx="5067751" cy="4742076"/>
          </a:xfrm>
          <a:prstGeom prst="rect">
            <a:avLst/>
          </a:prstGeom>
          <a:noFill/>
          <a:ln>
            <a:noFill/>
          </a:ln>
        </p:spPr>
      </p:pic>
      <p:pic>
        <p:nvPicPr>
          <p:cNvPr id="240" name="Google Shape;240;p25"/>
          <p:cNvPicPr preferRelativeResize="0"/>
          <p:nvPr/>
        </p:nvPicPr>
        <p:blipFill rotWithShape="1">
          <a:blip r:embed="rId4">
            <a:alphaModFix/>
          </a:blip>
          <a:srcRect b="12620" l="0" r="0" t="0"/>
          <a:stretch/>
        </p:blipFill>
        <p:spPr>
          <a:xfrm>
            <a:off x="8366078" y="4826482"/>
            <a:ext cx="3357348" cy="2031518"/>
          </a:xfrm>
          <a:prstGeom prst="rect">
            <a:avLst/>
          </a:prstGeom>
          <a:noFill/>
          <a:ln>
            <a:noFill/>
          </a:ln>
        </p:spPr>
      </p:pic>
      <p:pic>
        <p:nvPicPr>
          <p:cNvPr id="241" name="Google Shape;241;p25"/>
          <p:cNvPicPr preferRelativeResize="0"/>
          <p:nvPr/>
        </p:nvPicPr>
        <p:blipFill rotWithShape="1">
          <a:blip r:embed="rId5">
            <a:alphaModFix/>
          </a:blip>
          <a:srcRect b="0" l="0" r="0" t="0"/>
          <a:stretch/>
        </p:blipFill>
        <p:spPr>
          <a:xfrm>
            <a:off x="5253523" y="518615"/>
            <a:ext cx="3399158" cy="953498"/>
          </a:xfrm>
          <a:prstGeom prst="rect">
            <a:avLst/>
          </a:prstGeom>
          <a:noFill/>
          <a:ln>
            <a:noFill/>
          </a:ln>
        </p:spPr>
      </p:pic>
      <p:pic>
        <p:nvPicPr>
          <p:cNvPr id="242" name="Google Shape;242;p25"/>
          <p:cNvPicPr preferRelativeResize="0"/>
          <p:nvPr/>
        </p:nvPicPr>
        <p:blipFill rotWithShape="1">
          <a:blip r:embed="rId6">
            <a:alphaModFix/>
          </a:blip>
          <a:srcRect b="0" l="0" r="0" t="6848"/>
          <a:stretch/>
        </p:blipFill>
        <p:spPr>
          <a:xfrm>
            <a:off x="8366078" y="586853"/>
            <a:ext cx="1181118" cy="44355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6"/>
          <p:cNvPicPr preferRelativeResize="0"/>
          <p:nvPr/>
        </p:nvPicPr>
        <p:blipFill rotWithShape="1">
          <a:blip r:embed="rId3">
            <a:alphaModFix/>
          </a:blip>
          <a:srcRect b="0" l="0" r="0" t="0"/>
          <a:stretch/>
        </p:blipFill>
        <p:spPr>
          <a:xfrm>
            <a:off x="777795" y="1118020"/>
            <a:ext cx="10785544" cy="50507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7"/>
          <p:cNvPicPr preferRelativeResize="0"/>
          <p:nvPr/>
        </p:nvPicPr>
        <p:blipFill rotWithShape="1">
          <a:blip r:embed="rId3">
            <a:alphaModFix/>
          </a:blip>
          <a:srcRect b="0" l="0" r="0" t="0"/>
          <a:stretch/>
        </p:blipFill>
        <p:spPr>
          <a:xfrm>
            <a:off x="349124" y="465294"/>
            <a:ext cx="8436652" cy="3470813"/>
          </a:xfrm>
          <a:prstGeom prst="rect">
            <a:avLst/>
          </a:prstGeom>
          <a:noFill/>
          <a:ln>
            <a:noFill/>
          </a:ln>
        </p:spPr>
      </p:pic>
      <p:pic>
        <p:nvPicPr>
          <p:cNvPr id="253" name="Google Shape;253;p27"/>
          <p:cNvPicPr preferRelativeResize="0"/>
          <p:nvPr/>
        </p:nvPicPr>
        <p:blipFill rotWithShape="1">
          <a:blip r:embed="rId4">
            <a:alphaModFix/>
          </a:blip>
          <a:srcRect b="0" l="0" r="0" t="0"/>
          <a:stretch/>
        </p:blipFill>
        <p:spPr>
          <a:xfrm>
            <a:off x="870308" y="4019719"/>
            <a:ext cx="7915468" cy="2838281"/>
          </a:xfrm>
          <a:prstGeom prst="rect">
            <a:avLst/>
          </a:prstGeom>
          <a:noFill/>
          <a:ln>
            <a:noFill/>
          </a:ln>
        </p:spPr>
      </p:pic>
      <p:pic>
        <p:nvPicPr>
          <p:cNvPr id="254" name="Google Shape;254;p27"/>
          <p:cNvPicPr preferRelativeResize="0"/>
          <p:nvPr/>
        </p:nvPicPr>
        <p:blipFill rotWithShape="1">
          <a:blip r:embed="rId5">
            <a:alphaModFix/>
          </a:blip>
          <a:srcRect b="0" l="0" r="0" t="0"/>
          <a:stretch/>
        </p:blipFill>
        <p:spPr>
          <a:xfrm>
            <a:off x="9030862" y="2397036"/>
            <a:ext cx="2182454" cy="24733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8"/>
          <p:cNvPicPr preferRelativeResize="0"/>
          <p:nvPr/>
        </p:nvPicPr>
        <p:blipFill rotWithShape="1">
          <a:blip r:embed="rId3">
            <a:alphaModFix/>
          </a:blip>
          <a:srcRect b="0" l="0" r="0" t="0"/>
          <a:stretch/>
        </p:blipFill>
        <p:spPr>
          <a:xfrm>
            <a:off x="2252274" y="242015"/>
            <a:ext cx="7687451" cy="63739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p:nvPr/>
        </p:nvSpPr>
        <p:spPr>
          <a:xfrm>
            <a:off x="1000836" y="362130"/>
            <a:ext cx="10190328" cy="31085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Times"/>
                <a:ea typeface="Times"/>
                <a:cs typeface="Times"/>
                <a:sym typeface="Times"/>
              </a:rPr>
              <a:t>Example: Design a sequential circuit with two </a:t>
            </a:r>
            <a:r>
              <a:rPr i="1" lang="en-US" sz="2800">
                <a:solidFill>
                  <a:schemeClr val="dk1"/>
                </a:solidFill>
                <a:latin typeface="Times"/>
                <a:ea typeface="Times"/>
                <a:cs typeface="Times"/>
                <a:sym typeface="Times"/>
              </a:rPr>
              <a:t>JK </a:t>
            </a:r>
            <a:r>
              <a:rPr lang="en-US" sz="2800">
                <a:solidFill>
                  <a:schemeClr val="dk1"/>
                </a:solidFill>
                <a:latin typeface="Times"/>
                <a:ea typeface="Times"/>
                <a:cs typeface="Times"/>
                <a:sym typeface="Times"/>
              </a:rPr>
              <a:t>flip-flops </a:t>
            </a:r>
            <a:r>
              <a:rPr i="1" lang="en-US" sz="2800">
                <a:solidFill>
                  <a:schemeClr val="dk1"/>
                </a:solidFill>
                <a:latin typeface="Times"/>
                <a:ea typeface="Times"/>
                <a:cs typeface="Times"/>
                <a:sym typeface="Times"/>
              </a:rPr>
              <a:t>A </a:t>
            </a:r>
            <a:r>
              <a:rPr lang="en-US" sz="2800">
                <a:solidFill>
                  <a:schemeClr val="dk1"/>
                </a:solidFill>
                <a:latin typeface="Times"/>
                <a:ea typeface="Times"/>
                <a:cs typeface="Times"/>
                <a:sym typeface="Times"/>
              </a:rPr>
              <a:t>and </a:t>
            </a:r>
            <a:r>
              <a:rPr i="1" lang="en-US" sz="2800">
                <a:solidFill>
                  <a:schemeClr val="dk1"/>
                </a:solidFill>
                <a:latin typeface="Times"/>
                <a:ea typeface="Times"/>
                <a:cs typeface="Times"/>
                <a:sym typeface="Times"/>
              </a:rPr>
              <a:t>B </a:t>
            </a:r>
            <a:r>
              <a:rPr lang="en-US" sz="2800">
                <a:solidFill>
                  <a:schemeClr val="dk1"/>
                </a:solidFill>
                <a:latin typeface="Times"/>
                <a:ea typeface="Times"/>
                <a:cs typeface="Times"/>
                <a:sym typeface="Times"/>
              </a:rPr>
              <a:t>and two inputs </a:t>
            </a:r>
            <a:r>
              <a:rPr i="1" lang="en-US" sz="2800">
                <a:solidFill>
                  <a:schemeClr val="dk1"/>
                </a:solidFill>
                <a:latin typeface="Times"/>
                <a:ea typeface="Times"/>
                <a:cs typeface="Times"/>
                <a:sym typeface="Times"/>
              </a:rPr>
              <a:t>E </a:t>
            </a:r>
            <a:r>
              <a:rPr lang="en-US" sz="2800">
                <a:solidFill>
                  <a:schemeClr val="dk1"/>
                </a:solidFill>
                <a:latin typeface="Times"/>
                <a:ea typeface="Times"/>
                <a:cs typeface="Times"/>
                <a:sym typeface="Times"/>
              </a:rPr>
              <a:t>and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 If </a:t>
            </a:r>
            <a:r>
              <a:rPr i="1" lang="en-US" sz="2800">
                <a:solidFill>
                  <a:schemeClr val="dk1"/>
                </a:solidFill>
                <a:latin typeface="Times"/>
                <a:ea typeface="Times"/>
                <a:cs typeface="Times"/>
                <a:sym typeface="Times"/>
              </a:rPr>
              <a:t>E </a:t>
            </a:r>
            <a:r>
              <a:rPr lang="en-US" sz="2800">
                <a:solidFill>
                  <a:schemeClr val="dk1"/>
                </a:solidFill>
                <a:latin typeface="Times"/>
                <a:ea typeface="Times"/>
                <a:cs typeface="Times"/>
                <a:sym typeface="Times"/>
              </a:rPr>
              <a:t>= 0, the circuit remains in the same state regardless of the value of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 When </a:t>
            </a:r>
            <a:r>
              <a:rPr i="1" lang="en-US" sz="2800">
                <a:solidFill>
                  <a:schemeClr val="dk1"/>
                </a:solidFill>
                <a:latin typeface="Times"/>
                <a:ea typeface="Times"/>
                <a:cs typeface="Times"/>
                <a:sym typeface="Times"/>
              </a:rPr>
              <a:t>E </a:t>
            </a:r>
            <a:r>
              <a:rPr lang="en-US" sz="2800">
                <a:solidFill>
                  <a:schemeClr val="dk1"/>
                </a:solidFill>
                <a:latin typeface="Times"/>
                <a:ea typeface="Times"/>
                <a:cs typeface="Times"/>
                <a:sym typeface="Times"/>
              </a:rPr>
              <a:t>= 1 and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 1, the circuit goes through the state transitions from 00 to 01, to 10, to 11, back to 00, and repeats.</a:t>
            </a:r>
            <a:endParaRPr/>
          </a:p>
          <a:p>
            <a:pPr indent="0" lvl="0" marL="0" marR="0" rtl="0" algn="just">
              <a:spcBef>
                <a:spcPts val="0"/>
              </a:spcBef>
              <a:spcAft>
                <a:spcPts val="0"/>
              </a:spcAft>
              <a:buNone/>
            </a:pPr>
            <a:r>
              <a:rPr lang="en-US" sz="2800">
                <a:solidFill>
                  <a:schemeClr val="dk1"/>
                </a:solidFill>
                <a:latin typeface="Times"/>
                <a:ea typeface="Times"/>
                <a:cs typeface="Times"/>
                <a:sym typeface="Times"/>
              </a:rPr>
              <a:t>When </a:t>
            </a:r>
            <a:r>
              <a:rPr i="1" lang="en-US" sz="2800">
                <a:solidFill>
                  <a:schemeClr val="dk1"/>
                </a:solidFill>
                <a:latin typeface="Times"/>
                <a:ea typeface="Times"/>
                <a:cs typeface="Times"/>
                <a:sym typeface="Times"/>
              </a:rPr>
              <a:t>E </a:t>
            </a:r>
            <a:r>
              <a:rPr lang="en-US" sz="2800">
                <a:solidFill>
                  <a:schemeClr val="dk1"/>
                </a:solidFill>
                <a:latin typeface="Times"/>
                <a:ea typeface="Times"/>
                <a:cs typeface="Times"/>
                <a:sym typeface="Times"/>
              </a:rPr>
              <a:t>= 1 and </a:t>
            </a:r>
            <a:r>
              <a:rPr i="1" lang="en-US" sz="2800">
                <a:solidFill>
                  <a:schemeClr val="dk1"/>
                </a:solidFill>
                <a:latin typeface="Times"/>
                <a:ea typeface="Times"/>
                <a:cs typeface="Times"/>
                <a:sym typeface="Times"/>
              </a:rPr>
              <a:t>F </a:t>
            </a:r>
            <a:r>
              <a:rPr lang="en-US" sz="2800">
                <a:solidFill>
                  <a:schemeClr val="dk1"/>
                </a:solidFill>
                <a:latin typeface="Times"/>
                <a:ea typeface="Times"/>
                <a:cs typeface="Times"/>
                <a:sym typeface="Times"/>
              </a:rPr>
              <a:t>= 0, the circuit goes through the state transitions from 00 to 11, to 10, to 01, back to 00, and repeats</a:t>
            </a:r>
            <a:endParaRPr sz="2800">
              <a:solidFill>
                <a:schemeClr val="dk1"/>
              </a:solidFill>
              <a:latin typeface="Calibri"/>
              <a:ea typeface="Calibri"/>
              <a:cs typeface="Calibri"/>
              <a:sym typeface="Calibri"/>
            </a:endParaRPr>
          </a:p>
        </p:txBody>
      </p:sp>
      <p:sp>
        <p:nvSpPr>
          <p:cNvPr id="265" name="Google Shape;265;p29"/>
          <p:cNvSpPr txBox="1"/>
          <p:nvPr/>
        </p:nvSpPr>
        <p:spPr>
          <a:xfrm>
            <a:off x="1000836" y="4080681"/>
            <a:ext cx="177003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Solution: </a:t>
            </a:r>
            <a:endParaRPr sz="3200">
              <a:solidFill>
                <a:schemeClr val="dk1"/>
              </a:solidFill>
              <a:latin typeface="Calibri"/>
              <a:ea typeface="Calibri"/>
              <a:cs typeface="Calibri"/>
              <a:sym typeface="Calibri"/>
            </a:endParaRPr>
          </a:p>
        </p:txBody>
      </p:sp>
      <p:sp>
        <p:nvSpPr>
          <p:cNvPr id="266" name="Google Shape;266;p29"/>
          <p:cNvSpPr/>
          <p:nvPr/>
        </p:nvSpPr>
        <p:spPr>
          <a:xfrm>
            <a:off x="2770872" y="4146841"/>
            <a:ext cx="466715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Times"/>
                <a:ea typeface="Times"/>
                <a:cs typeface="Times"/>
                <a:sym typeface="Times"/>
              </a:rPr>
              <a:t>JA </a:t>
            </a:r>
            <a:r>
              <a:rPr lang="en-US" sz="2800">
                <a:solidFill>
                  <a:schemeClr val="dk1"/>
                </a:solidFill>
                <a:latin typeface="Arial"/>
                <a:ea typeface="Arial"/>
                <a:cs typeface="Arial"/>
                <a:sym typeface="Arial"/>
              </a:rPr>
              <a:t>= </a:t>
            </a:r>
            <a:r>
              <a:rPr i="1" lang="en-US" sz="2800">
                <a:solidFill>
                  <a:schemeClr val="dk1"/>
                </a:solidFill>
                <a:latin typeface="Times"/>
                <a:ea typeface="Times"/>
                <a:cs typeface="Times"/>
                <a:sym typeface="Times"/>
              </a:rPr>
              <a:t>KA </a:t>
            </a:r>
            <a:r>
              <a:rPr lang="en-US" sz="2800">
                <a:solidFill>
                  <a:schemeClr val="dk1"/>
                </a:solidFill>
                <a:latin typeface="Arial"/>
                <a:ea typeface="Arial"/>
                <a:cs typeface="Arial"/>
                <a:sym typeface="Arial"/>
              </a:rPr>
              <a:t>= </a:t>
            </a:r>
            <a:r>
              <a:rPr lang="en-US" sz="2800">
                <a:solidFill>
                  <a:schemeClr val="dk1"/>
                </a:solidFill>
                <a:latin typeface="Times"/>
                <a:ea typeface="Times"/>
                <a:cs typeface="Times"/>
                <a:sym typeface="Times"/>
              </a:rPr>
              <a:t>(</a:t>
            </a:r>
            <a:r>
              <a:rPr i="1" lang="en-US" sz="2800">
                <a:solidFill>
                  <a:schemeClr val="dk1"/>
                </a:solidFill>
                <a:latin typeface="Times"/>
                <a:ea typeface="Times"/>
                <a:cs typeface="Times"/>
                <a:sym typeface="Times"/>
              </a:rPr>
              <a:t>B’F’ </a:t>
            </a:r>
            <a:r>
              <a:rPr lang="en-US" sz="2800">
                <a:solidFill>
                  <a:schemeClr val="dk1"/>
                </a:solidFill>
                <a:latin typeface="Arial"/>
                <a:ea typeface="Arial"/>
                <a:cs typeface="Arial"/>
                <a:sym typeface="Arial"/>
              </a:rPr>
              <a:t>+ </a:t>
            </a:r>
            <a:r>
              <a:rPr i="1" lang="en-US" sz="2800">
                <a:solidFill>
                  <a:schemeClr val="dk1"/>
                </a:solidFill>
                <a:latin typeface="Times"/>
                <a:ea typeface="Times"/>
                <a:cs typeface="Times"/>
                <a:sym typeface="Times"/>
              </a:rPr>
              <a:t>BF</a:t>
            </a:r>
            <a:r>
              <a:rPr lang="en-US" sz="2800">
                <a:solidFill>
                  <a:schemeClr val="dk1"/>
                </a:solidFill>
                <a:latin typeface="Times"/>
                <a:ea typeface="Times"/>
                <a:cs typeface="Times"/>
                <a:sym typeface="Times"/>
              </a:rPr>
              <a:t>)</a:t>
            </a:r>
            <a:r>
              <a:rPr i="1" lang="en-US" sz="2800">
                <a:solidFill>
                  <a:schemeClr val="dk1"/>
                </a:solidFill>
                <a:latin typeface="Times"/>
                <a:ea typeface="Times"/>
                <a:cs typeface="Times"/>
                <a:sym typeface="Times"/>
              </a:rPr>
              <a:t>E</a:t>
            </a:r>
            <a:endParaRPr/>
          </a:p>
          <a:p>
            <a:pPr indent="0" lvl="0" marL="0" marR="0" rtl="0" algn="l">
              <a:spcBef>
                <a:spcPts val="0"/>
              </a:spcBef>
              <a:spcAft>
                <a:spcPts val="0"/>
              </a:spcAft>
              <a:buNone/>
            </a:pPr>
            <a:r>
              <a:rPr i="1" lang="en-US" sz="2800">
                <a:solidFill>
                  <a:schemeClr val="dk1"/>
                </a:solidFill>
                <a:latin typeface="Times"/>
                <a:ea typeface="Times"/>
                <a:cs typeface="Times"/>
                <a:sym typeface="Times"/>
              </a:rPr>
              <a:t>JB </a:t>
            </a:r>
            <a:r>
              <a:rPr lang="en-US" sz="2800">
                <a:solidFill>
                  <a:schemeClr val="dk1"/>
                </a:solidFill>
                <a:latin typeface="Arial"/>
                <a:ea typeface="Arial"/>
                <a:cs typeface="Arial"/>
                <a:sym typeface="Arial"/>
              </a:rPr>
              <a:t>= </a:t>
            </a:r>
            <a:r>
              <a:rPr i="1" lang="en-US" sz="2800">
                <a:solidFill>
                  <a:schemeClr val="dk1"/>
                </a:solidFill>
                <a:latin typeface="Times"/>
                <a:ea typeface="Times"/>
                <a:cs typeface="Times"/>
                <a:sym typeface="Times"/>
              </a:rPr>
              <a:t>KB </a:t>
            </a:r>
            <a:r>
              <a:rPr lang="en-US" sz="2800">
                <a:solidFill>
                  <a:schemeClr val="dk1"/>
                </a:solidFill>
                <a:latin typeface="Arial"/>
                <a:ea typeface="Arial"/>
                <a:cs typeface="Arial"/>
                <a:sym typeface="Arial"/>
              </a:rPr>
              <a:t>= </a:t>
            </a:r>
            <a:r>
              <a:rPr i="1" lang="en-US" sz="2800">
                <a:solidFill>
                  <a:schemeClr val="dk1"/>
                </a:solidFill>
                <a:latin typeface="Times"/>
                <a:ea typeface="Times"/>
                <a:cs typeface="Times"/>
                <a:sym typeface="Times"/>
              </a:rPr>
              <a:t>E</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1120550" y="637612"/>
            <a:ext cx="39533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DESIGN PROCEDURE</a:t>
            </a:r>
            <a:endParaRPr sz="2800">
              <a:solidFill>
                <a:schemeClr val="dk1"/>
              </a:solidFill>
              <a:latin typeface="Calibri"/>
              <a:ea typeface="Calibri"/>
              <a:cs typeface="Calibri"/>
              <a:sym typeface="Calibri"/>
            </a:endParaRPr>
          </a:p>
        </p:txBody>
      </p:sp>
      <p:sp>
        <p:nvSpPr>
          <p:cNvPr id="103" name="Google Shape;103;p3"/>
          <p:cNvSpPr/>
          <p:nvPr/>
        </p:nvSpPr>
        <p:spPr>
          <a:xfrm>
            <a:off x="1260142" y="1424632"/>
            <a:ext cx="9466997" cy="5262979"/>
          </a:xfrm>
          <a:prstGeom prst="rect">
            <a:avLst/>
          </a:prstGeom>
          <a:noFill/>
          <a:ln>
            <a:noFill/>
          </a:ln>
        </p:spPr>
        <p:txBody>
          <a:bodyPr anchorCtr="0" anchor="t" bIns="45700" lIns="91425" spcFirstLastPara="1" rIns="91425" wrap="square" tIns="45700">
            <a:spAutoFit/>
          </a:bodyPr>
          <a:lstStyle/>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The problem may be given by the word description or state diagram or state table</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From the given information obtain the state table</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Reduce the number of states if necessary.</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Assign binary values to the states.</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Determine the number of FFs needed and assign a letter symbol to each</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Choose the type of flip-flops to be used.</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Derive the circuit excitation and output tables</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Derive the simplified flip-flop input equations and output equations.</a:t>
            </a:r>
            <a:endParaRPr/>
          </a:p>
          <a:p>
            <a:pPr indent="-514350" lvl="0" marL="514350" marR="0" rtl="0" algn="just">
              <a:spcBef>
                <a:spcPts val="0"/>
              </a:spcBef>
              <a:spcAft>
                <a:spcPts val="0"/>
              </a:spcAft>
              <a:buClr>
                <a:schemeClr val="dk1"/>
              </a:buClr>
              <a:buSzPts val="2800"/>
              <a:buFont typeface="Times"/>
              <a:buAutoNum type="arabicPeriod"/>
            </a:pPr>
            <a:r>
              <a:rPr lang="en-US" sz="2800">
                <a:solidFill>
                  <a:schemeClr val="dk1"/>
                </a:solidFill>
                <a:latin typeface="Times"/>
                <a:ea typeface="Times"/>
                <a:cs typeface="Times"/>
                <a:sym typeface="Times"/>
              </a:rPr>
              <a:t>Draw the logic diagram.</a:t>
            </a:r>
            <a:endParaRPr sz="2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0"/>
          <p:cNvPicPr preferRelativeResize="0"/>
          <p:nvPr/>
        </p:nvPicPr>
        <p:blipFill rotWithShape="1">
          <a:blip r:embed="rId3">
            <a:alphaModFix/>
          </a:blip>
          <a:srcRect b="0" l="0" r="0" t="0"/>
          <a:stretch/>
        </p:blipFill>
        <p:spPr>
          <a:xfrm>
            <a:off x="2156346" y="818866"/>
            <a:ext cx="7661407" cy="53730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1"/>
          <p:cNvPicPr preferRelativeResize="0"/>
          <p:nvPr/>
        </p:nvPicPr>
        <p:blipFill rotWithShape="1">
          <a:blip r:embed="rId3">
            <a:alphaModFix/>
          </a:blip>
          <a:srcRect b="0" l="0" r="0" t="0"/>
          <a:stretch/>
        </p:blipFill>
        <p:spPr>
          <a:xfrm>
            <a:off x="679667" y="1616553"/>
            <a:ext cx="10467592" cy="4716007"/>
          </a:xfrm>
          <a:prstGeom prst="rect">
            <a:avLst/>
          </a:prstGeom>
          <a:noFill/>
          <a:ln>
            <a:noFill/>
          </a:ln>
        </p:spPr>
      </p:pic>
      <p:sp>
        <p:nvSpPr>
          <p:cNvPr id="277" name="Google Shape;277;p31"/>
          <p:cNvSpPr txBox="1"/>
          <p:nvPr/>
        </p:nvSpPr>
        <p:spPr>
          <a:xfrm>
            <a:off x="900752" y="1009934"/>
            <a:ext cx="1971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Home work:</a:t>
            </a:r>
            <a:endParaRPr sz="2800">
              <a:solidFill>
                <a:schemeClr val="dk1"/>
              </a:solidFill>
              <a:latin typeface="Calibri"/>
              <a:ea typeface="Calibri"/>
              <a:cs typeface="Calibri"/>
              <a:sym typeface="Calibri"/>
            </a:endParaRPr>
          </a:p>
        </p:txBody>
      </p:sp>
      <p:sp>
        <p:nvSpPr>
          <p:cNvPr id="278" name="Google Shape;278;p31"/>
          <p:cNvSpPr txBox="1"/>
          <p:nvPr/>
        </p:nvSpPr>
        <p:spPr>
          <a:xfrm>
            <a:off x="346541" y="1539271"/>
            <a:ext cx="412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2"/>
          <p:cNvPicPr preferRelativeResize="0"/>
          <p:nvPr/>
        </p:nvPicPr>
        <p:blipFill rotWithShape="1">
          <a:blip r:embed="rId3">
            <a:alphaModFix/>
          </a:blip>
          <a:srcRect b="0" l="0" r="0" t="0"/>
          <a:stretch/>
        </p:blipFill>
        <p:spPr>
          <a:xfrm>
            <a:off x="600501" y="485047"/>
            <a:ext cx="10617958" cy="1425639"/>
          </a:xfrm>
          <a:prstGeom prst="rect">
            <a:avLst/>
          </a:prstGeom>
          <a:noFill/>
          <a:ln>
            <a:noFill/>
          </a:ln>
        </p:spPr>
      </p:pic>
      <p:pic>
        <p:nvPicPr>
          <p:cNvPr id="284" name="Google Shape;284;p32"/>
          <p:cNvPicPr preferRelativeResize="0"/>
          <p:nvPr/>
        </p:nvPicPr>
        <p:blipFill rotWithShape="1">
          <a:blip r:embed="rId4">
            <a:alphaModFix/>
          </a:blip>
          <a:srcRect b="0" l="0" r="0" t="0"/>
          <a:stretch/>
        </p:blipFill>
        <p:spPr>
          <a:xfrm>
            <a:off x="5909480" y="2428905"/>
            <a:ext cx="3452838" cy="4265531"/>
          </a:xfrm>
          <a:prstGeom prst="rect">
            <a:avLst/>
          </a:prstGeom>
          <a:noFill/>
          <a:ln>
            <a:noFill/>
          </a:ln>
        </p:spPr>
      </p:pic>
      <p:pic>
        <p:nvPicPr>
          <p:cNvPr id="285" name="Google Shape;285;p32"/>
          <p:cNvPicPr preferRelativeResize="0"/>
          <p:nvPr/>
        </p:nvPicPr>
        <p:blipFill rotWithShape="1">
          <a:blip r:embed="rId5">
            <a:alphaModFix/>
          </a:blip>
          <a:srcRect b="0" l="0" r="0" t="0"/>
          <a:stretch/>
        </p:blipFill>
        <p:spPr>
          <a:xfrm>
            <a:off x="449658" y="2846429"/>
            <a:ext cx="5168540" cy="997867"/>
          </a:xfrm>
          <a:prstGeom prst="rect">
            <a:avLst/>
          </a:prstGeom>
          <a:noFill/>
          <a:ln>
            <a:noFill/>
          </a:ln>
        </p:spPr>
      </p:pic>
      <p:sp>
        <p:nvSpPr>
          <p:cNvPr id="286" name="Google Shape;286;p32"/>
          <p:cNvSpPr txBox="1"/>
          <p:nvPr/>
        </p:nvSpPr>
        <p:spPr>
          <a:xfrm>
            <a:off x="298815" y="621525"/>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287" name="Google Shape;287;p32"/>
          <p:cNvSpPr txBox="1"/>
          <p:nvPr/>
        </p:nvSpPr>
        <p:spPr>
          <a:xfrm>
            <a:off x="449658" y="2136518"/>
            <a:ext cx="105269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3. Design the sequential circuit for the following state diagram</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4"/>
          <p:cNvPicPr preferRelativeResize="0"/>
          <p:nvPr/>
        </p:nvPicPr>
        <p:blipFill rotWithShape="1">
          <a:blip r:embed="rId3">
            <a:alphaModFix/>
          </a:blip>
          <a:srcRect b="0" l="0" r="0" t="0"/>
          <a:stretch/>
        </p:blipFill>
        <p:spPr>
          <a:xfrm>
            <a:off x="224359" y="1527313"/>
            <a:ext cx="4265754" cy="3212687"/>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5027477" y="2542518"/>
            <a:ext cx="6845480" cy="3571679"/>
          </a:xfrm>
          <a:prstGeom prst="rect">
            <a:avLst/>
          </a:prstGeom>
          <a:noFill/>
          <a:ln>
            <a:noFill/>
          </a:ln>
        </p:spPr>
      </p:pic>
      <p:sp>
        <p:nvSpPr>
          <p:cNvPr id="110" name="Google Shape;110;p4"/>
          <p:cNvSpPr txBox="1"/>
          <p:nvPr/>
        </p:nvSpPr>
        <p:spPr>
          <a:xfrm>
            <a:off x="764275" y="573206"/>
            <a:ext cx="1019487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 1: Design the synchronous sequential circuit for the following state diagram using JK FF</a:t>
            </a:r>
            <a:endParaRPr sz="2800">
              <a:solidFill>
                <a:schemeClr val="dk1"/>
              </a:solidFill>
              <a:latin typeface="Calibri"/>
              <a:ea typeface="Calibri"/>
              <a:cs typeface="Calibri"/>
              <a:sym typeface="Calibri"/>
            </a:endParaRPr>
          </a:p>
        </p:txBody>
      </p:sp>
      <p:sp>
        <p:nvSpPr>
          <p:cNvPr id="111" name="Google Shape;111;p4"/>
          <p:cNvSpPr txBox="1"/>
          <p:nvPr/>
        </p:nvSpPr>
        <p:spPr>
          <a:xfrm>
            <a:off x="4918295" y="1913878"/>
            <a:ext cx="148630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Solution:</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0" t="0"/>
          <a:stretch/>
        </p:blipFill>
        <p:spPr>
          <a:xfrm>
            <a:off x="1139269" y="413977"/>
            <a:ext cx="9642462" cy="61421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6"/>
          <p:cNvPicPr preferRelativeResize="0"/>
          <p:nvPr/>
        </p:nvPicPr>
        <p:blipFill rotWithShape="1">
          <a:blip r:embed="rId3">
            <a:alphaModFix/>
          </a:blip>
          <a:srcRect b="0" l="0" r="0" t="0"/>
          <a:stretch/>
        </p:blipFill>
        <p:spPr>
          <a:xfrm>
            <a:off x="2088107" y="818866"/>
            <a:ext cx="7739972" cy="54131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7"/>
          <p:cNvPicPr preferRelativeResize="0"/>
          <p:nvPr/>
        </p:nvPicPr>
        <p:blipFill rotWithShape="1">
          <a:blip r:embed="rId3">
            <a:alphaModFix/>
          </a:blip>
          <a:srcRect b="0" l="0" r="0" t="0"/>
          <a:stretch/>
        </p:blipFill>
        <p:spPr>
          <a:xfrm>
            <a:off x="1553316" y="1932729"/>
            <a:ext cx="3680856" cy="3811406"/>
          </a:xfrm>
          <a:prstGeom prst="rect">
            <a:avLst/>
          </a:prstGeom>
          <a:noFill/>
          <a:ln>
            <a:noFill/>
          </a:ln>
        </p:spPr>
      </p:pic>
      <p:sp>
        <p:nvSpPr>
          <p:cNvPr id="127" name="Google Shape;127;p7"/>
          <p:cNvSpPr txBox="1"/>
          <p:nvPr/>
        </p:nvSpPr>
        <p:spPr>
          <a:xfrm>
            <a:off x="728580" y="356330"/>
            <a:ext cx="110009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Example 2: Design the synchronous sequential circuit for the following state diagram using T FF-(Exercise for the students to solve)</a:t>
            </a:r>
            <a:endParaRPr/>
          </a:p>
        </p:txBody>
      </p:sp>
      <p:sp>
        <p:nvSpPr>
          <p:cNvPr id="128" name="Google Shape;128;p7"/>
          <p:cNvSpPr txBox="1"/>
          <p:nvPr/>
        </p:nvSpPr>
        <p:spPr>
          <a:xfrm>
            <a:off x="5936776" y="2456597"/>
            <a:ext cx="320440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Ta = A’B +Bx’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Tb = B’x’ + Ax’ + A’Bx</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8"/>
          <p:cNvPicPr preferRelativeResize="0"/>
          <p:nvPr/>
        </p:nvPicPr>
        <p:blipFill rotWithShape="1">
          <a:blip r:embed="rId3">
            <a:alphaModFix/>
          </a:blip>
          <a:srcRect b="0" l="0" r="0" t="0"/>
          <a:stretch/>
        </p:blipFill>
        <p:spPr>
          <a:xfrm>
            <a:off x="1261408" y="3270992"/>
            <a:ext cx="9641888" cy="2854500"/>
          </a:xfrm>
          <a:prstGeom prst="rect">
            <a:avLst/>
          </a:prstGeom>
          <a:noFill/>
          <a:ln>
            <a:noFill/>
          </a:ln>
        </p:spPr>
      </p:pic>
      <p:sp>
        <p:nvSpPr>
          <p:cNvPr id="134" name="Google Shape;134;p8"/>
          <p:cNvSpPr txBox="1"/>
          <p:nvPr/>
        </p:nvSpPr>
        <p:spPr>
          <a:xfrm>
            <a:off x="1478083" y="274486"/>
            <a:ext cx="317086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Design with D FFs</a:t>
            </a:r>
            <a:endParaRPr b="1" sz="3200">
              <a:solidFill>
                <a:schemeClr val="dk1"/>
              </a:solidFill>
              <a:latin typeface="Calibri"/>
              <a:ea typeface="Calibri"/>
              <a:cs typeface="Calibri"/>
              <a:sym typeface="Calibri"/>
            </a:endParaRPr>
          </a:p>
        </p:txBody>
      </p:sp>
      <p:pic>
        <p:nvPicPr>
          <p:cNvPr id="135" name="Google Shape;135;p8"/>
          <p:cNvPicPr preferRelativeResize="0"/>
          <p:nvPr/>
        </p:nvPicPr>
        <p:blipFill rotWithShape="1">
          <a:blip r:embed="rId4">
            <a:alphaModFix/>
          </a:blip>
          <a:srcRect b="0" l="0" r="0" t="0"/>
          <a:stretch/>
        </p:blipFill>
        <p:spPr>
          <a:xfrm>
            <a:off x="4292553" y="1213993"/>
            <a:ext cx="3579598" cy="1136672"/>
          </a:xfrm>
          <a:prstGeom prst="rect">
            <a:avLst/>
          </a:prstGeom>
          <a:noFill/>
          <a:ln>
            <a:noFill/>
          </a:ln>
        </p:spPr>
      </p:pic>
      <p:sp>
        <p:nvSpPr>
          <p:cNvPr id="136" name="Google Shape;136;p8"/>
          <p:cNvSpPr txBox="1"/>
          <p:nvPr/>
        </p:nvSpPr>
        <p:spPr>
          <a:xfrm>
            <a:off x="3080927" y="1137950"/>
            <a:ext cx="127310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A(t+1)=</a:t>
            </a:r>
            <a:endParaRPr sz="2800">
              <a:solidFill>
                <a:schemeClr val="dk1"/>
              </a:solidFill>
              <a:latin typeface="Calibri"/>
              <a:ea typeface="Calibri"/>
              <a:cs typeface="Calibri"/>
              <a:sym typeface="Calibri"/>
            </a:endParaRPr>
          </a:p>
        </p:txBody>
      </p:sp>
      <p:sp>
        <p:nvSpPr>
          <p:cNvPr id="137" name="Google Shape;137;p8"/>
          <p:cNvSpPr txBox="1"/>
          <p:nvPr/>
        </p:nvSpPr>
        <p:spPr>
          <a:xfrm>
            <a:off x="3093751" y="1598113"/>
            <a:ext cx="12602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B(t+1)=</a:t>
            </a:r>
            <a:endParaRPr sz="2800">
              <a:solidFill>
                <a:schemeClr val="dk1"/>
              </a:solidFill>
              <a:latin typeface="Calibri"/>
              <a:ea typeface="Calibri"/>
              <a:cs typeface="Calibri"/>
              <a:sym typeface="Calibri"/>
            </a:endParaRPr>
          </a:p>
        </p:txBody>
      </p:sp>
      <p:sp>
        <p:nvSpPr>
          <p:cNvPr id="138" name="Google Shape;138;p8"/>
          <p:cNvSpPr txBox="1"/>
          <p:nvPr/>
        </p:nvSpPr>
        <p:spPr>
          <a:xfrm>
            <a:off x="843232" y="845563"/>
            <a:ext cx="2000869" cy="5847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Design if </a:t>
            </a:r>
            <a:endParaRPr sz="3200">
              <a:solidFill>
                <a:schemeClr val="dk1"/>
              </a:solidFill>
              <a:latin typeface="Calibri"/>
              <a:ea typeface="Calibri"/>
              <a:cs typeface="Calibri"/>
              <a:sym typeface="Calibri"/>
            </a:endParaRPr>
          </a:p>
        </p:txBody>
      </p:sp>
      <p:sp>
        <p:nvSpPr>
          <p:cNvPr id="139" name="Google Shape;139;p8"/>
          <p:cNvSpPr txBox="1"/>
          <p:nvPr/>
        </p:nvSpPr>
        <p:spPr>
          <a:xfrm>
            <a:off x="1091821" y="2797791"/>
            <a:ext cx="177003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Solution: </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9"/>
          <p:cNvPicPr preferRelativeResize="0"/>
          <p:nvPr/>
        </p:nvPicPr>
        <p:blipFill rotWithShape="1">
          <a:blip r:embed="rId3">
            <a:alphaModFix/>
          </a:blip>
          <a:srcRect b="0" l="0" r="0" t="0"/>
          <a:stretch/>
        </p:blipFill>
        <p:spPr>
          <a:xfrm>
            <a:off x="2361063" y="359206"/>
            <a:ext cx="6714698" cy="63018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2020-10-14T11:57:49Z</dcterms:created>
  <dc:creator>Hemalatha S. [MAHE-MIT]</dc:creator>
</cp:coreProperties>
</file>