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56" roundtripDataSignature="AMtx7miNzJGpQ/Jh/FCLgHIUjHvSDFPu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56"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5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5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6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6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6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5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5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5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5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5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5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5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5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6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6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6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2.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34.png"/><Relationship Id="rId5"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3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Switching Circuits</a:t>
            </a:r>
            <a:endParaRPr/>
          </a:p>
        </p:txBody>
      </p:sp>
      <p:sp>
        <p:nvSpPr>
          <p:cNvPr id="85" name="Google Shape;8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10"/>
          <p:cNvPicPr preferRelativeResize="0"/>
          <p:nvPr>
            <p:ph idx="1" type="body"/>
          </p:nvPr>
        </p:nvPicPr>
        <p:blipFill rotWithShape="1">
          <a:blip r:embed="rId3">
            <a:alphaModFix/>
          </a:blip>
          <a:srcRect b="0" l="0" r="0" t="0"/>
          <a:stretch/>
        </p:blipFill>
        <p:spPr>
          <a:xfrm>
            <a:off x="533400" y="2667000"/>
            <a:ext cx="8182589" cy="3901722"/>
          </a:xfrm>
          <a:prstGeom prst="rect">
            <a:avLst/>
          </a:prstGeom>
          <a:noFill/>
          <a:ln>
            <a:noFill/>
          </a:ln>
        </p:spPr>
      </p:pic>
      <p:sp>
        <p:nvSpPr>
          <p:cNvPr id="142" name="Google Shape;142;p10"/>
          <p:cNvSpPr/>
          <p:nvPr/>
        </p:nvSpPr>
        <p:spPr>
          <a:xfrm>
            <a:off x="990600" y="1447800"/>
            <a:ext cx="7467600"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When the PMOS Transistor is turned on, its drain is pulled up to V</a:t>
            </a:r>
            <a:r>
              <a:rPr baseline="-25000" lang="en-IN" sz="2800">
                <a:solidFill>
                  <a:schemeClr val="dk1"/>
                </a:solidFill>
                <a:latin typeface="Calibri"/>
                <a:ea typeface="Calibri"/>
                <a:cs typeface="Calibri"/>
                <a:sym typeface="Calibri"/>
              </a:rPr>
              <a:t>DD</a:t>
            </a:r>
            <a:r>
              <a:rPr lang="en-IN" sz="2800">
                <a:solidFill>
                  <a:schemeClr val="dk1"/>
                </a:solidFill>
                <a:latin typeface="Calibri"/>
                <a:ea typeface="Calibri"/>
                <a:cs typeface="Calibri"/>
                <a:sym typeface="Calibri"/>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CMOS Logic Gates</a:t>
            </a:r>
            <a:endParaRPr/>
          </a:p>
        </p:txBody>
      </p:sp>
      <p:sp>
        <p:nvSpPr>
          <p:cNvPr id="148" name="Google Shape;148;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IN"/>
              <a:t>The most popular approach that uses </a:t>
            </a:r>
            <a:r>
              <a:rPr b="1" lang="en-IN"/>
              <a:t>both NMOS and PMOS transistors</a:t>
            </a:r>
            <a:r>
              <a:rPr lang="en-IN"/>
              <a:t> together is the </a:t>
            </a:r>
            <a:r>
              <a:rPr b="1" lang="en-IN"/>
              <a:t>CMOS</a:t>
            </a:r>
            <a:r>
              <a:rPr lang="en-IN"/>
              <a:t> Technology.</a:t>
            </a:r>
            <a:endParaRPr/>
          </a:p>
          <a:p>
            <a:pPr indent="0" lvl="0" marL="0" rtl="0" algn="just">
              <a:spcBef>
                <a:spcPts val="640"/>
              </a:spcBef>
              <a:spcAft>
                <a:spcPts val="0"/>
              </a:spcAft>
              <a:buClr>
                <a:schemeClr val="dk1"/>
              </a:buClr>
              <a:buSzPts val="3200"/>
              <a:buNone/>
            </a:pPr>
            <a:r>
              <a:t/>
            </a:r>
            <a:endParaRPr/>
          </a:p>
          <a:p>
            <a:pPr indent="-342900" lvl="0" marL="342900" rtl="0" algn="just">
              <a:spcBef>
                <a:spcPts val="640"/>
              </a:spcBef>
              <a:spcAft>
                <a:spcPts val="0"/>
              </a:spcAft>
              <a:buClr>
                <a:schemeClr val="dk1"/>
              </a:buClr>
              <a:buSzPts val="3200"/>
              <a:buChar char="•"/>
            </a:pPr>
            <a:r>
              <a:rPr lang="en-IN"/>
              <a:t>In NMOS circuits the logic functions are realized by arrangements of NMOS transistors, combined with a pull-up device that acts as a resistor.</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2"/>
          <p:cNvSpPr txBox="1"/>
          <p:nvPr>
            <p:ph idx="1" type="body"/>
          </p:nvPr>
        </p:nvSpPr>
        <p:spPr>
          <a:xfrm>
            <a:off x="457200" y="10668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Clr>
                <a:schemeClr val="dk1"/>
              </a:buClr>
              <a:buSzPts val="3200"/>
              <a:buChar char="•"/>
            </a:pPr>
            <a:r>
              <a:rPr lang="en-IN"/>
              <a:t>The part of the circuit that involves </a:t>
            </a:r>
            <a:r>
              <a:rPr b="1" lang="en-IN"/>
              <a:t>NMOS transistors</a:t>
            </a:r>
            <a:r>
              <a:rPr lang="en-IN"/>
              <a:t> is called the pull-down network(</a:t>
            </a:r>
            <a:r>
              <a:rPr b="1" lang="en-IN"/>
              <a:t>PDN</a:t>
            </a:r>
            <a:r>
              <a:rPr lang="en-IN"/>
              <a:t>).</a:t>
            </a:r>
            <a:endParaRPr/>
          </a:p>
          <a:p>
            <a:pPr indent="0" lvl="0" marL="0" rtl="0" algn="just">
              <a:spcBef>
                <a:spcPts val="640"/>
              </a:spcBef>
              <a:spcAft>
                <a:spcPts val="0"/>
              </a:spcAft>
              <a:buClr>
                <a:schemeClr val="dk1"/>
              </a:buClr>
              <a:buSzPts val="3200"/>
              <a:buNone/>
            </a:pPr>
            <a:r>
              <a:t/>
            </a:r>
            <a:endParaRPr/>
          </a:p>
          <a:p>
            <a:pPr indent="-342900" lvl="0" marL="342900" rtl="0" algn="just">
              <a:spcBef>
                <a:spcPts val="640"/>
              </a:spcBef>
              <a:spcAft>
                <a:spcPts val="0"/>
              </a:spcAft>
              <a:buClr>
                <a:schemeClr val="dk1"/>
              </a:buClr>
              <a:buSzPts val="3200"/>
              <a:buChar char="•"/>
            </a:pPr>
            <a:r>
              <a:rPr lang="en-IN"/>
              <a:t>In CMOS, pull-up device is replaced with a pull-up network (PUN) that is built using PMOS transistors, such that functions realized by the PDN and PUN networks are complements of each other.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Structure of a NMOS circuit</a:t>
            </a:r>
            <a:endParaRPr/>
          </a:p>
        </p:txBody>
      </p:sp>
      <p:pic>
        <p:nvPicPr>
          <p:cNvPr id="159" name="Google Shape;159;p13"/>
          <p:cNvPicPr preferRelativeResize="0"/>
          <p:nvPr>
            <p:ph idx="1" type="body"/>
          </p:nvPr>
        </p:nvPicPr>
        <p:blipFill rotWithShape="1">
          <a:blip r:embed="rId3">
            <a:alphaModFix/>
          </a:blip>
          <a:srcRect b="0" l="0" r="0" t="0"/>
          <a:stretch/>
        </p:blipFill>
        <p:spPr>
          <a:xfrm>
            <a:off x="1798949" y="1600200"/>
            <a:ext cx="5546101" cy="452596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Structure of a CMOS circuit</a:t>
            </a:r>
            <a:endParaRPr/>
          </a:p>
        </p:txBody>
      </p:sp>
      <p:pic>
        <p:nvPicPr>
          <p:cNvPr id="165" name="Google Shape;165;p14"/>
          <p:cNvPicPr preferRelativeResize="0"/>
          <p:nvPr>
            <p:ph idx="1" type="body"/>
          </p:nvPr>
        </p:nvPicPr>
        <p:blipFill rotWithShape="1">
          <a:blip r:embed="rId3">
            <a:alphaModFix/>
          </a:blip>
          <a:srcRect b="0" l="0" r="0" t="0"/>
          <a:stretch/>
        </p:blipFill>
        <p:spPr>
          <a:xfrm>
            <a:off x="1969813" y="1600200"/>
            <a:ext cx="5204374" cy="45259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5"/>
          <p:cNvSpPr txBox="1"/>
          <p:nvPr>
            <p:ph idx="1" type="body"/>
          </p:nvPr>
        </p:nvSpPr>
        <p:spPr>
          <a:xfrm>
            <a:off x="457200" y="7620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IN"/>
              <a:t>For any given valuation of the input signals, either the </a:t>
            </a:r>
            <a:r>
              <a:rPr b="1" lang="en-IN"/>
              <a:t>PDN pulls Vf down to Gnd </a:t>
            </a:r>
            <a:r>
              <a:rPr lang="en-IN"/>
              <a:t>or the </a:t>
            </a:r>
            <a:r>
              <a:rPr b="1" lang="en-IN"/>
              <a:t>PUN pulls Vf up to V</a:t>
            </a:r>
            <a:r>
              <a:rPr b="1" baseline="-25000" lang="en-IN"/>
              <a:t>DD.</a:t>
            </a:r>
            <a:endParaRPr b="1" baseline="-25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CMOS realization of a NOT Gate</a:t>
            </a:r>
            <a:endParaRPr/>
          </a:p>
        </p:txBody>
      </p:sp>
      <p:pic>
        <p:nvPicPr>
          <p:cNvPr id="176" name="Google Shape;176;p16"/>
          <p:cNvPicPr preferRelativeResize="0"/>
          <p:nvPr>
            <p:ph idx="1" type="body"/>
          </p:nvPr>
        </p:nvPicPr>
        <p:blipFill rotWithShape="1">
          <a:blip r:embed="rId3">
            <a:alphaModFix/>
          </a:blip>
          <a:srcRect b="0" l="0" r="0" t="0"/>
          <a:stretch/>
        </p:blipFill>
        <p:spPr>
          <a:xfrm>
            <a:off x="685800" y="1295400"/>
            <a:ext cx="4242600" cy="4876799"/>
          </a:xfrm>
          <a:prstGeom prst="rect">
            <a:avLst/>
          </a:prstGeom>
          <a:noFill/>
          <a:ln>
            <a:noFill/>
          </a:ln>
        </p:spPr>
      </p:pic>
      <p:pic>
        <p:nvPicPr>
          <p:cNvPr id="177" name="Google Shape;177;p16"/>
          <p:cNvPicPr preferRelativeResize="0"/>
          <p:nvPr/>
        </p:nvPicPr>
        <p:blipFill rotWithShape="1">
          <a:blip r:embed="rId4">
            <a:alphaModFix/>
          </a:blip>
          <a:srcRect b="0" l="0" r="0" t="0"/>
          <a:stretch/>
        </p:blipFill>
        <p:spPr>
          <a:xfrm>
            <a:off x="5562600" y="2286000"/>
            <a:ext cx="3124200" cy="1981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IN"/>
              <a:t>When Vx=0V, then transistor T2 is off and transistor T1 is on. This makes Vf=5V and since T2 is off no current flows through transistors.</a:t>
            </a:r>
            <a:endParaRPr/>
          </a:p>
          <a:p>
            <a:pPr indent="0" lvl="0" marL="0" rtl="0" algn="just">
              <a:spcBef>
                <a:spcPts val="640"/>
              </a:spcBef>
              <a:spcAft>
                <a:spcPts val="0"/>
              </a:spcAft>
              <a:buClr>
                <a:schemeClr val="dk1"/>
              </a:buClr>
              <a:buSzPts val="3200"/>
              <a:buNone/>
            </a:pPr>
            <a:r>
              <a:t/>
            </a:r>
            <a:endParaRPr/>
          </a:p>
          <a:p>
            <a:pPr indent="-342900" lvl="0" marL="342900" rtl="0" algn="just">
              <a:spcBef>
                <a:spcPts val="640"/>
              </a:spcBef>
              <a:spcAft>
                <a:spcPts val="0"/>
              </a:spcAft>
              <a:buClr>
                <a:schemeClr val="dk1"/>
              </a:buClr>
              <a:buSzPts val="3200"/>
              <a:buChar char="•"/>
            </a:pPr>
            <a:r>
              <a:rPr lang="en-IN"/>
              <a:t>When Vx=5V, T2 is on and T1 is off.  Thus </a:t>
            </a:r>
            <a:endParaRPr/>
          </a:p>
          <a:p>
            <a:pPr indent="0" lvl="0" marL="0" rtl="0" algn="just">
              <a:spcBef>
                <a:spcPts val="640"/>
              </a:spcBef>
              <a:spcAft>
                <a:spcPts val="0"/>
              </a:spcAft>
              <a:buClr>
                <a:schemeClr val="dk1"/>
              </a:buClr>
              <a:buSzPts val="3200"/>
              <a:buNone/>
            </a:pPr>
            <a:r>
              <a:rPr lang="en-IN"/>
              <a:t>Vf =0V, and no current flows because T1 is off.</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IN"/>
              <a:t>No current flows in all CMOS circuits when the input is either low or high. </a:t>
            </a:r>
            <a:endParaRPr/>
          </a:p>
          <a:p>
            <a:pPr indent="0" lvl="0" marL="0" rtl="0" algn="just">
              <a:spcBef>
                <a:spcPts val="640"/>
              </a:spcBef>
              <a:spcAft>
                <a:spcPts val="0"/>
              </a:spcAft>
              <a:buClr>
                <a:schemeClr val="dk1"/>
              </a:buClr>
              <a:buSzPts val="3200"/>
              <a:buNone/>
            </a:pPr>
            <a:r>
              <a:t/>
            </a:r>
            <a:endParaRPr/>
          </a:p>
          <a:p>
            <a:pPr indent="-342900" lvl="0" marL="342900" rtl="0" algn="just">
              <a:spcBef>
                <a:spcPts val="640"/>
              </a:spcBef>
              <a:spcAft>
                <a:spcPts val="0"/>
              </a:spcAft>
              <a:buClr>
                <a:schemeClr val="dk1"/>
              </a:buClr>
              <a:buSzPts val="3200"/>
              <a:buChar char="•"/>
            </a:pPr>
            <a:r>
              <a:rPr b="1" lang="en-IN"/>
              <a:t>No power dissipated </a:t>
            </a:r>
            <a:r>
              <a:rPr lang="en-IN"/>
              <a:t>under steady state conditions.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CMOS realization of a NAND Gate</a:t>
            </a:r>
            <a:endParaRPr/>
          </a:p>
        </p:txBody>
      </p:sp>
      <p:pic>
        <p:nvPicPr>
          <p:cNvPr id="193" name="Google Shape;193;p19"/>
          <p:cNvPicPr preferRelativeResize="0"/>
          <p:nvPr>
            <p:ph idx="1" type="body"/>
          </p:nvPr>
        </p:nvPicPr>
        <p:blipFill rotWithShape="1">
          <a:blip r:embed="rId3">
            <a:alphaModFix/>
          </a:blip>
          <a:srcRect b="0" l="0" r="0" t="0"/>
          <a:stretch/>
        </p:blipFill>
        <p:spPr>
          <a:xfrm>
            <a:off x="304800" y="1676400"/>
            <a:ext cx="5063288" cy="4525963"/>
          </a:xfrm>
          <a:prstGeom prst="rect">
            <a:avLst/>
          </a:prstGeom>
          <a:noFill/>
          <a:ln>
            <a:noFill/>
          </a:ln>
        </p:spPr>
      </p:pic>
      <p:pic>
        <p:nvPicPr>
          <p:cNvPr id="194" name="Google Shape;194;p19"/>
          <p:cNvPicPr preferRelativeResize="0"/>
          <p:nvPr/>
        </p:nvPicPr>
        <p:blipFill rotWithShape="1">
          <a:blip r:embed="rId4">
            <a:alphaModFix/>
          </a:blip>
          <a:srcRect b="0" l="0" r="0" t="0"/>
          <a:stretch/>
        </p:blipFill>
        <p:spPr>
          <a:xfrm>
            <a:off x="5562600" y="2209800"/>
            <a:ext cx="3429000" cy="2743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152400"/>
            <a:ext cx="82296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Calibri"/>
              <a:buNone/>
            </a:pPr>
            <a:r>
              <a:rPr b="1" lang="en-IN" sz="2400"/>
              <a:t>Representation of logic values by voltage levels</a:t>
            </a:r>
            <a:endParaRPr b="1" sz="2400"/>
          </a:p>
        </p:txBody>
      </p:sp>
      <p:pic>
        <p:nvPicPr>
          <p:cNvPr id="91" name="Google Shape;91;p2"/>
          <p:cNvPicPr preferRelativeResize="0"/>
          <p:nvPr/>
        </p:nvPicPr>
        <p:blipFill rotWithShape="1">
          <a:blip r:embed="rId3">
            <a:alphaModFix/>
          </a:blip>
          <a:srcRect b="0" l="0" r="0" t="0"/>
          <a:stretch/>
        </p:blipFill>
        <p:spPr>
          <a:xfrm>
            <a:off x="1714500" y="796924"/>
            <a:ext cx="5715000" cy="4224130"/>
          </a:xfrm>
          <a:prstGeom prst="rect">
            <a:avLst/>
          </a:prstGeom>
          <a:noFill/>
          <a:ln>
            <a:noFill/>
          </a:ln>
        </p:spPr>
      </p:pic>
      <p:sp>
        <p:nvSpPr>
          <p:cNvPr id="92" name="Google Shape;92;p2"/>
          <p:cNvSpPr/>
          <p:nvPr/>
        </p:nvSpPr>
        <p:spPr>
          <a:xfrm>
            <a:off x="457200" y="5257800"/>
            <a:ext cx="8382000"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IN" sz="1800" u="none" cap="none" strike="noStrike">
                <a:solidFill>
                  <a:schemeClr val="dk1"/>
                </a:solidFill>
                <a:latin typeface="Times New Roman"/>
                <a:ea typeface="Times New Roman"/>
                <a:cs typeface="Times New Roman"/>
                <a:sym typeface="Times New Roman"/>
              </a:rPr>
              <a:t>Minimum voltage is VSS (Gnd),   maximum voltage is VDD (supply).  The voltages in the range Gnd to V</a:t>
            </a:r>
            <a:r>
              <a:rPr b="0" baseline="-25000" i="0" lang="en-IN" sz="1800" u="none" cap="none" strike="noStrike">
                <a:solidFill>
                  <a:schemeClr val="dk1"/>
                </a:solidFill>
                <a:latin typeface="Times New Roman"/>
                <a:ea typeface="Times New Roman"/>
                <a:cs typeface="Times New Roman"/>
                <a:sym typeface="Times New Roman"/>
              </a:rPr>
              <a:t>0, max </a:t>
            </a:r>
            <a:r>
              <a:rPr b="0" i="0" lang="en-IN" sz="1800" u="none" cap="none" strike="noStrike">
                <a:solidFill>
                  <a:schemeClr val="dk1"/>
                </a:solidFill>
                <a:latin typeface="Times New Roman"/>
                <a:ea typeface="Times New Roman"/>
                <a:cs typeface="Times New Roman"/>
                <a:sym typeface="Times New Roman"/>
              </a:rPr>
              <a:t>represent logic value 0.  V</a:t>
            </a:r>
            <a:r>
              <a:rPr b="0" baseline="-25000" i="0" lang="en-IN" sz="1800" u="none" cap="none" strike="noStrike">
                <a:solidFill>
                  <a:schemeClr val="dk1"/>
                </a:solidFill>
                <a:latin typeface="Times New Roman"/>
                <a:ea typeface="Times New Roman"/>
                <a:cs typeface="Times New Roman"/>
                <a:sym typeface="Times New Roman"/>
              </a:rPr>
              <a:t>0, max </a:t>
            </a:r>
            <a:r>
              <a:rPr b="0" i="0" lang="en-IN" sz="1800" u="none" cap="none" strike="noStrike">
                <a:solidFill>
                  <a:schemeClr val="dk1"/>
                </a:solidFill>
                <a:latin typeface="Times New Roman"/>
                <a:ea typeface="Times New Roman"/>
                <a:cs typeface="Times New Roman"/>
                <a:sym typeface="Times New Roman"/>
              </a:rPr>
              <a:t>is the maximum voltage level that a logic circuit must recognize as low. Similarly, the range from V</a:t>
            </a:r>
            <a:r>
              <a:rPr b="0" baseline="-25000" i="0" lang="en-IN" sz="1800" u="none" cap="none" strike="noStrike">
                <a:solidFill>
                  <a:schemeClr val="dk1"/>
                </a:solidFill>
                <a:latin typeface="Times New Roman"/>
                <a:ea typeface="Times New Roman"/>
                <a:cs typeface="Times New Roman"/>
                <a:sym typeface="Times New Roman"/>
              </a:rPr>
              <a:t>1, min </a:t>
            </a:r>
            <a:r>
              <a:rPr b="0" i="0" lang="en-IN" sz="1800" u="none" cap="none" strike="noStrike">
                <a:solidFill>
                  <a:schemeClr val="dk1"/>
                </a:solidFill>
                <a:latin typeface="Times New Roman"/>
                <a:ea typeface="Times New Roman"/>
                <a:cs typeface="Times New Roman"/>
                <a:sym typeface="Times New Roman"/>
              </a:rPr>
              <a:t>to VDD corresponds to logic value 1, and V</a:t>
            </a:r>
            <a:r>
              <a:rPr b="0" baseline="-25000" i="0" lang="en-IN" sz="1800" u="none" cap="none" strike="noStrike">
                <a:solidFill>
                  <a:schemeClr val="dk1"/>
                </a:solidFill>
                <a:latin typeface="Times New Roman"/>
                <a:ea typeface="Times New Roman"/>
                <a:cs typeface="Times New Roman"/>
                <a:sym typeface="Times New Roman"/>
              </a:rPr>
              <a:t>1, min</a:t>
            </a:r>
            <a:r>
              <a:rPr b="0" i="0" lang="en-IN" sz="1800" u="none" cap="none" strike="noStrike">
                <a:solidFill>
                  <a:schemeClr val="dk1"/>
                </a:solidFill>
                <a:latin typeface="Times New Roman"/>
                <a:ea typeface="Times New Roman"/>
                <a:cs typeface="Times New Roman"/>
                <a:sym typeface="Times New Roman"/>
              </a:rPr>
              <a:t> is the minimum voltage level that a logic circuit must interpret as high.</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IN"/>
              <a:t>NAND operation, f=(x1x2)’  =   x1’ + x2’</a:t>
            </a:r>
            <a:endParaRPr/>
          </a:p>
          <a:p>
            <a:pPr indent="-342900" lvl="0" marL="342900" rtl="0" algn="just">
              <a:spcBef>
                <a:spcPts val="640"/>
              </a:spcBef>
              <a:spcAft>
                <a:spcPts val="0"/>
              </a:spcAft>
              <a:buClr>
                <a:schemeClr val="dk1"/>
              </a:buClr>
              <a:buSzPts val="3200"/>
              <a:buChar char="•"/>
            </a:pPr>
            <a:r>
              <a:rPr lang="en-IN"/>
              <a:t>The above expression specifies the condition for which </a:t>
            </a:r>
            <a:r>
              <a:rPr b="1" lang="en-IN"/>
              <a:t>f=1; hence it defines PUN</a:t>
            </a:r>
            <a:r>
              <a:rPr lang="en-IN"/>
              <a:t>.</a:t>
            </a:r>
            <a:endParaRPr/>
          </a:p>
          <a:p>
            <a:pPr indent="-342900" lvl="0" marL="342900" rtl="0" algn="just">
              <a:spcBef>
                <a:spcPts val="640"/>
              </a:spcBef>
              <a:spcAft>
                <a:spcPts val="0"/>
              </a:spcAft>
              <a:buClr>
                <a:schemeClr val="dk1"/>
              </a:buClr>
              <a:buSzPts val="3200"/>
              <a:buChar char="•"/>
            </a:pPr>
            <a:r>
              <a:rPr lang="en-IN"/>
              <a:t>In PUN an input variable xi turn on a transistor if </a:t>
            </a:r>
            <a:r>
              <a:rPr b="1" lang="en-IN"/>
              <a:t>xi=0</a:t>
            </a:r>
            <a:r>
              <a:rPr lang="en-IN"/>
              <a:t>.</a:t>
            </a:r>
            <a:endParaRPr/>
          </a:p>
          <a:p>
            <a:pPr indent="-342900" lvl="0" marL="342900" rtl="0" algn="just">
              <a:spcBef>
                <a:spcPts val="640"/>
              </a:spcBef>
              <a:spcAft>
                <a:spcPts val="0"/>
              </a:spcAft>
              <a:buClr>
                <a:schemeClr val="dk1"/>
              </a:buClr>
              <a:buSzPts val="3200"/>
              <a:buChar char="•"/>
            </a:pPr>
            <a:r>
              <a:rPr lang="en-IN"/>
              <a:t>Thus f=1 when either input x1 or x2 has the value 0, which means PUN must have 2 PMOS transistors </a:t>
            </a:r>
            <a:r>
              <a:rPr b="1" lang="en-IN"/>
              <a:t>connected in parallel</a:t>
            </a:r>
            <a:r>
              <a:rPr lang="en-IN"/>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IN"/>
              <a:t>The PDN must implement complement of f,</a:t>
            </a:r>
            <a:endParaRPr/>
          </a:p>
          <a:p>
            <a:pPr indent="0" lvl="0" marL="0" rtl="0" algn="just">
              <a:spcBef>
                <a:spcPts val="640"/>
              </a:spcBef>
              <a:spcAft>
                <a:spcPts val="0"/>
              </a:spcAft>
              <a:buClr>
                <a:schemeClr val="dk1"/>
              </a:buClr>
              <a:buSzPts val="3200"/>
              <a:buNone/>
            </a:pPr>
            <a:r>
              <a:rPr lang="en-IN"/>
              <a:t>		f’ = x1x2</a:t>
            </a:r>
            <a:endParaRPr/>
          </a:p>
          <a:p>
            <a:pPr indent="0" lvl="0" marL="0" rtl="0" algn="just">
              <a:spcBef>
                <a:spcPts val="640"/>
              </a:spcBef>
              <a:spcAft>
                <a:spcPts val="0"/>
              </a:spcAft>
              <a:buClr>
                <a:schemeClr val="dk1"/>
              </a:buClr>
              <a:buSzPts val="3200"/>
              <a:buNone/>
            </a:pPr>
            <a:r>
              <a:rPr lang="en-IN"/>
              <a:t>Since f’ is 1 when both x1 and x2 are 1, it follows that PDN must have </a:t>
            </a:r>
            <a:r>
              <a:rPr b="1" lang="en-IN"/>
              <a:t>2 NMOS transistors connected in series</a:t>
            </a:r>
            <a:r>
              <a:rPr lang="en-IN"/>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CMOS realization of a NOR Gate</a:t>
            </a:r>
            <a:endParaRPr/>
          </a:p>
        </p:txBody>
      </p:sp>
      <p:pic>
        <p:nvPicPr>
          <p:cNvPr id="210" name="Google Shape;210;p22"/>
          <p:cNvPicPr preferRelativeResize="0"/>
          <p:nvPr>
            <p:ph idx="1" type="body"/>
          </p:nvPr>
        </p:nvPicPr>
        <p:blipFill rotWithShape="1">
          <a:blip r:embed="rId3">
            <a:alphaModFix/>
          </a:blip>
          <a:srcRect b="0" l="0" r="0" t="0"/>
          <a:stretch/>
        </p:blipFill>
        <p:spPr>
          <a:xfrm>
            <a:off x="609600" y="1524000"/>
            <a:ext cx="4023950" cy="4525963"/>
          </a:xfrm>
          <a:prstGeom prst="rect">
            <a:avLst/>
          </a:prstGeom>
          <a:noFill/>
          <a:ln>
            <a:noFill/>
          </a:ln>
        </p:spPr>
      </p:pic>
      <p:pic>
        <p:nvPicPr>
          <p:cNvPr id="211" name="Google Shape;211;p22"/>
          <p:cNvPicPr preferRelativeResize="0"/>
          <p:nvPr/>
        </p:nvPicPr>
        <p:blipFill rotWithShape="1">
          <a:blip r:embed="rId4">
            <a:alphaModFix/>
          </a:blip>
          <a:srcRect b="0" l="0" r="0" t="0"/>
          <a:stretch/>
        </p:blipFill>
        <p:spPr>
          <a:xfrm>
            <a:off x="5105400" y="2133600"/>
            <a:ext cx="3609975" cy="3048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23"/>
          <p:cNvPicPr preferRelativeResize="0"/>
          <p:nvPr/>
        </p:nvPicPr>
        <p:blipFill rotWithShape="1">
          <a:blip r:embed="rId3">
            <a:alphaModFix/>
          </a:blip>
          <a:srcRect b="0" l="0" r="0" t="0"/>
          <a:stretch/>
        </p:blipFill>
        <p:spPr>
          <a:xfrm>
            <a:off x="1524000" y="1953490"/>
            <a:ext cx="6297324" cy="4619625"/>
          </a:xfrm>
          <a:prstGeom prst="rect">
            <a:avLst/>
          </a:prstGeom>
          <a:noFill/>
          <a:ln>
            <a:noFill/>
          </a:ln>
        </p:spPr>
      </p:pic>
      <p:sp>
        <p:nvSpPr>
          <p:cNvPr id="217" name="Google Shape;217;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CMOS AND gate</a:t>
            </a:r>
            <a:endParaRPr/>
          </a:p>
        </p:txBody>
      </p:sp>
      <p:sp>
        <p:nvSpPr>
          <p:cNvPr id="218" name="Google Shape;218;p23"/>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IN" sz="2400"/>
              <a:t>CMOS AND gate is built by connecting a NAND gate to an inverter.</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4"/>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b="1" lang="en-IN" sz="3200"/>
              <a:t>Programmable Logic Devices</a:t>
            </a:r>
            <a:endParaRPr b="1" sz="3200"/>
          </a:p>
        </p:txBody>
      </p:sp>
      <p:sp>
        <p:nvSpPr>
          <p:cNvPr id="224" name="Google Shape;224;p24"/>
          <p:cNvSpPr/>
          <p:nvPr/>
        </p:nvSpPr>
        <p:spPr>
          <a:xfrm>
            <a:off x="571500" y="1828800"/>
            <a:ext cx="8001000" cy="267765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800">
                <a:solidFill>
                  <a:schemeClr val="dk1"/>
                </a:solidFill>
                <a:latin typeface="Calibri"/>
                <a:ea typeface="Calibri"/>
                <a:cs typeface="Calibri"/>
                <a:sym typeface="Calibri"/>
              </a:rPr>
              <a:t>It is possible to manufacture chips that contain relatively large amounts of logic circuitry with a structure that is not fixed. Such chips are called programmable logic devices (PLDs). Two main types of PLDs are Programmable Logic Array (PLA) and Programmable Array Logic (PAL).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5"/>
          <p:cNvSpPr/>
          <p:nvPr/>
        </p:nvSpPr>
        <p:spPr>
          <a:xfrm>
            <a:off x="609600" y="685800"/>
            <a:ext cx="564923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Calibri"/>
                <a:ea typeface="Calibri"/>
                <a:cs typeface="Calibri"/>
                <a:sym typeface="Calibri"/>
              </a:rPr>
              <a:t>Programmable Logic Array (PLA)</a:t>
            </a:r>
            <a:endParaRPr/>
          </a:p>
        </p:txBody>
      </p:sp>
      <p:sp>
        <p:nvSpPr>
          <p:cNvPr id="230" name="Google Shape;230;p25"/>
          <p:cNvSpPr/>
          <p:nvPr/>
        </p:nvSpPr>
        <p:spPr>
          <a:xfrm>
            <a:off x="638174" y="1676400"/>
            <a:ext cx="820102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000">
                <a:solidFill>
                  <a:schemeClr val="dk1"/>
                </a:solidFill>
                <a:latin typeface="Calibri"/>
                <a:ea typeface="Calibri"/>
                <a:cs typeface="Calibri"/>
                <a:sym typeface="Calibri"/>
              </a:rPr>
              <a:t>A PLA comprises a collection of AND gates that feeds a set of OR gates.</a:t>
            </a:r>
            <a:endParaRPr/>
          </a:p>
        </p:txBody>
      </p:sp>
      <p:pic>
        <p:nvPicPr>
          <p:cNvPr id="231" name="Google Shape;231;p25"/>
          <p:cNvPicPr preferRelativeResize="0"/>
          <p:nvPr/>
        </p:nvPicPr>
        <p:blipFill rotWithShape="1">
          <a:blip r:embed="rId3">
            <a:alphaModFix/>
          </a:blip>
          <a:srcRect b="0" l="0" r="0" t="0"/>
          <a:stretch/>
        </p:blipFill>
        <p:spPr>
          <a:xfrm>
            <a:off x="2514600" y="2590800"/>
            <a:ext cx="4572000" cy="3886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26"/>
          <p:cNvPicPr preferRelativeResize="0"/>
          <p:nvPr/>
        </p:nvPicPr>
        <p:blipFill rotWithShape="1">
          <a:blip r:embed="rId3">
            <a:alphaModFix/>
          </a:blip>
          <a:srcRect b="0" l="0" r="0" t="0"/>
          <a:stretch/>
        </p:blipFill>
        <p:spPr>
          <a:xfrm>
            <a:off x="1752600" y="381000"/>
            <a:ext cx="5631498" cy="4800600"/>
          </a:xfrm>
          <a:prstGeom prst="rect">
            <a:avLst/>
          </a:prstGeom>
          <a:noFill/>
          <a:ln>
            <a:noFill/>
          </a:ln>
        </p:spPr>
      </p:pic>
      <p:sp>
        <p:nvSpPr>
          <p:cNvPr id="237" name="Google Shape;237;p26"/>
          <p:cNvSpPr/>
          <p:nvPr/>
        </p:nvSpPr>
        <p:spPr>
          <a:xfrm>
            <a:off x="1219200" y="5410200"/>
            <a:ext cx="45720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Calibri"/>
                <a:ea typeface="Calibri"/>
                <a:cs typeface="Calibri"/>
                <a:sym typeface="Calibri"/>
              </a:rPr>
              <a:t>f1 = x1x2 + x1x3’ + x1’x2’x3.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f2 = x1x2+x1’x2’x3+x1x3.</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7"/>
          <p:cNvSpPr/>
          <p:nvPr/>
        </p:nvSpPr>
        <p:spPr>
          <a:xfrm>
            <a:off x="1066800" y="762000"/>
            <a:ext cx="6934200"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Example: Implement using PLA</a:t>
            </a:r>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F1(A,B,C)=∑m(0,1,6,7)</a:t>
            </a:r>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F2(A,B,C)=∑m(2,3,4,5)</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8"/>
          <p:cNvSpPr/>
          <p:nvPr/>
        </p:nvSpPr>
        <p:spPr>
          <a:xfrm>
            <a:off x="609600" y="685800"/>
            <a:ext cx="470943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dk1"/>
                </a:solidFill>
                <a:latin typeface="Times New Roman"/>
                <a:ea typeface="Times New Roman"/>
                <a:cs typeface="Times New Roman"/>
                <a:sym typeface="Times New Roman"/>
              </a:rPr>
              <a:t>Programmable Array Logic (PAL)</a:t>
            </a:r>
            <a:endParaRPr sz="3600">
              <a:solidFill>
                <a:schemeClr val="dk1"/>
              </a:solidFill>
              <a:latin typeface="Calibri"/>
              <a:ea typeface="Calibri"/>
              <a:cs typeface="Calibri"/>
              <a:sym typeface="Calibri"/>
            </a:endParaRPr>
          </a:p>
        </p:txBody>
      </p:sp>
      <p:sp>
        <p:nvSpPr>
          <p:cNvPr id="248" name="Google Shape;248;p28"/>
          <p:cNvSpPr/>
          <p:nvPr/>
        </p:nvSpPr>
        <p:spPr>
          <a:xfrm>
            <a:off x="727980" y="1447800"/>
            <a:ext cx="7730219" cy="440120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800">
                <a:solidFill>
                  <a:schemeClr val="dk1"/>
                </a:solidFill>
                <a:latin typeface="Calibri"/>
                <a:ea typeface="Calibri"/>
                <a:cs typeface="Calibri"/>
                <a:sym typeface="Calibri"/>
              </a:rPr>
              <a:t>The PLAs are hard to fabricate and the speed-performance of circuits implemented in the PLAs are reduced because both AND and OR planes are programmable. These drawbacks led to the development of a similar device in which the AND plane is programmable, but the OR plane is fixed. Such a chip is known as a programmable array logic (PAL).  They are simpler to manufacture, and thus less expensive than PLAs, and offer better performance.</a:t>
            </a:r>
            <a:endParaRPr sz="2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9"/>
          <p:cNvSpPr/>
          <p:nvPr/>
        </p:nvSpPr>
        <p:spPr>
          <a:xfrm>
            <a:off x="685800" y="533400"/>
            <a:ext cx="77724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000">
                <a:solidFill>
                  <a:schemeClr val="dk1"/>
                </a:solidFill>
                <a:latin typeface="Calibri"/>
                <a:ea typeface="Calibri"/>
                <a:cs typeface="Calibri"/>
                <a:sym typeface="Calibri"/>
              </a:rPr>
              <a:t>An example of a PAL with three inputs, four product terms, and two outputs :</a:t>
            </a:r>
            <a:endParaRPr/>
          </a:p>
        </p:txBody>
      </p:sp>
      <p:pic>
        <p:nvPicPr>
          <p:cNvPr id="254" name="Google Shape;254;p29"/>
          <p:cNvPicPr preferRelativeResize="0"/>
          <p:nvPr/>
        </p:nvPicPr>
        <p:blipFill rotWithShape="1">
          <a:blip r:embed="rId3">
            <a:alphaModFix/>
          </a:blip>
          <a:srcRect b="0" l="0" r="0" t="0"/>
          <a:stretch/>
        </p:blipFill>
        <p:spPr>
          <a:xfrm>
            <a:off x="1714500" y="1250811"/>
            <a:ext cx="5715000" cy="4114800"/>
          </a:xfrm>
          <a:prstGeom prst="rect">
            <a:avLst/>
          </a:prstGeom>
          <a:noFill/>
          <a:ln>
            <a:noFill/>
          </a:ln>
        </p:spPr>
      </p:pic>
      <p:sp>
        <p:nvSpPr>
          <p:cNvPr id="255" name="Google Shape;255;p29"/>
          <p:cNvSpPr/>
          <p:nvPr/>
        </p:nvSpPr>
        <p:spPr>
          <a:xfrm>
            <a:off x="1447800" y="5638800"/>
            <a:ext cx="2893741"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Calibri"/>
                <a:ea typeface="Calibri"/>
                <a:cs typeface="Calibri"/>
                <a:sym typeface="Calibri"/>
              </a:rPr>
              <a:t>f1 = x1x2x3’ +x1’x2x3 </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f2 = x1’x2 +x1x2x3.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Transistor Switches</a:t>
            </a:r>
            <a:endParaRPr/>
          </a:p>
        </p:txBody>
      </p:sp>
      <p:sp>
        <p:nvSpPr>
          <p:cNvPr id="98" name="Google Shape;98;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IN"/>
              <a:t>Logic circuits are built with transistors.</a:t>
            </a:r>
            <a:endParaRPr/>
          </a:p>
          <a:p>
            <a:pPr indent="-342900" lvl="0" marL="342900" rtl="0" algn="just">
              <a:spcBef>
                <a:spcPts val="640"/>
              </a:spcBef>
              <a:spcAft>
                <a:spcPts val="0"/>
              </a:spcAft>
              <a:buClr>
                <a:schemeClr val="dk1"/>
              </a:buClr>
              <a:buSzPts val="3200"/>
              <a:buChar char="•"/>
            </a:pPr>
            <a:r>
              <a:rPr lang="en-IN"/>
              <a:t>The most popular type of transistor for implementing the </a:t>
            </a:r>
            <a:r>
              <a:rPr b="1" lang="en-IN"/>
              <a:t>switch</a:t>
            </a:r>
            <a:r>
              <a:rPr lang="en-IN"/>
              <a:t> is the metal oxide semiconductor field-effect transistor (</a:t>
            </a:r>
            <a:r>
              <a:rPr b="1" lang="en-IN"/>
              <a:t>MOSFET</a:t>
            </a:r>
            <a:r>
              <a:rPr lang="en-IN"/>
              <a:t>).</a:t>
            </a:r>
            <a:endParaRPr/>
          </a:p>
          <a:p>
            <a:pPr indent="-342900" lvl="0" marL="342900" rtl="0" algn="l">
              <a:spcBef>
                <a:spcPts val="640"/>
              </a:spcBef>
              <a:spcAft>
                <a:spcPts val="0"/>
              </a:spcAft>
              <a:buClr>
                <a:schemeClr val="dk1"/>
              </a:buClr>
              <a:buSzPts val="3200"/>
              <a:buChar char="•"/>
            </a:pPr>
            <a:r>
              <a:rPr lang="en-IN"/>
              <a:t>Two different types of MOSFET are:</a:t>
            </a:r>
            <a:endParaRPr/>
          </a:p>
          <a:p>
            <a:pPr indent="-342900" lvl="0" marL="342900" rtl="0" algn="l">
              <a:spcBef>
                <a:spcPts val="640"/>
              </a:spcBef>
              <a:spcAft>
                <a:spcPts val="0"/>
              </a:spcAft>
              <a:buClr>
                <a:schemeClr val="dk1"/>
              </a:buClr>
              <a:buSzPts val="3200"/>
              <a:buChar char="•"/>
            </a:pPr>
            <a:r>
              <a:rPr lang="en-IN"/>
              <a:t>n-channel (NMOS)</a:t>
            </a:r>
            <a:endParaRPr/>
          </a:p>
          <a:p>
            <a:pPr indent="-342900" lvl="0" marL="342900" rtl="0" algn="l">
              <a:spcBef>
                <a:spcPts val="640"/>
              </a:spcBef>
              <a:spcAft>
                <a:spcPts val="0"/>
              </a:spcAft>
              <a:buClr>
                <a:schemeClr val="dk1"/>
              </a:buClr>
              <a:buSzPts val="3200"/>
              <a:buChar char="•"/>
            </a:pPr>
            <a:r>
              <a:rPr lang="en-IN"/>
              <a:t>p-channel (PMOS)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0"/>
          <p:cNvSpPr/>
          <p:nvPr/>
        </p:nvSpPr>
        <p:spPr>
          <a:xfrm>
            <a:off x="762000" y="762000"/>
            <a:ext cx="50292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Calibri"/>
                <a:ea typeface="Calibri"/>
                <a:cs typeface="Calibri"/>
                <a:sym typeface="Calibri"/>
              </a:rPr>
              <a:t>Example: Implement using PAL</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F1(A,B,C)=∑m(0,1,6,7)</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F2(A,B,C)=∑m(2,3,4,5)</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p:nvPr/>
        </p:nvSpPr>
        <p:spPr>
          <a:xfrm>
            <a:off x="609600" y="719137"/>
            <a:ext cx="8077200" cy="517064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2400">
                <a:solidFill>
                  <a:srgbClr val="000000"/>
                </a:solidFill>
                <a:latin typeface="Calibri"/>
                <a:ea typeface="Calibri"/>
                <a:cs typeface="Calibri"/>
                <a:sym typeface="Calibri"/>
              </a:rPr>
              <a:t>Noise Margin:</a:t>
            </a:r>
            <a:endParaRPr/>
          </a:p>
          <a:p>
            <a:pPr indent="0" lvl="0" marL="0" marR="0" rtl="0" algn="just">
              <a:spcBef>
                <a:spcPts val="0"/>
              </a:spcBef>
              <a:spcAft>
                <a:spcPts val="0"/>
              </a:spcAft>
              <a:buNone/>
            </a:pPr>
            <a:r>
              <a:rPr lang="en-IN" sz="1800">
                <a:solidFill>
                  <a:srgbClr val="000000"/>
                </a:solidFill>
                <a:latin typeface="Calibri"/>
                <a:ea typeface="Calibri"/>
                <a:cs typeface="Calibri"/>
                <a:sym typeface="Calibri"/>
              </a:rPr>
              <a:t> </a:t>
            </a:r>
            <a:endParaRPr/>
          </a:p>
          <a:p>
            <a:pPr indent="0" lvl="0" marL="0" marR="0" rtl="0" algn="just">
              <a:spcBef>
                <a:spcPts val="0"/>
              </a:spcBef>
              <a:spcAft>
                <a:spcPts val="0"/>
              </a:spcAft>
              <a:buNone/>
            </a:pPr>
            <a:r>
              <a:t/>
            </a:r>
            <a:endParaRPr sz="1800">
              <a:solidFill>
                <a:srgbClr val="000000"/>
              </a:solidFill>
              <a:latin typeface="Calibri"/>
              <a:ea typeface="Calibri"/>
              <a:cs typeface="Calibri"/>
              <a:sym typeface="Calibri"/>
            </a:endParaRPr>
          </a:p>
          <a:p>
            <a:pPr indent="0" lvl="0" marL="0" marR="0" rtl="0" algn="just">
              <a:spcBef>
                <a:spcPts val="0"/>
              </a:spcBef>
              <a:spcAft>
                <a:spcPts val="0"/>
              </a:spcAft>
              <a:buNone/>
            </a:pPr>
            <a:r>
              <a:t/>
            </a:r>
            <a:endParaRPr sz="1800">
              <a:solidFill>
                <a:srgbClr val="000000"/>
              </a:solidFill>
              <a:latin typeface="Calibri"/>
              <a:ea typeface="Calibri"/>
              <a:cs typeface="Calibri"/>
              <a:sym typeface="Calibri"/>
            </a:endParaRPr>
          </a:p>
          <a:p>
            <a:pPr indent="0" lvl="0" marL="0" marR="0" rtl="0" algn="just">
              <a:spcBef>
                <a:spcPts val="0"/>
              </a:spcBef>
              <a:spcAft>
                <a:spcPts val="0"/>
              </a:spcAft>
              <a:buNone/>
            </a:pPr>
            <a:r>
              <a:t/>
            </a:r>
            <a:endParaRPr sz="1800">
              <a:solidFill>
                <a:srgbClr val="000000"/>
              </a:solidFill>
              <a:latin typeface="Calibri"/>
              <a:ea typeface="Calibri"/>
              <a:cs typeface="Calibri"/>
              <a:sym typeface="Calibri"/>
            </a:endParaRPr>
          </a:p>
          <a:p>
            <a:pPr indent="0" lvl="0" marL="0" marR="0" rtl="0" algn="just">
              <a:spcBef>
                <a:spcPts val="0"/>
              </a:spcBef>
              <a:spcAft>
                <a:spcPts val="0"/>
              </a:spcAft>
              <a:buNone/>
            </a:pPr>
            <a:r>
              <a:t/>
            </a:r>
            <a:endParaRPr sz="1800">
              <a:solidFill>
                <a:srgbClr val="000000"/>
              </a:solidFill>
              <a:latin typeface="Calibri"/>
              <a:ea typeface="Calibri"/>
              <a:cs typeface="Calibri"/>
              <a:sym typeface="Calibri"/>
            </a:endParaRPr>
          </a:p>
          <a:p>
            <a:pPr indent="-285750" lvl="0" marL="285750" marR="0" rtl="0" algn="just">
              <a:spcBef>
                <a:spcPts val="0"/>
              </a:spcBef>
              <a:spcAft>
                <a:spcPts val="0"/>
              </a:spcAft>
              <a:buClr>
                <a:srgbClr val="000000"/>
              </a:buClr>
              <a:buSzPts val="2400"/>
              <a:buFont typeface="Arial"/>
              <a:buChar char="•"/>
            </a:pPr>
            <a:r>
              <a:rPr lang="en-IN" sz="2400">
                <a:solidFill>
                  <a:srgbClr val="000000"/>
                </a:solidFill>
                <a:latin typeface="Calibri"/>
                <a:ea typeface="Calibri"/>
                <a:cs typeface="Calibri"/>
                <a:sym typeface="Calibri"/>
              </a:rPr>
              <a:t>Electronic circuits are constantly subjected to random perturbations, called noise, which can alter the output voltage levels produced by the gate N1. </a:t>
            </a:r>
            <a:endParaRPr sz="2400">
              <a:solidFill>
                <a:srgbClr val="000000"/>
              </a:solidFill>
              <a:latin typeface="Calibri"/>
              <a:ea typeface="Calibri"/>
              <a:cs typeface="Calibri"/>
              <a:sym typeface="Calibri"/>
            </a:endParaRPr>
          </a:p>
          <a:p>
            <a:pPr indent="-285750" lvl="0" marL="285750" marR="0" rtl="0" algn="just">
              <a:spcBef>
                <a:spcPts val="0"/>
              </a:spcBef>
              <a:spcAft>
                <a:spcPts val="0"/>
              </a:spcAft>
              <a:buClr>
                <a:srgbClr val="000000"/>
              </a:buClr>
              <a:buSzPts val="2400"/>
              <a:buFont typeface="Arial"/>
              <a:buChar char="•"/>
            </a:pPr>
            <a:r>
              <a:rPr lang="en-IN" sz="2400">
                <a:solidFill>
                  <a:srgbClr val="000000"/>
                </a:solidFill>
                <a:latin typeface="Calibri"/>
                <a:ea typeface="Calibri"/>
                <a:cs typeface="Calibri"/>
                <a:sym typeface="Calibri"/>
              </a:rPr>
              <a:t>It is essential that this noise not cause the gate N2 to misinterpret a low logic value as a high one, or vice versa. </a:t>
            </a:r>
            <a:endParaRPr sz="2400">
              <a:solidFill>
                <a:srgbClr val="000000"/>
              </a:solidFill>
              <a:latin typeface="Calibri"/>
              <a:ea typeface="Calibri"/>
              <a:cs typeface="Calibri"/>
              <a:sym typeface="Calibri"/>
            </a:endParaRPr>
          </a:p>
          <a:p>
            <a:pPr indent="-285750" lvl="0" marL="285750" marR="0" rtl="0" algn="just">
              <a:spcBef>
                <a:spcPts val="0"/>
              </a:spcBef>
              <a:spcAft>
                <a:spcPts val="0"/>
              </a:spcAft>
              <a:buClr>
                <a:srgbClr val="000000"/>
              </a:buClr>
              <a:buSzPts val="2400"/>
              <a:buFont typeface="Arial"/>
              <a:buChar char="•"/>
            </a:pPr>
            <a:r>
              <a:rPr lang="en-IN" sz="2400">
                <a:solidFill>
                  <a:srgbClr val="000000"/>
                </a:solidFill>
                <a:latin typeface="Calibri"/>
                <a:ea typeface="Calibri"/>
                <a:cs typeface="Calibri"/>
                <a:sym typeface="Calibri"/>
              </a:rPr>
              <a:t>Consider the case where N1 produces its low voltage level VOL. The presence of noise may alter the voltage level, but as long as it remains less than VIL, it will be interpreted correctly by N2. </a:t>
            </a:r>
            <a:endParaRPr sz="2400">
              <a:solidFill>
                <a:srgbClr val="000000"/>
              </a:solidFill>
              <a:latin typeface="Calibri"/>
              <a:ea typeface="Calibri"/>
              <a:cs typeface="Calibri"/>
              <a:sym typeface="Calibri"/>
            </a:endParaRPr>
          </a:p>
        </p:txBody>
      </p:sp>
      <p:pic>
        <p:nvPicPr>
          <p:cNvPr id="266" name="Google Shape;266;p31"/>
          <p:cNvPicPr preferRelativeResize="0"/>
          <p:nvPr/>
        </p:nvPicPr>
        <p:blipFill rotWithShape="1">
          <a:blip r:embed="rId3">
            <a:alphaModFix/>
          </a:blip>
          <a:srcRect b="0" l="0" r="0" t="0"/>
          <a:stretch/>
        </p:blipFill>
        <p:spPr>
          <a:xfrm>
            <a:off x="2869809" y="685800"/>
            <a:ext cx="4334631" cy="16719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2"/>
          <p:cNvSpPr/>
          <p:nvPr/>
        </p:nvSpPr>
        <p:spPr>
          <a:xfrm>
            <a:off x="685800" y="1295400"/>
            <a:ext cx="8077200" cy="3785652"/>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rgbClr val="000000"/>
              </a:buClr>
              <a:buSzPts val="2400"/>
              <a:buFont typeface="Arial"/>
              <a:buChar char="•"/>
            </a:pPr>
            <a:r>
              <a:rPr lang="en-IN" sz="2400">
                <a:solidFill>
                  <a:srgbClr val="000000"/>
                </a:solidFill>
                <a:latin typeface="Calibri"/>
                <a:ea typeface="Calibri"/>
                <a:cs typeface="Calibri"/>
                <a:sym typeface="Calibri"/>
              </a:rPr>
              <a:t>The ability to tolerate noise without affecting the correct operation of the circuit is known as noise margin. For the low output voltage, we define the low noise margin as  </a:t>
            </a:r>
            <a:endParaRPr sz="2400">
              <a:solidFill>
                <a:srgbClr val="000000"/>
              </a:solidFill>
              <a:latin typeface="Calibri"/>
              <a:ea typeface="Calibri"/>
              <a:cs typeface="Calibri"/>
              <a:sym typeface="Calibri"/>
            </a:endParaRPr>
          </a:p>
          <a:p>
            <a:pPr indent="0" lvl="0" marL="0" marR="0" rtl="0" algn="ctr">
              <a:spcBef>
                <a:spcPts val="0"/>
              </a:spcBef>
              <a:spcAft>
                <a:spcPts val="0"/>
              </a:spcAft>
              <a:buNone/>
            </a:pPr>
            <a:r>
              <a:rPr lang="en-IN" sz="2400">
                <a:solidFill>
                  <a:srgbClr val="000000"/>
                </a:solidFill>
                <a:latin typeface="Calibri"/>
                <a:ea typeface="Calibri"/>
                <a:cs typeface="Calibri"/>
                <a:sym typeface="Calibri"/>
              </a:rPr>
              <a:t>NML = VIL − VOL</a:t>
            </a:r>
            <a:endParaRPr/>
          </a:p>
          <a:p>
            <a:pPr indent="-285750" lvl="0" marL="285750" marR="0" rtl="0" algn="just">
              <a:spcBef>
                <a:spcPts val="0"/>
              </a:spcBef>
              <a:spcAft>
                <a:spcPts val="0"/>
              </a:spcAft>
              <a:buClr>
                <a:srgbClr val="000000"/>
              </a:buClr>
              <a:buSzPts val="2400"/>
              <a:buFont typeface="Arial"/>
              <a:buChar char="•"/>
            </a:pPr>
            <a:r>
              <a:rPr lang="en-IN" sz="2400">
                <a:solidFill>
                  <a:srgbClr val="000000"/>
                </a:solidFill>
                <a:latin typeface="Calibri"/>
                <a:ea typeface="Calibri"/>
                <a:cs typeface="Calibri"/>
                <a:sym typeface="Calibri"/>
              </a:rPr>
              <a:t>A similar situation exists when N1 produces its high output voltage VOH. Any existing noise in the circuit may alter the voltage level, but it will be interpreted correctly by N2 as long as the voltage is greater than VIH. The high noise margin is defined as</a:t>
            </a:r>
            <a:endParaRPr/>
          </a:p>
          <a:p>
            <a:pPr indent="0" lvl="0" marL="0" marR="0" rtl="0" algn="ctr">
              <a:spcBef>
                <a:spcPts val="0"/>
              </a:spcBef>
              <a:spcAft>
                <a:spcPts val="0"/>
              </a:spcAft>
              <a:buNone/>
            </a:pPr>
            <a:r>
              <a:rPr lang="en-IN" sz="2400">
                <a:solidFill>
                  <a:srgbClr val="000000"/>
                </a:solidFill>
                <a:latin typeface="Calibri"/>
                <a:ea typeface="Calibri"/>
                <a:cs typeface="Calibri"/>
                <a:sym typeface="Calibri"/>
              </a:rPr>
              <a:t>NMH = VOH – VIH</a:t>
            </a:r>
            <a:endParaRPr sz="1800">
              <a:solidFill>
                <a:srgbClr val="000000"/>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3"/>
          <p:cNvSpPr/>
          <p:nvPr/>
        </p:nvSpPr>
        <p:spPr>
          <a:xfrm>
            <a:off x="609600" y="838200"/>
            <a:ext cx="7772400" cy="3895297"/>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IN" sz="2800">
                <a:solidFill>
                  <a:srgbClr val="000000"/>
                </a:solidFill>
                <a:latin typeface="Times New Roman"/>
                <a:ea typeface="Times New Roman"/>
                <a:cs typeface="Times New Roman"/>
                <a:sym typeface="Times New Roman"/>
              </a:rPr>
              <a:t>Fan in and Fan out:</a:t>
            </a:r>
            <a:endParaRPr sz="2800">
              <a:solidFill>
                <a:srgbClr val="000000"/>
              </a:solidFill>
              <a:latin typeface="Calibri"/>
              <a:ea typeface="Calibri"/>
              <a:cs typeface="Calibri"/>
              <a:sym typeface="Calibri"/>
            </a:endParaRPr>
          </a:p>
          <a:p>
            <a:pPr indent="0" lvl="0" marL="0" marR="0" rtl="0" algn="just">
              <a:lnSpc>
                <a:spcPct val="107000"/>
              </a:lnSpc>
              <a:spcBef>
                <a:spcPts val="800"/>
              </a:spcBef>
              <a:spcAft>
                <a:spcPts val="0"/>
              </a:spcAft>
              <a:buNone/>
            </a:pPr>
            <a:r>
              <a:rPr lang="en-IN" sz="2800">
                <a:solidFill>
                  <a:srgbClr val="000000"/>
                </a:solidFill>
                <a:latin typeface="Times New Roman"/>
                <a:ea typeface="Times New Roman"/>
                <a:cs typeface="Times New Roman"/>
                <a:sym typeface="Times New Roman"/>
              </a:rPr>
              <a:t>The fan-in of a logic gate is defined as the number of inputs to the gate. Depending on how a logic gate is constructed, it may be impractical to increase the number of inputs beyond a small value.</a:t>
            </a:r>
            <a:endParaRPr sz="2800">
              <a:solidFill>
                <a:srgbClr val="000000"/>
              </a:solidFill>
              <a:latin typeface="Calibri"/>
              <a:ea typeface="Calibri"/>
              <a:cs typeface="Calibri"/>
              <a:sym typeface="Calibri"/>
            </a:endParaRPr>
          </a:p>
          <a:p>
            <a:pPr indent="0" lvl="0" marL="0" marR="0" rtl="0" algn="just">
              <a:spcBef>
                <a:spcPts val="800"/>
              </a:spcBef>
              <a:spcAft>
                <a:spcPts val="0"/>
              </a:spcAft>
              <a:buNone/>
            </a:pPr>
            <a:r>
              <a:rPr lang="en-IN" sz="2800">
                <a:solidFill>
                  <a:srgbClr val="000000"/>
                </a:solidFill>
                <a:latin typeface="Times New Roman"/>
                <a:ea typeface="Times New Roman"/>
                <a:cs typeface="Times New Roman"/>
                <a:sym typeface="Times New Roman"/>
              </a:rPr>
              <a:t>In real circuits each logic gate may be required to drive several others. The number of other gates that a specific gate drives is called its fan-out.</a:t>
            </a:r>
            <a:endParaRPr sz="2800">
              <a:solidFill>
                <a:srgbClr val="000000"/>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4"/>
          <p:cNvSpPr/>
          <p:nvPr/>
        </p:nvSpPr>
        <p:spPr>
          <a:xfrm>
            <a:off x="1583133" y="228600"/>
            <a:ext cx="568219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dk1"/>
                </a:solidFill>
                <a:latin typeface="Calibri"/>
                <a:ea typeface="Calibri"/>
                <a:cs typeface="Calibri"/>
                <a:sym typeface="Calibri"/>
              </a:rPr>
              <a:t>Power Dissipation in Logic Gates</a:t>
            </a:r>
            <a:endParaRPr/>
          </a:p>
        </p:txBody>
      </p:sp>
      <p:sp>
        <p:nvSpPr>
          <p:cNvPr id="282" name="Google Shape;282;p34"/>
          <p:cNvSpPr/>
          <p:nvPr/>
        </p:nvSpPr>
        <p:spPr>
          <a:xfrm>
            <a:off x="152400" y="945995"/>
            <a:ext cx="8839200" cy="526297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800">
                <a:solidFill>
                  <a:schemeClr val="dk1"/>
                </a:solidFill>
                <a:latin typeface="Calibri"/>
                <a:ea typeface="Calibri"/>
                <a:cs typeface="Calibri"/>
                <a:sym typeface="Calibri"/>
              </a:rPr>
              <a:t>Consider the NMOS inverter shown below:</a:t>
            </a:r>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lang="en-IN" sz="2800">
                <a:solidFill>
                  <a:schemeClr val="dk1"/>
                </a:solidFill>
                <a:latin typeface="Calibri"/>
                <a:ea typeface="Calibri"/>
                <a:cs typeface="Calibri"/>
                <a:sym typeface="Calibri"/>
              </a:rPr>
              <a:t>                                                             </a:t>
            </a:r>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lang="en-IN" sz="2800">
                <a:solidFill>
                  <a:schemeClr val="dk1"/>
                </a:solidFill>
                <a:latin typeface="Calibri"/>
                <a:ea typeface="Calibri"/>
                <a:cs typeface="Calibri"/>
                <a:sym typeface="Calibri"/>
              </a:rPr>
              <a:t>When Vx = 0, no current flows and hence no power is used. But when Vx = 5 V, power is consumed because of the current flowing through the transistor.</a:t>
            </a:r>
            <a:endParaRPr/>
          </a:p>
        </p:txBody>
      </p:sp>
      <p:pic>
        <p:nvPicPr>
          <p:cNvPr id="283" name="Google Shape;283;p34"/>
          <p:cNvPicPr preferRelativeResize="0"/>
          <p:nvPr/>
        </p:nvPicPr>
        <p:blipFill rotWithShape="1">
          <a:blip r:embed="rId3">
            <a:alphaModFix/>
          </a:blip>
          <a:srcRect b="21569" l="57862" r="7797" t="0"/>
          <a:stretch/>
        </p:blipFill>
        <p:spPr>
          <a:xfrm>
            <a:off x="3505200" y="1600200"/>
            <a:ext cx="2819400" cy="305583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5"/>
          <p:cNvSpPr/>
          <p:nvPr/>
        </p:nvSpPr>
        <p:spPr>
          <a:xfrm>
            <a:off x="533400" y="152400"/>
            <a:ext cx="547829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Calibri"/>
                <a:ea typeface="Calibri"/>
                <a:cs typeface="Calibri"/>
                <a:sym typeface="Calibri"/>
              </a:rPr>
              <a:t>Consider the CMOS inverter shown below:</a:t>
            </a:r>
            <a:endParaRPr/>
          </a:p>
        </p:txBody>
      </p:sp>
      <p:pic>
        <p:nvPicPr>
          <p:cNvPr id="289" name="Google Shape;289;p35"/>
          <p:cNvPicPr preferRelativeResize="0"/>
          <p:nvPr/>
        </p:nvPicPr>
        <p:blipFill rotWithShape="1">
          <a:blip r:embed="rId3">
            <a:alphaModFix/>
          </a:blip>
          <a:srcRect b="0" l="0" r="0" t="0"/>
          <a:stretch/>
        </p:blipFill>
        <p:spPr>
          <a:xfrm>
            <a:off x="3200400" y="675620"/>
            <a:ext cx="3352800" cy="3352800"/>
          </a:xfrm>
          <a:prstGeom prst="rect">
            <a:avLst/>
          </a:prstGeom>
          <a:noFill/>
          <a:ln>
            <a:noFill/>
          </a:ln>
        </p:spPr>
      </p:pic>
      <p:sp>
        <p:nvSpPr>
          <p:cNvPr id="290" name="Google Shape;290;p35"/>
          <p:cNvSpPr/>
          <p:nvPr/>
        </p:nvSpPr>
        <p:spPr>
          <a:xfrm>
            <a:off x="152400" y="4267200"/>
            <a:ext cx="8839200" cy="230832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400">
                <a:solidFill>
                  <a:schemeClr val="dk1"/>
                </a:solidFill>
                <a:latin typeface="Calibri"/>
                <a:ea typeface="Calibri"/>
                <a:cs typeface="Calibri"/>
                <a:sym typeface="Calibri"/>
              </a:rPr>
              <a:t>When the input Vx is low, no current flows because the NMOS transistor is off. When Vx is high, the PMOS transistor is off and again no current flows. Hence no current flows in a CMOS circuit under steady-state conditions. Current does flow in CMOS circuits, however, for a short time when signals change from one voltage level to another.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36"/>
          <p:cNvPicPr preferRelativeResize="0"/>
          <p:nvPr/>
        </p:nvPicPr>
        <p:blipFill rotWithShape="1">
          <a:blip r:embed="rId3">
            <a:alphaModFix/>
          </a:blip>
          <a:srcRect b="0" l="0" r="0" t="0"/>
          <a:stretch/>
        </p:blipFill>
        <p:spPr>
          <a:xfrm>
            <a:off x="1524000" y="3276600"/>
            <a:ext cx="6477000" cy="3429000"/>
          </a:xfrm>
          <a:prstGeom prst="rect">
            <a:avLst/>
          </a:prstGeom>
          <a:noFill/>
          <a:ln>
            <a:noFill/>
          </a:ln>
        </p:spPr>
      </p:pic>
      <p:sp>
        <p:nvSpPr>
          <p:cNvPr id="296" name="Google Shape;296;p36"/>
          <p:cNvSpPr txBox="1"/>
          <p:nvPr/>
        </p:nvSpPr>
        <p:spPr>
          <a:xfrm>
            <a:off x="378768" y="304800"/>
            <a:ext cx="8231832" cy="3046988"/>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dk1"/>
              </a:buClr>
              <a:buSzPts val="2800"/>
              <a:buFont typeface="Arial"/>
              <a:buChar char="•"/>
            </a:pPr>
            <a:r>
              <a:rPr b="1" lang="en-IN" sz="2800">
                <a:solidFill>
                  <a:schemeClr val="dk1"/>
                </a:solidFill>
                <a:latin typeface="Calibri"/>
                <a:ea typeface="Calibri"/>
                <a:cs typeface="Calibri"/>
                <a:sym typeface="Calibri"/>
              </a:rPr>
              <a:t>Static Power </a:t>
            </a:r>
            <a:r>
              <a:rPr lang="en-IN" sz="2800">
                <a:solidFill>
                  <a:schemeClr val="dk1"/>
                </a:solidFill>
                <a:latin typeface="Calibri"/>
                <a:ea typeface="Calibri"/>
                <a:cs typeface="Calibri"/>
                <a:sym typeface="Calibri"/>
              </a:rPr>
              <a:t>: </a:t>
            </a:r>
            <a:r>
              <a:rPr lang="en-IN" sz="2400">
                <a:solidFill>
                  <a:schemeClr val="dk1"/>
                </a:solidFill>
                <a:latin typeface="Calibri"/>
                <a:ea typeface="Calibri"/>
                <a:cs typeface="Calibri"/>
                <a:sym typeface="Calibri"/>
              </a:rPr>
              <a:t>power dissipated by the current that flows in the steady state</a:t>
            </a:r>
            <a:endParaRPr sz="2400">
              <a:solidFill>
                <a:schemeClr val="dk1"/>
              </a:solidFill>
              <a:latin typeface="Calibri"/>
              <a:ea typeface="Calibri"/>
              <a:cs typeface="Calibri"/>
              <a:sym typeface="Calibri"/>
            </a:endParaRPr>
          </a:p>
          <a:p>
            <a:pPr indent="-457200" lvl="0" marL="457200" marR="0" rtl="0" algn="just">
              <a:spcBef>
                <a:spcPts val="0"/>
              </a:spcBef>
              <a:spcAft>
                <a:spcPts val="0"/>
              </a:spcAft>
              <a:buClr>
                <a:schemeClr val="dk1"/>
              </a:buClr>
              <a:buSzPts val="2800"/>
              <a:buFont typeface="Arial"/>
              <a:buChar char="•"/>
            </a:pPr>
            <a:r>
              <a:rPr b="1" lang="en-IN" sz="2800">
                <a:solidFill>
                  <a:schemeClr val="dk1"/>
                </a:solidFill>
                <a:latin typeface="Calibri"/>
                <a:ea typeface="Calibri"/>
                <a:cs typeface="Calibri"/>
                <a:sym typeface="Calibri"/>
              </a:rPr>
              <a:t>Dynamic Power</a:t>
            </a:r>
            <a:r>
              <a:rPr lang="en-IN" sz="2800">
                <a:solidFill>
                  <a:schemeClr val="dk1"/>
                </a:solidFill>
                <a:latin typeface="Calibri"/>
                <a:ea typeface="Calibri"/>
                <a:cs typeface="Calibri"/>
                <a:sym typeface="Calibri"/>
              </a:rPr>
              <a:t>: power dissipated when the current flows because of changes in signal levels. </a:t>
            </a:r>
            <a:endParaRPr sz="2800">
              <a:solidFill>
                <a:schemeClr val="dk1"/>
              </a:solidFill>
              <a:latin typeface="Calibri"/>
              <a:ea typeface="Calibri"/>
              <a:cs typeface="Calibri"/>
              <a:sym typeface="Calibri"/>
            </a:endParaRPr>
          </a:p>
          <a:p>
            <a:pPr indent="-457200" lvl="0" marL="457200" marR="0" rtl="0" algn="just">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NMOS circuits consume static power as well as dynamic power, while CMOS circuits consume mostly dynamic power.</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7"/>
          <p:cNvSpPr/>
          <p:nvPr/>
        </p:nvSpPr>
        <p:spPr>
          <a:xfrm>
            <a:off x="533400" y="152400"/>
            <a:ext cx="8458200" cy="5639942"/>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7000"/>
              </a:lnSpc>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Consider the situation in Figure (a) when V</a:t>
            </a:r>
            <a:r>
              <a:rPr baseline="-25000" lang="en-IN" sz="2400">
                <a:solidFill>
                  <a:schemeClr val="dk1"/>
                </a:solidFill>
                <a:latin typeface="Times New Roman"/>
                <a:ea typeface="Times New Roman"/>
                <a:cs typeface="Times New Roman"/>
                <a:sym typeface="Times New Roman"/>
              </a:rPr>
              <a:t>f</a:t>
            </a:r>
            <a:r>
              <a:rPr lang="en-IN" sz="2400">
                <a:solidFill>
                  <a:schemeClr val="dk1"/>
                </a:solidFill>
                <a:latin typeface="Times New Roman"/>
                <a:ea typeface="Times New Roman"/>
                <a:cs typeface="Times New Roman"/>
                <a:sym typeface="Times New Roman"/>
              </a:rPr>
              <a:t> = VDD. The amount of energy stored in the capacitor is equal to CV</a:t>
            </a:r>
            <a:r>
              <a:rPr baseline="-25000" lang="en-IN" sz="2400">
                <a:solidFill>
                  <a:schemeClr val="dk1"/>
                </a:solidFill>
                <a:latin typeface="Times New Roman"/>
                <a:ea typeface="Times New Roman"/>
                <a:cs typeface="Times New Roman"/>
                <a:sym typeface="Times New Roman"/>
              </a:rPr>
              <a:t>DD</a:t>
            </a:r>
            <a:r>
              <a:rPr baseline="30000" lang="en-IN" sz="2400">
                <a:solidFill>
                  <a:schemeClr val="dk1"/>
                </a:solidFill>
                <a:latin typeface="Times New Roman"/>
                <a:ea typeface="Times New Roman"/>
                <a:cs typeface="Times New Roman"/>
                <a:sym typeface="Times New Roman"/>
              </a:rPr>
              <a:t>2</a:t>
            </a:r>
            <a:r>
              <a:rPr baseline="-25000" lang="en-IN" sz="2400">
                <a:solidFill>
                  <a:schemeClr val="dk1"/>
                </a:solidFill>
                <a:latin typeface="Times New Roman"/>
                <a:ea typeface="Times New Roman"/>
                <a:cs typeface="Times New Roman"/>
                <a:sym typeface="Times New Roman"/>
              </a:rPr>
              <a:t> </a:t>
            </a:r>
            <a:r>
              <a:rPr lang="en-IN" sz="2400">
                <a:solidFill>
                  <a:schemeClr val="dk1"/>
                </a:solidFill>
                <a:latin typeface="Times New Roman"/>
                <a:ea typeface="Times New Roman"/>
                <a:cs typeface="Times New Roman"/>
                <a:sym typeface="Times New Roman"/>
              </a:rPr>
              <a:t>/2.  When the capacitor is discharged to 0 V, this stored energy is dissipated in the NMOS transistor. </a:t>
            </a:r>
            <a:endParaRPr sz="2400">
              <a:solidFill>
                <a:schemeClr val="dk1"/>
              </a:solidFill>
              <a:latin typeface="Times New Roman"/>
              <a:ea typeface="Times New Roman"/>
              <a:cs typeface="Times New Roman"/>
              <a:sym typeface="Times New Roman"/>
            </a:endParaRPr>
          </a:p>
          <a:p>
            <a:pPr indent="-342900" lvl="0" marL="342900" marR="0" rtl="0" algn="just">
              <a:lnSpc>
                <a:spcPct val="107000"/>
              </a:lnSpc>
              <a:spcBef>
                <a:spcPts val="80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Similarly, for the situation in Figure (b), the energy CV</a:t>
            </a:r>
            <a:r>
              <a:rPr baseline="-25000" lang="en-IN" sz="2400">
                <a:solidFill>
                  <a:schemeClr val="dk1"/>
                </a:solidFill>
                <a:latin typeface="Times New Roman"/>
                <a:ea typeface="Times New Roman"/>
                <a:cs typeface="Times New Roman"/>
                <a:sym typeface="Times New Roman"/>
              </a:rPr>
              <a:t>DD</a:t>
            </a:r>
            <a:r>
              <a:rPr baseline="30000" lang="en-IN" sz="2400">
                <a:solidFill>
                  <a:schemeClr val="dk1"/>
                </a:solidFill>
                <a:latin typeface="Times New Roman"/>
                <a:ea typeface="Times New Roman"/>
                <a:cs typeface="Times New Roman"/>
                <a:sym typeface="Times New Roman"/>
              </a:rPr>
              <a:t>2</a:t>
            </a:r>
            <a:r>
              <a:rPr baseline="-25000" lang="en-IN" sz="2400">
                <a:solidFill>
                  <a:schemeClr val="dk1"/>
                </a:solidFill>
                <a:latin typeface="Times New Roman"/>
                <a:ea typeface="Times New Roman"/>
                <a:cs typeface="Times New Roman"/>
                <a:sym typeface="Times New Roman"/>
              </a:rPr>
              <a:t> </a:t>
            </a:r>
            <a:r>
              <a:rPr lang="en-IN" sz="2400">
                <a:solidFill>
                  <a:schemeClr val="dk1"/>
                </a:solidFill>
                <a:latin typeface="Times New Roman"/>
                <a:ea typeface="Times New Roman"/>
                <a:cs typeface="Times New Roman"/>
                <a:sym typeface="Times New Roman"/>
              </a:rPr>
              <a:t>/2 is dissipated in the PMOS transistor when C is charged up to V</a:t>
            </a:r>
            <a:r>
              <a:rPr baseline="-25000" lang="en-IN" sz="2400">
                <a:solidFill>
                  <a:schemeClr val="dk1"/>
                </a:solidFill>
                <a:latin typeface="Times New Roman"/>
                <a:ea typeface="Times New Roman"/>
                <a:cs typeface="Times New Roman"/>
                <a:sym typeface="Times New Roman"/>
              </a:rPr>
              <a:t>DD</a:t>
            </a:r>
            <a:r>
              <a:rPr lang="en-IN" sz="2400">
                <a:solidFill>
                  <a:schemeClr val="dk1"/>
                </a:solidFill>
                <a:latin typeface="Times New Roman"/>
                <a:ea typeface="Times New Roman"/>
                <a:cs typeface="Times New Roman"/>
                <a:sym typeface="Times New Roman"/>
              </a:rPr>
              <a:t>. Thus for each cycle in which the inverter charges and discharges C, the amount of energy dissipated is equal to CV</a:t>
            </a:r>
            <a:r>
              <a:rPr baseline="-25000" lang="en-IN" sz="2400">
                <a:solidFill>
                  <a:schemeClr val="dk1"/>
                </a:solidFill>
                <a:latin typeface="Times New Roman"/>
                <a:ea typeface="Times New Roman"/>
                <a:cs typeface="Times New Roman"/>
                <a:sym typeface="Times New Roman"/>
              </a:rPr>
              <a:t>DD</a:t>
            </a:r>
            <a:r>
              <a:rPr baseline="30000" lang="en-IN" sz="2400">
                <a:solidFill>
                  <a:schemeClr val="dk1"/>
                </a:solidFill>
                <a:latin typeface="Times New Roman"/>
                <a:ea typeface="Times New Roman"/>
                <a:cs typeface="Times New Roman"/>
                <a:sym typeface="Times New Roman"/>
              </a:rPr>
              <a:t>2</a:t>
            </a:r>
            <a:r>
              <a:rPr baseline="-25000" lang="en-IN" sz="2400">
                <a:solidFill>
                  <a:schemeClr val="dk1"/>
                </a:solidFill>
                <a:latin typeface="Times New Roman"/>
                <a:ea typeface="Times New Roman"/>
                <a:cs typeface="Times New Roman"/>
                <a:sym typeface="Times New Roman"/>
              </a:rPr>
              <a:t>.</a:t>
            </a:r>
            <a:r>
              <a:rPr lang="en-IN" sz="2400">
                <a:solidFill>
                  <a:schemeClr val="dk1"/>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a:p>
            <a:pPr indent="-342900" lvl="0" marL="342900" marR="0" rtl="0" algn="just">
              <a:lnSpc>
                <a:spcPct val="107000"/>
              </a:lnSpc>
              <a:spcBef>
                <a:spcPts val="80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Since power is defined as energy used per unit time, the power dissipated in the inverter is the product of the energy used in one discharge/charge cycle and the number of such cycles per second, f. Hence the dynamic power consumed is</a:t>
            </a:r>
            <a:endParaRPr sz="2400">
              <a:solidFill>
                <a:schemeClr val="dk1"/>
              </a:solidFill>
              <a:latin typeface="Calibri"/>
              <a:ea typeface="Calibri"/>
              <a:cs typeface="Calibri"/>
              <a:sym typeface="Calibri"/>
            </a:endParaRPr>
          </a:p>
          <a:p>
            <a:pPr indent="-342900" lvl="0" marL="342900" marR="0" rtl="0" algn="ctr">
              <a:lnSpc>
                <a:spcPct val="107000"/>
              </a:lnSpc>
              <a:spcBef>
                <a:spcPts val="80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P</a:t>
            </a:r>
            <a:r>
              <a:rPr baseline="-25000" lang="en-IN" sz="2400">
                <a:solidFill>
                  <a:schemeClr val="dk1"/>
                </a:solidFill>
                <a:latin typeface="Times New Roman"/>
                <a:ea typeface="Times New Roman"/>
                <a:cs typeface="Times New Roman"/>
                <a:sym typeface="Times New Roman"/>
              </a:rPr>
              <a:t>D</a:t>
            </a:r>
            <a:r>
              <a:rPr lang="en-IN" sz="2400">
                <a:solidFill>
                  <a:schemeClr val="dk1"/>
                </a:solidFill>
                <a:latin typeface="Times New Roman"/>
                <a:ea typeface="Times New Roman"/>
                <a:cs typeface="Times New Roman"/>
                <a:sym typeface="Times New Roman"/>
              </a:rPr>
              <a:t> = f CV</a:t>
            </a:r>
            <a:r>
              <a:rPr baseline="-25000" lang="en-IN" sz="2400">
                <a:solidFill>
                  <a:schemeClr val="dk1"/>
                </a:solidFill>
                <a:latin typeface="Times New Roman"/>
                <a:ea typeface="Times New Roman"/>
                <a:cs typeface="Times New Roman"/>
                <a:sym typeface="Times New Roman"/>
              </a:rPr>
              <a:t>DD</a:t>
            </a:r>
            <a:r>
              <a:rPr baseline="30000" lang="en-IN" sz="2400">
                <a:solidFill>
                  <a:schemeClr val="dk1"/>
                </a:solidFill>
                <a:latin typeface="Times New Roman"/>
                <a:ea typeface="Times New Roman"/>
                <a:cs typeface="Times New Roman"/>
                <a:sym typeface="Times New Roman"/>
              </a:rPr>
              <a:t>2</a:t>
            </a:r>
            <a:endParaRPr sz="24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Buffers</a:t>
            </a:r>
            <a:endParaRPr/>
          </a:p>
        </p:txBody>
      </p:sp>
      <p:sp>
        <p:nvSpPr>
          <p:cNvPr id="307" name="Google Shape;307;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IN"/>
              <a:t>A Buffer is a logic gate with one input x and one output f which produces f=x. </a:t>
            </a:r>
            <a:endParaRPr/>
          </a:p>
          <a:p>
            <a:pPr indent="-342900" lvl="0" marL="342900" rtl="0" algn="l">
              <a:spcBef>
                <a:spcPts val="640"/>
              </a:spcBef>
              <a:spcAft>
                <a:spcPts val="0"/>
              </a:spcAft>
              <a:buClr>
                <a:schemeClr val="dk1"/>
              </a:buClr>
              <a:buSzPts val="3200"/>
              <a:buChar char="•"/>
            </a:pPr>
            <a:r>
              <a:rPr lang="en-IN"/>
              <a:t>The simplest implementation uses two inverters. </a:t>
            </a:r>
            <a:endParaRPr/>
          </a:p>
          <a:p>
            <a:pPr indent="-342900" lvl="0" marL="342900" rtl="0" algn="l">
              <a:spcBef>
                <a:spcPts val="640"/>
              </a:spcBef>
              <a:spcAft>
                <a:spcPts val="0"/>
              </a:spcAft>
              <a:buClr>
                <a:schemeClr val="dk1"/>
              </a:buClr>
              <a:buSzPts val="3200"/>
              <a:buChar char="•"/>
            </a:pPr>
            <a:r>
              <a:rPr lang="en-IN"/>
              <a:t>Buffers are used for driving higher than normal capacitive loads.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Non-inverting Buffers</a:t>
            </a:r>
            <a:endParaRPr/>
          </a:p>
        </p:txBody>
      </p:sp>
      <p:pic>
        <p:nvPicPr>
          <p:cNvPr id="313" name="Google Shape;313;p39"/>
          <p:cNvPicPr preferRelativeResize="0"/>
          <p:nvPr/>
        </p:nvPicPr>
        <p:blipFill rotWithShape="1">
          <a:blip r:embed="rId3">
            <a:alphaModFix/>
          </a:blip>
          <a:srcRect b="0" l="0" r="0" t="0"/>
          <a:stretch/>
        </p:blipFill>
        <p:spPr>
          <a:xfrm>
            <a:off x="762000" y="1690255"/>
            <a:ext cx="5133975" cy="4190999"/>
          </a:xfrm>
          <a:prstGeom prst="rect">
            <a:avLst/>
          </a:prstGeom>
          <a:noFill/>
          <a:ln>
            <a:noFill/>
          </a:ln>
        </p:spPr>
      </p:pic>
      <p:pic>
        <p:nvPicPr>
          <p:cNvPr id="314" name="Google Shape;314;p39"/>
          <p:cNvPicPr preferRelativeResize="0"/>
          <p:nvPr>
            <p:ph idx="1" type="body"/>
          </p:nvPr>
        </p:nvPicPr>
        <p:blipFill rotWithShape="1">
          <a:blip r:embed="rId4">
            <a:alphaModFix/>
          </a:blip>
          <a:srcRect b="0" l="0" r="0" t="0"/>
          <a:stretch/>
        </p:blipFill>
        <p:spPr>
          <a:xfrm>
            <a:off x="6476999" y="3061676"/>
            <a:ext cx="2680855" cy="144815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457200" y="762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NMOS Transistor</a:t>
            </a:r>
            <a:endParaRPr/>
          </a:p>
        </p:txBody>
      </p:sp>
      <p:pic>
        <p:nvPicPr>
          <p:cNvPr id="104" name="Google Shape;104;p4"/>
          <p:cNvPicPr preferRelativeResize="0"/>
          <p:nvPr>
            <p:ph idx="1" type="body"/>
          </p:nvPr>
        </p:nvPicPr>
        <p:blipFill rotWithShape="1">
          <a:blip r:embed="rId3">
            <a:alphaModFix/>
          </a:blip>
          <a:srcRect b="0" l="0" r="0" t="0"/>
          <a:stretch/>
        </p:blipFill>
        <p:spPr>
          <a:xfrm>
            <a:off x="1855257" y="2213786"/>
            <a:ext cx="4574118" cy="2566032"/>
          </a:xfrm>
          <a:prstGeom prst="rect">
            <a:avLst/>
          </a:prstGeom>
          <a:noFill/>
          <a:ln>
            <a:noFill/>
          </a:ln>
        </p:spPr>
      </p:pic>
      <p:pic>
        <p:nvPicPr>
          <p:cNvPr id="105" name="Google Shape;105;p4"/>
          <p:cNvPicPr preferRelativeResize="0"/>
          <p:nvPr/>
        </p:nvPicPr>
        <p:blipFill rotWithShape="1">
          <a:blip r:embed="rId4">
            <a:alphaModFix/>
          </a:blip>
          <a:srcRect b="0" l="0" r="0" t="0"/>
          <a:stretch/>
        </p:blipFill>
        <p:spPr>
          <a:xfrm>
            <a:off x="2819399" y="5070764"/>
            <a:ext cx="2809875" cy="1066800"/>
          </a:xfrm>
          <a:prstGeom prst="rect">
            <a:avLst/>
          </a:prstGeom>
          <a:noFill/>
          <a:ln>
            <a:noFill/>
          </a:ln>
        </p:spPr>
      </p:pic>
      <p:sp>
        <p:nvSpPr>
          <p:cNvPr id="106" name="Google Shape;106;p4"/>
          <p:cNvSpPr txBox="1"/>
          <p:nvPr/>
        </p:nvSpPr>
        <p:spPr>
          <a:xfrm>
            <a:off x="2209800" y="6172200"/>
            <a:ext cx="4114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u="none" cap="none" strike="noStrike">
                <a:solidFill>
                  <a:schemeClr val="dk1"/>
                </a:solidFill>
                <a:latin typeface="Calibri"/>
                <a:ea typeface="Calibri"/>
                <a:cs typeface="Calibri"/>
                <a:sym typeface="Calibri"/>
              </a:rPr>
              <a:t>Simplified symbol for an NMOS Trnsistor</a:t>
            </a:r>
            <a:endParaRPr sz="1800">
              <a:solidFill>
                <a:schemeClr val="dk1"/>
              </a:solidFill>
              <a:latin typeface="Calibri"/>
              <a:ea typeface="Calibri"/>
              <a:cs typeface="Calibri"/>
              <a:sym typeface="Calibri"/>
            </a:endParaRPr>
          </a:p>
        </p:txBody>
      </p:sp>
      <p:pic>
        <p:nvPicPr>
          <p:cNvPr id="107" name="Google Shape;107;p4"/>
          <p:cNvPicPr preferRelativeResize="0"/>
          <p:nvPr/>
        </p:nvPicPr>
        <p:blipFill rotWithShape="1">
          <a:blip r:embed="rId5">
            <a:alphaModFix/>
          </a:blip>
          <a:srcRect b="0" l="0" r="0" t="0"/>
          <a:stretch/>
        </p:blipFill>
        <p:spPr>
          <a:xfrm>
            <a:off x="1924049" y="1219200"/>
            <a:ext cx="4857751" cy="9620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Inverting Buffer</a:t>
            </a:r>
            <a:endParaRPr/>
          </a:p>
        </p:txBody>
      </p:sp>
      <p:sp>
        <p:nvSpPr>
          <p:cNvPr id="320" name="Google Shape;320;p40"/>
          <p:cNvSpPr txBox="1"/>
          <p:nvPr>
            <p:ph idx="1" type="body"/>
          </p:nvPr>
        </p:nvSpPr>
        <p:spPr>
          <a:xfrm>
            <a:off x="457200" y="1600200"/>
            <a:ext cx="8229600" cy="47244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IN"/>
              <a:t>It produces same output as an inverter, f=x’ but built with large transistors.</a:t>
            </a:r>
            <a:endParaRPr/>
          </a:p>
          <a:p>
            <a:pPr indent="-342900" lvl="0" marL="342900" rtl="0" algn="just">
              <a:spcBef>
                <a:spcPts val="640"/>
              </a:spcBef>
              <a:spcAft>
                <a:spcPts val="0"/>
              </a:spcAft>
              <a:buClr>
                <a:schemeClr val="dk1"/>
              </a:buClr>
              <a:buSzPts val="3200"/>
              <a:buChar char="•"/>
            </a:pPr>
            <a:r>
              <a:rPr lang="en-IN"/>
              <a:t>Buffers can handle relatively large amounts of current flow because they are built with large transistors.</a:t>
            </a:r>
            <a:endParaRPr/>
          </a:p>
          <a:p>
            <a:pPr indent="-342900" lvl="0" marL="342900" rtl="0" algn="just">
              <a:spcBef>
                <a:spcPts val="640"/>
              </a:spcBef>
              <a:spcAft>
                <a:spcPts val="0"/>
              </a:spcAft>
              <a:buClr>
                <a:schemeClr val="dk1"/>
              </a:buClr>
              <a:buSzPts val="3200"/>
              <a:buChar char="•"/>
            </a:pPr>
            <a:r>
              <a:rPr lang="en-IN"/>
              <a:t>The graphical symbol for the inverting buffer is the same as for the NOT gate; an inverting buffer is just a NOT gate that is capable of driving large capacitive loads.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Tri-state Buffers</a:t>
            </a:r>
            <a:endParaRPr/>
          </a:p>
        </p:txBody>
      </p:sp>
      <p:sp>
        <p:nvSpPr>
          <p:cNvPr id="326" name="Google Shape;326;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IN"/>
              <a:t>A tri-state buffer has one input x, one output f and a control input called enable e. </a:t>
            </a:r>
            <a:endParaRPr/>
          </a:p>
          <a:p>
            <a:pPr indent="-342900" lvl="0" marL="342900" rtl="0" algn="just">
              <a:spcBef>
                <a:spcPts val="640"/>
              </a:spcBef>
              <a:spcAft>
                <a:spcPts val="0"/>
              </a:spcAft>
              <a:buClr>
                <a:schemeClr val="dk1"/>
              </a:buClr>
              <a:buSzPts val="3200"/>
              <a:buChar char="•"/>
            </a:pPr>
            <a:r>
              <a:rPr lang="en-IN"/>
              <a:t>The enable input is used to determine whether or not the tri-state buffer produces an output signal.</a:t>
            </a:r>
            <a:endParaRPr/>
          </a:p>
          <a:p>
            <a:pPr indent="-342900" lvl="0" marL="342900" rtl="0" algn="just">
              <a:spcBef>
                <a:spcPts val="640"/>
              </a:spcBef>
              <a:spcAft>
                <a:spcPts val="0"/>
              </a:spcAft>
              <a:buClr>
                <a:schemeClr val="dk1"/>
              </a:buClr>
              <a:buSzPts val="3200"/>
              <a:buChar char="•"/>
            </a:pPr>
            <a:r>
              <a:rPr lang="en-IN"/>
              <a:t>When e=0, the buffer is completely disconnected from the output f. When e=1 the buffer drives the value of x onto f causing f=x.</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2"/>
          <p:cNvSpPr txBox="1"/>
          <p:nvPr>
            <p:ph idx="1" type="body"/>
          </p:nvPr>
        </p:nvSpPr>
        <p:spPr>
          <a:xfrm>
            <a:off x="457200" y="541337"/>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IN"/>
              <a:t>When e = 0, the output is denoted by the logic value Z, which is called the high-impedance state.</a:t>
            </a:r>
            <a:endParaRPr/>
          </a:p>
          <a:p>
            <a:pPr indent="-342900" lvl="0" marL="342900" rtl="0" algn="just">
              <a:spcBef>
                <a:spcPts val="640"/>
              </a:spcBef>
              <a:spcAft>
                <a:spcPts val="0"/>
              </a:spcAft>
              <a:buClr>
                <a:schemeClr val="dk1"/>
              </a:buClr>
              <a:buSzPts val="3200"/>
              <a:buChar char="•"/>
            </a:pPr>
            <a:r>
              <a:rPr lang="en-IN"/>
              <a:t>The name tri-state derives from the fact that there are two normal states for a logic signal 0 and 1 and Z represents a third state that produces no output signal.</a:t>
            </a:r>
            <a:endParaRPr/>
          </a:p>
          <a:p>
            <a:pPr indent="-139700" lvl="0" marL="342900" rtl="0" algn="l">
              <a:spcBef>
                <a:spcPts val="640"/>
              </a:spcBef>
              <a:spcAft>
                <a:spcPts val="0"/>
              </a:spcAft>
              <a:buClr>
                <a:schemeClr val="dk1"/>
              </a:buClr>
              <a:buSzPts val="3200"/>
              <a:buNone/>
            </a:pPr>
            <a:r>
              <a:t/>
            </a:r>
            <a:endParaRPr/>
          </a:p>
        </p:txBody>
      </p:sp>
      <p:pic>
        <p:nvPicPr>
          <p:cNvPr id="332" name="Google Shape;332;p42"/>
          <p:cNvPicPr preferRelativeResize="0"/>
          <p:nvPr/>
        </p:nvPicPr>
        <p:blipFill rotWithShape="1">
          <a:blip r:embed="rId3">
            <a:alphaModFix/>
          </a:blip>
          <a:srcRect b="0" l="0" r="0" t="0"/>
          <a:stretch/>
        </p:blipFill>
        <p:spPr>
          <a:xfrm>
            <a:off x="3048000" y="4114800"/>
            <a:ext cx="2886075" cy="25146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p43"/>
          <p:cNvPicPr preferRelativeResize="0"/>
          <p:nvPr>
            <p:ph idx="1" type="body"/>
          </p:nvPr>
        </p:nvPicPr>
        <p:blipFill rotWithShape="1">
          <a:blip r:embed="rId3">
            <a:alphaModFix/>
          </a:blip>
          <a:srcRect b="0" l="0" r="0" t="0"/>
          <a:stretch/>
        </p:blipFill>
        <p:spPr>
          <a:xfrm>
            <a:off x="683999" y="1676400"/>
            <a:ext cx="7776001" cy="44958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Four Types of tri-state buffers </a:t>
            </a:r>
            <a:endParaRPr/>
          </a:p>
        </p:txBody>
      </p:sp>
      <p:sp>
        <p:nvSpPr>
          <p:cNvPr id="343" name="Google Shape;343;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344" name="Google Shape;344;p44"/>
          <p:cNvPicPr preferRelativeResize="0"/>
          <p:nvPr/>
        </p:nvPicPr>
        <p:blipFill rotWithShape="1">
          <a:blip r:embed="rId3">
            <a:alphaModFix/>
          </a:blip>
          <a:srcRect b="0" l="0" r="0" t="0"/>
          <a:stretch/>
        </p:blipFill>
        <p:spPr>
          <a:xfrm>
            <a:off x="838200" y="1447800"/>
            <a:ext cx="7391400" cy="464819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Four Types of tri-state buffers </a:t>
            </a:r>
            <a:endParaRPr/>
          </a:p>
        </p:txBody>
      </p:sp>
      <p:sp>
        <p:nvSpPr>
          <p:cNvPr id="350" name="Google Shape;350;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Clr>
                <a:schemeClr val="dk1"/>
              </a:buClr>
              <a:buSzPts val="3200"/>
              <a:buChar char="•"/>
            </a:pPr>
            <a:r>
              <a:rPr lang="en-IN"/>
              <a:t>The buffer in part(b) has the same behavior as the buffer in part (a) except when e=1, it produces f=x’.</a:t>
            </a:r>
            <a:endParaRPr/>
          </a:p>
          <a:p>
            <a:pPr indent="-342900" lvl="0" marL="342900" rtl="0" algn="just">
              <a:spcBef>
                <a:spcPts val="640"/>
              </a:spcBef>
              <a:spcAft>
                <a:spcPts val="0"/>
              </a:spcAft>
              <a:buClr>
                <a:schemeClr val="dk1"/>
              </a:buClr>
              <a:buSzPts val="3200"/>
              <a:buChar char="•"/>
            </a:pPr>
            <a:r>
              <a:rPr lang="en-IN"/>
              <a:t>Part(c) is a tri-state buffer for which the enable signal has the opposite behavior, when e=0, f=x and when e=1, f=Z. (enable is active low)</a:t>
            </a:r>
            <a:endParaRPr/>
          </a:p>
          <a:p>
            <a:pPr indent="-342900" lvl="0" marL="342900" rtl="0" algn="just">
              <a:spcBef>
                <a:spcPts val="640"/>
              </a:spcBef>
              <a:spcAft>
                <a:spcPts val="0"/>
              </a:spcAft>
              <a:buClr>
                <a:schemeClr val="dk1"/>
              </a:buClr>
              <a:buSzPts val="3200"/>
              <a:buChar char="•"/>
            </a:pPr>
            <a:r>
              <a:rPr lang="en-IN"/>
              <a:t>Part(d) has an active-low enable and it produces f=x’ when e=0.</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6"/>
          <p:cNvSpPr txBox="1"/>
          <p:nvPr>
            <p:ph type="title"/>
          </p:nvPr>
        </p:nvSpPr>
        <p:spPr>
          <a:xfrm>
            <a:off x="434976" y="152400"/>
            <a:ext cx="8229600" cy="762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b="1" lang="en-IN" sz="2800"/>
              <a:t>Application of tri-state buffers</a:t>
            </a:r>
            <a:endParaRPr b="1" sz="2800"/>
          </a:p>
        </p:txBody>
      </p:sp>
      <p:pic>
        <p:nvPicPr>
          <p:cNvPr id="356" name="Google Shape;356;p46"/>
          <p:cNvPicPr preferRelativeResize="0"/>
          <p:nvPr>
            <p:ph idx="1" type="body"/>
          </p:nvPr>
        </p:nvPicPr>
        <p:blipFill rotWithShape="1">
          <a:blip r:embed="rId3">
            <a:alphaModFix/>
          </a:blip>
          <a:srcRect b="0" l="0" r="0" t="0"/>
          <a:stretch/>
        </p:blipFill>
        <p:spPr>
          <a:xfrm>
            <a:off x="2465387" y="912517"/>
            <a:ext cx="3859214" cy="2554137"/>
          </a:xfrm>
          <a:prstGeom prst="rect">
            <a:avLst/>
          </a:prstGeom>
          <a:noFill/>
          <a:ln>
            <a:noFill/>
          </a:ln>
        </p:spPr>
      </p:pic>
      <p:sp>
        <p:nvSpPr>
          <p:cNvPr id="357" name="Google Shape;357;p46"/>
          <p:cNvSpPr/>
          <p:nvPr/>
        </p:nvSpPr>
        <p:spPr>
          <a:xfrm>
            <a:off x="500063" y="3632566"/>
            <a:ext cx="8229600" cy="3046988"/>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In this circuit the output f is equal to either x1 or x2 depending on the value of s.  When s=0, f=x1 and when s=1 f=x2. This is a multiplexer circuit.</a:t>
            </a:r>
            <a:endParaRPr/>
          </a:p>
          <a:p>
            <a:pPr indent="-190500" lvl="0" marL="342900" marR="0" rtl="0" algn="just">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In this circuit, the outputs of the tri-state buffers are wired together. This connection is possible because the control input s is connected so that one of the two buffers is guaranteed to be in the high-impedance state.</a:t>
            </a:r>
            <a:endParaRPr/>
          </a:p>
        </p:txBody>
      </p:sp>
      <p:sp>
        <p:nvSpPr>
          <p:cNvPr id="358" name="Google Shape;358;p46"/>
          <p:cNvSpPr/>
          <p:nvPr/>
        </p:nvSpPr>
        <p:spPr>
          <a:xfrm>
            <a:off x="500063" y="5156060"/>
            <a:ext cx="8099424"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400">
                <a:solidFill>
                  <a:srgbClr val="000000"/>
                </a:solidFill>
                <a:latin typeface="Times New Roman"/>
                <a:ea typeface="Times New Roman"/>
                <a:cs typeface="Times New Roman"/>
                <a:sym typeface="Times New Roman"/>
              </a:rPr>
              <a:t> </a:t>
            </a:r>
            <a:endParaRPr sz="1800">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7"/>
          <p:cNvSpPr/>
          <p:nvPr/>
        </p:nvSpPr>
        <p:spPr>
          <a:xfrm>
            <a:off x="533400" y="381000"/>
            <a:ext cx="8001000" cy="6001643"/>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The x1 buffer is active only when s = 0, and the x2 buffer is active only when s = 1. </a:t>
            </a:r>
            <a:endParaRPr sz="2400">
              <a:solidFill>
                <a:schemeClr val="dk1"/>
              </a:solidFill>
              <a:latin typeface="Times New Roman"/>
              <a:ea typeface="Times New Roman"/>
              <a:cs typeface="Times New Roman"/>
              <a:sym typeface="Times New Roman"/>
            </a:endParaRPr>
          </a:p>
          <a:p>
            <a:pPr indent="-190500" lvl="0" marL="342900" marR="0" rtl="0" algn="just">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It would be disastrous to allow both buffers to be active at the same time. Doing so would create a short circuit between VDD and Gnd as soon as the two buffers produce different values. </a:t>
            </a:r>
            <a:endParaRPr sz="2400">
              <a:solidFill>
                <a:schemeClr val="dk1"/>
              </a:solidFill>
              <a:latin typeface="Times New Roman"/>
              <a:ea typeface="Times New Roman"/>
              <a:cs typeface="Times New Roman"/>
              <a:sym typeface="Times New Roman"/>
            </a:endParaRPr>
          </a:p>
          <a:p>
            <a:pPr indent="-190500" lvl="0" marL="342900" marR="0" rtl="0" algn="just">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For example, assume that x1 = 1 and x2 = 0. The x1 buffer produces the output VDD, and the x2 buffer produces Gnd. A short circuit is formed between VDD and Gnd, through the transistors in the tri-state buffers. </a:t>
            </a:r>
            <a:endParaRPr sz="2400">
              <a:solidFill>
                <a:schemeClr val="dk1"/>
              </a:solidFill>
              <a:latin typeface="Times New Roman"/>
              <a:ea typeface="Times New Roman"/>
              <a:cs typeface="Times New Roman"/>
              <a:sym typeface="Times New Roman"/>
            </a:endParaRPr>
          </a:p>
          <a:p>
            <a:pPr indent="-190500" lvl="0" marL="342900" marR="0" rtl="0" algn="just">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The kind of wired connection used for the tri-state buffers is not possible with ordinary logic gates, because their outputs are always active; hence a short circuit would occur.</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8"/>
          <p:cNvSpPr/>
          <p:nvPr/>
        </p:nvSpPr>
        <p:spPr>
          <a:xfrm>
            <a:off x="3200400" y="533400"/>
            <a:ext cx="319888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dk1"/>
                </a:solidFill>
                <a:latin typeface="Times New Roman"/>
                <a:ea typeface="Times New Roman"/>
                <a:cs typeface="Times New Roman"/>
                <a:sym typeface="Times New Roman"/>
              </a:rPr>
              <a:t>Transmission Gates</a:t>
            </a:r>
            <a:endParaRPr sz="2800">
              <a:solidFill>
                <a:schemeClr val="dk1"/>
              </a:solidFill>
              <a:latin typeface="Calibri"/>
              <a:ea typeface="Calibri"/>
              <a:cs typeface="Calibri"/>
              <a:sym typeface="Calibri"/>
            </a:endParaRPr>
          </a:p>
        </p:txBody>
      </p:sp>
      <p:sp>
        <p:nvSpPr>
          <p:cNvPr id="369" name="Google Shape;369;p48"/>
          <p:cNvSpPr/>
          <p:nvPr/>
        </p:nvSpPr>
        <p:spPr>
          <a:xfrm>
            <a:off x="609600" y="1295400"/>
            <a:ext cx="8077200"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400">
                <a:solidFill>
                  <a:schemeClr val="dk1"/>
                </a:solidFill>
                <a:latin typeface="Times New Roman"/>
                <a:ea typeface="Times New Roman"/>
                <a:cs typeface="Times New Roman"/>
                <a:sym typeface="Times New Roman"/>
              </a:rPr>
              <a:t>It is possible to combine an NMOS and a PMOS transistor into a single switch that is capable of driving its output terminal either to a low or high voltage</a:t>
            </a:r>
            <a:endParaRPr sz="2400">
              <a:solidFill>
                <a:schemeClr val="dk1"/>
              </a:solidFill>
              <a:latin typeface="Calibri"/>
              <a:ea typeface="Calibri"/>
              <a:cs typeface="Calibri"/>
              <a:sym typeface="Calibri"/>
            </a:endParaRPr>
          </a:p>
        </p:txBody>
      </p:sp>
      <p:pic>
        <p:nvPicPr>
          <p:cNvPr id="370" name="Google Shape;370;p48"/>
          <p:cNvPicPr preferRelativeResize="0"/>
          <p:nvPr/>
        </p:nvPicPr>
        <p:blipFill rotWithShape="1">
          <a:blip r:embed="rId3">
            <a:alphaModFix/>
          </a:blip>
          <a:srcRect b="0" l="0" r="0" t="0"/>
          <a:stretch/>
        </p:blipFill>
        <p:spPr>
          <a:xfrm>
            <a:off x="2286000" y="2590801"/>
            <a:ext cx="4876800" cy="41148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9"/>
          <p:cNvSpPr/>
          <p:nvPr/>
        </p:nvSpPr>
        <p:spPr>
          <a:xfrm>
            <a:off x="2209800" y="152400"/>
            <a:ext cx="474886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dk1"/>
                </a:solidFill>
                <a:latin typeface="Times New Roman"/>
                <a:ea typeface="Times New Roman"/>
                <a:cs typeface="Times New Roman"/>
                <a:sym typeface="Times New Roman"/>
              </a:rPr>
              <a:t>Applications of Transmission gates</a:t>
            </a:r>
            <a:endParaRPr/>
          </a:p>
        </p:txBody>
      </p:sp>
      <p:sp>
        <p:nvSpPr>
          <p:cNvPr id="376" name="Google Shape;376;p49"/>
          <p:cNvSpPr/>
          <p:nvPr/>
        </p:nvSpPr>
        <p:spPr>
          <a:xfrm>
            <a:off x="457200" y="990600"/>
            <a:ext cx="28248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dk1"/>
                </a:solidFill>
                <a:latin typeface="Times New Roman"/>
                <a:ea typeface="Times New Roman"/>
                <a:cs typeface="Times New Roman"/>
                <a:sym typeface="Times New Roman"/>
              </a:rPr>
              <a:t>Exclusive-OR Gates</a:t>
            </a:r>
            <a:endParaRPr sz="2400">
              <a:solidFill>
                <a:schemeClr val="dk1"/>
              </a:solidFill>
              <a:latin typeface="Calibri"/>
              <a:ea typeface="Calibri"/>
              <a:cs typeface="Calibri"/>
              <a:sym typeface="Calibri"/>
            </a:endParaRPr>
          </a:p>
        </p:txBody>
      </p:sp>
      <p:pic>
        <p:nvPicPr>
          <p:cNvPr id="377" name="Google Shape;377;p49"/>
          <p:cNvPicPr preferRelativeResize="0"/>
          <p:nvPr/>
        </p:nvPicPr>
        <p:blipFill rotWithShape="1">
          <a:blip r:embed="rId3">
            <a:alphaModFix/>
          </a:blip>
          <a:srcRect b="0" l="0" r="0" t="0"/>
          <a:stretch/>
        </p:blipFill>
        <p:spPr>
          <a:xfrm>
            <a:off x="1371600" y="1600200"/>
            <a:ext cx="6248400" cy="3124200"/>
          </a:xfrm>
          <a:prstGeom prst="rect">
            <a:avLst/>
          </a:prstGeom>
          <a:noFill/>
          <a:ln>
            <a:noFill/>
          </a:ln>
        </p:spPr>
      </p:pic>
      <p:sp>
        <p:nvSpPr>
          <p:cNvPr id="378" name="Google Shape;378;p49"/>
          <p:cNvSpPr/>
          <p:nvPr/>
        </p:nvSpPr>
        <p:spPr>
          <a:xfrm>
            <a:off x="457200" y="5110370"/>
            <a:ext cx="82296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The output f is set to the value of x2 when x1 = 0 by the top transmission gate. The bottom transmission gate sets f to x2’ when x1 = 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p:nvPr/>
        </p:nvSpPr>
        <p:spPr>
          <a:xfrm>
            <a:off x="457200" y="990600"/>
            <a:ext cx="8077200" cy="39703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800">
                <a:solidFill>
                  <a:schemeClr val="dk1"/>
                </a:solidFill>
                <a:latin typeface="Calibri"/>
                <a:ea typeface="Calibri"/>
                <a:cs typeface="Calibri"/>
                <a:sym typeface="Calibri"/>
              </a:rPr>
              <a:t>NMOS transistor has four electrical terminals, called the source, drain, gate, and substrate. In logic circuits the substrate (also called body) terminal is connected to Gnd. So the simplified graphical symbol which omits the substrate node is used. The source and drain terminals are distinguished in practice by the voltage levels applied to the transistor; by convention, the terminal with the lower voltage level is deemed to be the source.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0"/>
          <p:cNvSpPr/>
          <p:nvPr/>
        </p:nvSpPr>
        <p:spPr>
          <a:xfrm>
            <a:off x="304800" y="533400"/>
            <a:ext cx="2743123"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2400">
                <a:solidFill>
                  <a:schemeClr val="dk1"/>
                </a:solidFill>
                <a:latin typeface="Times New Roman"/>
                <a:ea typeface="Times New Roman"/>
                <a:cs typeface="Times New Roman"/>
                <a:sym typeface="Times New Roman"/>
              </a:rPr>
              <a:t>Multiplexer Circuit</a:t>
            </a:r>
            <a:endParaRPr sz="2400">
              <a:solidFill>
                <a:schemeClr val="dk1"/>
              </a:solidFill>
              <a:latin typeface="Calibri"/>
              <a:ea typeface="Calibri"/>
              <a:cs typeface="Calibri"/>
              <a:sym typeface="Calibri"/>
            </a:endParaRPr>
          </a:p>
        </p:txBody>
      </p:sp>
      <p:pic>
        <p:nvPicPr>
          <p:cNvPr id="384" name="Google Shape;384;p50"/>
          <p:cNvPicPr preferRelativeResize="0"/>
          <p:nvPr/>
        </p:nvPicPr>
        <p:blipFill rotWithShape="1">
          <a:blip r:embed="rId3">
            <a:alphaModFix/>
          </a:blip>
          <a:srcRect b="0" l="0" r="0" t="0"/>
          <a:stretch/>
        </p:blipFill>
        <p:spPr>
          <a:xfrm>
            <a:off x="2209800" y="995065"/>
            <a:ext cx="4953000" cy="3300413"/>
          </a:xfrm>
          <a:prstGeom prst="rect">
            <a:avLst/>
          </a:prstGeom>
          <a:noFill/>
          <a:ln>
            <a:noFill/>
          </a:ln>
        </p:spPr>
      </p:pic>
      <p:sp>
        <p:nvSpPr>
          <p:cNvPr id="385" name="Google Shape;385;p50"/>
          <p:cNvSpPr/>
          <p:nvPr/>
        </p:nvSpPr>
        <p:spPr>
          <a:xfrm>
            <a:off x="609600" y="4757143"/>
            <a:ext cx="7696200"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400">
                <a:solidFill>
                  <a:schemeClr val="dk1"/>
                </a:solidFill>
                <a:latin typeface="Times New Roman"/>
                <a:ea typeface="Times New Roman"/>
                <a:cs typeface="Times New Roman"/>
                <a:sym typeface="Times New Roman"/>
              </a:rPr>
              <a:t>The select input s is used to choose whether the output f should have the value of input x1 or x2. If s = 0, then f = x1; if s = 1, then f = x2.</a:t>
            </a:r>
            <a:endParaRPr sz="36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IN"/>
              <a:t>If </a:t>
            </a:r>
            <a:r>
              <a:rPr b="1" lang="en-IN"/>
              <a:t>Vg is low</a:t>
            </a:r>
            <a:r>
              <a:rPr lang="en-IN"/>
              <a:t>, then there is no connection between the source and drain, transistor is </a:t>
            </a:r>
            <a:r>
              <a:rPr b="1" lang="en-IN"/>
              <a:t>turned off.</a:t>
            </a:r>
            <a:endParaRPr/>
          </a:p>
          <a:p>
            <a:pPr indent="0" lvl="0" marL="0" rtl="0" algn="just">
              <a:spcBef>
                <a:spcPts val="640"/>
              </a:spcBef>
              <a:spcAft>
                <a:spcPts val="0"/>
              </a:spcAft>
              <a:buClr>
                <a:schemeClr val="dk1"/>
              </a:buClr>
              <a:buSzPts val="3200"/>
              <a:buNone/>
            </a:pPr>
            <a:r>
              <a:t/>
            </a:r>
            <a:endParaRPr/>
          </a:p>
          <a:p>
            <a:pPr indent="-342900" lvl="0" marL="342900" rtl="0" algn="just">
              <a:spcBef>
                <a:spcPts val="640"/>
              </a:spcBef>
              <a:spcAft>
                <a:spcPts val="0"/>
              </a:spcAft>
              <a:buClr>
                <a:schemeClr val="dk1"/>
              </a:buClr>
              <a:buSzPts val="3200"/>
              <a:buChar char="•"/>
            </a:pPr>
            <a:r>
              <a:rPr lang="en-IN"/>
              <a:t>If </a:t>
            </a:r>
            <a:r>
              <a:rPr b="1" lang="en-IN"/>
              <a:t>Vg is high </a:t>
            </a:r>
            <a:r>
              <a:rPr lang="en-IN"/>
              <a:t>then the transistor is </a:t>
            </a:r>
            <a:r>
              <a:rPr b="1" lang="en-IN"/>
              <a:t>turned on </a:t>
            </a:r>
            <a:r>
              <a:rPr lang="en-IN"/>
              <a:t>and act as a closed switch that connects source and drain terminals.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PMOS Transistor</a:t>
            </a:r>
            <a:endParaRPr/>
          </a:p>
        </p:txBody>
      </p:sp>
      <p:pic>
        <p:nvPicPr>
          <p:cNvPr id="123" name="Google Shape;123;p7"/>
          <p:cNvPicPr preferRelativeResize="0"/>
          <p:nvPr>
            <p:ph idx="1" type="body"/>
          </p:nvPr>
        </p:nvPicPr>
        <p:blipFill rotWithShape="1">
          <a:blip r:embed="rId3">
            <a:alphaModFix/>
          </a:blip>
          <a:srcRect b="0" l="0" r="0" t="0"/>
          <a:stretch/>
        </p:blipFill>
        <p:spPr>
          <a:xfrm>
            <a:off x="990600" y="1143000"/>
            <a:ext cx="6781800" cy="1067063"/>
          </a:xfrm>
          <a:prstGeom prst="rect">
            <a:avLst/>
          </a:prstGeom>
          <a:noFill/>
          <a:ln>
            <a:noFill/>
          </a:ln>
        </p:spPr>
      </p:pic>
      <p:pic>
        <p:nvPicPr>
          <p:cNvPr id="124" name="Google Shape;124;p7"/>
          <p:cNvPicPr preferRelativeResize="0"/>
          <p:nvPr/>
        </p:nvPicPr>
        <p:blipFill rotWithShape="1">
          <a:blip r:embed="rId4">
            <a:alphaModFix/>
          </a:blip>
          <a:srcRect b="0" l="0" r="0" t="0"/>
          <a:stretch/>
        </p:blipFill>
        <p:spPr>
          <a:xfrm>
            <a:off x="2767013" y="2557463"/>
            <a:ext cx="3609975" cy="1743075"/>
          </a:xfrm>
          <a:prstGeom prst="rect">
            <a:avLst/>
          </a:prstGeom>
          <a:noFill/>
          <a:ln>
            <a:noFill/>
          </a:ln>
        </p:spPr>
      </p:pic>
      <p:pic>
        <p:nvPicPr>
          <p:cNvPr id="125" name="Google Shape;125;p7"/>
          <p:cNvPicPr preferRelativeResize="0"/>
          <p:nvPr/>
        </p:nvPicPr>
        <p:blipFill rotWithShape="1">
          <a:blip r:embed="rId5">
            <a:alphaModFix/>
          </a:blip>
          <a:srcRect b="0" l="0" r="0" t="0"/>
          <a:stretch/>
        </p:blipFill>
        <p:spPr>
          <a:xfrm>
            <a:off x="2667000" y="4953000"/>
            <a:ext cx="3352799" cy="1371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ph idx="1" type="body"/>
          </p:nvPr>
        </p:nvSpPr>
        <p:spPr>
          <a:xfrm>
            <a:off x="457200" y="838200"/>
            <a:ext cx="8229600" cy="51054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just">
              <a:spcBef>
                <a:spcPts val="0"/>
              </a:spcBef>
              <a:spcAft>
                <a:spcPts val="0"/>
              </a:spcAft>
              <a:buClr>
                <a:schemeClr val="dk1"/>
              </a:buClr>
              <a:buSzPct val="100000"/>
              <a:buChar char="•"/>
            </a:pPr>
            <a:r>
              <a:rPr lang="en-IN"/>
              <a:t>In logic circuits, the substrate of the PMOS transistor is always connected to VDD.</a:t>
            </a:r>
            <a:endParaRPr/>
          </a:p>
          <a:p>
            <a:pPr indent="-154940" lvl="0" marL="342900" rtl="0" algn="just">
              <a:spcBef>
                <a:spcPts val="592"/>
              </a:spcBef>
              <a:spcAft>
                <a:spcPts val="0"/>
              </a:spcAft>
              <a:buClr>
                <a:schemeClr val="dk1"/>
              </a:buClr>
              <a:buSzPct val="100000"/>
              <a:buNone/>
            </a:pPr>
            <a:r>
              <a:t/>
            </a:r>
            <a:endParaRPr/>
          </a:p>
          <a:p>
            <a:pPr indent="-342900" lvl="0" marL="342900" rtl="0" algn="just">
              <a:spcBef>
                <a:spcPts val="592"/>
              </a:spcBef>
              <a:spcAft>
                <a:spcPts val="0"/>
              </a:spcAft>
              <a:buClr>
                <a:schemeClr val="dk1"/>
              </a:buClr>
              <a:buSzPct val="100000"/>
              <a:buChar char="•"/>
            </a:pPr>
            <a:r>
              <a:rPr lang="en-IN"/>
              <a:t>If </a:t>
            </a:r>
            <a:r>
              <a:rPr b="1" lang="en-IN"/>
              <a:t>Vg is high</a:t>
            </a:r>
            <a:r>
              <a:rPr lang="en-IN"/>
              <a:t>, then the transistor is </a:t>
            </a:r>
            <a:r>
              <a:rPr b="1" lang="en-IN"/>
              <a:t>turned off </a:t>
            </a:r>
            <a:r>
              <a:rPr lang="en-IN"/>
              <a:t>and acts like a open switch</a:t>
            </a:r>
            <a:r>
              <a:rPr b="1" lang="en-IN"/>
              <a:t>.</a:t>
            </a:r>
            <a:endParaRPr/>
          </a:p>
          <a:p>
            <a:pPr indent="0" lvl="0" marL="0" rtl="0" algn="just">
              <a:spcBef>
                <a:spcPts val="592"/>
              </a:spcBef>
              <a:spcAft>
                <a:spcPts val="0"/>
              </a:spcAft>
              <a:buClr>
                <a:schemeClr val="dk1"/>
              </a:buClr>
              <a:buSzPct val="100000"/>
              <a:buNone/>
            </a:pPr>
            <a:r>
              <a:t/>
            </a:r>
            <a:endParaRPr/>
          </a:p>
          <a:p>
            <a:pPr indent="-342900" lvl="0" marL="342900" rtl="0" algn="just">
              <a:spcBef>
                <a:spcPts val="592"/>
              </a:spcBef>
              <a:spcAft>
                <a:spcPts val="0"/>
              </a:spcAft>
              <a:buClr>
                <a:schemeClr val="dk1"/>
              </a:buClr>
              <a:buSzPct val="100000"/>
              <a:buChar char="•"/>
            </a:pPr>
            <a:r>
              <a:rPr lang="en-IN"/>
              <a:t>If </a:t>
            </a:r>
            <a:r>
              <a:rPr b="1" lang="en-IN"/>
              <a:t>Vg is low, </a:t>
            </a:r>
            <a:r>
              <a:rPr lang="en-IN"/>
              <a:t>then the transistor is </a:t>
            </a:r>
            <a:r>
              <a:rPr b="1" lang="en-IN"/>
              <a:t>turned on </a:t>
            </a:r>
            <a:r>
              <a:rPr lang="en-IN"/>
              <a:t>and act as a closed switch that connects source and drain terminals.</a:t>
            </a:r>
            <a:endParaRPr/>
          </a:p>
          <a:p>
            <a:pPr indent="-342900" lvl="0" marL="342900" rtl="0" algn="just">
              <a:spcBef>
                <a:spcPts val="592"/>
              </a:spcBef>
              <a:spcAft>
                <a:spcPts val="0"/>
              </a:spcAft>
              <a:buClr>
                <a:schemeClr val="dk1"/>
              </a:buClr>
              <a:buSzPct val="100000"/>
              <a:buChar char="•"/>
            </a:pPr>
            <a:r>
              <a:rPr lang="en-IN"/>
              <a:t>In the PMOS transistor the source is the node with the higher voltage.</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IN"/>
              <a:t>When the NMOS Transistor is turned on, its drain is pulled down to Gnd.</a:t>
            </a:r>
            <a:endParaRPr/>
          </a:p>
          <a:p>
            <a:pPr indent="-139700" lvl="0" marL="342900" rtl="0" algn="l">
              <a:spcBef>
                <a:spcPts val="640"/>
              </a:spcBef>
              <a:spcAft>
                <a:spcPts val="0"/>
              </a:spcAft>
              <a:buClr>
                <a:schemeClr val="dk1"/>
              </a:buClr>
              <a:buSzPts val="3200"/>
              <a:buNone/>
            </a:pPr>
            <a:r>
              <a:t/>
            </a:r>
            <a:endParaRPr/>
          </a:p>
        </p:txBody>
      </p:sp>
      <p:pic>
        <p:nvPicPr>
          <p:cNvPr id="136" name="Google Shape;136;p9"/>
          <p:cNvPicPr preferRelativeResize="0"/>
          <p:nvPr/>
        </p:nvPicPr>
        <p:blipFill rotWithShape="1">
          <a:blip r:embed="rId3">
            <a:alphaModFix/>
          </a:blip>
          <a:srcRect b="0" l="0" r="0" t="0"/>
          <a:stretch/>
        </p:blipFill>
        <p:spPr>
          <a:xfrm>
            <a:off x="914400" y="2895600"/>
            <a:ext cx="7696200" cy="3276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2015-11-06T09:14:44Z</dcterms:created>
  <dc:creator>ACER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0x01010071B81E70C83D3E4F8A2761CC33C211F1</vt:lpwstr>
  </property>
</Properties>
</file>