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i6DgQ5yVjtS74iFhYCn66B9exe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EB5C27-64E8-496A-A893-B5FADD920CF3}">
  <a:tblStyle styleId="{D5EB5C27-64E8-496A-A893-B5FADD920CF3}"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4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14.png"/><Relationship Id="rId6"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0.png"/><Relationship Id="rId4" Type="http://schemas.openxmlformats.org/officeDocument/2006/relationships/image" Target="../media/image26.png"/><Relationship Id="rId5"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29.png"/><Relationship Id="rId5" Type="http://schemas.openxmlformats.org/officeDocument/2006/relationships/image" Target="../media/image19.png"/><Relationship Id="rId6"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5.png"/><Relationship Id="rId4" Type="http://schemas.openxmlformats.org/officeDocument/2006/relationships/image" Target="../media/image30.png"/><Relationship Id="rId5" Type="http://schemas.openxmlformats.org/officeDocument/2006/relationships/image" Target="../media/image24.png"/><Relationship Id="rId6"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0.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6.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9.png"/><Relationship Id="rId4" Type="http://schemas.openxmlformats.org/officeDocument/2006/relationships/image" Target="../media/image33.png"/><Relationship Id="rId5" Type="http://schemas.openxmlformats.org/officeDocument/2006/relationships/image" Target="../media/image32.png"/><Relationship Id="rId6" Type="http://schemas.openxmlformats.org/officeDocument/2006/relationships/image" Target="../media/image45.png"/><Relationship Id="rId7"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1.png"/><Relationship Id="rId4" Type="http://schemas.openxmlformats.org/officeDocument/2006/relationships/image" Target="../media/image35.png"/><Relationship Id="rId5" Type="http://schemas.openxmlformats.org/officeDocument/2006/relationships/image" Target="../media/image43.png"/><Relationship Id="rId6"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6.png"/><Relationship Id="rId4" Type="http://schemas.openxmlformats.org/officeDocument/2006/relationships/image" Target="../media/image40.png"/><Relationship Id="rId5" Type="http://schemas.openxmlformats.org/officeDocument/2006/relationships/image" Target="../media/image44.png"/><Relationship Id="rId6" Type="http://schemas.openxmlformats.org/officeDocument/2006/relationships/image" Target="../media/image4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4623595" y="736661"/>
            <a:ext cx="305404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u="none" cap="none" strike="noStrike">
                <a:solidFill>
                  <a:schemeClr val="dk1"/>
                </a:solidFill>
                <a:latin typeface="Times"/>
                <a:ea typeface="Times"/>
                <a:cs typeface="Times"/>
                <a:sym typeface="Times"/>
              </a:rPr>
              <a:t>Karnaugh map</a:t>
            </a:r>
            <a:endParaRPr b="1" sz="3200">
              <a:solidFill>
                <a:schemeClr val="dk1"/>
              </a:solidFill>
              <a:latin typeface="Calibri"/>
              <a:ea typeface="Calibri"/>
              <a:cs typeface="Calibri"/>
              <a:sym typeface="Calibri"/>
            </a:endParaRPr>
          </a:p>
        </p:txBody>
      </p:sp>
      <p:sp>
        <p:nvSpPr>
          <p:cNvPr id="85" name="Google Shape;85;p1"/>
          <p:cNvSpPr txBox="1"/>
          <p:nvPr/>
        </p:nvSpPr>
        <p:spPr>
          <a:xfrm>
            <a:off x="1200459" y="1967345"/>
            <a:ext cx="9677577" cy="2554545"/>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It is an alternative to the truth-table form for representing a function. The map consists of </a:t>
            </a:r>
            <a:r>
              <a:rPr i="1" lang="en-US" sz="3200">
                <a:solidFill>
                  <a:schemeClr val="dk1"/>
                </a:solidFill>
                <a:latin typeface="Calibri"/>
                <a:ea typeface="Calibri"/>
                <a:cs typeface="Calibri"/>
                <a:sym typeface="Calibri"/>
              </a:rPr>
              <a:t>cells </a:t>
            </a:r>
            <a:r>
              <a:rPr lang="en-US" sz="3200">
                <a:solidFill>
                  <a:schemeClr val="dk1"/>
                </a:solidFill>
                <a:latin typeface="Calibri"/>
                <a:ea typeface="Calibri"/>
                <a:cs typeface="Calibri"/>
                <a:sym typeface="Calibri"/>
              </a:rPr>
              <a:t>that correspond to the rows of the truth table.</a:t>
            </a:r>
            <a:endParaRPr/>
          </a:p>
          <a:p>
            <a:pPr indent="-285750" lvl="0" marL="285750" marR="0" rtl="0" algn="just">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it allows easy recognition of minterms that can be combined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aphicFrame>
        <p:nvGraphicFramePr>
          <p:cNvPr id="134" name="Google Shape;134;p10"/>
          <p:cNvGraphicFramePr/>
          <p:nvPr/>
        </p:nvGraphicFramePr>
        <p:xfrm>
          <a:off x="4197927" y="2576945"/>
          <a:ext cx="3000000" cy="3000000"/>
        </p:xfrm>
        <a:graphic>
          <a:graphicData uri="http://schemas.openxmlformats.org/drawingml/2006/table">
            <a:tbl>
              <a:tblPr bandRow="1" firstRow="1">
                <a:noFill/>
                <a:tableStyleId>{D5EB5C27-64E8-496A-A893-B5FADD920CF3}</a:tableStyleId>
              </a:tblPr>
              <a:tblGrid>
                <a:gridCol w="1036325"/>
                <a:gridCol w="1036325"/>
                <a:gridCol w="1036325"/>
                <a:gridCol w="1036325"/>
                <a:gridCol w="1036325"/>
              </a:tblGrid>
              <a:tr h="570800">
                <a:tc>
                  <a:txBody>
                    <a:bodyPr/>
                    <a:lstStyle/>
                    <a:p>
                      <a:pPr indent="0" lvl="0" marL="0" marR="0" rtl="0" algn="l">
                        <a:spcBef>
                          <a:spcPts val="0"/>
                        </a:spcBef>
                        <a:spcAft>
                          <a:spcPts val="0"/>
                        </a:spcAft>
                        <a:buNone/>
                      </a:pPr>
                      <a:r>
                        <a:t/>
                      </a:r>
                      <a:endParaRPr sz="32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570800">
                <a:tc>
                  <a:txBody>
                    <a:bodyPr/>
                    <a:lstStyle/>
                    <a:p>
                      <a:pPr indent="0" lvl="0" marL="0" marR="0" rtl="0" algn="l">
                        <a:spcBef>
                          <a:spcPts val="0"/>
                        </a:spcBef>
                        <a:spcAft>
                          <a:spcPts val="0"/>
                        </a:spcAft>
                        <a:buNone/>
                      </a:pPr>
                      <a:r>
                        <a:rPr lang="en-US" sz="3200"/>
                        <a:t>00</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0800">
                <a:tc>
                  <a:txBody>
                    <a:bodyPr/>
                    <a:lstStyle/>
                    <a:p>
                      <a:pPr indent="0" lvl="0" marL="0" marR="0" rtl="0" algn="l">
                        <a:spcBef>
                          <a:spcPts val="0"/>
                        </a:spcBef>
                        <a:spcAft>
                          <a:spcPts val="0"/>
                        </a:spcAft>
                        <a:buNone/>
                      </a:pPr>
                      <a:r>
                        <a:rPr lang="en-US" sz="3200"/>
                        <a:t>01</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0800">
                <a:tc>
                  <a:txBody>
                    <a:bodyPr/>
                    <a:lstStyle/>
                    <a:p>
                      <a:pPr indent="0" lvl="0" marL="0" marR="0" rtl="0" algn="l">
                        <a:spcBef>
                          <a:spcPts val="0"/>
                        </a:spcBef>
                        <a:spcAft>
                          <a:spcPts val="0"/>
                        </a:spcAft>
                        <a:buNone/>
                      </a:pPr>
                      <a:r>
                        <a:rPr lang="en-US" sz="3200"/>
                        <a:t>11</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0800">
                <a:tc>
                  <a:txBody>
                    <a:bodyPr/>
                    <a:lstStyle/>
                    <a:p>
                      <a:pPr indent="0" lvl="0" marL="0" marR="0" rtl="0" algn="l">
                        <a:spcBef>
                          <a:spcPts val="0"/>
                        </a:spcBef>
                        <a:spcAft>
                          <a:spcPts val="0"/>
                        </a:spcAft>
                        <a:buNone/>
                      </a:pPr>
                      <a:r>
                        <a:rPr lang="en-US" sz="3200"/>
                        <a:t>10</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135" name="Google Shape;135;p10"/>
          <p:cNvCxnSpPr/>
          <p:nvPr/>
        </p:nvCxnSpPr>
        <p:spPr>
          <a:xfrm>
            <a:off x="3924455" y="2398697"/>
            <a:ext cx="1312563" cy="760139"/>
          </a:xfrm>
          <a:prstGeom prst="straightConnector1">
            <a:avLst/>
          </a:prstGeom>
          <a:noFill/>
          <a:ln cap="flat" cmpd="sng" w="9525">
            <a:solidFill>
              <a:schemeClr val="dk1"/>
            </a:solidFill>
            <a:prstDash val="solid"/>
            <a:miter lim="800000"/>
            <a:headEnd len="sm" w="sm" type="none"/>
            <a:tailEnd len="sm" w="sm" type="none"/>
          </a:ln>
        </p:spPr>
      </p:cxnSp>
      <p:sp>
        <p:nvSpPr>
          <p:cNvPr id="136" name="Google Shape;136;p10"/>
          <p:cNvSpPr txBox="1"/>
          <p:nvPr/>
        </p:nvSpPr>
        <p:spPr>
          <a:xfrm>
            <a:off x="4302147" y="2167865"/>
            <a:ext cx="93487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X1, x2</a:t>
            </a:r>
            <a:endParaRPr/>
          </a:p>
        </p:txBody>
      </p:sp>
      <p:sp>
        <p:nvSpPr>
          <p:cNvPr id="137" name="Google Shape;137;p10"/>
          <p:cNvSpPr txBox="1"/>
          <p:nvPr/>
        </p:nvSpPr>
        <p:spPr>
          <a:xfrm>
            <a:off x="3457020" y="2555978"/>
            <a:ext cx="93487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X3, x4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1"/>
          <p:cNvPicPr preferRelativeResize="0"/>
          <p:nvPr/>
        </p:nvPicPr>
        <p:blipFill rotWithShape="1">
          <a:blip r:embed="rId3">
            <a:alphaModFix/>
          </a:blip>
          <a:srcRect b="0" l="0" r="0" t="0"/>
          <a:stretch/>
        </p:blipFill>
        <p:spPr>
          <a:xfrm>
            <a:off x="3131127" y="334484"/>
            <a:ext cx="5708073" cy="643909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graphicFrame>
        <p:nvGraphicFramePr>
          <p:cNvPr id="147" name="Google Shape;147;p12"/>
          <p:cNvGraphicFramePr/>
          <p:nvPr/>
        </p:nvGraphicFramePr>
        <p:xfrm>
          <a:off x="4197927" y="2576945"/>
          <a:ext cx="3000000" cy="3000000"/>
        </p:xfrm>
        <a:graphic>
          <a:graphicData uri="http://schemas.openxmlformats.org/drawingml/2006/table">
            <a:tbl>
              <a:tblPr bandRow="1" firstRow="1">
                <a:noFill/>
                <a:tableStyleId>{D5EB5C27-64E8-496A-A893-B5FADD920CF3}</a:tableStyleId>
              </a:tblPr>
              <a:tblGrid>
                <a:gridCol w="1036325"/>
                <a:gridCol w="1036325"/>
                <a:gridCol w="1036325"/>
                <a:gridCol w="1036325"/>
                <a:gridCol w="1036325"/>
              </a:tblGrid>
              <a:tr h="570800">
                <a:tc>
                  <a:txBody>
                    <a:bodyPr/>
                    <a:lstStyle/>
                    <a:p>
                      <a:pPr indent="0" lvl="0" marL="0" marR="0" rtl="0" algn="l">
                        <a:spcBef>
                          <a:spcPts val="0"/>
                        </a:spcBef>
                        <a:spcAft>
                          <a:spcPts val="0"/>
                        </a:spcAft>
                        <a:buNone/>
                      </a:pPr>
                      <a:r>
                        <a:t/>
                      </a:r>
                      <a:endParaRPr sz="32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570800">
                <a:tc>
                  <a:txBody>
                    <a:bodyPr/>
                    <a:lstStyle/>
                    <a:p>
                      <a:pPr indent="0" lvl="0" marL="0" marR="0" rtl="0" algn="l">
                        <a:spcBef>
                          <a:spcPts val="0"/>
                        </a:spcBef>
                        <a:spcAft>
                          <a:spcPts val="0"/>
                        </a:spcAft>
                        <a:buNone/>
                      </a:pPr>
                      <a:r>
                        <a:rPr lang="en-US" sz="3200"/>
                        <a:t>00</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0800">
                <a:tc>
                  <a:txBody>
                    <a:bodyPr/>
                    <a:lstStyle/>
                    <a:p>
                      <a:pPr indent="0" lvl="0" marL="0" marR="0" rtl="0" algn="l">
                        <a:spcBef>
                          <a:spcPts val="0"/>
                        </a:spcBef>
                        <a:spcAft>
                          <a:spcPts val="0"/>
                        </a:spcAft>
                        <a:buNone/>
                      </a:pPr>
                      <a:r>
                        <a:rPr lang="en-US" sz="3200"/>
                        <a:t>01</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0800">
                <a:tc>
                  <a:txBody>
                    <a:bodyPr/>
                    <a:lstStyle/>
                    <a:p>
                      <a:pPr indent="0" lvl="0" marL="0" marR="0" rtl="0" algn="l">
                        <a:spcBef>
                          <a:spcPts val="0"/>
                        </a:spcBef>
                        <a:spcAft>
                          <a:spcPts val="0"/>
                        </a:spcAft>
                        <a:buNone/>
                      </a:pPr>
                      <a:r>
                        <a:rPr lang="en-US" sz="3200"/>
                        <a:t>11</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0800">
                <a:tc>
                  <a:txBody>
                    <a:bodyPr/>
                    <a:lstStyle/>
                    <a:p>
                      <a:pPr indent="0" lvl="0" marL="0" marR="0" rtl="0" algn="l">
                        <a:spcBef>
                          <a:spcPts val="0"/>
                        </a:spcBef>
                        <a:spcAft>
                          <a:spcPts val="0"/>
                        </a:spcAft>
                        <a:buNone/>
                      </a:pPr>
                      <a:r>
                        <a:rPr lang="en-US" sz="3200"/>
                        <a:t>10</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148" name="Google Shape;148;p12"/>
          <p:cNvCxnSpPr/>
          <p:nvPr/>
        </p:nvCxnSpPr>
        <p:spPr>
          <a:xfrm>
            <a:off x="4197927" y="2454532"/>
            <a:ext cx="976124" cy="690450"/>
          </a:xfrm>
          <a:prstGeom prst="straightConnector1">
            <a:avLst/>
          </a:prstGeom>
          <a:noFill/>
          <a:ln cap="flat" cmpd="sng" w="9525">
            <a:solidFill>
              <a:schemeClr val="dk1"/>
            </a:solidFill>
            <a:prstDash val="solid"/>
            <a:miter lim="800000"/>
            <a:headEnd len="sm" w="sm" type="none"/>
            <a:tailEnd len="sm" w="sm" type="none"/>
          </a:ln>
        </p:spPr>
      </p:cxnSp>
      <p:sp>
        <p:nvSpPr>
          <p:cNvPr id="149" name="Google Shape;149;p12"/>
          <p:cNvSpPr txBox="1"/>
          <p:nvPr/>
        </p:nvSpPr>
        <p:spPr>
          <a:xfrm>
            <a:off x="4297751" y="2115280"/>
            <a:ext cx="93487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X1, x2</a:t>
            </a:r>
            <a:endParaRPr/>
          </a:p>
        </p:txBody>
      </p:sp>
      <p:sp>
        <p:nvSpPr>
          <p:cNvPr id="150" name="Google Shape;150;p12"/>
          <p:cNvSpPr txBox="1"/>
          <p:nvPr/>
        </p:nvSpPr>
        <p:spPr>
          <a:xfrm>
            <a:off x="3514424" y="2468525"/>
            <a:ext cx="93487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X3, x4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13"/>
          <p:cNvPicPr preferRelativeResize="0"/>
          <p:nvPr/>
        </p:nvPicPr>
        <p:blipFill rotWithShape="1">
          <a:blip r:embed="rId3">
            <a:alphaModFix/>
          </a:blip>
          <a:srcRect b="0" l="0" r="0" t="0"/>
          <a:stretch/>
        </p:blipFill>
        <p:spPr>
          <a:xfrm>
            <a:off x="3463636" y="513078"/>
            <a:ext cx="5167745" cy="59433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graphicFrame>
        <p:nvGraphicFramePr>
          <p:cNvPr id="160" name="Google Shape;160;p14"/>
          <p:cNvGraphicFramePr/>
          <p:nvPr/>
        </p:nvGraphicFramePr>
        <p:xfrm>
          <a:off x="1330036" y="1759528"/>
          <a:ext cx="3000000" cy="3000000"/>
        </p:xfrm>
        <a:graphic>
          <a:graphicData uri="http://schemas.openxmlformats.org/drawingml/2006/table">
            <a:tbl>
              <a:tblPr bandRow="1" firstRow="1">
                <a:noFill/>
                <a:tableStyleId>{D5EB5C27-64E8-496A-A893-B5FADD920CF3}</a:tableStyleId>
              </a:tblPr>
              <a:tblGrid>
                <a:gridCol w="750925"/>
                <a:gridCol w="750925"/>
                <a:gridCol w="750925"/>
                <a:gridCol w="750925"/>
                <a:gridCol w="750925"/>
              </a:tblGrid>
              <a:tr h="576350">
                <a:tc>
                  <a:txBody>
                    <a:bodyPr/>
                    <a:lstStyle/>
                    <a:p>
                      <a:pPr indent="0" lvl="0" marL="0" marR="0" rtl="0" algn="l">
                        <a:spcBef>
                          <a:spcPts val="0"/>
                        </a:spcBef>
                        <a:spcAft>
                          <a:spcPts val="0"/>
                        </a:spcAft>
                        <a:buNone/>
                      </a:pPr>
                      <a:r>
                        <a:t/>
                      </a:r>
                      <a:endParaRPr sz="32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576350">
                <a:tc>
                  <a:txBody>
                    <a:bodyPr/>
                    <a:lstStyle/>
                    <a:p>
                      <a:pPr indent="0" lvl="0" marL="0" marR="0" rtl="0" algn="l">
                        <a:spcBef>
                          <a:spcPts val="0"/>
                        </a:spcBef>
                        <a:spcAft>
                          <a:spcPts val="0"/>
                        </a:spcAft>
                        <a:buNone/>
                      </a:pPr>
                      <a:r>
                        <a:rPr lang="en-US" sz="3200"/>
                        <a:t>00</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6350">
                <a:tc>
                  <a:txBody>
                    <a:bodyPr/>
                    <a:lstStyle/>
                    <a:p>
                      <a:pPr indent="0" lvl="0" marL="0" marR="0" rtl="0" algn="l">
                        <a:spcBef>
                          <a:spcPts val="0"/>
                        </a:spcBef>
                        <a:spcAft>
                          <a:spcPts val="0"/>
                        </a:spcAft>
                        <a:buNone/>
                      </a:pPr>
                      <a:r>
                        <a:rPr lang="en-US" sz="3200"/>
                        <a:t>01</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6350">
                <a:tc>
                  <a:txBody>
                    <a:bodyPr/>
                    <a:lstStyle/>
                    <a:p>
                      <a:pPr indent="0" lvl="0" marL="0" marR="0" rtl="0" algn="l">
                        <a:spcBef>
                          <a:spcPts val="0"/>
                        </a:spcBef>
                        <a:spcAft>
                          <a:spcPts val="0"/>
                        </a:spcAft>
                        <a:buNone/>
                      </a:pPr>
                      <a:r>
                        <a:rPr lang="en-US" sz="3200"/>
                        <a:t>11</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6350">
                <a:tc>
                  <a:txBody>
                    <a:bodyPr/>
                    <a:lstStyle/>
                    <a:p>
                      <a:pPr indent="0" lvl="0" marL="0" marR="0" rtl="0" algn="l">
                        <a:spcBef>
                          <a:spcPts val="0"/>
                        </a:spcBef>
                        <a:spcAft>
                          <a:spcPts val="0"/>
                        </a:spcAft>
                        <a:buNone/>
                      </a:pPr>
                      <a:r>
                        <a:rPr lang="en-US" sz="3200"/>
                        <a:t>10</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61" name="Google Shape;161;p14"/>
          <p:cNvGraphicFramePr/>
          <p:nvPr/>
        </p:nvGraphicFramePr>
        <p:xfrm>
          <a:off x="6442363" y="1775741"/>
          <a:ext cx="3000000" cy="3000000"/>
        </p:xfrm>
        <a:graphic>
          <a:graphicData uri="http://schemas.openxmlformats.org/drawingml/2006/table">
            <a:tbl>
              <a:tblPr bandRow="1" firstRow="1">
                <a:noFill/>
                <a:tableStyleId>{D5EB5C27-64E8-496A-A893-B5FADD920CF3}</a:tableStyleId>
              </a:tblPr>
              <a:tblGrid>
                <a:gridCol w="717675"/>
                <a:gridCol w="717675"/>
                <a:gridCol w="717675"/>
                <a:gridCol w="717675"/>
                <a:gridCol w="717675"/>
              </a:tblGrid>
              <a:tr h="570800">
                <a:tc>
                  <a:txBody>
                    <a:bodyPr/>
                    <a:lstStyle/>
                    <a:p>
                      <a:pPr indent="0" lvl="0" marL="0" marR="0" rtl="0" algn="l">
                        <a:spcBef>
                          <a:spcPts val="0"/>
                        </a:spcBef>
                        <a:spcAft>
                          <a:spcPts val="0"/>
                        </a:spcAft>
                        <a:buNone/>
                      </a:pPr>
                      <a:r>
                        <a:t/>
                      </a:r>
                      <a:endParaRPr sz="32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570800">
                <a:tc>
                  <a:txBody>
                    <a:bodyPr/>
                    <a:lstStyle/>
                    <a:p>
                      <a:pPr indent="0" lvl="0" marL="0" marR="0" rtl="0" algn="l">
                        <a:spcBef>
                          <a:spcPts val="0"/>
                        </a:spcBef>
                        <a:spcAft>
                          <a:spcPts val="0"/>
                        </a:spcAft>
                        <a:buNone/>
                      </a:pPr>
                      <a:r>
                        <a:rPr lang="en-US" sz="3200"/>
                        <a:t>00</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0800">
                <a:tc>
                  <a:txBody>
                    <a:bodyPr/>
                    <a:lstStyle/>
                    <a:p>
                      <a:pPr indent="0" lvl="0" marL="0" marR="0" rtl="0" algn="l">
                        <a:spcBef>
                          <a:spcPts val="0"/>
                        </a:spcBef>
                        <a:spcAft>
                          <a:spcPts val="0"/>
                        </a:spcAft>
                        <a:buNone/>
                      </a:pPr>
                      <a:r>
                        <a:rPr lang="en-US" sz="3200"/>
                        <a:t>01</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0800">
                <a:tc>
                  <a:txBody>
                    <a:bodyPr/>
                    <a:lstStyle/>
                    <a:p>
                      <a:pPr indent="0" lvl="0" marL="0" marR="0" rtl="0" algn="l">
                        <a:spcBef>
                          <a:spcPts val="0"/>
                        </a:spcBef>
                        <a:spcAft>
                          <a:spcPts val="0"/>
                        </a:spcAft>
                        <a:buNone/>
                      </a:pPr>
                      <a:r>
                        <a:rPr lang="en-US" sz="3200"/>
                        <a:t>11</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0800">
                <a:tc>
                  <a:txBody>
                    <a:bodyPr/>
                    <a:lstStyle/>
                    <a:p>
                      <a:pPr indent="0" lvl="0" marL="0" marR="0" rtl="0" algn="l">
                        <a:spcBef>
                          <a:spcPts val="0"/>
                        </a:spcBef>
                        <a:spcAft>
                          <a:spcPts val="0"/>
                        </a:spcAft>
                        <a:buNone/>
                      </a:pPr>
                      <a:r>
                        <a:rPr lang="en-US" sz="3200"/>
                        <a:t>10</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162" name="Google Shape;162;p14"/>
          <p:cNvCxnSpPr/>
          <p:nvPr/>
        </p:nvCxnSpPr>
        <p:spPr>
          <a:xfrm>
            <a:off x="1108207" y="1667011"/>
            <a:ext cx="976124" cy="690450"/>
          </a:xfrm>
          <a:prstGeom prst="straightConnector1">
            <a:avLst/>
          </a:prstGeom>
          <a:noFill/>
          <a:ln cap="flat" cmpd="sng" w="9525">
            <a:solidFill>
              <a:schemeClr val="dk1"/>
            </a:solidFill>
            <a:prstDash val="solid"/>
            <a:miter lim="800000"/>
            <a:headEnd len="sm" w="sm" type="none"/>
            <a:tailEnd len="sm" w="sm" type="none"/>
          </a:ln>
        </p:spPr>
      </p:cxnSp>
      <p:cxnSp>
        <p:nvCxnSpPr>
          <p:cNvPr id="163" name="Google Shape;163;p14"/>
          <p:cNvCxnSpPr/>
          <p:nvPr/>
        </p:nvCxnSpPr>
        <p:spPr>
          <a:xfrm>
            <a:off x="6234389" y="1667011"/>
            <a:ext cx="976124" cy="690450"/>
          </a:xfrm>
          <a:prstGeom prst="straightConnector1">
            <a:avLst/>
          </a:prstGeom>
          <a:noFill/>
          <a:ln cap="flat" cmpd="sng" w="9525">
            <a:solidFill>
              <a:schemeClr val="dk1"/>
            </a:solidFill>
            <a:prstDash val="solid"/>
            <a:miter lim="800000"/>
            <a:headEnd len="sm" w="sm" type="none"/>
            <a:tailEnd len="sm" w="sm" type="none"/>
          </a:ln>
        </p:spPr>
      </p:cxnSp>
      <p:sp>
        <p:nvSpPr>
          <p:cNvPr id="164" name="Google Shape;164;p14"/>
          <p:cNvSpPr txBox="1"/>
          <p:nvPr/>
        </p:nvSpPr>
        <p:spPr>
          <a:xfrm>
            <a:off x="481444" y="1720285"/>
            <a:ext cx="93487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X4, x5</a:t>
            </a:r>
            <a:endParaRPr/>
          </a:p>
        </p:txBody>
      </p:sp>
      <p:sp>
        <p:nvSpPr>
          <p:cNvPr id="165" name="Google Shape;165;p14"/>
          <p:cNvSpPr txBox="1"/>
          <p:nvPr/>
        </p:nvSpPr>
        <p:spPr>
          <a:xfrm>
            <a:off x="1149460" y="1313941"/>
            <a:ext cx="93487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X2, x3</a:t>
            </a:r>
            <a:endParaRPr/>
          </a:p>
        </p:txBody>
      </p:sp>
      <p:sp>
        <p:nvSpPr>
          <p:cNvPr id="166" name="Google Shape;166;p14"/>
          <p:cNvSpPr txBox="1"/>
          <p:nvPr/>
        </p:nvSpPr>
        <p:spPr>
          <a:xfrm>
            <a:off x="6275642" y="1258620"/>
            <a:ext cx="93487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X2, x3</a:t>
            </a:r>
            <a:endParaRPr/>
          </a:p>
        </p:txBody>
      </p:sp>
      <p:sp>
        <p:nvSpPr>
          <p:cNvPr id="167" name="Google Shape;167;p14"/>
          <p:cNvSpPr txBox="1"/>
          <p:nvPr/>
        </p:nvSpPr>
        <p:spPr>
          <a:xfrm>
            <a:off x="5621635" y="1819455"/>
            <a:ext cx="93487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X4, x5</a:t>
            </a:r>
            <a:endParaRPr/>
          </a:p>
        </p:txBody>
      </p:sp>
      <p:sp>
        <p:nvSpPr>
          <p:cNvPr id="168" name="Google Shape;168;p14"/>
          <p:cNvSpPr txBox="1"/>
          <p:nvPr/>
        </p:nvSpPr>
        <p:spPr>
          <a:xfrm>
            <a:off x="2749508" y="4839105"/>
            <a:ext cx="88517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x1=0</a:t>
            </a:r>
            <a:endParaRPr/>
          </a:p>
        </p:txBody>
      </p:sp>
      <p:sp>
        <p:nvSpPr>
          <p:cNvPr id="169" name="Google Shape;169;p14"/>
          <p:cNvSpPr txBox="1"/>
          <p:nvPr/>
        </p:nvSpPr>
        <p:spPr>
          <a:xfrm>
            <a:off x="7904017" y="4823008"/>
            <a:ext cx="88517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x1=1</a:t>
            </a:r>
            <a:endParaRPr/>
          </a:p>
        </p:txBody>
      </p:sp>
      <p:sp>
        <p:nvSpPr>
          <p:cNvPr id="170" name="Google Shape;170;p14"/>
          <p:cNvSpPr/>
          <p:nvPr/>
        </p:nvSpPr>
        <p:spPr>
          <a:xfrm>
            <a:off x="876296" y="583408"/>
            <a:ext cx="322177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a:ea typeface="Times"/>
                <a:cs typeface="Times"/>
                <a:sym typeface="Times"/>
              </a:rPr>
              <a:t>Five-Variable Map</a:t>
            </a:r>
            <a:endParaRPr sz="2800">
              <a:solidFill>
                <a:schemeClr val="dk1"/>
              </a:solidFill>
              <a:latin typeface="Calibri"/>
              <a:ea typeface="Calibri"/>
              <a:cs typeface="Calibri"/>
              <a:sym typeface="Calibri"/>
            </a:endParaRPr>
          </a:p>
        </p:txBody>
      </p:sp>
      <p:pic>
        <p:nvPicPr>
          <p:cNvPr id="171" name="Google Shape;171;p14"/>
          <p:cNvPicPr preferRelativeResize="0"/>
          <p:nvPr/>
        </p:nvPicPr>
        <p:blipFill rotWithShape="1">
          <a:blip r:embed="rId3">
            <a:alphaModFix/>
          </a:blip>
          <a:srcRect b="0" l="0" r="0" t="0"/>
          <a:stretch/>
        </p:blipFill>
        <p:spPr>
          <a:xfrm>
            <a:off x="2749508" y="5690178"/>
            <a:ext cx="6704865" cy="77895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p:nvPr/>
        </p:nvSpPr>
        <p:spPr>
          <a:xfrm>
            <a:off x="927838" y="514988"/>
            <a:ext cx="261321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Terminology</a:t>
            </a:r>
            <a:endParaRPr sz="3200">
              <a:solidFill>
                <a:schemeClr val="dk1"/>
              </a:solidFill>
              <a:latin typeface="Calibri"/>
              <a:ea typeface="Calibri"/>
              <a:cs typeface="Calibri"/>
              <a:sym typeface="Calibri"/>
            </a:endParaRPr>
          </a:p>
        </p:txBody>
      </p:sp>
      <p:sp>
        <p:nvSpPr>
          <p:cNvPr id="177" name="Google Shape;177;p15"/>
          <p:cNvSpPr/>
          <p:nvPr/>
        </p:nvSpPr>
        <p:spPr>
          <a:xfrm>
            <a:off x="1163781" y="1498753"/>
            <a:ext cx="10335491"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a:ea typeface="Times"/>
                <a:cs typeface="Times"/>
                <a:sym typeface="Times"/>
              </a:rPr>
              <a:t>Some of the terminologies that are useful for describing the minimization process are:</a:t>
            </a:r>
            <a:endParaRPr/>
          </a:p>
        </p:txBody>
      </p:sp>
      <p:sp>
        <p:nvSpPr>
          <p:cNvPr id="178" name="Google Shape;178;p15"/>
          <p:cNvSpPr/>
          <p:nvPr/>
        </p:nvSpPr>
        <p:spPr>
          <a:xfrm>
            <a:off x="1288473" y="3068413"/>
            <a:ext cx="10072254" cy="30469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chemeClr val="dk1"/>
                </a:solidFill>
                <a:latin typeface="Times"/>
                <a:ea typeface="Times"/>
                <a:cs typeface="Times"/>
                <a:sym typeface="Times"/>
              </a:rPr>
              <a:t>Literal</a:t>
            </a:r>
            <a:endParaRPr/>
          </a:p>
          <a:p>
            <a:pPr indent="0" lvl="0" marL="0" marR="0" rtl="0" algn="just">
              <a:spcBef>
                <a:spcPts val="0"/>
              </a:spcBef>
              <a:spcAft>
                <a:spcPts val="0"/>
              </a:spcAft>
              <a:buNone/>
            </a:pPr>
            <a:r>
              <a:rPr lang="en-US" sz="3200">
                <a:solidFill>
                  <a:schemeClr val="dk1"/>
                </a:solidFill>
                <a:latin typeface="Times"/>
                <a:ea typeface="Times"/>
                <a:cs typeface="Times"/>
                <a:sym typeface="Times"/>
              </a:rPr>
              <a:t>Each appearance of a variable, either</a:t>
            </a:r>
            <a:endParaRPr/>
          </a:p>
          <a:p>
            <a:pPr indent="0" lvl="0" marL="0" marR="0" rtl="0" algn="just">
              <a:spcBef>
                <a:spcPts val="0"/>
              </a:spcBef>
              <a:spcAft>
                <a:spcPts val="0"/>
              </a:spcAft>
              <a:buNone/>
            </a:pPr>
            <a:r>
              <a:rPr lang="en-US" sz="3200">
                <a:solidFill>
                  <a:schemeClr val="dk1"/>
                </a:solidFill>
                <a:latin typeface="Times"/>
                <a:ea typeface="Times"/>
                <a:cs typeface="Times"/>
                <a:sym typeface="Times"/>
              </a:rPr>
              <a:t>uncomplemented or complemented, in a logical term is called a </a:t>
            </a:r>
            <a:r>
              <a:rPr i="1" lang="en-US" sz="3200">
                <a:solidFill>
                  <a:schemeClr val="dk1"/>
                </a:solidFill>
                <a:latin typeface="Times"/>
                <a:ea typeface="Times"/>
                <a:cs typeface="Times"/>
                <a:sym typeface="Times"/>
              </a:rPr>
              <a:t>literal</a:t>
            </a:r>
            <a:r>
              <a:rPr lang="en-US" sz="3200">
                <a:solidFill>
                  <a:schemeClr val="dk1"/>
                </a:solidFill>
                <a:latin typeface="Times"/>
                <a:ea typeface="Times"/>
                <a:cs typeface="Times"/>
                <a:sym typeface="Times"/>
              </a:rPr>
              <a:t>. For example, the product term </a:t>
            </a:r>
            <a:r>
              <a:rPr i="1" lang="en-US" sz="3200">
                <a:solidFill>
                  <a:schemeClr val="dk1"/>
                </a:solidFill>
                <a:latin typeface="Times"/>
                <a:ea typeface="Times"/>
                <a:cs typeface="Times"/>
                <a:sym typeface="Times"/>
              </a:rPr>
              <a:t>x</a:t>
            </a:r>
            <a:r>
              <a:rPr lang="en-US" sz="3200">
                <a:solidFill>
                  <a:schemeClr val="dk1"/>
                </a:solidFill>
                <a:latin typeface="Times"/>
                <a:ea typeface="Times"/>
                <a:cs typeface="Times"/>
                <a:sym typeface="Times"/>
              </a:rPr>
              <a:t>1</a:t>
            </a:r>
            <a:r>
              <a:rPr i="1" lang="en-US" sz="3200">
                <a:solidFill>
                  <a:schemeClr val="dk1"/>
                </a:solidFill>
                <a:latin typeface="Times"/>
                <a:ea typeface="Times"/>
                <a:cs typeface="Times"/>
                <a:sym typeface="Times"/>
              </a:rPr>
              <a:t>x</a:t>
            </a:r>
            <a:r>
              <a:rPr lang="en-US" sz="3200">
                <a:solidFill>
                  <a:schemeClr val="dk1"/>
                </a:solidFill>
                <a:latin typeface="Times"/>
                <a:ea typeface="Times"/>
                <a:cs typeface="Times"/>
                <a:sym typeface="Times"/>
              </a:rPr>
              <a:t>2</a:t>
            </a:r>
            <a:r>
              <a:rPr i="1" lang="en-US" sz="3200">
                <a:solidFill>
                  <a:schemeClr val="dk1"/>
                </a:solidFill>
                <a:latin typeface="Times"/>
                <a:ea typeface="Times"/>
                <a:cs typeface="Times"/>
                <a:sym typeface="Times"/>
              </a:rPr>
              <a:t>x</a:t>
            </a:r>
            <a:r>
              <a:rPr lang="en-US" sz="3200">
                <a:solidFill>
                  <a:schemeClr val="dk1"/>
                </a:solidFill>
                <a:latin typeface="Times"/>
                <a:ea typeface="Times"/>
                <a:cs typeface="Times"/>
                <a:sym typeface="Times"/>
              </a:rPr>
              <a:t>3</a:t>
            </a:r>
            <a:endParaRPr/>
          </a:p>
          <a:p>
            <a:pPr indent="0" lvl="0" marL="0" marR="0" rtl="0" algn="just">
              <a:spcBef>
                <a:spcPts val="0"/>
              </a:spcBef>
              <a:spcAft>
                <a:spcPts val="0"/>
              </a:spcAft>
              <a:buNone/>
            </a:pPr>
            <a:r>
              <a:rPr lang="en-US" sz="3200">
                <a:solidFill>
                  <a:schemeClr val="dk1"/>
                </a:solidFill>
                <a:latin typeface="Times"/>
                <a:ea typeface="Times"/>
                <a:cs typeface="Times"/>
                <a:sym typeface="Times"/>
              </a:rPr>
              <a:t>has three literals, and the sum term (</a:t>
            </a:r>
            <a:r>
              <a:rPr i="1" lang="en-US" sz="3200">
                <a:solidFill>
                  <a:schemeClr val="dk1"/>
                </a:solidFill>
                <a:latin typeface="Times"/>
                <a:ea typeface="Times"/>
                <a:cs typeface="Times"/>
                <a:sym typeface="Times"/>
              </a:rPr>
              <a:t>x</a:t>
            </a:r>
            <a:r>
              <a:rPr lang="en-US" sz="3200">
                <a:solidFill>
                  <a:schemeClr val="dk1"/>
                </a:solidFill>
                <a:latin typeface="Times"/>
                <a:ea typeface="Times"/>
                <a:cs typeface="Times"/>
                <a:sym typeface="Times"/>
              </a:rPr>
              <a:t>1’+</a:t>
            </a:r>
            <a:r>
              <a:rPr i="1" lang="en-US" sz="3200">
                <a:solidFill>
                  <a:schemeClr val="dk1"/>
                </a:solidFill>
                <a:latin typeface="Times"/>
                <a:ea typeface="Times"/>
                <a:cs typeface="Times"/>
                <a:sym typeface="Times"/>
              </a:rPr>
              <a:t>x</a:t>
            </a:r>
            <a:r>
              <a:rPr lang="en-US" sz="3200">
                <a:solidFill>
                  <a:schemeClr val="dk1"/>
                </a:solidFill>
                <a:latin typeface="Times"/>
                <a:ea typeface="Times"/>
                <a:cs typeface="Times"/>
                <a:sym typeface="Times"/>
              </a:rPr>
              <a:t>3+</a:t>
            </a:r>
            <a:r>
              <a:rPr i="1" lang="en-US" sz="3200">
                <a:solidFill>
                  <a:schemeClr val="dk1"/>
                </a:solidFill>
                <a:latin typeface="Times"/>
                <a:ea typeface="Times"/>
                <a:cs typeface="Times"/>
                <a:sym typeface="Times"/>
              </a:rPr>
              <a:t>x</a:t>
            </a:r>
            <a:r>
              <a:rPr lang="en-US" sz="3200">
                <a:solidFill>
                  <a:schemeClr val="dk1"/>
                </a:solidFill>
                <a:latin typeface="Times"/>
                <a:ea typeface="Times"/>
                <a:cs typeface="Times"/>
                <a:sym typeface="Times"/>
              </a:rPr>
              <a:t>4’+</a:t>
            </a:r>
            <a:r>
              <a:rPr i="1" lang="en-US" sz="3200">
                <a:solidFill>
                  <a:schemeClr val="dk1"/>
                </a:solidFill>
                <a:latin typeface="Times"/>
                <a:ea typeface="Times"/>
                <a:cs typeface="Times"/>
                <a:sym typeface="Times"/>
              </a:rPr>
              <a:t>x</a:t>
            </a:r>
            <a:r>
              <a:rPr lang="en-US" sz="3200">
                <a:solidFill>
                  <a:schemeClr val="dk1"/>
                </a:solidFill>
                <a:latin typeface="Times"/>
                <a:ea typeface="Times"/>
                <a:cs typeface="Times"/>
                <a:sym typeface="Times"/>
              </a:rPr>
              <a:t>6) </a:t>
            </a:r>
            <a:endParaRPr/>
          </a:p>
          <a:p>
            <a:pPr indent="0" lvl="0" marL="0" marR="0" rtl="0" algn="just">
              <a:spcBef>
                <a:spcPts val="0"/>
              </a:spcBef>
              <a:spcAft>
                <a:spcPts val="0"/>
              </a:spcAft>
              <a:buNone/>
            </a:pPr>
            <a:r>
              <a:rPr lang="en-US" sz="3200">
                <a:solidFill>
                  <a:schemeClr val="dk1"/>
                </a:solidFill>
                <a:latin typeface="Times"/>
                <a:ea typeface="Times"/>
                <a:cs typeface="Times"/>
                <a:sym typeface="Times"/>
              </a:rPr>
              <a:t>has four literals.</a:t>
            </a:r>
            <a:endParaRPr sz="3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6"/>
          <p:cNvSpPr/>
          <p:nvPr/>
        </p:nvSpPr>
        <p:spPr>
          <a:xfrm>
            <a:off x="969817" y="626009"/>
            <a:ext cx="10072255"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Implicant</a:t>
            </a:r>
            <a:endParaRPr b="1" sz="3200">
              <a:solidFill>
                <a:schemeClr val="dk1"/>
              </a:solidFill>
              <a:latin typeface="Times"/>
              <a:ea typeface="Times"/>
              <a:cs typeface="Times"/>
              <a:sym typeface="Times"/>
            </a:endParaRPr>
          </a:p>
          <a:p>
            <a:pPr indent="0" lvl="0" marL="0" marR="0" rtl="0" algn="l">
              <a:spcBef>
                <a:spcPts val="0"/>
              </a:spcBef>
              <a:spcAft>
                <a:spcPts val="0"/>
              </a:spcAft>
              <a:buNone/>
            </a:pPr>
            <a:r>
              <a:rPr lang="en-US" sz="3200">
                <a:solidFill>
                  <a:schemeClr val="dk1"/>
                </a:solidFill>
                <a:latin typeface="Times"/>
                <a:ea typeface="Times"/>
                <a:cs typeface="Times"/>
                <a:sym typeface="Times"/>
              </a:rPr>
              <a:t>A product term that indicates the input valuation(s) for which a given function is equal to 1 is called an </a:t>
            </a:r>
            <a:r>
              <a:rPr i="1" lang="en-US" sz="3200">
                <a:solidFill>
                  <a:schemeClr val="dk1"/>
                </a:solidFill>
                <a:latin typeface="Times"/>
                <a:ea typeface="Times"/>
                <a:cs typeface="Times"/>
                <a:sym typeface="Times"/>
              </a:rPr>
              <a:t>implicant </a:t>
            </a:r>
            <a:r>
              <a:rPr lang="en-US" sz="3200">
                <a:solidFill>
                  <a:schemeClr val="dk1"/>
                </a:solidFill>
                <a:latin typeface="Times"/>
                <a:ea typeface="Times"/>
                <a:cs typeface="Times"/>
                <a:sym typeface="Times"/>
              </a:rPr>
              <a:t>of the function. The most basic implicants are the minterms.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7"/>
          <p:cNvSpPr/>
          <p:nvPr/>
        </p:nvSpPr>
        <p:spPr>
          <a:xfrm>
            <a:off x="1025236" y="556598"/>
            <a:ext cx="609600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a:ea typeface="Times"/>
                <a:cs typeface="Times"/>
                <a:sym typeface="Times"/>
              </a:rPr>
              <a:t>Example:  </a:t>
            </a:r>
            <a:endParaRPr/>
          </a:p>
          <a:p>
            <a:pPr indent="0" lvl="0" marL="0" marR="0" rtl="0" algn="l">
              <a:spcBef>
                <a:spcPts val="0"/>
              </a:spcBef>
              <a:spcAft>
                <a:spcPts val="0"/>
              </a:spcAft>
              <a:buNone/>
            </a:pPr>
            <a:r>
              <a:rPr i="1" lang="en-US" sz="3200">
                <a:solidFill>
                  <a:schemeClr val="dk1"/>
                </a:solidFill>
                <a:latin typeface="Calibri"/>
                <a:ea typeface="Calibri"/>
                <a:cs typeface="Calibri"/>
                <a:sym typeface="Calibri"/>
              </a:rPr>
              <a:t>f (x</a:t>
            </a:r>
            <a:r>
              <a:rPr lang="en-US" sz="3200">
                <a:solidFill>
                  <a:schemeClr val="dk1"/>
                </a:solidFill>
                <a:latin typeface="Calibri"/>
                <a:ea typeface="Calibri"/>
                <a:cs typeface="Calibri"/>
                <a:sym typeface="Calibri"/>
              </a:rPr>
              <a:t>1</a:t>
            </a:r>
            <a:r>
              <a:rPr i="1" lang="en-US" sz="3200">
                <a:solidFill>
                  <a:schemeClr val="dk1"/>
                </a:solidFill>
                <a:latin typeface="Calibri"/>
                <a:ea typeface="Calibri"/>
                <a:cs typeface="Calibri"/>
                <a:sym typeface="Calibri"/>
              </a:rPr>
              <a:t>, x</a:t>
            </a:r>
            <a:r>
              <a:rPr lang="en-US" sz="3200">
                <a:solidFill>
                  <a:schemeClr val="dk1"/>
                </a:solidFill>
                <a:latin typeface="Calibri"/>
                <a:ea typeface="Calibri"/>
                <a:cs typeface="Calibri"/>
                <a:sym typeface="Calibri"/>
              </a:rPr>
              <a:t>2</a:t>
            </a:r>
            <a:r>
              <a:rPr i="1" lang="en-US" sz="3200">
                <a:solidFill>
                  <a:schemeClr val="dk1"/>
                </a:solidFill>
                <a:latin typeface="Calibri"/>
                <a:ea typeface="Calibri"/>
                <a:cs typeface="Calibri"/>
                <a:sym typeface="Calibri"/>
              </a:rPr>
              <a:t>, x</a:t>
            </a:r>
            <a:r>
              <a:rPr lang="en-US" sz="3200">
                <a:solidFill>
                  <a:schemeClr val="dk1"/>
                </a:solidFill>
                <a:latin typeface="Calibri"/>
                <a:ea typeface="Calibri"/>
                <a:cs typeface="Calibri"/>
                <a:sym typeface="Calibri"/>
              </a:rPr>
              <a:t>3</a:t>
            </a:r>
            <a:r>
              <a:rPr i="1" lang="en-US" sz="3200">
                <a:solidFill>
                  <a:schemeClr val="dk1"/>
                </a:solidFill>
                <a:latin typeface="Calibri"/>
                <a:ea typeface="Calibri"/>
                <a:cs typeface="Calibri"/>
                <a:sym typeface="Calibri"/>
              </a:rPr>
              <a:t>) </a:t>
            </a:r>
            <a:r>
              <a:rPr lang="en-US" sz="3200">
                <a:solidFill>
                  <a:schemeClr val="dk1"/>
                </a:solidFill>
                <a:latin typeface="Calibri"/>
                <a:ea typeface="Calibri"/>
                <a:cs typeface="Calibri"/>
                <a:sym typeface="Calibri"/>
              </a:rPr>
              <a:t>= ∑</a:t>
            </a:r>
            <a:r>
              <a:rPr i="1" lang="en-US" sz="3200">
                <a:solidFill>
                  <a:schemeClr val="dk1"/>
                </a:solidFill>
                <a:latin typeface="Calibri"/>
                <a:ea typeface="Calibri"/>
                <a:cs typeface="Calibri"/>
                <a:sym typeface="Calibri"/>
              </a:rPr>
              <a:t>m(</a:t>
            </a:r>
            <a:r>
              <a:rPr lang="en-US" sz="3200">
                <a:solidFill>
                  <a:schemeClr val="dk1"/>
                </a:solidFill>
                <a:latin typeface="Calibri"/>
                <a:ea typeface="Calibri"/>
                <a:cs typeface="Calibri"/>
                <a:sym typeface="Calibri"/>
              </a:rPr>
              <a:t>0</a:t>
            </a:r>
            <a:r>
              <a:rPr i="1" lang="en-US" sz="3200">
                <a:solidFill>
                  <a:schemeClr val="dk1"/>
                </a:solidFill>
                <a:latin typeface="Calibri"/>
                <a:ea typeface="Calibri"/>
                <a:cs typeface="Calibri"/>
                <a:sym typeface="Calibri"/>
              </a:rPr>
              <a:t>, </a:t>
            </a:r>
            <a:r>
              <a:rPr lang="en-US" sz="3200">
                <a:solidFill>
                  <a:schemeClr val="dk1"/>
                </a:solidFill>
                <a:latin typeface="Calibri"/>
                <a:ea typeface="Calibri"/>
                <a:cs typeface="Calibri"/>
                <a:sym typeface="Calibri"/>
              </a:rPr>
              <a:t>1</a:t>
            </a:r>
            <a:r>
              <a:rPr i="1" lang="en-US" sz="3200">
                <a:solidFill>
                  <a:schemeClr val="dk1"/>
                </a:solidFill>
                <a:latin typeface="Calibri"/>
                <a:ea typeface="Calibri"/>
                <a:cs typeface="Calibri"/>
                <a:sym typeface="Calibri"/>
              </a:rPr>
              <a:t>, </a:t>
            </a:r>
            <a:r>
              <a:rPr lang="en-US" sz="3200">
                <a:solidFill>
                  <a:schemeClr val="dk1"/>
                </a:solidFill>
                <a:latin typeface="Calibri"/>
                <a:ea typeface="Calibri"/>
                <a:cs typeface="Calibri"/>
                <a:sym typeface="Calibri"/>
              </a:rPr>
              <a:t>2</a:t>
            </a:r>
            <a:r>
              <a:rPr i="1" lang="en-US" sz="3200">
                <a:solidFill>
                  <a:schemeClr val="dk1"/>
                </a:solidFill>
                <a:latin typeface="Calibri"/>
                <a:ea typeface="Calibri"/>
                <a:cs typeface="Calibri"/>
                <a:sym typeface="Calibri"/>
              </a:rPr>
              <a:t>, </a:t>
            </a:r>
            <a:r>
              <a:rPr lang="en-US" sz="3200">
                <a:solidFill>
                  <a:schemeClr val="dk1"/>
                </a:solidFill>
                <a:latin typeface="Calibri"/>
                <a:ea typeface="Calibri"/>
                <a:cs typeface="Calibri"/>
                <a:sym typeface="Calibri"/>
              </a:rPr>
              <a:t>3</a:t>
            </a:r>
            <a:r>
              <a:rPr i="1" lang="en-US" sz="3200">
                <a:solidFill>
                  <a:schemeClr val="dk1"/>
                </a:solidFill>
                <a:latin typeface="Calibri"/>
                <a:ea typeface="Calibri"/>
                <a:cs typeface="Calibri"/>
                <a:sym typeface="Calibri"/>
              </a:rPr>
              <a:t>, </a:t>
            </a:r>
            <a:r>
              <a:rPr lang="en-US" sz="3200">
                <a:solidFill>
                  <a:schemeClr val="dk1"/>
                </a:solidFill>
                <a:latin typeface="Calibri"/>
                <a:ea typeface="Calibri"/>
                <a:cs typeface="Calibri"/>
                <a:sym typeface="Calibri"/>
              </a:rPr>
              <a:t>7</a:t>
            </a:r>
            <a:r>
              <a:rPr i="1" lang="en-US" sz="3200">
                <a:solidFill>
                  <a:schemeClr val="dk1"/>
                </a:solidFill>
                <a:latin typeface="Calibri"/>
                <a:ea typeface="Calibri"/>
                <a:cs typeface="Calibri"/>
                <a:sym typeface="Calibri"/>
              </a:rPr>
              <a:t>)</a:t>
            </a:r>
            <a:r>
              <a:rPr lang="en-US" sz="3200">
                <a:solidFill>
                  <a:schemeClr val="dk1"/>
                </a:solidFill>
                <a:latin typeface="Calibri"/>
                <a:ea typeface="Calibri"/>
                <a:cs typeface="Calibri"/>
                <a:sym typeface="Calibri"/>
              </a:rPr>
              <a:t>.</a:t>
            </a:r>
            <a:endParaRPr sz="4800">
              <a:solidFill>
                <a:schemeClr val="dk1"/>
              </a:solidFill>
              <a:latin typeface="Calibri"/>
              <a:ea typeface="Calibri"/>
              <a:cs typeface="Calibri"/>
              <a:sym typeface="Calibri"/>
            </a:endParaRPr>
          </a:p>
        </p:txBody>
      </p:sp>
      <p:pic>
        <p:nvPicPr>
          <p:cNvPr id="189" name="Google Shape;189;p17"/>
          <p:cNvPicPr preferRelativeResize="0"/>
          <p:nvPr/>
        </p:nvPicPr>
        <p:blipFill rotWithShape="1">
          <a:blip r:embed="rId3">
            <a:alphaModFix/>
          </a:blip>
          <a:srcRect b="0" l="0" r="0" t="0"/>
          <a:stretch/>
        </p:blipFill>
        <p:spPr>
          <a:xfrm>
            <a:off x="6483926" y="263091"/>
            <a:ext cx="5112328" cy="3879242"/>
          </a:xfrm>
          <a:prstGeom prst="rect">
            <a:avLst/>
          </a:prstGeom>
          <a:noFill/>
          <a:ln>
            <a:noFill/>
          </a:ln>
        </p:spPr>
      </p:pic>
      <p:sp>
        <p:nvSpPr>
          <p:cNvPr id="190" name="Google Shape;190;p17"/>
          <p:cNvSpPr/>
          <p:nvPr/>
        </p:nvSpPr>
        <p:spPr>
          <a:xfrm>
            <a:off x="706581" y="1927323"/>
            <a:ext cx="6539346" cy="4832092"/>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800"/>
              <a:buFont typeface="Arial"/>
              <a:buChar char="•"/>
            </a:pPr>
            <a:r>
              <a:rPr lang="en-US" sz="2800">
                <a:solidFill>
                  <a:schemeClr val="dk1"/>
                </a:solidFill>
                <a:latin typeface="Times"/>
                <a:ea typeface="Times"/>
                <a:cs typeface="Times"/>
                <a:sym typeface="Times"/>
              </a:rPr>
              <a:t>There are 11 implicants for this function:</a:t>
            </a:r>
            <a:endParaRPr/>
          </a:p>
          <a:p>
            <a:pPr indent="-457200" lvl="0" marL="457200" marR="0" rtl="0" algn="just">
              <a:spcBef>
                <a:spcPts val="0"/>
              </a:spcBef>
              <a:spcAft>
                <a:spcPts val="0"/>
              </a:spcAft>
              <a:buClr>
                <a:schemeClr val="dk1"/>
              </a:buClr>
              <a:buSzPts val="2800"/>
              <a:buFont typeface="Arial"/>
              <a:buChar char="•"/>
            </a:pPr>
            <a:r>
              <a:rPr lang="en-US" sz="2800">
                <a:solidFill>
                  <a:schemeClr val="dk1"/>
                </a:solidFill>
                <a:latin typeface="Times"/>
                <a:ea typeface="Times"/>
                <a:cs typeface="Times"/>
                <a:sym typeface="Times"/>
              </a:rPr>
              <a:t>five minterms: x1’x2’x3’, x1’x2’x3, x1’x2x3’, x1’x2x3, and x1x2x3.</a:t>
            </a:r>
            <a:endParaRPr/>
          </a:p>
          <a:p>
            <a:pPr indent="-457200" lvl="0" marL="457200" marR="0" rtl="0" algn="just">
              <a:spcBef>
                <a:spcPts val="0"/>
              </a:spcBef>
              <a:spcAft>
                <a:spcPts val="0"/>
              </a:spcAft>
              <a:buClr>
                <a:schemeClr val="dk1"/>
              </a:buClr>
              <a:buSzPts val="2800"/>
              <a:buFont typeface="Arial"/>
              <a:buChar char="•"/>
            </a:pPr>
            <a:r>
              <a:rPr lang="en-US" sz="2800">
                <a:solidFill>
                  <a:schemeClr val="dk1"/>
                </a:solidFill>
                <a:latin typeface="Times"/>
                <a:ea typeface="Times"/>
                <a:cs typeface="Times"/>
                <a:sym typeface="Times"/>
              </a:rPr>
              <a:t>five implicants that correspond to all possible pairs of minterms: x1’x2’ (m0 and m1), x1’x3’ (m0 and m2), x1’x3 (m1 and m3), x1’x2 (m2 and m3), and x2x3 (m3 and m7). </a:t>
            </a:r>
            <a:endParaRPr/>
          </a:p>
          <a:p>
            <a:pPr indent="-457200" lvl="0" marL="457200" marR="0" rtl="0" algn="just">
              <a:spcBef>
                <a:spcPts val="0"/>
              </a:spcBef>
              <a:spcAft>
                <a:spcPts val="0"/>
              </a:spcAft>
              <a:buClr>
                <a:schemeClr val="dk1"/>
              </a:buClr>
              <a:buSzPts val="2800"/>
              <a:buFont typeface="Arial"/>
              <a:buChar char="•"/>
            </a:pPr>
            <a:r>
              <a:rPr lang="en-US" sz="2800">
                <a:solidFill>
                  <a:schemeClr val="dk1"/>
                </a:solidFill>
                <a:latin typeface="Times"/>
                <a:ea typeface="Times"/>
                <a:cs typeface="Times"/>
                <a:sym typeface="Times"/>
              </a:rPr>
              <a:t>one implicant that covers a group of four minterms: x1’.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8"/>
          <p:cNvSpPr/>
          <p:nvPr/>
        </p:nvSpPr>
        <p:spPr>
          <a:xfrm>
            <a:off x="1037231" y="655094"/>
            <a:ext cx="10194876"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600">
                <a:solidFill>
                  <a:schemeClr val="dk1"/>
                </a:solidFill>
                <a:latin typeface="Times"/>
                <a:ea typeface="Times"/>
                <a:cs typeface="Times"/>
                <a:sym typeface="Times"/>
              </a:rPr>
              <a:t>Prime Implicant</a:t>
            </a:r>
            <a:endParaRPr b="1" sz="3600">
              <a:solidFill>
                <a:schemeClr val="dk1"/>
              </a:solidFill>
              <a:latin typeface="Times"/>
              <a:ea typeface="Times"/>
              <a:cs typeface="Times"/>
              <a:sym typeface="Times"/>
            </a:endParaRPr>
          </a:p>
          <a:p>
            <a:pPr indent="0" lvl="0" marL="0" marR="0" rtl="0" algn="just">
              <a:spcBef>
                <a:spcPts val="0"/>
              </a:spcBef>
              <a:spcAft>
                <a:spcPts val="0"/>
              </a:spcAft>
              <a:buNone/>
            </a:pPr>
            <a:r>
              <a:rPr lang="en-US" sz="3600">
                <a:solidFill>
                  <a:srgbClr val="000000"/>
                </a:solidFill>
                <a:latin typeface="Times"/>
                <a:ea typeface="Times"/>
                <a:cs typeface="Times"/>
                <a:sym typeface="Times"/>
              </a:rPr>
              <a:t>An implicant is called a </a:t>
            </a:r>
            <a:r>
              <a:rPr i="1" lang="en-US" sz="3600">
                <a:solidFill>
                  <a:srgbClr val="000000"/>
                </a:solidFill>
                <a:latin typeface="Times"/>
                <a:ea typeface="Times"/>
                <a:cs typeface="Times"/>
                <a:sym typeface="Times"/>
              </a:rPr>
              <a:t>prime implicant </a:t>
            </a:r>
            <a:r>
              <a:rPr lang="en-US" sz="3600">
                <a:solidFill>
                  <a:srgbClr val="000000"/>
                </a:solidFill>
                <a:latin typeface="Times"/>
                <a:ea typeface="Times"/>
                <a:cs typeface="Times"/>
                <a:sym typeface="Times"/>
              </a:rPr>
              <a:t>if it cannot be combined into another implicant that has fewer literals.  </a:t>
            </a:r>
            <a:endParaRPr sz="3600">
              <a:solidFill>
                <a:schemeClr val="dk1"/>
              </a:solidFill>
              <a:latin typeface="Calibri"/>
              <a:ea typeface="Calibri"/>
              <a:cs typeface="Calibri"/>
              <a:sym typeface="Calibri"/>
            </a:endParaRPr>
          </a:p>
        </p:txBody>
      </p:sp>
      <p:pic>
        <p:nvPicPr>
          <p:cNvPr id="196" name="Google Shape;196;p18"/>
          <p:cNvPicPr preferRelativeResize="0"/>
          <p:nvPr/>
        </p:nvPicPr>
        <p:blipFill rotWithShape="1">
          <a:blip r:embed="rId3">
            <a:alphaModFix/>
          </a:blip>
          <a:srcRect b="0" l="0" r="0" t="0"/>
          <a:stretch/>
        </p:blipFill>
        <p:spPr>
          <a:xfrm>
            <a:off x="6497573" y="2963418"/>
            <a:ext cx="4734534" cy="3592571"/>
          </a:xfrm>
          <a:prstGeom prst="rect">
            <a:avLst/>
          </a:prstGeom>
          <a:noFill/>
          <a:ln>
            <a:noFill/>
          </a:ln>
        </p:spPr>
      </p:pic>
      <p:sp>
        <p:nvSpPr>
          <p:cNvPr id="197" name="Google Shape;197;p18"/>
          <p:cNvSpPr/>
          <p:nvPr/>
        </p:nvSpPr>
        <p:spPr>
          <a:xfrm>
            <a:off x="678255" y="4134092"/>
            <a:ext cx="598185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a:ea typeface="Times"/>
                <a:cs typeface="Times"/>
                <a:sym typeface="Times"/>
              </a:rPr>
              <a:t>Here there are two prime implicants: </a:t>
            </a:r>
            <a:r>
              <a:rPr i="1" lang="en-US" sz="2800">
                <a:solidFill>
                  <a:schemeClr val="dk1"/>
                </a:solidFill>
                <a:latin typeface="Times"/>
                <a:ea typeface="Times"/>
                <a:cs typeface="Times"/>
                <a:sym typeface="Times"/>
              </a:rPr>
              <a:t>x</a:t>
            </a:r>
            <a:r>
              <a:rPr lang="en-US" sz="2800">
                <a:solidFill>
                  <a:schemeClr val="dk1"/>
                </a:solidFill>
                <a:latin typeface="Times"/>
                <a:ea typeface="Times"/>
                <a:cs typeface="Times"/>
                <a:sym typeface="Times"/>
              </a:rPr>
              <a:t>1’ and </a:t>
            </a:r>
            <a:r>
              <a:rPr i="1" lang="en-US" sz="2800">
                <a:solidFill>
                  <a:schemeClr val="dk1"/>
                </a:solidFill>
                <a:latin typeface="Times"/>
                <a:ea typeface="Times"/>
                <a:cs typeface="Times"/>
                <a:sym typeface="Times"/>
              </a:rPr>
              <a:t>x</a:t>
            </a:r>
            <a:r>
              <a:rPr lang="en-US" sz="2800">
                <a:solidFill>
                  <a:schemeClr val="dk1"/>
                </a:solidFill>
                <a:latin typeface="Times"/>
                <a:ea typeface="Times"/>
                <a:cs typeface="Times"/>
                <a:sym typeface="Times"/>
              </a:rPr>
              <a:t>2</a:t>
            </a:r>
            <a:r>
              <a:rPr i="1" lang="en-US" sz="2800">
                <a:solidFill>
                  <a:schemeClr val="dk1"/>
                </a:solidFill>
                <a:latin typeface="Times"/>
                <a:ea typeface="Times"/>
                <a:cs typeface="Times"/>
                <a:sym typeface="Times"/>
              </a:rPr>
              <a:t>x</a:t>
            </a:r>
            <a:r>
              <a:rPr lang="en-US" sz="2800">
                <a:solidFill>
                  <a:schemeClr val="dk1"/>
                </a:solidFill>
                <a:latin typeface="Times"/>
                <a:ea typeface="Times"/>
                <a:cs typeface="Times"/>
                <a:sym typeface="Times"/>
              </a:rPr>
              <a:t>3.</a:t>
            </a:r>
            <a:endParaRPr sz="2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9"/>
          <p:cNvSpPr/>
          <p:nvPr/>
        </p:nvSpPr>
        <p:spPr>
          <a:xfrm>
            <a:off x="1569493" y="586853"/>
            <a:ext cx="8843749" cy="452431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chemeClr val="dk1"/>
                </a:solidFill>
                <a:latin typeface="Times"/>
                <a:ea typeface="Times"/>
                <a:cs typeface="Times"/>
                <a:sym typeface="Times"/>
              </a:rPr>
              <a:t>Cover</a:t>
            </a:r>
            <a:endParaRPr/>
          </a:p>
          <a:p>
            <a:pPr indent="0" lvl="0" marL="0" marR="0" rtl="0" algn="just">
              <a:spcBef>
                <a:spcPts val="0"/>
              </a:spcBef>
              <a:spcAft>
                <a:spcPts val="0"/>
              </a:spcAft>
              <a:buNone/>
            </a:pPr>
            <a:r>
              <a:rPr lang="en-US" sz="3200">
                <a:solidFill>
                  <a:srgbClr val="000000"/>
                </a:solidFill>
                <a:latin typeface="Times"/>
                <a:ea typeface="Times"/>
                <a:cs typeface="Times"/>
                <a:sym typeface="Times"/>
              </a:rPr>
              <a:t>A collection of implicants that account for all valuations for which a given function is equal to 1 is called a </a:t>
            </a:r>
            <a:r>
              <a:rPr i="1" lang="en-US" sz="3200">
                <a:solidFill>
                  <a:srgbClr val="000000"/>
                </a:solidFill>
                <a:latin typeface="Times"/>
                <a:ea typeface="Times"/>
                <a:cs typeface="Times"/>
                <a:sym typeface="Times"/>
              </a:rPr>
              <a:t>cover </a:t>
            </a:r>
            <a:r>
              <a:rPr lang="en-US" sz="3200">
                <a:solidFill>
                  <a:srgbClr val="000000"/>
                </a:solidFill>
                <a:latin typeface="Times"/>
                <a:ea typeface="Times"/>
                <a:cs typeface="Times"/>
                <a:sym typeface="Times"/>
              </a:rPr>
              <a:t>of that function. </a:t>
            </a:r>
            <a:endParaRPr/>
          </a:p>
          <a:p>
            <a:pPr indent="0" lvl="0" marL="0" marR="0" rtl="0" algn="just">
              <a:spcBef>
                <a:spcPts val="0"/>
              </a:spcBef>
              <a:spcAft>
                <a:spcPts val="0"/>
              </a:spcAft>
              <a:buNone/>
            </a:pPr>
            <a:r>
              <a:rPr lang="en-US" sz="3200">
                <a:solidFill>
                  <a:srgbClr val="000000"/>
                </a:solidFill>
                <a:latin typeface="Times"/>
                <a:ea typeface="Times"/>
                <a:cs typeface="Times"/>
                <a:sym typeface="Times"/>
              </a:rPr>
              <a:t>A number of different covers exist for most functions. </a:t>
            </a:r>
            <a:endParaRPr/>
          </a:p>
          <a:p>
            <a:pPr indent="-457200" lvl="0" marL="457200" marR="0" rtl="0" algn="just">
              <a:spcBef>
                <a:spcPts val="0"/>
              </a:spcBef>
              <a:spcAft>
                <a:spcPts val="0"/>
              </a:spcAft>
              <a:buClr>
                <a:srgbClr val="000000"/>
              </a:buClr>
              <a:buSzPts val="3200"/>
              <a:buFont typeface="Arial"/>
              <a:buChar char="•"/>
            </a:pPr>
            <a:r>
              <a:rPr lang="en-US" sz="3200">
                <a:solidFill>
                  <a:srgbClr val="000000"/>
                </a:solidFill>
                <a:latin typeface="Times"/>
                <a:ea typeface="Times"/>
                <a:cs typeface="Times"/>
                <a:sym typeface="Times"/>
              </a:rPr>
              <a:t>A set of all minterms for which </a:t>
            </a:r>
            <a:r>
              <a:rPr i="1" lang="en-US" sz="3200">
                <a:solidFill>
                  <a:srgbClr val="000000"/>
                </a:solidFill>
                <a:latin typeface="Times"/>
                <a:ea typeface="Times"/>
                <a:cs typeface="Times"/>
                <a:sym typeface="Times"/>
              </a:rPr>
              <a:t>f </a:t>
            </a:r>
            <a:r>
              <a:rPr lang="en-US" sz="3200">
                <a:solidFill>
                  <a:srgbClr val="000000"/>
                </a:solidFill>
                <a:latin typeface="Arial"/>
                <a:ea typeface="Arial"/>
                <a:cs typeface="Arial"/>
                <a:sym typeface="Arial"/>
              </a:rPr>
              <a:t>= </a:t>
            </a:r>
            <a:r>
              <a:rPr lang="en-US" sz="3200">
                <a:solidFill>
                  <a:srgbClr val="000000"/>
                </a:solidFill>
                <a:latin typeface="Times"/>
                <a:ea typeface="Times"/>
                <a:cs typeface="Times"/>
                <a:sym typeface="Times"/>
              </a:rPr>
              <a:t>1 is a cover. </a:t>
            </a:r>
            <a:endParaRPr/>
          </a:p>
          <a:p>
            <a:pPr indent="-457200" lvl="0" marL="457200" marR="0" rtl="0" algn="just">
              <a:spcBef>
                <a:spcPts val="0"/>
              </a:spcBef>
              <a:spcAft>
                <a:spcPts val="0"/>
              </a:spcAft>
              <a:buClr>
                <a:srgbClr val="000000"/>
              </a:buClr>
              <a:buSzPts val="3200"/>
              <a:buFont typeface="Arial"/>
              <a:buChar char="•"/>
            </a:pPr>
            <a:r>
              <a:rPr lang="en-US" sz="3200">
                <a:solidFill>
                  <a:srgbClr val="000000"/>
                </a:solidFill>
                <a:latin typeface="Times"/>
                <a:ea typeface="Times"/>
                <a:cs typeface="Times"/>
                <a:sym typeface="Times"/>
              </a:rPr>
              <a:t>A set of all prime implicants is a cover.</a:t>
            </a:r>
            <a:endParaRPr sz="3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p:nvPr/>
        </p:nvSpPr>
        <p:spPr>
          <a:xfrm>
            <a:off x="716826" y="805934"/>
            <a:ext cx="3941913"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chemeClr val="dk1"/>
                </a:solidFill>
                <a:latin typeface="Times"/>
                <a:ea typeface="Times"/>
                <a:cs typeface="Times"/>
                <a:sym typeface="Times"/>
              </a:rPr>
              <a:t>Three-Variable Map</a:t>
            </a:r>
            <a:endParaRPr sz="3200">
              <a:solidFill>
                <a:schemeClr val="dk1"/>
              </a:solidFill>
              <a:latin typeface="Calibri"/>
              <a:ea typeface="Calibri"/>
              <a:cs typeface="Calibri"/>
              <a:sym typeface="Calibri"/>
            </a:endParaRPr>
          </a:p>
        </p:txBody>
      </p:sp>
      <p:pic>
        <p:nvPicPr>
          <p:cNvPr id="91" name="Google Shape;91;p2"/>
          <p:cNvPicPr preferRelativeResize="0"/>
          <p:nvPr/>
        </p:nvPicPr>
        <p:blipFill rotWithShape="1">
          <a:blip r:embed="rId3">
            <a:alphaModFix/>
          </a:blip>
          <a:srcRect b="0" l="0" r="0" t="0"/>
          <a:stretch/>
        </p:blipFill>
        <p:spPr>
          <a:xfrm>
            <a:off x="2479964" y="1385879"/>
            <a:ext cx="7661563" cy="488403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0"/>
          <p:cNvSpPr/>
          <p:nvPr/>
        </p:nvSpPr>
        <p:spPr>
          <a:xfrm>
            <a:off x="1310186" y="982639"/>
            <a:ext cx="9471545"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a:ea typeface="Times"/>
                <a:cs typeface="Times"/>
                <a:sym typeface="Times"/>
              </a:rPr>
              <a:t>A cover defines a particular implementation of the function.  </a:t>
            </a:r>
            <a:endParaRPr sz="3200">
              <a:solidFill>
                <a:schemeClr val="dk1"/>
              </a:solidFill>
              <a:latin typeface="Calibri"/>
              <a:ea typeface="Calibri"/>
              <a:cs typeface="Calibri"/>
              <a:sym typeface="Calibri"/>
            </a:endParaRPr>
          </a:p>
        </p:txBody>
      </p:sp>
      <p:pic>
        <p:nvPicPr>
          <p:cNvPr id="208" name="Google Shape;208;p20"/>
          <p:cNvPicPr preferRelativeResize="0"/>
          <p:nvPr/>
        </p:nvPicPr>
        <p:blipFill rotWithShape="1">
          <a:blip r:embed="rId3">
            <a:alphaModFix/>
          </a:blip>
          <a:srcRect b="0" l="0" r="0" t="0"/>
          <a:stretch/>
        </p:blipFill>
        <p:spPr>
          <a:xfrm>
            <a:off x="6634051" y="1721472"/>
            <a:ext cx="4734534" cy="3592571"/>
          </a:xfrm>
          <a:prstGeom prst="rect">
            <a:avLst/>
          </a:prstGeom>
          <a:noFill/>
          <a:ln>
            <a:noFill/>
          </a:ln>
        </p:spPr>
      </p:pic>
      <p:pic>
        <p:nvPicPr>
          <p:cNvPr id="209" name="Google Shape;209;p20"/>
          <p:cNvPicPr preferRelativeResize="0"/>
          <p:nvPr/>
        </p:nvPicPr>
        <p:blipFill rotWithShape="1">
          <a:blip r:embed="rId4">
            <a:alphaModFix/>
          </a:blip>
          <a:srcRect b="0" l="0" r="0" t="0"/>
          <a:stretch/>
        </p:blipFill>
        <p:spPr>
          <a:xfrm>
            <a:off x="1310187" y="2674961"/>
            <a:ext cx="5540294" cy="739202"/>
          </a:xfrm>
          <a:prstGeom prst="rect">
            <a:avLst/>
          </a:prstGeom>
          <a:noFill/>
          <a:ln>
            <a:noFill/>
          </a:ln>
        </p:spPr>
      </p:pic>
      <p:pic>
        <p:nvPicPr>
          <p:cNvPr id="210" name="Google Shape;210;p20"/>
          <p:cNvPicPr preferRelativeResize="0"/>
          <p:nvPr/>
        </p:nvPicPr>
        <p:blipFill rotWithShape="1">
          <a:blip r:embed="rId5">
            <a:alphaModFix/>
          </a:blip>
          <a:srcRect b="0" l="0" r="0" t="0"/>
          <a:stretch/>
        </p:blipFill>
        <p:spPr>
          <a:xfrm>
            <a:off x="1310186" y="3794095"/>
            <a:ext cx="3862315" cy="593288"/>
          </a:xfrm>
          <a:prstGeom prst="rect">
            <a:avLst/>
          </a:prstGeom>
          <a:noFill/>
          <a:ln>
            <a:noFill/>
          </a:ln>
        </p:spPr>
      </p:pic>
      <p:pic>
        <p:nvPicPr>
          <p:cNvPr id="211" name="Google Shape;211;p20"/>
          <p:cNvPicPr preferRelativeResize="0"/>
          <p:nvPr/>
        </p:nvPicPr>
        <p:blipFill rotWithShape="1">
          <a:blip r:embed="rId6">
            <a:alphaModFix/>
          </a:blip>
          <a:srcRect b="0" l="0" r="0" t="0"/>
          <a:stretch/>
        </p:blipFill>
        <p:spPr>
          <a:xfrm>
            <a:off x="1458472" y="4548362"/>
            <a:ext cx="2854221" cy="639510"/>
          </a:xfrm>
          <a:prstGeom prst="rect">
            <a:avLst/>
          </a:prstGeom>
          <a:noFill/>
          <a:ln>
            <a:noFill/>
          </a:ln>
        </p:spPr>
      </p:pic>
      <p:sp>
        <p:nvSpPr>
          <p:cNvPr id="212" name="Google Shape;212;p20"/>
          <p:cNvSpPr/>
          <p:nvPr/>
        </p:nvSpPr>
        <p:spPr>
          <a:xfrm>
            <a:off x="1032333" y="5232310"/>
            <a:ext cx="10554615"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a:ea typeface="Times"/>
                <a:cs typeface="Times"/>
                <a:sym typeface="Times"/>
              </a:rPr>
              <a:t>While all of these expressions represent the function </a:t>
            </a:r>
            <a:r>
              <a:rPr i="1" lang="en-US" sz="3200">
                <a:solidFill>
                  <a:schemeClr val="dk1"/>
                </a:solidFill>
                <a:latin typeface="Times"/>
                <a:ea typeface="Times"/>
                <a:cs typeface="Times"/>
                <a:sym typeface="Times"/>
              </a:rPr>
              <a:t>f </a:t>
            </a:r>
            <a:r>
              <a:rPr lang="en-US" sz="3200">
                <a:solidFill>
                  <a:schemeClr val="dk1"/>
                </a:solidFill>
                <a:latin typeface="Times"/>
                <a:ea typeface="Times"/>
                <a:cs typeface="Times"/>
                <a:sym typeface="Times"/>
              </a:rPr>
              <a:t>correctly, the cover consisting of prime implicants leads to the lowest-cost implementation.</a:t>
            </a:r>
            <a:endParaRPr sz="32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p:nvPr/>
        </p:nvSpPr>
        <p:spPr>
          <a:xfrm>
            <a:off x="632103" y="514781"/>
            <a:ext cx="1210588"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600">
                <a:solidFill>
                  <a:schemeClr val="dk1"/>
                </a:solidFill>
                <a:latin typeface="Times"/>
                <a:ea typeface="Times"/>
                <a:cs typeface="Times"/>
                <a:sym typeface="Times"/>
              </a:rPr>
              <a:t>Cost</a:t>
            </a:r>
            <a:endParaRPr sz="3600">
              <a:solidFill>
                <a:schemeClr val="dk1"/>
              </a:solidFill>
              <a:latin typeface="Calibri"/>
              <a:ea typeface="Calibri"/>
              <a:cs typeface="Calibri"/>
              <a:sym typeface="Calibri"/>
            </a:endParaRPr>
          </a:p>
        </p:txBody>
      </p:sp>
      <p:sp>
        <p:nvSpPr>
          <p:cNvPr id="218" name="Google Shape;218;p21"/>
          <p:cNvSpPr/>
          <p:nvPr/>
        </p:nvSpPr>
        <p:spPr>
          <a:xfrm>
            <a:off x="1041779" y="1343252"/>
            <a:ext cx="10190328"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a:ea typeface="Times"/>
                <a:cs typeface="Times"/>
                <a:sym typeface="Times"/>
              </a:rPr>
              <a:t>Cost of a logic circuit is the number of gates plus the total number of inputs to all gates in the circuit.</a:t>
            </a:r>
            <a:endParaRPr sz="3200">
              <a:solidFill>
                <a:schemeClr val="dk1"/>
              </a:solidFill>
              <a:latin typeface="Calibri"/>
              <a:ea typeface="Calibri"/>
              <a:cs typeface="Calibri"/>
              <a:sym typeface="Calibri"/>
            </a:endParaRPr>
          </a:p>
        </p:txBody>
      </p:sp>
      <p:sp>
        <p:nvSpPr>
          <p:cNvPr id="219" name="Google Shape;219;p21"/>
          <p:cNvSpPr/>
          <p:nvPr/>
        </p:nvSpPr>
        <p:spPr>
          <a:xfrm>
            <a:off x="1041778" y="2602610"/>
            <a:ext cx="9930900" cy="2062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a:ea typeface="Times"/>
                <a:cs typeface="Times"/>
                <a:sym typeface="Times"/>
              </a:rPr>
              <a:t>If we assume that the input variables are available in both true and complemented forms, then the cost of the expression,                             is 9. Otherwise its cost is 13.  </a:t>
            </a:r>
            <a:endParaRPr sz="3200">
              <a:solidFill>
                <a:schemeClr val="dk1"/>
              </a:solidFill>
              <a:latin typeface="Calibri"/>
              <a:ea typeface="Calibri"/>
              <a:cs typeface="Calibri"/>
              <a:sym typeface="Calibri"/>
            </a:endParaRPr>
          </a:p>
        </p:txBody>
      </p:sp>
      <p:pic>
        <p:nvPicPr>
          <p:cNvPr id="220" name="Google Shape;220;p21"/>
          <p:cNvPicPr preferRelativeResize="0"/>
          <p:nvPr/>
        </p:nvPicPr>
        <p:blipFill rotWithShape="1">
          <a:blip r:embed="rId3">
            <a:alphaModFix/>
          </a:blip>
          <a:srcRect b="0" l="0" r="0" t="0"/>
          <a:stretch/>
        </p:blipFill>
        <p:spPr>
          <a:xfrm>
            <a:off x="2941075" y="3624449"/>
            <a:ext cx="2763753" cy="646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22"/>
          <p:cNvPicPr preferRelativeResize="0"/>
          <p:nvPr/>
        </p:nvPicPr>
        <p:blipFill rotWithShape="1">
          <a:blip r:embed="rId3">
            <a:alphaModFix/>
          </a:blip>
          <a:srcRect b="0" l="0" r="0" t="0"/>
          <a:stretch/>
        </p:blipFill>
        <p:spPr>
          <a:xfrm>
            <a:off x="3316373" y="2429301"/>
            <a:ext cx="5016067" cy="949060"/>
          </a:xfrm>
          <a:prstGeom prst="rect">
            <a:avLst/>
          </a:prstGeom>
          <a:noFill/>
          <a:ln>
            <a:noFill/>
          </a:ln>
        </p:spPr>
      </p:pic>
      <p:sp>
        <p:nvSpPr>
          <p:cNvPr id="226" name="Google Shape;226;p22"/>
          <p:cNvSpPr/>
          <p:nvPr/>
        </p:nvSpPr>
        <p:spPr>
          <a:xfrm>
            <a:off x="1100886" y="715454"/>
            <a:ext cx="9639901"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a:ea typeface="Times"/>
                <a:cs typeface="Times"/>
                <a:sym typeface="Times"/>
              </a:rPr>
              <a:t>If an inversion is needed inside a circuit, then the corresponding NOT gate and its input are included in the cost. For example, the expression</a:t>
            </a:r>
            <a:endParaRPr sz="3200">
              <a:solidFill>
                <a:schemeClr val="dk1"/>
              </a:solidFill>
              <a:latin typeface="Calibri"/>
              <a:ea typeface="Calibri"/>
              <a:cs typeface="Calibri"/>
              <a:sym typeface="Calibri"/>
            </a:endParaRPr>
          </a:p>
        </p:txBody>
      </p:sp>
      <p:sp>
        <p:nvSpPr>
          <p:cNvPr id="227" name="Google Shape;227;p22"/>
          <p:cNvSpPr txBox="1"/>
          <p:nvPr/>
        </p:nvSpPr>
        <p:spPr>
          <a:xfrm>
            <a:off x="1115940" y="3725839"/>
            <a:ext cx="3273653"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a:ea typeface="Times"/>
                <a:cs typeface="Times"/>
                <a:sym typeface="Times"/>
              </a:rPr>
              <a:t>has a cost of 14</a:t>
            </a:r>
            <a:r>
              <a:rPr lang="en-US" sz="3200">
                <a:solidFill>
                  <a:schemeClr val="dk1"/>
                </a:solidFill>
                <a:latin typeface="Calibri"/>
                <a:ea typeface="Calibri"/>
                <a:cs typeface="Calibri"/>
                <a:sym typeface="Calibri"/>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3"/>
          <p:cNvSpPr/>
          <p:nvPr/>
        </p:nvSpPr>
        <p:spPr>
          <a:xfrm>
            <a:off x="689587" y="957199"/>
            <a:ext cx="10449635"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dk1"/>
                </a:solidFill>
                <a:latin typeface="Times"/>
                <a:ea typeface="Times"/>
                <a:cs typeface="Times"/>
                <a:sym typeface="Times"/>
              </a:rPr>
              <a:t>Consider the following examples in which there is a choice as to which prime implicants to include in the final cover</a:t>
            </a:r>
            <a:endParaRPr sz="2800">
              <a:solidFill>
                <a:schemeClr val="dk1"/>
              </a:solidFill>
              <a:latin typeface="Calibri"/>
              <a:ea typeface="Calibri"/>
              <a:cs typeface="Calibri"/>
              <a:sym typeface="Calibri"/>
            </a:endParaRPr>
          </a:p>
        </p:txBody>
      </p:sp>
      <p:sp>
        <p:nvSpPr>
          <p:cNvPr id="233" name="Google Shape;233;p23"/>
          <p:cNvSpPr/>
          <p:nvPr/>
        </p:nvSpPr>
        <p:spPr>
          <a:xfrm>
            <a:off x="689587" y="365079"/>
            <a:ext cx="480772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Minimization Procedure</a:t>
            </a:r>
            <a:endParaRPr sz="3200">
              <a:solidFill>
                <a:schemeClr val="dk1"/>
              </a:solidFill>
              <a:latin typeface="Calibri"/>
              <a:ea typeface="Calibri"/>
              <a:cs typeface="Calibri"/>
              <a:sym typeface="Calibri"/>
            </a:endParaRPr>
          </a:p>
        </p:txBody>
      </p:sp>
      <p:sp>
        <p:nvSpPr>
          <p:cNvPr id="234" name="Google Shape;234;p23"/>
          <p:cNvSpPr/>
          <p:nvPr/>
        </p:nvSpPr>
        <p:spPr>
          <a:xfrm>
            <a:off x="727796" y="1964197"/>
            <a:ext cx="5905016" cy="4832092"/>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There are five prime implicants: x1’x3, x2’x3, x3x4’, x2x3’x4, x1’x2x4.</a:t>
            </a:r>
            <a:r>
              <a:rPr i="1" lang="en-US" sz="2800">
                <a:solidFill>
                  <a:schemeClr val="dk1"/>
                </a:solidFill>
                <a:latin typeface="Times New Roman"/>
                <a:ea typeface="Times New Roman"/>
                <a:cs typeface="Times New Roman"/>
                <a:sym typeface="Times New Roman"/>
              </a:rPr>
              <a:t> </a:t>
            </a:r>
            <a:endParaRPr/>
          </a:p>
          <a:p>
            <a:pPr indent="-457200" lvl="0" marL="457200" marR="0" rtl="0" algn="just">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The essential ones are x2’x3, (because of m11), x3x4’ (because of m14), x2x3’x4 (because of m13).</a:t>
            </a:r>
            <a:endParaRPr/>
          </a:p>
          <a:p>
            <a:pPr indent="-457200" lvl="0" marL="457200" marR="0" rtl="0" algn="just">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They must be included in the cover. These three prime implicants cover all minterms for which </a:t>
            </a:r>
            <a:r>
              <a:rPr i="1" lang="en-US" sz="2800">
                <a:solidFill>
                  <a:schemeClr val="dk1"/>
                </a:solidFill>
                <a:latin typeface="Times New Roman"/>
                <a:ea typeface="Times New Roman"/>
                <a:cs typeface="Times New Roman"/>
                <a:sym typeface="Times New Roman"/>
              </a:rPr>
              <a:t>f </a:t>
            </a:r>
            <a:r>
              <a:rPr lang="en-US" sz="2800">
                <a:solidFill>
                  <a:schemeClr val="dk1"/>
                </a:solidFill>
                <a:latin typeface="Times New Roman"/>
                <a:ea typeface="Times New Roman"/>
                <a:cs typeface="Times New Roman"/>
                <a:sym typeface="Times New Roman"/>
              </a:rPr>
              <a:t>= 1 except </a:t>
            </a:r>
            <a:r>
              <a:rPr i="1" lang="en-US" sz="2800">
                <a:solidFill>
                  <a:schemeClr val="dk1"/>
                </a:solidFill>
                <a:latin typeface="Times New Roman"/>
                <a:ea typeface="Times New Roman"/>
                <a:cs typeface="Times New Roman"/>
                <a:sym typeface="Times New Roman"/>
              </a:rPr>
              <a:t>m</a:t>
            </a:r>
            <a:r>
              <a:rPr lang="en-US" sz="2800">
                <a:solidFill>
                  <a:schemeClr val="dk1"/>
                </a:solidFill>
                <a:latin typeface="Times New Roman"/>
                <a:ea typeface="Times New Roman"/>
                <a:cs typeface="Times New Roman"/>
                <a:sym typeface="Times New Roman"/>
              </a:rPr>
              <a:t>7. It is clear that </a:t>
            </a:r>
            <a:r>
              <a:rPr i="1" lang="en-US" sz="2800">
                <a:solidFill>
                  <a:schemeClr val="dk1"/>
                </a:solidFill>
                <a:latin typeface="Times New Roman"/>
                <a:ea typeface="Times New Roman"/>
                <a:cs typeface="Times New Roman"/>
                <a:sym typeface="Times New Roman"/>
              </a:rPr>
              <a:t>m</a:t>
            </a:r>
            <a:r>
              <a:rPr lang="en-US" sz="2800">
                <a:solidFill>
                  <a:schemeClr val="dk1"/>
                </a:solidFill>
                <a:latin typeface="Times New Roman"/>
                <a:ea typeface="Times New Roman"/>
                <a:cs typeface="Times New Roman"/>
                <a:sym typeface="Times New Roman"/>
              </a:rPr>
              <a:t>7 can be covered by either x1’x3 or x1’x2x4 </a:t>
            </a:r>
            <a:r>
              <a:rPr i="1" lang="en-US" sz="2800">
                <a:solidFill>
                  <a:schemeClr val="dk1"/>
                </a:solidFill>
                <a:latin typeface="Times New Roman"/>
                <a:ea typeface="Times New Roman"/>
                <a:cs typeface="Times New Roman"/>
                <a:sym typeface="Times New Roman"/>
              </a:rPr>
              <a:t> </a:t>
            </a:r>
            <a:endParaRPr sz="2800">
              <a:solidFill>
                <a:schemeClr val="dk1"/>
              </a:solidFill>
              <a:latin typeface="Times New Roman"/>
              <a:ea typeface="Times New Roman"/>
              <a:cs typeface="Times New Roman"/>
              <a:sym typeface="Times New Roman"/>
            </a:endParaRPr>
          </a:p>
        </p:txBody>
      </p:sp>
      <p:pic>
        <p:nvPicPr>
          <p:cNvPr id="235" name="Google Shape;235;p23"/>
          <p:cNvPicPr preferRelativeResize="0"/>
          <p:nvPr/>
        </p:nvPicPr>
        <p:blipFill rotWithShape="1">
          <a:blip r:embed="rId3">
            <a:alphaModFix/>
          </a:blip>
          <a:srcRect b="0" l="0" r="0" t="0"/>
          <a:stretch/>
        </p:blipFill>
        <p:spPr>
          <a:xfrm>
            <a:off x="6632812" y="2102065"/>
            <a:ext cx="5190698" cy="455635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p:nvPr/>
        </p:nvSpPr>
        <p:spPr>
          <a:xfrm>
            <a:off x="1478507" y="483443"/>
            <a:ext cx="9289576"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New Roman"/>
                <a:ea typeface="Times New Roman"/>
                <a:cs typeface="Times New Roman"/>
                <a:sym typeface="Times New Roman"/>
              </a:rPr>
              <a:t>Because </a:t>
            </a:r>
            <a:r>
              <a:rPr i="1" lang="en-US" sz="3200">
                <a:solidFill>
                  <a:schemeClr val="dk1"/>
                </a:solidFill>
                <a:latin typeface="Times New Roman"/>
                <a:ea typeface="Times New Roman"/>
                <a:cs typeface="Times New Roman"/>
                <a:sym typeface="Times New Roman"/>
              </a:rPr>
              <a:t>x</a:t>
            </a:r>
            <a:r>
              <a:rPr lang="en-US" sz="3200">
                <a:solidFill>
                  <a:schemeClr val="dk1"/>
                </a:solidFill>
                <a:latin typeface="Times New Roman"/>
                <a:ea typeface="Times New Roman"/>
                <a:cs typeface="Times New Roman"/>
                <a:sym typeface="Times New Roman"/>
              </a:rPr>
              <a:t>1’</a:t>
            </a:r>
            <a:r>
              <a:rPr i="1" lang="en-US" sz="3200">
                <a:solidFill>
                  <a:schemeClr val="dk1"/>
                </a:solidFill>
                <a:latin typeface="Times New Roman"/>
                <a:ea typeface="Times New Roman"/>
                <a:cs typeface="Times New Roman"/>
                <a:sym typeface="Times New Roman"/>
              </a:rPr>
              <a:t>x</a:t>
            </a:r>
            <a:r>
              <a:rPr lang="en-US" sz="3200">
                <a:solidFill>
                  <a:schemeClr val="dk1"/>
                </a:solidFill>
                <a:latin typeface="Times New Roman"/>
                <a:ea typeface="Times New Roman"/>
                <a:cs typeface="Times New Roman"/>
                <a:sym typeface="Times New Roman"/>
              </a:rPr>
              <a:t>3 has a lower cost, it is chosen for the cover. Therefore, the minimum-cost realization is</a:t>
            </a:r>
            <a:endParaRPr/>
          </a:p>
        </p:txBody>
      </p:sp>
      <p:pic>
        <p:nvPicPr>
          <p:cNvPr id="241" name="Google Shape;241;p24"/>
          <p:cNvPicPr preferRelativeResize="0"/>
          <p:nvPr/>
        </p:nvPicPr>
        <p:blipFill rotWithShape="1">
          <a:blip r:embed="rId3">
            <a:alphaModFix/>
          </a:blip>
          <a:srcRect b="0" l="0" r="0" t="0"/>
          <a:stretch/>
        </p:blipFill>
        <p:spPr>
          <a:xfrm>
            <a:off x="2763035" y="1693239"/>
            <a:ext cx="6720519" cy="735147"/>
          </a:xfrm>
          <a:prstGeom prst="rect">
            <a:avLst/>
          </a:prstGeom>
          <a:noFill/>
          <a:ln>
            <a:noFill/>
          </a:ln>
        </p:spPr>
      </p:pic>
      <p:sp>
        <p:nvSpPr>
          <p:cNvPr id="242" name="Google Shape;242;p24"/>
          <p:cNvSpPr/>
          <p:nvPr/>
        </p:nvSpPr>
        <p:spPr>
          <a:xfrm>
            <a:off x="868906" y="2722906"/>
            <a:ext cx="10508776" cy="35394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dk1"/>
                </a:solidFill>
                <a:latin typeface="Times"/>
                <a:ea typeface="Times"/>
                <a:cs typeface="Times"/>
                <a:sym typeface="Times"/>
              </a:rPr>
              <a:t>The process of finding a minimum-cost circuit involves the following steps:</a:t>
            </a:r>
            <a:endParaRPr/>
          </a:p>
          <a:p>
            <a:pPr indent="-514350" lvl="0" marL="514350" marR="0" rtl="0" algn="just">
              <a:spcBef>
                <a:spcPts val="0"/>
              </a:spcBef>
              <a:spcAft>
                <a:spcPts val="0"/>
              </a:spcAft>
              <a:buClr>
                <a:schemeClr val="dk1"/>
              </a:buClr>
              <a:buSzPts val="2800"/>
              <a:buFont typeface="Calibri"/>
              <a:buAutoNum type="arabicPeriod"/>
            </a:pPr>
            <a:r>
              <a:rPr lang="en-US" sz="2800">
                <a:solidFill>
                  <a:schemeClr val="dk1"/>
                </a:solidFill>
                <a:latin typeface="Times"/>
                <a:ea typeface="Times"/>
                <a:cs typeface="Times"/>
                <a:sym typeface="Times"/>
              </a:rPr>
              <a:t>Generate all prime implicants for the given function </a:t>
            </a:r>
            <a:r>
              <a:rPr i="1" lang="en-US" sz="2800">
                <a:solidFill>
                  <a:schemeClr val="dk1"/>
                </a:solidFill>
                <a:latin typeface="Times"/>
                <a:ea typeface="Times"/>
                <a:cs typeface="Times"/>
                <a:sym typeface="Times"/>
              </a:rPr>
              <a:t>f </a:t>
            </a:r>
            <a:r>
              <a:rPr lang="en-US" sz="2800">
                <a:solidFill>
                  <a:schemeClr val="dk1"/>
                </a:solidFill>
                <a:latin typeface="Times"/>
                <a:ea typeface="Times"/>
                <a:cs typeface="Times"/>
                <a:sym typeface="Times"/>
              </a:rPr>
              <a:t>.</a:t>
            </a:r>
            <a:endParaRPr/>
          </a:p>
          <a:p>
            <a:pPr indent="-514350" lvl="0" marL="514350" marR="0" rtl="0" algn="just">
              <a:spcBef>
                <a:spcPts val="0"/>
              </a:spcBef>
              <a:spcAft>
                <a:spcPts val="0"/>
              </a:spcAft>
              <a:buClr>
                <a:schemeClr val="dk1"/>
              </a:buClr>
              <a:buSzPts val="2800"/>
              <a:buFont typeface="Calibri"/>
              <a:buAutoNum type="arabicPeriod"/>
            </a:pPr>
            <a:r>
              <a:rPr lang="en-US" sz="2800">
                <a:solidFill>
                  <a:schemeClr val="dk1"/>
                </a:solidFill>
                <a:latin typeface="Times"/>
                <a:ea typeface="Times"/>
                <a:cs typeface="Times"/>
                <a:sym typeface="Times"/>
              </a:rPr>
              <a:t>Find the set of essential prime implicants.</a:t>
            </a:r>
            <a:endParaRPr/>
          </a:p>
          <a:p>
            <a:pPr indent="-514350" lvl="0" marL="514350" marR="0" rtl="0" algn="just">
              <a:spcBef>
                <a:spcPts val="0"/>
              </a:spcBef>
              <a:spcAft>
                <a:spcPts val="0"/>
              </a:spcAft>
              <a:buClr>
                <a:schemeClr val="dk1"/>
              </a:buClr>
              <a:buSzPts val="2800"/>
              <a:buFont typeface="Calibri"/>
              <a:buAutoNum type="arabicPeriod"/>
            </a:pPr>
            <a:r>
              <a:rPr lang="en-US" sz="2800">
                <a:solidFill>
                  <a:schemeClr val="dk1"/>
                </a:solidFill>
                <a:latin typeface="Times"/>
                <a:ea typeface="Times"/>
                <a:cs typeface="Times"/>
                <a:sym typeface="Times"/>
              </a:rPr>
              <a:t>If the set of essential prime implicants covers all valuations for which </a:t>
            </a:r>
            <a:r>
              <a:rPr i="1" lang="en-US" sz="2800">
                <a:solidFill>
                  <a:schemeClr val="dk1"/>
                </a:solidFill>
                <a:latin typeface="Times"/>
                <a:ea typeface="Times"/>
                <a:cs typeface="Times"/>
                <a:sym typeface="Times"/>
              </a:rPr>
              <a:t>f </a:t>
            </a:r>
            <a:r>
              <a:rPr lang="en-US" sz="2800">
                <a:solidFill>
                  <a:schemeClr val="dk1"/>
                </a:solidFill>
                <a:latin typeface="Arial"/>
                <a:ea typeface="Arial"/>
                <a:cs typeface="Arial"/>
                <a:sym typeface="Arial"/>
              </a:rPr>
              <a:t>= </a:t>
            </a:r>
            <a:r>
              <a:rPr lang="en-US" sz="2800">
                <a:solidFill>
                  <a:schemeClr val="dk1"/>
                </a:solidFill>
                <a:latin typeface="Times"/>
                <a:ea typeface="Times"/>
                <a:cs typeface="Times"/>
                <a:sym typeface="Times"/>
              </a:rPr>
              <a:t>1, then this set is the desired cover of </a:t>
            </a:r>
            <a:r>
              <a:rPr i="1" lang="en-US" sz="2800">
                <a:solidFill>
                  <a:schemeClr val="dk1"/>
                </a:solidFill>
                <a:latin typeface="Times"/>
                <a:ea typeface="Times"/>
                <a:cs typeface="Times"/>
                <a:sym typeface="Times"/>
              </a:rPr>
              <a:t>f </a:t>
            </a:r>
            <a:r>
              <a:rPr lang="en-US" sz="2800">
                <a:solidFill>
                  <a:schemeClr val="dk1"/>
                </a:solidFill>
                <a:latin typeface="Times"/>
                <a:ea typeface="Times"/>
                <a:cs typeface="Times"/>
                <a:sym typeface="Times"/>
              </a:rPr>
              <a:t>. Otherwise, determine the nonessential prime implicants that should be added to form a complete minimum-cost cover.</a:t>
            </a:r>
            <a:endParaRPr sz="2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25"/>
          <p:cNvPicPr preferRelativeResize="0"/>
          <p:nvPr/>
        </p:nvPicPr>
        <p:blipFill rotWithShape="1">
          <a:blip r:embed="rId3">
            <a:alphaModFix/>
          </a:blip>
          <a:srcRect b="0" l="0" r="0" t="0"/>
          <a:stretch/>
        </p:blipFill>
        <p:spPr>
          <a:xfrm>
            <a:off x="4744180" y="1897040"/>
            <a:ext cx="5800155" cy="4871208"/>
          </a:xfrm>
          <a:prstGeom prst="rect">
            <a:avLst/>
          </a:prstGeom>
          <a:noFill/>
          <a:ln>
            <a:noFill/>
          </a:ln>
        </p:spPr>
      </p:pic>
      <p:sp>
        <p:nvSpPr>
          <p:cNvPr id="248" name="Google Shape;248;p25"/>
          <p:cNvSpPr txBox="1"/>
          <p:nvPr/>
        </p:nvSpPr>
        <p:spPr>
          <a:xfrm>
            <a:off x="1337481" y="818866"/>
            <a:ext cx="554530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Consider the following example:</a:t>
            </a:r>
            <a:endParaRPr/>
          </a:p>
        </p:txBody>
      </p:sp>
      <p:sp>
        <p:nvSpPr>
          <p:cNvPr id="249" name="Google Shape;249;p25"/>
          <p:cNvSpPr/>
          <p:nvPr/>
        </p:nvSpPr>
        <p:spPr>
          <a:xfrm>
            <a:off x="585590" y="2516396"/>
            <a:ext cx="434125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a:ea typeface="Times"/>
                <a:cs typeface="Times"/>
                <a:sym typeface="Times"/>
              </a:rPr>
              <a:t>only </a:t>
            </a:r>
            <a:r>
              <a:rPr i="1" lang="en-US" sz="3200">
                <a:solidFill>
                  <a:schemeClr val="dk1"/>
                </a:solidFill>
                <a:latin typeface="Times"/>
                <a:ea typeface="Times"/>
                <a:cs typeface="Times"/>
                <a:sym typeface="Times"/>
              </a:rPr>
              <a:t>x</a:t>
            </a:r>
            <a:r>
              <a:rPr lang="en-US" sz="3200">
                <a:solidFill>
                  <a:schemeClr val="dk1"/>
                </a:solidFill>
                <a:latin typeface="Times"/>
                <a:ea typeface="Times"/>
                <a:cs typeface="Times"/>
                <a:sym typeface="Times"/>
              </a:rPr>
              <a:t>3’</a:t>
            </a:r>
            <a:r>
              <a:rPr i="1" lang="en-US" sz="3200">
                <a:solidFill>
                  <a:schemeClr val="dk1"/>
                </a:solidFill>
                <a:latin typeface="Times"/>
                <a:ea typeface="Times"/>
                <a:cs typeface="Times"/>
                <a:sym typeface="Times"/>
              </a:rPr>
              <a:t>x</a:t>
            </a:r>
            <a:r>
              <a:rPr lang="en-US" sz="3200">
                <a:solidFill>
                  <a:schemeClr val="dk1"/>
                </a:solidFill>
                <a:latin typeface="Times"/>
                <a:ea typeface="Times"/>
                <a:cs typeface="Times"/>
                <a:sym typeface="Times"/>
              </a:rPr>
              <a:t>4’ is essential.</a:t>
            </a:r>
            <a:endParaRPr sz="3200">
              <a:solidFill>
                <a:schemeClr val="dk1"/>
              </a:solidFill>
              <a:latin typeface="Calibri"/>
              <a:ea typeface="Calibri"/>
              <a:cs typeface="Calibri"/>
              <a:sym typeface="Calibri"/>
            </a:endParaRPr>
          </a:p>
        </p:txBody>
      </p:sp>
      <p:pic>
        <p:nvPicPr>
          <p:cNvPr id="250" name="Google Shape;250;p25"/>
          <p:cNvPicPr preferRelativeResize="0"/>
          <p:nvPr/>
        </p:nvPicPr>
        <p:blipFill rotWithShape="1">
          <a:blip r:embed="rId4">
            <a:alphaModFix/>
          </a:blip>
          <a:srcRect b="0" l="0" r="0" t="0"/>
          <a:stretch/>
        </p:blipFill>
        <p:spPr>
          <a:xfrm>
            <a:off x="611622" y="5405744"/>
            <a:ext cx="4509415" cy="665263"/>
          </a:xfrm>
          <a:prstGeom prst="rect">
            <a:avLst/>
          </a:prstGeom>
          <a:noFill/>
          <a:ln>
            <a:noFill/>
          </a:ln>
        </p:spPr>
      </p:pic>
      <p:sp>
        <p:nvSpPr>
          <p:cNvPr id="251" name="Google Shape;251;p25"/>
          <p:cNvSpPr txBox="1"/>
          <p:nvPr/>
        </p:nvSpPr>
        <p:spPr>
          <a:xfrm>
            <a:off x="585590" y="3182874"/>
            <a:ext cx="3889612" cy="20621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Calibri"/>
                <a:ea typeface="Calibri"/>
                <a:cs typeface="Calibri"/>
                <a:sym typeface="Calibri"/>
              </a:rPr>
              <a:t>Then the best choice to implement the minimum cost circuit is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26"/>
          <p:cNvPicPr preferRelativeResize="0"/>
          <p:nvPr/>
        </p:nvPicPr>
        <p:blipFill rotWithShape="1">
          <a:blip r:embed="rId3">
            <a:alphaModFix/>
          </a:blip>
          <a:srcRect b="0" l="0" r="0" t="0"/>
          <a:stretch/>
        </p:blipFill>
        <p:spPr>
          <a:xfrm>
            <a:off x="6102824" y="1542197"/>
            <a:ext cx="4996204" cy="4531056"/>
          </a:xfrm>
          <a:prstGeom prst="rect">
            <a:avLst/>
          </a:prstGeom>
          <a:noFill/>
          <a:ln>
            <a:noFill/>
          </a:ln>
        </p:spPr>
      </p:pic>
      <p:sp>
        <p:nvSpPr>
          <p:cNvPr id="257" name="Google Shape;257;p26"/>
          <p:cNvSpPr/>
          <p:nvPr/>
        </p:nvSpPr>
        <p:spPr>
          <a:xfrm>
            <a:off x="823415" y="363604"/>
            <a:ext cx="10558818"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dk1"/>
                </a:solidFill>
                <a:latin typeface="Times"/>
                <a:ea typeface="Times"/>
                <a:cs typeface="Times"/>
                <a:sym typeface="Times"/>
              </a:rPr>
              <a:t>Sometimes there may not be any essential prime implicants at all. Example:</a:t>
            </a:r>
            <a:endParaRPr sz="2800">
              <a:solidFill>
                <a:schemeClr val="dk1"/>
              </a:solidFill>
              <a:latin typeface="Calibri"/>
              <a:ea typeface="Calibri"/>
              <a:cs typeface="Calibri"/>
              <a:sym typeface="Calibri"/>
            </a:endParaRPr>
          </a:p>
        </p:txBody>
      </p:sp>
      <p:sp>
        <p:nvSpPr>
          <p:cNvPr id="258" name="Google Shape;258;p26"/>
          <p:cNvSpPr/>
          <p:nvPr/>
        </p:nvSpPr>
        <p:spPr>
          <a:xfrm>
            <a:off x="944064" y="2016036"/>
            <a:ext cx="288354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a:ea typeface="Times"/>
                <a:cs typeface="Times"/>
                <a:sym typeface="Times"/>
              </a:rPr>
              <a:t>Two alternatives:</a:t>
            </a:r>
            <a:endParaRPr sz="2800">
              <a:solidFill>
                <a:schemeClr val="dk1"/>
              </a:solidFill>
              <a:latin typeface="Calibri"/>
              <a:ea typeface="Calibri"/>
              <a:cs typeface="Calibri"/>
              <a:sym typeface="Calibri"/>
            </a:endParaRPr>
          </a:p>
        </p:txBody>
      </p:sp>
      <p:pic>
        <p:nvPicPr>
          <p:cNvPr id="259" name="Google Shape;259;p26"/>
          <p:cNvPicPr preferRelativeResize="0"/>
          <p:nvPr/>
        </p:nvPicPr>
        <p:blipFill rotWithShape="1">
          <a:blip r:embed="rId4">
            <a:alphaModFix/>
          </a:blip>
          <a:srcRect b="0" l="0" r="0" t="0"/>
          <a:stretch/>
        </p:blipFill>
        <p:spPr>
          <a:xfrm>
            <a:off x="653924" y="2946874"/>
            <a:ext cx="5916440" cy="581413"/>
          </a:xfrm>
          <a:prstGeom prst="rect">
            <a:avLst/>
          </a:prstGeom>
          <a:noFill/>
          <a:ln>
            <a:noFill/>
          </a:ln>
        </p:spPr>
      </p:pic>
      <p:pic>
        <p:nvPicPr>
          <p:cNvPr id="260" name="Google Shape;260;p26"/>
          <p:cNvPicPr preferRelativeResize="0"/>
          <p:nvPr/>
        </p:nvPicPr>
        <p:blipFill rotWithShape="1">
          <a:blip r:embed="rId5">
            <a:alphaModFix/>
          </a:blip>
          <a:srcRect b="0" l="0" r="0" t="0"/>
          <a:stretch/>
        </p:blipFill>
        <p:spPr>
          <a:xfrm>
            <a:off x="653924" y="3935905"/>
            <a:ext cx="6052919" cy="69396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7"/>
          <p:cNvSpPr/>
          <p:nvPr/>
        </p:nvSpPr>
        <p:spPr>
          <a:xfrm>
            <a:off x="999321" y="391952"/>
            <a:ext cx="701185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a:ea typeface="Times"/>
                <a:cs typeface="Times"/>
                <a:sym typeface="Times"/>
              </a:rPr>
              <a:t>Minimization of Product-of-Sums Forms</a:t>
            </a:r>
            <a:endParaRPr sz="2800">
              <a:solidFill>
                <a:schemeClr val="dk1"/>
              </a:solidFill>
              <a:latin typeface="Calibri"/>
              <a:ea typeface="Calibri"/>
              <a:cs typeface="Calibri"/>
              <a:sym typeface="Calibri"/>
            </a:endParaRPr>
          </a:p>
        </p:txBody>
      </p:sp>
      <p:pic>
        <p:nvPicPr>
          <p:cNvPr id="266" name="Google Shape;266;p27"/>
          <p:cNvPicPr preferRelativeResize="0"/>
          <p:nvPr/>
        </p:nvPicPr>
        <p:blipFill rotWithShape="1">
          <a:blip r:embed="rId3">
            <a:alphaModFix/>
          </a:blip>
          <a:srcRect b="0" l="0" r="0" t="0"/>
          <a:stretch/>
        </p:blipFill>
        <p:spPr>
          <a:xfrm>
            <a:off x="5371144" y="1689622"/>
            <a:ext cx="6172401" cy="3630304"/>
          </a:xfrm>
          <a:prstGeom prst="rect">
            <a:avLst/>
          </a:prstGeom>
          <a:noFill/>
          <a:ln>
            <a:noFill/>
          </a:ln>
        </p:spPr>
      </p:pic>
      <p:pic>
        <p:nvPicPr>
          <p:cNvPr id="267" name="Google Shape;267;p27"/>
          <p:cNvPicPr preferRelativeResize="0"/>
          <p:nvPr/>
        </p:nvPicPr>
        <p:blipFill rotWithShape="1">
          <a:blip r:embed="rId4">
            <a:alphaModFix/>
          </a:blip>
          <a:srcRect b="0" l="0" r="0" t="0"/>
          <a:stretch/>
        </p:blipFill>
        <p:spPr>
          <a:xfrm>
            <a:off x="1195240" y="1560445"/>
            <a:ext cx="4007686" cy="636845"/>
          </a:xfrm>
          <a:prstGeom prst="rect">
            <a:avLst/>
          </a:prstGeom>
          <a:noFill/>
          <a:ln>
            <a:noFill/>
          </a:ln>
        </p:spPr>
      </p:pic>
      <p:pic>
        <p:nvPicPr>
          <p:cNvPr id="268" name="Google Shape;268;p27"/>
          <p:cNvPicPr preferRelativeResize="0"/>
          <p:nvPr/>
        </p:nvPicPr>
        <p:blipFill rotWithShape="1">
          <a:blip r:embed="rId5">
            <a:alphaModFix/>
          </a:blip>
          <a:srcRect b="0" l="0" r="0" t="0"/>
          <a:stretch/>
        </p:blipFill>
        <p:spPr>
          <a:xfrm>
            <a:off x="1195240" y="3554814"/>
            <a:ext cx="3704306" cy="1255212"/>
          </a:xfrm>
          <a:prstGeom prst="rect">
            <a:avLst/>
          </a:prstGeom>
          <a:noFill/>
          <a:ln>
            <a:noFill/>
          </a:ln>
        </p:spPr>
      </p:pic>
      <p:pic>
        <p:nvPicPr>
          <p:cNvPr id="269" name="Google Shape;269;p27"/>
          <p:cNvPicPr preferRelativeResize="0"/>
          <p:nvPr/>
        </p:nvPicPr>
        <p:blipFill rotWithShape="1">
          <a:blip r:embed="rId6">
            <a:alphaModFix/>
          </a:blip>
          <a:srcRect b="0" l="0" r="0" t="0"/>
          <a:stretch/>
        </p:blipFill>
        <p:spPr>
          <a:xfrm>
            <a:off x="1324252" y="4619370"/>
            <a:ext cx="4612524" cy="2233966"/>
          </a:xfrm>
          <a:prstGeom prst="rect">
            <a:avLst/>
          </a:prstGeom>
          <a:noFill/>
          <a:ln>
            <a:noFill/>
          </a:ln>
        </p:spPr>
      </p:pic>
      <p:sp>
        <p:nvSpPr>
          <p:cNvPr id="270" name="Google Shape;270;p27"/>
          <p:cNvSpPr txBox="1"/>
          <p:nvPr/>
        </p:nvSpPr>
        <p:spPr>
          <a:xfrm>
            <a:off x="2890344" y="3031594"/>
            <a:ext cx="61747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OR</a:t>
            </a:r>
            <a:endParaRPr/>
          </a:p>
        </p:txBody>
      </p:sp>
      <p:sp>
        <p:nvSpPr>
          <p:cNvPr id="271" name="Google Shape;271;p27"/>
          <p:cNvSpPr txBox="1"/>
          <p:nvPr/>
        </p:nvSpPr>
        <p:spPr>
          <a:xfrm>
            <a:off x="999321" y="1070714"/>
            <a:ext cx="177638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Example1: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8"/>
          <p:cNvSpPr/>
          <p:nvPr/>
        </p:nvSpPr>
        <p:spPr>
          <a:xfrm>
            <a:off x="1000834" y="529562"/>
            <a:ext cx="9794543"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dk1"/>
                </a:solidFill>
                <a:latin typeface="Times"/>
                <a:ea typeface="Times"/>
                <a:cs typeface="Times"/>
                <a:sym typeface="Times"/>
              </a:rPr>
              <a:t>Its cost is greater than the cost of the equivalent SOP implementation</a:t>
            </a:r>
            <a:endParaRPr sz="2800">
              <a:solidFill>
                <a:schemeClr val="dk1"/>
              </a:solidFill>
              <a:latin typeface="Calibri"/>
              <a:ea typeface="Calibri"/>
              <a:cs typeface="Calibri"/>
              <a:sym typeface="Calibri"/>
            </a:endParaRPr>
          </a:p>
        </p:txBody>
      </p:sp>
      <p:pic>
        <p:nvPicPr>
          <p:cNvPr id="277" name="Google Shape;277;p28"/>
          <p:cNvPicPr preferRelativeResize="0"/>
          <p:nvPr/>
        </p:nvPicPr>
        <p:blipFill rotWithShape="1">
          <a:blip r:embed="rId3">
            <a:alphaModFix/>
          </a:blip>
          <a:srcRect b="0" l="0" r="0" t="0"/>
          <a:stretch/>
        </p:blipFill>
        <p:spPr>
          <a:xfrm>
            <a:off x="1240108" y="1805162"/>
            <a:ext cx="2854221" cy="639510"/>
          </a:xfrm>
          <a:prstGeom prst="rect">
            <a:avLst/>
          </a:prstGeom>
          <a:noFill/>
          <a:ln>
            <a:noFill/>
          </a:ln>
        </p:spPr>
      </p:pic>
      <p:pic>
        <p:nvPicPr>
          <p:cNvPr id="278" name="Google Shape;278;p28"/>
          <p:cNvPicPr preferRelativeResize="0"/>
          <p:nvPr/>
        </p:nvPicPr>
        <p:blipFill rotWithShape="1">
          <a:blip r:embed="rId4">
            <a:alphaModFix/>
          </a:blip>
          <a:srcRect b="0" l="0" r="0" t="0"/>
          <a:stretch/>
        </p:blipFill>
        <p:spPr>
          <a:xfrm>
            <a:off x="1278489" y="4169180"/>
            <a:ext cx="4007686" cy="636845"/>
          </a:xfrm>
          <a:prstGeom prst="rect">
            <a:avLst/>
          </a:prstGeom>
          <a:noFill/>
          <a:ln>
            <a:noFill/>
          </a:ln>
        </p:spPr>
      </p:pic>
      <p:sp>
        <p:nvSpPr>
          <p:cNvPr id="279" name="Google Shape;279;p28"/>
          <p:cNvSpPr txBox="1"/>
          <p:nvPr/>
        </p:nvSpPr>
        <p:spPr>
          <a:xfrm>
            <a:off x="4303705" y="1600060"/>
            <a:ext cx="6491672"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Calibri"/>
                <a:ea typeface="Calibri"/>
                <a:cs typeface="Calibri"/>
                <a:sym typeface="Calibri"/>
              </a:rPr>
              <a:t>SOP    COST: 6 (assuming </a:t>
            </a:r>
            <a:r>
              <a:rPr lang="en-US" sz="2400">
                <a:solidFill>
                  <a:schemeClr val="dk1"/>
                </a:solidFill>
                <a:latin typeface="Times"/>
                <a:ea typeface="Times"/>
                <a:cs typeface="Times"/>
                <a:sym typeface="Times"/>
              </a:rPr>
              <a:t>input variables are available in both true and complemented forms</a:t>
            </a:r>
            <a:r>
              <a:rPr lang="en-US" sz="2400">
                <a:solidFill>
                  <a:schemeClr val="dk1"/>
                </a:solidFill>
                <a:latin typeface="Calibri"/>
                <a:ea typeface="Calibri"/>
                <a:cs typeface="Calibri"/>
                <a:sym typeface="Calibri"/>
              </a:rPr>
              <a:t>)</a:t>
            </a:r>
            <a:endParaRPr/>
          </a:p>
        </p:txBody>
      </p:sp>
      <p:sp>
        <p:nvSpPr>
          <p:cNvPr id="280" name="Google Shape;280;p28"/>
          <p:cNvSpPr txBox="1"/>
          <p:nvPr/>
        </p:nvSpPr>
        <p:spPr>
          <a:xfrm>
            <a:off x="5600259" y="4221250"/>
            <a:ext cx="2304221"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Calibri"/>
                <a:ea typeface="Calibri"/>
                <a:cs typeface="Calibri"/>
                <a:sym typeface="Calibri"/>
              </a:rPr>
              <a:t>POS COST: 9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29"/>
          <p:cNvPicPr preferRelativeResize="0"/>
          <p:nvPr/>
        </p:nvPicPr>
        <p:blipFill rotWithShape="1">
          <a:blip r:embed="rId3">
            <a:alphaModFix/>
          </a:blip>
          <a:srcRect b="0" l="0" r="0" t="0"/>
          <a:stretch/>
        </p:blipFill>
        <p:spPr>
          <a:xfrm>
            <a:off x="5988120" y="368490"/>
            <a:ext cx="5525154" cy="4558352"/>
          </a:xfrm>
          <a:prstGeom prst="rect">
            <a:avLst/>
          </a:prstGeom>
          <a:noFill/>
          <a:ln>
            <a:noFill/>
          </a:ln>
        </p:spPr>
      </p:pic>
      <p:sp>
        <p:nvSpPr>
          <p:cNvPr id="286" name="Google Shape;286;p29"/>
          <p:cNvSpPr txBox="1"/>
          <p:nvPr/>
        </p:nvSpPr>
        <p:spPr>
          <a:xfrm>
            <a:off x="999321" y="1070714"/>
            <a:ext cx="177638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Example2: </a:t>
            </a:r>
            <a:endParaRPr/>
          </a:p>
        </p:txBody>
      </p:sp>
      <p:pic>
        <p:nvPicPr>
          <p:cNvPr id="287" name="Google Shape;287;p29"/>
          <p:cNvPicPr preferRelativeResize="0"/>
          <p:nvPr/>
        </p:nvPicPr>
        <p:blipFill rotWithShape="1">
          <a:blip r:embed="rId4">
            <a:alphaModFix/>
          </a:blip>
          <a:srcRect b="0" l="0" r="0" t="0"/>
          <a:stretch/>
        </p:blipFill>
        <p:spPr>
          <a:xfrm>
            <a:off x="737018" y="2069467"/>
            <a:ext cx="5568312" cy="496311"/>
          </a:xfrm>
          <a:prstGeom prst="rect">
            <a:avLst/>
          </a:prstGeom>
          <a:noFill/>
          <a:ln>
            <a:noFill/>
          </a:ln>
        </p:spPr>
      </p:pic>
      <p:sp>
        <p:nvSpPr>
          <p:cNvPr id="288" name="Google Shape;288;p29"/>
          <p:cNvSpPr txBox="1"/>
          <p:nvPr/>
        </p:nvSpPr>
        <p:spPr>
          <a:xfrm>
            <a:off x="2890344" y="3031594"/>
            <a:ext cx="61747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OR</a:t>
            </a:r>
            <a:endParaRPr/>
          </a:p>
        </p:txBody>
      </p:sp>
      <p:pic>
        <p:nvPicPr>
          <p:cNvPr id="289" name="Google Shape;289;p29"/>
          <p:cNvPicPr preferRelativeResize="0"/>
          <p:nvPr/>
        </p:nvPicPr>
        <p:blipFill rotWithShape="1">
          <a:blip r:embed="rId5">
            <a:alphaModFix/>
          </a:blip>
          <a:srcRect b="0" l="0" r="0" t="0"/>
          <a:stretch/>
        </p:blipFill>
        <p:spPr>
          <a:xfrm>
            <a:off x="737018" y="3600341"/>
            <a:ext cx="4503722" cy="720782"/>
          </a:xfrm>
          <a:prstGeom prst="rect">
            <a:avLst/>
          </a:prstGeom>
          <a:noFill/>
          <a:ln>
            <a:noFill/>
          </a:ln>
        </p:spPr>
      </p:pic>
      <p:pic>
        <p:nvPicPr>
          <p:cNvPr id="290" name="Google Shape;290;p29"/>
          <p:cNvPicPr preferRelativeResize="0"/>
          <p:nvPr/>
        </p:nvPicPr>
        <p:blipFill rotWithShape="1">
          <a:blip r:embed="rId6">
            <a:alphaModFix/>
          </a:blip>
          <a:srcRect b="0" l="0" r="0" t="0"/>
          <a:stretch/>
        </p:blipFill>
        <p:spPr>
          <a:xfrm>
            <a:off x="871759" y="4589377"/>
            <a:ext cx="6848202" cy="203844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p:nvPr/>
        </p:nvSpPr>
        <p:spPr>
          <a:xfrm>
            <a:off x="1648690" y="1207762"/>
            <a:ext cx="8465127" cy="4031873"/>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3200"/>
              <a:buFont typeface="Arial"/>
              <a:buChar char="•"/>
            </a:pPr>
            <a:r>
              <a:rPr lang="en-US" sz="3200">
                <a:solidFill>
                  <a:schemeClr val="dk1"/>
                </a:solidFill>
                <a:latin typeface="Times"/>
                <a:ea typeface="Times"/>
                <a:cs typeface="Times"/>
                <a:sym typeface="Times"/>
              </a:rPr>
              <a:t>Minterms in any two cells that are adjacent, either in the same row or the same column, can be combined.</a:t>
            </a:r>
            <a:endParaRPr/>
          </a:p>
          <a:p>
            <a:pPr indent="-457200" lvl="0" marL="457200" marR="0" rtl="0" algn="just">
              <a:spcBef>
                <a:spcPts val="0"/>
              </a:spcBef>
              <a:spcAft>
                <a:spcPts val="0"/>
              </a:spcAft>
              <a:buClr>
                <a:schemeClr val="dk1"/>
              </a:buClr>
              <a:buSzPts val="3200"/>
              <a:buFont typeface="Arial"/>
              <a:buChar char="•"/>
            </a:pPr>
            <a:r>
              <a:rPr lang="en-US" sz="3200">
                <a:solidFill>
                  <a:schemeClr val="dk1"/>
                </a:solidFill>
                <a:latin typeface="Times"/>
                <a:ea typeface="Times"/>
                <a:cs typeface="Times"/>
                <a:sym typeface="Times"/>
              </a:rPr>
              <a:t>The adjacent cells must differ in the value of only one variable.</a:t>
            </a:r>
            <a:endParaRPr/>
          </a:p>
          <a:p>
            <a:pPr indent="-457200" lvl="0" marL="457200" marR="0" rtl="0" algn="just">
              <a:spcBef>
                <a:spcPts val="0"/>
              </a:spcBef>
              <a:spcAft>
                <a:spcPts val="0"/>
              </a:spcAft>
              <a:buClr>
                <a:schemeClr val="dk1"/>
              </a:buClr>
              <a:buSzPts val="3200"/>
              <a:buFont typeface="Arial"/>
              <a:buChar char="•"/>
            </a:pPr>
            <a:r>
              <a:rPr lang="en-US" sz="3200">
                <a:solidFill>
                  <a:schemeClr val="dk1"/>
                </a:solidFill>
                <a:latin typeface="Times"/>
                <a:ea typeface="Times"/>
                <a:cs typeface="Times"/>
                <a:sym typeface="Times"/>
              </a:rPr>
              <a:t>Thus the columns are identified by the sequence of (x1, x2) values of 00, 01, 11, and 10.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0"/>
          <p:cNvSpPr/>
          <p:nvPr/>
        </p:nvSpPr>
        <p:spPr>
          <a:xfrm>
            <a:off x="1014484" y="713433"/>
            <a:ext cx="10531522"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New Roman"/>
                <a:ea typeface="Times New Roman"/>
                <a:cs typeface="Times New Roman"/>
                <a:sym typeface="Times New Roman"/>
              </a:rPr>
              <a:t>Assuming that both the complemented and uncomplemented versions of the input variables </a:t>
            </a:r>
            <a:r>
              <a:rPr i="1" lang="en-US" sz="3200">
                <a:solidFill>
                  <a:schemeClr val="dk1"/>
                </a:solidFill>
                <a:latin typeface="Times New Roman"/>
                <a:ea typeface="Times New Roman"/>
                <a:cs typeface="Times New Roman"/>
                <a:sym typeface="Times New Roman"/>
              </a:rPr>
              <a:t>x</a:t>
            </a:r>
            <a:r>
              <a:rPr lang="en-US" sz="3200">
                <a:solidFill>
                  <a:schemeClr val="dk1"/>
                </a:solidFill>
                <a:latin typeface="Times New Roman"/>
                <a:ea typeface="Times New Roman"/>
                <a:cs typeface="Times New Roman"/>
                <a:sym typeface="Times New Roman"/>
              </a:rPr>
              <a:t>1 to </a:t>
            </a:r>
            <a:r>
              <a:rPr i="1" lang="en-US" sz="3200">
                <a:solidFill>
                  <a:schemeClr val="dk1"/>
                </a:solidFill>
                <a:latin typeface="Times New Roman"/>
                <a:ea typeface="Times New Roman"/>
                <a:cs typeface="Times New Roman"/>
                <a:sym typeface="Times New Roman"/>
              </a:rPr>
              <a:t>x</a:t>
            </a:r>
            <a:r>
              <a:rPr lang="en-US" sz="3200">
                <a:solidFill>
                  <a:schemeClr val="dk1"/>
                </a:solidFill>
                <a:latin typeface="Times New Roman"/>
                <a:ea typeface="Times New Roman"/>
                <a:cs typeface="Times New Roman"/>
                <a:sym typeface="Times New Roman"/>
              </a:rPr>
              <a:t>4 are available,  </a:t>
            </a:r>
            <a:endParaRPr/>
          </a:p>
        </p:txBody>
      </p:sp>
      <p:sp>
        <p:nvSpPr>
          <p:cNvPr id="296" name="Google Shape;296;p30"/>
          <p:cNvSpPr txBox="1"/>
          <p:nvPr/>
        </p:nvSpPr>
        <p:spPr>
          <a:xfrm>
            <a:off x="8170389" y="3051699"/>
            <a:ext cx="2512611"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Calibri"/>
                <a:ea typeface="Calibri"/>
                <a:cs typeface="Calibri"/>
                <a:sym typeface="Calibri"/>
              </a:rPr>
              <a:t>POS COST: 15 </a:t>
            </a:r>
            <a:endParaRPr/>
          </a:p>
        </p:txBody>
      </p:sp>
      <p:pic>
        <p:nvPicPr>
          <p:cNvPr id="297" name="Google Shape;297;p30"/>
          <p:cNvPicPr preferRelativeResize="0"/>
          <p:nvPr/>
        </p:nvPicPr>
        <p:blipFill rotWithShape="1">
          <a:blip r:embed="rId3">
            <a:alphaModFix/>
          </a:blip>
          <a:srcRect b="0" l="0" r="0" t="0"/>
          <a:stretch/>
        </p:blipFill>
        <p:spPr>
          <a:xfrm>
            <a:off x="1148661" y="3109176"/>
            <a:ext cx="6586342" cy="587049"/>
          </a:xfrm>
          <a:prstGeom prst="rect">
            <a:avLst/>
          </a:prstGeom>
          <a:noFill/>
          <a:ln>
            <a:noFill/>
          </a:ln>
        </p:spPr>
      </p:pic>
      <p:pic>
        <p:nvPicPr>
          <p:cNvPr id="298" name="Google Shape;298;p30"/>
          <p:cNvPicPr preferRelativeResize="0"/>
          <p:nvPr/>
        </p:nvPicPr>
        <p:blipFill rotWithShape="1">
          <a:blip r:embed="rId4">
            <a:alphaModFix/>
          </a:blip>
          <a:srcRect b="0" l="0" r="0" t="0"/>
          <a:stretch/>
        </p:blipFill>
        <p:spPr>
          <a:xfrm>
            <a:off x="1014484" y="2020785"/>
            <a:ext cx="6720519" cy="735147"/>
          </a:xfrm>
          <a:prstGeom prst="rect">
            <a:avLst/>
          </a:prstGeom>
          <a:noFill/>
          <a:ln>
            <a:noFill/>
          </a:ln>
        </p:spPr>
      </p:pic>
      <p:sp>
        <p:nvSpPr>
          <p:cNvPr id="299" name="Google Shape;299;p30"/>
          <p:cNvSpPr/>
          <p:nvPr/>
        </p:nvSpPr>
        <p:spPr>
          <a:xfrm>
            <a:off x="8113523" y="2067232"/>
            <a:ext cx="279153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SOP    COST: 18 </a:t>
            </a:r>
            <a:endParaRPr/>
          </a:p>
        </p:txBody>
      </p:sp>
      <p:sp>
        <p:nvSpPr>
          <p:cNvPr id="300" name="Google Shape;300;p30"/>
          <p:cNvSpPr/>
          <p:nvPr/>
        </p:nvSpPr>
        <p:spPr>
          <a:xfrm>
            <a:off x="1393832" y="4265895"/>
            <a:ext cx="9511224"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a:ea typeface="Times"/>
                <a:cs typeface="Times"/>
                <a:sym typeface="Times"/>
              </a:rPr>
              <a:t>SOP and POS implementations of a given function may or may not entail the same cost.</a:t>
            </a:r>
            <a:endParaRPr sz="32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1"/>
          <p:cNvSpPr txBox="1"/>
          <p:nvPr/>
        </p:nvSpPr>
        <p:spPr>
          <a:xfrm>
            <a:off x="478759" y="427772"/>
            <a:ext cx="179061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EXERCISES:</a:t>
            </a:r>
            <a:endParaRPr/>
          </a:p>
        </p:txBody>
      </p:sp>
      <p:pic>
        <p:nvPicPr>
          <p:cNvPr id="306" name="Google Shape;306;p31"/>
          <p:cNvPicPr preferRelativeResize="0"/>
          <p:nvPr/>
        </p:nvPicPr>
        <p:blipFill rotWithShape="1">
          <a:blip r:embed="rId3">
            <a:alphaModFix/>
          </a:blip>
          <a:srcRect b="0" l="0" r="0" t="0"/>
          <a:stretch/>
        </p:blipFill>
        <p:spPr>
          <a:xfrm>
            <a:off x="5816582" y="1869745"/>
            <a:ext cx="5800155" cy="4871208"/>
          </a:xfrm>
          <a:prstGeom prst="rect">
            <a:avLst/>
          </a:prstGeom>
          <a:noFill/>
          <a:ln>
            <a:noFill/>
          </a:ln>
        </p:spPr>
      </p:pic>
      <p:pic>
        <p:nvPicPr>
          <p:cNvPr id="307" name="Google Shape;307;p31"/>
          <p:cNvPicPr preferRelativeResize="0"/>
          <p:nvPr/>
        </p:nvPicPr>
        <p:blipFill rotWithShape="1">
          <a:blip r:embed="rId4">
            <a:alphaModFix/>
          </a:blip>
          <a:srcRect b="0" l="0" r="0" t="0"/>
          <a:stretch/>
        </p:blipFill>
        <p:spPr>
          <a:xfrm>
            <a:off x="373399" y="1921578"/>
            <a:ext cx="5443183" cy="4936422"/>
          </a:xfrm>
          <a:prstGeom prst="rect">
            <a:avLst/>
          </a:prstGeom>
          <a:noFill/>
          <a:ln>
            <a:noFill/>
          </a:ln>
        </p:spPr>
      </p:pic>
      <p:sp>
        <p:nvSpPr>
          <p:cNvPr id="308" name="Google Shape;308;p31"/>
          <p:cNvSpPr txBox="1"/>
          <p:nvPr/>
        </p:nvSpPr>
        <p:spPr>
          <a:xfrm>
            <a:off x="774930" y="950992"/>
            <a:ext cx="10083304"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dk1"/>
                </a:solidFill>
                <a:latin typeface="Calibri"/>
                <a:ea typeface="Calibri"/>
                <a:cs typeface="Calibri"/>
                <a:sym typeface="Calibri"/>
              </a:rPr>
              <a:t>Find the POS implementation for the following and compare the cost with the SOP form</a:t>
            </a:r>
            <a:endParaRPr/>
          </a:p>
        </p:txBody>
      </p:sp>
      <p:sp>
        <p:nvSpPr>
          <p:cNvPr id="309" name="Google Shape;309;p31"/>
          <p:cNvSpPr txBox="1"/>
          <p:nvPr/>
        </p:nvSpPr>
        <p:spPr>
          <a:xfrm>
            <a:off x="447148" y="1846938"/>
            <a:ext cx="4587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1.</a:t>
            </a:r>
            <a:endParaRPr/>
          </a:p>
        </p:txBody>
      </p:sp>
      <p:sp>
        <p:nvSpPr>
          <p:cNvPr id="310" name="Google Shape;310;p31"/>
          <p:cNvSpPr txBox="1"/>
          <p:nvPr/>
        </p:nvSpPr>
        <p:spPr>
          <a:xfrm>
            <a:off x="5587192" y="1844182"/>
            <a:ext cx="4587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2.</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2"/>
          <p:cNvSpPr txBox="1"/>
          <p:nvPr/>
        </p:nvSpPr>
        <p:spPr>
          <a:xfrm>
            <a:off x="1719618" y="395785"/>
            <a:ext cx="7662675" cy="6124754"/>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SOP:                                              </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     OR</a:t>
            </a:r>
            <a:endParaRPr/>
          </a:p>
          <a:p>
            <a:pPr indent="0" lvl="0" marL="0" marR="0" rtl="0" algn="ctr">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Cost: 3 input AND gate: 4🡪 12+4=16</a:t>
            </a:r>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           4 input OR gate: 1   🡪    4+1=5</a:t>
            </a:r>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                                                   cost = 21</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POS: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(x1’+x2+x3)(x1’+x2’+x4)(x1+x2’+x3’)(x1+x2+x4’) </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OR</a:t>
            </a:r>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      (x1’+x3+x4)(x2+x3+x4’)(x1+x3’+x4’)(x2’+x3’+x4)</a:t>
            </a:r>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Cost: 3 input OR gate: 4🡪 12+4=16</a:t>
            </a:r>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           4 input AND gate: 1🡪 4+1=5</a:t>
            </a:r>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                                                 cost = 21</a:t>
            </a:r>
            <a:endParaRPr sz="2800">
              <a:solidFill>
                <a:schemeClr val="dk1"/>
              </a:solidFill>
              <a:latin typeface="Calibri"/>
              <a:ea typeface="Calibri"/>
              <a:cs typeface="Calibri"/>
              <a:sym typeface="Calibri"/>
            </a:endParaRPr>
          </a:p>
        </p:txBody>
      </p:sp>
      <p:pic>
        <p:nvPicPr>
          <p:cNvPr id="316" name="Google Shape;316;p32"/>
          <p:cNvPicPr preferRelativeResize="0"/>
          <p:nvPr/>
        </p:nvPicPr>
        <p:blipFill rotWithShape="1">
          <a:blip r:embed="rId3">
            <a:alphaModFix/>
          </a:blip>
          <a:srcRect b="0" l="0" r="0" t="0"/>
          <a:stretch/>
        </p:blipFill>
        <p:spPr>
          <a:xfrm>
            <a:off x="3125734" y="395785"/>
            <a:ext cx="5916440" cy="581413"/>
          </a:xfrm>
          <a:prstGeom prst="rect">
            <a:avLst/>
          </a:prstGeom>
          <a:noFill/>
          <a:ln>
            <a:noFill/>
          </a:ln>
        </p:spPr>
      </p:pic>
      <p:pic>
        <p:nvPicPr>
          <p:cNvPr id="317" name="Google Shape;317;p32"/>
          <p:cNvPicPr preferRelativeResize="0"/>
          <p:nvPr/>
        </p:nvPicPr>
        <p:blipFill rotWithShape="1">
          <a:blip r:embed="rId4">
            <a:alphaModFix/>
          </a:blip>
          <a:srcRect b="0" l="0" r="0" t="0"/>
          <a:stretch/>
        </p:blipFill>
        <p:spPr>
          <a:xfrm>
            <a:off x="3125734" y="1288240"/>
            <a:ext cx="6052919" cy="69396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3"/>
          <p:cNvSpPr/>
          <p:nvPr/>
        </p:nvSpPr>
        <p:spPr>
          <a:xfrm>
            <a:off x="2140170" y="1386216"/>
            <a:ext cx="9139450" cy="403187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Calibri"/>
                <a:ea typeface="Calibri"/>
                <a:cs typeface="Calibri"/>
                <a:sym typeface="Calibri"/>
              </a:rPr>
              <a:t>2. SOP: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     cost: 2 input AND gate 1🡪 2+1 = 3</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              3 input AND gate 2🡪 6+2 = 8</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               3 input OR gate 1🡪 3+1 = 4</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                                                cost = 15</a:t>
            </a:r>
            <a:endParaRPr/>
          </a:p>
          <a:p>
            <a:pPr indent="0" lvl="0" marL="0" marR="0" rtl="0" algn="just">
              <a:spcBef>
                <a:spcPts val="0"/>
              </a:spcBef>
              <a:spcAft>
                <a:spcPts val="0"/>
              </a:spcAft>
              <a:buNone/>
            </a:pPr>
            <a:r>
              <a:rPr lang="en-US" sz="3200">
                <a:solidFill>
                  <a:schemeClr val="dk1"/>
                </a:solidFill>
                <a:latin typeface="Calibri"/>
                <a:ea typeface="Calibri"/>
                <a:cs typeface="Calibri"/>
                <a:sym typeface="Calibri"/>
              </a:rPr>
              <a:t>POS:</a:t>
            </a:r>
            <a:endParaRPr/>
          </a:p>
          <a:p>
            <a:pPr indent="0" lvl="0" marL="0" marR="0" rtl="0" algn="just">
              <a:spcBef>
                <a:spcPts val="0"/>
              </a:spcBef>
              <a:spcAft>
                <a:spcPts val="0"/>
              </a:spcAft>
              <a:buNone/>
            </a:pPr>
            <a:r>
              <a:rPr lang="en-US" sz="3200">
                <a:solidFill>
                  <a:schemeClr val="dk1"/>
                </a:solidFill>
                <a:latin typeface="Calibri"/>
                <a:ea typeface="Calibri"/>
                <a:cs typeface="Calibri"/>
                <a:sym typeface="Calibri"/>
              </a:rPr>
              <a:t>       (x1+x4’)(x1+x3’)(x2+x3+x4’)(x2’+x3’+x4)</a:t>
            </a:r>
            <a:endParaRPr/>
          </a:p>
          <a:p>
            <a:pPr indent="0" lvl="0" marL="0" marR="0" rtl="0" algn="just">
              <a:spcBef>
                <a:spcPts val="0"/>
              </a:spcBef>
              <a:spcAft>
                <a:spcPts val="0"/>
              </a:spcAft>
              <a:buNone/>
            </a:pPr>
            <a:r>
              <a:rPr lang="en-US" sz="3200">
                <a:solidFill>
                  <a:schemeClr val="dk1"/>
                </a:solidFill>
                <a:latin typeface="Calibri"/>
                <a:ea typeface="Calibri"/>
                <a:cs typeface="Calibri"/>
                <a:sym typeface="Calibri"/>
              </a:rPr>
              <a:t>       Cost: 19</a:t>
            </a:r>
            <a:endParaRPr/>
          </a:p>
        </p:txBody>
      </p:sp>
      <p:pic>
        <p:nvPicPr>
          <p:cNvPr id="323" name="Google Shape;323;p33"/>
          <p:cNvPicPr preferRelativeResize="0"/>
          <p:nvPr/>
        </p:nvPicPr>
        <p:blipFill rotWithShape="1">
          <a:blip r:embed="rId3">
            <a:alphaModFix/>
          </a:blip>
          <a:srcRect b="0" l="0" r="0" t="0"/>
          <a:stretch/>
        </p:blipFill>
        <p:spPr>
          <a:xfrm>
            <a:off x="3532241" y="1263387"/>
            <a:ext cx="4509415" cy="66526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graphicFrame>
        <p:nvGraphicFramePr>
          <p:cNvPr id="328" name="Google Shape;328;p34"/>
          <p:cNvGraphicFramePr/>
          <p:nvPr/>
        </p:nvGraphicFramePr>
        <p:xfrm>
          <a:off x="1330036" y="1759528"/>
          <a:ext cx="3000000" cy="3000000"/>
        </p:xfrm>
        <a:graphic>
          <a:graphicData uri="http://schemas.openxmlformats.org/drawingml/2006/table">
            <a:tbl>
              <a:tblPr bandRow="1" firstRow="1">
                <a:noFill/>
                <a:tableStyleId>{D5EB5C27-64E8-496A-A893-B5FADD920CF3}</a:tableStyleId>
              </a:tblPr>
              <a:tblGrid>
                <a:gridCol w="750925"/>
                <a:gridCol w="750925"/>
                <a:gridCol w="750925"/>
                <a:gridCol w="750925"/>
                <a:gridCol w="750925"/>
              </a:tblGrid>
              <a:tr h="576350">
                <a:tc>
                  <a:txBody>
                    <a:bodyPr/>
                    <a:lstStyle/>
                    <a:p>
                      <a:pPr indent="0" lvl="0" marL="0" marR="0" rtl="0" algn="l">
                        <a:spcBef>
                          <a:spcPts val="0"/>
                        </a:spcBef>
                        <a:spcAft>
                          <a:spcPts val="0"/>
                        </a:spcAft>
                        <a:buNone/>
                      </a:pPr>
                      <a:r>
                        <a:t/>
                      </a:r>
                      <a:endParaRPr sz="32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576350">
                <a:tc>
                  <a:txBody>
                    <a:bodyPr/>
                    <a:lstStyle/>
                    <a:p>
                      <a:pPr indent="0" lvl="0" marL="0" marR="0" rtl="0" algn="l">
                        <a:spcBef>
                          <a:spcPts val="0"/>
                        </a:spcBef>
                        <a:spcAft>
                          <a:spcPts val="0"/>
                        </a:spcAft>
                        <a:buNone/>
                      </a:pPr>
                      <a:r>
                        <a:rPr lang="en-US" sz="3200"/>
                        <a:t>00</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6350">
                <a:tc>
                  <a:txBody>
                    <a:bodyPr/>
                    <a:lstStyle/>
                    <a:p>
                      <a:pPr indent="0" lvl="0" marL="0" marR="0" rtl="0" algn="l">
                        <a:spcBef>
                          <a:spcPts val="0"/>
                        </a:spcBef>
                        <a:spcAft>
                          <a:spcPts val="0"/>
                        </a:spcAft>
                        <a:buNone/>
                      </a:pPr>
                      <a:r>
                        <a:rPr lang="en-US" sz="3200"/>
                        <a:t>01</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6350">
                <a:tc>
                  <a:txBody>
                    <a:bodyPr/>
                    <a:lstStyle/>
                    <a:p>
                      <a:pPr indent="0" lvl="0" marL="0" marR="0" rtl="0" algn="l">
                        <a:spcBef>
                          <a:spcPts val="0"/>
                        </a:spcBef>
                        <a:spcAft>
                          <a:spcPts val="0"/>
                        </a:spcAft>
                        <a:buNone/>
                      </a:pPr>
                      <a:r>
                        <a:rPr lang="en-US" sz="3200"/>
                        <a:t>11</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6350">
                <a:tc>
                  <a:txBody>
                    <a:bodyPr/>
                    <a:lstStyle/>
                    <a:p>
                      <a:pPr indent="0" lvl="0" marL="0" marR="0" rtl="0" algn="l">
                        <a:spcBef>
                          <a:spcPts val="0"/>
                        </a:spcBef>
                        <a:spcAft>
                          <a:spcPts val="0"/>
                        </a:spcAft>
                        <a:buNone/>
                      </a:pPr>
                      <a:r>
                        <a:rPr lang="en-US" sz="3200"/>
                        <a:t>10</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29" name="Google Shape;329;p34"/>
          <p:cNvGraphicFramePr/>
          <p:nvPr/>
        </p:nvGraphicFramePr>
        <p:xfrm>
          <a:off x="6442363" y="1759528"/>
          <a:ext cx="3000000" cy="3000000"/>
        </p:xfrm>
        <a:graphic>
          <a:graphicData uri="http://schemas.openxmlformats.org/drawingml/2006/table">
            <a:tbl>
              <a:tblPr bandRow="1" firstRow="1">
                <a:noFill/>
                <a:tableStyleId>{D5EB5C27-64E8-496A-A893-B5FADD920CF3}</a:tableStyleId>
              </a:tblPr>
              <a:tblGrid>
                <a:gridCol w="717675"/>
                <a:gridCol w="717675"/>
                <a:gridCol w="717675"/>
                <a:gridCol w="717675"/>
                <a:gridCol w="717675"/>
              </a:tblGrid>
              <a:tr h="570800">
                <a:tc>
                  <a:txBody>
                    <a:bodyPr/>
                    <a:lstStyle/>
                    <a:p>
                      <a:pPr indent="0" lvl="0" marL="0" marR="0" rtl="0" algn="l">
                        <a:spcBef>
                          <a:spcPts val="0"/>
                        </a:spcBef>
                        <a:spcAft>
                          <a:spcPts val="0"/>
                        </a:spcAft>
                        <a:buNone/>
                      </a:pPr>
                      <a:r>
                        <a:t/>
                      </a:r>
                      <a:endParaRPr sz="32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570800">
                <a:tc>
                  <a:txBody>
                    <a:bodyPr/>
                    <a:lstStyle/>
                    <a:p>
                      <a:pPr indent="0" lvl="0" marL="0" marR="0" rtl="0" algn="l">
                        <a:spcBef>
                          <a:spcPts val="0"/>
                        </a:spcBef>
                        <a:spcAft>
                          <a:spcPts val="0"/>
                        </a:spcAft>
                        <a:buNone/>
                      </a:pPr>
                      <a:r>
                        <a:rPr lang="en-US" sz="3200"/>
                        <a:t>00</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0800">
                <a:tc>
                  <a:txBody>
                    <a:bodyPr/>
                    <a:lstStyle/>
                    <a:p>
                      <a:pPr indent="0" lvl="0" marL="0" marR="0" rtl="0" algn="l">
                        <a:spcBef>
                          <a:spcPts val="0"/>
                        </a:spcBef>
                        <a:spcAft>
                          <a:spcPts val="0"/>
                        </a:spcAft>
                        <a:buNone/>
                      </a:pPr>
                      <a:r>
                        <a:rPr lang="en-US" sz="3200"/>
                        <a:t>01</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0800">
                <a:tc>
                  <a:txBody>
                    <a:bodyPr/>
                    <a:lstStyle/>
                    <a:p>
                      <a:pPr indent="0" lvl="0" marL="0" marR="0" rtl="0" algn="l">
                        <a:spcBef>
                          <a:spcPts val="0"/>
                        </a:spcBef>
                        <a:spcAft>
                          <a:spcPts val="0"/>
                        </a:spcAft>
                        <a:buNone/>
                      </a:pPr>
                      <a:r>
                        <a:rPr lang="en-US" sz="3200"/>
                        <a:t>11</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0800">
                <a:tc>
                  <a:txBody>
                    <a:bodyPr/>
                    <a:lstStyle/>
                    <a:p>
                      <a:pPr indent="0" lvl="0" marL="0" marR="0" rtl="0" algn="l">
                        <a:spcBef>
                          <a:spcPts val="0"/>
                        </a:spcBef>
                        <a:spcAft>
                          <a:spcPts val="0"/>
                        </a:spcAft>
                        <a:buNone/>
                      </a:pPr>
                      <a:r>
                        <a:rPr lang="en-US" sz="3200"/>
                        <a:t>10</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32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330" name="Google Shape;330;p34"/>
          <p:cNvCxnSpPr/>
          <p:nvPr/>
        </p:nvCxnSpPr>
        <p:spPr>
          <a:xfrm>
            <a:off x="1108207" y="1667011"/>
            <a:ext cx="976124" cy="690450"/>
          </a:xfrm>
          <a:prstGeom prst="straightConnector1">
            <a:avLst/>
          </a:prstGeom>
          <a:noFill/>
          <a:ln cap="flat" cmpd="sng" w="9525">
            <a:solidFill>
              <a:schemeClr val="dk1"/>
            </a:solidFill>
            <a:prstDash val="solid"/>
            <a:miter lim="800000"/>
            <a:headEnd len="sm" w="sm" type="none"/>
            <a:tailEnd len="sm" w="sm" type="none"/>
          </a:ln>
        </p:spPr>
      </p:cxnSp>
      <p:cxnSp>
        <p:nvCxnSpPr>
          <p:cNvPr id="331" name="Google Shape;331;p34"/>
          <p:cNvCxnSpPr/>
          <p:nvPr/>
        </p:nvCxnSpPr>
        <p:spPr>
          <a:xfrm>
            <a:off x="6234389" y="1667011"/>
            <a:ext cx="976124" cy="690450"/>
          </a:xfrm>
          <a:prstGeom prst="straightConnector1">
            <a:avLst/>
          </a:prstGeom>
          <a:noFill/>
          <a:ln cap="flat" cmpd="sng" w="9525">
            <a:solidFill>
              <a:schemeClr val="dk1"/>
            </a:solidFill>
            <a:prstDash val="solid"/>
            <a:miter lim="800000"/>
            <a:headEnd len="sm" w="sm" type="none"/>
            <a:tailEnd len="sm" w="sm" type="none"/>
          </a:ln>
        </p:spPr>
      </p:cxnSp>
      <p:sp>
        <p:nvSpPr>
          <p:cNvPr id="332" name="Google Shape;332;p34"/>
          <p:cNvSpPr txBox="1"/>
          <p:nvPr/>
        </p:nvSpPr>
        <p:spPr>
          <a:xfrm>
            <a:off x="481444" y="1720285"/>
            <a:ext cx="93487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X4, x5</a:t>
            </a:r>
            <a:endParaRPr/>
          </a:p>
        </p:txBody>
      </p:sp>
      <p:sp>
        <p:nvSpPr>
          <p:cNvPr id="333" name="Google Shape;333;p34"/>
          <p:cNvSpPr txBox="1"/>
          <p:nvPr/>
        </p:nvSpPr>
        <p:spPr>
          <a:xfrm>
            <a:off x="1149460" y="1313941"/>
            <a:ext cx="93487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X2, x3</a:t>
            </a:r>
            <a:endParaRPr/>
          </a:p>
        </p:txBody>
      </p:sp>
      <p:sp>
        <p:nvSpPr>
          <p:cNvPr id="334" name="Google Shape;334;p34"/>
          <p:cNvSpPr txBox="1"/>
          <p:nvPr/>
        </p:nvSpPr>
        <p:spPr>
          <a:xfrm>
            <a:off x="6275642" y="1258620"/>
            <a:ext cx="93487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X2, x3</a:t>
            </a:r>
            <a:endParaRPr/>
          </a:p>
        </p:txBody>
      </p:sp>
      <p:sp>
        <p:nvSpPr>
          <p:cNvPr id="335" name="Google Shape;335;p34"/>
          <p:cNvSpPr txBox="1"/>
          <p:nvPr/>
        </p:nvSpPr>
        <p:spPr>
          <a:xfrm>
            <a:off x="5621635" y="1819455"/>
            <a:ext cx="93487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X4, x5</a:t>
            </a:r>
            <a:endParaRPr/>
          </a:p>
        </p:txBody>
      </p:sp>
      <p:sp>
        <p:nvSpPr>
          <p:cNvPr id="336" name="Google Shape;336;p34"/>
          <p:cNvSpPr txBox="1"/>
          <p:nvPr/>
        </p:nvSpPr>
        <p:spPr>
          <a:xfrm>
            <a:off x="2749508" y="4839105"/>
            <a:ext cx="88517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x1=0</a:t>
            </a:r>
            <a:endParaRPr/>
          </a:p>
        </p:txBody>
      </p:sp>
      <p:sp>
        <p:nvSpPr>
          <p:cNvPr id="337" name="Google Shape;337;p34"/>
          <p:cNvSpPr txBox="1"/>
          <p:nvPr/>
        </p:nvSpPr>
        <p:spPr>
          <a:xfrm>
            <a:off x="7904017" y="4823008"/>
            <a:ext cx="88517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x1=1</a:t>
            </a:r>
            <a:endParaRPr/>
          </a:p>
        </p:txBody>
      </p:sp>
      <p:sp>
        <p:nvSpPr>
          <p:cNvPr id="338" name="Google Shape;338;p34"/>
          <p:cNvSpPr/>
          <p:nvPr/>
        </p:nvSpPr>
        <p:spPr>
          <a:xfrm>
            <a:off x="481444" y="399077"/>
            <a:ext cx="1094173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a:ea typeface="Times"/>
                <a:cs typeface="Times"/>
                <a:sym typeface="Times"/>
              </a:rPr>
              <a:t>1. Obtain the simplest SOP and POS for </a:t>
            </a:r>
            <a:r>
              <a:rPr i="1" lang="en-US" sz="2400">
                <a:solidFill>
                  <a:schemeClr val="dk1"/>
                </a:solidFill>
                <a:latin typeface="Times"/>
                <a:ea typeface="Times"/>
                <a:cs typeface="Times"/>
                <a:sym typeface="Times"/>
              </a:rPr>
              <a:t>f </a:t>
            </a:r>
            <a:r>
              <a:rPr i="1" lang="en-US" sz="2400">
                <a:solidFill>
                  <a:schemeClr val="dk1"/>
                </a:solidFill>
                <a:latin typeface="Arial"/>
                <a:ea typeface="Arial"/>
                <a:cs typeface="Arial"/>
                <a:sym typeface="Arial"/>
              </a:rPr>
              <a:t>(</a:t>
            </a:r>
            <a:r>
              <a:rPr i="1" lang="en-US" sz="2400">
                <a:solidFill>
                  <a:schemeClr val="dk1"/>
                </a:solidFill>
                <a:latin typeface="Times"/>
                <a:ea typeface="Times"/>
                <a:cs typeface="Times"/>
                <a:sym typeface="Times"/>
              </a:rPr>
              <a:t>x</a:t>
            </a:r>
            <a:r>
              <a:rPr lang="en-US" sz="2400">
                <a:solidFill>
                  <a:schemeClr val="dk1"/>
                </a:solidFill>
                <a:latin typeface="Times"/>
                <a:ea typeface="Times"/>
                <a:cs typeface="Times"/>
                <a:sym typeface="Times"/>
              </a:rPr>
              <a:t>1</a:t>
            </a:r>
            <a:r>
              <a:rPr i="1" lang="en-US" sz="2400">
                <a:solidFill>
                  <a:schemeClr val="dk1"/>
                </a:solidFill>
                <a:latin typeface="Arial"/>
                <a:ea typeface="Arial"/>
                <a:cs typeface="Arial"/>
                <a:sym typeface="Arial"/>
              </a:rPr>
              <a:t>, . . . , </a:t>
            </a:r>
            <a:r>
              <a:rPr i="1" lang="en-US" sz="2400">
                <a:solidFill>
                  <a:schemeClr val="dk1"/>
                </a:solidFill>
                <a:latin typeface="Times"/>
                <a:ea typeface="Times"/>
                <a:cs typeface="Times"/>
                <a:sym typeface="Times"/>
              </a:rPr>
              <a:t>x</a:t>
            </a:r>
            <a:r>
              <a:rPr lang="en-US" sz="2400">
                <a:solidFill>
                  <a:schemeClr val="dk1"/>
                </a:solidFill>
                <a:latin typeface="Times"/>
                <a:ea typeface="Times"/>
                <a:cs typeface="Times"/>
                <a:sym typeface="Times"/>
              </a:rPr>
              <a:t>5</a:t>
            </a:r>
            <a:r>
              <a:rPr i="1" lang="en-US" sz="2400">
                <a:solidFill>
                  <a:schemeClr val="dk1"/>
                </a:solidFill>
                <a:latin typeface="Arial"/>
                <a:ea typeface="Arial"/>
                <a:cs typeface="Arial"/>
                <a:sym typeface="Arial"/>
              </a:rPr>
              <a:t>) </a:t>
            </a:r>
            <a:r>
              <a:rPr lang="en-US" sz="2400">
                <a:solidFill>
                  <a:schemeClr val="dk1"/>
                </a:solidFill>
                <a:latin typeface="Arial"/>
                <a:ea typeface="Arial"/>
                <a:cs typeface="Arial"/>
                <a:sym typeface="Arial"/>
              </a:rPr>
              <a:t>=</a:t>
            </a:r>
            <a:r>
              <a:rPr lang="en-US" sz="2400">
                <a:solidFill>
                  <a:schemeClr val="dk1"/>
                </a:solidFill>
                <a:latin typeface="Calibri"/>
                <a:ea typeface="Calibri"/>
                <a:cs typeface="Calibri"/>
                <a:sym typeface="Calibri"/>
              </a:rPr>
              <a:t>∏</a:t>
            </a:r>
            <a:r>
              <a:rPr lang="en-US" sz="2400">
                <a:solidFill>
                  <a:schemeClr val="dk1"/>
                </a:solidFill>
                <a:latin typeface="Arial"/>
                <a:ea typeface="Arial"/>
                <a:cs typeface="Arial"/>
                <a:sym typeface="Arial"/>
              </a:rPr>
              <a:t> </a:t>
            </a:r>
            <a:r>
              <a:rPr i="1" lang="en-US" sz="2400">
                <a:solidFill>
                  <a:schemeClr val="dk1"/>
                </a:solidFill>
                <a:latin typeface="Times"/>
                <a:ea typeface="Times"/>
                <a:cs typeface="Times"/>
                <a:sym typeface="Times"/>
              </a:rPr>
              <a:t>M</a:t>
            </a:r>
            <a:r>
              <a:rPr i="1" lang="en-US" sz="2400">
                <a:solidFill>
                  <a:schemeClr val="dk1"/>
                </a:solidFill>
                <a:latin typeface="Arial"/>
                <a:ea typeface="Arial"/>
                <a:cs typeface="Arial"/>
                <a:sym typeface="Arial"/>
              </a:rPr>
              <a:t>(</a:t>
            </a:r>
            <a:r>
              <a:rPr lang="en-US" sz="2400">
                <a:solidFill>
                  <a:schemeClr val="dk1"/>
                </a:solidFill>
                <a:latin typeface="Times"/>
                <a:ea typeface="Times"/>
                <a:cs typeface="Times"/>
                <a:sym typeface="Times"/>
              </a:rPr>
              <a:t>1, 4, 6, 7, 9, 12,15, 17, 20, 21, 22, 23, 28, 31</a:t>
            </a:r>
            <a:r>
              <a:rPr i="1" lang="en-US" sz="2400">
                <a:solidFill>
                  <a:schemeClr val="dk1"/>
                </a:solidFill>
                <a:latin typeface="Arial"/>
                <a:ea typeface="Arial"/>
                <a:cs typeface="Arial"/>
                <a:sym typeface="Arial"/>
              </a:rPr>
              <a:t>)</a:t>
            </a:r>
            <a:r>
              <a:rPr lang="en-US" sz="2400">
                <a:solidFill>
                  <a:schemeClr val="dk1"/>
                </a:solidFill>
                <a:latin typeface="Times"/>
                <a:ea typeface="Times"/>
                <a:cs typeface="Times"/>
                <a:sym typeface="Times"/>
              </a:rPr>
              <a:t>.</a:t>
            </a:r>
            <a:endParaRPr sz="2400">
              <a:solidFill>
                <a:schemeClr val="dk1"/>
              </a:solidFill>
              <a:latin typeface="Calibri"/>
              <a:ea typeface="Calibri"/>
              <a:cs typeface="Calibri"/>
              <a:sym typeface="Calibri"/>
            </a:endParaRPr>
          </a:p>
        </p:txBody>
      </p:sp>
      <p:pic>
        <p:nvPicPr>
          <p:cNvPr id="339" name="Google Shape;339;p34"/>
          <p:cNvPicPr preferRelativeResize="0"/>
          <p:nvPr/>
        </p:nvPicPr>
        <p:blipFill rotWithShape="1">
          <a:blip r:embed="rId3">
            <a:alphaModFix/>
          </a:blip>
          <a:srcRect b="0" l="0" r="0" t="0"/>
          <a:stretch/>
        </p:blipFill>
        <p:spPr>
          <a:xfrm>
            <a:off x="752944" y="5663822"/>
            <a:ext cx="10962889" cy="896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5"/>
          <p:cNvSpPr/>
          <p:nvPr/>
        </p:nvSpPr>
        <p:spPr>
          <a:xfrm>
            <a:off x="1355677" y="491924"/>
            <a:ext cx="9767247" cy="600164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chemeClr val="dk1"/>
                </a:solidFill>
                <a:latin typeface="Times"/>
                <a:ea typeface="Times"/>
                <a:cs typeface="Times"/>
                <a:sym typeface="Times"/>
              </a:rPr>
              <a:t>Incompletely Specified Functions</a:t>
            </a:r>
            <a:endParaRPr/>
          </a:p>
          <a:p>
            <a:pPr indent="0" lvl="0" marL="0" marR="0" rtl="0" algn="just">
              <a:spcBef>
                <a:spcPts val="0"/>
              </a:spcBef>
              <a:spcAft>
                <a:spcPts val="0"/>
              </a:spcAft>
              <a:buNone/>
            </a:pPr>
            <a:r>
              <a:t/>
            </a:r>
            <a:endParaRPr b="1" sz="3200">
              <a:solidFill>
                <a:schemeClr val="dk1"/>
              </a:solidFill>
              <a:latin typeface="Times"/>
              <a:ea typeface="Times"/>
              <a:cs typeface="Times"/>
              <a:sym typeface="Times"/>
            </a:endParaRPr>
          </a:p>
          <a:p>
            <a:pPr indent="0" lvl="0" marL="0" marR="0" rtl="0" algn="just">
              <a:spcBef>
                <a:spcPts val="0"/>
              </a:spcBef>
              <a:spcAft>
                <a:spcPts val="0"/>
              </a:spcAft>
              <a:buNone/>
            </a:pPr>
            <a:r>
              <a:rPr lang="en-US" sz="3200">
                <a:solidFill>
                  <a:schemeClr val="dk1"/>
                </a:solidFill>
                <a:latin typeface="Times"/>
                <a:ea typeface="Times"/>
                <a:cs typeface="Times"/>
                <a:sym typeface="Times"/>
              </a:rPr>
              <a:t>In digital systems it often happens that certain input conditions can never occur. For example, suppose that </a:t>
            </a:r>
            <a:r>
              <a:rPr i="1" lang="en-US" sz="3200">
                <a:solidFill>
                  <a:schemeClr val="dk1"/>
                </a:solidFill>
                <a:latin typeface="Times"/>
                <a:ea typeface="Times"/>
                <a:cs typeface="Times"/>
                <a:sym typeface="Times"/>
              </a:rPr>
              <a:t>x</a:t>
            </a:r>
            <a:r>
              <a:rPr lang="en-US" sz="3200">
                <a:solidFill>
                  <a:schemeClr val="dk1"/>
                </a:solidFill>
                <a:latin typeface="Times"/>
                <a:ea typeface="Times"/>
                <a:cs typeface="Times"/>
                <a:sym typeface="Times"/>
              </a:rPr>
              <a:t>1 and </a:t>
            </a:r>
            <a:r>
              <a:rPr i="1" lang="en-US" sz="3200">
                <a:solidFill>
                  <a:schemeClr val="dk1"/>
                </a:solidFill>
                <a:latin typeface="Times"/>
                <a:ea typeface="Times"/>
                <a:cs typeface="Times"/>
                <a:sym typeface="Times"/>
              </a:rPr>
              <a:t>x</a:t>
            </a:r>
            <a:r>
              <a:rPr lang="en-US" sz="3200">
                <a:solidFill>
                  <a:schemeClr val="dk1"/>
                </a:solidFill>
                <a:latin typeface="Times"/>
                <a:ea typeface="Times"/>
                <a:cs typeface="Times"/>
                <a:sym typeface="Times"/>
              </a:rPr>
              <a:t>2 control two interlocked switches such that both switches cannot be closed at the same time. Then the input valuations (x1, x2) = 11 is guaranteed not to occur. Then we say that (x1, x2) = 11 is a don’t-care condition, meaning that a circuit</a:t>
            </a:r>
            <a:endParaRPr/>
          </a:p>
          <a:p>
            <a:pPr indent="0" lvl="0" marL="0" marR="0" rtl="0" algn="just">
              <a:spcBef>
                <a:spcPts val="0"/>
              </a:spcBef>
              <a:spcAft>
                <a:spcPts val="0"/>
              </a:spcAft>
              <a:buNone/>
            </a:pPr>
            <a:r>
              <a:rPr lang="en-US" sz="3200">
                <a:solidFill>
                  <a:schemeClr val="dk1"/>
                </a:solidFill>
                <a:latin typeface="Times"/>
                <a:ea typeface="Times"/>
                <a:cs typeface="Times"/>
                <a:sym typeface="Times"/>
              </a:rPr>
              <a:t>with x1 and x2 as inputs can be designed by ignoring this condition. A function that has don’t-care condition(s) is said to be incompletely specified.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36"/>
          <p:cNvPicPr preferRelativeResize="0"/>
          <p:nvPr/>
        </p:nvPicPr>
        <p:blipFill rotWithShape="1">
          <a:blip r:embed="rId3">
            <a:alphaModFix/>
          </a:blip>
          <a:srcRect b="0" l="0" r="0" t="0"/>
          <a:stretch/>
        </p:blipFill>
        <p:spPr>
          <a:xfrm>
            <a:off x="1283831" y="486327"/>
            <a:ext cx="9352197" cy="741972"/>
          </a:xfrm>
          <a:prstGeom prst="rect">
            <a:avLst/>
          </a:prstGeom>
          <a:noFill/>
          <a:ln>
            <a:noFill/>
          </a:ln>
        </p:spPr>
      </p:pic>
      <p:pic>
        <p:nvPicPr>
          <p:cNvPr id="350" name="Google Shape;350;p36"/>
          <p:cNvPicPr preferRelativeResize="0"/>
          <p:nvPr/>
        </p:nvPicPr>
        <p:blipFill rotWithShape="1">
          <a:blip r:embed="rId4">
            <a:alphaModFix/>
          </a:blip>
          <a:srcRect b="0" l="0" r="0" t="0"/>
          <a:stretch/>
        </p:blipFill>
        <p:spPr>
          <a:xfrm>
            <a:off x="1117800" y="1614753"/>
            <a:ext cx="4668850" cy="3434137"/>
          </a:xfrm>
          <a:prstGeom prst="rect">
            <a:avLst/>
          </a:prstGeom>
          <a:noFill/>
          <a:ln>
            <a:noFill/>
          </a:ln>
        </p:spPr>
      </p:pic>
      <p:pic>
        <p:nvPicPr>
          <p:cNvPr id="351" name="Google Shape;351;p36"/>
          <p:cNvPicPr preferRelativeResize="0"/>
          <p:nvPr/>
        </p:nvPicPr>
        <p:blipFill rotWithShape="1">
          <a:blip r:embed="rId5">
            <a:alphaModFix/>
          </a:blip>
          <a:srcRect b="0" l="0" r="0" t="0"/>
          <a:stretch/>
        </p:blipFill>
        <p:spPr>
          <a:xfrm>
            <a:off x="6353339" y="1614753"/>
            <a:ext cx="4940633" cy="3250673"/>
          </a:xfrm>
          <a:prstGeom prst="rect">
            <a:avLst/>
          </a:prstGeom>
          <a:noFill/>
          <a:ln>
            <a:noFill/>
          </a:ln>
        </p:spPr>
      </p:pic>
      <p:pic>
        <p:nvPicPr>
          <p:cNvPr id="352" name="Google Shape;352;p36"/>
          <p:cNvPicPr preferRelativeResize="0"/>
          <p:nvPr/>
        </p:nvPicPr>
        <p:blipFill rotWithShape="1">
          <a:blip r:embed="rId6">
            <a:alphaModFix/>
          </a:blip>
          <a:srcRect b="0" l="0" r="0" t="0"/>
          <a:stretch/>
        </p:blipFill>
        <p:spPr>
          <a:xfrm>
            <a:off x="1723057" y="5356746"/>
            <a:ext cx="2815883" cy="776133"/>
          </a:xfrm>
          <a:prstGeom prst="rect">
            <a:avLst/>
          </a:prstGeom>
          <a:noFill/>
          <a:ln>
            <a:noFill/>
          </a:ln>
        </p:spPr>
      </p:pic>
      <p:pic>
        <p:nvPicPr>
          <p:cNvPr id="353" name="Google Shape;353;p36"/>
          <p:cNvPicPr preferRelativeResize="0"/>
          <p:nvPr/>
        </p:nvPicPr>
        <p:blipFill rotWithShape="1">
          <a:blip r:embed="rId7">
            <a:alphaModFix/>
          </a:blip>
          <a:srcRect b="0" l="0" r="0" t="0"/>
          <a:stretch/>
        </p:blipFill>
        <p:spPr>
          <a:xfrm>
            <a:off x="7011285" y="5444015"/>
            <a:ext cx="3624743" cy="60159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7"/>
          <p:cNvSpPr txBox="1"/>
          <p:nvPr/>
        </p:nvSpPr>
        <p:spPr>
          <a:xfrm>
            <a:off x="1105469" y="614149"/>
            <a:ext cx="555658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NAND and NOR Implementation</a:t>
            </a:r>
            <a:endParaRPr/>
          </a:p>
        </p:txBody>
      </p:sp>
      <p:pic>
        <p:nvPicPr>
          <p:cNvPr id="359" name="Google Shape;359;p37"/>
          <p:cNvPicPr preferRelativeResize="0"/>
          <p:nvPr/>
        </p:nvPicPr>
        <p:blipFill rotWithShape="1">
          <a:blip r:embed="rId3">
            <a:alphaModFix/>
          </a:blip>
          <a:srcRect b="0" l="0" r="0" t="0"/>
          <a:stretch/>
        </p:blipFill>
        <p:spPr>
          <a:xfrm>
            <a:off x="1560728" y="1654892"/>
            <a:ext cx="3855732" cy="755663"/>
          </a:xfrm>
          <a:prstGeom prst="rect">
            <a:avLst/>
          </a:prstGeom>
          <a:noFill/>
          <a:ln>
            <a:noFill/>
          </a:ln>
        </p:spPr>
      </p:pic>
      <p:pic>
        <p:nvPicPr>
          <p:cNvPr id="360" name="Google Shape;360;p37"/>
          <p:cNvPicPr preferRelativeResize="0"/>
          <p:nvPr/>
        </p:nvPicPr>
        <p:blipFill rotWithShape="1">
          <a:blip r:embed="rId4">
            <a:alphaModFix/>
          </a:blip>
          <a:srcRect b="0" l="0" r="0" t="0"/>
          <a:stretch/>
        </p:blipFill>
        <p:spPr>
          <a:xfrm>
            <a:off x="7750089" y="1578291"/>
            <a:ext cx="2949755" cy="832264"/>
          </a:xfrm>
          <a:prstGeom prst="rect">
            <a:avLst/>
          </a:prstGeom>
          <a:noFill/>
          <a:ln>
            <a:noFill/>
          </a:ln>
        </p:spPr>
      </p:pic>
      <p:pic>
        <p:nvPicPr>
          <p:cNvPr id="361" name="Google Shape;361;p37"/>
          <p:cNvPicPr preferRelativeResize="0"/>
          <p:nvPr/>
        </p:nvPicPr>
        <p:blipFill rotWithShape="1">
          <a:blip r:embed="rId5">
            <a:alphaModFix/>
          </a:blip>
          <a:srcRect b="0" l="0" r="0" t="0"/>
          <a:stretch/>
        </p:blipFill>
        <p:spPr>
          <a:xfrm>
            <a:off x="883340" y="2683509"/>
            <a:ext cx="5588371" cy="1924334"/>
          </a:xfrm>
          <a:prstGeom prst="rect">
            <a:avLst/>
          </a:prstGeom>
          <a:noFill/>
          <a:ln>
            <a:noFill/>
          </a:ln>
        </p:spPr>
      </p:pic>
      <p:pic>
        <p:nvPicPr>
          <p:cNvPr id="362" name="Google Shape;362;p37"/>
          <p:cNvPicPr preferRelativeResize="0"/>
          <p:nvPr/>
        </p:nvPicPr>
        <p:blipFill rotWithShape="1">
          <a:blip r:embed="rId6">
            <a:alphaModFix/>
          </a:blip>
          <a:srcRect b="0" l="0" r="0" t="0"/>
          <a:stretch/>
        </p:blipFill>
        <p:spPr>
          <a:xfrm>
            <a:off x="6851175" y="2601623"/>
            <a:ext cx="5081874" cy="208810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8"/>
          <p:cNvSpPr/>
          <p:nvPr/>
        </p:nvSpPr>
        <p:spPr>
          <a:xfrm>
            <a:off x="586854" y="723038"/>
            <a:ext cx="10385945"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Times"/>
                <a:ea typeface="Times"/>
                <a:cs typeface="Times"/>
                <a:sym typeface="Times"/>
              </a:rPr>
              <a:t>Use Karnaugh maps to find the minimum-cost SOP and POS expressions for the function</a:t>
            </a:r>
            <a:endParaRPr/>
          </a:p>
          <a:p>
            <a:pPr indent="0" lvl="0" marL="0" marR="0" rtl="0" algn="just">
              <a:spcBef>
                <a:spcPts val="0"/>
              </a:spcBef>
              <a:spcAft>
                <a:spcPts val="0"/>
              </a:spcAft>
              <a:buNone/>
            </a:pPr>
            <a:r>
              <a:rPr i="1" lang="en-US" sz="2400">
                <a:solidFill>
                  <a:schemeClr val="dk1"/>
                </a:solidFill>
                <a:latin typeface="Times"/>
                <a:ea typeface="Times"/>
                <a:cs typeface="Times"/>
                <a:sym typeface="Times"/>
              </a:rPr>
              <a:t>f </a:t>
            </a:r>
            <a:r>
              <a:rPr i="1" lang="en-US" sz="2400">
                <a:solidFill>
                  <a:schemeClr val="dk1"/>
                </a:solidFill>
                <a:latin typeface="Arial"/>
                <a:ea typeface="Arial"/>
                <a:cs typeface="Arial"/>
                <a:sym typeface="Arial"/>
              </a:rPr>
              <a:t>(</a:t>
            </a:r>
            <a:r>
              <a:rPr i="1" lang="en-US" sz="2400">
                <a:solidFill>
                  <a:schemeClr val="dk1"/>
                </a:solidFill>
                <a:latin typeface="Times"/>
                <a:ea typeface="Times"/>
                <a:cs typeface="Times"/>
                <a:sym typeface="Times"/>
              </a:rPr>
              <a:t>x</a:t>
            </a:r>
            <a:r>
              <a:rPr lang="en-US" sz="2400">
                <a:solidFill>
                  <a:schemeClr val="dk1"/>
                </a:solidFill>
                <a:latin typeface="Times"/>
                <a:ea typeface="Times"/>
                <a:cs typeface="Times"/>
                <a:sym typeface="Times"/>
              </a:rPr>
              <a:t>1</a:t>
            </a:r>
            <a:r>
              <a:rPr i="1" lang="en-US" sz="2400">
                <a:solidFill>
                  <a:schemeClr val="dk1"/>
                </a:solidFill>
                <a:latin typeface="Arial"/>
                <a:ea typeface="Arial"/>
                <a:cs typeface="Arial"/>
                <a:sym typeface="Arial"/>
              </a:rPr>
              <a:t>, . . . , </a:t>
            </a:r>
            <a:r>
              <a:rPr i="1" lang="en-US" sz="2400">
                <a:solidFill>
                  <a:schemeClr val="dk1"/>
                </a:solidFill>
                <a:latin typeface="Times"/>
                <a:ea typeface="Times"/>
                <a:cs typeface="Times"/>
                <a:sym typeface="Times"/>
              </a:rPr>
              <a:t>x</a:t>
            </a:r>
            <a:r>
              <a:rPr lang="en-US" sz="2400">
                <a:solidFill>
                  <a:schemeClr val="dk1"/>
                </a:solidFill>
                <a:latin typeface="Times"/>
                <a:ea typeface="Times"/>
                <a:cs typeface="Times"/>
                <a:sym typeface="Times"/>
              </a:rPr>
              <a:t>4</a:t>
            </a:r>
            <a:r>
              <a:rPr i="1" lang="en-US" sz="2400">
                <a:solidFill>
                  <a:schemeClr val="dk1"/>
                </a:solidFill>
                <a:latin typeface="Arial"/>
                <a:ea typeface="Arial"/>
                <a:cs typeface="Arial"/>
                <a:sym typeface="Arial"/>
              </a:rPr>
              <a:t>) </a:t>
            </a:r>
            <a:r>
              <a:rPr lang="en-US" sz="2400">
                <a:solidFill>
                  <a:schemeClr val="dk1"/>
                </a:solidFill>
                <a:latin typeface="Arial"/>
                <a:ea typeface="Arial"/>
                <a:cs typeface="Arial"/>
                <a:sym typeface="Arial"/>
              </a:rPr>
              <a:t>= </a:t>
            </a:r>
            <a:r>
              <a:rPr i="1" lang="en-US" sz="2400">
                <a:solidFill>
                  <a:schemeClr val="dk1"/>
                </a:solidFill>
                <a:latin typeface="Times"/>
                <a:ea typeface="Times"/>
                <a:cs typeface="Times"/>
                <a:sym typeface="Times"/>
              </a:rPr>
              <a:t>x</a:t>
            </a:r>
            <a:r>
              <a:rPr lang="en-US" sz="2400">
                <a:solidFill>
                  <a:schemeClr val="dk1"/>
                </a:solidFill>
                <a:latin typeface="Times"/>
                <a:ea typeface="Times"/>
                <a:cs typeface="Times"/>
                <a:sym typeface="Times"/>
              </a:rPr>
              <a:t>1’</a:t>
            </a:r>
            <a:r>
              <a:rPr i="1" lang="en-US" sz="2400">
                <a:solidFill>
                  <a:schemeClr val="dk1"/>
                </a:solidFill>
                <a:latin typeface="Times"/>
                <a:ea typeface="Times"/>
                <a:cs typeface="Times"/>
                <a:sym typeface="Times"/>
              </a:rPr>
              <a:t>x</a:t>
            </a:r>
            <a:r>
              <a:rPr lang="en-US" sz="2400">
                <a:solidFill>
                  <a:schemeClr val="dk1"/>
                </a:solidFill>
                <a:latin typeface="Times"/>
                <a:ea typeface="Times"/>
                <a:cs typeface="Times"/>
                <a:sym typeface="Times"/>
              </a:rPr>
              <a:t>3’</a:t>
            </a:r>
            <a:r>
              <a:rPr i="1" lang="en-US" sz="2400">
                <a:solidFill>
                  <a:schemeClr val="dk1"/>
                </a:solidFill>
                <a:latin typeface="Times"/>
                <a:ea typeface="Times"/>
                <a:cs typeface="Times"/>
                <a:sym typeface="Times"/>
              </a:rPr>
              <a:t>x</a:t>
            </a:r>
            <a:r>
              <a:rPr lang="en-US" sz="2400">
                <a:solidFill>
                  <a:schemeClr val="dk1"/>
                </a:solidFill>
                <a:latin typeface="Times"/>
                <a:ea typeface="Times"/>
                <a:cs typeface="Times"/>
                <a:sym typeface="Times"/>
              </a:rPr>
              <a:t>4’ </a:t>
            </a:r>
            <a:r>
              <a:rPr lang="en-US" sz="2400">
                <a:solidFill>
                  <a:schemeClr val="dk1"/>
                </a:solidFill>
                <a:latin typeface="Arial"/>
                <a:ea typeface="Arial"/>
                <a:cs typeface="Arial"/>
                <a:sym typeface="Arial"/>
              </a:rPr>
              <a:t>+ </a:t>
            </a:r>
            <a:r>
              <a:rPr i="1" lang="en-US" sz="2400">
                <a:solidFill>
                  <a:schemeClr val="dk1"/>
                </a:solidFill>
                <a:latin typeface="Times"/>
                <a:ea typeface="Times"/>
                <a:cs typeface="Times"/>
                <a:sym typeface="Times"/>
              </a:rPr>
              <a:t>x</a:t>
            </a:r>
            <a:r>
              <a:rPr lang="en-US" sz="2400">
                <a:solidFill>
                  <a:schemeClr val="dk1"/>
                </a:solidFill>
                <a:latin typeface="Times"/>
                <a:ea typeface="Times"/>
                <a:cs typeface="Times"/>
                <a:sym typeface="Times"/>
              </a:rPr>
              <a:t>3</a:t>
            </a:r>
            <a:r>
              <a:rPr i="1" lang="en-US" sz="2400">
                <a:solidFill>
                  <a:schemeClr val="dk1"/>
                </a:solidFill>
                <a:latin typeface="Times"/>
                <a:ea typeface="Times"/>
                <a:cs typeface="Times"/>
                <a:sym typeface="Times"/>
              </a:rPr>
              <a:t>x</a:t>
            </a:r>
            <a:r>
              <a:rPr lang="en-US" sz="2400">
                <a:solidFill>
                  <a:schemeClr val="dk1"/>
                </a:solidFill>
                <a:latin typeface="Times"/>
                <a:ea typeface="Times"/>
                <a:cs typeface="Times"/>
                <a:sym typeface="Times"/>
              </a:rPr>
              <a:t>4 </a:t>
            </a:r>
            <a:r>
              <a:rPr lang="en-US" sz="2400">
                <a:solidFill>
                  <a:schemeClr val="dk1"/>
                </a:solidFill>
                <a:latin typeface="Arial"/>
                <a:ea typeface="Arial"/>
                <a:cs typeface="Arial"/>
                <a:sym typeface="Arial"/>
              </a:rPr>
              <a:t>+ </a:t>
            </a:r>
            <a:r>
              <a:rPr i="1" lang="en-US" sz="2400">
                <a:solidFill>
                  <a:schemeClr val="dk1"/>
                </a:solidFill>
                <a:latin typeface="Times"/>
                <a:ea typeface="Times"/>
                <a:cs typeface="Times"/>
                <a:sym typeface="Times"/>
              </a:rPr>
              <a:t>x</a:t>
            </a:r>
            <a:r>
              <a:rPr lang="en-US" sz="2400">
                <a:solidFill>
                  <a:schemeClr val="dk1"/>
                </a:solidFill>
                <a:latin typeface="Times"/>
                <a:ea typeface="Times"/>
                <a:cs typeface="Times"/>
                <a:sym typeface="Times"/>
              </a:rPr>
              <a:t>1’</a:t>
            </a:r>
            <a:r>
              <a:rPr i="1" lang="en-US" sz="2400">
                <a:solidFill>
                  <a:schemeClr val="dk1"/>
                </a:solidFill>
                <a:latin typeface="Times"/>
                <a:ea typeface="Times"/>
                <a:cs typeface="Times"/>
                <a:sym typeface="Times"/>
              </a:rPr>
              <a:t>x</a:t>
            </a:r>
            <a:r>
              <a:rPr lang="en-US" sz="2400">
                <a:solidFill>
                  <a:schemeClr val="dk1"/>
                </a:solidFill>
                <a:latin typeface="Times"/>
                <a:ea typeface="Times"/>
                <a:cs typeface="Times"/>
                <a:sym typeface="Times"/>
              </a:rPr>
              <a:t>2’</a:t>
            </a:r>
            <a:r>
              <a:rPr i="1" lang="en-US" sz="2400">
                <a:solidFill>
                  <a:schemeClr val="dk1"/>
                </a:solidFill>
                <a:latin typeface="Times"/>
                <a:ea typeface="Times"/>
                <a:cs typeface="Times"/>
                <a:sym typeface="Times"/>
              </a:rPr>
              <a:t>x</a:t>
            </a:r>
            <a:r>
              <a:rPr lang="en-US" sz="2400">
                <a:solidFill>
                  <a:schemeClr val="dk1"/>
                </a:solidFill>
                <a:latin typeface="Times"/>
                <a:ea typeface="Times"/>
                <a:cs typeface="Times"/>
                <a:sym typeface="Times"/>
              </a:rPr>
              <a:t>4 </a:t>
            </a:r>
            <a:r>
              <a:rPr lang="en-US" sz="2400">
                <a:solidFill>
                  <a:schemeClr val="dk1"/>
                </a:solidFill>
                <a:latin typeface="Arial"/>
                <a:ea typeface="Arial"/>
                <a:cs typeface="Arial"/>
                <a:sym typeface="Arial"/>
              </a:rPr>
              <a:t>+ </a:t>
            </a:r>
            <a:r>
              <a:rPr i="1" lang="en-US" sz="2400">
                <a:solidFill>
                  <a:schemeClr val="dk1"/>
                </a:solidFill>
                <a:latin typeface="Times"/>
                <a:ea typeface="Times"/>
                <a:cs typeface="Times"/>
                <a:sym typeface="Times"/>
              </a:rPr>
              <a:t>x</a:t>
            </a:r>
            <a:r>
              <a:rPr lang="en-US" sz="2400">
                <a:solidFill>
                  <a:schemeClr val="dk1"/>
                </a:solidFill>
                <a:latin typeface="Times"/>
                <a:ea typeface="Times"/>
                <a:cs typeface="Times"/>
                <a:sym typeface="Times"/>
              </a:rPr>
              <a:t>1</a:t>
            </a:r>
            <a:r>
              <a:rPr i="1" lang="en-US" sz="2400">
                <a:solidFill>
                  <a:schemeClr val="dk1"/>
                </a:solidFill>
                <a:latin typeface="Times"/>
                <a:ea typeface="Times"/>
                <a:cs typeface="Times"/>
                <a:sym typeface="Times"/>
              </a:rPr>
              <a:t>x</a:t>
            </a:r>
            <a:r>
              <a:rPr lang="en-US" sz="2400">
                <a:solidFill>
                  <a:schemeClr val="dk1"/>
                </a:solidFill>
                <a:latin typeface="Times"/>
                <a:ea typeface="Times"/>
                <a:cs typeface="Times"/>
                <a:sym typeface="Times"/>
              </a:rPr>
              <a:t>2</a:t>
            </a:r>
            <a:r>
              <a:rPr i="1" lang="en-US" sz="2400">
                <a:solidFill>
                  <a:schemeClr val="dk1"/>
                </a:solidFill>
                <a:latin typeface="Times"/>
                <a:ea typeface="Times"/>
                <a:cs typeface="Times"/>
                <a:sym typeface="Times"/>
              </a:rPr>
              <a:t>x</a:t>
            </a:r>
            <a:r>
              <a:rPr lang="en-US" sz="2400">
                <a:solidFill>
                  <a:schemeClr val="dk1"/>
                </a:solidFill>
                <a:latin typeface="Times"/>
                <a:ea typeface="Times"/>
                <a:cs typeface="Times"/>
                <a:sym typeface="Times"/>
              </a:rPr>
              <a:t>3’</a:t>
            </a:r>
            <a:r>
              <a:rPr i="1" lang="en-US" sz="2400">
                <a:solidFill>
                  <a:schemeClr val="dk1"/>
                </a:solidFill>
                <a:latin typeface="Times"/>
                <a:ea typeface="Times"/>
                <a:cs typeface="Times"/>
                <a:sym typeface="Times"/>
              </a:rPr>
              <a:t>x</a:t>
            </a:r>
            <a:r>
              <a:rPr lang="en-US" sz="2400">
                <a:solidFill>
                  <a:schemeClr val="dk1"/>
                </a:solidFill>
                <a:latin typeface="Times"/>
                <a:ea typeface="Times"/>
                <a:cs typeface="Times"/>
                <a:sym typeface="Times"/>
              </a:rPr>
              <a:t>4</a:t>
            </a:r>
            <a:endParaRPr/>
          </a:p>
          <a:p>
            <a:pPr indent="0" lvl="0" marL="0" marR="0" rtl="0" algn="just">
              <a:spcBef>
                <a:spcPts val="0"/>
              </a:spcBef>
              <a:spcAft>
                <a:spcPts val="0"/>
              </a:spcAft>
              <a:buNone/>
            </a:pPr>
            <a:r>
              <a:rPr lang="en-US" sz="2400">
                <a:solidFill>
                  <a:schemeClr val="dk1"/>
                </a:solidFill>
                <a:latin typeface="Times"/>
                <a:ea typeface="Times"/>
                <a:cs typeface="Times"/>
                <a:sym typeface="Times"/>
              </a:rPr>
              <a:t>assuming that there are also don’t-cares defined as </a:t>
            </a:r>
            <a:r>
              <a:rPr i="1" lang="en-US" sz="2400">
                <a:solidFill>
                  <a:schemeClr val="dk1"/>
                </a:solidFill>
                <a:latin typeface="Times"/>
                <a:ea typeface="Times"/>
                <a:cs typeface="Times"/>
                <a:sym typeface="Times"/>
              </a:rPr>
              <a:t>D </a:t>
            </a:r>
            <a:r>
              <a:rPr lang="en-US" sz="2400">
                <a:solidFill>
                  <a:schemeClr val="dk1"/>
                </a:solidFill>
                <a:latin typeface="Arial"/>
                <a:ea typeface="Arial"/>
                <a:cs typeface="Arial"/>
                <a:sym typeface="Arial"/>
              </a:rPr>
              <a:t>= </a:t>
            </a:r>
            <a:r>
              <a:rPr lang="en-US" sz="2400">
                <a:solidFill>
                  <a:schemeClr val="dk1"/>
                </a:solidFill>
                <a:latin typeface="Calibri"/>
                <a:ea typeface="Calibri"/>
                <a:cs typeface="Calibri"/>
                <a:sym typeface="Calibri"/>
              </a:rPr>
              <a:t>∑</a:t>
            </a:r>
            <a:r>
              <a:rPr i="1" lang="en-US" sz="2400">
                <a:solidFill>
                  <a:schemeClr val="dk1"/>
                </a:solidFill>
                <a:latin typeface="Arial"/>
                <a:ea typeface="Arial"/>
                <a:cs typeface="Arial"/>
                <a:sym typeface="Arial"/>
              </a:rPr>
              <a:t>(</a:t>
            </a:r>
            <a:r>
              <a:rPr lang="en-US" sz="2400">
                <a:solidFill>
                  <a:schemeClr val="dk1"/>
                </a:solidFill>
                <a:latin typeface="Times"/>
                <a:ea typeface="Times"/>
                <a:cs typeface="Times"/>
                <a:sym typeface="Times"/>
              </a:rPr>
              <a:t>9</a:t>
            </a:r>
            <a:r>
              <a:rPr i="1" lang="en-US" sz="2400">
                <a:solidFill>
                  <a:schemeClr val="dk1"/>
                </a:solidFill>
                <a:latin typeface="Arial"/>
                <a:ea typeface="Arial"/>
                <a:cs typeface="Arial"/>
                <a:sym typeface="Arial"/>
              </a:rPr>
              <a:t>, </a:t>
            </a:r>
            <a:r>
              <a:rPr lang="en-US" sz="2400">
                <a:solidFill>
                  <a:schemeClr val="dk1"/>
                </a:solidFill>
                <a:latin typeface="Times"/>
                <a:ea typeface="Times"/>
                <a:cs typeface="Times"/>
                <a:sym typeface="Times"/>
              </a:rPr>
              <a:t>12</a:t>
            </a:r>
            <a:r>
              <a:rPr i="1" lang="en-US" sz="2400">
                <a:solidFill>
                  <a:schemeClr val="dk1"/>
                </a:solidFill>
                <a:latin typeface="Arial"/>
                <a:ea typeface="Arial"/>
                <a:cs typeface="Arial"/>
                <a:sym typeface="Arial"/>
              </a:rPr>
              <a:t>, </a:t>
            </a:r>
            <a:r>
              <a:rPr lang="en-US" sz="2400">
                <a:solidFill>
                  <a:schemeClr val="dk1"/>
                </a:solidFill>
                <a:latin typeface="Times"/>
                <a:ea typeface="Times"/>
                <a:cs typeface="Times"/>
                <a:sym typeface="Times"/>
              </a:rPr>
              <a:t>14</a:t>
            </a:r>
            <a:r>
              <a:rPr i="1" lang="en-US" sz="2400">
                <a:solidFill>
                  <a:schemeClr val="dk1"/>
                </a:solidFill>
                <a:latin typeface="Arial"/>
                <a:ea typeface="Arial"/>
                <a:cs typeface="Arial"/>
                <a:sym typeface="Arial"/>
              </a:rPr>
              <a:t>)</a:t>
            </a:r>
            <a:r>
              <a:rPr lang="en-US" sz="2400">
                <a:solidFill>
                  <a:schemeClr val="dk1"/>
                </a:solidFill>
                <a:latin typeface="Times"/>
                <a:ea typeface="Times"/>
                <a:cs typeface="Times"/>
                <a:sym typeface="Times"/>
              </a:rPr>
              <a:t>.</a:t>
            </a:r>
            <a:endParaRPr sz="2400">
              <a:solidFill>
                <a:schemeClr val="dk1"/>
              </a:solidFill>
              <a:latin typeface="Calibri"/>
              <a:ea typeface="Calibri"/>
              <a:cs typeface="Calibri"/>
              <a:sym typeface="Calibri"/>
            </a:endParaRPr>
          </a:p>
        </p:txBody>
      </p:sp>
      <p:pic>
        <p:nvPicPr>
          <p:cNvPr id="368" name="Google Shape;368;p38"/>
          <p:cNvPicPr preferRelativeResize="0"/>
          <p:nvPr/>
        </p:nvPicPr>
        <p:blipFill rotWithShape="1">
          <a:blip r:embed="rId3">
            <a:alphaModFix/>
          </a:blip>
          <a:srcRect b="0" l="0" r="0" t="0"/>
          <a:stretch/>
        </p:blipFill>
        <p:spPr>
          <a:xfrm>
            <a:off x="713459" y="2292698"/>
            <a:ext cx="4090553" cy="3418764"/>
          </a:xfrm>
          <a:prstGeom prst="rect">
            <a:avLst/>
          </a:prstGeom>
          <a:noFill/>
          <a:ln>
            <a:noFill/>
          </a:ln>
        </p:spPr>
      </p:pic>
      <p:pic>
        <p:nvPicPr>
          <p:cNvPr id="369" name="Google Shape;369;p38"/>
          <p:cNvPicPr preferRelativeResize="0"/>
          <p:nvPr/>
        </p:nvPicPr>
        <p:blipFill rotWithShape="1">
          <a:blip r:embed="rId4">
            <a:alphaModFix/>
          </a:blip>
          <a:srcRect b="0" l="0" r="0" t="0"/>
          <a:stretch/>
        </p:blipFill>
        <p:spPr>
          <a:xfrm>
            <a:off x="5486397" y="2548668"/>
            <a:ext cx="5486402" cy="3313463"/>
          </a:xfrm>
          <a:prstGeom prst="rect">
            <a:avLst/>
          </a:prstGeom>
          <a:noFill/>
          <a:ln>
            <a:noFill/>
          </a:ln>
        </p:spPr>
      </p:pic>
      <p:pic>
        <p:nvPicPr>
          <p:cNvPr id="370" name="Google Shape;370;p38"/>
          <p:cNvPicPr preferRelativeResize="0"/>
          <p:nvPr/>
        </p:nvPicPr>
        <p:blipFill rotWithShape="1">
          <a:blip r:embed="rId5">
            <a:alphaModFix/>
          </a:blip>
          <a:srcRect b="0" l="0" r="0" t="0"/>
          <a:stretch/>
        </p:blipFill>
        <p:spPr>
          <a:xfrm>
            <a:off x="931822" y="6118102"/>
            <a:ext cx="3981371" cy="442216"/>
          </a:xfrm>
          <a:prstGeom prst="rect">
            <a:avLst/>
          </a:prstGeom>
          <a:noFill/>
          <a:ln>
            <a:noFill/>
          </a:ln>
        </p:spPr>
      </p:pic>
      <p:pic>
        <p:nvPicPr>
          <p:cNvPr id="371" name="Google Shape;371;p38"/>
          <p:cNvPicPr preferRelativeResize="0"/>
          <p:nvPr/>
        </p:nvPicPr>
        <p:blipFill rotWithShape="1">
          <a:blip r:embed="rId6">
            <a:alphaModFix/>
          </a:blip>
          <a:srcRect b="0" l="0" r="0" t="0"/>
          <a:stretch/>
        </p:blipFill>
        <p:spPr>
          <a:xfrm>
            <a:off x="6063682" y="6047321"/>
            <a:ext cx="4909117" cy="51299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9"/>
          <p:cNvSpPr/>
          <p:nvPr/>
        </p:nvSpPr>
        <p:spPr>
          <a:xfrm>
            <a:off x="1037230" y="629524"/>
            <a:ext cx="9908275" cy="20621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Times"/>
                <a:ea typeface="Times"/>
                <a:cs typeface="Times"/>
                <a:sym typeface="Times"/>
              </a:rPr>
              <a:t>A three-variable logic function that is equal to 1 if any two or all three of its variables are equal to 1 is called a </a:t>
            </a:r>
            <a:r>
              <a:rPr i="1" lang="en-US" sz="3200">
                <a:solidFill>
                  <a:schemeClr val="dk1"/>
                </a:solidFill>
                <a:latin typeface="Times"/>
                <a:ea typeface="Times"/>
                <a:cs typeface="Times"/>
                <a:sym typeface="Times"/>
              </a:rPr>
              <a:t>majority </a:t>
            </a:r>
            <a:r>
              <a:rPr lang="en-US" sz="3200">
                <a:solidFill>
                  <a:schemeClr val="dk1"/>
                </a:solidFill>
                <a:latin typeface="Times"/>
                <a:ea typeface="Times"/>
                <a:cs typeface="Times"/>
                <a:sym typeface="Times"/>
              </a:rPr>
              <a:t>function. Design a minimum-cost SOP circuit that implements this majority function.</a:t>
            </a:r>
            <a:endParaRPr sz="3200">
              <a:solidFill>
                <a:schemeClr val="dk1"/>
              </a:solidFill>
              <a:latin typeface="Calibri"/>
              <a:ea typeface="Calibri"/>
              <a:cs typeface="Calibri"/>
              <a:sym typeface="Calibri"/>
            </a:endParaRPr>
          </a:p>
        </p:txBody>
      </p:sp>
      <p:graphicFrame>
        <p:nvGraphicFramePr>
          <p:cNvPr id="377" name="Google Shape;377;p39"/>
          <p:cNvGraphicFramePr/>
          <p:nvPr/>
        </p:nvGraphicFramePr>
        <p:xfrm>
          <a:off x="2168478" y="3108024"/>
          <a:ext cx="3000000" cy="3000000"/>
        </p:xfrm>
        <a:graphic>
          <a:graphicData uri="http://schemas.openxmlformats.org/drawingml/2006/table">
            <a:tbl>
              <a:tblPr bandRow="1" firstRow="1">
                <a:noFill/>
                <a:tableStyleId>{D5EB5C27-64E8-496A-A893-B5FADD920CF3}</a:tableStyleId>
              </a:tblPr>
              <a:tblGrid>
                <a:gridCol w="1557350"/>
                <a:gridCol w="1569500"/>
                <a:gridCol w="1596800"/>
                <a:gridCol w="1501250"/>
              </a:tblGrid>
              <a:tr h="368900">
                <a:tc>
                  <a:txBody>
                    <a:bodyPr/>
                    <a:lstStyle/>
                    <a:p>
                      <a:pPr indent="0" lvl="0" marL="0" marR="0" rtl="0" algn="ctr">
                        <a:spcBef>
                          <a:spcPts val="0"/>
                        </a:spcBef>
                        <a:spcAft>
                          <a:spcPts val="0"/>
                        </a:spcAft>
                        <a:buNone/>
                      </a:pPr>
                      <a:r>
                        <a:rPr lang="en-US" sz="1800"/>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8900">
                <a:tc>
                  <a:txBody>
                    <a:bodyPr/>
                    <a:lstStyle/>
                    <a:p>
                      <a:pPr indent="0" lvl="0" marL="0" marR="0" rtl="0" algn="ctr">
                        <a:spcBef>
                          <a:spcPts val="0"/>
                        </a:spcBef>
                        <a:spcAft>
                          <a:spcPts val="0"/>
                        </a:spcAft>
                        <a:buNone/>
                      </a:pPr>
                      <a:r>
                        <a:rPr lang="en-US" sz="18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8900">
                <a:tc>
                  <a:txBody>
                    <a:bodyPr/>
                    <a:lstStyle/>
                    <a:p>
                      <a:pPr indent="0" lvl="0" marL="0" marR="0" rtl="0" algn="ctr">
                        <a:spcBef>
                          <a:spcPts val="0"/>
                        </a:spcBef>
                        <a:spcAft>
                          <a:spcPts val="0"/>
                        </a:spcAft>
                        <a:buNone/>
                      </a:pPr>
                      <a:r>
                        <a:rPr lang="en-US" sz="18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8900">
                <a:tc>
                  <a:txBody>
                    <a:bodyPr/>
                    <a:lstStyle/>
                    <a:p>
                      <a:pPr indent="0" lvl="0" marL="0" marR="0" rtl="0" algn="ctr">
                        <a:spcBef>
                          <a:spcPts val="0"/>
                        </a:spcBef>
                        <a:spcAft>
                          <a:spcPts val="0"/>
                        </a:spcAft>
                        <a:buNone/>
                      </a:pPr>
                      <a:r>
                        <a:rPr lang="en-US" sz="18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8900">
                <a:tc>
                  <a:txBody>
                    <a:bodyPr/>
                    <a:lstStyle/>
                    <a:p>
                      <a:pPr indent="0" lvl="0" marL="0" marR="0" rtl="0" algn="ctr">
                        <a:spcBef>
                          <a:spcPts val="0"/>
                        </a:spcBef>
                        <a:spcAft>
                          <a:spcPts val="0"/>
                        </a:spcAft>
                        <a:buNone/>
                      </a:pPr>
                      <a:r>
                        <a:rPr lang="en-US" sz="18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8900">
                <a:tc>
                  <a:txBody>
                    <a:bodyPr/>
                    <a:lstStyle/>
                    <a:p>
                      <a:pPr indent="0" lvl="0" marL="0" marR="0" rtl="0" algn="ctr">
                        <a:spcBef>
                          <a:spcPts val="0"/>
                        </a:spcBef>
                        <a:spcAft>
                          <a:spcPts val="0"/>
                        </a:spcAft>
                        <a:buNone/>
                      </a:pPr>
                      <a:r>
                        <a:rPr lang="en-US"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8900">
                <a:tc>
                  <a:txBody>
                    <a:bodyPr/>
                    <a:lstStyle/>
                    <a:p>
                      <a:pPr indent="0" lvl="0" marL="0" marR="0" rtl="0" algn="ctr">
                        <a:spcBef>
                          <a:spcPts val="0"/>
                        </a:spcBef>
                        <a:spcAft>
                          <a:spcPts val="0"/>
                        </a:spcAft>
                        <a:buNone/>
                      </a:pPr>
                      <a:r>
                        <a:rPr lang="en-US"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8900">
                <a:tc>
                  <a:txBody>
                    <a:bodyPr/>
                    <a:lstStyle/>
                    <a:p>
                      <a:pPr indent="0" lvl="0" marL="0" marR="0" rtl="0" algn="ctr">
                        <a:spcBef>
                          <a:spcPts val="0"/>
                        </a:spcBef>
                        <a:spcAft>
                          <a:spcPts val="0"/>
                        </a:spcAft>
                        <a:buNone/>
                      </a:pPr>
                      <a:r>
                        <a:rPr lang="en-US"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8900">
                <a:tc>
                  <a:txBody>
                    <a:bodyPr/>
                    <a:lstStyle/>
                    <a:p>
                      <a:pPr indent="0" lvl="0" marL="0" marR="0" rtl="0" algn="ctr">
                        <a:spcBef>
                          <a:spcPts val="0"/>
                        </a:spcBef>
                        <a:spcAft>
                          <a:spcPts val="0"/>
                        </a:spcAft>
                        <a:buNone/>
                      </a:pPr>
                      <a:r>
                        <a:rPr lang="en-US"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p:nvPr/>
        </p:nvSpPr>
        <p:spPr>
          <a:xfrm>
            <a:off x="1122218" y="750930"/>
            <a:ext cx="9725891" cy="3539430"/>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This makes the second and third columns different only in variable x1. Also, the first and the fourth columns differ only in variable x1, which means that these columns can be considered as being adjacent.  (A sequence of codes, or valuations, where consecutive codes differ in one variable only is known as the Gray code.)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5"/>
          <p:cNvPicPr preferRelativeResize="0"/>
          <p:nvPr/>
        </p:nvPicPr>
        <p:blipFill rotWithShape="1">
          <a:blip r:embed="rId3">
            <a:alphaModFix/>
          </a:blip>
          <a:srcRect b="0" l="0" r="0" t="0"/>
          <a:stretch/>
        </p:blipFill>
        <p:spPr>
          <a:xfrm>
            <a:off x="942109" y="511717"/>
            <a:ext cx="5292436" cy="5599661"/>
          </a:xfrm>
          <a:prstGeom prst="rect">
            <a:avLst/>
          </a:prstGeom>
          <a:noFill/>
          <a:ln>
            <a:noFill/>
          </a:ln>
        </p:spPr>
      </p:pic>
      <p:pic>
        <p:nvPicPr>
          <p:cNvPr id="107" name="Google Shape;107;p5"/>
          <p:cNvPicPr preferRelativeResize="0"/>
          <p:nvPr/>
        </p:nvPicPr>
        <p:blipFill rotWithShape="1">
          <a:blip r:embed="rId4">
            <a:alphaModFix/>
          </a:blip>
          <a:srcRect b="0" l="0" r="0" t="0"/>
          <a:stretch/>
        </p:blipFill>
        <p:spPr>
          <a:xfrm>
            <a:off x="6460665" y="2199335"/>
            <a:ext cx="5338594" cy="2224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6"/>
          <p:cNvPicPr preferRelativeResize="0"/>
          <p:nvPr/>
        </p:nvPicPr>
        <p:blipFill rotWithShape="1">
          <a:blip r:embed="rId3">
            <a:alphaModFix/>
          </a:blip>
          <a:srcRect b="0" l="0" r="0" t="0"/>
          <a:stretch/>
        </p:blipFill>
        <p:spPr>
          <a:xfrm>
            <a:off x="1440873" y="828225"/>
            <a:ext cx="3760502" cy="5207544"/>
          </a:xfrm>
          <a:prstGeom prst="rect">
            <a:avLst/>
          </a:prstGeom>
          <a:noFill/>
          <a:ln>
            <a:noFill/>
          </a:ln>
        </p:spPr>
      </p:pic>
      <p:pic>
        <p:nvPicPr>
          <p:cNvPr id="113" name="Google Shape;113;p6"/>
          <p:cNvPicPr preferRelativeResize="0"/>
          <p:nvPr/>
        </p:nvPicPr>
        <p:blipFill rotWithShape="1">
          <a:blip r:embed="rId4">
            <a:alphaModFix/>
          </a:blip>
          <a:srcRect b="0" l="0" r="0" t="0"/>
          <a:stretch/>
        </p:blipFill>
        <p:spPr>
          <a:xfrm>
            <a:off x="5611413" y="1898073"/>
            <a:ext cx="5897525" cy="25814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p:nvPr/>
        </p:nvSpPr>
        <p:spPr>
          <a:xfrm>
            <a:off x="1137942" y="902916"/>
            <a:ext cx="373672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Four-Variable Map</a:t>
            </a:r>
            <a:endParaRPr b="1" sz="3200">
              <a:solidFill>
                <a:schemeClr val="dk1"/>
              </a:solidFill>
              <a:latin typeface="Calibri"/>
              <a:ea typeface="Calibri"/>
              <a:cs typeface="Calibri"/>
              <a:sym typeface="Calibri"/>
            </a:endParaRPr>
          </a:p>
        </p:txBody>
      </p:sp>
      <p:pic>
        <p:nvPicPr>
          <p:cNvPr id="119" name="Google Shape;119;p7"/>
          <p:cNvPicPr preferRelativeResize="0"/>
          <p:nvPr/>
        </p:nvPicPr>
        <p:blipFill rotWithShape="1">
          <a:blip r:embed="rId3">
            <a:alphaModFix/>
          </a:blip>
          <a:srcRect b="0" l="0" r="0" t="0"/>
          <a:stretch/>
        </p:blipFill>
        <p:spPr>
          <a:xfrm>
            <a:off x="4231053" y="1704987"/>
            <a:ext cx="4996073" cy="45937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8"/>
          <p:cNvPicPr preferRelativeResize="0"/>
          <p:nvPr/>
        </p:nvPicPr>
        <p:blipFill rotWithShape="1">
          <a:blip r:embed="rId3">
            <a:alphaModFix/>
          </a:blip>
          <a:srcRect b="0" l="0" r="0" t="0"/>
          <a:stretch/>
        </p:blipFill>
        <p:spPr>
          <a:xfrm>
            <a:off x="3688197" y="1025981"/>
            <a:ext cx="4721512" cy="49037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9"/>
          <p:cNvPicPr preferRelativeResize="0"/>
          <p:nvPr/>
        </p:nvPicPr>
        <p:blipFill rotWithShape="1">
          <a:blip r:embed="rId3">
            <a:alphaModFix/>
          </a:blip>
          <a:srcRect b="0" l="0" r="0" t="0"/>
          <a:stretch/>
        </p:blipFill>
        <p:spPr>
          <a:xfrm>
            <a:off x="3754582" y="859838"/>
            <a:ext cx="4655127" cy="51690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2020-08-10T17:47:27Z</dcterms:created>
  <dc:creator>MAHE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