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Poppi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JN4xDGdrfRvPgRAnBKjxJVuS4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regular.fntdata"/><Relationship Id="rId20" Type="http://schemas.openxmlformats.org/officeDocument/2006/relationships/slide" Target="slides/slide16.xml"/><Relationship Id="rId42" Type="http://schemas.openxmlformats.org/officeDocument/2006/relationships/font" Target="fonts/Poppins-italic.fntdata"/><Relationship Id="rId41" Type="http://schemas.openxmlformats.org/officeDocument/2006/relationships/font" Target="fonts/Poppins-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Poppi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5"/>
          <p:cNvSpPr/>
          <p:nvPr>
            <p:ph idx="2" type="pic"/>
          </p:nvPr>
        </p:nvSpPr>
        <p:spPr>
          <a:xfrm>
            <a:off x="5183188" y="987425"/>
            <a:ext cx="6172200" cy="4873625"/>
          </a:xfrm>
          <a:prstGeom prst="rect">
            <a:avLst/>
          </a:prstGeom>
          <a:noFill/>
          <a:ln>
            <a:noFill/>
          </a:ln>
        </p:spPr>
      </p:sp>
      <p:sp>
        <p:nvSpPr>
          <p:cNvPr id="64" name="Google Shape;64;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34.png"/><Relationship Id="rId5" Type="http://schemas.openxmlformats.org/officeDocument/2006/relationships/image" Target="../media/image26.png"/><Relationship Id="rId6"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015842" y="583020"/>
            <a:ext cx="396435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ARITHMETIC CIRCUITS</a:t>
            </a:r>
            <a:endParaRPr b="0" i="0" sz="3200" u="none" cap="none" strike="noStrike">
              <a:solidFill>
                <a:schemeClr val="dk1"/>
              </a:solidFill>
              <a:latin typeface="Calibri"/>
              <a:ea typeface="Calibri"/>
              <a:cs typeface="Calibri"/>
              <a:sym typeface="Calibri"/>
            </a:endParaRPr>
          </a:p>
        </p:txBody>
      </p:sp>
      <p:sp>
        <p:nvSpPr>
          <p:cNvPr id="85" name="Google Shape;85;p1"/>
          <p:cNvSpPr/>
          <p:nvPr/>
        </p:nvSpPr>
        <p:spPr>
          <a:xfrm>
            <a:off x="797010" y="1374591"/>
            <a:ext cx="63305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Addition of Unsigned Numbers </a:t>
            </a:r>
            <a:endParaRPr b="0" i="0" sz="3200" u="none" cap="none" strike="noStrike">
              <a:solidFill>
                <a:schemeClr val="dk1"/>
              </a:solidFill>
              <a:latin typeface="Calibri"/>
              <a:ea typeface="Calibri"/>
              <a:cs typeface="Calibri"/>
              <a:sym typeface="Calibri"/>
            </a:endParaRPr>
          </a:p>
        </p:txBody>
      </p:sp>
      <p:sp>
        <p:nvSpPr>
          <p:cNvPr id="86" name="Google Shape;86;p1"/>
          <p:cNvSpPr/>
          <p:nvPr/>
        </p:nvSpPr>
        <p:spPr>
          <a:xfrm>
            <a:off x="1137312" y="2164139"/>
            <a:ext cx="9507941" cy="10772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The one-bit addition entails four possible combinations, </a:t>
            </a:r>
            <a:endParaRPr b="0" i="0" sz="3200" u="none" cap="none" strike="noStrike">
              <a:solidFill>
                <a:schemeClr val="dk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b="0" l="0" r="0" t="0"/>
          <a:stretch/>
        </p:blipFill>
        <p:spPr>
          <a:xfrm>
            <a:off x="4015842" y="3241356"/>
            <a:ext cx="6424896" cy="22313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p:nvPr/>
        </p:nvSpPr>
        <p:spPr>
          <a:xfrm>
            <a:off x="900753" y="410654"/>
            <a:ext cx="9853683" cy="6124754"/>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When the operands </a:t>
            </a:r>
            <a:r>
              <a:rPr b="0" i="1" lang="en-US" sz="2800" u="none" cap="none" strike="noStrike">
                <a:solidFill>
                  <a:schemeClr val="dk1"/>
                </a:solidFill>
                <a:latin typeface="Times"/>
                <a:ea typeface="Times"/>
                <a:cs typeface="Times"/>
                <a:sym typeface="Times"/>
              </a:rPr>
              <a:t>X </a:t>
            </a:r>
            <a:r>
              <a:rPr b="0" i="0" lang="en-US" sz="2800" u="none" cap="none" strike="noStrike">
                <a:solidFill>
                  <a:schemeClr val="dk1"/>
                </a:solidFill>
                <a:latin typeface="Times"/>
                <a:ea typeface="Times"/>
                <a:cs typeface="Times"/>
                <a:sym typeface="Times"/>
              </a:rPr>
              <a:t>and </a:t>
            </a:r>
            <a:r>
              <a:rPr b="0" i="1" lang="en-US" sz="2800" u="none" cap="none" strike="noStrike">
                <a:solidFill>
                  <a:schemeClr val="dk1"/>
                </a:solidFill>
                <a:latin typeface="Times"/>
                <a:ea typeface="Times"/>
                <a:cs typeface="Times"/>
                <a:sym typeface="Times"/>
              </a:rPr>
              <a:t>Y </a:t>
            </a:r>
            <a:r>
              <a:rPr b="0" i="0" lang="en-US" sz="2800" u="none" cap="none" strike="noStrike">
                <a:solidFill>
                  <a:schemeClr val="dk1"/>
                </a:solidFill>
                <a:latin typeface="Times"/>
                <a:ea typeface="Times"/>
                <a:cs typeface="Times"/>
                <a:sym typeface="Times"/>
              </a:rPr>
              <a:t>are applied as inputs to the adder, it takes some time before the output sum, </a:t>
            </a:r>
            <a:r>
              <a:rPr b="0" i="1" lang="en-US" sz="2800" u="none" cap="none" strike="noStrike">
                <a:solidFill>
                  <a:schemeClr val="dk1"/>
                </a:solidFill>
                <a:latin typeface="Times"/>
                <a:ea typeface="Times"/>
                <a:cs typeface="Times"/>
                <a:sym typeface="Times"/>
              </a:rPr>
              <a:t>S</a:t>
            </a:r>
            <a:r>
              <a:rPr b="0" i="0" lang="en-US" sz="2800" u="none" cap="none" strike="noStrike">
                <a:solidFill>
                  <a:schemeClr val="dk1"/>
                </a:solidFill>
                <a:latin typeface="Times"/>
                <a:ea typeface="Times"/>
                <a:cs typeface="Times"/>
                <a:sym typeface="Times"/>
              </a:rPr>
              <a:t>, is valid. Each full-adder introduces a certain delay before its </a:t>
            </a:r>
            <a:r>
              <a:rPr b="0" i="1" lang="en-US" sz="2800" u="none" cap="none" strike="noStrike">
                <a:solidFill>
                  <a:schemeClr val="dk1"/>
                </a:solidFill>
                <a:latin typeface="Times"/>
                <a:ea typeface="Times"/>
                <a:cs typeface="Times"/>
                <a:sym typeface="Times"/>
              </a:rPr>
              <a:t>si </a:t>
            </a:r>
            <a:r>
              <a:rPr b="0" i="0" lang="en-US" sz="2800" u="none" cap="none" strike="noStrike">
                <a:solidFill>
                  <a:schemeClr val="dk1"/>
                </a:solidFill>
                <a:latin typeface="Times"/>
                <a:ea typeface="Times"/>
                <a:cs typeface="Times"/>
                <a:sym typeface="Times"/>
              </a:rPr>
              <a:t>and </a:t>
            </a:r>
            <a:r>
              <a:rPr b="0" i="1" lang="en-US" sz="2800" u="none" cap="none" strike="noStrike">
                <a:solidFill>
                  <a:schemeClr val="dk1"/>
                </a:solidFill>
                <a:latin typeface="Times"/>
                <a:ea typeface="Times"/>
                <a:cs typeface="Times"/>
                <a:sym typeface="Times"/>
              </a:rPr>
              <a:t>ci</a:t>
            </a:r>
            <a:r>
              <a:rPr b="0" i="0" lang="en-US" sz="2800" u="none" cap="none" strike="noStrike">
                <a:solidFill>
                  <a:schemeClr val="dk1"/>
                </a:solidFill>
                <a:latin typeface="Arial"/>
                <a:ea typeface="Arial"/>
                <a:cs typeface="Arial"/>
                <a:sym typeface="Arial"/>
              </a:rPr>
              <a:t>+</a:t>
            </a:r>
            <a:r>
              <a:rPr b="0" i="0" lang="en-US" sz="2800" u="none" cap="none" strike="noStrike">
                <a:solidFill>
                  <a:schemeClr val="dk1"/>
                </a:solidFill>
                <a:latin typeface="Times"/>
                <a:ea typeface="Times"/>
                <a:cs typeface="Times"/>
                <a:sym typeface="Times"/>
              </a:rPr>
              <a:t>1 outputs are valid. Let this delay be denoted as </a:t>
            </a:r>
            <a:r>
              <a:rPr b="0" i="0" lang="en-US" sz="2800" u="none" cap="none" strike="noStrike">
                <a:solidFill>
                  <a:schemeClr val="dk1"/>
                </a:solidFill>
                <a:latin typeface="Calibri"/>
                <a:ea typeface="Calibri"/>
                <a:cs typeface="Calibri"/>
                <a:sym typeface="Calibri"/>
              </a:rPr>
              <a:t>∆</a:t>
            </a:r>
            <a:r>
              <a:rPr b="0" i="1" lang="en-US" sz="2800" u="none" cap="none" strike="noStrike">
                <a:solidFill>
                  <a:schemeClr val="dk1"/>
                </a:solidFill>
                <a:latin typeface="Times"/>
                <a:ea typeface="Times"/>
                <a:cs typeface="Times"/>
                <a:sym typeface="Times"/>
              </a:rPr>
              <a:t>t</a:t>
            </a:r>
            <a:r>
              <a:rPr b="0" i="0" lang="en-US" sz="2800" u="none" cap="none" strike="noStrike">
                <a:solidFill>
                  <a:schemeClr val="dk1"/>
                </a:solidFill>
                <a:latin typeface="Times"/>
                <a:ea typeface="Times"/>
                <a:cs typeface="Times"/>
                <a:sym typeface="Times"/>
              </a:rPr>
              <a:t>. </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Thus the carry-out from the first stage,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1, arrives at the second stage </a:t>
            </a:r>
            <a:r>
              <a:rPr b="0" i="0" lang="en-US" sz="2800" u="none" cap="none" strike="noStrike">
                <a:solidFill>
                  <a:schemeClr val="dk1"/>
                </a:solidFill>
                <a:latin typeface="Calibri"/>
                <a:ea typeface="Calibri"/>
                <a:cs typeface="Calibri"/>
                <a:sym typeface="Calibri"/>
              </a:rPr>
              <a:t>∆</a:t>
            </a:r>
            <a:r>
              <a:rPr b="0" i="1" lang="en-US" sz="2800" u="none" cap="none" strike="noStrike">
                <a:solidFill>
                  <a:schemeClr val="dk1"/>
                </a:solidFill>
                <a:latin typeface="Times"/>
                <a:ea typeface="Times"/>
                <a:cs typeface="Times"/>
                <a:sym typeface="Times"/>
              </a:rPr>
              <a:t>t </a:t>
            </a:r>
            <a:r>
              <a:rPr b="0" i="0" lang="en-US" sz="2800" u="none" cap="none" strike="noStrike">
                <a:solidFill>
                  <a:schemeClr val="dk1"/>
                </a:solidFill>
                <a:latin typeface="Times"/>
                <a:ea typeface="Times"/>
                <a:cs typeface="Times"/>
                <a:sym typeface="Times"/>
              </a:rPr>
              <a:t>after the application of the </a:t>
            </a:r>
            <a:r>
              <a:rPr b="0" i="1" lang="en-US" sz="2800" u="none" cap="none" strike="noStrike">
                <a:solidFill>
                  <a:schemeClr val="dk1"/>
                </a:solidFill>
                <a:latin typeface="Times"/>
                <a:ea typeface="Times"/>
                <a:cs typeface="Times"/>
                <a:sym typeface="Times"/>
              </a:rPr>
              <a:t>x</a:t>
            </a:r>
            <a:r>
              <a:rPr b="0" i="0" lang="en-US" sz="2800" u="none" cap="none" strike="noStrike">
                <a:solidFill>
                  <a:schemeClr val="dk1"/>
                </a:solidFill>
                <a:latin typeface="Times"/>
                <a:ea typeface="Times"/>
                <a:cs typeface="Times"/>
                <a:sym typeface="Times"/>
              </a:rPr>
              <a:t>0 and </a:t>
            </a:r>
            <a:r>
              <a:rPr b="0" i="1" lang="en-US" sz="2800" u="none" cap="none" strike="noStrike">
                <a:solidFill>
                  <a:schemeClr val="dk1"/>
                </a:solidFill>
                <a:latin typeface="Times"/>
                <a:ea typeface="Times"/>
                <a:cs typeface="Times"/>
                <a:sym typeface="Times"/>
              </a:rPr>
              <a:t>y</a:t>
            </a:r>
            <a:r>
              <a:rPr b="0" i="0" lang="en-US" sz="2800" u="none" cap="none" strike="noStrike">
                <a:solidFill>
                  <a:schemeClr val="dk1"/>
                </a:solidFill>
                <a:latin typeface="Times"/>
                <a:ea typeface="Times"/>
                <a:cs typeface="Times"/>
                <a:sym typeface="Times"/>
              </a:rPr>
              <a:t>0 inputs. The carry-out from the second stage,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2, arrives at the third stage with a 2</a:t>
            </a:r>
            <a:r>
              <a:rPr b="0" i="0" lang="en-US" sz="2800" u="none" cap="none" strike="noStrike">
                <a:solidFill>
                  <a:schemeClr val="dk1"/>
                </a:solidFill>
                <a:latin typeface="Calibri"/>
                <a:ea typeface="Calibri"/>
                <a:cs typeface="Calibri"/>
                <a:sym typeface="Calibri"/>
              </a:rPr>
              <a:t>∆</a:t>
            </a:r>
            <a:r>
              <a:rPr b="0" i="1" lang="en-US" sz="2800" u="none" cap="none" strike="noStrike">
                <a:solidFill>
                  <a:schemeClr val="dk1"/>
                </a:solidFill>
                <a:latin typeface="Times"/>
                <a:ea typeface="Times"/>
                <a:cs typeface="Times"/>
                <a:sym typeface="Times"/>
              </a:rPr>
              <a:t>t </a:t>
            </a:r>
            <a:r>
              <a:rPr b="0" i="0" lang="en-US" sz="2800" u="none" cap="none" strike="noStrike">
                <a:solidFill>
                  <a:schemeClr val="dk1"/>
                </a:solidFill>
                <a:latin typeface="Times"/>
                <a:ea typeface="Times"/>
                <a:cs typeface="Times"/>
                <a:sym typeface="Times"/>
              </a:rPr>
              <a:t>delay, and so on. </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The signal </a:t>
            </a:r>
            <a:r>
              <a:rPr b="0" i="1" lang="en-US" sz="2800" u="none" cap="none" strike="noStrike">
                <a:solidFill>
                  <a:schemeClr val="dk1"/>
                </a:solidFill>
                <a:latin typeface="Times"/>
                <a:ea typeface="Times"/>
                <a:cs typeface="Times"/>
                <a:sym typeface="Times"/>
              </a:rPr>
              <a:t>cn</a:t>
            </a:r>
            <a:r>
              <a:rPr b="0" i="0" lang="en-US" sz="2800" u="none" cap="none" strike="noStrike">
                <a:solidFill>
                  <a:schemeClr val="dk1"/>
                </a:solidFill>
                <a:latin typeface="Arial"/>
                <a:ea typeface="Arial"/>
                <a:cs typeface="Arial"/>
                <a:sym typeface="Arial"/>
              </a:rPr>
              <a:t>−</a:t>
            </a:r>
            <a:r>
              <a:rPr b="0" i="0" lang="en-US" sz="2800" u="none" cap="none" strike="noStrike">
                <a:solidFill>
                  <a:schemeClr val="dk1"/>
                </a:solidFill>
                <a:latin typeface="Times"/>
                <a:ea typeface="Times"/>
                <a:cs typeface="Times"/>
                <a:sym typeface="Times"/>
              </a:rPr>
              <a:t>1 is valid after a delay of </a:t>
            </a:r>
            <a:r>
              <a:rPr b="0" i="1"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Times"/>
                <a:ea typeface="Times"/>
                <a:cs typeface="Times"/>
                <a:sym typeface="Times"/>
              </a:rPr>
              <a:t>n </a:t>
            </a: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Times"/>
                <a:ea typeface="Times"/>
                <a:cs typeface="Times"/>
                <a:sym typeface="Times"/>
              </a:rPr>
              <a:t>1</a:t>
            </a:r>
            <a:r>
              <a:rPr b="0" i="1" lang="en-US" sz="2800" u="none" cap="none" strike="noStrike">
                <a:solidFill>
                  <a:schemeClr val="dk1"/>
                </a:solidFill>
                <a:latin typeface="Arial"/>
                <a:ea typeface="Arial"/>
                <a:cs typeface="Arial"/>
                <a:sym typeface="Arial"/>
              </a:rPr>
              <a:t>)</a:t>
            </a:r>
            <a:r>
              <a:rPr b="0" i="0" lang="en-US" sz="2800" u="none" cap="none" strike="noStrike">
                <a:solidFill>
                  <a:schemeClr val="dk1"/>
                </a:solidFill>
                <a:latin typeface="Calibri"/>
                <a:ea typeface="Calibri"/>
                <a:cs typeface="Calibri"/>
                <a:sym typeface="Calibri"/>
              </a:rPr>
              <a:t> ∆</a:t>
            </a:r>
            <a:r>
              <a:rPr b="0" i="1" lang="en-US" sz="2800" u="none" cap="none" strike="noStrike">
                <a:solidFill>
                  <a:schemeClr val="dk1"/>
                </a:solidFill>
                <a:latin typeface="Times"/>
                <a:ea typeface="Times"/>
                <a:cs typeface="Times"/>
                <a:sym typeface="Times"/>
              </a:rPr>
              <a:t>t</a:t>
            </a:r>
            <a:r>
              <a:rPr b="0" i="0" lang="en-US" sz="2800" u="none" cap="none" strike="noStrike">
                <a:solidFill>
                  <a:schemeClr val="dk1"/>
                </a:solidFill>
                <a:latin typeface="Times"/>
                <a:ea typeface="Times"/>
                <a:cs typeface="Times"/>
                <a:sym typeface="Times"/>
              </a:rPr>
              <a:t>, which means that the complete sum is available after a delay of n</a:t>
            </a:r>
            <a:r>
              <a:rPr b="0" i="0" lang="en-US" sz="2800" u="none" cap="none" strike="noStrike">
                <a:solidFill>
                  <a:schemeClr val="dk1"/>
                </a:solidFill>
                <a:latin typeface="Calibri"/>
                <a:ea typeface="Calibri"/>
                <a:cs typeface="Calibri"/>
                <a:sym typeface="Calibri"/>
              </a:rPr>
              <a:t>∆</a:t>
            </a:r>
            <a:r>
              <a:rPr b="0" i="0" lang="en-US" sz="2800" u="none" cap="none" strike="noStrike">
                <a:solidFill>
                  <a:schemeClr val="dk1"/>
                </a:solidFill>
                <a:latin typeface="Times"/>
                <a:ea typeface="Times"/>
                <a:cs typeface="Times"/>
                <a:sym typeface="Times"/>
              </a:rPr>
              <a:t>t. Because of the way the carry signals “ripple” through the full-adder stages, the circuit is called a ripple-carry adder.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p:nvPr/>
        </p:nvSpPr>
        <p:spPr>
          <a:xfrm>
            <a:off x="1230910" y="542077"/>
            <a:ext cx="5307863"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Adder and Subtractor Unit</a:t>
            </a:r>
            <a:endParaRPr b="0" i="0" sz="3200" u="none" cap="none" strike="noStrike">
              <a:solidFill>
                <a:schemeClr val="dk1"/>
              </a:solidFill>
              <a:latin typeface="Calibri"/>
              <a:ea typeface="Calibri"/>
              <a:cs typeface="Calibri"/>
              <a:sym typeface="Calibri"/>
            </a:endParaRPr>
          </a:p>
        </p:txBody>
      </p:sp>
      <p:pic>
        <p:nvPicPr>
          <p:cNvPr id="151" name="Google Shape;151;p11"/>
          <p:cNvPicPr preferRelativeResize="0"/>
          <p:nvPr/>
        </p:nvPicPr>
        <p:blipFill rotWithShape="1">
          <a:blip r:embed="rId3">
            <a:alphaModFix/>
          </a:blip>
          <a:srcRect b="0" l="0" r="0" t="0"/>
          <a:stretch/>
        </p:blipFill>
        <p:spPr>
          <a:xfrm>
            <a:off x="232012" y="1285317"/>
            <a:ext cx="8939283" cy="5030328"/>
          </a:xfrm>
          <a:prstGeom prst="rect">
            <a:avLst/>
          </a:prstGeom>
          <a:noFill/>
          <a:ln>
            <a:noFill/>
          </a:ln>
        </p:spPr>
      </p:pic>
      <p:pic>
        <p:nvPicPr>
          <p:cNvPr descr="Basic Logic Gates with Truth Tables - Digital Circuits" id="152" name="Google Shape;152;p11"/>
          <p:cNvPicPr preferRelativeResize="0"/>
          <p:nvPr/>
        </p:nvPicPr>
        <p:blipFill rotWithShape="1">
          <a:blip r:embed="rId4">
            <a:alphaModFix/>
          </a:blip>
          <a:srcRect b="19841" l="67498" r="5485" t="0"/>
          <a:stretch/>
        </p:blipFill>
        <p:spPr>
          <a:xfrm>
            <a:off x="8611737" y="4062254"/>
            <a:ext cx="3029804" cy="2521039"/>
          </a:xfrm>
          <a:prstGeom prst="rect">
            <a:avLst/>
          </a:prstGeom>
          <a:noFill/>
          <a:ln>
            <a:noFill/>
          </a:ln>
        </p:spPr>
      </p:pic>
      <p:sp>
        <p:nvSpPr>
          <p:cNvPr id="153" name="Google Shape;153;p11"/>
          <p:cNvSpPr txBox="1"/>
          <p:nvPr/>
        </p:nvSpPr>
        <p:spPr>
          <a:xfrm>
            <a:off x="10701860" y="4667680"/>
            <a:ext cx="9396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XOR B</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nvSpPr>
        <p:spPr>
          <a:xfrm>
            <a:off x="2456597" y="1228299"/>
            <a:ext cx="6405343"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When Add/Sub = 0, it performs </a:t>
            </a:r>
            <a:r>
              <a:rPr b="1" i="0" lang="en-US" sz="3200" u="none" cap="none" strike="noStrike">
                <a:solidFill>
                  <a:schemeClr val="dk1"/>
                </a:solidFill>
                <a:latin typeface="Calibri"/>
                <a:ea typeface="Calibri"/>
                <a:cs typeface="Calibri"/>
                <a:sym typeface="Calibri"/>
              </a:rPr>
              <a:t>X + Y</a:t>
            </a:r>
            <a:r>
              <a:rPr b="0" i="0" lang="en-US"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When Add/Sub = 1, it performs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   X + Y’ + 1</a:t>
            </a:r>
            <a:r>
              <a:rPr b="0" i="0" lang="en-US" sz="32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a:t>
            </a:r>
            <a:r>
              <a:rPr b="1" i="0" lang="en-US" sz="3200" u="none" cap="none" strike="noStrike">
                <a:solidFill>
                  <a:schemeClr val="dk1"/>
                </a:solidFill>
                <a:latin typeface="Calibri"/>
                <a:ea typeface="Calibri"/>
                <a:cs typeface="Calibri"/>
                <a:sym typeface="Calibri"/>
              </a:rPr>
              <a:t>X + 2’s complement of 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a:t>
            </a:r>
            <a:r>
              <a:rPr b="1" i="0" lang="en-US" sz="3200" u="none" cap="none" strike="noStrike">
                <a:solidFill>
                  <a:schemeClr val="dk1"/>
                </a:solidFill>
                <a:latin typeface="Calibri"/>
                <a:ea typeface="Calibri"/>
                <a:cs typeface="Calibri"/>
                <a:sym typeface="Calibri"/>
              </a:rPr>
              <a:t>X - Y</a:t>
            </a:r>
            <a:endParaRPr b="1"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p:nvPr/>
        </p:nvSpPr>
        <p:spPr>
          <a:xfrm>
            <a:off x="1301086" y="1553529"/>
            <a:ext cx="9671713"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The result of addition or subtraction is supposed to fit within the significant bits used to represent the numbers. If </a:t>
            </a:r>
            <a:r>
              <a:rPr b="0" i="1" lang="en-US" sz="3200" u="none" cap="none" strike="noStrike">
                <a:solidFill>
                  <a:schemeClr val="dk1"/>
                </a:solidFill>
                <a:latin typeface="Times"/>
                <a:ea typeface="Times"/>
                <a:cs typeface="Times"/>
                <a:sym typeface="Times"/>
              </a:rPr>
              <a:t>n </a:t>
            </a:r>
            <a:r>
              <a:rPr b="0" i="0" lang="en-US" sz="3200" u="none" cap="none" strike="noStrike">
                <a:solidFill>
                  <a:schemeClr val="dk1"/>
                </a:solidFill>
                <a:latin typeface="Times"/>
                <a:ea typeface="Times"/>
                <a:cs typeface="Times"/>
                <a:sym typeface="Times"/>
              </a:rPr>
              <a:t>bits are used to represent signed numbers, then the result must be in the range </a:t>
            </a:r>
            <a:r>
              <a:rPr b="0" i="0" lang="en-US" sz="3200" u="none" cap="none" strike="noStrike">
                <a:solidFill>
                  <a:schemeClr val="dk1"/>
                </a:solidFill>
                <a:latin typeface="Arial"/>
                <a:ea typeface="Arial"/>
                <a:cs typeface="Arial"/>
                <a:sym typeface="Arial"/>
              </a:rPr>
              <a:t>−</a:t>
            </a:r>
            <a:r>
              <a:rPr b="0" i="0" lang="en-US" sz="3200" u="none" cap="none" strike="noStrike">
                <a:solidFill>
                  <a:schemeClr val="dk1"/>
                </a:solidFill>
                <a:latin typeface="Times"/>
                <a:ea typeface="Times"/>
                <a:cs typeface="Times"/>
                <a:sym typeface="Times"/>
              </a:rPr>
              <a:t>2</a:t>
            </a:r>
            <a:r>
              <a:rPr b="0" baseline="30000" i="1" lang="en-US" sz="3200" u="none" cap="none" strike="noStrike">
                <a:solidFill>
                  <a:schemeClr val="dk1"/>
                </a:solidFill>
                <a:latin typeface="Times"/>
                <a:ea typeface="Times"/>
                <a:cs typeface="Times"/>
                <a:sym typeface="Times"/>
              </a:rPr>
              <a:t>n</a:t>
            </a:r>
            <a:r>
              <a:rPr b="0" baseline="30000" i="0" lang="en-US" sz="3200" u="none" cap="none" strike="noStrike">
                <a:solidFill>
                  <a:schemeClr val="dk1"/>
                </a:solidFill>
                <a:latin typeface="Arial"/>
                <a:ea typeface="Arial"/>
                <a:cs typeface="Arial"/>
                <a:sym typeface="Arial"/>
              </a:rPr>
              <a:t>−</a:t>
            </a:r>
            <a:r>
              <a:rPr b="0" baseline="30000" i="0" lang="en-US" sz="3200" u="none" cap="none" strike="noStrike">
                <a:solidFill>
                  <a:schemeClr val="dk1"/>
                </a:solidFill>
                <a:latin typeface="Times"/>
                <a:ea typeface="Times"/>
                <a:cs typeface="Times"/>
                <a:sym typeface="Times"/>
              </a:rPr>
              <a:t>1</a:t>
            </a:r>
            <a:r>
              <a:rPr b="0" i="0" lang="en-US" sz="3200" u="none" cap="none" strike="noStrike">
                <a:solidFill>
                  <a:schemeClr val="dk1"/>
                </a:solidFill>
                <a:latin typeface="Times"/>
                <a:ea typeface="Times"/>
                <a:cs typeface="Times"/>
                <a:sym typeface="Times"/>
              </a:rPr>
              <a:t> to 2</a:t>
            </a:r>
            <a:r>
              <a:rPr b="0" baseline="30000" i="1" lang="en-US" sz="3200" u="none" cap="none" strike="noStrike">
                <a:solidFill>
                  <a:schemeClr val="dk1"/>
                </a:solidFill>
                <a:latin typeface="Times"/>
                <a:ea typeface="Times"/>
                <a:cs typeface="Times"/>
                <a:sym typeface="Times"/>
              </a:rPr>
              <a:t>n</a:t>
            </a:r>
            <a:r>
              <a:rPr b="0" baseline="30000" i="0" lang="en-US" sz="3200" u="none" cap="none" strike="noStrike">
                <a:solidFill>
                  <a:schemeClr val="dk1"/>
                </a:solidFill>
                <a:latin typeface="Arial"/>
                <a:ea typeface="Arial"/>
                <a:cs typeface="Arial"/>
                <a:sym typeface="Arial"/>
              </a:rPr>
              <a:t>−</a:t>
            </a:r>
            <a:r>
              <a:rPr b="0" baseline="30000" i="0" lang="en-US" sz="3200" u="none" cap="none" strike="noStrike">
                <a:solidFill>
                  <a:schemeClr val="dk1"/>
                </a:solidFill>
                <a:latin typeface="Times"/>
                <a:ea typeface="Times"/>
                <a:cs typeface="Times"/>
                <a:sym typeface="Times"/>
              </a:rPr>
              <a:t>1</a:t>
            </a:r>
            <a:r>
              <a:rPr b="0" i="0" lang="en-US" sz="3200" u="none" cap="none" strike="noStrike">
                <a:solidFill>
                  <a:schemeClr val="dk1"/>
                </a:solidFill>
                <a:latin typeface="Times"/>
                <a:ea typeface="Times"/>
                <a:cs typeface="Times"/>
                <a:sym typeface="Times"/>
              </a:rPr>
              <a:t> </a:t>
            </a:r>
            <a:r>
              <a:rPr b="0" i="0" lang="en-US" sz="3200" u="none" cap="none" strike="noStrike">
                <a:solidFill>
                  <a:schemeClr val="dk1"/>
                </a:solidFill>
                <a:latin typeface="Arial"/>
                <a:ea typeface="Arial"/>
                <a:cs typeface="Arial"/>
                <a:sym typeface="Arial"/>
              </a:rPr>
              <a:t>− </a:t>
            </a:r>
            <a:r>
              <a:rPr b="0" i="0" lang="en-US" sz="3200" u="none" cap="none" strike="noStrike">
                <a:solidFill>
                  <a:schemeClr val="dk1"/>
                </a:solidFill>
                <a:latin typeface="Times"/>
                <a:ea typeface="Times"/>
                <a:cs typeface="Times"/>
                <a:sym typeface="Times"/>
              </a:rPr>
              <a:t>1. If the result does not fit in this range, then we say that </a:t>
            </a:r>
            <a:r>
              <a:rPr b="0" i="1" lang="en-US" sz="3200" u="none" cap="none" strike="noStrike">
                <a:solidFill>
                  <a:schemeClr val="dk1"/>
                </a:solidFill>
                <a:latin typeface="Times"/>
                <a:ea typeface="Times"/>
                <a:cs typeface="Times"/>
                <a:sym typeface="Times"/>
              </a:rPr>
              <a:t>arithmetic overflow </a:t>
            </a:r>
            <a:r>
              <a:rPr b="0" i="0" lang="en-US" sz="3200" u="none" cap="none" strike="noStrike">
                <a:solidFill>
                  <a:schemeClr val="dk1"/>
                </a:solidFill>
                <a:latin typeface="Times"/>
                <a:ea typeface="Times"/>
                <a:cs typeface="Times"/>
                <a:sym typeface="Times"/>
              </a:rPr>
              <a:t>has occurred.</a:t>
            </a:r>
            <a:endParaRPr b="0" i="0" sz="3200" u="none" cap="none" strike="noStrike">
              <a:solidFill>
                <a:schemeClr val="dk1"/>
              </a:solidFill>
              <a:latin typeface="Calibri"/>
              <a:ea typeface="Calibri"/>
              <a:cs typeface="Calibri"/>
              <a:sym typeface="Calibri"/>
            </a:endParaRPr>
          </a:p>
        </p:txBody>
      </p:sp>
      <p:sp>
        <p:nvSpPr>
          <p:cNvPr id="164" name="Google Shape;164;p13"/>
          <p:cNvSpPr/>
          <p:nvPr/>
        </p:nvSpPr>
        <p:spPr>
          <a:xfrm>
            <a:off x="1072192" y="637612"/>
            <a:ext cx="407996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Arithmetic Overflow</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4"/>
          <p:cNvPicPr preferRelativeResize="0"/>
          <p:nvPr/>
        </p:nvPicPr>
        <p:blipFill rotWithShape="1">
          <a:blip r:embed="rId3">
            <a:alphaModFix/>
          </a:blip>
          <a:srcRect b="0" l="0" r="0" t="0"/>
          <a:stretch/>
        </p:blipFill>
        <p:spPr>
          <a:xfrm>
            <a:off x="1569492" y="464024"/>
            <a:ext cx="9075761" cy="60520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p:nvPr/>
        </p:nvSpPr>
        <p:spPr>
          <a:xfrm>
            <a:off x="1273790" y="0"/>
            <a:ext cx="9753600" cy="649408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We are using four-bit numbers. If both numbers have the same sign, the magnitude of the result is 9, which cannot be represented with 4 bits in 2’s complement representation. Therefore, overflow occurs. When the numbers have opposite signs, there is no overflow. The key to determine whether overflow occurs is the carry-out from the sign-bit position, called </a:t>
            </a:r>
            <a:r>
              <a:rPr b="0" i="1" lang="en-US" sz="3200" u="none" cap="none" strike="noStrike">
                <a:solidFill>
                  <a:schemeClr val="dk1"/>
                </a:solidFill>
                <a:latin typeface="Times"/>
                <a:ea typeface="Times"/>
                <a:cs typeface="Times"/>
                <a:sym typeface="Times"/>
              </a:rPr>
              <a:t>c</a:t>
            </a:r>
            <a:r>
              <a:rPr b="0" baseline="-25000" i="0" lang="en-US" sz="3200" u="none" cap="none" strike="noStrike">
                <a:solidFill>
                  <a:schemeClr val="dk1"/>
                </a:solidFill>
                <a:latin typeface="Times"/>
                <a:ea typeface="Times"/>
                <a:cs typeface="Times"/>
                <a:sym typeface="Times"/>
              </a:rPr>
              <a:t>4</a:t>
            </a:r>
            <a:r>
              <a:rPr b="0" i="0" lang="en-US" sz="3200" u="none" cap="none" strike="noStrike">
                <a:solidFill>
                  <a:schemeClr val="dk1"/>
                </a:solidFill>
                <a:latin typeface="Times"/>
                <a:ea typeface="Times"/>
                <a:cs typeface="Times"/>
                <a:sym typeface="Times"/>
              </a:rPr>
              <a:t> in the figure and from the previous bit position, called </a:t>
            </a:r>
            <a:r>
              <a:rPr b="0" i="1" lang="en-US" sz="3200" u="none" cap="none" strike="noStrike">
                <a:solidFill>
                  <a:schemeClr val="dk1"/>
                </a:solidFill>
                <a:latin typeface="Times"/>
                <a:ea typeface="Times"/>
                <a:cs typeface="Times"/>
                <a:sym typeface="Times"/>
              </a:rPr>
              <a:t>c</a:t>
            </a:r>
            <a:r>
              <a:rPr b="0" baseline="-25000" i="0" lang="en-US" sz="3200" u="none" cap="none" strike="noStrike">
                <a:solidFill>
                  <a:schemeClr val="dk1"/>
                </a:solidFill>
                <a:latin typeface="Times"/>
                <a:ea typeface="Times"/>
                <a:cs typeface="Times"/>
                <a:sym typeface="Times"/>
              </a:rPr>
              <a:t>3.</a:t>
            </a:r>
            <a:r>
              <a:rPr b="0" i="0" lang="en-US" sz="3200" u="none" cap="none" strike="noStrike">
                <a:solidFill>
                  <a:schemeClr val="dk1"/>
                </a:solidFill>
                <a:latin typeface="Times"/>
                <a:ea typeface="Times"/>
                <a:cs typeface="Times"/>
                <a:sym typeface="Times"/>
              </a:rPr>
              <a:t> The figure indicates that overflow occurs when these carry-outs have different values, and a correct sum is produced when they have the same value. Indeed, this is true in general for both addition and subtraction of 2’s-complement numbers.</a:t>
            </a:r>
            <a:endParaRPr b="0" i="0" sz="3200" u="none" cap="none" strike="noStrike">
              <a:solidFill>
                <a:schemeClr val="dk1"/>
              </a:solidFill>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6"/>
          <p:cNvPicPr preferRelativeResize="0"/>
          <p:nvPr/>
        </p:nvPicPr>
        <p:blipFill rotWithShape="1">
          <a:blip r:embed="rId3">
            <a:alphaModFix/>
          </a:blip>
          <a:srcRect b="0" l="0" r="0" t="0"/>
          <a:stretch/>
        </p:blipFill>
        <p:spPr>
          <a:xfrm>
            <a:off x="859466" y="137726"/>
            <a:ext cx="7251554" cy="2564531"/>
          </a:xfrm>
          <a:prstGeom prst="rect">
            <a:avLst/>
          </a:prstGeom>
          <a:noFill/>
          <a:ln>
            <a:noFill/>
          </a:ln>
        </p:spPr>
      </p:pic>
      <p:sp>
        <p:nvSpPr>
          <p:cNvPr id="180" name="Google Shape;180;p16"/>
          <p:cNvSpPr/>
          <p:nvPr/>
        </p:nvSpPr>
        <p:spPr>
          <a:xfrm>
            <a:off x="1000833" y="2702257"/>
            <a:ext cx="10190329"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An alternative and more intuitive way of detecting the arithmetic overflow is to observe that overflow occurs if both summands have the same sign but the resulting sum has a different sign. Let </a:t>
            </a:r>
            <a:r>
              <a:rPr b="0" i="1" lang="en-US" sz="3200" u="none" cap="none" strike="noStrike">
                <a:solidFill>
                  <a:schemeClr val="dk1"/>
                </a:solidFill>
                <a:latin typeface="Times"/>
                <a:ea typeface="Times"/>
                <a:cs typeface="Times"/>
                <a:sym typeface="Times"/>
              </a:rPr>
              <a:t>X </a:t>
            </a:r>
            <a:r>
              <a:rPr b="0" i="0" lang="en-US" sz="3200" u="none" cap="none" strike="noStrike">
                <a:solidFill>
                  <a:schemeClr val="dk1"/>
                </a:solidFill>
                <a:latin typeface="Arial"/>
                <a:ea typeface="Arial"/>
                <a:cs typeface="Arial"/>
                <a:sym typeface="Arial"/>
              </a:rPr>
              <a:t>= </a:t>
            </a:r>
            <a:r>
              <a:rPr b="0" i="1" lang="en-US" sz="3200" u="none" cap="none" strike="noStrike">
                <a:solidFill>
                  <a:schemeClr val="dk1"/>
                </a:solidFill>
                <a:latin typeface="Times"/>
                <a:ea typeface="Times"/>
                <a:cs typeface="Times"/>
                <a:sym typeface="Times"/>
              </a:rPr>
              <a:t>x</a:t>
            </a:r>
            <a:r>
              <a:rPr b="0" i="0" lang="en-US" sz="3200" u="none" cap="none" strike="noStrike">
                <a:solidFill>
                  <a:schemeClr val="dk1"/>
                </a:solidFill>
                <a:latin typeface="Times"/>
                <a:ea typeface="Times"/>
                <a:cs typeface="Times"/>
                <a:sym typeface="Times"/>
              </a:rPr>
              <a:t>3</a:t>
            </a:r>
            <a:r>
              <a:rPr b="0" i="1" lang="en-US" sz="3200" u="none" cap="none" strike="noStrike">
                <a:solidFill>
                  <a:schemeClr val="dk1"/>
                </a:solidFill>
                <a:latin typeface="Times"/>
                <a:ea typeface="Times"/>
                <a:cs typeface="Times"/>
                <a:sym typeface="Times"/>
              </a:rPr>
              <a:t>x</a:t>
            </a:r>
            <a:r>
              <a:rPr b="0" i="0" lang="en-US" sz="3200" u="none" cap="none" strike="noStrike">
                <a:solidFill>
                  <a:schemeClr val="dk1"/>
                </a:solidFill>
                <a:latin typeface="Times"/>
                <a:ea typeface="Times"/>
                <a:cs typeface="Times"/>
                <a:sym typeface="Times"/>
              </a:rPr>
              <a:t>2</a:t>
            </a:r>
            <a:r>
              <a:rPr b="0" i="1" lang="en-US" sz="3200" u="none" cap="none" strike="noStrike">
                <a:solidFill>
                  <a:schemeClr val="dk1"/>
                </a:solidFill>
                <a:latin typeface="Times"/>
                <a:ea typeface="Times"/>
                <a:cs typeface="Times"/>
                <a:sym typeface="Times"/>
              </a:rPr>
              <a:t>x</a:t>
            </a:r>
            <a:r>
              <a:rPr b="0" i="0" lang="en-US" sz="3200" u="none" cap="none" strike="noStrike">
                <a:solidFill>
                  <a:schemeClr val="dk1"/>
                </a:solidFill>
                <a:latin typeface="Times"/>
                <a:ea typeface="Times"/>
                <a:cs typeface="Times"/>
                <a:sym typeface="Times"/>
              </a:rPr>
              <a:t>1</a:t>
            </a:r>
            <a:r>
              <a:rPr b="0" i="1" lang="en-US" sz="3200" u="none" cap="none" strike="noStrike">
                <a:solidFill>
                  <a:schemeClr val="dk1"/>
                </a:solidFill>
                <a:latin typeface="Times"/>
                <a:ea typeface="Times"/>
                <a:cs typeface="Times"/>
                <a:sym typeface="Times"/>
              </a:rPr>
              <a:t>x</a:t>
            </a:r>
            <a:r>
              <a:rPr b="0" i="0" lang="en-US" sz="3200" u="none" cap="none" strike="noStrike">
                <a:solidFill>
                  <a:schemeClr val="dk1"/>
                </a:solidFill>
                <a:latin typeface="Times"/>
                <a:ea typeface="Times"/>
                <a:cs typeface="Times"/>
                <a:sym typeface="Times"/>
              </a:rPr>
              <a:t>0 and </a:t>
            </a:r>
            <a:r>
              <a:rPr b="0" i="1" lang="en-US" sz="3200" u="none" cap="none" strike="noStrike">
                <a:solidFill>
                  <a:schemeClr val="dk1"/>
                </a:solidFill>
                <a:latin typeface="Times"/>
                <a:ea typeface="Times"/>
                <a:cs typeface="Times"/>
                <a:sym typeface="Times"/>
              </a:rPr>
              <a:t>Y </a:t>
            </a:r>
            <a:r>
              <a:rPr b="0" i="0" lang="en-US" sz="3200" u="none" cap="none" strike="noStrike">
                <a:solidFill>
                  <a:schemeClr val="dk1"/>
                </a:solidFill>
                <a:latin typeface="Arial"/>
                <a:ea typeface="Arial"/>
                <a:cs typeface="Arial"/>
                <a:sym typeface="Arial"/>
              </a:rPr>
              <a:t>= </a:t>
            </a:r>
            <a:r>
              <a:rPr b="0" i="1" lang="en-US" sz="3200" u="none" cap="none" strike="noStrike">
                <a:solidFill>
                  <a:schemeClr val="dk1"/>
                </a:solidFill>
                <a:latin typeface="Times"/>
                <a:ea typeface="Times"/>
                <a:cs typeface="Times"/>
                <a:sym typeface="Times"/>
              </a:rPr>
              <a:t>y</a:t>
            </a:r>
            <a:r>
              <a:rPr b="0" i="0" lang="en-US" sz="3200" u="none" cap="none" strike="noStrike">
                <a:solidFill>
                  <a:schemeClr val="dk1"/>
                </a:solidFill>
                <a:latin typeface="Times"/>
                <a:ea typeface="Times"/>
                <a:cs typeface="Times"/>
                <a:sym typeface="Times"/>
              </a:rPr>
              <a:t>3</a:t>
            </a:r>
            <a:r>
              <a:rPr b="0" i="1" lang="en-US" sz="3200" u="none" cap="none" strike="noStrike">
                <a:solidFill>
                  <a:schemeClr val="dk1"/>
                </a:solidFill>
                <a:latin typeface="Times"/>
                <a:ea typeface="Times"/>
                <a:cs typeface="Times"/>
                <a:sym typeface="Times"/>
              </a:rPr>
              <a:t>y</a:t>
            </a:r>
            <a:r>
              <a:rPr b="0" i="0" lang="en-US" sz="3200" u="none" cap="none" strike="noStrike">
                <a:solidFill>
                  <a:schemeClr val="dk1"/>
                </a:solidFill>
                <a:latin typeface="Times"/>
                <a:ea typeface="Times"/>
                <a:cs typeface="Times"/>
                <a:sym typeface="Times"/>
              </a:rPr>
              <a:t>2</a:t>
            </a:r>
            <a:r>
              <a:rPr b="0" i="1" lang="en-US" sz="3200" u="none" cap="none" strike="noStrike">
                <a:solidFill>
                  <a:schemeClr val="dk1"/>
                </a:solidFill>
                <a:latin typeface="Times"/>
                <a:ea typeface="Times"/>
                <a:cs typeface="Times"/>
                <a:sym typeface="Times"/>
              </a:rPr>
              <a:t>y</a:t>
            </a:r>
            <a:r>
              <a:rPr b="0" i="0" lang="en-US" sz="3200" u="none" cap="none" strike="noStrike">
                <a:solidFill>
                  <a:schemeClr val="dk1"/>
                </a:solidFill>
                <a:latin typeface="Times"/>
                <a:ea typeface="Times"/>
                <a:cs typeface="Times"/>
                <a:sym typeface="Times"/>
              </a:rPr>
              <a:t>1</a:t>
            </a:r>
            <a:r>
              <a:rPr b="0" i="1" lang="en-US" sz="3200" u="none" cap="none" strike="noStrike">
                <a:solidFill>
                  <a:schemeClr val="dk1"/>
                </a:solidFill>
                <a:latin typeface="Times"/>
                <a:ea typeface="Times"/>
                <a:cs typeface="Times"/>
                <a:sym typeface="Times"/>
              </a:rPr>
              <a:t>y</a:t>
            </a:r>
            <a:r>
              <a:rPr b="0" i="0" lang="en-US" sz="3200" u="none" cap="none" strike="noStrike">
                <a:solidFill>
                  <a:schemeClr val="dk1"/>
                </a:solidFill>
                <a:latin typeface="Times"/>
                <a:ea typeface="Times"/>
                <a:cs typeface="Times"/>
                <a:sym typeface="Times"/>
              </a:rPr>
              <a:t>0 represent four-bit 2’s-complement numbers, and let </a:t>
            </a:r>
            <a:r>
              <a:rPr b="0" i="1" lang="en-US" sz="3200" u="none" cap="none" strike="noStrike">
                <a:solidFill>
                  <a:schemeClr val="dk1"/>
                </a:solidFill>
                <a:latin typeface="Times"/>
                <a:ea typeface="Times"/>
                <a:cs typeface="Times"/>
                <a:sym typeface="Times"/>
              </a:rPr>
              <a:t>S </a:t>
            </a:r>
            <a:r>
              <a:rPr b="0" i="0" lang="en-US" sz="3200" u="none" cap="none" strike="noStrike">
                <a:solidFill>
                  <a:schemeClr val="dk1"/>
                </a:solidFill>
                <a:latin typeface="Arial"/>
                <a:ea typeface="Arial"/>
                <a:cs typeface="Arial"/>
                <a:sym typeface="Arial"/>
              </a:rPr>
              <a:t>= </a:t>
            </a:r>
            <a:r>
              <a:rPr b="0" i="1" lang="en-US" sz="3200" u="none" cap="none" strike="noStrike">
                <a:solidFill>
                  <a:schemeClr val="dk1"/>
                </a:solidFill>
                <a:latin typeface="Times"/>
                <a:ea typeface="Times"/>
                <a:cs typeface="Times"/>
                <a:sym typeface="Times"/>
              </a:rPr>
              <a:t>s</a:t>
            </a:r>
            <a:r>
              <a:rPr b="0" i="0" lang="en-US" sz="3200" u="none" cap="none" strike="noStrike">
                <a:solidFill>
                  <a:schemeClr val="dk1"/>
                </a:solidFill>
                <a:latin typeface="Times"/>
                <a:ea typeface="Times"/>
                <a:cs typeface="Times"/>
                <a:sym typeface="Times"/>
              </a:rPr>
              <a:t>3</a:t>
            </a:r>
            <a:r>
              <a:rPr b="0" i="1" lang="en-US" sz="3200" u="none" cap="none" strike="noStrike">
                <a:solidFill>
                  <a:schemeClr val="dk1"/>
                </a:solidFill>
                <a:latin typeface="Times"/>
                <a:ea typeface="Times"/>
                <a:cs typeface="Times"/>
                <a:sym typeface="Times"/>
              </a:rPr>
              <a:t>s</a:t>
            </a:r>
            <a:r>
              <a:rPr b="0" i="0" lang="en-US" sz="3200" u="none" cap="none" strike="noStrike">
                <a:solidFill>
                  <a:schemeClr val="dk1"/>
                </a:solidFill>
                <a:latin typeface="Times"/>
                <a:ea typeface="Times"/>
                <a:cs typeface="Times"/>
                <a:sym typeface="Times"/>
              </a:rPr>
              <a:t>2</a:t>
            </a:r>
            <a:r>
              <a:rPr b="0" i="1" lang="en-US" sz="3200" u="none" cap="none" strike="noStrike">
                <a:solidFill>
                  <a:schemeClr val="dk1"/>
                </a:solidFill>
                <a:latin typeface="Times"/>
                <a:ea typeface="Times"/>
                <a:cs typeface="Times"/>
                <a:sym typeface="Times"/>
              </a:rPr>
              <a:t>s</a:t>
            </a:r>
            <a:r>
              <a:rPr b="0" i="0" lang="en-US" sz="3200" u="none" cap="none" strike="noStrike">
                <a:solidFill>
                  <a:schemeClr val="dk1"/>
                </a:solidFill>
                <a:latin typeface="Times"/>
                <a:ea typeface="Times"/>
                <a:cs typeface="Times"/>
                <a:sym typeface="Times"/>
              </a:rPr>
              <a:t>1</a:t>
            </a:r>
            <a:r>
              <a:rPr b="0" i="1" lang="en-US" sz="3200" u="none" cap="none" strike="noStrike">
                <a:solidFill>
                  <a:schemeClr val="dk1"/>
                </a:solidFill>
                <a:latin typeface="Times"/>
                <a:ea typeface="Times"/>
                <a:cs typeface="Times"/>
                <a:sym typeface="Times"/>
              </a:rPr>
              <a:t>s</a:t>
            </a:r>
            <a:r>
              <a:rPr b="0" i="0" lang="en-US" sz="3200" u="none" cap="none" strike="noStrike">
                <a:solidFill>
                  <a:schemeClr val="dk1"/>
                </a:solidFill>
                <a:latin typeface="Times"/>
                <a:ea typeface="Times"/>
                <a:cs typeface="Times"/>
                <a:sym typeface="Times"/>
              </a:rPr>
              <a:t>0 be the sum </a:t>
            </a:r>
            <a:r>
              <a:rPr b="0" i="1" lang="en-US" sz="3200" u="none" cap="none" strike="noStrike">
                <a:solidFill>
                  <a:schemeClr val="dk1"/>
                </a:solidFill>
                <a:latin typeface="Times"/>
                <a:ea typeface="Times"/>
                <a:cs typeface="Times"/>
                <a:sym typeface="Times"/>
              </a:rPr>
              <a:t>S </a:t>
            </a:r>
            <a:r>
              <a:rPr b="0" i="0" lang="en-US" sz="3200" u="none" cap="none" strike="noStrike">
                <a:solidFill>
                  <a:schemeClr val="dk1"/>
                </a:solidFill>
                <a:latin typeface="Arial"/>
                <a:ea typeface="Arial"/>
                <a:cs typeface="Arial"/>
                <a:sym typeface="Arial"/>
              </a:rPr>
              <a:t>= </a:t>
            </a:r>
            <a:r>
              <a:rPr b="0" i="1" lang="en-US" sz="3200" u="none" cap="none" strike="noStrike">
                <a:solidFill>
                  <a:schemeClr val="dk1"/>
                </a:solidFill>
                <a:latin typeface="Times"/>
                <a:ea typeface="Times"/>
                <a:cs typeface="Times"/>
                <a:sym typeface="Times"/>
              </a:rPr>
              <a:t>X </a:t>
            </a:r>
            <a:r>
              <a:rPr b="0" i="0" lang="en-US" sz="3200" u="none" cap="none" strike="noStrike">
                <a:solidFill>
                  <a:schemeClr val="dk1"/>
                </a:solidFill>
                <a:latin typeface="Arial"/>
                <a:ea typeface="Arial"/>
                <a:cs typeface="Arial"/>
                <a:sym typeface="Arial"/>
              </a:rPr>
              <a:t>+ </a:t>
            </a:r>
            <a:r>
              <a:rPr b="0" i="1" lang="en-US" sz="3200" u="none" cap="none" strike="noStrike">
                <a:solidFill>
                  <a:schemeClr val="dk1"/>
                </a:solidFill>
                <a:latin typeface="Times"/>
                <a:ea typeface="Times"/>
                <a:cs typeface="Times"/>
                <a:sym typeface="Times"/>
              </a:rPr>
              <a:t>Y </a:t>
            </a:r>
            <a:r>
              <a:rPr b="0" i="0" lang="en-US" sz="3200" u="none" cap="none" strike="noStrike">
                <a:solidFill>
                  <a:schemeClr val="dk1"/>
                </a:solidFill>
                <a:latin typeface="Times"/>
                <a:ea typeface="Times"/>
                <a:cs typeface="Times"/>
                <a:sym typeface="Times"/>
              </a:rPr>
              <a:t>. Then</a:t>
            </a:r>
            <a:endParaRPr b="0" i="0" sz="3200" u="none" cap="none" strike="noStrike">
              <a:solidFill>
                <a:schemeClr val="dk1"/>
              </a:solidFill>
              <a:latin typeface="Calibri"/>
              <a:ea typeface="Calibri"/>
              <a:cs typeface="Calibri"/>
              <a:sym typeface="Calibri"/>
            </a:endParaRPr>
          </a:p>
        </p:txBody>
      </p:sp>
      <p:pic>
        <p:nvPicPr>
          <p:cNvPr id="181" name="Google Shape;181;p16"/>
          <p:cNvPicPr preferRelativeResize="0"/>
          <p:nvPr/>
        </p:nvPicPr>
        <p:blipFill rotWithShape="1">
          <a:blip r:embed="rId4">
            <a:alphaModFix/>
          </a:blip>
          <a:srcRect b="0" l="0" r="0" t="0"/>
          <a:stretch/>
        </p:blipFill>
        <p:spPr>
          <a:xfrm>
            <a:off x="3455121" y="5897055"/>
            <a:ext cx="5281751" cy="6933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p:nvPr/>
        </p:nvSpPr>
        <p:spPr>
          <a:xfrm>
            <a:off x="1437564" y="1962961"/>
            <a:ext cx="9794544"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The carry-out and overflow signals indicate whether the result of a given addition is too large to fit into the number of bits available to represent the sum. The carry-out is meaningful only when unsigned numbers are involved, while the overflow is meaningful only in the case of signed numbers.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p:nvPr/>
        </p:nvSpPr>
        <p:spPr>
          <a:xfrm>
            <a:off x="1246786" y="583020"/>
            <a:ext cx="253704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Fast Adders</a:t>
            </a:r>
            <a:endParaRPr b="0" i="0" sz="3200" u="none" cap="none" strike="noStrike">
              <a:solidFill>
                <a:schemeClr val="dk1"/>
              </a:solidFill>
              <a:latin typeface="Calibri"/>
              <a:ea typeface="Calibri"/>
              <a:cs typeface="Calibri"/>
              <a:sym typeface="Calibri"/>
            </a:endParaRPr>
          </a:p>
        </p:txBody>
      </p:sp>
      <p:sp>
        <p:nvSpPr>
          <p:cNvPr id="192" name="Google Shape;192;p18"/>
          <p:cNvSpPr/>
          <p:nvPr/>
        </p:nvSpPr>
        <p:spPr>
          <a:xfrm>
            <a:off x="1150961" y="2360768"/>
            <a:ext cx="9971964"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The addition and subtraction of numbers are fundamental operations that are performed frequently in the course of a computation. The speed with which these operations are performed has a strong impact on the overall performance of a computer.</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p:nvPr/>
        </p:nvSpPr>
        <p:spPr>
          <a:xfrm>
            <a:off x="1069073" y="656819"/>
            <a:ext cx="10176681"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Let us take a closer look at the speed of the adder/subtractor unit.</a:t>
            </a:r>
            <a:r>
              <a:rPr b="0" i="0" lang="en-US" sz="3200" u="none" cap="none" strike="noStrike">
                <a:solidFill>
                  <a:schemeClr val="dk1"/>
                </a:solidFill>
                <a:latin typeface="Calibri"/>
                <a:ea typeface="Calibri"/>
                <a:cs typeface="Calibri"/>
                <a:sym typeface="Calibri"/>
              </a:rPr>
              <a:t> </a:t>
            </a:r>
            <a:r>
              <a:rPr b="0" i="0" lang="en-US" sz="3200" u="none" cap="none" strike="noStrike">
                <a:solidFill>
                  <a:schemeClr val="dk1"/>
                </a:solidFill>
                <a:latin typeface="Times"/>
                <a:ea typeface="Times"/>
                <a:cs typeface="Times"/>
                <a:sym typeface="Times"/>
              </a:rPr>
              <a:t>We are interested in the largest delay from the time the operands </a:t>
            </a:r>
            <a:r>
              <a:rPr b="0" i="1" lang="en-US" sz="3200" u="none" cap="none" strike="noStrike">
                <a:solidFill>
                  <a:schemeClr val="dk1"/>
                </a:solidFill>
                <a:latin typeface="Times"/>
                <a:ea typeface="Times"/>
                <a:cs typeface="Times"/>
                <a:sym typeface="Times"/>
              </a:rPr>
              <a:t>X </a:t>
            </a:r>
            <a:r>
              <a:rPr b="0" i="0" lang="en-US" sz="3200" u="none" cap="none" strike="noStrike">
                <a:solidFill>
                  <a:schemeClr val="dk1"/>
                </a:solidFill>
                <a:latin typeface="Times"/>
                <a:ea typeface="Times"/>
                <a:cs typeface="Times"/>
                <a:sym typeface="Times"/>
              </a:rPr>
              <a:t>and </a:t>
            </a:r>
            <a:r>
              <a:rPr b="0" i="1" lang="en-US" sz="3200" u="none" cap="none" strike="noStrike">
                <a:solidFill>
                  <a:schemeClr val="dk1"/>
                </a:solidFill>
                <a:latin typeface="Times"/>
                <a:ea typeface="Times"/>
                <a:cs typeface="Times"/>
                <a:sym typeface="Times"/>
              </a:rPr>
              <a:t>Y </a:t>
            </a:r>
            <a:r>
              <a:rPr b="0" i="0" lang="en-US" sz="3200" u="none" cap="none" strike="noStrike">
                <a:solidFill>
                  <a:schemeClr val="dk1"/>
                </a:solidFill>
                <a:latin typeface="Times"/>
                <a:ea typeface="Times"/>
                <a:cs typeface="Times"/>
                <a:sym typeface="Times"/>
              </a:rPr>
              <a:t>are presented as inputs, until the time all bits of the sum </a:t>
            </a:r>
            <a:r>
              <a:rPr b="0" i="1" lang="en-US" sz="3200" u="none" cap="none" strike="noStrike">
                <a:solidFill>
                  <a:schemeClr val="dk1"/>
                </a:solidFill>
                <a:latin typeface="Times"/>
                <a:ea typeface="Times"/>
                <a:cs typeface="Times"/>
                <a:sym typeface="Times"/>
              </a:rPr>
              <a:t>S </a:t>
            </a:r>
            <a:r>
              <a:rPr b="0" i="0" lang="en-US" sz="3200" u="none" cap="none" strike="noStrike">
                <a:solidFill>
                  <a:schemeClr val="dk1"/>
                </a:solidFill>
                <a:latin typeface="Times"/>
                <a:ea typeface="Times"/>
                <a:cs typeface="Times"/>
                <a:sym typeface="Times"/>
              </a:rPr>
              <a:t>and the final carry-out, </a:t>
            </a:r>
            <a:r>
              <a:rPr b="0" i="1" lang="en-US" sz="3200" u="none" cap="none" strike="noStrike">
                <a:solidFill>
                  <a:schemeClr val="dk1"/>
                </a:solidFill>
                <a:latin typeface="Times"/>
                <a:ea typeface="Times"/>
                <a:cs typeface="Times"/>
                <a:sym typeface="Times"/>
              </a:rPr>
              <a:t>c</a:t>
            </a:r>
            <a:r>
              <a:rPr b="0" baseline="-25000" i="1" lang="en-US" sz="3200" u="none" cap="none" strike="noStrike">
                <a:solidFill>
                  <a:schemeClr val="dk1"/>
                </a:solidFill>
                <a:latin typeface="Times"/>
                <a:ea typeface="Times"/>
                <a:cs typeface="Times"/>
                <a:sym typeface="Times"/>
              </a:rPr>
              <a:t>n</a:t>
            </a:r>
            <a:r>
              <a:rPr b="0" i="0" lang="en-US" sz="3200" u="none" cap="none" strike="noStrike">
                <a:solidFill>
                  <a:schemeClr val="dk1"/>
                </a:solidFill>
                <a:latin typeface="Times"/>
                <a:ea typeface="Times"/>
                <a:cs typeface="Times"/>
                <a:sym typeface="Times"/>
              </a:rPr>
              <a:t>, are valid.</a:t>
            </a:r>
            <a:endParaRPr b="0" i="0" sz="3200" u="none" cap="none" strike="noStrike">
              <a:solidFill>
                <a:schemeClr val="dk1"/>
              </a:solidFill>
              <a:latin typeface="Calibri"/>
              <a:ea typeface="Calibri"/>
              <a:cs typeface="Calibri"/>
              <a:sym typeface="Calibri"/>
            </a:endParaRPr>
          </a:p>
        </p:txBody>
      </p:sp>
      <p:sp>
        <p:nvSpPr>
          <p:cNvPr id="198" name="Google Shape;198;p19"/>
          <p:cNvSpPr/>
          <p:nvPr/>
        </p:nvSpPr>
        <p:spPr>
          <a:xfrm>
            <a:off x="1069072" y="3472302"/>
            <a:ext cx="10176681" cy="206210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The delay for the carry-out signal in the full adder circuit, </a:t>
            </a:r>
            <a:r>
              <a:rPr b="0" i="0" lang="en-US" sz="3200" u="none" cap="none" strike="noStrike">
                <a:solidFill>
                  <a:schemeClr val="dk1"/>
                </a:solidFill>
                <a:latin typeface="Calibri"/>
                <a:ea typeface="Calibri"/>
                <a:cs typeface="Calibri"/>
                <a:sym typeface="Calibri"/>
              </a:rPr>
              <a:t>∆</a:t>
            </a:r>
            <a:r>
              <a:rPr b="0" i="1" lang="en-US" sz="3200" u="none" cap="none" strike="noStrike">
                <a:solidFill>
                  <a:schemeClr val="dk1"/>
                </a:solidFill>
                <a:latin typeface="Times"/>
                <a:ea typeface="Times"/>
                <a:cs typeface="Times"/>
                <a:sym typeface="Times"/>
              </a:rPr>
              <a:t>t</a:t>
            </a:r>
            <a:r>
              <a:rPr b="0" i="0" lang="en-US" sz="3200" u="none" cap="none" strike="noStrike">
                <a:solidFill>
                  <a:schemeClr val="dk1"/>
                </a:solidFill>
                <a:latin typeface="Times"/>
                <a:ea typeface="Times"/>
                <a:cs typeface="Times"/>
                <a:sym typeface="Times"/>
              </a:rPr>
              <a:t>, is equal to two gate delays.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The final result of the addition will be valid after a delay of n</a:t>
            </a:r>
            <a:r>
              <a:rPr b="0" i="0" lang="en-US" sz="3200" u="none" cap="none" strike="noStrike">
                <a:solidFill>
                  <a:schemeClr val="dk1"/>
                </a:solidFill>
                <a:latin typeface="Calibri"/>
                <a:ea typeface="Calibri"/>
                <a:cs typeface="Calibri"/>
                <a:sym typeface="Calibri"/>
              </a:rPr>
              <a:t>∆</a:t>
            </a:r>
            <a:r>
              <a:rPr b="0" i="0" lang="en-US" sz="3200" u="none" cap="none" strike="noStrike">
                <a:solidFill>
                  <a:schemeClr val="dk1"/>
                </a:solidFill>
                <a:latin typeface="Times"/>
                <a:ea typeface="Times"/>
                <a:cs typeface="Times"/>
                <a:sym typeface="Times"/>
              </a:rPr>
              <a:t>t, which is equal to 2n gate delays</a:t>
            </a:r>
            <a:r>
              <a:rPr b="0" i="0" lang="en-US" sz="1800" u="none" cap="none" strike="noStrike">
                <a:solidFill>
                  <a:schemeClr val="dk1"/>
                </a:solidFill>
                <a:latin typeface="Calibri"/>
                <a:ea typeface="Calibri"/>
                <a:cs typeface="Calibri"/>
                <a:sym typeface="Calibri"/>
              </a:rPr>
              <a: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b="0" l="0" r="0" t="0"/>
          <a:stretch/>
        </p:blipFill>
        <p:spPr>
          <a:xfrm>
            <a:off x="532263" y="616388"/>
            <a:ext cx="4094329" cy="4000251"/>
          </a:xfrm>
          <a:prstGeom prst="rect">
            <a:avLst/>
          </a:prstGeom>
          <a:noFill/>
          <a:ln>
            <a:noFill/>
          </a:ln>
        </p:spPr>
      </p:pic>
      <p:pic>
        <p:nvPicPr>
          <p:cNvPr id="93" name="Google Shape;93;p2"/>
          <p:cNvPicPr preferRelativeResize="0"/>
          <p:nvPr/>
        </p:nvPicPr>
        <p:blipFill rotWithShape="1">
          <a:blip r:embed="rId4">
            <a:alphaModFix/>
          </a:blip>
          <a:srcRect b="0" l="0" r="0" t="0"/>
          <a:stretch/>
        </p:blipFill>
        <p:spPr>
          <a:xfrm>
            <a:off x="4790365" y="1344682"/>
            <a:ext cx="7000842" cy="2543662"/>
          </a:xfrm>
          <a:prstGeom prst="rect">
            <a:avLst/>
          </a:prstGeom>
          <a:noFill/>
          <a:ln>
            <a:noFill/>
          </a:ln>
        </p:spPr>
      </p:pic>
      <p:sp>
        <p:nvSpPr>
          <p:cNvPr id="94" name="Google Shape;94;p2"/>
          <p:cNvSpPr/>
          <p:nvPr/>
        </p:nvSpPr>
        <p:spPr>
          <a:xfrm>
            <a:off x="532263" y="4411923"/>
            <a:ext cx="11258944" cy="206210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The sum bit </a:t>
            </a:r>
            <a:r>
              <a:rPr b="0" i="1" lang="en-US" sz="3200" u="none" cap="none" strike="noStrike">
                <a:solidFill>
                  <a:schemeClr val="dk1"/>
                </a:solidFill>
                <a:latin typeface="Times"/>
                <a:ea typeface="Times"/>
                <a:cs typeface="Times"/>
                <a:sym typeface="Times"/>
              </a:rPr>
              <a:t>s </a:t>
            </a:r>
            <a:r>
              <a:rPr b="0" i="0" lang="en-US" sz="3200" u="none" cap="none" strike="noStrike">
                <a:solidFill>
                  <a:schemeClr val="dk1"/>
                </a:solidFill>
                <a:latin typeface="Times"/>
                <a:ea typeface="Times"/>
                <a:cs typeface="Times"/>
                <a:sym typeface="Times"/>
              </a:rPr>
              <a:t>is the XOR function. The carry </a:t>
            </a:r>
            <a:r>
              <a:rPr b="0" i="1" lang="en-US" sz="3200" u="none" cap="none" strike="noStrike">
                <a:solidFill>
                  <a:schemeClr val="dk1"/>
                </a:solidFill>
                <a:latin typeface="Times"/>
                <a:ea typeface="Times"/>
                <a:cs typeface="Times"/>
                <a:sym typeface="Times"/>
              </a:rPr>
              <a:t>c </a:t>
            </a:r>
            <a:r>
              <a:rPr b="0" i="0" lang="en-US" sz="3200" u="none" cap="none" strike="noStrike">
                <a:solidFill>
                  <a:schemeClr val="dk1"/>
                </a:solidFill>
                <a:latin typeface="Times"/>
                <a:ea typeface="Times"/>
                <a:cs typeface="Times"/>
                <a:sym typeface="Times"/>
              </a:rPr>
              <a:t>is the AND function of inputs </a:t>
            </a:r>
            <a:r>
              <a:rPr b="0" i="1" lang="en-US" sz="3200" u="none" cap="none" strike="noStrike">
                <a:solidFill>
                  <a:schemeClr val="dk1"/>
                </a:solidFill>
                <a:latin typeface="Times"/>
                <a:ea typeface="Times"/>
                <a:cs typeface="Times"/>
                <a:sym typeface="Times"/>
              </a:rPr>
              <a:t>x </a:t>
            </a:r>
            <a:r>
              <a:rPr b="0" i="0" lang="en-US" sz="3200" u="none" cap="none" strike="noStrike">
                <a:solidFill>
                  <a:schemeClr val="dk1"/>
                </a:solidFill>
                <a:latin typeface="Times"/>
                <a:ea typeface="Times"/>
                <a:cs typeface="Times"/>
                <a:sym typeface="Times"/>
              </a:rPr>
              <a:t>and </a:t>
            </a:r>
            <a:r>
              <a:rPr b="0" i="1" lang="en-US" sz="3200" u="none" cap="none" strike="noStrike">
                <a:solidFill>
                  <a:schemeClr val="dk1"/>
                </a:solidFill>
                <a:latin typeface="Times"/>
                <a:ea typeface="Times"/>
                <a:cs typeface="Times"/>
                <a:sym typeface="Times"/>
              </a:rPr>
              <a:t>y</a:t>
            </a:r>
            <a:r>
              <a:rPr b="0" i="0" lang="en-US" sz="3200" u="none" cap="none" strike="noStrike">
                <a:solidFill>
                  <a:schemeClr val="dk1"/>
                </a:solidFill>
                <a:latin typeface="Times"/>
                <a:ea typeface="Times"/>
                <a:cs typeface="Times"/>
                <a:sym typeface="Times"/>
              </a:rPr>
              <a:t>. A circuit realization of these functions is shown in Fig. </a:t>
            </a:r>
            <a:r>
              <a:rPr b="0" i="1" lang="en-US" sz="3200" u="none" cap="none" strike="noStrike">
                <a:solidFill>
                  <a:schemeClr val="dk1"/>
                </a:solidFill>
                <a:latin typeface="Times"/>
                <a:ea typeface="Times"/>
                <a:cs typeface="Times"/>
                <a:sym typeface="Times"/>
              </a:rPr>
              <a:t>c</a:t>
            </a:r>
            <a:r>
              <a:rPr b="0" i="0" lang="en-US" sz="3200" u="none" cap="none" strike="noStrike">
                <a:solidFill>
                  <a:schemeClr val="dk1"/>
                </a:solidFill>
                <a:latin typeface="Times"/>
                <a:ea typeface="Times"/>
                <a:cs typeface="Times"/>
                <a:sym typeface="Times"/>
              </a:rPr>
              <a:t>. This circuit, which implements the addition of only two bits, is called a </a:t>
            </a:r>
            <a:r>
              <a:rPr b="0" i="1" lang="en-US" sz="3200" u="none" cap="none" strike="noStrike">
                <a:solidFill>
                  <a:schemeClr val="dk1"/>
                </a:solidFill>
                <a:latin typeface="Times"/>
                <a:ea typeface="Times"/>
                <a:cs typeface="Times"/>
                <a:sym typeface="Times"/>
              </a:rPr>
              <a:t>half-adder</a:t>
            </a:r>
            <a:r>
              <a:rPr b="0" i="0" lang="en-US" sz="3200" u="none" cap="none" strike="noStrike">
                <a:solidFill>
                  <a:schemeClr val="dk1"/>
                </a:solidFill>
                <a:latin typeface="Times"/>
                <a:ea typeface="Times"/>
                <a:cs typeface="Times"/>
                <a:sym typeface="Times"/>
              </a:rPr>
              <a: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p:nvPr/>
        </p:nvSpPr>
        <p:spPr>
          <a:xfrm>
            <a:off x="832514" y="703324"/>
            <a:ext cx="10263116"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In addition to the delay in the ripple-carry path, there is also a delay in the XOR gates that feed either the true or complemented value of </a:t>
            </a:r>
            <a:r>
              <a:rPr b="0" i="1" lang="en-US" sz="3200" u="none" cap="none" strike="noStrike">
                <a:solidFill>
                  <a:schemeClr val="dk1"/>
                </a:solidFill>
                <a:latin typeface="Times"/>
                <a:ea typeface="Times"/>
                <a:cs typeface="Times"/>
                <a:sym typeface="Times"/>
              </a:rPr>
              <a:t>Y </a:t>
            </a:r>
            <a:r>
              <a:rPr b="0" i="0" lang="en-US" sz="3200" u="none" cap="none" strike="noStrike">
                <a:solidFill>
                  <a:schemeClr val="dk1"/>
                </a:solidFill>
                <a:latin typeface="Times"/>
                <a:ea typeface="Times"/>
                <a:cs typeface="Times"/>
                <a:sym typeface="Times"/>
              </a:rPr>
              <a:t>to the adder inputs. If this delay is equal to one gate delay, then the total delay of the circuit is 2</a:t>
            </a:r>
            <a:r>
              <a:rPr b="0" i="1" lang="en-US" sz="3200" u="none" cap="none" strike="noStrike">
                <a:solidFill>
                  <a:schemeClr val="dk1"/>
                </a:solidFill>
                <a:latin typeface="Times"/>
                <a:ea typeface="Times"/>
                <a:cs typeface="Times"/>
                <a:sym typeface="Times"/>
              </a:rPr>
              <a:t>n </a:t>
            </a:r>
            <a:r>
              <a:rPr b="0" i="0" lang="en-US" sz="3200" u="none" cap="none" strike="noStrike">
                <a:solidFill>
                  <a:schemeClr val="dk1"/>
                </a:solidFill>
                <a:latin typeface="Arial"/>
                <a:ea typeface="Arial"/>
                <a:cs typeface="Arial"/>
                <a:sym typeface="Arial"/>
              </a:rPr>
              <a:t>+ </a:t>
            </a:r>
            <a:r>
              <a:rPr b="0" i="0" lang="en-US" sz="3200" u="none" cap="none" strike="noStrike">
                <a:solidFill>
                  <a:schemeClr val="dk1"/>
                </a:solidFill>
                <a:latin typeface="Times"/>
                <a:ea typeface="Times"/>
                <a:cs typeface="Times"/>
                <a:sym typeface="Times"/>
              </a:rPr>
              <a:t>1 gate delays. For a large </a:t>
            </a:r>
            <a:r>
              <a:rPr b="0" i="1" lang="en-US" sz="3200" u="none" cap="none" strike="noStrike">
                <a:solidFill>
                  <a:schemeClr val="dk1"/>
                </a:solidFill>
                <a:latin typeface="Times"/>
                <a:ea typeface="Times"/>
                <a:cs typeface="Times"/>
                <a:sym typeface="Times"/>
              </a:rPr>
              <a:t>n</a:t>
            </a:r>
            <a:r>
              <a:rPr b="0" i="0" lang="en-US" sz="3200" u="none" cap="none" strike="noStrike">
                <a:solidFill>
                  <a:schemeClr val="dk1"/>
                </a:solidFill>
                <a:latin typeface="Times"/>
                <a:ea typeface="Times"/>
                <a:cs typeface="Times"/>
                <a:sym typeface="Times"/>
              </a:rPr>
              <a:t>, say </a:t>
            </a:r>
            <a:r>
              <a:rPr b="0" i="1" lang="en-US" sz="3200" u="none" cap="none" strike="noStrike">
                <a:solidFill>
                  <a:schemeClr val="dk1"/>
                </a:solidFill>
                <a:latin typeface="Times"/>
                <a:ea typeface="Times"/>
                <a:cs typeface="Times"/>
                <a:sym typeface="Times"/>
              </a:rPr>
              <a:t>n </a:t>
            </a:r>
            <a:r>
              <a:rPr b="0" i="0" lang="en-US" sz="3200" u="none" cap="none" strike="noStrike">
                <a:solidFill>
                  <a:schemeClr val="dk1"/>
                </a:solidFill>
                <a:latin typeface="Arial"/>
                <a:ea typeface="Arial"/>
                <a:cs typeface="Arial"/>
                <a:sym typeface="Arial"/>
              </a:rPr>
              <a:t>= </a:t>
            </a:r>
            <a:r>
              <a:rPr b="0" i="0" lang="en-US" sz="3200" u="none" cap="none" strike="noStrike">
                <a:solidFill>
                  <a:schemeClr val="dk1"/>
                </a:solidFill>
                <a:latin typeface="Times"/>
                <a:ea typeface="Times"/>
                <a:cs typeface="Times"/>
                <a:sym typeface="Times"/>
              </a:rPr>
              <a:t>32 or </a:t>
            </a:r>
            <a:r>
              <a:rPr b="0" i="1" lang="en-US" sz="3200" u="none" cap="none" strike="noStrike">
                <a:solidFill>
                  <a:schemeClr val="dk1"/>
                </a:solidFill>
                <a:latin typeface="Times"/>
                <a:ea typeface="Times"/>
                <a:cs typeface="Times"/>
                <a:sym typeface="Times"/>
              </a:rPr>
              <a:t>n </a:t>
            </a:r>
            <a:r>
              <a:rPr b="0" i="0" lang="en-US" sz="3200" u="none" cap="none" strike="noStrike">
                <a:solidFill>
                  <a:schemeClr val="dk1"/>
                </a:solidFill>
                <a:latin typeface="Arial"/>
                <a:ea typeface="Arial"/>
                <a:cs typeface="Arial"/>
                <a:sym typeface="Arial"/>
              </a:rPr>
              <a:t>= </a:t>
            </a:r>
            <a:r>
              <a:rPr b="0" i="0" lang="en-US" sz="3200" u="none" cap="none" strike="noStrike">
                <a:solidFill>
                  <a:schemeClr val="dk1"/>
                </a:solidFill>
                <a:latin typeface="Times"/>
                <a:ea typeface="Times"/>
                <a:cs typeface="Times"/>
                <a:sym typeface="Times"/>
              </a:rPr>
              <a:t>64, the delay would lead to unacceptably poor performance.</a:t>
            </a:r>
            <a:endParaRPr b="0" i="0" sz="3200" u="none" cap="none" strike="noStrike">
              <a:solidFill>
                <a:schemeClr val="dk1"/>
              </a:solidFill>
              <a:latin typeface="Calibri"/>
              <a:ea typeface="Calibri"/>
              <a:cs typeface="Calibri"/>
              <a:sym typeface="Calibri"/>
            </a:endParaRPr>
          </a:p>
        </p:txBody>
      </p:sp>
      <p:sp>
        <p:nvSpPr>
          <p:cNvPr id="204" name="Google Shape;204;p20"/>
          <p:cNvSpPr/>
          <p:nvPr/>
        </p:nvSpPr>
        <p:spPr>
          <a:xfrm>
            <a:off x="832514" y="4303455"/>
            <a:ext cx="10263116"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The longest delay is along the path from the </a:t>
            </a:r>
            <a:r>
              <a:rPr b="0" i="1" lang="en-US" sz="3200" u="none" cap="none" strike="noStrike">
                <a:solidFill>
                  <a:schemeClr val="dk1"/>
                </a:solidFill>
                <a:latin typeface="Times"/>
                <a:ea typeface="Times"/>
                <a:cs typeface="Times"/>
                <a:sym typeface="Times"/>
              </a:rPr>
              <a:t>yi </a:t>
            </a:r>
            <a:r>
              <a:rPr b="0" i="0" lang="en-US" sz="3200" u="none" cap="none" strike="noStrike">
                <a:solidFill>
                  <a:schemeClr val="dk1"/>
                </a:solidFill>
                <a:latin typeface="Times"/>
                <a:ea typeface="Times"/>
                <a:cs typeface="Times"/>
                <a:sym typeface="Times"/>
              </a:rPr>
              <a:t>input, through the XOR gate and through the carry circuit of each adder stage. The longest delay is often referred to as the </a:t>
            </a:r>
            <a:r>
              <a:rPr b="0" i="1" lang="en-US" sz="3200" u="none" cap="none" strike="noStrike">
                <a:solidFill>
                  <a:schemeClr val="dk1"/>
                </a:solidFill>
                <a:latin typeface="Times"/>
                <a:ea typeface="Times"/>
                <a:cs typeface="Times"/>
                <a:sym typeface="Times"/>
              </a:rPr>
              <a:t>critical-path delay</a:t>
            </a:r>
            <a:r>
              <a:rPr b="0" i="0" lang="en-US" sz="3200" u="none" cap="none" strike="noStrike">
                <a:solidFill>
                  <a:schemeClr val="dk1"/>
                </a:solidFill>
                <a:latin typeface="Times"/>
                <a:ea typeface="Times"/>
                <a:cs typeface="Times"/>
                <a:sym typeface="Times"/>
              </a:rPr>
              <a:t>, and the path that causes this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delay is called the </a:t>
            </a:r>
            <a:r>
              <a:rPr b="0" i="1" lang="en-US" sz="3200" u="none" cap="none" strike="noStrike">
                <a:solidFill>
                  <a:schemeClr val="dk1"/>
                </a:solidFill>
                <a:latin typeface="Times"/>
                <a:ea typeface="Times"/>
                <a:cs typeface="Times"/>
                <a:sym typeface="Times"/>
              </a:rPr>
              <a:t>critical path</a:t>
            </a:r>
            <a:r>
              <a:rPr b="0" i="0" lang="en-US" sz="3200" u="none" cap="none" strike="noStrike">
                <a:solidFill>
                  <a:schemeClr val="dk1"/>
                </a:solidFill>
                <a:latin typeface="Times"/>
                <a:ea typeface="Times"/>
                <a:cs typeface="Times"/>
                <a:sym typeface="Times"/>
              </a:rPr>
              <a: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p:nvPr/>
        </p:nvSpPr>
        <p:spPr>
          <a:xfrm>
            <a:off x="1383263" y="1606603"/>
            <a:ext cx="4837350"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Carry-Lookahead Adder</a:t>
            </a:r>
            <a:endParaRPr b="0" i="0" sz="3200" u="none" cap="none" strike="noStrike">
              <a:solidFill>
                <a:schemeClr val="dk1"/>
              </a:solidFill>
              <a:latin typeface="Calibri"/>
              <a:ea typeface="Calibri"/>
              <a:cs typeface="Calibri"/>
              <a:sym typeface="Calibri"/>
            </a:endParaRPr>
          </a:p>
        </p:txBody>
      </p:sp>
      <p:sp>
        <p:nvSpPr>
          <p:cNvPr id="210" name="Google Shape;210;p21"/>
          <p:cNvSpPr/>
          <p:nvPr/>
        </p:nvSpPr>
        <p:spPr>
          <a:xfrm>
            <a:off x="932597" y="2357231"/>
            <a:ext cx="10340453"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To reduce the delay caused by the effect of carry propagation through the ripple-carry adder, we can attempt to evaluate quickly for each stage whether the carry-in from the previous stage will have a value 0 or 1. If a correct evaluation can be made in a relatively short time, then the performance of the complete adder will be improved.</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2"/>
          <p:cNvPicPr preferRelativeResize="0"/>
          <p:nvPr/>
        </p:nvPicPr>
        <p:blipFill rotWithShape="1">
          <a:blip r:embed="rId3">
            <a:alphaModFix/>
          </a:blip>
          <a:srcRect b="0" l="0" r="0" t="0"/>
          <a:stretch/>
        </p:blipFill>
        <p:spPr>
          <a:xfrm>
            <a:off x="2775742" y="654154"/>
            <a:ext cx="6396970" cy="928986"/>
          </a:xfrm>
          <a:prstGeom prst="rect">
            <a:avLst/>
          </a:prstGeom>
          <a:noFill/>
          <a:ln>
            <a:noFill/>
          </a:ln>
        </p:spPr>
      </p:pic>
      <p:pic>
        <p:nvPicPr>
          <p:cNvPr id="216" name="Google Shape;216;p22"/>
          <p:cNvPicPr preferRelativeResize="0"/>
          <p:nvPr/>
        </p:nvPicPr>
        <p:blipFill rotWithShape="1">
          <a:blip r:embed="rId4">
            <a:alphaModFix/>
          </a:blip>
          <a:srcRect b="0" l="0" r="0" t="0"/>
          <a:stretch/>
        </p:blipFill>
        <p:spPr>
          <a:xfrm>
            <a:off x="3035048" y="1688418"/>
            <a:ext cx="5808701" cy="662792"/>
          </a:xfrm>
          <a:prstGeom prst="rect">
            <a:avLst/>
          </a:prstGeom>
          <a:noFill/>
          <a:ln>
            <a:noFill/>
          </a:ln>
        </p:spPr>
      </p:pic>
      <p:pic>
        <p:nvPicPr>
          <p:cNvPr id="217" name="Google Shape;217;p22"/>
          <p:cNvPicPr preferRelativeResize="0"/>
          <p:nvPr/>
        </p:nvPicPr>
        <p:blipFill rotWithShape="1">
          <a:blip r:embed="rId5">
            <a:alphaModFix/>
          </a:blip>
          <a:srcRect b="0" l="0" r="0" t="0"/>
          <a:stretch/>
        </p:blipFill>
        <p:spPr>
          <a:xfrm>
            <a:off x="3138726" y="2581061"/>
            <a:ext cx="4217417" cy="763592"/>
          </a:xfrm>
          <a:prstGeom prst="rect">
            <a:avLst/>
          </a:prstGeom>
          <a:noFill/>
          <a:ln>
            <a:noFill/>
          </a:ln>
        </p:spPr>
      </p:pic>
      <p:pic>
        <p:nvPicPr>
          <p:cNvPr id="218" name="Google Shape;218;p22"/>
          <p:cNvPicPr preferRelativeResize="0"/>
          <p:nvPr/>
        </p:nvPicPr>
        <p:blipFill rotWithShape="1">
          <a:blip r:embed="rId6">
            <a:alphaModFix/>
          </a:blip>
          <a:srcRect b="0" l="0" r="0" t="0"/>
          <a:stretch/>
        </p:blipFill>
        <p:spPr>
          <a:xfrm>
            <a:off x="2829833" y="3246958"/>
            <a:ext cx="3144394" cy="1652589"/>
          </a:xfrm>
          <a:prstGeom prst="rect">
            <a:avLst/>
          </a:prstGeom>
          <a:noFill/>
          <a:ln>
            <a:noFill/>
          </a:ln>
        </p:spPr>
      </p:pic>
      <p:sp>
        <p:nvSpPr>
          <p:cNvPr id="219" name="Google Shape;219;p22"/>
          <p:cNvSpPr/>
          <p:nvPr/>
        </p:nvSpPr>
        <p:spPr>
          <a:xfrm>
            <a:off x="2144843" y="4899547"/>
            <a:ext cx="7749784" cy="10772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1" lang="en-US" sz="3200" u="none" cap="none" strike="noStrike">
                <a:solidFill>
                  <a:schemeClr val="dk1"/>
                </a:solidFill>
                <a:latin typeface="Times"/>
                <a:ea typeface="Times"/>
                <a:cs typeface="Times"/>
                <a:sym typeface="Times"/>
              </a:rPr>
              <a:t>g</a:t>
            </a:r>
            <a:r>
              <a:rPr b="0" baseline="-25000" i="1" lang="en-US" sz="3200" u="none" cap="none" strike="noStrike">
                <a:solidFill>
                  <a:schemeClr val="dk1"/>
                </a:solidFill>
                <a:latin typeface="Times"/>
                <a:ea typeface="Times"/>
                <a:cs typeface="Times"/>
                <a:sym typeface="Times"/>
              </a:rPr>
              <a:t>i</a:t>
            </a:r>
            <a:r>
              <a:rPr b="0" i="1" lang="en-US" sz="3200" u="none" cap="none" strike="noStrike">
                <a:solidFill>
                  <a:schemeClr val="dk1"/>
                </a:solidFill>
                <a:latin typeface="Times"/>
                <a:ea typeface="Times"/>
                <a:cs typeface="Times"/>
                <a:sym typeface="Times"/>
              </a:rPr>
              <a:t> </a:t>
            </a:r>
            <a:r>
              <a:rPr b="0" i="0" lang="en-US" sz="3200" u="none" cap="none" strike="noStrike">
                <a:solidFill>
                  <a:schemeClr val="dk1"/>
                </a:solidFill>
                <a:latin typeface="Times"/>
                <a:ea typeface="Times"/>
                <a:cs typeface="Times"/>
                <a:sym typeface="Times"/>
              </a:rPr>
              <a:t>is called the </a:t>
            </a:r>
            <a:r>
              <a:rPr b="0" i="1" lang="en-US" sz="3200" u="none" cap="none" strike="noStrike">
                <a:solidFill>
                  <a:schemeClr val="dk1"/>
                </a:solidFill>
                <a:latin typeface="Times"/>
                <a:ea typeface="Times"/>
                <a:cs typeface="Times"/>
                <a:sym typeface="Times"/>
              </a:rPr>
              <a:t>generate </a:t>
            </a:r>
            <a:r>
              <a:rPr b="0" i="0" lang="en-US" sz="3200" u="none" cap="none" strike="noStrike">
                <a:solidFill>
                  <a:schemeClr val="dk1"/>
                </a:solidFill>
                <a:latin typeface="Times"/>
                <a:ea typeface="Times"/>
                <a:cs typeface="Times"/>
                <a:sym typeface="Times"/>
              </a:rPr>
              <a:t>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dk1"/>
                </a:solidFill>
                <a:latin typeface="Times"/>
                <a:ea typeface="Times"/>
                <a:cs typeface="Times"/>
                <a:sym typeface="Times"/>
              </a:rPr>
              <a:t>p</a:t>
            </a:r>
            <a:r>
              <a:rPr b="0" baseline="-25000" i="1" lang="en-US" sz="3200" u="none" cap="none" strike="noStrike">
                <a:solidFill>
                  <a:schemeClr val="dk1"/>
                </a:solidFill>
                <a:latin typeface="Times"/>
                <a:ea typeface="Times"/>
                <a:cs typeface="Times"/>
                <a:sym typeface="Times"/>
              </a:rPr>
              <a:t>i</a:t>
            </a:r>
            <a:r>
              <a:rPr b="0" i="1" lang="en-US" sz="3200" u="none" cap="none" strike="noStrike">
                <a:solidFill>
                  <a:schemeClr val="dk1"/>
                </a:solidFill>
                <a:latin typeface="Times"/>
                <a:ea typeface="Times"/>
                <a:cs typeface="Times"/>
                <a:sym typeface="Times"/>
              </a:rPr>
              <a:t> is called the propagate function.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3"/>
          <p:cNvPicPr preferRelativeResize="0"/>
          <p:nvPr/>
        </p:nvPicPr>
        <p:blipFill rotWithShape="1">
          <a:blip r:embed="rId3">
            <a:alphaModFix/>
          </a:blip>
          <a:srcRect b="0" l="0" r="0" t="0"/>
          <a:stretch/>
        </p:blipFill>
        <p:spPr>
          <a:xfrm>
            <a:off x="3100639" y="1237204"/>
            <a:ext cx="5696094" cy="1301824"/>
          </a:xfrm>
          <a:prstGeom prst="rect">
            <a:avLst/>
          </a:prstGeom>
          <a:noFill/>
          <a:ln>
            <a:noFill/>
          </a:ln>
        </p:spPr>
      </p:pic>
      <p:pic>
        <p:nvPicPr>
          <p:cNvPr id="225" name="Google Shape;225;p23"/>
          <p:cNvPicPr preferRelativeResize="0"/>
          <p:nvPr/>
        </p:nvPicPr>
        <p:blipFill rotWithShape="1">
          <a:blip r:embed="rId4">
            <a:alphaModFix/>
          </a:blip>
          <a:srcRect b="0" l="0" r="0" t="0"/>
          <a:stretch/>
        </p:blipFill>
        <p:spPr>
          <a:xfrm>
            <a:off x="540812" y="3840852"/>
            <a:ext cx="10575366" cy="559013"/>
          </a:xfrm>
          <a:prstGeom prst="rect">
            <a:avLst/>
          </a:prstGeom>
          <a:noFill/>
          <a:ln>
            <a:noFill/>
          </a:ln>
        </p:spPr>
      </p:pic>
      <p:sp>
        <p:nvSpPr>
          <p:cNvPr id="226" name="Google Shape;226;p23"/>
          <p:cNvSpPr/>
          <p:nvPr/>
        </p:nvSpPr>
        <p:spPr>
          <a:xfrm>
            <a:off x="540812" y="513929"/>
            <a:ext cx="746229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Expanding in terms of stage </a:t>
            </a:r>
            <a:r>
              <a:rPr b="0" i="1" lang="en-US" sz="3200" u="none" cap="none" strike="noStrike">
                <a:solidFill>
                  <a:schemeClr val="dk1"/>
                </a:solidFill>
                <a:latin typeface="Times"/>
                <a:ea typeface="Times"/>
                <a:cs typeface="Times"/>
                <a:sym typeface="Times"/>
              </a:rPr>
              <a:t>i </a:t>
            </a:r>
            <a:r>
              <a:rPr b="0" i="0" lang="en-US" sz="3200" u="none" cap="none" strike="noStrike">
                <a:solidFill>
                  <a:schemeClr val="dk1"/>
                </a:solidFill>
                <a:latin typeface="Arial"/>
                <a:ea typeface="Arial"/>
                <a:cs typeface="Arial"/>
                <a:sym typeface="Arial"/>
              </a:rPr>
              <a:t>− </a:t>
            </a:r>
            <a:r>
              <a:rPr b="0" i="0" lang="en-US" sz="3200" u="none" cap="none" strike="noStrike">
                <a:solidFill>
                  <a:schemeClr val="dk1"/>
                </a:solidFill>
                <a:latin typeface="Times"/>
                <a:ea typeface="Times"/>
                <a:cs typeface="Times"/>
                <a:sym typeface="Times"/>
              </a:rPr>
              <a:t>1 gives</a:t>
            </a:r>
            <a:endParaRPr b="0" i="0" sz="3200" u="none" cap="none" strike="noStrike">
              <a:solidFill>
                <a:schemeClr val="dk1"/>
              </a:solidFill>
              <a:latin typeface="Calibri"/>
              <a:ea typeface="Calibri"/>
              <a:cs typeface="Calibri"/>
              <a:sym typeface="Calibri"/>
            </a:endParaRPr>
          </a:p>
        </p:txBody>
      </p:sp>
      <p:sp>
        <p:nvSpPr>
          <p:cNvPr id="227" name="Google Shape;227;p23"/>
          <p:cNvSpPr/>
          <p:nvPr/>
        </p:nvSpPr>
        <p:spPr>
          <a:xfrm>
            <a:off x="540812" y="2539028"/>
            <a:ext cx="11087081"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The same expansion for other stages, ending with stage 0, gives</a:t>
            </a:r>
            <a:endParaRPr b="0" i="0" sz="3200" u="none" cap="none" strike="noStrike">
              <a:solidFill>
                <a:schemeClr val="dk1"/>
              </a:solidFill>
              <a:latin typeface="Calibri"/>
              <a:ea typeface="Calibri"/>
              <a:cs typeface="Calibri"/>
              <a:sym typeface="Calibri"/>
            </a:endParaRPr>
          </a:p>
        </p:txBody>
      </p:sp>
      <p:sp>
        <p:nvSpPr>
          <p:cNvPr id="228" name="Google Shape;228;p23"/>
          <p:cNvSpPr/>
          <p:nvPr/>
        </p:nvSpPr>
        <p:spPr>
          <a:xfrm>
            <a:off x="782472" y="4641166"/>
            <a:ext cx="10545170"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This expression represents a two-level AND-OR circuit in which </a:t>
            </a:r>
            <a:r>
              <a:rPr b="0" i="1" lang="en-US" sz="3200" u="none" cap="none" strike="noStrike">
                <a:solidFill>
                  <a:schemeClr val="dk1"/>
                </a:solidFill>
                <a:latin typeface="Times"/>
                <a:ea typeface="Times"/>
                <a:cs typeface="Times"/>
                <a:sym typeface="Times"/>
              </a:rPr>
              <a:t>c</a:t>
            </a:r>
            <a:r>
              <a:rPr b="0" baseline="-25000" i="1" lang="en-US" sz="3200" u="none" cap="none" strike="noStrike">
                <a:solidFill>
                  <a:schemeClr val="dk1"/>
                </a:solidFill>
                <a:latin typeface="Times"/>
                <a:ea typeface="Times"/>
                <a:cs typeface="Times"/>
                <a:sym typeface="Times"/>
              </a:rPr>
              <a:t>i</a:t>
            </a:r>
            <a:r>
              <a:rPr b="0" baseline="-25000" i="0" lang="en-US" sz="3200" u="none" cap="none" strike="noStrike">
                <a:solidFill>
                  <a:schemeClr val="dk1"/>
                </a:solidFill>
                <a:latin typeface="Arial"/>
                <a:ea typeface="Arial"/>
                <a:cs typeface="Arial"/>
                <a:sym typeface="Arial"/>
              </a:rPr>
              <a:t>+</a:t>
            </a:r>
            <a:r>
              <a:rPr b="0" baseline="-25000" i="0" lang="en-US" sz="3200" u="none" cap="none" strike="noStrike">
                <a:solidFill>
                  <a:schemeClr val="dk1"/>
                </a:solidFill>
                <a:latin typeface="Times"/>
                <a:ea typeface="Times"/>
                <a:cs typeface="Times"/>
                <a:sym typeface="Times"/>
              </a:rPr>
              <a:t>1</a:t>
            </a:r>
            <a:r>
              <a:rPr b="0" i="0" lang="en-US" sz="3200" u="none" cap="none" strike="noStrike">
                <a:solidFill>
                  <a:schemeClr val="dk1"/>
                </a:solidFill>
                <a:latin typeface="Times"/>
                <a:ea typeface="Times"/>
                <a:cs typeface="Times"/>
                <a:sym typeface="Times"/>
              </a:rPr>
              <a:t> is evaluated very quickly. An adder based on this expression is called a </a:t>
            </a:r>
            <a:r>
              <a:rPr b="0" i="1" lang="en-US" sz="3200" u="none" cap="none" strike="noStrike">
                <a:solidFill>
                  <a:schemeClr val="dk1"/>
                </a:solidFill>
                <a:latin typeface="Times"/>
                <a:ea typeface="Times"/>
                <a:cs typeface="Times"/>
                <a:sym typeface="Times"/>
              </a:rPr>
              <a:t>carry-lookahead adder</a:t>
            </a:r>
            <a:r>
              <a:rPr b="0" i="0" lang="en-US" sz="3200" u="none" cap="none" strike="noStrike">
                <a:solidFill>
                  <a:schemeClr val="dk1"/>
                </a:solidFill>
                <a:latin typeface="Times"/>
                <a:ea typeface="Times"/>
                <a:cs typeface="Times"/>
                <a:sym typeface="Times"/>
              </a:rPr>
              <a: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4"/>
          <p:cNvPicPr preferRelativeResize="0"/>
          <p:nvPr/>
        </p:nvPicPr>
        <p:blipFill rotWithShape="1">
          <a:blip r:embed="rId3">
            <a:alphaModFix/>
          </a:blip>
          <a:srcRect b="0" l="0" r="0" t="0"/>
          <a:stretch/>
        </p:blipFill>
        <p:spPr>
          <a:xfrm>
            <a:off x="57253" y="170775"/>
            <a:ext cx="7410735" cy="5798328"/>
          </a:xfrm>
          <a:prstGeom prst="rect">
            <a:avLst/>
          </a:prstGeom>
          <a:noFill/>
          <a:ln>
            <a:noFill/>
          </a:ln>
        </p:spPr>
      </p:pic>
      <p:sp>
        <p:nvSpPr>
          <p:cNvPr id="234" name="Google Shape;234;p24"/>
          <p:cNvSpPr/>
          <p:nvPr/>
        </p:nvSpPr>
        <p:spPr>
          <a:xfrm>
            <a:off x="2328982" y="5969104"/>
            <a:ext cx="332597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Poppins"/>
                <a:ea typeface="Poppins"/>
                <a:cs typeface="Poppins"/>
                <a:sym typeface="Poppins"/>
              </a:rPr>
              <a:t>A ripple-carry adder</a:t>
            </a:r>
            <a:endParaRPr b="0" i="0" sz="2800" u="none" cap="none" strike="noStrike">
              <a:solidFill>
                <a:schemeClr val="dk1"/>
              </a:solidFill>
              <a:latin typeface="Calibri"/>
              <a:ea typeface="Calibri"/>
              <a:cs typeface="Calibri"/>
              <a:sym typeface="Calibri"/>
            </a:endParaRPr>
          </a:p>
        </p:txBody>
      </p:sp>
      <p:sp>
        <p:nvSpPr>
          <p:cNvPr id="235" name="Google Shape;235;p24"/>
          <p:cNvSpPr/>
          <p:nvPr/>
        </p:nvSpPr>
        <p:spPr>
          <a:xfrm>
            <a:off x="7565409" y="750333"/>
            <a:ext cx="3926006" cy="48320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a:ea typeface="Times"/>
                <a:cs typeface="Times"/>
                <a:sym typeface="Times"/>
              </a:rPr>
              <a:t>The critical path is from inputs </a:t>
            </a:r>
            <a:r>
              <a:rPr b="0" i="1" lang="en-US" sz="2800" u="none" cap="none" strike="noStrike">
                <a:solidFill>
                  <a:schemeClr val="dk1"/>
                </a:solidFill>
                <a:latin typeface="Times"/>
                <a:ea typeface="Times"/>
                <a:cs typeface="Times"/>
                <a:sym typeface="Times"/>
              </a:rPr>
              <a:t>x</a:t>
            </a:r>
            <a:r>
              <a:rPr b="0" i="0" lang="en-US" sz="2800" u="none" cap="none" strike="noStrike">
                <a:solidFill>
                  <a:schemeClr val="dk1"/>
                </a:solidFill>
                <a:latin typeface="Times"/>
                <a:ea typeface="Times"/>
                <a:cs typeface="Times"/>
                <a:sym typeface="Times"/>
              </a:rPr>
              <a:t>0 and </a:t>
            </a:r>
            <a:r>
              <a:rPr b="0" i="1" lang="en-US" sz="2800" u="none" cap="none" strike="noStrike">
                <a:solidFill>
                  <a:schemeClr val="dk1"/>
                </a:solidFill>
                <a:latin typeface="Times"/>
                <a:ea typeface="Times"/>
                <a:cs typeface="Times"/>
                <a:sym typeface="Times"/>
              </a:rPr>
              <a:t>y</a:t>
            </a:r>
            <a:r>
              <a:rPr b="0" i="0" lang="en-US" sz="2800" u="none" cap="none" strike="noStrike">
                <a:solidFill>
                  <a:schemeClr val="dk1"/>
                </a:solidFill>
                <a:latin typeface="Times"/>
                <a:ea typeface="Times"/>
                <a:cs typeface="Times"/>
                <a:sym typeface="Times"/>
              </a:rPr>
              <a:t>0 to the output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2. It passes through five gates, The path in other stages of an </a:t>
            </a:r>
            <a:r>
              <a:rPr b="0" i="1" lang="en-US" sz="2800" u="none" cap="none" strike="noStrike">
                <a:solidFill>
                  <a:schemeClr val="dk1"/>
                </a:solidFill>
                <a:latin typeface="Times"/>
                <a:ea typeface="Times"/>
                <a:cs typeface="Times"/>
                <a:sym typeface="Times"/>
              </a:rPr>
              <a:t>n</a:t>
            </a:r>
            <a:r>
              <a:rPr b="0" i="0" lang="en-US" sz="2800" u="none" cap="none" strike="noStrike">
                <a:solidFill>
                  <a:schemeClr val="dk1"/>
                </a:solidFill>
                <a:latin typeface="Times"/>
                <a:ea typeface="Times"/>
                <a:cs typeface="Times"/>
                <a:sym typeface="Times"/>
              </a:rPr>
              <a:t>-bit adder is the same as in stage 1. Therefore, the total number of gate delays along the critical path is 2</a:t>
            </a:r>
            <a:r>
              <a:rPr b="0" i="1" lang="en-US" sz="2800" u="none" cap="none" strike="noStrike">
                <a:solidFill>
                  <a:schemeClr val="dk1"/>
                </a:solidFill>
                <a:latin typeface="Times"/>
                <a:ea typeface="Times"/>
                <a:cs typeface="Times"/>
                <a:sym typeface="Times"/>
              </a:rPr>
              <a:t>n </a:t>
            </a: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Times"/>
                <a:ea typeface="Times"/>
                <a:cs typeface="Times"/>
                <a:sym typeface="Times"/>
              </a:rPr>
              <a:t>1.</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5"/>
          <p:cNvPicPr preferRelativeResize="0"/>
          <p:nvPr/>
        </p:nvPicPr>
        <p:blipFill rotWithShape="1">
          <a:blip r:embed="rId3">
            <a:alphaModFix/>
          </a:blip>
          <a:srcRect b="0" l="0" r="0" t="0"/>
          <a:stretch/>
        </p:blipFill>
        <p:spPr>
          <a:xfrm>
            <a:off x="275215" y="8"/>
            <a:ext cx="6578221" cy="6074253"/>
          </a:xfrm>
          <a:prstGeom prst="rect">
            <a:avLst/>
          </a:prstGeom>
          <a:noFill/>
          <a:ln>
            <a:noFill/>
          </a:ln>
        </p:spPr>
      </p:pic>
      <p:sp>
        <p:nvSpPr>
          <p:cNvPr id="241" name="Google Shape;241;p25"/>
          <p:cNvSpPr/>
          <p:nvPr/>
        </p:nvSpPr>
        <p:spPr>
          <a:xfrm>
            <a:off x="167161" y="6067428"/>
            <a:ext cx="66191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Poppins"/>
                <a:ea typeface="Poppins"/>
                <a:cs typeface="Poppins"/>
                <a:sym typeface="Poppins"/>
              </a:rPr>
              <a:t>The first two stages of a carry-lookahead adder</a:t>
            </a:r>
            <a:endParaRPr b="0" i="0" sz="2400" u="none" cap="none" strike="noStrike">
              <a:solidFill>
                <a:schemeClr val="dk1"/>
              </a:solidFill>
              <a:latin typeface="Calibri"/>
              <a:ea typeface="Calibri"/>
              <a:cs typeface="Calibri"/>
              <a:sym typeface="Calibri"/>
            </a:endParaRPr>
          </a:p>
        </p:txBody>
      </p:sp>
      <p:sp>
        <p:nvSpPr>
          <p:cNvPr id="242" name="Google Shape;242;p25"/>
          <p:cNvSpPr/>
          <p:nvPr/>
        </p:nvSpPr>
        <p:spPr>
          <a:xfrm>
            <a:off x="6946711" y="723037"/>
            <a:ext cx="4894998" cy="569386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a:ea typeface="Times"/>
                <a:cs typeface="Times"/>
                <a:sym typeface="Times"/>
              </a:rPr>
              <a:t>All carry signals are produced after three gate delays: one gate delay is needed to produce the generate and propagate signals </a:t>
            </a:r>
            <a:r>
              <a:rPr b="0" i="1" lang="en-US" sz="2800" u="none" cap="none" strike="noStrike">
                <a:solidFill>
                  <a:schemeClr val="dk1"/>
                </a:solidFill>
                <a:latin typeface="Times"/>
                <a:ea typeface="Times"/>
                <a:cs typeface="Times"/>
                <a:sym typeface="Times"/>
              </a:rPr>
              <a:t>g</a:t>
            </a:r>
            <a:r>
              <a:rPr b="0" i="0" lang="en-US" sz="2800" u="none" cap="none" strike="noStrike">
                <a:solidFill>
                  <a:schemeClr val="dk1"/>
                </a:solidFill>
                <a:latin typeface="Times"/>
                <a:ea typeface="Times"/>
                <a:cs typeface="Times"/>
                <a:sym typeface="Times"/>
              </a:rPr>
              <a:t>0, </a:t>
            </a:r>
            <a:r>
              <a:rPr b="0" i="1" lang="en-US" sz="2800" u="none" cap="none" strike="noStrike">
                <a:solidFill>
                  <a:schemeClr val="dk1"/>
                </a:solidFill>
                <a:latin typeface="Times"/>
                <a:ea typeface="Times"/>
                <a:cs typeface="Times"/>
                <a:sym typeface="Times"/>
              </a:rPr>
              <a:t>g</a:t>
            </a:r>
            <a:r>
              <a:rPr b="0" i="0" lang="en-US" sz="2800" u="none" cap="none" strike="noStrike">
                <a:solidFill>
                  <a:schemeClr val="dk1"/>
                </a:solidFill>
                <a:latin typeface="Times"/>
                <a:ea typeface="Times"/>
                <a:cs typeface="Times"/>
                <a:sym typeface="Times"/>
              </a:rPr>
              <a:t>1, </a:t>
            </a:r>
            <a:r>
              <a:rPr b="0" i="1" lang="en-US" sz="2800" u="none" cap="none" strike="noStrike">
                <a:solidFill>
                  <a:schemeClr val="dk1"/>
                </a:solidFill>
                <a:latin typeface="Times"/>
                <a:ea typeface="Times"/>
                <a:cs typeface="Times"/>
                <a:sym typeface="Times"/>
              </a:rPr>
              <a:t>p</a:t>
            </a:r>
            <a:r>
              <a:rPr b="0" i="0" lang="en-US" sz="2800" u="none" cap="none" strike="noStrike">
                <a:solidFill>
                  <a:schemeClr val="dk1"/>
                </a:solidFill>
                <a:latin typeface="Times"/>
                <a:ea typeface="Times"/>
                <a:cs typeface="Times"/>
                <a:sym typeface="Times"/>
              </a:rPr>
              <a:t>0, and </a:t>
            </a:r>
            <a:r>
              <a:rPr b="0" i="1" lang="en-US" sz="2800" u="none" cap="none" strike="noStrike">
                <a:solidFill>
                  <a:schemeClr val="dk1"/>
                </a:solidFill>
                <a:latin typeface="Times"/>
                <a:ea typeface="Times"/>
                <a:cs typeface="Times"/>
                <a:sym typeface="Times"/>
              </a:rPr>
              <a:t>p</a:t>
            </a:r>
            <a:r>
              <a:rPr b="0" i="0" lang="en-US" sz="2800" u="none" cap="none" strike="noStrike">
                <a:solidFill>
                  <a:schemeClr val="dk1"/>
                </a:solidFill>
                <a:latin typeface="Times"/>
                <a:ea typeface="Times"/>
                <a:cs typeface="Times"/>
                <a:sym typeface="Times"/>
              </a:rPr>
              <a:t>1, and two more gate delays are needed to produce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1 and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2 concurrently. Extending the circuit to </a:t>
            </a:r>
            <a:r>
              <a:rPr b="0" i="1" lang="en-US" sz="2800" u="none" cap="none" strike="noStrike">
                <a:solidFill>
                  <a:schemeClr val="dk1"/>
                </a:solidFill>
                <a:latin typeface="Times"/>
                <a:ea typeface="Times"/>
                <a:cs typeface="Times"/>
                <a:sym typeface="Times"/>
              </a:rPr>
              <a:t>n </a:t>
            </a:r>
            <a:r>
              <a:rPr b="0" i="0" lang="en-US" sz="2800" u="none" cap="none" strike="noStrike">
                <a:solidFill>
                  <a:schemeClr val="dk1"/>
                </a:solidFill>
                <a:latin typeface="Times"/>
                <a:ea typeface="Times"/>
                <a:cs typeface="Times"/>
                <a:sym typeface="Times"/>
              </a:rPr>
              <a:t>bits, the final carry-out signal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n would also be produced after only three gate delays.</a:t>
            </a:r>
            <a:endParaRPr b="0" i="0" sz="2800" u="none" cap="none" strike="noStrike">
              <a:solidFill>
                <a:schemeClr val="dk1"/>
              </a:solidFill>
              <a:latin typeface="Times"/>
              <a:ea typeface="Times"/>
              <a:cs typeface="Times"/>
              <a:sym typeface="Time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p:nvPr/>
        </p:nvSpPr>
        <p:spPr>
          <a:xfrm>
            <a:off x="1110017" y="1483268"/>
            <a:ext cx="9821839"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The total delay in the </a:t>
            </a:r>
            <a:r>
              <a:rPr b="0" i="1" lang="en-US" sz="3200" u="none" cap="none" strike="noStrike">
                <a:solidFill>
                  <a:schemeClr val="dk1"/>
                </a:solidFill>
                <a:latin typeface="Times"/>
                <a:ea typeface="Times"/>
                <a:cs typeface="Times"/>
                <a:sym typeface="Times"/>
              </a:rPr>
              <a:t>n</a:t>
            </a:r>
            <a:r>
              <a:rPr b="0" i="0" lang="en-US" sz="3200" u="none" cap="none" strike="noStrike">
                <a:solidFill>
                  <a:schemeClr val="dk1"/>
                </a:solidFill>
                <a:latin typeface="Times"/>
                <a:ea typeface="Times"/>
                <a:cs typeface="Times"/>
                <a:sym typeface="Times"/>
              </a:rPr>
              <a:t>-bit carry-lookahead adder is four gate delays. The values of all </a:t>
            </a:r>
            <a:r>
              <a:rPr b="0" i="1" lang="en-US" sz="3200" u="none" cap="none" strike="noStrike">
                <a:solidFill>
                  <a:schemeClr val="dk1"/>
                </a:solidFill>
                <a:latin typeface="Times"/>
                <a:ea typeface="Times"/>
                <a:cs typeface="Times"/>
                <a:sym typeface="Times"/>
              </a:rPr>
              <a:t>gi </a:t>
            </a:r>
            <a:r>
              <a:rPr b="0" i="0" lang="en-US" sz="3200" u="none" cap="none" strike="noStrike">
                <a:solidFill>
                  <a:schemeClr val="dk1"/>
                </a:solidFill>
                <a:latin typeface="Times"/>
                <a:ea typeface="Times"/>
                <a:cs typeface="Times"/>
                <a:sym typeface="Times"/>
              </a:rPr>
              <a:t>and </a:t>
            </a:r>
            <a:r>
              <a:rPr b="0" i="1" lang="en-US" sz="3200" u="none" cap="none" strike="noStrike">
                <a:solidFill>
                  <a:schemeClr val="dk1"/>
                </a:solidFill>
                <a:latin typeface="Times"/>
                <a:ea typeface="Times"/>
                <a:cs typeface="Times"/>
                <a:sym typeface="Times"/>
              </a:rPr>
              <a:t>pi </a:t>
            </a:r>
            <a:r>
              <a:rPr b="0" i="0" lang="en-US" sz="3200" u="none" cap="none" strike="noStrike">
                <a:solidFill>
                  <a:schemeClr val="dk1"/>
                </a:solidFill>
                <a:latin typeface="Times"/>
                <a:ea typeface="Times"/>
                <a:cs typeface="Times"/>
                <a:sym typeface="Times"/>
              </a:rPr>
              <a:t>signals are determined after one gate delay. It takes two more gate delays to evaluate all carry signals. Finally, it takes one more gate delay (XOR) to generate all sum bits. The key to the good performance of the adder is quick evaluation of carry signals.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p:nvPr/>
        </p:nvSpPr>
        <p:spPr>
          <a:xfrm>
            <a:off x="1273790" y="164995"/>
            <a:ext cx="9726305" cy="6555641"/>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The complexity of an </a:t>
            </a:r>
            <a:r>
              <a:rPr b="0" i="1" lang="en-US" sz="2800" u="none" cap="none" strike="noStrike">
                <a:solidFill>
                  <a:schemeClr val="dk1"/>
                </a:solidFill>
                <a:latin typeface="Times"/>
                <a:ea typeface="Times"/>
                <a:cs typeface="Times"/>
                <a:sym typeface="Times"/>
              </a:rPr>
              <a:t>n</a:t>
            </a:r>
            <a:r>
              <a:rPr b="0" i="0" lang="en-US" sz="2800" u="none" cap="none" strike="noStrike">
                <a:solidFill>
                  <a:schemeClr val="dk1"/>
                </a:solidFill>
                <a:latin typeface="Times"/>
                <a:ea typeface="Times"/>
                <a:cs typeface="Times"/>
                <a:sym typeface="Times"/>
              </a:rPr>
              <a:t>-bit carry-lookahead adder increases rapidly as </a:t>
            </a:r>
            <a:r>
              <a:rPr b="0" i="1" lang="en-US" sz="2800" u="none" cap="none" strike="noStrike">
                <a:solidFill>
                  <a:schemeClr val="dk1"/>
                </a:solidFill>
                <a:latin typeface="Times"/>
                <a:ea typeface="Times"/>
                <a:cs typeface="Times"/>
                <a:sym typeface="Times"/>
              </a:rPr>
              <a:t>n </a:t>
            </a:r>
            <a:r>
              <a:rPr b="0" i="0" lang="en-US" sz="2800" u="none" cap="none" strike="noStrike">
                <a:solidFill>
                  <a:schemeClr val="dk1"/>
                </a:solidFill>
                <a:latin typeface="Times"/>
                <a:ea typeface="Times"/>
                <a:cs typeface="Times"/>
                <a:sym typeface="Times"/>
              </a:rPr>
              <a:t>becomes larger.</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To reduce the complexity, we can use a </a:t>
            </a:r>
            <a:r>
              <a:rPr b="0" i="1" lang="en-US" sz="2800" u="none" cap="none" strike="noStrike">
                <a:solidFill>
                  <a:schemeClr val="dk1"/>
                </a:solidFill>
                <a:latin typeface="Times"/>
                <a:ea typeface="Times"/>
                <a:cs typeface="Times"/>
                <a:sym typeface="Times"/>
              </a:rPr>
              <a:t>hierarchical </a:t>
            </a:r>
            <a:r>
              <a:rPr b="0" i="0" lang="en-US" sz="2800" u="none" cap="none" strike="noStrike">
                <a:solidFill>
                  <a:schemeClr val="dk1"/>
                </a:solidFill>
                <a:latin typeface="Times"/>
                <a:ea typeface="Times"/>
                <a:cs typeface="Times"/>
                <a:sym typeface="Times"/>
              </a:rPr>
              <a:t>approach in designing large adders.</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Suppose that we want to design a 32-bit adder. We can divide this adder into 4 eight-bit blocks, such that block 0 adds bits 7 </a:t>
            </a:r>
            <a:r>
              <a:rPr b="0" i="1" lang="en-US" sz="2800" u="none" cap="none" strike="noStrike">
                <a:solidFill>
                  <a:schemeClr val="dk1"/>
                </a:solidFill>
                <a:latin typeface="Arial"/>
                <a:ea typeface="Arial"/>
                <a:cs typeface="Arial"/>
                <a:sym typeface="Arial"/>
              </a:rPr>
              <a:t>. . . </a:t>
            </a:r>
            <a:r>
              <a:rPr b="0" i="0" lang="en-US" sz="2800" u="none" cap="none" strike="noStrike">
                <a:solidFill>
                  <a:schemeClr val="dk1"/>
                </a:solidFill>
                <a:latin typeface="Times"/>
                <a:ea typeface="Times"/>
                <a:cs typeface="Times"/>
                <a:sym typeface="Times"/>
              </a:rPr>
              <a:t>0, block 1 adds bits 15 </a:t>
            </a:r>
            <a:r>
              <a:rPr b="0" i="1" lang="en-US" sz="2800" u="none" cap="none" strike="noStrike">
                <a:solidFill>
                  <a:schemeClr val="dk1"/>
                </a:solidFill>
                <a:latin typeface="Arial"/>
                <a:ea typeface="Arial"/>
                <a:cs typeface="Arial"/>
                <a:sym typeface="Arial"/>
              </a:rPr>
              <a:t>. . . </a:t>
            </a:r>
            <a:r>
              <a:rPr b="0" i="0" lang="en-US" sz="2800" u="none" cap="none" strike="noStrike">
                <a:solidFill>
                  <a:schemeClr val="dk1"/>
                </a:solidFill>
                <a:latin typeface="Times"/>
                <a:ea typeface="Times"/>
                <a:cs typeface="Times"/>
                <a:sym typeface="Times"/>
              </a:rPr>
              <a:t>8, block 2 adds bits 23 </a:t>
            </a:r>
            <a:r>
              <a:rPr b="0" i="1" lang="en-US" sz="2800" u="none" cap="none" strike="noStrike">
                <a:solidFill>
                  <a:schemeClr val="dk1"/>
                </a:solidFill>
                <a:latin typeface="Arial"/>
                <a:ea typeface="Arial"/>
                <a:cs typeface="Arial"/>
                <a:sym typeface="Arial"/>
              </a:rPr>
              <a:t>. . . </a:t>
            </a:r>
            <a:r>
              <a:rPr b="0" i="0" lang="en-US" sz="2800" u="none" cap="none" strike="noStrike">
                <a:solidFill>
                  <a:schemeClr val="dk1"/>
                </a:solidFill>
                <a:latin typeface="Times"/>
                <a:ea typeface="Times"/>
                <a:cs typeface="Times"/>
                <a:sym typeface="Times"/>
              </a:rPr>
              <a:t>16, and block 3 adds bits 31 </a:t>
            </a:r>
            <a:r>
              <a:rPr b="0" i="1" lang="en-US" sz="2800" u="none" cap="none" strike="noStrike">
                <a:solidFill>
                  <a:schemeClr val="dk1"/>
                </a:solidFill>
                <a:latin typeface="Arial"/>
                <a:ea typeface="Arial"/>
                <a:cs typeface="Arial"/>
                <a:sym typeface="Arial"/>
              </a:rPr>
              <a:t>. . . </a:t>
            </a:r>
            <a:r>
              <a:rPr b="0" i="0" lang="en-US" sz="2800" u="none" cap="none" strike="noStrike">
                <a:solidFill>
                  <a:schemeClr val="dk1"/>
                </a:solidFill>
                <a:latin typeface="Times"/>
                <a:ea typeface="Times"/>
                <a:cs typeface="Times"/>
                <a:sym typeface="Times"/>
              </a:rPr>
              <a:t>24. Then we can implement each block as an eight-bit carry-lookahead adder. The carry-out signals from the four blocks are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8,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16,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24, and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32. Now we have two possibilities. </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We can connect the four blocks as four stages in a ripple-carry adder. Thus while carry-lookahead is used within each block, the carries ripple between the blocks.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8"/>
          <p:cNvPicPr preferRelativeResize="0"/>
          <p:nvPr/>
        </p:nvPicPr>
        <p:blipFill rotWithShape="1">
          <a:blip r:embed="rId3">
            <a:alphaModFix/>
          </a:blip>
          <a:srcRect b="0" l="0" r="0" t="0"/>
          <a:stretch/>
        </p:blipFill>
        <p:spPr>
          <a:xfrm>
            <a:off x="1438093" y="1514902"/>
            <a:ext cx="9931595" cy="3316405"/>
          </a:xfrm>
          <a:prstGeom prst="rect">
            <a:avLst/>
          </a:prstGeom>
          <a:noFill/>
          <a:ln>
            <a:noFill/>
          </a:ln>
        </p:spPr>
      </p:pic>
      <p:sp>
        <p:nvSpPr>
          <p:cNvPr id="258" name="Google Shape;258;p28"/>
          <p:cNvSpPr/>
          <p:nvPr/>
        </p:nvSpPr>
        <p:spPr>
          <a:xfrm>
            <a:off x="2147248" y="5125704"/>
            <a:ext cx="9222440" cy="4001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Poppins"/>
                <a:ea typeface="Poppins"/>
                <a:cs typeface="Poppins"/>
                <a:sym typeface="Poppins"/>
              </a:rPr>
              <a:t>A hierarchical carry-lookahead adder with ripple-carry between blocks.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nvSpPr>
        <p:spPr>
          <a:xfrm>
            <a:off x="1897041" y="846162"/>
            <a:ext cx="91305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gi, pi : 1 gate delay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c1-c8 : 2 gate delay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c9-c16 : 2 gate delay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c17-c24 : 2 gate delay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c25-c32 : 2 gate delay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One more gate delay to produce the sum bits f</a:t>
            </a:r>
            <a:r>
              <a:rPr lang="en-US" sz="3200">
                <a:solidFill>
                  <a:schemeClr val="dk1"/>
                </a:solidFill>
                <a:latin typeface="Calibri"/>
                <a:ea typeface="Calibri"/>
                <a:cs typeface="Calibri"/>
                <a:sym typeface="Calibri"/>
              </a:rPr>
              <a:t>ro</a:t>
            </a:r>
            <a:r>
              <a:rPr b="0" i="0" lang="en-US" sz="3200" u="none" cap="none" strike="noStrike">
                <a:solidFill>
                  <a:schemeClr val="dk1"/>
                </a:solidFill>
                <a:latin typeface="Calibri"/>
                <a:ea typeface="Calibri"/>
                <a:cs typeface="Calibri"/>
                <a:sym typeface="Calibri"/>
              </a:rPr>
              <a:t>m the last block</a:t>
            </a:r>
            <a:r>
              <a:rPr lang="en-US" sz="3200">
                <a:solidFill>
                  <a:schemeClr val="dk1"/>
                </a:solidFill>
                <a:latin typeface="Calibri"/>
                <a:ea typeface="Calibri"/>
                <a:cs typeface="Calibri"/>
                <a:sym typeface="Calibri"/>
              </a:rPr>
              <a:t> (by XOR gate in second level adder, this XOR gate delay is not to be seen in first level as modified adders are used.)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Total : 10 gate de</a:t>
            </a:r>
            <a:r>
              <a:rPr lang="en-US" sz="3200">
                <a:solidFill>
                  <a:schemeClr val="dk1"/>
                </a:solidFill>
                <a:latin typeface="Calibri"/>
                <a:ea typeface="Calibri"/>
                <a:cs typeface="Calibri"/>
                <a:sym typeface="Calibri"/>
              </a:rPr>
              <a:t>la</a:t>
            </a:r>
            <a:r>
              <a:rPr b="0" i="0" lang="en-US" sz="3200" u="none" cap="none" strike="noStrike">
                <a:solidFill>
                  <a:schemeClr val="dk1"/>
                </a:solidFill>
                <a:latin typeface="Calibri"/>
                <a:ea typeface="Calibri"/>
                <a:cs typeface="Calibri"/>
                <a:sym typeface="Calibri"/>
              </a:rPr>
              <a:t>ys.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3"/>
          <p:cNvPicPr preferRelativeResize="0"/>
          <p:nvPr/>
        </p:nvPicPr>
        <p:blipFill rotWithShape="1">
          <a:blip r:embed="rId3">
            <a:alphaModFix/>
          </a:blip>
          <a:srcRect b="0" l="0" r="0" t="0"/>
          <a:stretch/>
        </p:blipFill>
        <p:spPr>
          <a:xfrm>
            <a:off x="1884856" y="2251881"/>
            <a:ext cx="7950690" cy="2587177"/>
          </a:xfrm>
          <a:prstGeom prst="rect">
            <a:avLst/>
          </a:prstGeom>
          <a:noFill/>
          <a:ln>
            <a:noFill/>
          </a:ln>
        </p:spPr>
      </p:pic>
      <p:sp>
        <p:nvSpPr>
          <p:cNvPr id="100" name="Google Shape;100;p3"/>
          <p:cNvSpPr txBox="1"/>
          <p:nvPr/>
        </p:nvSpPr>
        <p:spPr>
          <a:xfrm>
            <a:off x="1119116" y="736979"/>
            <a:ext cx="3137397"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Multibit Addition</a:t>
            </a:r>
            <a:endParaRPr b="1" i="0" sz="3200" u="none" cap="none" strike="noStrike">
              <a:solidFill>
                <a:schemeClr val="dk1"/>
              </a:solidFill>
              <a:latin typeface="Calibri"/>
              <a:ea typeface="Calibri"/>
              <a:cs typeface="Calibri"/>
              <a:sym typeface="Calibri"/>
            </a:endParaRPr>
          </a:p>
        </p:txBody>
      </p:sp>
      <p:sp>
        <p:nvSpPr>
          <p:cNvPr id="101" name="Google Shape;101;p3"/>
          <p:cNvSpPr/>
          <p:nvPr/>
        </p:nvSpPr>
        <p:spPr>
          <a:xfrm>
            <a:off x="1314733" y="5221238"/>
            <a:ext cx="9480645" cy="10772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for each bit position </a:t>
            </a:r>
            <a:r>
              <a:rPr b="0" i="1" lang="en-US" sz="3200" u="none" cap="none" strike="noStrike">
                <a:solidFill>
                  <a:schemeClr val="dk1"/>
                </a:solidFill>
                <a:latin typeface="Times"/>
                <a:ea typeface="Times"/>
                <a:cs typeface="Times"/>
                <a:sym typeface="Times"/>
              </a:rPr>
              <a:t>i</a:t>
            </a:r>
            <a:r>
              <a:rPr b="0" i="0" lang="en-US" sz="3200" u="none" cap="none" strike="noStrike">
                <a:solidFill>
                  <a:schemeClr val="dk1"/>
                </a:solidFill>
                <a:latin typeface="Times"/>
                <a:ea typeface="Times"/>
                <a:cs typeface="Times"/>
                <a:sym typeface="Times"/>
              </a:rPr>
              <a:t>, the addition operation may include a </a:t>
            </a:r>
            <a:r>
              <a:rPr b="0" i="1" lang="en-US" sz="3200" u="none" cap="none" strike="noStrike">
                <a:solidFill>
                  <a:schemeClr val="dk1"/>
                </a:solidFill>
                <a:latin typeface="Times"/>
                <a:ea typeface="Times"/>
                <a:cs typeface="Times"/>
                <a:sym typeface="Times"/>
              </a:rPr>
              <a:t>carry-in </a:t>
            </a:r>
            <a:r>
              <a:rPr b="0" i="0" lang="en-US" sz="3200" u="none" cap="none" strike="noStrike">
                <a:solidFill>
                  <a:schemeClr val="dk1"/>
                </a:solidFill>
                <a:latin typeface="Times"/>
                <a:ea typeface="Times"/>
                <a:cs typeface="Times"/>
                <a:sym typeface="Times"/>
              </a:rPr>
              <a:t>from bit position </a:t>
            </a:r>
            <a:r>
              <a:rPr b="0" i="1" lang="en-US" sz="3200" u="none" cap="none" strike="noStrike">
                <a:solidFill>
                  <a:schemeClr val="dk1"/>
                </a:solidFill>
                <a:latin typeface="Times"/>
                <a:ea typeface="Times"/>
                <a:cs typeface="Times"/>
                <a:sym typeface="Times"/>
              </a:rPr>
              <a:t>i </a:t>
            </a:r>
            <a:r>
              <a:rPr b="0" i="0" lang="en-US" sz="3200" u="none" cap="none" strike="noStrike">
                <a:solidFill>
                  <a:schemeClr val="dk1"/>
                </a:solidFill>
                <a:latin typeface="Arial"/>
                <a:ea typeface="Arial"/>
                <a:cs typeface="Arial"/>
                <a:sym typeface="Arial"/>
              </a:rPr>
              <a:t>− </a:t>
            </a:r>
            <a:r>
              <a:rPr b="0" i="0" lang="en-US" sz="3200" u="none" cap="none" strike="noStrike">
                <a:solidFill>
                  <a:schemeClr val="dk1"/>
                </a:solidFill>
                <a:latin typeface="Times"/>
                <a:ea typeface="Times"/>
                <a:cs typeface="Times"/>
                <a:sym typeface="Times"/>
              </a:rPr>
              <a:t>1.</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p:nvPr/>
        </p:nvSpPr>
        <p:spPr>
          <a:xfrm>
            <a:off x="1146413" y="1690007"/>
            <a:ext cx="9880978"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Instead of using a ripple-carry approach between blocks, a faster circuit can be designed in which a second-level carry-lookahead is performed to produce quickly the carry signals between blocks. The structure of this “hierarchical carry-lookahead adder” is shown in the figure below</a:t>
            </a:r>
            <a:endParaRPr b="0" i="0" sz="3200" u="none" cap="none" strike="noStrike">
              <a:solidFill>
                <a:schemeClr val="dk1"/>
              </a:solidFill>
              <a:latin typeface="Times"/>
              <a:ea typeface="Times"/>
              <a:cs typeface="Times"/>
              <a:sym typeface="Time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1"/>
          <p:cNvPicPr preferRelativeResize="0"/>
          <p:nvPr/>
        </p:nvPicPr>
        <p:blipFill rotWithShape="1">
          <a:blip r:embed="rId3">
            <a:alphaModFix/>
          </a:blip>
          <a:srcRect b="0" l="0" r="0" t="0"/>
          <a:stretch/>
        </p:blipFill>
        <p:spPr>
          <a:xfrm>
            <a:off x="1801505" y="409433"/>
            <a:ext cx="8720218" cy="5652859"/>
          </a:xfrm>
          <a:prstGeom prst="rect">
            <a:avLst/>
          </a:prstGeom>
          <a:noFill/>
          <a:ln>
            <a:noFill/>
          </a:ln>
        </p:spPr>
      </p:pic>
      <p:sp>
        <p:nvSpPr>
          <p:cNvPr id="274" name="Google Shape;274;p31"/>
          <p:cNvSpPr/>
          <p:nvPr/>
        </p:nvSpPr>
        <p:spPr>
          <a:xfrm>
            <a:off x="3891894" y="6062292"/>
            <a:ext cx="527227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Poppins"/>
                <a:ea typeface="Poppins"/>
                <a:cs typeface="Poppins"/>
                <a:sym typeface="Poppins"/>
              </a:rPr>
              <a:t>A hierarchical carry-lookahead adder.</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p:nvPr/>
        </p:nvSpPr>
        <p:spPr>
          <a:xfrm>
            <a:off x="1105469" y="868613"/>
            <a:ext cx="10017457" cy="5262979"/>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Each block in the top row includes an eight-bit carry-lookahead adder, based on generate and propagate signals for each stage in the block.  </a:t>
            </a:r>
            <a:endParaRPr b="0" i="0" sz="2800" u="none" cap="none" strike="noStrike">
              <a:solidFill>
                <a:schemeClr val="dk1"/>
              </a:solidFill>
              <a:latin typeface="Times"/>
              <a:ea typeface="Times"/>
              <a:cs typeface="Times"/>
              <a:sym typeface="Times"/>
            </a:endParaRPr>
          </a:p>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Instead of producing a carry-out signal from the most-significant bit of the block, each block produces generate and propagate signals for the entire block. Let </a:t>
            </a:r>
            <a:r>
              <a:rPr b="0" i="1" lang="en-US" sz="2800" u="none" cap="none" strike="noStrike">
                <a:solidFill>
                  <a:schemeClr val="dk1"/>
                </a:solidFill>
                <a:latin typeface="Times"/>
                <a:ea typeface="Times"/>
                <a:cs typeface="Times"/>
                <a:sym typeface="Times"/>
              </a:rPr>
              <a:t>Gj </a:t>
            </a:r>
            <a:r>
              <a:rPr b="0" i="0" lang="en-US" sz="2800" u="none" cap="none" strike="noStrike">
                <a:solidFill>
                  <a:schemeClr val="dk1"/>
                </a:solidFill>
                <a:latin typeface="Times"/>
                <a:ea typeface="Times"/>
                <a:cs typeface="Times"/>
                <a:sym typeface="Times"/>
              </a:rPr>
              <a:t>and </a:t>
            </a:r>
            <a:r>
              <a:rPr b="0" i="1" lang="en-US" sz="2800" u="none" cap="none" strike="noStrike">
                <a:solidFill>
                  <a:schemeClr val="dk1"/>
                </a:solidFill>
                <a:latin typeface="Times"/>
                <a:ea typeface="Times"/>
                <a:cs typeface="Times"/>
                <a:sym typeface="Times"/>
              </a:rPr>
              <a:t>Pj </a:t>
            </a:r>
            <a:r>
              <a:rPr b="0" i="0" lang="en-US" sz="2800" u="none" cap="none" strike="noStrike">
                <a:solidFill>
                  <a:schemeClr val="dk1"/>
                </a:solidFill>
                <a:latin typeface="Times"/>
                <a:ea typeface="Times"/>
                <a:cs typeface="Times"/>
                <a:sym typeface="Times"/>
              </a:rPr>
              <a:t>denote these signals for each block </a:t>
            </a:r>
            <a:r>
              <a:rPr b="0" i="1" lang="en-US" sz="2800" u="none" cap="none" strike="noStrike">
                <a:solidFill>
                  <a:schemeClr val="dk1"/>
                </a:solidFill>
                <a:latin typeface="Times"/>
                <a:ea typeface="Times"/>
                <a:cs typeface="Times"/>
                <a:sym typeface="Times"/>
              </a:rPr>
              <a:t>j</a:t>
            </a:r>
            <a:r>
              <a:rPr b="0" i="0" lang="en-US" sz="2800" u="none" cap="none" strike="noStrike">
                <a:solidFill>
                  <a:schemeClr val="dk1"/>
                </a:solidFill>
                <a:latin typeface="Times"/>
                <a:ea typeface="Times"/>
                <a:cs typeface="Times"/>
                <a:sym typeface="Times"/>
              </a:rPr>
              <a:t>. </a:t>
            </a:r>
            <a:endParaRPr b="0" i="0" sz="2800" u="none" cap="none" strike="noStrike">
              <a:solidFill>
                <a:schemeClr val="dk1"/>
              </a:solidFill>
              <a:latin typeface="Times"/>
              <a:ea typeface="Times"/>
              <a:cs typeface="Times"/>
              <a:sym typeface="Times"/>
            </a:endParaRPr>
          </a:p>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Now </a:t>
            </a:r>
            <a:r>
              <a:rPr b="0" i="1" lang="en-US" sz="2800" u="none" cap="none" strike="noStrike">
                <a:solidFill>
                  <a:schemeClr val="dk1"/>
                </a:solidFill>
                <a:latin typeface="Times"/>
                <a:ea typeface="Times"/>
                <a:cs typeface="Times"/>
                <a:sym typeface="Times"/>
              </a:rPr>
              <a:t>Gj </a:t>
            </a:r>
            <a:r>
              <a:rPr b="0" i="0" lang="en-US" sz="2800" u="none" cap="none" strike="noStrike">
                <a:solidFill>
                  <a:schemeClr val="dk1"/>
                </a:solidFill>
                <a:latin typeface="Times"/>
                <a:ea typeface="Times"/>
                <a:cs typeface="Times"/>
                <a:sym typeface="Times"/>
              </a:rPr>
              <a:t>and </a:t>
            </a:r>
            <a:r>
              <a:rPr b="0" i="1" lang="en-US" sz="2800" u="none" cap="none" strike="noStrike">
                <a:solidFill>
                  <a:schemeClr val="dk1"/>
                </a:solidFill>
                <a:latin typeface="Times"/>
                <a:ea typeface="Times"/>
                <a:cs typeface="Times"/>
                <a:sym typeface="Times"/>
              </a:rPr>
              <a:t>Pj </a:t>
            </a:r>
            <a:r>
              <a:rPr b="0" i="0" lang="en-US" sz="2800" u="none" cap="none" strike="noStrike">
                <a:solidFill>
                  <a:schemeClr val="dk1"/>
                </a:solidFill>
                <a:latin typeface="Times"/>
                <a:ea typeface="Times"/>
                <a:cs typeface="Times"/>
                <a:sym typeface="Times"/>
              </a:rPr>
              <a:t>can be used as inputs to a second-level carry</a:t>
            </a:r>
            <a:r>
              <a:rPr lang="en-US" sz="2800">
                <a:solidFill>
                  <a:schemeClr val="dk1"/>
                </a:solidFill>
                <a:latin typeface="Times"/>
                <a:ea typeface="Times"/>
                <a:cs typeface="Times"/>
                <a:sym typeface="Times"/>
              </a:rPr>
              <a:t>-</a:t>
            </a:r>
            <a:r>
              <a:rPr b="0" i="0" lang="en-US" sz="2800" u="none" cap="none" strike="noStrike">
                <a:solidFill>
                  <a:schemeClr val="dk1"/>
                </a:solidFill>
                <a:latin typeface="Times"/>
                <a:ea typeface="Times"/>
                <a:cs typeface="Times"/>
                <a:sym typeface="Times"/>
              </a:rPr>
              <a:t>lookahead circuit at the bottom of the Figure, which evaluates all carries between blocks.</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a:ea typeface="Times"/>
                <a:cs typeface="Times"/>
                <a:sym typeface="Times"/>
              </a:rPr>
              <a:t>We can derive the block generate and propagate signals for block 0 by examining the expression for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8</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3"/>
          <p:cNvPicPr preferRelativeResize="0"/>
          <p:nvPr/>
        </p:nvPicPr>
        <p:blipFill rotWithShape="1">
          <a:blip r:embed="rId3">
            <a:alphaModFix/>
          </a:blip>
          <a:srcRect b="0" l="0" r="0" t="0"/>
          <a:stretch/>
        </p:blipFill>
        <p:spPr>
          <a:xfrm>
            <a:off x="1009934" y="968847"/>
            <a:ext cx="9958473" cy="1010078"/>
          </a:xfrm>
          <a:prstGeom prst="rect">
            <a:avLst/>
          </a:prstGeom>
          <a:noFill/>
          <a:ln>
            <a:noFill/>
          </a:ln>
        </p:spPr>
      </p:pic>
      <p:pic>
        <p:nvPicPr>
          <p:cNvPr id="285" name="Google Shape;285;p33"/>
          <p:cNvPicPr preferRelativeResize="0"/>
          <p:nvPr/>
        </p:nvPicPr>
        <p:blipFill rotWithShape="1">
          <a:blip r:embed="rId4">
            <a:alphaModFix/>
          </a:blip>
          <a:srcRect b="0" l="0" r="0" t="0"/>
          <a:stretch/>
        </p:blipFill>
        <p:spPr>
          <a:xfrm>
            <a:off x="1270945" y="2178650"/>
            <a:ext cx="3806022" cy="704566"/>
          </a:xfrm>
          <a:prstGeom prst="rect">
            <a:avLst/>
          </a:prstGeom>
          <a:noFill/>
          <a:ln>
            <a:noFill/>
          </a:ln>
        </p:spPr>
      </p:pic>
      <p:pic>
        <p:nvPicPr>
          <p:cNvPr id="286" name="Google Shape;286;p33"/>
          <p:cNvPicPr preferRelativeResize="0"/>
          <p:nvPr/>
        </p:nvPicPr>
        <p:blipFill rotWithShape="1">
          <a:blip r:embed="rId5">
            <a:alphaModFix/>
          </a:blip>
          <a:srcRect b="0" l="0" r="0" t="0"/>
          <a:stretch/>
        </p:blipFill>
        <p:spPr>
          <a:xfrm>
            <a:off x="1400480" y="2961300"/>
            <a:ext cx="7170314" cy="645205"/>
          </a:xfrm>
          <a:prstGeom prst="rect">
            <a:avLst/>
          </a:prstGeom>
          <a:noFill/>
          <a:ln>
            <a:noFill/>
          </a:ln>
        </p:spPr>
      </p:pic>
      <p:pic>
        <p:nvPicPr>
          <p:cNvPr id="287" name="Google Shape;287;p33"/>
          <p:cNvPicPr preferRelativeResize="0"/>
          <p:nvPr/>
        </p:nvPicPr>
        <p:blipFill rotWithShape="1">
          <a:blip r:embed="rId6">
            <a:alphaModFix/>
          </a:blip>
          <a:srcRect b="0" l="0" r="0" t="0"/>
          <a:stretch/>
        </p:blipFill>
        <p:spPr>
          <a:xfrm>
            <a:off x="1752992" y="3756114"/>
            <a:ext cx="2846304" cy="708595"/>
          </a:xfrm>
          <a:prstGeom prst="rect">
            <a:avLst/>
          </a:prstGeom>
          <a:noFill/>
          <a:ln>
            <a:noFill/>
          </a:ln>
        </p:spPr>
      </p:pic>
      <p:sp>
        <p:nvSpPr>
          <p:cNvPr id="288" name="Google Shape;288;p33"/>
          <p:cNvSpPr/>
          <p:nvPr/>
        </p:nvSpPr>
        <p:spPr>
          <a:xfrm>
            <a:off x="859809" y="4464709"/>
            <a:ext cx="10317708" cy="181588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a:ea typeface="Times"/>
                <a:cs typeface="Times"/>
                <a:sym typeface="Times"/>
              </a:rPr>
              <a:t>For block 1 the expressions for </a:t>
            </a:r>
            <a:r>
              <a:rPr b="0" i="1" lang="en-US" sz="2800" u="none" cap="none" strike="noStrike">
                <a:solidFill>
                  <a:schemeClr val="dk1"/>
                </a:solidFill>
                <a:latin typeface="Times"/>
                <a:ea typeface="Times"/>
                <a:cs typeface="Times"/>
                <a:sym typeface="Times"/>
              </a:rPr>
              <a:t>G</a:t>
            </a:r>
            <a:r>
              <a:rPr b="0" i="0" lang="en-US" sz="2800" u="none" cap="none" strike="noStrike">
                <a:solidFill>
                  <a:schemeClr val="dk1"/>
                </a:solidFill>
                <a:latin typeface="Times"/>
                <a:ea typeface="Times"/>
                <a:cs typeface="Times"/>
                <a:sym typeface="Times"/>
              </a:rPr>
              <a:t>1 and </a:t>
            </a:r>
            <a:r>
              <a:rPr b="0" i="1" lang="en-US" sz="2800" u="none" cap="none" strike="noStrike">
                <a:solidFill>
                  <a:schemeClr val="dk1"/>
                </a:solidFill>
                <a:latin typeface="Times"/>
                <a:ea typeface="Times"/>
                <a:cs typeface="Times"/>
                <a:sym typeface="Times"/>
              </a:rPr>
              <a:t>P</a:t>
            </a:r>
            <a:r>
              <a:rPr b="0" i="0" lang="en-US" sz="2800" u="none" cap="none" strike="noStrike">
                <a:solidFill>
                  <a:schemeClr val="dk1"/>
                </a:solidFill>
                <a:latin typeface="Times"/>
                <a:ea typeface="Times"/>
                <a:cs typeface="Times"/>
                <a:sym typeface="Times"/>
              </a:rPr>
              <a:t>1 have the same form as for </a:t>
            </a:r>
            <a:r>
              <a:rPr b="0" i="1" lang="en-US" sz="2800" u="none" cap="none" strike="noStrike">
                <a:solidFill>
                  <a:schemeClr val="dk1"/>
                </a:solidFill>
                <a:latin typeface="Times"/>
                <a:ea typeface="Times"/>
                <a:cs typeface="Times"/>
                <a:sym typeface="Times"/>
              </a:rPr>
              <a:t>G</a:t>
            </a:r>
            <a:r>
              <a:rPr b="0" i="0" lang="en-US" sz="2800" u="none" cap="none" strike="noStrike">
                <a:solidFill>
                  <a:schemeClr val="dk1"/>
                </a:solidFill>
                <a:latin typeface="Times"/>
                <a:ea typeface="Times"/>
                <a:cs typeface="Times"/>
                <a:sym typeface="Times"/>
              </a:rPr>
              <a:t>0 and </a:t>
            </a:r>
            <a:r>
              <a:rPr b="0" i="1" lang="en-US" sz="2800" u="none" cap="none" strike="noStrike">
                <a:solidFill>
                  <a:schemeClr val="dk1"/>
                </a:solidFill>
                <a:latin typeface="Times"/>
                <a:ea typeface="Times"/>
                <a:cs typeface="Times"/>
                <a:sym typeface="Times"/>
              </a:rPr>
              <a:t>P</a:t>
            </a:r>
            <a:r>
              <a:rPr b="0" i="0" lang="en-US" sz="2800" u="none" cap="none" strike="noStrike">
                <a:solidFill>
                  <a:schemeClr val="dk1"/>
                </a:solidFill>
                <a:latin typeface="Times"/>
                <a:ea typeface="Times"/>
                <a:cs typeface="Times"/>
                <a:sym typeface="Times"/>
              </a:rPr>
              <a:t>0 except that each subscript </a:t>
            </a:r>
            <a:r>
              <a:rPr b="0" i="1" lang="en-US" sz="2800" u="none" cap="none" strike="noStrike">
                <a:solidFill>
                  <a:schemeClr val="dk1"/>
                </a:solidFill>
                <a:latin typeface="Times"/>
                <a:ea typeface="Times"/>
                <a:cs typeface="Times"/>
                <a:sym typeface="Times"/>
              </a:rPr>
              <a:t>i </a:t>
            </a:r>
            <a:r>
              <a:rPr b="0" i="0" lang="en-US" sz="2800" u="none" cap="none" strike="noStrike">
                <a:solidFill>
                  <a:schemeClr val="dk1"/>
                </a:solidFill>
                <a:latin typeface="Times"/>
                <a:ea typeface="Times"/>
                <a:cs typeface="Times"/>
                <a:sym typeface="Times"/>
              </a:rPr>
              <a:t>is replaced by </a:t>
            </a:r>
            <a:r>
              <a:rPr b="0" i="1" lang="en-US" sz="2800" u="none" cap="none" strike="noStrike">
                <a:solidFill>
                  <a:schemeClr val="dk1"/>
                </a:solidFill>
                <a:latin typeface="Times"/>
                <a:ea typeface="Times"/>
                <a:cs typeface="Times"/>
                <a:sym typeface="Times"/>
              </a:rPr>
              <a:t>i </a:t>
            </a: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Times"/>
                <a:ea typeface="Times"/>
                <a:cs typeface="Times"/>
                <a:sym typeface="Times"/>
              </a:rPr>
              <a:t>8. The expressions for </a:t>
            </a:r>
            <a:r>
              <a:rPr b="0" i="1" lang="en-US" sz="2800" u="none" cap="none" strike="noStrike">
                <a:solidFill>
                  <a:schemeClr val="dk1"/>
                </a:solidFill>
                <a:latin typeface="Times"/>
                <a:ea typeface="Times"/>
                <a:cs typeface="Times"/>
                <a:sym typeface="Times"/>
              </a:rPr>
              <a:t>G</a:t>
            </a:r>
            <a:r>
              <a:rPr b="0" i="0" lang="en-US" sz="2800" u="none" cap="none" strike="noStrike">
                <a:solidFill>
                  <a:schemeClr val="dk1"/>
                </a:solidFill>
                <a:latin typeface="Times"/>
                <a:ea typeface="Times"/>
                <a:cs typeface="Times"/>
                <a:sym typeface="Times"/>
              </a:rPr>
              <a:t>2, </a:t>
            </a:r>
            <a:r>
              <a:rPr b="0" i="1" lang="en-US" sz="2800" u="none" cap="none" strike="noStrike">
                <a:solidFill>
                  <a:schemeClr val="dk1"/>
                </a:solidFill>
                <a:latin typeface="Times"/>
                <a:ea typeface="Times"/>
                <a:cs typeface="Times"/>
                <a:sym typeface="Times"/>
              </a:rPr>
              <a:t>P</a:t>
            </a:r>
            <a:r>
              <a:rPr b="0" i="0" lang="en-US" sz="2800" u="none" cap="none" strike="noStrike">
                <a:solidFill>
                  <a:schemeClr val="dk1"/>
                </a:solidFill>
                <a:latin typeface="Times"/>
                <a:ea typeface="Times"/>
                <a:cs typeface="Times"/>
                <a:sym typeface="Times"/>
              </a:rPr>
              <a:t>2, </a:t>
            </a:r>
            <a:r>
              <a:rPr b="0" i="1" lang="en-US" sz="2800" u="none" cap="none" strike="noStrike">
                <a:solidFill>
                  <a:schemeClr val="dk1"/>
                </a:solidFill>
                <a:latin typeface="Times"/>
                <a:ea typeface="Times"/>
                <a:cs typeface="Times"/>
                <a:sym typeface="Times"/>
              </a:rPr>
              <a:t>G</a:t>
            </a:r>
            <a:r>
              <a:rPr b="0" i="0" lang="en-US" sz="2800" u="none" cap="none" strike="noStrike">
                <a:solidFill>
                  <a:schemeClr val="dk1"/>
                </a:solidFill>
                <a:latin typeface="Times"/>
                <a:ea typeface="Times"/>
                <a:cs typeface="Times"/>
                <a:sym typeface="Times"/>
              </a:rPr>
              <a:t>3, and </a:t>
            </a:r>
            <a:r>
              <a:rPr b="0" i="1" lang="en-US" sz="2800" u="none" cap="none" strike="noStrike">
                <a:solidFill>
                  <a:schemeClr val="dk1"/>
                </a:solidFill>
                <a:latin typeface="Times"/>
                <a:ea typeface="Times"/>
                <a:cs typeface="Times"/>
                <a:sym typeface="Times"/>
              </a:rPr>
              <a:t>P</a:t>
            </a:r>
            <a:r>
              <a:rPr b="0" i="0" lang="en-US" sz="2800" u="none" cap="none" strike="noStrike">
                <a:solidFill>
                  <a:schemeClr val="dk1"/>
                </a:solidFill>
                <a:latin typeface="Times"/>
                <a:ea typeface="Times"/>
                <a:cs typeface="Times"/>
                <a:sym typeface="Times"/>
              </a:rPr>
              <a:t>3 are derived in the same way. The expression for the carry-out of block 1, c16, 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4"/>
          <p:cNvPicPr preferRelativeResize="0"/>
          <p:nvPr/>
        </p:nvPicPr>
        <p:blipFill rotWithShape="1">
          <a:blip r:embed="rId3">
            <a:alphaModFix/>
          </a:blip>
          <a:srcRect b="0" l="0" r="0" t="0"/>
          <a:stretch/>
        </p:blipFill>
        <p:spPr>
          <a:xfrm>
            <a:off x="3479688" y="694804"/>
            <a:ext cx="4804504" cy="1430115"/>
          </a:xfrm>
          <a:prstGeom prst="rect">
            <a:avLst/>
          </a:prstGeom>
          <a:noFill/>
          <a:ln>
            <a:noFill/>
          </a:ln>
        </p:spPr>
      </p:pic>
      <p:pic>
        <p:nvPicPr>
          <p:cNvPr id="294" name="Google Shape;294;p34"/>
          <p:cNvPicPr preferRelativeResize="0"/>
          <p:nvPr/>
        </p:nvPicPr>
        <p:blipFill rotWithShape="1">
          <a:blip r:embed="rId4">
            <a:alphaModFix/>
          </a:blip>
          <a:srcRect b="0" l="0" r="0" t="0"/>
          <a:stretch/>
        </p:blipFill>
        <p:spPr>
          <a:xfrm>
            <a:off x="1368209" y="3159113"/>
            <a:ext cx="10154313" cy="1194523"/>
          </a:xfrm>
          <a:prstGeom prst="rect">
            <a:avLst/>
          </a:prstGeom>
          <a:noFill/>
          <a:ln>
            <a:noFill/>
          </a:ln>
        </p:spPr>
      </p:pic>
      <p:sp>
        <p:nvSpPr>
          <p:cNvPr id="295" name="Google Shape;295;p34"/>
          <p:cNvSpPr/>
          <p:nvPr/>
        </p:nvSpPr>
        <p:spPr>
          <a:xfrm>
            <a:off x="1084089" y="2142266"/>
            <a:ext cx="8443337"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Similarly, the expressions for </a:t>
            </a:r>
            <a:r>
              <a:rPr b="0" i="1" lang="en-US" sz="3200" u="none" cap="none" strike="noStrike">
                <a:solidFill>
                  <a:schemeClr val="dk1"/>
                </a:solidFill>
                <a:latin typeface="Times"/>
                <a:ea typeface="Times"/>
                <a:cs typeface="Times"/>
                <a:sym typeface="Times"/>
              </a:rPr>
              <a:t>c</a:t>
            </a:r>
            <a:r>
              <a:rPr b="0" i="0" lang="en-US" sz="3200" u="none" cap="none" strike="noStrike">
                <a:solidFill>
                  <a:schemeClr val="dk1"/>
                </a:solidFill>
                <a:latin typeface="Times"/>
                <a:ea typeface="Times"/>
                <a:cs typeface="Times"/>
                <a:sym typeface="Times"/>
              </a:rPr>
              <a:t>24 and </a:t>
            </a:r>
            <a:r>
              <a:rPr b="0" i="1" lang="en-US" sz="3200" u="none" cap="none" strike="noStrike">
                <a:solidFill>
                  <a:schemeClr val="dk1"/>
                </a:solidFill>
                <a:latin typeface="Times"/>
                <a:ea typeface="Times"/>
                <a:cs typeface="Times"/>
                <a:sym typeface="Times"/>
              </a:rPr>
              <a:t>c</a:t>
            </a:r>
            <a:r>
              <a:rPr b="0" i="0" lang="en-US" sz="3200" u="none" cap="none" strike="noStrike">
                <a:solidFill>
                  <a:schemeClr val="dk1"/>
                </a:solidFill>
                <a:latin typeface="Times"/>
                <a:ea typeface="Times"/>
                <a:cs typeface="Times"/>
                <a:sym typeface="Times"/>
              </a:rPr>
              <a:t>32 are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p:nvPr/>
        </p:nvSpPr>
        <p:spPr>
          <a:xfrm>
            <a:off x="1214651" y="343934"/>
            <a:ext cx="9389659" cy="61247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a:ea typeface="Times"/>
                <a:cs typeface="Times"/>
                <a:sym typeface="Times"/>
              </a:rPr>
              <a:t>Using this scheme, it takes two more gate delays to produce the carry signals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8,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16,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24, and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32 than the time needed to generate the </a:t>
            </a:r>
            <a:r>
              <a:rPr b="0" i="1" lang="en-US" sz="2800" u="none" cap="none" strike="noStrike">
                <a:solidFill>
                  <a:schemeClr val="dk1"/>
                </a:solidFill>
                <a:latin typeface="Times"/>
                <a:ea typeface="Times"/>
                <a:cs typeface="Times"/>
                <a:sym typeface="Times"/>
              </a:rPr>
              <a:t>Gj </a:t>
            </a:r>
            <a:r>
              <a:rPr b="0" i="0" lang="en-US" sz="2800" u="none" cap="none" strike="noStrike">
                <a:solidFill>
                  <a:schemeClr val="dk1"/>
                </a:solidFill>
                <a:latin typeface="Times"/>
                <a:ea typeface="Times"/>
                <a:cs typeface="Times"/>
                <a:sym typeface="Times"/>
              </a:rPr>
              <a:t>and </a:t>
            </a:r>
            <a:r>
              <a:rPr b="0" i="1" lang="en-US" sz="2800" u="none" cap="none" strike="noStrike">
                <a:solidFill>
                  <a:schemeClr val="dk1"/>
                </a:solidFill>
                <a:latin typeface="Times"/>
                <a:ea typeface="Times"/>
                <a:cs typeface="Times"/>
                <a:sym typeface="Times"/>
              </a:rPr>
              <a:t>Pj </a:t>
            </a:r>
            <a:r>
              <a:rPr b="0" i="0" lang="en-US" sz="2800" u="none" cap="none" strike="noStrike">
                <a:solidFill>
                  <a:schemeClr val="dk1"/>
                </a:solidFill>
                <a:latin typeface="Times"/>
                <a:ea typeface="Times"/>
                <a:cs typeface="Times"/>
                <a:sym typeface="Times"/>
              </a:rPr>
              <a:t>functions. Therefore, since </a:t>
            </a:r>
            <a:r>
              <a:rPr b="0" i="1" lang="en-US" sz="2800" u="none" cap="none" strike="noStrike">
                <a:solidFill>
                  <a:schemeClr val="dk1"/>
                </a:solidFill>
                <a:latin typeface="Times"/>
                <a:ea typeface="Times"/>
                <a:cs typeface="Times"/>
                <a:sym typeface="Times"/>
              </a:rPr>
              <a:t>Gj </a:t>
            </a:r>
            <a:r>
              <a:rPr b="0" i="0" lang="en-US" sz="2800" u="none" cap="none" strike="noStrike">
                <a:solidFill>
                  <a:schemeClr val="dk1"/>
                </a:solidFill>
                <a:latin typeface="Times"/>
                <a:ea typeface="Times"/>
                <a:cs typeface="Times"/>
                <a:sym typeface="Times"/>
              </a:rPr>
              <a:t>and </a:t>
            </a:r>
            <a:r>
              <a:rPr b="0" i="1" lang="en-US" sz="2800" u="none" cap="none" strike="noStrike">
                <a:solidFill>
                  <a:schemeClr val="dk1"/>
                </a:solidFill>
                <a:latin typeface="Times"/>
                <a:ea typeface="Times"/>
                <a:cs typeface="Times"/>
                <a:sym typeface="Times"/>
              </a:rPr>
              <a:t>Pj </a:t>
            </a:r>
            <a:r>
              <a:rPr b="0" i="0" lang="en-US" sz="2800" u="none" cap="none" strike="noStrike">
                <a:solidFill>
                  <a:schemeClr val="dk1"/>
                </a:solidFill>
                <a:latin typeface="Times"/>
                <a:ea typeface="Times"/>
                <a:cs typeface="Times"/>
                <a:sym typeface="Times"/>
              </a:rPr>
              <a:t>require three gate delays,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8,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16,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24, and </a:t>
            </a:r>
            <a:r>
              <a:rPr b="0" i="1" lang="en-US" sz="2800" u="none" cap="none" strike="noStrike">
                <a:solidFill>
                  <a:schemeClr val="dk1"/>
                </a:solidFill>
                <a:latin typeface="Times"/>
                <a:ea typeface="Times"/>
                <a:cs typeface="Times"/>
                <a:sym typeface="Times"/>
              </a:rPr>
              <a:t>c</a:t>
            </a:r>
            <a:r>
              <a:rPr b="0" i="0" lang="en-US" sz="2800" u="none" cap="none" strike="noStrike">
                <a:solidFill>
                  <a:schemeClr val="dk1"/>
                </a:solidFill>
                <a:latin typeface="Times"/>
                <a:ea typeface="Times"/>
                <a:cs typeface="Times"/>
                <a:sym typeface="Times"/>
              </a:rPr>
              <a:t>32 are available after five gate delays. The time needed to add two 32-bit numbers involves these five gate delays plus two more to produce the internal carries in blocks 1, 2, and 3, plus one more gate delay (XOR) to generate each sum bit. This gives a total of eight gate delays.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a:ea typeface="Times"/>
                <a:cs typeface="Times"/>
                <a:sym typeface="Times"/>
              </a:rPr>
              <a:t>It takes 2</a:t>
            </a:r>
            <a:r>
              <a:rPr b="0" i="1" lang="en-US" sz="2800" u="none" cap="none" strike="noStrike">
                <a:solidFill>
                  <a:schemeClr val="dk1"/>
                </a:solidFill>
                <a:latin typeface="Times"/>
                <a:ea typeface="Times"/>
                <a:cs typeface="Times"/>
                <a:sym typeface="Times"/>
              </a:rPr>
              <a:t>n </a:t>
            </a: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Times"/>
                <a:ea typeface="Times"/>
                <a:cs typeface="Times"/>
                <a:sym typeface="Times"/>
              </a:rPr>
              <a:t>1 gate delays to add two numbers using a ripple-carry adder. For 32-bit numbers this implies 65 gate delays. It is clear that the carry-lookahead adder offers a large performance improvement.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p:nvPr/>
        </p:nvSpPr>
        <p:spPr>
          <a:xfrm>
            <a:off x="796119" y="497090"/>
            <a:ext cx="10435988"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This observation leads to the design of a logic circuit that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has three inputs </a:t>
            </a:r>
            <a:r>
              <a:rPr b="0" i="1" lang="en-US" sz="3200" u="none" cap="none" strike="noStrike">
                <a:solidFill>
                  <a:schemeClr val="dk1"/>
                </a:solidFill>
                <a:latin typeface="Times"/>
                <a:ea typeface="Times"/>
                <a:cs typeface="Times"/>
                <a:sym typeface="Times"/>
              </a:rPr>
              <a:t>xi </a:t>
            </a:r>
            <a:r>
              <a:rPr b="0" i="0" lang="en-US" sz="3200" u="none" cap="none" strike="noStrike">
                <a:solidFill>
                  <a:schemeClr val="dk1"/>
                </a:solidFill>
                <a:latin typeface="Times"/>
                <a:ea typeface="Times"/>
                <a:cs typeface="Times"/>
                <a:sym typeface="Times"/>
              </a:rPr>
              <a:t>, </a:t>
            </a:r>
            <a:r>
              <a:rPr b="0" i="1" lang="en-US" sz="3200" u="none" cap="none" strike="noStrike">
                <a:solidFill>
                  <a:schemeClr val="dk1"/>
                </a:solidFill>
                <a:latin typeface="Times"/>
                <a:ea typeface="Times"/>
                <a:cs typeface="Times"/>
                <a:sym typeface="Times"/>
              </a:rPr>
              <a:t>yi </a:t>
            </a:r>
            <a:r>
              <a:rPr b="0" i="0" lang="en-US" sz="3200" u="none" cap="none" strike="noStrike">
                <a:solidFill>
                  <a:schemeClr val="dk1"/>
                </a:solidFill>
                <a:latin typeface="Times"/>
                <a:ea typeface="Times"/>
                <a:cs typeface="Times"/>
                <a:sym typeface="Times"/>
              </a:rPr>
              <a:t>, and </a:t>
            </a:r>
            <a:r>
              <a:rPr b="0" i="1" lang="en-US" sz="3200" u="none" cap="none" strike="noStrike">
                <a:solidFill>
                  <a:schemeClr val="dk1"/>
                </a:solidFill>
                <a:latin typeface="Times"/>
                <a:ea typeface="Times"/>
                <a:cs typeface="Times"/>
                <a:sym typeface="Times"/>
              </a:rPr>
              <a:t>ci </a:t>
            </a:r>
            <a:r>
              <a:rPr b="0" i="0" lang="en-US" sz="3200" u="none" cap="none" strike="noStrike">
                <a:solidFill>
                  <a:schemeClr val="dk1"/>
                </a:solidFill>
                <a:latin typeface="Times"/>
                <a:ea typeface="Times"/>
                <a:cs typeface="Times"/>
                <a:sym typeface="Times"/>
              </a:rPr>
              <a:t>, and produces the two outputs </a:t>
            </a:r>
            <a:r>
              <a:rPr b="0" i="1" lang="en-US" sz="3200" u="none" cap="none" strike="noStrike">
                <a:solidFill>
                  <a:schemeClr val="dk1"/>
                </a:solidFill>
                <a:latin typeface="Times"/>
                <a:ea typeface="Times"/>
                <a:cs typeface="Times"/>
                <a:sym typeface="Times"/>
              </a:rPr>
              <a:t>si </a:t>
            </a:r>
            <a:r>
              <a:rPr b="0" i="0" lang="en-US" sz="3200" u="none" cap="none" strike="noStrike">
                <a:solidFill>
                  <a:schemeClr val="dk1"/>
                </a:solidFill>
                <a:latin typeface="Times"/>
                <a:ea typeface="Times"/>
                <a:cs typeface="Times"/>
                <a:sym typeface="Times"/>
              </a:rPr>
              <a:t>and </a:t>
            </a:r>
            <a:r>
              <a:rPr b="0" i="1" lang="en-US" sz="3200" u="none" cap="none" strike="noStrike">
                <a:solidFill>
                  <a:schemeClr val="dk1"/>
                </a:solidFill>
                <a:latin typeface="Times"/>
                <a:ea typeface="Times"/>
                <a:cs typeface="Times"/>
                <a:sym typeface="Times"/>
              </a:rPr>
              <a:t>ci</a:t>
            </a:r>
            <a:r>
              <a:rPr b="0" i="0" lang="en-US" sz="3200" u="none" cap="none" strike="noStrike">
                <a:solidFill>
                  <a:schemeClr val="dk1"/>
                </a:solidFill>
                <a:latin typeface="Arial"/>
                <a:ea typeface="Arial"/>
                <a:cs typeface="Arial"/>
                <a:sym typeface="Arial"/>
              </a:rPr>
              <a:t>+</a:t>
            </a:r>
            <a:r>
              <a:rPr b="0" i="0" lang="en-US" sz="3200" u="none" cap="none" strike="noStrike">
                <a:solidFill>
                  <a:schemeClr val="dk1"/>
                </a:solidFill>
                <a:latin typeface="Times"/>
                <a:ea typeface="Times"/>
                <a:cs typeface="Times"/>
                <a:sym typeface="Times"/>
              </a:rPr>
              <a:t>1.</a:t>
            </a:r>
            <a:endParaRPr b="0" i="0" sz="3200" u="none" cap="none" strike="noStrike">
              <a:solidFill>
                <a:schemeClr val="dk1"/>
              </a:solidFill>
              <a:latin typeface="Calibri"/>
              <a:ea typeface="Calibri"/>
              <a:cs typeface="Calibri"/>
              <a:sym typeface="Calibri"/>
            </a:endParaRPr>
          </a:p>
        </p:txBody>
      </p:sp>
      <p:pic>
        <p:nvPicPr>
          <p:cNvPr id="107" name="Google Shape;107;p4"/>
          <p:cNvPicPr preferRelativeResize="0"/>
          <p:nvPr/>
        </p:nvPicPr>
        <p:blipFill rotWithShape="1">
          <a:blip r:embed="rId3">
            <a:alphaModFix/>
          </a:blip>
          <a:srcRect b="0" l="0" r="0" t="0"/>
          <a:stretch/>
        </p:blipFill>
        <p:spPr>
          <a:xfrm>
            <a:off x="1040740" y="2487326"/>
            <a:ext cx="3203714" cy="3731023"/>
          </a:xfrm>
          <a:prstGeom prst="rect">
            <a:avLst/>
          </a:prstGeom>
          <a:noFill/>
          <a:ln>
            <a:noFill/>
          </a:ln>
        </p:spPr>
      </p:pic>
      <p:pic>
        <p:nvPicPr>
          <p:cNvPr id="108" name="Google Shape;108;p4"/>
          <p:cNvPicPr preferRelativeResize="0"/>
          <p:nvPr/>
        </p:nvPicPr>
        <p:blipFill rotWithShape="1">
          <a:blip r:embed="rId4">
            <a:alphaModFix/>
          </a:blip>
          <a:srcRect b="0" l="0" r="0" t="0"/>
          <a:stretch/>
        </p:blipFill>
        <p:spPr>
          <a:xfrm>
            <a:off x="4398088" y="2715244"/>
            <a:ext cx="3039941" cy="2424331"/>
          </a:xfrm>
          <a:prstGeom prst="rect">
            <a:avLst/>
          </a:prstGeom>
          <a:noFill/>
          <a:ln>
            <a:noFill/>
          </a:ln>
        </p:spPr>
      </p:pic>
      <p:pic>
        <p:nvPicPr>
          <p:cNvPr id="109" name="Google Shape;109;p4"/>
          <p:cNvPicPr preferRelativeResize="0"/>
          <p:nvPr/>
        </p:nvPicPr>
        <p:blipFill rotWithShape="1">
          <a:blip r:embed="rId5">
            <a:alphaModFix/>
          </a:blip>
          <a:srcRect b="0" l="0" r="0" t="0"/>
          <a:stretch/>
        </p:blipFill>
        <p:spPr>
          <a:xfrm>
            <a:off x="7834685" y="2715243"/>
            <a:ext cx="3397422" cy="25796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5"/>
          <p:cNvPicPr preferRelativeResize="0"/>
          <p:nvPr/>
        </p:nvPicPr>
        <p:blipFill rotWithShape="1">
          <a:blip r:embed="rId3">
            <a:alphaModFix/>
          </a:blip>
          <a:srcRect b="0" l="0" r="0" t="0"/>
          <a:stretch/>
        </p:blipFill>
        <p:spPr>
          <a:xfrm>
            <a:off x="1996986" y="729020"/>
            <a:ext cx="7993175" cy="663309"/>
          </a:xfrm>
          <a:prstGeom prst="rect">
            <a:avLst/>
          </a:prstGeom>
          <a:noFill/>
          <a:ln>
            <a:noFill/>
          </a:ln>
        </p:spPr>
      </p:pic>
      <p:pic>
        <p:nvPicPr>
          <p:cNvPr id="115" name="Google Shape;115;p5"/>
          <p:cNvPicPr preferRelativeResize="0"/>
          <p:nvPr/>
        </p:nvPicPr>
        <p:blipFill rotWithShape="1">
          <a:blip r:embed="rId4">
            <a:alphaModFix/>
          </a:blip>
          <a:srcRect b="0" l="0" r="0" t="0"/>
          <a:stretch/>
        </p:blipFill>
        <p:spPr>
          <a:xfrm>
            <a:off x="1839566" y="1555111"/>
            <a:ext cx="8382607" cy="3130310"/>
          </a:xfrm>
          <a:prstGeom prst="rect">
            <a:avLst/>
          </a:prstGeom>
          <a:noFill/>
          <a:ln>
            <a:noFill/>
          </a:ln>
        </p:spPr>
      </p:pic>
      <p:pic>
        <p:nvPicPr>
          <p:cNvPr id="116" name="Google Shape;116;p5"/>
          <p:cNvPicPr preferRelativeResize="0"/>
          <p:nvPr/>
        </p:nvPicPr>
        <p:blipFill rotWithShape="1">
          <a:blip r:embed="rId5">
            <a:alphaModFix/>
          </a:blip>
          <a:srcRect b="0" l="0" r="0" t="0"/>
          <a:stretch/>
        </p:blipFill>
        <p:spPr>
          <a:xfrm>
            <a:off x="1996986" y="4848204"/>
            <a:ext cx="4458405" cy="908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6"/>
          <p:cNvPicPr preferRelativeResize="0"/>
          <p:nvPr/>
        </p:nvPicPr>
        <p:blipFill rotWithShape="1">
          <a:blip r:embed="rId3">
            <a:alphaModFix/>
          </a:blip>
          <a:srcRect b="0" l="0" r="0" t="0"/>
          <a:stretch/>
        </p:blipFill>
        <p:spPr>
          <a:xfrm>
            <a:off x="1337480" y="702122"/>
            <a:ext cx="5895833" cy="5182707"/>
          </a:xfrm>
          <a:prstGeom prst="rect">
            <a:avLst/>
          </a:prstGeom>
          <a:noFill/>
          <a:ln>
            <a:noFill/>
          </a:ln>
        </p:spPr>
      </p:pic>
      <p:sp>
        <p:nvSpPr>
          <p:cNvPr id="122" name="Google Shape;122;p6"/>
          <p:cNvSpPr/>
          <p:nvPr/>
        </p:nvSpPr>
        <p:spPr>
          <a:xfrm>
            <a:off x="7806520" y="2956662"/>
            <a:ext cx="3821373" cy="10772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This circuit is known as a </a:t>
            </a:r>
            <a:r>
              <a:rPr b="0" i="1" lang="en-US" sz="3200" u="none" cap="none" strike="noStrike">
                <a:solidFill>
                  <a:schemeClr val="dk1"/>
                </a:solidFill>
                <a:latin typeface="Times"/>
                <a:ea typeface="Times"/>
                <a:cs typeface="Times"/>
                <a:sym typeface="Times"/>
              </a:rPr>
              <a:t>full-adder</a:t>
            </a:r>
            <a:r>
              <a:rPr b="0" i="0" lang="en-US" sz="3200" u="none" cap="none" strike="noStrike">
                <a:solidFill>
                  <a:schemeClr val="dk1"/>
                </a:solidFill>
                <a:latin typeface="Times"/>
                <a:ea typeface="Times"/>
                <a:cs typeface="Times"/>
                <a:sym typeface="Times"/>
              </a:rPr>
              <a: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p:nvPr/>
        </p:nvSpPr>
        <p:spPr>
          <a:xfrm>
            <a:off x="1135197" y="678555"/>
            <a:ext cx="433965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a:ea typeface="Times"/>
                <a:cs typeface="Times"/>
                <a:sym typeface="Times"/>
              </a:rPr>
              <a:t>Decomposed Full-Adder</a:t>
            </a:r>
            <a:endParaRPr b="0" i="0" sz="2800" u="none" cap="none" strike="noStrike">
              <a:solidFill>
                <a:schemeClr val="dk1"/>
              </a:solidFill>
              <a:latin typeface="Calibri"/>
              <a:ea typeface="Calibri"/>
              <a:cs typeface="Calibri"/>
              <a:sym typeface="Calibri"/>
            </a:endParaRPr>
          </a:p>
        </p:txBody>
      </p:sp>
      <p:pic>
        <p:nvPicPr>
          <p:cNvPr id="128" name="Google Shape;128;p7"/>
          <p:cNvPicPr preferRelativeResize="0"/>
          <p:nvPr/>
        </p:nvPicPr>
        <p:blipFill rotWithShape="1">
          <a:blip r:embed="rId3">
            <a:alphaModFix/>
          </a:blip>
          <a:srcRect b="0" l="0" r="0" t="0"/>
          <a:stretch/>
        </p:blipFill>
        <p:spPr>
          <a:xfrm>
            <a:off x="3016156" y="1276851"/>
            <a:ext cx="7492620" cy="52357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nvSpPr>
        <p:spPr>
          <a:xfrm>
            <a:off x="3261815" y="941696"/>
            <a:ext cx="5965736"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S1=xi XOR yi</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C1=xiyi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S2=Si=S1 XOR ci = xi XOR yi XOR ci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C2=S1ci = (xi XOR yi)ci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 xi’yici + xiyi’ci</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Ci+1= xiyi + xi’yici + xiyi’ci</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 xiyi(ci+ci’) + xi’yici + xiyi’ci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 xiyici +xiyici’ + xi’yici + xiyi’ci</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=xiyi +yici + xici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p:nvPr/>
        </p:nvSpPr>
        <p:spPr>
          <a:xfrm>
            <a:off x="1005778" y="419247"/>
            <a:ext cx="39284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a:ea typeface="Times"/>
                <a:cs typeface="Times"/>
                <a:sym typeface="Times"/>
              </a:rPr>
              <a:t>Ripple-Carry Adder</a:t>
            </a:r>
            <a:endParaRPr b="0" i="0" sz="3200" u="none" cap="none" strike="noStrike">
              <a:solidFill>
                <a:schemeClr val="dk1"/>
              </a:solidFill>
              <a:latin typeface="Calibri"/>
              <a:ea typeface="Calibri"/>
              <a:cs typeface="Calibri"/>
              <a:sym typeface="Calibri"/>
            </a:endParaRPr>
          </a:p>
        </p:txBody>
      </p:sp>
      <p:pic>
        <p:nvPicPr>
          <p:cNvPr id="139" name="Google Shape;139;p9"/>
          <p:cNvPicPr preferRelativeResize="0"/>
          <p:nvPr/>
        </p:nvPicPr>
        <p:blipFill rotWithShape="1">
          <a:blip r:embed="rId3">
            <a:alphaModFix/>
          </a:blip>
          <a:srcRect b="0" l="0" r="0" t="0"/>
          <a:stretch/>
        </p:blipFill>
        <p:spPr>
          <a:xfrm>
            <a:off x="609399" y="1468046"/>
            <a:ext cx="10267866" cy="3887259"/>
          </a:xfrm>
          <a:prstGeom prst="rect">
            <a:avLst/>
          </a:prstGeom>
          <a:noFill/>
          <a:ln>
            <a:noFill/>
          </a:ln>
        </p:spPr>
      </p:pic>
      <p:sp>
        <p:nvSpPr>
          <p:cNvPr id="140" name="Google Shape;140;p9"/>
          <p:cNvSpPr/>
          <p:nvPr/>
        </p:nvSpPr>
        <p:spPr>
          <a:xfrm>
            <a:off x="1260142" y="5357664"/>
            <a:ext cx="9917373" cy="10772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a:ea typeface="Times"/>
                <a:cs typeface="Times"/>
                <a:sym typeface="Times"/>
              </a:rPr>
              <a:t>For each bit position we can use a full-adder circuit, connected as shown in Figure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2020-08-28T11:29:16Z</dcterms:created>
  <dc:creator>MAHE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