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Poppi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22qWwoPdqM7sRalEqHuj/ATd3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C36E0F-3CC5-435C-B521-4F7E1F4E7D9D}">
  <a:tblStyle styleId="{D8C36E0F-3CC5-435C-B521-4F7E1F4E7D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oppi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customschemas.google.com/relationships/presentationmetadata" Target="metadata"/><Relationship Id="rId27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012401" y="815033"/>
            <a:ext cx="554671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Technology Considerations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219200" y="2769132"/>
            <a:ext cx="991737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191903" y="1429855"/>
            <a:ext cx="994466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onsider the expressions for the first eight carries in CLA (carry lo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okahead adder)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4044" y="-48541"/>
            <a:ext cx="7882895" cy="7095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559" y="3085733"/>
            <a:ext cx="2540768" cy="41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/>
          <p:nvPr/>
        </p:nvSpPr>
        <p:spPr>
          <a:xfrm>
            <a:off x="6455391" y="2320119"/>
            <a:ext cx="3521122" cy="15149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digit bcd adder0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11"/>
          <p:cNvCxnSpPr/>
          <p:nvPr/>
        </p:nvCxnSpPr>
        <p:spPr>
          <a:xfrm>
            <a:off x="8980227" y="1228299"/>
            <a:ext cx="40943" cy="105087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1" name="Google Shape;151;p11"/>
          <p:cNvSpPr txBox="1"/>
          <p:nvPr/>
        </p:nvSpPr>
        <p:spPr>
          <a:xfrm>
            <a:off x="8884693" y="982639"/>
            <a:ext cx="4219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11"/>
          <p:cNvCxnSpPr/>
          <p:nvPr/>
        </p:nvCxnSpPr>
        <p:spPr>
          <a:xfrm flipH="1">
            <a:off x="8707272" y="1678675"/>
            <a:ext cx="450376" cy="3821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11"/>
          <p:cNvSpPr txBox="1"/>
          <p:nvPr/>
        </p:nvSpPr>
        <p:spPr>
          <a:xfrm>
            <a:off x="9189585" y="167867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11"/>
          <p:cNvCxnSpPr/>
          <p:nvPr/>
        </p:nvCxnSpPr>
        <p:spPr>
          <a:xfrm>
            <a:off x="7151427" y="1228299"/>
            <a:ext cx="54591" cy="105087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5" name="Google Shape;155;p11"/>
          <p:cNvSpPr txBox="1"/>
          <p:nvPr/>
        </p:nvSpPr>
        <p:spPr>
          <a:xfrm>
            <a:off x="7069540" y="982639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1"/>
          <p:cNvCxnSpPr/>
          <p:nvPr/>
        </p:nvCxnSpPr>
        <p:spPr>
          <a:xfrm flipH="1">
            <a:off x="7151427" y="1678675"/>
            <a:ext cx="214989" cy="13647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11"/>
          <p:cNvSpPr txBox="1"/>
          <p:nvPr/>
        </p:nvSpPr>
        <p:spPr>
          <a:xfrm>
            <a:off x="6851176" y="167867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11"/>
          <p:cNvCxnSpPr>
            <a:endCxn id="149" idx="3"/>
          </p:cNvCxnSpPr>
          <p:nvPr/>
        </p:nvCxnSpPr>
        <p:spPr>
          <a:xfrm flipH="1">
            <a:off x="9976513" y="3016070"/>
            <a:ext cx="655200" cy="6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9" name="Google Shape;159;p11"/>
          <p:cNvSpPr txBox="1"/>
          <p:nvPr/>
        </p:nvSpPr>
        <p:spPr>
          <a:xfrm>
            <a:off x="10390194" y="3086963"/>
            <a:ext cx="4828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11"/>
          <p:cNvCxnSpPr/>
          <p:nvPr/>
        </p:nvCxnSpPr>
        <p:spPr>
          <a:xfrm>
            <a:off x="8980227" y="3835021"/>
            <a:ext cx="56912" cy="10508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Google Shape;161;p11"/>
          <p:cNvCxnSpPr/>
          <p:nvPr/>
        </p:nvCxnSpPr>
        <p:spPr>
          <a:xfrm flipH="1">
            <a:off x="8884693" y="4107133"/>
            <a:ext cx="304892" cy="3829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11"/>
          <p:cNvSpPr txBox="1"/>
          <p:nvPr/>
        </p:nvSpPr>
        <p:spPr>
          <a:xfrm>
            <a:off x="9189585" y="43604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8833397" y="4885899"/>
            <a:ext cx="4074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1"/>
          <p:cNvCxnSpPr>
            <a:stCxn id="149" idx="1"/>
          </p:cNvCxnSpPr>
          <p:nvPr/>
        </p:nvCxnSpPr>
        <p:spPr>
          <a:xfrm rot="10800000">
            <a:off x="5732091" y="3077570"/>
            <a:ext cx="723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5" name="Google Shape;165;p11"/>
          <p:cNvSpPr txBox="1"/>
          <p:nvPr/>
        </p:nvSpPr>
        <p:spPr>
          <a:xfrm>
            <a:off x="5677469" y="3271629"/>
            <a:ext cx="7457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2210938" y="2329512"/>
            <a:ext cx="3521122" cy="15149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digit bcd adder1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1"/>
          <p:cNvCxnSpPr/>
          <p:nvPr/>
        </p:nvCxnSpPr>
        <p:spPr>
          <a:xfrm>
            <a:off x="4804012" y="3844414"/>
            <a:ext cx="54591" cy="8853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" name="Google Shape;168;p11"/>
          <p:cNvSpPr txBox="1"/>
          <p:nvPr/>
        </p:nvSpPr>
        <p:spPr>
          <a:xfrm>
            <a:off x="4654861" y="4729792"/>
            <a:ext cx="4074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11"/>
          <p:cNvCxnSpPr/>
          <p:nvPr/>
        </p:nvCxnSpPr>
        <p:spPr>
          <a:xfrm flipH="1">
            <a:off x="4654861" y="4287103"/>
            <a:ext cx="299276" cy="733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1"/>
          <p:cNvSpPr txBox="1"/>
          <p:nvPr/>
        </p:nvSpPr>
        <p:spPr>
          <a:xfrm>
            <a:off x="5062345" y="43604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11"/>
          <p:cNvCxnSpPr>
            <a:stCxn id="166" idx="1"/>
          </p:cNvCxnSpPr>
          <p:nvPr/>
        </p:nvCxnSpPr>
        <p:spPr>
          <a:xfrm flipH="1">
            <a:off x="1476538" y="3086963"/>
            <a:ext cx="734400" cy="2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2" name="Google Shape;172;p11"/>
          <p:cNvSpPr txBox="1"/>
          <p:nvPr/>
        </p:nvSpPr>
        <p:spPr>
          <a:xfrm>
            <a:off x="1076260" y="3118505"/>
            <a:ext cx="7457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11"/>
          <p:cNvCxnSpPr/>
          <p:nvPr/>
        </p:nvCxnSpPr>
        <p:spPr>
          <a:xfrm>
            <a:off x="4858603" y="1351971"/>
            <a:ext cx="0" cy="9681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4" name="Google Shape;174;p11"/>
          <p:cNvSpPr txBox="1"/>
          <p:nvPr/>
        </p:nvSpPr>
        <p:spPr>
          <a:xfrm>
            <a:off x="4654861" y="942970"/>
            <a:ext cx="4219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2769238" y="942970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1"/>
          <p:cNvCxnSpPr>
            <a:stCxn id="175" idx="2"/>
          </p:cNvCxnSpPr>
          <p:nvPr/>
        </p:nvCxnSpPr>
        <p:spPr>
          <a:xfrm>
            <a:off x="2976186" y="1312302"/>
            <a:ext cx="0" cy="100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/>
        </p:nvSpPr>
        <p:spPr>
          <a:xfrm>
            <a:off x="723332" y="231930"/>
            <a:ext cx="996286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 circuit using full adders to generate 2’s complement of a 4 bit number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8093122" y="3548418"/>
            <a:ext cx="982639" cy="73697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6430370" y="3548417"/>
            <a:ext cx="982639" cy="73697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4478740" y="3548416"/>
            <a:ext cx="982639" cy="73697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2664725" y="3548415"/>
            <a:ext cx="982639" cy="73697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2"/>
          <p:cNvCxnSpPr/>
          <p:nvPr/>
        </p:nvCxnSpPr>
        <p:spPr>
          <a:xfrm>
            <a:off x="8816454" y="3125337"/>
            <a:ext cx="13647" cy="4230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" name="Google Shape;187;p12"/>
          <p:cNvCxnSpPr/>
          <p:nvPr/>
        </p:nvCxnSpPr>
        <p:spPr>
          <a:xfrm>
            <a:off x="8400198" y="3166277"/>
            <a:ext cx="13647" cy="4230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8" name="Google Shape;188;p12"/>
          <p:cNvCxnSpPr/>
          <p:nvPr/>
        </p:nvCxnSpPr>
        <p:spPr>
          <a:xfrm>
            <a:off x="7140054" y="3166277"/>
            <a:ext cx="13647" cy="4230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" name="Google Shape;189;p12"/>
          <p:cNvCxnSpPr/>
          <p:nvPr/>
        </p:nvCxnSpPr>
        <p:spPr>
          <a:xfrm>
            <a:off x="6730621" y="3145808"/>
            <a:ext cx="13647" cy="4230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" name="Google Shape;190;p12"/>
          <p:cNvCxnSpPr/>
          <p:nvPr/>
        </p:nvCxnSpPr>
        <p:spPr>
          <a:xfrm>
            <a:off x="5161697" y="3125337"/>
            <a:ext cx="13647" cy="4230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" name="Google Shape;191;p12"/>
          <p:cNvCxnSpPr/>
          <p:nvPr/>
        </p:nvCxnSpPr>
        <p:spPr>
          <a:xfrm>
            <a:off x="4765911" y="3125337"/>
            <a:ext cx="13647" cy="4230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" name="Google Shape;192;p12"/>
          <p:cNvCxnSpPr/>
          <p:nvPr/>
        </p:nvCxnSpPr>
        <p:spPr>
          <a:xfrm>
            <a:off x="3367585" y="3145808"/>
            <a:ext cx="13647" cy="4230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" name="Google Shape;193;p12"/>
          <p:cNvCxnSpPr/>
          <p:nvPr/>
        </p:nvCxnSpPr>
        <p:spPr>
          <a:xfrm>
            <a:off x="2978622" y="3145808"/>
            <a:ext cx="13647" cy="4230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4" name="Google Shape;194;p12"/>
          <p:cNvCxnSpPr/>
          <p:nvPr/>
        </p:nvCxnSpPr>
        <p:spPr>
          <a:xfrm>
            <a:off x="8816454" y="4285394"/>
            <a:ext cx="13647" cy="50497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5" name="Google Shape;195;p12"/>
          <p:cNvCxnSpPr/>
          <p:nvPr/>
        </p:nvCxnSpPr>
        <p:spPr>
          <a:xfrm>
            <a:off x="7153701" y="4298867"/>
            <a:ext cx="13647" cy="50497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" name="Google Shape;196;p12"/>
          <p:cNvCxnSpPr/>
          <p:nvPr/>
        </p:nvCxnSpPr>
        <p:spPr>
          <a:xfrm>
            <a:off x="5236760" y="4244454"/>
            <a:ext cx="13647" cy="50497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12"/>
          <p:cNvCxnSpPr/>
          <p:nvPr/>
        </p:nvCxnSpPr>
        <p:spPr>
          <a:xfrm>
            <a:off x="3333464" y="4298867"/>
            <a:ext cx="13647" cy="50497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" name="Google Shape;198;p12"/>
          <p:cNvCxnSpPr>
            <a:endCxn id="182" idx="3"/>
          </p:cNvCxnSpPr>
          <p:nvPr/>
        </p:nvCxnSpPr>
        <p:spPr>
          <a:xfrm rot="10800000">
            <a:off x="9075761" y="3916907"/>
            <a:ext cx="573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" name="Google Shape;199;p12"/>
          <p:cNvCxnSpPr/>
          <p:nvPr/>
        </p:nvCxnSpPr>
        <p:spPr>
          <a:xfrm rot="10800000">
            <a:off x="7413009" y="3931174"/>
            <a:ext cx="680114" cy="557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0" name="Google Shape;200;p12"/>
          <p:cNvCxnSpPr>
            <a:endCxn id="184" idx="3"/>
          </p:cNvCxnSpPr>
          <p:nvPr/>
        </p:nvCxnSpPr>
        <p:spPr>
          <a:xfrm rot="10800000">
            <a:off x="5461379" y="3916906"/>
            <a:ext cx="969000" cy="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1" name="Google Shape;201;p12"/>
          <p:cNvCxnSpPr>
            <a:endCxn id="185" idx="3"/>
          </p:cNvCxnSpPr>
          <p:nvPr/>
        </p:nvCxnSpPr>
        <p:spPr>
          <a:xfrm rot="10800000">
            <a:off x="3647364" y="3916904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2" name="Google Shape;202;p12"/>
          <p:cNvSpPr/>
          <p:nvPr/>
        </p:nvSpPr>
        <p:spPr>
          <a:xfrm flipH="1" rot="10800000">
            <a:off x="8491181" y="2620370"/>
            <a:ext cx="584580" cy="450376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8750488" y="3070746"/>
            <a:ext cx="136479" cy="10918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2"/>
          <p:cNvSpPr/>
          <p:nvPr/>
        </p:nvSpPr>
        <p:spPr>
          <a:xfrm flipH="1" rot="10800000">
            <a:off x="6815918" y="2620370"/>
            <a:ext cx="584580" cy="450376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2"/>
          <p:cNvSpPr/>
          <p:nvPr/>
        </p:nvSpPr>
        <p:spPr>
          <a:xfrm>
            <a:off x="7075225" y="3070746"/>
            <a:ext cx="136479" cy="10918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2"/>
          <p:cNvSpPr/>
          <p:nvPr/>
        </p:nvSpPr>
        <p:spPr>
          <a:xfrm flipH="1" rot="10800000">
            <a:off x="4836993" y="2586421"/>
            <a:ext cx="584580" cy="450376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5096300" y="3036797"/>
            <a:ext cx="136479" cy="10918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2"/>
          <p:cNvSpPr/>
          <p:nvPr/>
        </p:nvSpPr>
        <p:spPr>
          <a:xfrm flipH="1" rot="10800000">
            <a:off x="3062784" y="2565955"/>
            <a:ext cx="584580" cy="450376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2"/>
          <p:cNvSpPr/>
          <p:nvPr/>
        </p:nvSpPr>
        <p:spPr>
          <a:xfrm>
            <a:off x="3322091" y="3016331"/>
            <a:ext cx="136479" cy="10918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12"/>
          <p:cNvCxnSpPr>
            <a:endCxn id="202" idx="3"/>
          </p:cNvCxnSpPr>
          <p:nvPr/>
        </p:nvCxnSpPr>
        <p:spPr>
          <a:xfrm>
            <a:off x="8760971" y="2265470"/>
            <a:ext cx="22500" cy="35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" name="Google Shape;211;p12"/>
          <p:cNvCxnSpPr/>
          <p:nvPr/>
        </p:nvCxnSpPr>
        <p:spPr>
          <a:xfrm>
            <a:off x="7107628" y="2306642"/>
            <a:ext cx="22528" cy="35484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" name="Google Shape;212;p12"/>
          <p:cNvCxnSpPr/>
          <p:nvPr/>
        </p:nvCxnSpPr>
        <p:spPr>
          <a:xfrm>
            <a:off x="5096857" y="2211113"/>
            <a:ext cx="22528" cy="35484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3" name="Google Shape;213;p12"/>
          <p:cNvCxnSpPr/>
          <p:nvPr/>
        </p:nvCxnSpPr>
        <p:spPr>
          <a:xfrm>
            <a:off x="3324583" y="2224492"/>
            <a:ext cx="22528" cy="35484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4" name="Google Shape;214;p12"/>
          <p:cNvSpPr txBox="1"/>
          <p:nvPr/>
        </p:nvSpPr>
        <p:spPr>
          <a:xfrm>
            <a:off x="8615675" y="1985328"/>
            <a:ext cx="401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2"/>
          <p:cNvSpPr txBox="1"/>
          <p:nvPr/>
        </p:nvSpPr>
        <p:spPr>
          <a:xfrm>
            <a:off x="6921689" y="1964944"/>
            <a:ext cx="401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2"/>
          <p:cNvSpPr txBox="1"/>
          <p:nvPr/>
        </p:nvSpPr>
        <p:spPr>
          <a:xfrm>
            <a:off x="4907585" y="1890136"/>
            <a:ext cx="401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2"/>
          <p:cNvSpPr txBox="1"/>
          <p:nvPr/>
        </p:nvSpPr>
        <p:spPr>
          <a:xfrm>
            <a:off x="3105281" y="1903064"/>
            <a:ext cx="401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2"/>
          <p:cNvSpPr txBox="1"/>
          <p:nvPr/>
        </p:nvSpPr>
        <p:spPr>
          <a:xfrm>
            <a:off x="8247498" y="290672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2"/>
          <p:cNvSpPr txBox="1"/>
          <p:nvPr/>
        </p:nvSpPr>
        <p:spPr>
          <a:xfrm>
            <a:off x="6586601" y="28455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2"/>
          <p:cNvSpPr txBox="1"/>
          <p:nvPr/>
        </p:nvSpPr>
        <p:spPr>
          <a:xfrm>
            <a:off x="4577685" y="282525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2"/>
          <p:cNvSpPr txBox="1"/>
          <p:nvPr/>
        </p:nvSpPr>
        <p:spPr>
          <a:xfrm>
            <a:off x="2818680" y="283857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"/>
          <p:cNvSpPr txBox="1"/>
          <p:nvPr/>
        </p:nvSpPr>
        <p:spPr>
          <a:xfrm>
            <a:off x="9649238" y="37465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2"/>
          <p:cNvSpPr txBox="1"/>
          <p:nvPr/>
        </p:nvSpPr>
        <p:spPr>
          <a:xfrm>
            <a:off x="8715061" y="4749845"/>
            <a:ext cx="405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 txBox="1"/>
          <p:nvPr/>
        </p:nvSpPr>
        <p:spPr>
          <a:xfrm>
            <a:off x="6943937" y="4742089"/>
            <a:ext cx="405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>
            <a:off x="5057766" y="4681853"/>
            <a:ext cx="405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2"/>
          <p:cNvSpPr txBox="1"/>
          <p:nvPr/>
        </p:nvSpPr>
        <p:spPr>
          <a:xfrm>
            <a:off x="3100473" y="4763156"/>
            <a:ext cx="405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1665027" y="5786651"/>
            <a:ext cx="63384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y3y2y1y0 is the 2’s complement of X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/>
        </p:nvSpPr>
        <p:spPr>
          <a:xfrm>
            <a:off x="723332" y="231930"/>
            <a:ext cx="996286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 circuit using full adders to find the no. of 1’s in a three bit unsigned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/>
          <p:nvPr/>
        </p:nvSpPr>
        <p:spPr>
          <a:xfrm>
            <a:off x="5704764" y="3138985"/>
            <a:ext cx="1801505" cy="12282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13"/>
          <p:cNvCxnSpPr/>
          <p:nvPr/>
        </p:nvCxnSpPr>
        <p:spPr>
          <a:xfrm>
            <a:off x="6182436" y="2415654"/>
            <a:ext cx="27295" cy="75062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" name="Google Shape;235;p13"/>
          <p:cNvCxnSpPr/>
          <p:nvPr/>
        </p:nvCxnSpPr>
        <p:spPr>
          <a:xfrm>
            <a:off x="6948986" y="2388358"/>
            <a:ext cx="27295" cy="75062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" name="Google Shape;236;p13"/>
          <p:cNvCxnSpPr>
            <a:endCxn id="233" idx="3"/>
          </p:cNvCxnSpPr>
          <p:nvPr/>
        </p:nvCxnSpPr>
        <p:spPr>
          <a:xfrm rot="10800000">
            <a:off x="7506269" y="3753134"/>
            <a:ext cx="63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7" name="Google Shape;237;p13"/>
          <p:cNvSpPr txBox="1"/>
          <p:nvPr/>
        </p:nvSpPr>
        <p:spPr>
          <a:xfrm>
            <a:off x="6748450" y="2100955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5977751" y="2100955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3"/>
          <p:cNvSpPr txBox="1"/>
          <p:nvPr/>
        </p:nvSpPr>
        <p:spPr>
          <a:xfrm>
            <a:off x="8140890" y="3568468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3"/>
          <p:cNvSpPr txBox="1"/>
          <p:nvPr/>
        </p:nvSpPr>
        <p:spPr>
          <a:xfrm>
            <a:off x="6378823" y="3519436"/>
            <a:ext cx="5380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13"/>
          <p:cNvCxnSpPr/>
          <p:nvPr/>
        </p:nvCxnSpPr>
        <p:spPr>
          <a:xfrm>
            <a:off x="6976281" y="4367284"/>
            <a:ext cx="0" cy="6005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2" name="Google Shape;242;p13"/>
          <p:cNvCxnSpPr/>
          <p:nvPr/>
        </p:nvCxnSpPr>
        <p:spPr>
          <a:xfrm>
            <a:off x="6378823" y="4367283"/>
            <a:ext cx="0" cy="6005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3" name="Google Shape;243;p13"/>
          <p:cNvSpPr txBox="1"/>
          <p:nvPr/>
        </p:nvSpPr>
        <p:spPr>
          <a:xfrm>
            <a:off x="6762097" y="3997572"/>
            <a:ext cx="3048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3"/>
          <p:cNvSpPr txBox="1"/>
          <p:nvPr/>
        </p:nvSpPr>
        <p:spPr>
          <a:xfrm>
            <a:off x="6232110" y="3997572"/>
            <a:ext cx="3145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3"/>
          <p:cNvSpPr txBox="1"/>
          <p:nvPr/>
        </p:nvSpPr>
        <p:spPr>
          <a:xfrm>
            <a:off x="1487606" y="5513696"/>
            <a:ext cx="42643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is the result in binary.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/>
          <p:nvPr/>
        </p:nvSpPr>
        <p:spPr>
          <a:xfrm>
            <a:off x="946243" y="258508"/>
            <a:ext cx="1044963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Example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Problem: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 computer computations it is often necessary to compare numbers. Two four-bit signed numbers,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X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0 and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Y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y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y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y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y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0, can be compared by using the subtractor circuit.  The three outputs denote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following: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Z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 if the result is 0; otherwise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Z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 if the result is negative; otherwise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V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 if arithmetic overflow occurs; otherwise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V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Show how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Z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and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V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can be used to determine the cases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X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Y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X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Y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X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≤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Y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X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Y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and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X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≥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Y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845" y="832514"/>
            <a:ext cx="8791220" cy="5369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/>
          <p:nvPr/>
        </p:nvSpPr>
        <p:spPr>
          <a:xfrm>
            <a:off x="941696" y="498103"/>
            <a:ext cx="10017457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Consider first the case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where the following possibilities may arise: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If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and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have the same sign there will be no overflow, hence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0. Then for both positive and negative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and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difference will be negative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If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is negative and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is positive, the difference will be negative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1) if there is no overflow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0); but the result will be positive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0) if there is overflow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Therefore, if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then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case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is detected by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Z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1. Then,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≤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is detected by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Z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if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Z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))’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≥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if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V)’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/>
          <p:nvPr/>
        </p:nvSpPr>
        <p:spPr>
          <a:xfrm>
            <a:off x="1473958" y="972810"/>
            <a:ext cx="903481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Let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 and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0. Define a set of intermediate signals called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1, and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0. Each signal,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ik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is 1 if the bits of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and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with the same index are equal.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That is,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ik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ak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bk)’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 The comparator’s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AeqB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output is then given by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AeqB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(i,e AND of all these intermediate signals must return 1)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6369" y="4457826"/>
            <a:ext cx="9563497" cy="93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6368" y="5695717"/>
            <a:ext cx="4021225" cy="83424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7"/>
          <p:cNvSpPr/>
          <p:nvPr/>
        </p:nvSpPr>
        <p:spPr>
          <a:xfrm>
            <a:off x="220994" y="225091"/>
            <a:ext cx="81450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Arithmetic Comparison Circuits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0153" y="388028"/>
            <a:ext cx="7146419" cy="6344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996287" y="937358"/>
            <a:ext cx="9608023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Suppose that the maximum fan-in of the gates is four inputs. Then it is impossible to implement all of these expressions with a two-level AND-OR circuit. The biggest problem is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8, where one of the AND gates requires nine inputs; moreover, the OR gate also requires nine inputs. To meet the fan-in constraint, we can rewrite the expression for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 as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1881370" y="5919280"/>
            <a:ext cx="54545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)(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112265" y="4759453"/>
            <a:ext cx="85503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881370" y="5344228"/>
            <a:ext cx="92031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[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)(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1023575" y="549149"/>
            <a:ext cx="10003800" cy="50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implement this expression we need ten AND gates and three OR gates. The propagation delay in generating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 consists of one gate delay to develop all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gi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and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pi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two gate delays to produce the sum-of-products terms in parentheses, one gate delay to form the product term in square brackets, and one delay for the final ORing of terms. Hence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 is valid after five gate delays, rather than the three gate delays (1 to generate Gi and Pi, 1 by 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all AND gates and 1 by all OR gates)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that would be needed without the fan-in constraint.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1124601" y="569373"/>
            <a:ext cx="28232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Multiplication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1072950" y="1154148"/>
            <a:ext cx="987549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Two binary numbers can be multiplied using the same method as we use for decimal numbers.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6512" y="2174101"/>
            <a:ext cx="7897990" cy="449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0121" y="295119"/>
            <a:ext cx="6509982" cy="600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/>
          <p:nvPr/>
        </p:nvSpPr>
        <p:spPr>
          <a:xfrm>
            <a:off x="1028085" y="487487"/>
            <a:ext cx="76754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Binary-Coded-Decimal Representation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7409" y="1114016"/>
            <a:ext cx="3521121" cy="5163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/>
          <p:nvPr/>
        </p:nvSpPr>
        <p:spPr>
          <a:xfrm>
            <a:off x="1450032" y="664907"/>
            <a:ext cx="283359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BCD Addition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6590" y="298519"/>
            <a:ext cx="4203511" cy="624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1091" y="349896"/>
            <a:ext cx="8968753" cy="644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9"/>
          <p:cNvGraphicFramePr/>
          <p:nvPr/>
        </p:nvGraphicFramePr>
        <p:xfrm>
          <a:off x="4302147" y="9508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{D8C36E0F-3CC5-435C-B521-4F7E1F4E7D9D}</a:tableStyleId>
              </a:tblPr>
              <a:tblGrid>
                <a:gridCol w="1036325"/>
                <a:gridCol w="1036325"/>
                <a:gridCol w="1036325"/>
                <a:gridCol w="1036325"/>
                <a:gridCol w="1036325"/>
              </a:tblGrid>
              <a:tr h="5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4" name="Google Shape;134;p9"/>
          <p:cNvCxnSpPr/>
          <p:nvPr/>
        </p:nvCxnSpPr>
        <p:spPr>
          <a:xfrm>
            <a:off x="3899609" y="731190"/>
            <a:ext cx="1312563" cy="76013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9"/>
          <p:cNvSpPr txBox="1"/>
          <p:nvPr/>
        </p:nvSpPr>
        <p:spPr>
          <a:xfrm>
            <a:off x="4276852" y="558442"/>
            <a:ext cx="8851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z2, z1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3431725" y="1020107"/>
            <a:ext cx="8851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z8, z4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858130" y="4135414"/>
            <a:ext cx="922840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Correction should be done when the carry k = 1 or when the expression z8z4 + z8z2 evaluates to 1. Therefore the expression for the correction circuit is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57" y="5705074"/>
            <a:ext cx="2540768" cy="41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2020-09-04T14:01:01Z</dcterms:created>
  <dc:creator>MAHE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0x01010071B81E70C83D3E4F8A2761CC33C211F1</vt:lpwstr>
  </property>
</Properties>
</file>