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6tAXoofGwey341IHxsqYnw0U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8a93a27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8a93a2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b8a93a27a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" type="body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542132" y="189707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4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3" name="Google Shape;113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0" name="Google Shape;120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6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38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4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0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4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42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43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buClr>
                <a:srgbClr val="000000"/>
              </a:buClr>
              <a:buSzPts val="1800"/>
              <a:buFont typeface="Calibri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977599" y="2101850"/>
            <a:ext cx="4949090" cy="144873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8800"/>
              <a:buFont typeface="Times New Roman"/>
              <a:buNone/>
            </a:pPr>
            <a:r>
              <a:rPr b="1" i="1" lang="en-US" sz="8800" u="none" cap="none" strike="noStrik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/>
          <p:nvPr>
            <p:ph idx="1" type="body"/>
          </p:nvPr>
        </p:nvSpPr>
        <p:spPr>
          <a:xfrm>
            <a:off x="4572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Factorial in C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fact(int n)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int x, y, res;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if(n==0)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1;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x=n-1;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y=fact(x);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res=n*y;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res;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Here y=fact(x), function gets called by itself each time with 1 less number than previous one until number gets zero.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Factorial in C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fact(int n)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//int x, y, res;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if(n==0)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1;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	return n*fact(n-1);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		x=n-1;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y=fact(x);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res=n*y;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res; */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rtl="0" algn="l">
              <a:lnSpc>
                <a:spcPct val="95833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Here y=fact(x), function gets called by itself each time with 1 less number than previous one until number gets zero.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Control flow in evaluating fact(4)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609600" y="914400"/>
            <a:ext cx="2209800" cy="144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1"/>
          <p:cNvCxnSpPr/>
          <p:nvPr/>
        </p:nvCxnSpPr>
        <p:spPr>
          <a:xfrm rot="5400000">
            <a:off x="343694" y="1639094"/>
            <a:ext cx="1447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11"/>
          <p:cNvCxnSpPr/>
          <p:nvPr/>
        </p:nvCxnSpPr>
        <p:spPr>
          <a:xfrm rot="5400000">
            <a:off x="953294" y="1637506"/>
            <a:ext cx="1447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11"/>
          <p:cNvCxnSpPr/>
          <p:nvPr/>
        </p:nvCxnSpPr>
        <p:spPr>
          <a:xfrm rot="5400000">
            <a:off x="1561307" y="1637506"/>
            <a:ext cx="144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11"/>
          <p:cNvCxnSpPr/>
          <p:nvPr/>
        </p:nvCxnSpPr>
        <p:spPr>
          <a:xfrm rot="10800000">
            <a:off x="609600" y="12192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11"/>
          <p:cNvCxnSpPr>
            <a:stCxn id="253" idx="3"/>
            <a:endCxn id="253" idx="1"/>
          </p:cNvCxnSpPr>
          <p:nvPr/>
        </p:nvCxnSpPr>
        <p:spPr>
          <a:xfrm rot="10800000">
            <a:off x="609600" y="1638300"/>
            <a:ext cx="2209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1"/>
          <p:cNvCxnSpPr/>
          <p:nvPr/>
        </p:nvCxnSpPr>
        <p:spPr>
          <a:xfrm rot="10800000">
            <a:off x="609600" y="19812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11"/>
          <p:cNvSpPr txBox="1"/>
          <p:nvPr/>
        </p:nvSpPr>
        <p:spPr>
          <a:xfrm>
            <a:off x="609600" y="2362201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  x    y    res 	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685800" y="1981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3429000" y="914400"/>
            <a:ext cx="2209800" cy="144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1"/>
          <p:cNvCxnSpPr/>
          <p:nvPr/>
        </p:nvCxnSpPr>
        <p:spPr>
          <a:xfrm rot="5400000">
            <a:off x="3161507" y="1637506"/>
            <a:ext cx="144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11"/>
          <p:cNvCxnSpPr/>
          <p:nvPr/>
        </p:nvCxnSpPr>
        <p:spPr>
          <a:xfrm rot="5400000">
            <a:off x="3694907" y="1637506"/>
            <a:ext cx="144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1"/>
          <p:cNvCxnSpPr/>
          <p:nvPr/>
        </p:nvCxnSpPr>
        <p:spPr>
          <a:xfrm rot="5400000">
            <a:off x="4306094" y="1637506"/>
            <a:ext cx="1447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1"/>
          <p:cNvCxnSpPr/>
          <p:nvPr/>
        </p:nvCxnSpPr>
        <p:spPr>
          <a:xfrm rot="10800000">
            <a:off x="3429000" y="12192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1"/>
          <p:cNvCxnSpPr/>
          <p:nvPr/>
        </p:nvCxnSpPr>
        <p:spPr>
          <a:xfrm rot="10800000">
            <a:off x="3429000" y="16002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11"/>
          <p:cNvCxnSpPr/>
          <p:nvPr/>
        </p:nvCxnSpPr>
        <p:spPr>
          <a:xfrm rot="10800000">
            <a:off x="3429000" y="19812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11"/>
          <p:cNvSpPr txBox="1"/>
          <p:nvPr/>
        </p:nvSpPr>
        <p:spPr>
          <a:xfrm>
            <a:off x="3505200" y="1981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3505200" y="1600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3962400" y="1600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6248400" y="914400"/>
            <a:ext cx="2209800" cy="144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1"/>
          <p:cNvCxnSpPr/>
          <p:nvPr/>
        </p:nvCxnSpPr>
        <p:spPr>
          <a:xfrm rot="5400000">
            <a:off x="6057107" y="1637506"/>
            <a:ext cx="144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11"/>
          <p:cNvCxnSpPr/>
          <p:nvPr/>
        </p:nvCxnSpPr>
        <p:spPr>
          <a:xfrm rot="5400000">
            <a:off x="6590507" y="1637506"/>
            <a:ext cx="144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1"/>
          <p:cNvCxnSpPr/>
          <p:nvPr/>
        </p:nvCxnSpPr>
        <p:spPr>
          <a:xfrm rot="5400000">
            <a:off x="7200107" y="1637506"/>
            <a:ext cx="1447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1"/>
          <p:cNvCxnSpPr/>
          <p:nvPr/>
        </p:nvCxnSpPr>
        <p:spPr>
          <a:xfrm rot="10800000">
            <a:off x="6248400" y="12192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1"/>
          <p:cNvCxnSpPr/>
          <p:nvPr/>
        </p:nvCxnSpPr>
        <p:spPr>
          <a:xfrm rot="10800000">
            <a:off x="6248400" y="15986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11"/>
          <p:cNvCxnSpPr/>
          <p:nvPr/>
        </p:nvCxnSpPr>
        <p:spPr>
          <a:xfrm rot="10800000">
            <a:off x="6248400" y="19796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1"/>
          <p:cNvSpPr txBox="1"/>
          <p:nvPr/>
        </p:nvSpPr>
        <p:spPr>
          <a:xfrm>
            <a:off x="6400800" y="1981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6400800" y="1600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81" name="Google Shape;281;p11"/>
          <p:cNvSpPr txBox="1"/>
          <p:nvPr/>
        </p:nvSpPr>
        <p:spPr>
          <a:xfrm>
            <a:off x="6858000" y="161038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6400800" y="1219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83" name="Google Shape;283;p11"/>
          <p:cNvSpPr txBox="1"/>
          <p:nvPr/>
        </p:nvSpPr>
        <p:spPr>
          <a:xfrm>
            <a:off x="6858000" y="1219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609600" y="4038600"/>
            <a:ext cx="2209800" cy="182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1"/>
          <p:cNvCxnSpPr/>
          <p:nvPr/>
        </p:nvCxnSpPr>
        <p:spPr>
          <a:xfrm rot="5400000">
            <a:off x="152401" y="4953000"/>
            <a:ext cx="18288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1"/>
          <p:cNvCxnSpPr/>
          <p:nvPr/>
        </p:nvCxnSpPr>
        <p:spPr>
          <a:xfrm rot="5400000">
            <a:off x="686594" y="4952206"/>
            <a:ext cx="182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p11"/>
          <p:cNvCxnSpPr/>
          <p:nvPr/>
        </p:nvCxnSpPr>
        <p:spPr>
          <a:xfrm rot="5400000">
            <a:off x="1294607" y="4952206"/>
            <a:ext cx="1828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1"/>
          <p:cNvCxnSpPr/>
          <p:nvPr/>
        </p:nvCxnSpPr>
        <p:spPr>
          <a:xfrm rot="10800000">
            <a:off x="609600" y="44942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1"/>
          <p:cNvCxnSpPr/>
          <p:nvPr/>
        </p:nvCxnSpPr>
        <p:spPr>
          <a:xfrm rot="10800000">
            <a:off x="609600" y="50276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1"/>
          <p:cNvCxnSpPr/>
          <p:nvPr/>
        </p:nvCxnSpPr>
        <p:spPr>
          <a:xfrm rot="10800000">
            <a:off x="609600" y="54086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11"/>
          <p:cNvSpPr txBox="1"/>
          <p:nvPr/>
        </p:nvSpPr>
        <p:spPr>
          <a:xfrm>
            <a:off x="685800" y="5486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685800" y="5029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93" name="Google Shape;293;p11"/>
          <p:cNvSpPr txBox="1"/>
          <p:nvPr/>
        </p:nvSpPr>
        <p:spPr>
          <a:xfrm>
            <a:off x="685800" y="41148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4" name="Google Shape;294;p11"/>
          <p:cNvSpPr txBox="1"/>
          <p:nvPr/>
        </p:nvSpPr>
        <p:spPr>
          <a:xfrm>
            <a:off x="685800" y="4648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95" name="Google Shape;295;p11"/>
          <p:cNvSpPr txBox="1"/>
          <p:nvPr/>
        </p:nvSpPr>
        <p:spPr>
          <a:xfrm>
            <a:off x="1219200" y="50292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96" name="Google Shape;296;p11"/>
          <p:cNvSpPr txBox="1"/>
          <p:nvPr/>
        </p:nvSpPr>
        <p:spPr>
          <a:xfrm>
            <a:off x="1219200" y="45720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97" name="Google Shape;297;p11"/>
          <p:cNvSpPr txBox="1"/>
          <p:nvPr/>
        </p:nvSpPr>
        <p:spPr>
          <a:xfrm>
            <a:off x="1219200" y="41148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3505200" y="4038600"/>
            <a:ext cx="2209800" cy="182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 rot="5400000">
            <a:off x="3047207" y="4952206"/>
            <a:ext cx="1828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11"/>
          <p:cNvCxnSpPr/>
          <p:nvPr/>
        </p:nvCxnSpPr>
        <p:spPr>
          <a:xfrm rot="5400000">
            <a:off x="3580607" y="4952206"/>
            <a:ext cx="1828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1"/>
          <p:cNvCxnSpPr/>
          <p:nvPr/>
        </p:nvCxnSpPr>
        <p:spPr>
          <a:xfrm rot="5400000">
            <a:off x="4114007" y="4952206"/>
            <a:ext cx="1828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1"/>
          <p:cNvCxnSpPr/>
          <p:nvPr/>
        </p:nvCxnSpPr>
        <p:spPr>
          <a:xfrm rot="10800000">
            <a:off x="3505200" y="44196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11"/>
          <p:cNvCxnSpPr/>
          <p:nvPr/>
        </p:nvCxnSpPr>
        <p:spPr>
          <a:xfrm rot="10800000">
            <a:off x="3505200" y="47990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1"/>
          <p:cNvCxnSpPr/>
          <p:nvPr/>
        </p:nvCxnSpPr>
        <p:spPr>
          <a:xfrm rot="10800000">
            <a:off x="3505200" y="51816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1"/>
          <p:cNvCxnSpPr/>
          <p:nvPr/>
        </p:nvCxnSpPr>
        <p:spPr>
          <a:xfrm rot="10800000">
            <a:off x="3505200" y="54848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11"/>
          <p:cNvSpPr txBox="1"/>
          <p:nvPr/>
        </p:nvSpPr>
        <p:spPr>
          <a:xfrm>
            <a:off x="3581400" y="5486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7" name="Google Shape;307;p11"/>
          <p:cNvSpPr txBox="1"/>
          <p:nvPr/>
        </p:nvSpPr>
        <p:spPr>
          <a:xfrm>
            <a:off x="3581400" y="5105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08" name="Google Shape;308;p11"/>
          <p:cNvSpPr txBox="1"/>
          <p:nvPr/>
        </p:nvSpPr>
        <p:spPr>
          <a:xfrm>
            <a:off x="3581400" y="4811713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09" name="Google Shape;309;p11"/>
          <p:cNvSpPr txBox="1"/>
          <p:nvPr/>
        </p:nvSpPr>
        <p:spPr>
          <a:xfrm>
            <a:off x="3581400" y="4419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0" name="Google Shape;310;p11"/>
          <p:cNvSpPr txBox="1"/>
          <p:nvPr/>
        </p:nvSpPr>
        <p:spPr>
          <a:xfrm>
            <a:off x="3581400" y="4038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1" name="Google Shape;311;p11"/>
          <p:cNvSpPr txBox="1"/>
          <p:nvPr/>
        </p:nvSpPr>
        <p:spPr>
          <a:xfrm>
            <a:off x="4038600" y="4038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12" name="Google Shape;312;p11"/>
          <p:cNvSpPr txBox="1"/>
          <p:nvPr/>
        </p:nvSpPr>
        <p:spPr>
          <a:xfrm>
            <a:off x="4038600" y="4430713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3" name="Google Shape;313;p11"/>
          <p:cNvSpPr txBox="1"/>
          <p:nvPr/>
        </p:nvSpPr>
        <p:spPr>
          <a:xfrm>
            <a:off x="4038600" y="4800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14" name="Google Shape;314;p11"/>
          <p:cNvSpPr txBox="1"/>
          <p:nvPr/>
        </p:nvSpPr>
        <p:spPr>
          <a:xfrm>
            <a:off x="4038600" y="5105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15" name="Google Shape;315;p11"/>
          <p:cNvSpPr/>
          <p:nvPr/>
        </p:nvSpPr>
        <p:spPr>
          <a:xfrm>
            <a:off x="6172200" y="4038600"/>
            <a:ext cx="2209800" cy="1828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11"/>
          <p:cNvCxnSpPr/>
          <p:nvPr/>
        </p:nvCxnSpPr>
        <p:spPr>
          <a:xfrm rot="5400000">
            <a:off x="5714207" y="4952206"/>
            <a:ext cx="1828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1"/>
          <p:cNvCxnSpPr/>
          <p:nvPr/>
        </p:nvCxnSpPr>
        <p:spPr>
          <a:xfrm rot="5400000">
            <a:off x="6247607" y="4952206"/>
            <a:ext cx="1828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1"/>
          <p:cNvCxnSpPr/>
          <p:nvPr/>
        </p:nvCxnSpPr>
        <p:spPr>
          <a:xfrm rot="5400000">
            <a:off x="6782594" y="4952206"/>
            <a:ext cx="182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1"/>
          <p:cNvCxnSpPr/>
          <p:nvPr/>
        </p:nvCxnSpPr>
        <p:spPr>
          <a:xfrm rot="10800000">
            <a:off x="6172200" y="54864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11"/>
          <p:cNvCxnSpPr/>
          <p:nvPr/>
        </p:nvCxnSpPr>
        <p:spPr>
          <a:xfrm rot="10800000">
            <a:off x="6172200" y="51800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1"/>
          <p:cNvCxnSpPr/>
          <p:nvPr/>
        </p:nvCxnSpPr>
        <p:spPr>
          <a:xfrm rot="10800000">
            <a:off x="6172200" y="4800600"/>
            <a:ext cx="2209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1"/>
          <p:cNvCxnSpPr/>
          <p:nvPr/>
        </p:nvCxnSpPr>
        <p:spPr>
          <a:xfrm rot="10800000">
            <a:off x="6172200" y="4418013"/>
            <a:ext cx="2209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3" name="Google Shape;323;p11"/>
          <p:cNvSpPr txBox="1"/>
          <p:nvPr/>
        </p:nvSpPr>
        <p:spPr>
          <a:xfrm>
            <a:off x="6248400" y="5105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248400" y="4800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6248400" y="4419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6" name="Google Shape;326;p11"/>
          <p:cNvSpPr txBox="1"/>
          <p:nvPr/>
        </p:nvSpPr>
        <p:spPr>
          <a:xfrm>
            <a:off x="6248400" y="4038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27" name="Google Shape;327;p11"/>
          <p:cNvSpPr txBox="1"/>
          <p:nvPr/>
        </p:nvSpPr>
        <p:spPr>
          <a:xfrm>
            <a:off x="6705600" y="4038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6705600" y="4430713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6705600" y="4800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0" name="Google Shape;330;p11"/>
          <p:cNvSpPr txBox="1"/>
          <p:nvPr/>
        </p:nvSpPr>
        <p:spPr>
          <a:xfrm>
            <a:off x="6705600" y="5105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31" name="Google Shape;331;p11"/>
          <p:cNvSpPr txBox="1"/>
          <p:nvPr/>
        </p:nvSpPr>
        <p:spPr>
          <a:xfrm>
            <a:off x="7315200" y="4038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2" name="Google Shape;332;p11"/>
          <p:cNvSpPr txBox="1"/>
          <p:nvPr/>
        </p:nvSpPr>
        <p:spPr>
          <a:xfrm>
            <a:off x="7315200" y="4419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3" name="Google Shape;333;p11"/>
          <p:cNvSpPr txBox="1"/>
          <p:nvPr/>
        </p:nvSpPr>
        <p:spPr>
          <a:xfrm>
            <a:off x="7315200" y="4800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4" name="Google Shape;334;p11"/>
          <p:cNvSpPr txBox="1"/>
          <p:nvPr/>
        </p:nvSpPr>
        <p:spPr>
          <a:xfrm>
            <a:off x="7315200" y="51054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35" name="Google Shape;335;p11"/>
          <p:cNvSpPr txBox="1"/>
          <p:nvPr/>
        </p:nvSpPr>
        <p:spPr>
          <a:xfrm>
            <a:off x="7848600" y="4038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6" name="Google Shape;336;p11"/>
          <p:cNvSpPr txBox="1"/>
          <p:nvPr/>
        </p:nvSpPr>
        <p:spPr>
          <a:xfrm>
            <a:off x="7848600" y="4430713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37" name="Google Shape;337;p11"/>
          <p:cNvSpPr txBox="1"/>
          <p:nvPr/>
        </p:nvSpPr>
        <p:spPr>
          <a:xfrm>
            <a:off x="7848600" y="4800600"/>
            <a:ext cx="304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38" name="Google Shape;338;p11"/>
          <p:cNvSpPr txBox="1"/>
          <p:nvPr/>
        </p:nvSpPr>
        <p:spPr>
          <a:xfrm>
            <a:off x="7848600" y="5105400"/>
            <a:ext cx="60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</p:txBody>
      </p:sp>
      <p:cxnSp>
        <p:nvCxnSpPr>
          <p:cNvPr id="339" name="Google Shape;339;p11"/>
          <p:cNvCxnSpPr/>
          <p:nvPr/>
        </p:nvCxnSpPr>
        <p:spPr>
          <a:xfrm flipH="1" rot="10800000">
            <a:off x="6934200" y="4267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0" name="Google Shape;340;p11"/>
          <p:cNvCxnSpPr/>
          <p:nvPr/>
        </p:nvCxnSpPr>
        <p:spPr>
          <a:xfrm>
            <a:off x="6934200" y="4646613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1" name="Google Shape;341;p11"/>
          <p:cNvCxnSpPr/>
          <p:nvPr/>
        </p:nvCxnSpPr>
        <p:spPr>
          <a:xfrm flipH="1" rot="10800000">
            <a:off x="6934200" y="4648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2" name="Google Shape;342;p11"/>
          <p:cNvCxnSpPr/>
          <p:nvPr/>
        </p:nvCxnSpPr>
        <p:spPr>
          <a:xfrm>
            <a:off x="6934200" y="5027613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3" name="Google Shape;343;p11"/>
          <p:cNvCxnSpPr/>
          <p:nvPr/>
        </p:nvCxnSpPr>
        <p:spPr>
          <a:xfrm flipH="1" rot="10800000">
            <a:off x="6934200" y="5029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4" name="Google Shape;344;p11"/>
          <p:cNvCxnSpPr/>
          <p:nvPr/>
        </p:nvCxnSpPr>
        <p:spPr>
          <a:xfrm>
            <a:off x="6934200" y="5408613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5" name="Google Shape;345;p11"/>
          <p:cNvCxnSpPr/>
          <p:nvPr/>
        </p:nvCxnSpPr>
        <p:spPr>
          <a:xfrm>
            <a:off x="6934200" y="4189413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6" name="Google Shape;346;p11"/>
          <p:cNvSpPr txBox="1"/>
          <p:nvPr/>
        </p:nvSpPr>
        <p:spPr>
          <a:xfrm>
            <a:off x="3429000" y="2362200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  x    y    res 	</a:t>
            </a:r>
            <a:endParaRPr/>
          </a:p>
        </p:txBody>
      </p:sp>
      <p:sp>
        <p:nvSpPr>
          <p:cNvPr id="347" name="Google Shape;347;p11"/>
          <p:cNvSpPr txBox="1"/>
          <p:nvPr/>
        </p:nvSpPr>
        <p:spPr>
          <a:xfrm>
            <a:off x="6248400" y="2362200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  x    y    res 	</a:t>
            </a:r>
            <a:endParaRPr/>
          </a:p>
        </p:txBody>
      </p:sp>
      <p:sp>
        <p:nvSpPr>
          <p:cNvPr id="348" name="Google Shape;348;p11"/>
          <p:cNvSpPr txBox="1"/>
          <p:nvPr/>
        </p:nvSpPr>
        <p:spPr>
          <a:xfrm>
            <a:off x="609600" y="5751493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  x    y    res 	</a:t>
            </a:r>
            <a:endParaRPr/>
          </a:p>
        </p:txBody>
      </p:sp>
      <p:sp>
        <p:nvSpPr>
          <p:cNvPr id="349" name="Google Shape;349;p11"/>
          <p:cNvSpPr txBox="1"/>
          <p:nvPr/>
        </p:nvSpPr>
        <p:spPr>
          <a:xfrm>
            <a:off x="3429000" y="5751493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  x    y    res 	</a:t>
            </a:r>
            <a:endParaRPr/>
          </a:p>
        </p:txBody>
      </p:sp>
      <p:sp>
        <p:nvSpPr>
          <p:cNvPr id="350" name="Google Shape;350;p11"/>
          <p:cNvSpPr txBox="1"/>
          <p:nvPr/>
        </p:nvSpPr>
        <p:spPr>
          <a:xfrm>
            <a:off x="6096000" y="5751493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    x    y    res 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"/>
          <p:cNvSpPr txBox="1"/>
          <p:nvPr>
            <p:ph idx="1" type="body"/>
          </p:nvPr>
        </p:nvSpPr>
        <p:spPr>
          <a:xfrm>
            <a:off x="231500" y="3675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Recursive program for multiplying 2 numbers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mul(int m, int n)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int y;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if(m==0 || n==0)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if(n==1)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m;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y=mul(m, n-1);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return(y+m);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/>
          <p:nvPr>
            <p:ph idx="1" type="body"/>
          </p:nvPr>
        </p:nvSpPr>
        <p:spPr>
          <a:xfrm>
            <a:off x="457200" y="2286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Recursive program to find the nth fibonacci number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fib(int n)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if(n==0)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0;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if(n==1)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1;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(fib(n-1) + fib(n-2));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idx="1" type="body"/>
          </p:nvPr>
        </p:nvSpPr>
        <p:spPr>
          <a:xfrm>
            <a:off x="457200" y="228600"/>
            <a:ext cx="82296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6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Recursive program to do a binary search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 binary(int item, int a[], int low, int high)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int mid;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if(low &gt; high)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-1;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mid=(low+high)/2;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if(item==a[mid])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mid;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 if(item&lt;a[mid])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high=mid-1;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binary(item, a, low, high);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low=mid+1;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return binary(item, a, low, high);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} </a:t>
            </a:r>
            <a:endParaRPr/>
          </a:p>
          <a:p>
            <a:pPr indent="-342900" lvl="0" marL="342900" rtl="0" algn="l">
              <a:lnSpc>
                <a:spcPct val="79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idx="1" type="body"/>
          </p:nvPr>
        </p:nvSpPr>
        <p:spPr>
          <a:xfrm>
            <a:off x="228600" y="228600"/>
            <a:ext cx="8458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Recursive chains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Recursive function need not call itself directly. It can call itself indirectly as shown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A(parameters)			B(parameters)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{					{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..………....			      …………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…………..			      …………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B(arguments)		      A(arguments)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}					}</a:t>
            </a:r>
            <a:endParaRPr/>
          </a:p>
        </p:txBody>
      </p:sp>
      <p:cxnSp>
        <p:nvCxnSpPr>
          <p:cNvPr id="371" name="Google Shape;371;p15"/>
          <p:cNvCxnSpPr/>
          <p:nvPr/>
        </p:nvCxnSpPr>
        <p:spPr>
          <a:xfrm rot="-5400000">
            <a:off x="3086100" y="2171700"/>
            <a:ext cx="19050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2" name="Google Shape;372;p15"/>
          <p:cNvCxnSpPr/>
          <p:nvPr/>
        </p:nvCxnSpPr>
        <p:spPr>
          <a:xfrm rot="10800000">
            <a:off x="2667000" y="2057402"/>
            <a:ext cx="2667000" cy="19049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idx="1" type="body"/>
          </p:nvPr>
        </p:nvSpPr>
        <p:spPr>
          <a:xfrm>
            <a:off x="228600" y="228600"/>
            <a:ext cx="86868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Towers of Hanoi problem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Initial setup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																														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3 pegs A, B, and C and five disks of different diameters placed on peg A so that a larger disk is always below a smaller disk.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aim is to move five disks to peg C using peg B as auxiliary. Only the top disk on any peg may be moved to another peg, and a larger disk may never rest on a smaller one.</a:t>
            </a:r>
            <a:endParaRPr/>
          </a:p>
        </p:txBody>
      </p:sp>
      <p:cxnSp>
        <p:nvCxnSpPr>
          <p:cNvPr id="378" name="Google Shape;378;p16"/>
          <p:cNvCxnSpPr/>
          <p:nvPr/>
        </p:nvCxnSpPr>
        <p:spPr>
          <a:xfrm rot="-5400000">
            <a:off x="608807" y="2056607"/>
            <a:ext cx="1676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6"/>
          <p:cNvSpPr/>
          <p:nvPr/>
        </p:nvSpPr>
        <p:spPr>
          <a:xfrm>
            <a:off x="457200" y="26670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685800" y="24384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838200" y="22098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990600" y="1981200"/>
            <a:ext cx="9144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1143000" y="1752600"/>
            <a:ext cx="6096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16"/>
          <p:cNvCxnSpPr/>
          <p:nvPr/>
        </p:nvCxnSpPr>
        <p:spPr>
          <a:xfrm rot="-5400000">
            <a:off x="3275807" y="2056607"/>
            <a:ext cx="1676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16"/>
          <p:cNvCxnSpPr/>
          <p:nvPr/>
        </p:nvCxnSpPr>
        <p:spPr>
          <a:xfrm rot="-5400000">
            <a:off x="5790407" y="2056607"/>
            <a:ext cx="1676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16"/>
          <p:cNvCxnSpPr/>
          <p:nvPr/>
        </p:nvCxnSpPr>
        <p:spPr>
          <a:xfrm>
            <a:off x="3124200" y="2894014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16"/>
          <p:cNvCxnSpPr/>
          <p:nvPr/>
        </p:nvCxnSpPr>
        <p:spPr>
          <a:xfrm>
            <a:off x="5638800" y="2895601"/>
            <a:ext cx="1981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p16"/>
          <p:cNvSpPr txBox="1"/>
          <p:nvPr/>
        </p:nvSpPr>
        <p:spPr>
          <a:xfrm>
            <a:off x="1295400" y="2895600"/>
            <a:ext cx="228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89" name="Google Shape;389;p16"/>
          <p:cNvSpPr txBox="1"/>
          <p:nvPr/>
        </p:nvSpPr>
        <p:spPr>
          <a:xfrm>
            <a:off x="3962400" y="2906713"/>
            <a:ext cx="228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90" name="Google Shape;390;p16"/>
          <p:cNvSpPr txBox="1"/>
          <p:nvPr/>
        </p:nvSpPr>
        <p:spPr>
          <a:xfrm>
            <a:off x="6477000" y="2895600"/>
            <a:ext cx="228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 txBox="1"/>
          <p:nvPr>
            <p:ph idx="1" type="body"/>
          </p:nvPr>
        </p:nvSpPr>
        <p:spPr>
          <a:xfrm>
            <a:off x="228600" y="152400"/>
            <a:ext cx="87630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After passing all the 5 disks to peg C:</a:t>
            </a:r>
            <a:endParaRPr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6" name="Google Shape;396;p17"/>
          <p:cNvCxnSpPr/>
          <p:nvPr/>
        </p:nvCxnSpPr>
        <p:spPr>
          <a:xfrm rot="-5400000">
            <a:off x="608807" y="2056607"/>
            <a:ext cx="1676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17"/>
          <p:cNvSpPr/>
          <p:nvPr/>
        </p:nvSpPr>
        <p:spPr>
          <a:xfrm>
            <a:off x="5638800" y="26670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7"/>
          <p:cNvSpPr/>
          <p:nvPr/>
        </p:nvSpPr>
        <p:spPr>
          <a:xfrm>
            <a:off x="5867400" y="24384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7"/>
          <p:cNvSpPr/>
          <p:nvPr/>
        </p:nvSpPr>
        <p:spPr>
          <a:xfrm>
            <a:off x="6019800" y="22098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7"/>
          <p:cNvSpPr/>
          <p:nvPr/>
        </p:nvSpPr>
        <p:spPr>
          <a:xfrm>
            <a:off x="6172200" y="1981200"/>
            <a:ext cx="9144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6324600" y="1752600"/>
            <a:ext cx="6096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7"/>
          <p:cNvCxnSpPr/>
          <p:nvPr/>
        </p:nvCxnSpPr>
        <p:spPr>
          <a:xfrm rot="-5400000">
            <a:off x="3275807" y="2056607"/>
            <a:ext cx="1676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7"/>
          <p:cNvCxnSpPr/>
          <p:nvPr/>
        </p:nvCxnSpPr>
        <p:spPr>
          <a:xfrm rot="-5400000">
            <a:off x="5790407" y="2056607"/>
            <a:ext cx="16764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7"/>
          <p:cNvCxnSpPr/>
          <p:nvPr/>
        </p:nvCxnSpPr>
        <p:spPr>
          <a:xfrm>
            <a:off x="3124200" y="2894014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7"/>
          <p:cNvCxnSpPr/>
          <p:nvPr/>
        </p:nvCxnSpPr>
        <p:spPr>
          <a:xfrm>
            <a:off x="457200" y="2895601"/>
            <a:ext cx="1981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17"/>
          <p:cNvSpPr txBox="1"/>
          <p:nvPr/>
        </p:nvSpPr>
        <p:spPr>
          <a:xfrm>
            <a:off x="1295400" y="2895600"/>
            <a:ext cx="228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07" name="Google Shape;407;p17"/>
          <p:cNvSpPr txBox="1"/>
          <p:nvPr/>
        </p:nvSpPr>
        <p:spPr>
          <a:xfrm>
            <a:off x="3962400" y="2906713"/>
            <a:ext cx="228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08" name="Google Shape;408;p17"/>
          <p:cNvSpPr txBox="1"/>
          <p:nvPr/>
        </p:nvSpPr>
        <p:spPr>
          <a:xfrm>
            <a:off x="6477000" y="2895600"/>
            <a:ext cx="2286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Lets consider the general case of n disks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move n disks from A to C using B as auxiliary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If n==1, move single disk from A to 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Move the top n-1 disks from A to B using C as auxiliary.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Move the remaining disk from A to C.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Move the n-1 disks from B to C, using A as auxiliary.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Here if n==1, step1 will produce a correct solution.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n==2, we know that we already have a solution for n-1, i.e., 1, so steps 2 and 4 can be performed.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n==3, we know that we have a solution for n-1, i.e., 2, so steps 2 and 4 can be performed.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this way we have solutions for 1,2,3…..up to any value.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clearly indicates the concept of recursion involved and hence this problem can be solved by recursion.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152400" y="228600"/>
            <a:ext cx="8839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Times New Roman"/>
              <a:buNone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Recursion 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Recursion is the name given for expressing anything in terms of itself.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Recursive function is a function which calls itself until a particular condition is met.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Times New Roman"/>
              <a:buNone/>
            </a:pPr>
            <a:r>
              <a:rPr lang="en-US" sz="2170" u="sng">
                <a:latin typeface="Times New Roman"/>
                <a:ea typeface="Times New Roman"/>
                <a:cs typeface="Times New Roman"/>
                <a:sym typeface="Times New Roman"/>
              </a:rPr>
              <a:t>The factorial function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Given a positive integer n, factorial is defined as the product of all integers between n and 1.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Times New Roman"/>
              <a:buNone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	i.e factorial of 4 is 4*3*2*1=24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Hence we have the formula </a:t>
            </a:r>
            <a:endParaRPr/>
          </a:p>
          <a:p>
            <a:pPr indent="-205105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Times New Roman"/>
              <a:buNone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	n!=1				</a:t>
            </a:r>
            <a:r>
              <a:rPr lang="en-US" sz="217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n==0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Times New Roman"/>
              <a:buNone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	n!=n*(n-1)*(n-2) … *1	</a:t>
            </a:r>
            <a:r>
              <a:rPr lang="en-US" sz="217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if(n&gt;0)</a:t>
            </a:r>
            <a:endParaRPr/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Calibri"/>
              <a:buNone/>
            </a:pPr>
            <a:r>
              <a:t/>
            </a:r>
            <a:endParaRPr sz="217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n!=n*(n-1)!	</a:t>
            </a:r>
            <a:endParaRPr/>
          </a:p>
          <a:p>
            <a:pPr indent="0" lvl="0" marL="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    n!=n*(n-1)*(n-2)!	…. </a:t>
            </a:r>
            <a:endParaRPr/>
          </a:p>
          <a:p>
            <a:pPr indent="0" lvl="0" marL="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        =	n*(n-1)*(n-2)*… *0!  = n*(n-1)*(n-2)* …*1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599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Hence this can be achieved by having a function which calls itself until 0 is reached. This is recursive function for factorial.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/>
          <p:nvPr>
            <p:ph idx="1" type="body"/>
          </p:nvPr>
        </p:nvSpPr>
        <p:spPr>
          <a:xfrm>
            <a:off x="152400" y="0"/>
            <a:ext cx="8458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n==3. moving n-1 disks from A to B using C as auxiliary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																																																																													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Moving remaining 1 disk from A to C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8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457200" y="18288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0" name="Google Shape;420;p19"/>
          <p:cNvCxnSpPr/>
          <p:nvPr/>
        </p:nvCxnSpPr>
        <p:spPr>
          <a:xfrm rot="-5400000">
            <a:off x="762001" y="1446212"/>
            <a:ext cx="12192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19"/>
          <p:cNvSpPr/>
          <p:nvPr/>
        </p:nvSpPr>
        <p:spPr>
          <a:xfrm>
            <a:off x="685800" y="16002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9"/>
          <p:cNvSpPr/>
          <p:nvPr/>
        </p:nvSpPr>
        <p:spPr>
          <a:xfrm>
            <a:off x="838200" y="13716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9"/>
          <p:cNvSpPr txBox="1"/>
          <p:nvPr/>
        </p:nvSpPr>
        <p:spPr>
          <a:xfrm>
            <a:off x="1143000" y="19812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424" name="Google Shape;424;p19"/>
          <p:cNvCxnSpPr/>
          <p:nvPr/>
        </p:nvCxnSpPr>
        <p:spPr>
          <a:xfrm rot="-5400000">
            <a:off x="3504407" y="1447006"/>
            <a:ext cx="1219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19"/>
          <p:cNvCxnSpPr/>
          <p:nvPr/>
        </p:nvCxnSpPr>
        <p:spPr>
          <a:xfrm>
            <a:off x="3124200" y="20558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19"/>
          <p:cNvCxnSpPr/>
          <p:nvPr/>
        </p:nvCxnSpPr>
        <p:spPr>
          <a:xfrm>
            <a:off x="5867400" y="20558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19"/>
          <p:cNvCxnSpPr/>
          <p:nvPr/>
        </p:nvCxnSpPr>
        <p:spPr>
          <a:xfrm rot="-5400000">
            <a:off x="6247607" y="1447006"/>
            <a:ext cx="1219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19"/>
          <p:cNvSpPr txBox="1"/>
          <p:nvPr/>
        </p:nvSpPr>
        <p:spPr>
          <a:xfrm>
            <a:off x="3962400" y="19923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29" name="Google Shape;429;p19"/>
          <p:cNvSpPr txBox="1"/>
          <p:nvPr/>
        </p:nvSpPr>
        <p:spPr>
          <a:xfrm>
            <a:off x="6705600" y="19812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430" name="Google Shape;430;p19"/>
          <p:cNvCxnSpPr/>
          <p:nvPr/>
        </p:nvCxnSpPr>
        <p:spPr>
          <a:xfrm rot="-5400000">
            <a:off x="762794" y="3275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1" name="Google Shape;431;p19"/>
          <p:cNvSpPr/>
          <p:nvPr/>
        </p:nvSpPr>
        <p:spPr>
          <a:xfrm>
            <a:off x="457200" y="36576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9"/>
          <p:cNvSpPr/>
          <p:nvPr/>
        </p:nvSpPr>
        <p:spPr>
          <a:xfrm>
            <a:off x="3352800" y="36576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19"/>
          <p:cNvCxnSpPr/>
          <p:nvPr/>
        </p:nvCxnSpPr>
        <p:spPr>
          <a:xfrm rot="-5400000">
            <a:off x="3505994" y="3275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19"/>
          <p:cNvCxnSpPr/>
          <p:nvPr/>
        </p:nvCxnSpPr>
        <p:spPr>
          <a:xfrm rot="-5400000">
            <a:off x="6249194" y="3275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19"/>
          <p:cNvSpPr/>
          <p:nvPr/>
        </p:nvSpPr>
        <p:spPr>
          <a:xfrm>
            <a:off x="6248400" y="36576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9"/>
          <p:cNvSpPr txBox="1"/>
          <p:nvPr/>
        </p:nvSpPr>
        <p:spPr>
          <a:xfrm>
            <a:off x="1143000" y="38100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37" name="Google Shape;437;p19"/>
          <p:cNvSpPr txBox="1"/>
          <p:nvPr/>
        </p:nvSpPr>
        <p:spPr>
          <a:xfrm>
            <a:off x="3962400" y="3821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38" name="Google Shape;438;p19"/>
          <p:cNvSpPr txBox="1"/>
          <p:nvPr/>
        </p:nvSpPr>
        <p:spPr>
          <a:xfrm>
            <a:off x="6705600" y="3821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439" name="Google Shape;439;p19"/>
          <p:cNvCxnSpPr/>
          <p:nvPr/>
        </p:nvCxnSpPr>
        <p:spPr>
          <a:xfrm>
            <a:off x="5867400" y="3884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19"/>
          <p:cNvCxnSpPr/>
          <p:nvPr/>
        </p:nvCxnSpPr>
        <p:spPr>
          <a:xfrm>
            <a:off x="3124200" y="3884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19"/>
          <p:cNvCxnSpPr/>
          <p:nvPr/>
        </p:nvCxnSpPr>
        <p:spPr>
          <a:xfrm>
            <a:off x="457200" y="2057400"/>
            <a:ext cx="1981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19"/>
          <p:cNvCxnSpPr/>
          <p:nvPr/>
        </p:nvCxnSpPr>
        <p:spPr>
          <a:xfrm>
            <a:off x="457200" y="3884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19"/>
          <p:cNvCxnSpPr/>
          <p:nvPr/>
        </p:nvCxnSpPr>
        <p:spPr>
          <a:xfrm rot="-5400000">
            <a:off x="762794" y="5942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19"/>
          <p:cNvCxnSpPr/>
          <p:nvPr/>
        </p:nvCxnSpPr>
        <p:spPr>
          <a:xfrm>
            <a:off x="457200" y="6551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19"/>
          <p:cNvSpPr txBox="1"/>
          <p:nvPr/>
        </p:nvSpPr>
        <p:spPr>
          <a:xfrm>
            <a:off x="1219200" y="64770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46" name="Google Shape;446;p19"/>
          <p:cNvSpPr/>
          <p:nvPr/>
        </p:nvSpPr>
        <p:spPr>
          <a:xfrm>
            <a:off x="457200" y="63246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9"/>
          <p:cNvCxnSpPr/>
          <p:nvPr/>
        </p:nvCxnSpPr>
        <p:spPr>
          <a:xfrm rot="-5400000">
            <a:off x="3505994" y="5942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8" name="Google Shape;448;p19"/>
          <p:cNvSpPr/>
          <p:nvPr/>
        </p:nvSpPr>
        <p:spPr>
          <a:xfrm>
            <a:off x="3352800" y="63246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19"/>
          <p:cNvCxnSpPr/>
          <p:nvPr/>
        </p:nvCxnSpPr>
        <p:spPr>
          <a:xfrm>
            <a:off x="3124200" y="6551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19"/>
          <p:cNvSpPr txBox="1"/>
          <p:nvPr/>
        </p:nvSpPr>
        <p:spPr>
          <a:xfrm>
            <a:off x="3962400" y="6488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3505200" y="60960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2" name="Google Shape;452;p19"/>
          <p:cNvCxnSpPr/>
          <p:nvPr/>
        </p:nvCxnSpPr>
        <p:spPr>
          <a:xfrm rot="-5400000">
            <a:off x="6249194" y="5942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p19"/>
          <p:cNvCxnSpPr/>
          <p:nvPr/>
        </p:nvCxnSpPr>
        <p:spPr>
          <a:xfrm>
            <a:off x="5867400" y="6551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4" name="Google Shape;454;p19"/>
          <p:cNvSpPr txBox="1"/>
          <p:nvPr/>
        </p:nvSpPr>
        <p:spPr>
          <a:xfrm>
            <a:off x="6705600" y="6488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455" name="Google Shape;455;p19"/>
          <p:cNvCxnSpPr>
            <a:stCxn id="421" idx="3"/>
          </p:cNvCxnSpPr>
          <p:nvPr/>
        </p:nvCxnSpPr>
        <p:spPr>
          <a:xfrm>
            <a:off x="2209800" y="1714500"/>
            <a:ext cx="1752600" cy="2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2057400" y="1447800"/>
            <a:ext cx="46482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7" name="Google Shape;457;p19"/>
          <p:cNvCxnSpPr/>
          <p:nvPr/>
        </p:nvCxnSpPr>
        <p:spPr>
          <a:xfrm rot="10800000">
            <a:off x="4191000" y="3505200"/>
            <a:ext cx="2514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8" name="Google Shape;458;p19"/>
          <p:cNvCxnSpPr/>
          <p:nvPr/>
        </p:nvCxnSpPr>
        <p:spPr>
          <a:xfrm flipH="1" rot="10800000">
            <a:off x="1828800" y="4876800"/>
            <a:ext cx="1524000" cy="1446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9"/>
          <p:cNvCxnSpPr/>
          <p:nvPr/>
        </p:nvCxnSpPr>
        <p:spPr>
          <a:xfrm>
            <a:off x="3352800" y="4876800"/>
            <a:ext cx="32004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"/>
          <p:cNvSpPr txBox="1"/>
          <p:nvPr>
            <p:ph idx="1" type="body"/>
          </p:nvPr>
        </p:nvSpPr>
        <p:spPr>
          <a:xfrm>
            <a:off x="152400" y="228600"/>
            <a:ext cx="8458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Moving n-1 disks from B to C using A as auxiliary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																														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										</a:t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5867400" y="18288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20"/>
          <p:cNvCxnSpPr/>
          <p:nvPr/>
        </p:nvCxnSpPr>
        <p:spPr>
          <a:xfrm rot="-5400000">
            <a:off x="762001" y="1446212"/>
            <a:ext cx="12192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20"/>
          <p:cNvSpPr/>
          <p:nvPr/>
        </p:nvSpPr>
        <p:spPr>
          <a:xfrm>
            <a:off x="3352800" y="18288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0"/>
          <p:cNvSpPr/>
          <p:nvPr/>
        </p:nvSpPr>
        <p:spPr>
          <a:xfrm>
            <a:off x="3505200" y="16002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1219200" y="19812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470" name="Google Shape;470;p20"/>
          <p:cNvCxnSpPr/>
          <p:nvPr/>
        </p:nvCxnSpPr>
        <p:spPr>
          <a:xfrm rot="-5400000">
            <a:off x="3504407" y="1447006"/>
            <a:ext cx="1219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0"/>
          <p:cNvCxnSpPr/>
          <p:nvPr/>
        </p:nvCxnSpPr>
        <p:spPr>
          <a:xfrm>
            <a:off x="3124200" y="20558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0"/>
          <p:cNvCxnSpPr/>
          <p:nvPr/>
        </p:nvCxnSpPr>
        <p:spPr>
          <a:xfrm>
            <a:off x="5867400" y="20558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20"/>
          <p:cNvCxnSpPr/>
          <p:nvPr/>
        </p:nvCxnSpPr>
        <p:spPr>
          <a:xfrm rot="-5400000">
            <a:off x="6247607" y="1447006"/>
            <a:ext cx="1219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20"/>
          <p:cNvSpPr txBox="1"/>
          <p:nvPr/>
        </p:nvSpPr>
        <p:spPr>
          <a:xfrm>
            <a:off x="3962400" y="19923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75" name="Google Shape;475;p20"/>
          <p:cNvSpPr txBox="1"/>
          <p:nvPr/>
        </p:nvSpPr>
        <p:spPr>
          <a:xfrm>
            <a:off x="6705600" y="19812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476" name="Google Shape;476;p20"/>
          <p:cNvCxnSpPr/>
          <p:nvPr/>
        </p:nvCxnSpPr>
        <p:spPr>
          <a:xfrm rot="-5400000">
            <a:off x="762794" y="3426618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7" name="Google Shape;477;p20"/>
          <p:cNvSpPr/>
          <p:nvPr/>
        </p:nvSpPr>
        <p:spPr>
          <a:xfrm>
            <a:off x="5867400" y="38100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0"/>
          <p:cNvSpPr/>
          <p:nvPr/>
        </p:nvSpPr>
        <p:spPr>
          <a:xfrm>
            <a:off x="6096000" y="3579812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20"/>
          <p:cNvCxnSpPr/>
          <p:nvPr/>
        </p:nvCxnSpPr>
        <p:spPr>
          <a:xfrm rot="-5400000">
            <a:off x="3505994" y="3426618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0"/>
          <p:cNvCxnSpPr/>
          <p:nvPr/>
        </p:nvCxnSpPr>
        <p:spPr>
          <a:xfrm rot="-5400000">
            <a:off x="6249194" y="3426618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0"/>
          <p:cNvSpPr/>
          <p:nvPr/>
        </p:nvSpPr>
        <p:spPr>
          <a:xfrm>
            <a:off x="762000" y="3808412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1219200" y="39624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83" name="Google Shape;483;p20"/>
          <p:cNvSpPr txBox="1"/>
          <p:nvPr/>
        </p:nvSpPr>
        <p:spPr>
          <a:xfrm>
            <a:off x="3962400" y="39735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84" name="Google Shape;484;p20"/>
          <p:cNvSpPr txBox="1"/>
          <p:nvPr/>
        </p:nvSpPr>
        <p:spPr>
          <a:xfrm>
            <a:off x="6705600" y="39735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485" name="Google Shape;485;p20"/>
          <p:cNvCxnSpPr/>
          <p:nvPr/>
        </p:nvCxnSpPr>
        <p:spPr>
          <a:xfrm>
            <a:off x="5867400" y="4035425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0"/>
          <p:cNvCxnSpPr/>
          <p:nvPr/>
        </p:nvCxnSpPr>
        <p:spPr>
          <a:xfrm>
            <a:off x="3124200" y="4038600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20"/>
          <p:cNvCxnSpPr/>
          <p:nvPr/>
        </p:nvCxnSpPr>
        <p:spPr>
          <a:xfrm>
            <a:off x="457200" y="20558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8" name="Google Shape;488;p20"/>
          <p:cNvCxnSpPr/>
          <p:nvPr/>
        </p:nvCxnSpPr>
        <p:spPr>
          <a:xfrm>
            <a:off x="381000" y="4037012"/>
            <a:ext cx="1981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9" name="Google Shape;489;p20"/>
          <p:cNvCxnSpPr/>
          <p:nvPr/>
        </p:nvCxnSpPr>
        <p:spPr>
          <a:xfrm rot="-5400000">
            <a:off x="762794" y="5561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0" name="Google Shape;490;p20"/>
          <p:cNvCxnSpPr/>
          <p:nvPr/>
        </p:nvCxnSpPr>
        <p:spPr>
          <a:xfrm>
            <a:off x="457200" y="6170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20"/>
          <p:cNvSpPr txBox="1"/>
          <p:nvPr/>
        </p:nvSpPr>
        <p:spPr>
          <a:xfrm>
            <a:off x="1219200" y="6096000"/>
            <a:ext cx="381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867400" y="5943600"/>
            <a:ext cx="1981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20"/>
          <p:cNvCxnSpPr/>
          <p:nvPr/>
        </p:nvCxnSpPr>
        <p:spPr>
          <a:xfrm rot="-5400000">
            <a:off x="3505994" y="5561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20"/>
          <p:cNvSpPr/>
          <p:nvPr/>
        </p:nvSpPr>
        <p:spPr>
          <a:xfrm>
            <a:off x="6096000" y="5715000"/>
            <a:ext cx="15240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20"/>
          <p:cNvCxnSpPr/>
          <p:nvPr/>
        </p:nvCxnSpPr>
        <p:spPr>
          <a:xfrm>
            <a:off x="3124200" y="6170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6" name="Google Shape;496;p20"/>
          <p:cNvSpPr txBox="1"/>
          <p:nvPr/>
        </p:nvSpPr>
        <p:spPr>
          <a:xfrm>
            <a:off x="3962400" y="6107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6248400" y="5486400"/>
            <a:ext cx="1219200" cy="2286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20"/>
          <p:cNvCxnSpPr/>
          <p:nvPr/>
        </p:nvCxnSpPr>
        <p:spPr>
          <a:xfrm rot="-5400000">
            <a:off x="6249194" y="5561806"/>
            <a:ext cx="1219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0"/>
          <p:cNvCxnSpPr/>
          <p:nvPr/>
        </p:nvCxnSpPr>
        <p:spPr>
          <a:xfrm>
            <a:off x="5867400" y="6170613"/>
            <a:ext cx="1981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20"/>
          <p:cNvSpPr txBox="1"/>
          <p:nvPr/>
        </p:nvSpPr>
        <p:spPr>
          <a:xfrm>
            <a:off x="6705600" y="6107113"/>
            <a:ext cx="38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501" name="Google Shape;501;p20"/>
          <p:cNvCxnSpPr>
            <a:stCxn id="468" idx="1"/>
          </p:cNvCxnSpPr>
          <p:nvPr/>
        </p:nvCxnSpPr>
        <p:spPr>
          <a:xfrm flipH="1">
            <a:off x="1524000" y="1714500"/>
            <a:ext cx="1981200" cy="2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2" name="Google Shape;502;p20"/>
          <p:cNvCxnSpPr>
            <a:stCxn id="467" idx="3"/>
          </p:cNvCxnSpPr>
          <p:nvPr/>
        </p:nvCxnSpPr>
        <p:spPr>
          <a:xfrm flipH="1" rot="10800000">
            <a:off x="4876800" y="1676400"/>
            <a:ext cx="1752600" cy="2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3" name="Google Shape;503;p20"/>
          <p:cNvCxnSpPr/>
          <p:nvPr/>
        </p:nvCxnSpPr>
        <p:spPr>
          <a:xfrm flipH="1" rot="10800000">
            <a:off x="1752600" y="3427412"/>
            <a:ext cx="4800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"/>
          <p:cNvSpPr txBox="1"/>
          <p:nvPr>
            <p:ph idx="1" type="body"/>
          </p:nvPr>
        </p:nvSpPr>
        <p:spPr>
          <a:xfrm>
            <a:off x="0" y="228600"/>
            <a:ext cx="91440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C program for tower of hanoi problem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void tower (int n, char source, char temp, char destination) {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if(n==1) {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 cout&lt;&lt;“move disk 1 from “&lt;&lt;source&lt;&lt;“ to “&lt;&lt;destination&lt;&lt;endl;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     return;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/*moving n-1 disks from A to B using C as auxiliary*/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tower(n-1, source, destination, temp);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cout&lt;&lt;“move disk “&lt;&lt;n&lt;&lt;“ from “&lt;&lt;source&lt;&lt;“ to “&lt;&lt;destination&lt;&lt;endl;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/*moving n-1 disks from B to C using A as auxiliary*/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tower(n-1, temp, source, destination);</a:t>
            </a:r>
            <a:endParaRPr/>
          </a:p>
          <a:p>
            <a:pPr indent="-342900" lvl="0" marL="342900" rtl="0" algn="l">
              <a:lnSpc>
                <a:spcPct val="875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4" name="Google Shape;51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Length of a string using recursion</a:t>
            </a:r>
            <a:endParaRPr sz="3600"/>
          </a:p>
        </p:txBody>
      </p:sp>
      <p:sp>
        <p:nvSpPr>
          <p:cNvPr id="520" name="Google Shape;52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StrLen(char str[], int index)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if (str[index] == '\0') return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return (1 + StrLen(str, index + 1));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Length of a string using recursion using static variable</a:t>
            </a:r>
            <a:endParaRPr sz="3600"/>
          </a:p>
        </p:txBody>
      </p:sp>
      <p:sp>
        <p:nvSpPr>
          <p:cNvPr id="526" name="Google Shape;52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StrLen(char *str)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static int length=0;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if(*str != ‘\0’)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   length++;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   StrLen(++str);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return length;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}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To Check whether a given String is Palindrome or not using Recursion</a:t>
            </a:r>
            <a:endParaRPr sz="3600"/>
          </a:p>
        </p:txBody>
      </p:sp>
      <p:sp>
        <p:nvSpPr>
          <p:cNvPr id="532" name="Google Shape;53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isPalindrome(char *inputString, int leftIndex, int rightIndex) 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    /* Recursion termination condition */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if(leftIndex &gt;= rightIndex) return 1;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if(inputString[leftIndex] == inputString[rightIndex]){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    return isPalindrome(inputString, leftIndex + 1, rightIndex - 1);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return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t/>
            </a:r>
            <a:endParaRPr sz="3959"/>
          </a:p>
        </p:txBody>
      </p:sp>
      <p:sp>
        <p:nvSpPr>
          <p:cNvPr id="538" name="Google Shape;538;p26"/>
          <p:cNvSpPr txBox="1"/>
          <p:nvPr>
            <p:ph idx="1" type="body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int main(){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char inputString[100];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printf("Enter a string for palindrome check\n");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scanf("%s", inputString);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if(isPalindrome(inputString, 0, strlen(inputString) - 1))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   	printf("%s is a Palindrome \n", inputString);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 else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    printf("%s is not a Palindrome \n", inputString);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getch();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   return 0;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To Copy One String to another using Recursion</a:t>
            </a:r>
            <a:endParaRPr sz="3600"/>
          </a:p>
        </p:txBody>
      </p:sp>
      <p:sp>
        <p:nvSpPr>
          <p:cNvPr id="544" name="Google Shape;54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void copy(char str1[], char str2[], int index)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str2[index] = str1[index];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if (str1[index] == '</a:t>
            </a:r>
            <a:r>
              <a:rPr b="1" lang="en-US" sz="2400"/>
              <a:t>\0</a:t>
            </a:r>
            <a:r>
              <a:rPr lang="en-US" sz="2400"/>
              <a:t>') return;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copy(str1, str2, index + 1);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Advantages of Recursion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Clearer and simpler versions of algorithms can be created using recursion.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Recursive definition of a problem can be easily translated into a recursive function.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Lot of bookkeeping activities such as initialization etc required in iterative solution is avoided.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a function is called, the function saves formal parameters, local variables and return address and hence consumes a lot of memory. 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Lot of time is spent in pushing and popping and hence consumes more time to compute result.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457200" y="152400"/>
            <a:ext cx="82296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5!=5* 4!🡪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4 * 3!🡪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       3 * 2!🡪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  2 * 1!🡪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         1 * 0!🡪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     1	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p3"/>
          <p:cNvCxnSpPr/>
          <p:nvPr/>
        </p:nvCxnSpPr>
        <p:spPr>
          <a:xfrm rot="5400000">
            <a:off x="1256506" y="1408906"/>
            <a:ext cx="685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6" name="Google Shape;176;p3"/>
          <p:cNvCxnSpPr/>
          <p:nvPr/>
        </p:nvCxnSpPr>
        <p:spPr>
          <a:xfrm rot="5400000">
            <a:off x="1789906" y="2475706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7" name="Google Shape;177;p3"/>
          <p:cNvCxnSpPr/>
          <p:nvPr/>
        </p:nvCxnSpPr>
        <p:spPr>
          <a:xfrm rot="5400000">
            <a:off x="2323308" y="3466308"/>
            <a:ext cx="685798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8" name="Google Shape;178;p3"/>
          <p:cNvCxnSpPr/>
          <p:nvPr/>
        </p:nvCxnSpPr>
        <p:spPr>
          <a:xfrm rot="5400000">
            <a:off x="2932906" y="4533106"/>
            <a:ext cx="6858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" name="Google Shape;179;p3"/>
          <p:cNvCxnSpPr/>
          <p:nvPr/>
        </p:nvCxnSpPr>
        <p:spPr>
          <a:xfrm rot="5400000">
            <a:off x="3467100" y="55245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0" name="Google Shape;180;p3"/>
          <p:cNvCxnSpPr/>
          <p:nvPr/>
        </p:nvCxnSpPr>
        <p:spPr>
          <a:xfrm rot="10800000">
            <a:off x="3352801" y="4191000"/>
            <a:ext cx="990601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" name="Google Shape;181;p3"/>
          <p:cNvCxnSpPr/>
          <p:nvPr/>
        </p:nvCxnSpPr>
        <p:spPr>
          <a:xfrm rot="10800000">
            <a:off x="2819400" y="3124201"/>
            <a:ext cx="91440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" name="Google Shape;182;p3"/>
          <p:cNvCxnSpPr/>
          <p:nvPr/>
        </p:nvCxnSpPr>
        <p:spPr>
          <a:xfrm rot="10800000">
            <a:off x="2286000" y="2133601"/>
            <a:ext cx="990600" cy="685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3" name="Google Shape;183;p3"/>
          <p:cNvCxnSpPr/>
          <p:nvPr/>
        </p:nvCxnSpPr>
        <p:spPr>
          <a:xfrm rot="10800000">
            <a:off x="1676400" y="1066801"/>
            <a:ext cx="1066800" cy="6857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" name="Google Shape;184;p3"/>
          <p:cNvCxnSpPr/>
          <p:nvPr/>
        </p:nvCxnSpPr>
        <p:spPr>
          <a:xfrm flipH="1" rot="5400000">
            <a:off x="3771901" y="5295900"/>
            <a:ext cx="83820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5" name="Google Shape;185;p3"/>
          <p:cNvCxnSpPr/>
          <p:nvPr/>
        </p:nvCxnSpPr>
        <p:spPr>
          <a:xfrm>
            <a:off x="3962400" y="6019800"/>
            <a:ext cx="5334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9"/>
          <p:cNvSpPr txBox="1"/>
          <p:nvPr>
            <p:ph idx="1" type="body"/>
          </p:nvPr>
        </p:nvSpPr>
        <p:spPr>
          <a:xfrm>
            <a:off x="0" y="228600"/>
            <a:ext cx="9144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				</a:t>
            </a:r>
            <a:r>
              <a:rPr lang="en-US" sz="2400" u="sng">
                <a:latin typeface="Times New Roman"/>
                <a:ea typeface="Times New Roman"/>
                <a:cs typeface="Times New Roman"/>
                <a:sym typeface="Times New Roman"/>
              </a:rPr>
              <a:t>Recursion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loops			     uses if-else and repetitive function calls 		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</a:pPr>
            <a:r>
              <a:rPr lang="en-US" sz="24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controlled and body   Terminates when base condition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of loop terminates when the    is reached.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termination condition fails.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is faster and takes   Consumes time and space  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less space.		                  because of push and pop.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</a:pPr>
            <a:r>
              <a:rPr lang="en-US" sz="24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design for some     Best suited for some problems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problems.			      and easy to design.</a:t>
            </a:r>
            <a:endParaRPr/>
          </a:p>
        </p:txBody>
      </p:sp>
      <p:cxnSp>
        <p:nvCxnSpPr>
          <p:cNvPr id="555" name="Google Shape;555;p29"/>
          <p:cNvCxnSpPr/>
          <p:nvPr/>
        </p:nvCxnSpPr>
        <p:spPr>
          <a:xfrm flipH="1" rot="10800000">
            <a:off x="3886200" y="228600"/>
            <a:ext cx="76200" cy="6324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 u="sng">
                <a:latin typeface="Times New Roman"/>
                <a:ea typeface="Times New Roman"/>
                <a:cs typeface="Times New Roman"/>
                <a:sym typeface="Times New Roman"/>
              </a:rPr>
              <a:t>Multiplication of natural numbers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Another example of recursive function.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The product a*b, where a and b are positive integers is defined as a added to itself b times, which is a iterative definition.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Recursive definition: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a*b=a	if b==1			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a*b=a*(b-1)+a	if  b&gt;1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5*4=5  *  3  +  5🡪20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	      	 </a:t>
            </a:r>
            <a:endParaRPr/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	     5  *  2  +  5🡪15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	          5  *  1  +  5🡪10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Calibri"/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7647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Times New Roman"/>
              <a:buNone/>
            </a:pPr>
            <a:r>
              <a:rPr lang="en-US" sz="2380">
                <a:latin typeface="Times New Roman"/>
                <a:ea typeface="Times New Roman"/>
                <a:cs typeface="Times New Roman"/>
                <a:sym typeface="Times New Roman"/>
              </a:rPr>
              <a:t>			    5	</a:t>
            </a:r>
            <a:endParaRPr/>
          </a:p>
        </p:txBody>
      </p:sp>
      <p:cxnSp>
        <p:nvCxnSpPr>
          <p:cNvPr id="191" name="Google Shape;191;p4"/>
          <p:cNvCxnSpPr/>
          <p:nvPr/>
        </p:nvCxnSpPr>
        <p:spPr>
          <a:xfrm rot="5400000">
            <a:off x="1674812" y="3808413"/>
            <a:ext cx="6096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2" name="Google Shape;192;p4"/>
          <p:cNvCxnSpPr/>
          <p:nvPr/>
        </p:nvCxnSpPr>
        <p:spPr>
          <a:xfrm rot="5400000">
            <a:off x="2132806" y="4723606"/>
            <a:ext cx="6096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" name="Google Shape;193;p4"/>
          <p:cNvCxnSpPr/>
          <p:nvPr/>
        </p:nvCxnSpPr>
        <p:spPr>
          <a:xfrm rot="5400000">
            <a:off x="2513806" y="5561806"/>
            <a:ext cx="609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4" name="Google Shape;194;p4"/>
          <p:cNvCxnSpPr/>
          <p:nvPr/>
        </p:nvCxnSpPr>
        <p:spPr>
          <a:xfrm rot="10800000">
            <a:off x="2514600" y="4419600"/>
            <a:ext cx="1905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5" name="Google Shape;195;p4"/>
          <p:cNvCxnSpPr/>
          <p:nvPr/>
        </p:nvCxnSpPr>
        <p:spPr>
          <a:xfrm rot="10800000">
            <a:off x="2133600" y="3505200"/>
            <a:ext cx="1905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6" name="Google Shape;196;p4"/>
          <p:cNvCxnSpPr/>
          <p:nvPr/>
        </p:nvCxnSpPr>
        <p:spPr>
          <a:xfrm>
            <a:off x="2895600" y="6019800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4"/>
          <p:cNvCxnSpPr/>
          <p:nvPr/>
        </p:nvCxnSpPr>
        <p:spPr>
          <a:xfrm flipH="1" rot="5400000">
            <a:off x="2705100" y="5448300"/>
            <a:ext cx="762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>
            <p:ph idx="1" type="body"/>
          </p:nvPr>
        </p:nvSpPr>
        <p:spPr>
          <a:xfrm>
            <a:off x="457200" y="228600"/>
            <a:ext cx="8458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Fibonacci sequence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0,1,1,2,3,5,8,…..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Each element is the sum of two preceding elements.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Fibonacci of a number is nothing but the value at that position in sequence.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i.e fib(0)==0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     fib(1)==1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     fib(2)==1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     fib(3)==2 and so on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Fibonacci is defined in formula as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fib(n)= n				</a:t>
            </a: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n==0 or n==1</a:t>
            </a:r>
            <a:endParaRPr/>
          </a:p>
          <a:p>
            <a:pPr indent="-342900" lvl="0" marL="342900" rtl="0" algn="l">
              <a:lnSpc>
                <a:spcPct val="64285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fib(n)= fib(n-2) + fib(n-1)		</a:t>
            </a: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n&gt;=2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342900" lvl="0" marL="342900" rtl="0" algn="l">
              <a:lnSpc>
                <a:spcPct val="7142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Fib(4)=fib(2)			+	fib(3)🡪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7142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rtl="0" algn="l">
              <a:lnSpc>
                <a:spcPct val="7142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    fib(0)+fib(1)🡪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     fib(2)    +    fib(1)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7142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		    	</a:t>
            </a:r>
            <a:endParaRPr/>
          </a:p>
          <a:p>
            <a:pPr indent="-342900" lvl="0" marL="342900" rtl="0" algn="l">
              <a:lnSpc>
                <a:spcPct val="7142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       0    +    1🡪 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fib(1)+fib(0)   + 1🡪  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endParaRPr/>
          </a:p>
          <a:p>
            <a:pPr indent="-342900" lvl="0" marL="342900" rtl="0" algn="l">
              <a:lnSpc>
                <a:spcPct val="71428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					    1	   0🡪	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cxnSp>
        <p:nvCxnSpPr>
          <p:cNvPr id="203" name="Google Shape;203;p5"/>
          <p:cNvCxnSpPr/>
          <p:nvPr/>
        </p:nvCxnSpPr>
        <p:spPr>
          <a:xfrm rot="5400000">
            <a:off x="1789906" y="4761706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4" name="Google Shape;204;p5"/>
          <p:cNvCxnSpPr/>
          <p:nvPr/>
        </p:nvCxnSpPr>
        <p:spPr>
          <a:xfrm rot="5400000">
            <a:off x="1942306" y="5447506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5" name="Google Shape;205;p5"/>
          <p:cNvCxnSpPr/>
          <p:nvPr/>
        </p:nvCxnSpPr>
        <p:spPr>
          <a:xfrm rot="5400000">
            <a:off x="3085306" y="5447506"/>
            <a:ext cx="3810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6" name="Google Shape;206;p5"/>
          <p:cNvCxnSpPr/>
          <p:nvPr/>
        </p:nvCxnSpPr>
        <p:spPr>
          <a:xfrm rot="10800000">
            <a:off x="2514600" y="4495800"/>
            <a:ext cx="1447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7" name="Google Shape;207;p5"/>
          <p:cNvCxnSpPr/>
          <p:nvPr/>
        </p:nvCxnSpPr>
        <p:spPr>
          <a:xfrm rot="5400000">
            <a:off x="6514306" y="4761706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8" name="Google Shape;208;p5"/>
          <p:cNvCxnSpPr/>
          <p:nvPr/>
        </p:nvCxnSpPr>
        <p:spPr>
          <a:xfrm rot="5400000">
            <a:off x="5828506" y="5523706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9" name="Google Shape;209;p5"/>
          <p:cNvCxnSpPr/>
          <p:nvPr/>
        </p:nvCxnSpPr>
        <p:spPr>
          <a:xfrm rot="5400000">
            <a:off x="7354094" y="5447506"/>
            <a:ext cx="381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0" name="Google Shape;210;p5"/>
          <p:cNvCxnSpPr/>
          <p:nvPr/>
        </p:nvCxnSpPr>
        <p:spPr>
          <a:xfrm rot="5400000">
            <a:off x="5409406" y="6095206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5"/>
          <p:cNvCxnSpPr/>
          <p:nvPr/>
        </p:nvCxnSpPr>
        <p:spPr>
          <a:xfrm rot="5400000">
            <a:off x="6246812" y="6094412"/>
            <a:ext cx="304800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5"/>
          <p:cNvCxnSpPr/>
          <p:nvPr/>
        </p:nvCxnSpPr>
        <p:spPr>
          <a:xfrm rot="10800000">
            <a:off x="6781800" y="4572000"/>
            <a:ext cx="1600200" cy="990600"/>
          </a:xfrm>
          <a:prstGeom prst="curvedConnector3">
            <a:avLst>
              <a:gd fmla="val -392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3" name="Google Shape;213;p5"/>
          <p:cNvSpPr/>
          <p:nvPr/>
        </p:nvSpPr>
        <p:spPr>
          <a:xfrm>
            <a:off x="3581401" y="5334000"/>
            <a:ext cx="1143000" cy="533400"/>
          </a:xfrm>
          <a:custGeom>
            <a:rect b="b" l="l" r="r" t="t"/>
            <a:pathLst>
              <a:path extrusionOk="0" h="489397" w="676141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6791325" y="6019800"/>
            <a:ext cx="828675" cy="381000"/>
          </a:xfrm>
          <a:custGeom>
            <a:rect b="b" l="l" r="r" t="t"/>
            <a:pathLst>
              <a:path extrusionOk="0" h="489397" w="676141">
                <a:moveTo>
                  <a:pt x="347730" y="489397"/>
                </a:moveTo>
                <a:cubicBezTo>
                  <a:pt x="511935" y="478664"/>
                  <a:pt x="676141" y="467932"/>
                  <a:pt x="618186" y="386366"/>
                </a:cubicBezTo>
                <a:cubicBezTo>
                  <a:pt x="560231" y="30480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/>
          <p:nvPr>
            <p:ph idx="1" type="body"/>
          </p:nvPr>
        </p:nvSpPr>
        <p:spPr>
          <a:xfrm>
            <a:off x="152400" y="228600"/>
            <a:ext cx="8839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Binary search</a:t>
            </a:r>
            <a:endParaRPr/>
          </a:p>
          <a:p>
            <a:pPr indent="-342900" lvl="0" marL="342900" rtl="0" algn="just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Binary search is an efficient method of search.</a:t>
            </a:r>
            <a:endParaRPr/>
          </a:p>
          <a:p>
            <a:pPr indent="-342900" lvl="0" marL="342900" rtl="0" algn="just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1. element is compared with the middle element in the array. If the middle element is the element to be searched, search is successful.</a:t>
            </a:r>
            <a:endParaRPr/>
          </a:p>
          <a:p>
            <a:pPr indent="-342900" lvl="0" marL="342900" rtl="0" algn="just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2. if element is less than the middle element, then searching is restricted to the first half.</a:t>
            </a:r>
            <a:endParaRPr/>
          </a:p>
          <a:p>
            <a:pPr indent="-342900" lvl="0" marL="342900" rtl="0" algn="just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3. if element is greater than the middle element, then searching is restricted to the second half.</a:t>
            </a:r>
            <a:endParaRPr/>
          </a:p>
          <a:p>
            <a:pPr indent="-342900" lvl="0" marL="342900" rtl="0" algn="just">
              <a:lnSpc>
                <a:spcPct val="12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4. this process is continued until the element is found or not found.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 txBox="1"/>
          <p:nvPr>
            <p:ph idx="1" type="body"/>
          </p:nvPr>
        </p:nvSpPr>
        <p:spPr>
          <a:xfrm>
            <a:off x="228600" y="228600"/>
            <a:ext cx="8458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2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1       2       3       4      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6       7       8       9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0           1           2          3           4           5          6           7          8    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Let the element to be searched is </a:t>
            </a: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	Middle element is 5 and 2 is less than 5. hence first half is considered, which is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1       2       3       4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0           1           2          3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middle element is 2 and hence search is successful and element is found at position 1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1       2       3       4       </a:t>
            </a: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6       7       8       9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0           1           2           3          4          5           6           7          8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Let the element to be searched is </a:t>
            </a: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6       7       8       9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5           6           7          8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8       9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7           8</a:t>
            </a:r>
            <a:endParaRPr/>
          </a:p>
          <a:p>
            <a:pPr indent="-342900" lvl="0" marL="342900" rtl="0" algn="l">
              <a:lnSpc>
                <a:spcPct val="82142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10 is not found.</a:t>
            </a:r>
            <a:endParaRPr/>
          </a:p>
          <a:p>
            <a:pPr indent="-342900" lvl="0" marL="342900" rtl="0" algn="l">
              <a:lnSpc>
                <a:spcPct val="104166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Properties of recursive algorithms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Recursive algorithm should terminate at some point, otherwise recursion will never end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Hence recursive algorithm should have stopping condition to terminate (base case) along with recursive calls (general case).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for ex: in factorial stopping condition is n!=1 if n==0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In multiplication of 2 numbers, it is a*b=a if b==1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In Fibonacci it is fib(0)=0 and fib(1)=1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` 	In binary search it is low &gt; high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8a93a27a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8a93a27a1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Faculty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0x0101002E6A7B6C006AFE4F842C81BA6565B6E8</vt:lpwstr>
  </property>
</Properties>
</file>