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9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</p:sldIdLst>
  <p:sldSz cy="6858000" cx="9144000"/>
  <p:notesSz cx="6858000" cy="9144000"/>
  <p:embeddedFontLst>
    <p:embeddedFont>
      <p:font typeface="Book Antiqua"/>
      <p:regular r:id="rId58"/>
      <p:bold r:id="rId59"/>
      <p:italic r:id="rId60"/>
      <p:boldItalic r:id="rId61"/>
    </p:embeddedFont>
    <p:embeddedFont>
      <p:font typeface="Poppins Medium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6" roundtripDataSignature="AMtx7mg6h6prZTkjfSjbG+Zdjn8nROvC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DFDBF3-0C68-474C-BE7C-A88B85D479A5}">
  <a:tblStyle styleId="{8FDFDBF3-0C68-474C-BE7C-A88B85D479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PoppinsMedium-regular.fntdata"/><Relationship Id="rId61" Type="http://schemas.openxmlformats.org/officeDocument/2006/relationships/font" Target="fonts/BookAntiqua-boldItalic.fntdata"/><Relationship Id="rId20" Type="http://schemas.openxmlformats.org/officeDocument/2006/relationships/slide" Target="slides/slide11.xml"/><Relationship Id="rId64" Type="http://schemas.openxmlformats.org/officeDocument/2006/relationships/font" Target="fonts/PoppinsMedium-italic.fntdata"/><Relationship Id="rId63" Type="http://schemas.openxmlformats.org/officeDocument/2006/relationships/font" Target="fonts/PoppinsMedium-bold.fntdata"/><Relationship Id="rId22" Type="http://schemas.openxmlformats.org/officeDocument/2006/relationships/slide" Target="slides/slide13.xml"/><Relationship Id="rId66" Type="http://customschemas.google.com/relationships/presentationmetadata" Target="metadata"/><Relationship Id="rId21" Type="http://schemas.openxmlformats.org/officeDocument/2006/relationships/slide" Target="slides/slide12.xml"/><Relationship Id="rId65" Type="http://schemas.openxmlformats.org/officeDocument/2006/relationships/font" Target="fonts/PoppinsMedium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BookAntiqua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font" Target="fonts/BookAntiqua-bold.fntdata"/><Relationship Id="rId14" Type="http://schemas.openxmlformats.org/officeDocument/2006/relationships/slide" Target="slides/slide5.xml"/><Relationship Id="rId58" Type="http://schemas.openxmlformats.org/officeDocument/2006/relationships/font" Target="fonts/BookAntiqua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1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1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2" name="Google Shape;122;p61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3" name="Google Shape;123;p61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4" name="Google Shape;124;p61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1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3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3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" type="body"/>
          </p:nvPr>
        </p:nvSpPr>
        <p:spPr>
          <a:xfrm rot="5400000">
            <a:off x="2409825" y="296862"/>
            <a:ext cx="43243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5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72" name="Google Shape;72;p55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7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9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9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59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/>
        </p:nvSpPr>
        <p:spPr>
          <a:xfrm flipH="1" rot="10800000">
            <a:off x="5410200" y="3810000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9"/>
          <p:cNvSpPr txBox="1"/>
          <p:nvPr/>
        </p:nvSpPr>
        <p:spPr>
          <a:xfrm flipH="1" rot="10800000">
            <a:off x="5410200" y="3897312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9"/>
          <p:cNvSpPr txBox="1"/>
          <p:nvPr/>
        </p:nvSpPr>
        <p:spPr>
          <a:xfrm flipH="1" rot="10800000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9"/>
          <p:cNvSpPr txBox="1"/>
          <p:nvPr/>
        </p:nvSpPr>
        <p:spPr>
          <a:xfrm flipH="1" rot="10800000">
            <a:off x="5410200" y="4164012"/>
            <a:ext cx="1965325" cy="19050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9"/>
          <p:cNvSpPr txBox="1"/>
          <p:nvPr/>
        </p:nvSpPr>
        <p:spPr>
          <a:xfrm flipH="1" rot="10800000">
            <a:off x="5410200" y="4198937"/>
            <a:ext cx="1965325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9"/>
          <p:cNvSpPr/>
          <p:nvPr/>
        </p:nvSpPr>
        <p:spPr>
          <a:xfrm>
            <a:off x="5410200" y="3962400"/>
            <a:ext cx="3063875" cy="269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>
            <a:off x="7377112" y="4060825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 txBox="1"/>
          <p:nvPr/>
        </p:nvSpPr>
        <p:spPr>
          <a:xfrm>
            <a:off x="0" y="3649662"/>
            <a:ext cx="9144000" cy="2444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9"/>
          <p:cNvSpPr txBox="1"/>
          <p:nvPr/>
        </p:nvSpPr>
        <p:spPr>
          <a:xfrm>
            <a:off x="0" y="3675062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9"/>
          <p:cNvSpPr txBox="1"/>
          <p:nvPr/>
        </p:nvSpPr>
        <p:spPr>
          <a:xfrm flipH="1" rot="10800000">
            <a:off x="6413500" y="3643312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9"/>
          <p:cNvSpPr txBox="1"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9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1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1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1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1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1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1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1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1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1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1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1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1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5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Google Shape;48;p51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1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1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0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0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0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0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0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0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0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0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0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0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0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0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0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60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6" name="Google Shape;116;p60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60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p60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2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2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2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2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2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2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2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2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2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2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2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2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2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Google Shape;143;p6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4" name="Google Shape;144;p62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62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62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0" i="0" lang="en-US" sz="44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Chapter 7</a:t>
            </a:r>
            <a:endParaRPr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457200" y="390048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 does not support the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inheritance of multiple superclasses into a single subclass 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create a hierarchy of inheritance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 which a subclass becomes a superclass of another subclass 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major advantage of inheritance is that once you have created a superclass that defines the attributes common to a set of objects,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it can be used to create any number of more specific subclasses 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subclass can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precisely tailor its own classification </a:t>
            </a:r>
            <a:endParaRPr/>
          </a:p>
          <a:p>
            <a:pPr indent="-777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62000"/>
            <a:ext cx="85344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457200" y="685800"/>
            <a:ext cx="8534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1" i="0" lang="en-US" sz="24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Member Access and Inheritance</a:t>
            </a:r>
            <a:endParaRPr/>
          </a:p>
          <a:p>
            <a:pPr indent="-17780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 instance variable of a class will be declared </a:t>
            </a:r>
            <a:r>
              <a:rPr b="1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private </a:t>
            </a: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to prevent its unauthorized use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indent="-17780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Inheriting a class </a:t>
            </a: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does not </a:t>
            </a: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overrule the </a:t>
            </a:r>
            <a:r>
              <a:rPr b="1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private </a:t>
            </a: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access restriction. </a:t>
            </a:r>
            <a:endParaRPr/>
          </a:p>
          <a:p>
            <a:pPr indent="-17780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Thus, even though a subclass includes all of the members of its superclass, </a:t>
            </a: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it cannot access those members of the superclass that have been declared </a:t>
            </a:r>
            <a:r>
              <a:rPr b="1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private</a:t>
            </a: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indent="-17780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example, if, as shown here,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width 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height 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are made private in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TwoDShape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then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Triangle 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will not be able to access them: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/>
        </p:nvSpPr>
        <p:spPr>
          <a:xfrm>
            <a:off x="533400" y="609600"/>
            <a:ext cx="8534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Private members are not inherited.    This example will not compile.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class for two-dimensional objects.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width;      // these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private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height;     // now private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showDim()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System.out.println("Width and height are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width + " and " + height);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subclass of TwoDShape for triangles.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extends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String style;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double area()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return width * height / 2;         // Error! can't access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                  // </a:t>
            </a:r>
            <a:r>
              <a:rPr b="0" i="0" lang="en-US" sz="1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Can’t access a </a:t>
            </a:r>
            <a:r>
              <a:rPr b="1" i="0" lang="en-US" sz="1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private </a:t>
            </a:r>
            <a:r>
              <a:rPr b="0" i="0" lang="en-US" sz="1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member of a superclass.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showStyle()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System.out.println("Triangle is " + style);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/>
        </p:nvSpPr>
        <p:spPr>
          <a:xfrm>
            <a:off x="381000" y="700087"/>
            <a:ext cx="8610600" cy="618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Use accessor methods to set and get private members.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class for two-dimensional objects.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width;      // these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height; // now private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// Accessor methods for width and height.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double getWidth() { return width;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double getHeight() { return height;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void setWidth(double w) { width = w;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void setHeight(double h) { height = 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showDim()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System.out.println("Width and height are " +width + " and " + height);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subclass of TwoDShape for triangles.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extends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style;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double area()   {   return getWidth() * getHeight() / 2;  }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void showStyle() {  System.out.println("Triangle is " + style)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/>
        </p:nvSpPr>
        <p:spPr>
          <a:xfrm>
            <a:off x="228600" y="457200"/>
            <a:ext cx="8059737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Shapes2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Triangle t1 = new Triangle();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t1.setWidth(4.0);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t1.setHeight(4.0);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t1.style = "filled";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System.out.println("Info for t1: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System.out.println("Area is " + t1.area());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228600" y="449262"/>
            <a:ext cx="8059737" cy="717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Shapes2 {  //Two instances of Triangle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Triangle t1 = new Triangle();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Triangle t2 = new Triangle();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t1.setWidth(4.0);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t1.setHeight(4.0);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t1.style = "filled";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t2.setWidth(8.0);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t2.setHeight(12.0);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t2.style = "outlined";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System.out.println("Info for t1: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System.out.println("Area is " + t1.area());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System.out.println("Info for t2: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	t2.showStyle();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	 t2.showDim();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	System.out.println("Area is " + t2.area());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/>
        </p:nvSpPr>
        <p:spPr>
          <a:xfrm>
            <a:off x="457200" y="533400"/>
            <a:ext cx="8440737" cy="510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</a:pPr>
            <a:r>
              <a:rPr b="0" i="0" lang="en-US" sz="2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Constructors and Inheritance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for both superclasses and subclasses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have their own constructors.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constructor is responsible for building an object of the subclass—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one in the superclass, the one in the subclass, or both?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constructor for the superclass constructs the superclass portion of the object, and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constructor for the subclass constructs the subclass part.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superclass has no knowledge of or access to any element in a subclass.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Thus, their construction must be separate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practice, most classes will have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explicit constructors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only the subclass defines a constructor,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 constructs the subclass object.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superclass portion of the object is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constructed automatically using its default constructor.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609600" y="533400"/>
            <a:ext cx="83820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Add a constructor to Triangle.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class for two-dimensional objects.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TwoDShape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width;      // these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height;     // now private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// Accessor methods for width and  height.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double getWidth() { return width;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double getHeight() { return height;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void setWidth(double w) { width = w;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void setHeight(double h) { height = 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void showDim()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System.out.println("Width and height are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width + " and " + height);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subclass of TwoDShape for triangles.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Triangle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String style;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/>
        </p:nvSpPr>
        <p:spPr>
          <a:xfrm>
            <a:off x="304800" y="457200"/>
            <a:ext cx="8001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Constructor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Triangle(String s, double w, double h)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setWidth(w);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setHeight(h);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style =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double area()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getWidth() * getHeight() /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showStyle()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System.out.println("Triangle is " + style);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Shapes3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Triangle t1 = new Triangle("filled", 4.0, 4.0);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System.out.println("Info for t1: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System.out.println("Area is " + t1.area());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457200" y="1676400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Inheritance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allows the creation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hierarchical classifications. 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inheritance, you can create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 class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defines traits common to a set of related items.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This class can then be inherited by other, </a:t>
            </a:r>
            <a:r>
              <a:rPr b="1" i="0" lang="en-US" sz="2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more specific classes</a:t>
            </a:r>
            <a:r>
              <a:rPr b="0" i="0" lang="en-US" sz="2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, each adding those things that are unique to it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language of Java, a class that is inherited is called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superclass</a:t>
            </a:r>
            <a:r>
              <a:rPr b="0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class that does the inheriting is called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subclass</a:t>
            </a:r>
            <a:r>
              <a:rPr b="0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777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"/>
          <p:cNvSpPr txBox="1"/>
          <p:nvPr>
            <p:ph type="title"/>
          </p:nvPr>
        </p:nvSpPr>
        <p:spPr>
          <a:xfrm>
            <a:off x="457200" y="685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Inheritance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/>
        </p:nvSpPr>
        <p:spPr>
          <a:xfrm>
            <a:off x="403225" y="604837"/>
            <a:ext cx="833755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Triangle t2 = new Triangle("outlined", 8.0, 12.0);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System.out.println("Info for t2: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t2.showStyle();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t2.showDim();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System.out.println("Area is " + t2.area());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  }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When both the superclass and the subclass define constructors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both the superclass and subclass constructors must be executed.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 must use Java’s keyword, </a:t>
            </a: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which has </a:t>
            </a: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two general forms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a superclass constructor.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access a member of the superclass that has been hidden by a member of a subclass.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subclass can call a constructor defined by its superclass by use of the following form of super: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super(parameter-list);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parameter-list specifies any parameters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needed by the constructor in the superclass.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super( ) must always be the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first statement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inside a subclass constructor.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/>
        </p:nvSpPr>
        <p:spPr>
          <a:xfrm>
            <a:off x="457200" y="457200"/>
            <a:ext cx="8686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Add more constructors to TwoDShape.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TwoDShape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width;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height;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// A default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TwoDShape()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width = height = 0.0;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// Parameterized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TwoDShape(double w, double h)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width = 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height = 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// Construct object with equal width and height.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TwoDShape(double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width = height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// Accessor methods for width and height.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double getWidth() { return width;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double getHeight() { return height; } 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533400" y="457200"/>
            <a:ext cx="8382000" cy="618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setWidth(double w) { width = w;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setHeight(double h) { height = 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showDim()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System.out.println("Width and height are " + width + " and " + height);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subclass of TwoDShape for triangles.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 extends TwoDShape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String style;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// A default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Triangle()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style = "none";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//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Triangle(String s, double w, double h)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super(w, h); // call superclass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style =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// One argument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Triangle(double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super(x); // call superclass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/>
        </p:nvSpPr>
        <p:spPr>
          <a:xfrm>
            <a:off x="571500" y="457200"/>
            <a:ext cx="8001000" cy="6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= "filled";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area()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getWidth() * getHeight() /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showStyle()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System.out.println("Triangle is " + style);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Shapes5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Triangle t1 = new Triangle();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Triangle t2 = new Triangle("outlined", 8.0, 12.0);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Triangle t3 = new Triangle(4.0);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t1=t2;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System.out.println("Info for t1: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t1.showStyle();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t1.showDim();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System.out.println("Area is " + t1.area());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System.out.println("Info for t2: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t2.showStyle();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/>
        </p:nvSpPr>
        <p:spPr>
          <a:xfrm>
            <a:off x="457200" y="457200"/>
            <a:ext cx="7848600" cy="618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t2.showDim();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System.out.println("Area is " + t2.area());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System.out.println("Info for t3: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t3.showStyle();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t3.showDim();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System.out.println("Area is " + t3.area());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the output from this version: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Info for t1: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Triangle is outlined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Width and height are 8.0 and 12.0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Area is 48.0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Info for t2: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Triangle is outlined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Width and height are 8.0 and 12.0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Area is 48.0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Info for t3: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Triangle is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Width and height are 4.0 and 4.0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Area is 8.0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457200" y="457200"/>
            <a:ext cx="8610600" cy="6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super to Access Superclass Members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</a:t>
            </a: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second form of super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refers to the superclass of the subclass in which it is used.      This usage has the following general form: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b="0" i="1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super.member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member can be either 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method or an instance variable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applicable to situations in which member names of a subclass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hide members by the same name in the superclass.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Using super to overcome name hiding.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Create a subclass by extending class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 extends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 i; // this i hides the i in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B(int a, int b)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super.i = a; // i in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b; // i in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void show()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 in superclass: " + super.i);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 in subclass: " +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/>
        </p:nvSpPr>
        <p:spPr>
          <a:xfrm>
            <a:off x="469900" y="533400"/>
            <a:ext cx="8369300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UseSuper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 subOb = new B(1, 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subOb.show();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program displays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in superclass: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in subclass: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/>
        </p:nvSpPr>
        <p:spPr>
          <a:xfrm>
            <a:off x="469900" y="533400"/>
            <a:ext cx="83693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Multilevel Hierarchy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build hierarchies that contain as many layers of inheritance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as you like.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perfectly acceptable to use a subclass as a superclass of another.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three classes called A, B, and C, C can be a subclass of B, which  is a subclass of A. C inherits all aspects of B and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following, the subclass Triangle is used as a superclass to create the subclass called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ColorTriangle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ColorTriangle inherits all of the traits of Triangle and TwoDShape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adds a field called color, which holds the color of the triangle.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/>
        </p:nvSpPr>
        <p:spPr>
          <a:xfrm>
            <a:off x="381000" y="457200"/>
            <a:ext cx="8382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multilevel hierarchy.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private double width;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private double height;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// A default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TwoDShape()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width = height = 0.0;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// Parameterized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TwoDShape(double w, double h)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width = 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height = 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// Construct object with equal width and height.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TwoDShape(double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width = height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 Accessor methods for width and height.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double getWidth() { return width;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double getHeight() { return height; 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/>
        </p:nvSpPr>
        <p:spPr>
          <a:xfrm>
            <a:off x="457200" y="457200"/>
            <a:ext cx="8382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setWidth(double w) { width = w;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setHeight(double h) { height = h;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showDim()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System.out.println("Width and height are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    width + " and " + height);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Extend TwoDShape.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extends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private String style;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A default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Triangle()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style = "none";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Triangle(String s, double w, double h)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super(w, h); // call superclass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style =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 One argument constructor.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457200" y="685800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 subclass is a specialized version of a superclass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It inherits all of the variables and methods defined by the superclass and adds its own, unique elements.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class (a "subclass") can inherit all the methods and variables of another class (a "superclass").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keyword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extends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 form:</a:t>
            </a:r>
            <a:endParaRPr/>
          </a:p>
          <a:p>
            <a:pPr indent="0" lvl="1" marL="4095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class </a:t>
            </a:r>
            <a:r>
              <a:rPr b="0" i="1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subclass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extends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superclass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{ … 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subclass extends the superclass by adding behavior and data to </a:t>
            </a:r>
            <a:r>
              <a:rPr b="0" i="0" lang="en-US" sz="2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behavior and data provided by the superclass.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/>
        </p:nvSpPr>
        <p:spPr>
          <a:xfrm>
            <a:off x="457200" y="533400"/>
            <a:ext cx="8458200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Triangle(double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super(x); // call superclass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= "filled";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area()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getWidth() * getHeight() /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showStyle()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System.out.println("Triangle is " + style);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Extend Triangle.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ColorTriangle extends Triangle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String color;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ColorTriangle(String c, String 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w, double h)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super(s, w, 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/>
        </p:nvSpPr>
        <p:spPr>
          <a:xfrm>
            <a:off x="457200" y="558800"/>
            <a:ext cx="82296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String getColor() { return color;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void showColor()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System.out.println("Color is " + color);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Shapes6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ColorTriangle t1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new ColorTriangle("Blue", "outlined", 8.0, 12.0);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ColorTriangle t2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new ColorTriangle("Red", "filled", 2.0, 2.0);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System.out.println("Info for t1: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t1.showColor();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System.out.println("Area is " + t1.area());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System.out.println("Info for t2: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t2.showStyle();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t2.showDim();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/>
        </p:nvSpPr>
        <p:spPr>
          <a:xfrm>
            <a:off x="457200" y="533400"/>
            <a:ext cx="8382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t2.showColor();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System.out.println("Area is " + t2.area());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this program is shown here: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 for t1: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Triangle is outlined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 and height are 8.0 and 12.0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is 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Area is 48.0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 for t2: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 is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and height are 2.0 and 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is 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is 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 a class hierarchy, constructors complete their execution in order of derivation, from superclass to subclass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Since super( ) must be the first statement executed in a subclass’ constructor, this order is the same whether or not super( ) is used.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457200" y="609600"/>
            <a:ext cx="8382000" cy="667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are constructors are executed?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Create a super class.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A()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System.out.println("Constructing A.");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Create a subclass by extending class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 extends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System.out.println("Constructing B.");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Create another subclass by extending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 extends B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System.out.println("Constructing C.");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/>
        </p:nvSpPr>
        <p:spPr>
          <a:xfrm>
            <a:off x="342900" y="457200"/>
            <a:ext cx="84582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OrderOfConstruction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 = new C();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from this program is shown here: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 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>
            <a:off x="342900" y="457200"/>
            <a:ext cx="8458200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Superclass References and Subclass Objects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reference variable for one class type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normally refer to an object of another class type.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reference variable of a superclass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can be assigned a reference to an object of any subclass derived from that superclass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superclass reference can refer to a subclass 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X(int i) { a = i;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Y extends X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Y(int i, int j)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super(j);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457200" y="457200"/>
            <a:ext cx="84582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SupSubRef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 x = new X(10);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 x2;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Y y = new Y(5, 6);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x2 = x;            // OK, both of same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System.out.println("x2.a: " + x2.a);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x2 = y;           // still Ok because Y is derived from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System.out.println("x2.a: " + x2.a);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X references know only about X members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x2.a = 19;       // 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x2.b = 27;    // Error, X doesn't have a b member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/>
        </p:nvSpPr>
        <p:spPr>
          <a:xfrm>
            <a:off x="381000" y="457200"/>
            <a:ext cx="8610600" cy="621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TwoDShape {    //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superclass reference can refer to a subclass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width;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double height;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// Construct an object from an 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TwoDShape(TwoDShape ob) {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//T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woDShape reference is pointing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width = ob.width;      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Triangle class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height = ob.height;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 subclass of TwoDShape for triangles.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extends TwoDShape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private String style;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 Construct an object from an 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Triangle(Triangle ob)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super(ob);     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pass object to TwoDShape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style = ob.style;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Shapes7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Triangle t1 =  new Triangle("outlined", 8.0, 12.0);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make a copy of 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Triangle t2 = new Triangle(t1);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   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/>
        </p:nvSpPr>
        <p:spPr>
          <a:xfrm>
            <a:off x="266700" y="276225"/>
            <a:ext cx="8610600" cy="6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Overriding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class hierarchy, when a method in a subclass has the same return type and signature as a method in its superclass,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then the method in the subclass is said to override the method in the superclass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an overridden method is called from within a subclass, it will always refer to the version of that method defined by the subclass.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version of the method defined by the superclass will be hidden.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signatures of the two methods are not identical then the two methods are simply overloaded.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Method overriding.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int i,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A(int a, int b)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 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// display i and 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show()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System.out.println("i and j: " + i + " " + 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/>
        </p:nvSpPr>
        <p:spPr>
          <a:xfrm>
            <a:off x="152400" y="325437"/>
            <a:ext cx="89154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 extends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 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B(int a, int b, int c)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super(a,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k 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void show() {          // display k – this overrides show() in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System.out.println(“overridden : " + 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void show(String msg) {        // overload show()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System.out.println(msg + k);  //since signature is different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Override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subOb = new B(1, 2, 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subOb.show();      // this calls overridden show() in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subOb.show(“overload: ”);     // this calls  overloaded 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     //The output produced by this program is shown here:       overridden: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overloaded :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50292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00" y="1600200"/>
            <a:ext cx="8839200" cy="502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/>
        </p:nvSpPr>
        <p:spPr>
          <a:xfrm>
            <a:off x="304800" y="457200"/>
            <a:ext cx="8610600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Overridden Methods Support Polymorphism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Dynamic method dispatch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mechanism by which a call to an overridden method is resolved at run time rather than compile time.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Dynamic method dispatch,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Java implements run-time polymorphism.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superclass reference variable can refer to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subclass object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uses this fact to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resolve calls to overridden methods at run time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an overridden method is called through a superclass reference, Java determines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which version of that method to execute based upon the type of the object being referred to at the time the call occurs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different types of objects are referred to,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different versions of an overridden method will be called.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the type of the object being referred to (not the type of the reference variable) that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determines which version of an overridden method will be executed.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superclass contains a method that is overridden by a subclass, then when different types of objects are referred to through a superclass reference variable,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different versions of the method are executed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147637" y="442912"/>
            <a:ext cx="4495800" cy="618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Demonstrate dynamic method dispatch.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Sup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who()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System.out.println("who() in Sup");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Sub1 extends Sup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who()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System.out.println("who() in Sub1");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Sub2 extends Sup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who()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System.out.println("who() in Sub2");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DynDispDemo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Sup superOb = new Sup();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Sub1 subOb1 = new Sub1();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4643437" y="455612"/>
            <a:ext cx="4348162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Sub2 subOb2 = new Sub2();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Sup supRef;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supRef = superOb;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supRef.who();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supRef = subOb1;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supRef.who();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supRef = subOb2;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supRef.who();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from the program is shown here: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who() in Sup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who() in Sub1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who() in Sub2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None/>
            </a:pPr>
            <a:r>
              <a:rPr b="0" i="0" lang="en-US" sz="1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each case, the version of </a:t>
            </a:r>
            <a:r>
              <a:rPr b="1" i="0" lang="en-US" sz="1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who( ) </a:t>
            </a:r>
            <a:r>
              <a:rPr b="0" i="0" lang="en-US" sz="1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call is determined </a:t>
            </a:r>
            <a:r>
              <a:rPr b="0" i="0" lang="en-US" sz="1800" u="none">
                <a:solidFill>
                  <a:srgbClr val="C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 run time by the type of object being referred to</a:t>
            </a:r>
            <a:r>
              <a:rPr b="0" i="0" lang="en-US" sz="1800" u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/>
          </a:p>
        </p:txBody>
      </p:sp>
      <p:cxnSp>
        <p:nvCxnSpPr>
          <p:cNvPr id="365" name="Google Shape;365;p41"/>
          <p:cNvCxnSpPr/>
          <p:nvPr/>
        </p:nvCxnSpPr>
        <p:spPr>
          <a:xfrm>
            <a:off x="2395537" y="44291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4643437" y="750887"/>
            <a:ext cx="0" cy="61071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/>
        </p:nvSpPr>
        <p:spPr>
          <a:xfrm>
            <a:off x="228600" y="457200"/>
            <a:ext cx="8686800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Overridden Methods?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Overridden methods allow Java to support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run-time polymorphism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 allows a general class to specify methods that will be common to all of its derivatives,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while allowing subclasses to define the specific implementation of some or all of those methods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Overridden methods allow Java implements the “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 interface, multiple methods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aspect of polymorphism.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superclasses and subclasses form a hierarchy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that moves from lesser to greater specialization.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superclass provides all elements that a subclass can use directly.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defines those methods that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derived class must implement on its own.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combining inheritance with overridden methods, 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superclass can define the general form of the methods that will be used by all of its subclasses.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457200" y="838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Classes</a:t>
            </a:r>
            <a:endParaRPr/>
          </a:p>
        </p:txBody>
      </p:sp>
      <p:sp>
        <p:nvSpPr>
          <p:cNvPr id="377" name="Google Shape;377;p43"/>
          <p:cNvSpPr txBox="1"/>
          <p:nvPr>
            <p:ph idx="1" type="body"/>
          </p:nvPr>
        </p:nvSpPr>
        <p:spPr>
          <a:xfrm>
            <a:off x="457200" y="19446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Sometimes you want a class that is only partially implemented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you want to leave it to the subclasses to complete the implementation.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that case, use an </a:t>
            </a:r>
            <a:r>
              <a:rPr b="0" i="1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abstract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class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abstract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methods.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To declare a class or method as abstract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just add the keyword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abstract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front of the class or method declaration.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 the case of an abstract method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you must also leave off the body of the method.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304800" y="6477000"/>
            <a:ext cx="4652962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</a:pPr>
            <a:r>
              <a:rPr b="1" i="1" lang="en-US" sz="1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an Abstract Class</a:t>
            </a:r>
            <a:endParaRPr/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Super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x;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getX() { return x; 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abstract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setX(int newX); 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no body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Sub extends Super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void setX(int newX) { x = newX; 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Keyword </a:t>
            </a:r>
            <a:r>
              <a:rPr b="1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final</a:t>
            </a:r>
            <a:endParaRPr/>
          </a:p>
        </p:txBody>
      </p:sp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you do not want a class to be subclassed, precede the class declaration with the keyword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you do not want a method to be overridden by a subclass, precede the method declaration with the keyword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you want a variable to be read-only (that is, a constant), precede it with the keyword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304800" y="6477000"/>
            <a:ext cx="4652962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</a:pPr>
            <a:r>
              <a:rPr b="1" i="1" lang="en-US" sz="1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Using </a:t>
            </a:r>
            <a:r>
              <a:rPr b="1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final</a:t>
            </a: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//class final, prevents inheritancee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 MyClass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//variable final, read only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x = 3;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final double PI = 3.14159;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//method final, can not be overridden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 getPI() { return PI; 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b="1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Class</a:t>
            </a:r>
            <a:endParaRPr/>
          </a:p>
        </p:txBody>
      </p:sp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 defines a special class called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that is an </a:t>
            </a:r>
            <a:r>
              <a:rPr b="1" i="0" lang="en-US" sz="2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implicit superclass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all other classes.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Therefore, all classes inherit the methods in the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class.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variable of type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refer to an object of any other class, including an array.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Some Methods in the </a:t>
            </a:r>
            <a:r>
              <a:rPr b="1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Class</a:t>
            </a:r>
            <a:endParaRPr/>
          </a:p>
        </p:txBody>
      </p:sp>
      <p:graphicFrame>
        <p:nvGraphicFramePr>
          <p:cNvPr id="409" name="Google Shape;409;p48"/>
          <p:cNvGraphicFramePr/>
          <p:nvPr/>
        </p:nvGraphicFramePr>
        <p:xfrm>
          <a:off x="457200" y="1716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{8FDFDBF3-0C68-474C-BE7C-A88B85D479A5}</a:tableStyleId>
              </a:tblPr>
              <a:tblGrid>
                <a:gridCol w="3276600"/>
                <a:gridCol w="4953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Purpose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Object clone(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Creates a copy of this 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boolean equals(Object </a:t>
                      </a: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obj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Tests whether two objects are equal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void finalize(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Called before recycling the 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Class&lt;?&gt; getClass(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class of the 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 hashCode(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hash code of the 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void notify(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Resumes execution of a thread waiting on the 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void notifyAll(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Resumes execution of all threads waiting on the 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String toString(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a string describing the 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void wait(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Georgi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Waits on another thread of execution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8610600" cy="6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76962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276600"/>
            <a:ext cx="66294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57200"/>
            <a:ext cx="89916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Example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457200" y="1600200"/>
            <a:ext cx="8229600" cy="483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OneDimPoint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x = 3;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getX() { return x; 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TwoDimPoint extends OneDimPoint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y = 4;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getY() { return y; 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TestInherit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TwoDimPoint pt = new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woDimPoint();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System.out.println(pt.getX() + "," + pt.getY());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304800" y="6546850"/>
            <a:ext cx="4652962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</a:pPr>
            <a:r>
              <a:rPr b="1" i="1" lang="en-US" sz="1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Properties of Inheritance</a:t>
            </a:r>
            <a:endParaRPr/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subclass cannot access the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private members of its superclass.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class can have at most one superclass,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but each superclass can have many subclasses.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subclass constructor can call a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superclass constructor by use of </a:t>
            </a:r>
            <a:r>
              <a:rPr b="1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super( )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before doing anything else.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you do not call a superclass constructor,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the no-argument constructor is automatically called.</a:t>
            </a:r>
            <a:endParaRPr/>
          </a:p>
          <a:p>
            <a:pPr indent="-777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2011-06-03T19:09:50Z</dcterms:created>
  <dc:creator>Robin_Reed</dc:creator>
</cp:coreProperties>
</file>