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9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6858000" cx="9144000"/>
  <p:notesSz cx="6858000" cy="9144000"/>
  <p:embeddedFontLst>
    <p:embeddedFont>
      <p:font typeface="Arimo"/>
      <p:regular r:id="rId53"/>
      <p:bold r:id="rId54"/>
      <p:italic r:id="rId55"/>
      <p:boldItalic r:id="rId56"/>
    </p:embeddedFont>
    <p:embeddedFont>
      <p:font typeface="Book Antiqu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hmpI2xsDoKBj1u1Dtm80cUvefr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1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BookAntiqua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Arimo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Arimo-italic.fntdata"/><Relationship Id="rId10" Type="http://schemas.openxmlformats.org/officeDocument/2006/relationships/slide" Target="slides/slide2.xml"/><Relationship Id="rId54" Type="http://schemas.openxmlformats.org/officeDocument/2006/relationships/font" Target="fonts/Arimo-bold.fntdata"/><Relationship Id="rId13" Type="http://schemas.openxmlformats.org/officeDocument/2006/relationships/slide" Target="slides/slide5.xml"/><Relationship Id="rId57" Type="http://schemas.openxmlformats.org/officeDocument/2006/relationships/font" Target="fonts/BookAntiqua-regular.fntdata"/><Relationship Id="rId12" Type="http://schemas.openxmlformats.org/officeDocument/2006/relationships/slide" Target="slides/slide4.xml"/><Relationship Id="rId56" Type="http://schemas.openxmlformats.org/officeDocument/2006/relationships/font" Target="fonts/Arimo-boldItalic.fntdata"/><Relationship Id="rId15" Type="http://schemas.openxmlformats.org/officeDocument/2006/relationships/slide" Target="slides/slide7.xml"/><Relationship Id="rId59" Type="http://schemas.openxmlformats.org/officeDocument/2006/relationships/font" Target="fonts/BookAntiqua-italic.fntdata"/><Relationship Id="rId14" Type="http://schemas.openxmlformats.org/officeDocument/2006/relationships/slide" Target="slides/slide6.xml"/><Relationship Id="rId58" Type="http://schemas.openxmlformats.org/officeDocument/2006/relationships/font" Target="fonts/BookAntiqua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9" name="Google Shape;4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5" name="Google Shape;4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4" name="Google Shape;4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4" name="Google Shape;4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4" name="Google Shape;124;p57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9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9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76" name="Google Shape;76;p52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3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4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5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5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5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5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5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45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5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5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5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7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7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7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6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6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6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6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6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6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6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6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6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6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6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56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6" name="Google Shape;116;p5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5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8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8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8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8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8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8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8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8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8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8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8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8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8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Google Shape;143;p58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4" name="Google Shape;144;p58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0" i="0" lang="en-US" sz="4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Chapter 8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1143000" y="4114800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0" i="0" lang="en-US" sz="5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Interfaces</a:t>
            </a:r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304800" y="647700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Copyright © 2013 by The McGraw-Hill Companies, Inc.  All rights reserved.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667000" y="2133600"/>
            <a:ext cx="336232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ByTwos Series…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ByThrees Series…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/>
        </p:nvSpPr>
        <p:spPr>
          <a:xfrm>
            <a:off x="152400" y="685800"/>
            <a:ext cx="4191000" cy="590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</a:t>
            </a:r>
            <a:r>
              <a:rPr b="1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ByTwos implements Series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//Implements 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val;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ByTwos()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setStart(int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int getNext()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+=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 val;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reset()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4664075" y="762000"/>
            <a:ext cx="432911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</a:t>
            </a:r>
            <a:r>
              <a:rPr b="1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Series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getNext();  //return next no. in series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reset(); //restart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setStart(int x);  //set starting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381000" y="387350"/>
            <a:ext cx="5299075" cy="6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class ByTwosSeries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ByTwos ob =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ByTwos();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ob.reset();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ob.setStart(100);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762000" y="457200"/>
            <a:ext cx="4384675" cy="590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ByThrees implements Series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//Implements 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val;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ByThrees()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setStart(int 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int getNext()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+=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 val;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reset()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 =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/>
        </p:nvSpPr>
        <p:spPr>
          <a:xfrm>
            <a:off x="685800" y="533400"/>
            <a:ext cx="6127750" cy="674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class ByTwoThreesSeries 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void main(String[] args)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ByTwos ob2 =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ByTwos();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ByThrees ob3 =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ByThrees();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out.println("ByTwo 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ob2.val);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ob2.getNext());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out.println("ByThree 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ob3.reset();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ob3.val);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ob3.getNext());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out.println("ByTwo Series: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ob2.setStart(100);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out.println("Starting at: "+ ob2.val);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out.println("Next value: "+ ob2.getNext());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Progress Check</a:t>
            </a:r>
            <a:endParaRPr/>
          </a:p>
        </p:txBody>
      </p:sp>
      <p:sp>
        <p:nvSpPr>
          <p:cNvPr id="258" name="Google Shape;258;p15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an interface? What keyword is used to declare one?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What is </a:t>
            </a:r>
            <a:r>
              <a:rPr b="1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implements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for?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Using Interface References</a:t>
            </a:r>
            <a:endParaRPr/>
          </a:p>
        </p:txBody>
      </p:sp>
      <p:sp>
        <p:nvSpPr>
          <p:cNvPr id="267" name="Google Shape;267;p16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 to class declaration, 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interface declaration also creates a new reference type.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instance of any class that implements the declared interface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can be referred to by such a reference variable.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When you call a method through one of these references,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 correct version will be called based on the actual instance of the interface being referred to.</a:t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/>
        </p:nvSpPr>
        <p:spPr>
          <a:xfrm>
            <a:off x="914400" y="1524000"/>
            <a:ext cx="7162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class InterfaceRef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ByTwos ob2 =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ByTwos();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ByThrees ob3 = </a:t>
            </a: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ByThrees();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Series </a:t>
            </a:r>
            <a:r>
              <a:rPr b="0" i="0" lang="en-US" sz="180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iRef;    </a:t>
            </a:r>
            <a:r>
              <a:rPr b="1" i="0" lang="en-US" sz="1800" u="sng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//Interface Reference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out.println("Series.....");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 0; i&lt;5;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iRef = ob2;    //Refers to ByTwos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("ByTwos Next value: "+ iRef.getNext());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iRef = ob3;   //Refers to ByThrees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</a:t>
            </a:r>
            <a:r>
              <a:rPr b="1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("ByThrees Next value: "+ iRef.getNext());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Interface References: Example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/>
        </p:nvSpPr>
        <p:spPr>
          <a:xfrm>
            <a:off x="914400" y="1524000"/>
            <a:ext cx="69977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Simulation{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Series numSeq;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Simulation(Series 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numSeq =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……………..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Simulation sim2 = new Simulation(new ByTwos());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Simulation sime3 = new Simulation(new ByThrees();)  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Trebuchet MS"/>
              <a:buNone/>
            </a:pPr>
            <a:r>
              <a:rPr b="0" i="0" lang="en-US" sz="37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Interface References: Polymorphism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228600" y="5218112"/>
            <a:ext cx="8763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Calling interface methods through an interface reference helps to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fully realize the benefit of “one interface, multiple methods” philosophy.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/>
        </p:nvSpPr>
        <p:spPr>
          <a:xfrm>
            <a:off x="914400" y="1524000"/>
            <a:ext cx="69977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ifA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doSomething();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ifB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doSomethingElse();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MyClass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implements ifA, ifB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doSomething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out.println("Doing Something");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doSomethingElse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out.println("Doing Something else");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Implementing multiple Interfaces  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228600" y="5218112"/>
            <a:ext cx="8763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real-world applications,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it is common for a class to implement more than one interface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1031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idx="4294967295" type="body"/>
          </p:nvPr>
        </p:nvSpPr>
        <p:spPr>
          <a:xfrm>
            <a:off x="280987" y="1241425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an abstract way of defining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class must do, but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not how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do it.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Interfaces are syntactically similar to classes,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but they lack instance variables and concrete methods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methods are abstract methods declared without any body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, and  all the variables are public final static variables. 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Interfaces don’t make assumptions about how they are implemented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457200" y="533400"/>
            <a:ext cx="8229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idx="4294967295" type="body"/>
          </p:nvPr>
        </p:nvSpPr>
        <p:spPr>
          <a:xfrm>
            <a:off x="152400" y="7620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77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Because dynamic lookup of a method at run time incurs a </a:t>
            </a:r>
            <a:r>
              <a:rPr b="0" i="1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significant overhead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compared with the normal method invocation in Java, </a:t>
            </a:r>
            <a:r>
              <a:rPr b="0" i="1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you should be careful not to use interfaces casually in performance-critical code.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Progress Check</a:t>
            </a:r>
            <a:endParaRPr/>
          </a:p>
        </p:txBody>
      </p:sp>
      <p:sp>
        <p:nvSpPr>
          <p:cNvPr id="304" name="Google Shape;304;p21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an interface reference variable refer to an object that implements that interface? Yes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 class can implement only one interface. T/F? False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implementing multiple interfaces, what happens if both interfaces declare the same method?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Stack Interface</a:t>
            </a:r>
            <a:endParaRPr/>
          </a:p>
        </p:txBody>
      </p:sp>
      <p:sp>
        <p:nvSpPr>
          <p:cNvPr id="313" name="Google Shape;313;p22"/>
          <p:cNvSpPr txBox="1"/>
          <p:nvPr>
            <p:ph idx="4294967295" type="body"/>
          </p:nvPr>
        </p:nvSpPr>
        <p:spPr>
          <a:xfrm>
            <a:off x="76200" y="1828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interface that defines an integer stack in a file called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IntStack.java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Define an integer stack interface.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IntStack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void push(int item); // store an item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int pop(); // retrieve an item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Boolean isEmpty(); //return true if stack is empty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Boolean isFull(); // return true if stack is full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15" name="Google Shape;315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200400"/>
            <a:ext cx="4800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idx="4294967295" type="body"/>
          </p:nvPr>
        </p:nvSpPr>
        <p:spPr>
          <a:xfrm>
            <a:off x="381000" y="762000"/>
            <a:ext cx="8610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FixedStack implements IntStack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private int stck[];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private int tos;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allocate and initialize stack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FixedStack(int size)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stck = new int[size];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tos = -1;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boolean isFull()     {  return(tos==stck.length-1);}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boolean isEmpty()        {  return(tos==-1);}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push(int item)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(isFull() ) 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System.out.println("Stack is full.");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else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stck[++tos] = item;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rPr b="0" i="0" lang="en-US" sz="1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763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700"/>
              <a:buFont typeface="Georgia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/>
        </p:nvSpPr>
        <p:spPr>
          <a:xfrm>
            <a:off x="381000" y="533400"/>
            <a:ext cx="8077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 pop()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if(isEmpty()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System.out.println("Stack underflow.");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return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return stck[tos--];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 display()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if(isEmpty()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System.out.println(“Empty Stack.");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(int i=0;i&lt;=tos;i++)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System.out.println(stck[i] + ”  “);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609600" y="609600"/>
            <a:ext cx="82296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IFTest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args[])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FixedStack mystack1 = new FixedStack(5);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push some numbers onto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i&lt;5; i++) mystack1.push(i);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pop those numbers off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System.out.println("Stack in mystack1:");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i&lt;5; i++)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System.out.println(mystack1.pop());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1" type="body"/>
          </p:nvPr>
        </p:nvSpPr>
        <p:spPr>
          <a:xfrm>
            <a:off x="609600" y="609600"/>
            <a:ext cx="82296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IFTest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args[])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FixedStack mystack1 = new FixedStack(5);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FixedStack mystack2 = new FixedStack(8);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push some numbers onto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i&lt;5; i++) mystack1.push(i);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i&lt;8; i++) mystack2.push(i);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pop those numbers off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System.out.println("Stack in mystack1:");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i&lt;5; i++)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System.out.println(mystack1.pop());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System.out.println("Stack in mystack2:");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i&lt;8; i++)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System.out.println(mystack2.pop());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457200" y="609600"/>
            <a:ext cx="8686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Implement a "growable" stack.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DynStack implements IntStack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// all the variables and methods are same except push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// Push an item onto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public void push(int item)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if stack is full, allocate a larger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if(isFull())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temp[] = new int[stck.length * 2]; // double size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i&lt;stck.length; i++)   temp[i] = stck[i];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stck = temp;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stck[++tos] = item;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else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stck[++tos] = item;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457200" y="5334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IFTest2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args[])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DynStack mystack1 = new DynStack(5);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these loops cause each stack to grow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 mystack1.push(i);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System.out.println("Stack in mystack1:");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System.out.println(mystack1.pop());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}</a:t>
            </a:r>
            <a:endParaRPr/>
          </a:p>
          <a:p>
            <a:pPr indent="-650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457200" y="5334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IFTest2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args[])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DynStack mystack1 = new DynStack(5);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DynStack mystack2 = new DynStack(8);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these loops cause each stack to grow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 mystack1.push(i);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i&lt;20; i++) mystack2.push(i);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System.out.println("Stack in mystack1:");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System.out.println(mystack1.pop());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System.out.println("Stack in mystack2:");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i&lt;20; i++)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System.out.println(mystack2.pop());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rPr b="0" i="0" lang="en-US" sz="3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}</a:t>
            </a:r>
            <a:endParaRPr/>
          </a:p>
          <a:p>
            <a:pPr indent="-650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449262" y="1219200"/>
            <a:ext cx="8694737" cy="502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77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implement an interface, a class must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provide implementations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the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methods described by the interface. </a:t>
            </a:r>
            <a:endParaRPr/>
          </a:p>
          <a:p>
            <a:pPr indent="-1031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class is free to determine the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details of its own implementation. </a:t>
            </a:r>
            <a:endParaRPr/>
          </a:p>
          <a:p>
            <a:pPr indent="-1031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interfaces,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Java allows to fully utilize the “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one interface, multiple methods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” aspect of polymorphism.</a:t>
            </a:r>
            <a:endParaRPr/>
          </a:p>
          <a:p>
            <a:pPr indent="-1031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Interfaces are designed to support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dynamic method dispatch (at run time)</a:t>
            </a:r>
            <a:endParaRPr/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457200" y="533400"/>
            <a:ext cx="8229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idx="1" type="body"/>
          </p:nvPr>
        </p:nvSpPr>
        <p:spPr>
          <a:xfrm>
            <a:off x="457200" y="528637"/>
            <a:ext cx="8229600" cy="648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Interface Reference  -- Run Time Polymprphism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IFTest3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args[])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IntStack mystack;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create an interface ref var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DynStack ds = new DynStack(5);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FixedStack fs = new FixedStack(8);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mystack = ds;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load dynamic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push some numbers onto the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 mystack.push(i);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mystack = fs;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load fixed stack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i&lt;8; i++) mystack.push(i);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mystack = ds;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System.out.println("Values in dynamic stack:");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i&lt;12; i++)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System.out.println(mystack.pop());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mystack = fs;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System.out.println("Values in fixed stack:");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i=0; i&lt;8; i++)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System.out.println(mystack.pop());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77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Accessing multiple implementations of an interface through an interface reference variable is the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most powerful way that Java achieves run-time polymorphism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83" name="Google Shape;383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Constants in Interfaces</a:t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457200" y="17922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Interfaces can also include data members, but they are implicitly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final static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variables and must be initialized.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Thus they are essentially constants.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constants are accessed like other static variables.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interface MathConstants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PI = 3.14159;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E = 2.71828;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390" name="Google Shape;390;p32"/>
          <p:cNvSpPr txBox="1"/>
          <p:nvPr/>
        </p:nvSpPr>
        <p:spPr>
          <a:xfrm>
            <a:off x="304800" y="647700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Copyright © 2013 by The McGraw-Hill Companies, Inc.  All rights reserved.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533400" y="685800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interface Iconst{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 </a:t>
            </a:r>
            <a:r>
              <a:rPr b="0" i="1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MIN = 0;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 </a:t>
            </a:r>
            <a:r>
              <a:rPr b="0" i="1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MAX = 10;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0" i="1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ERRORMSG = "Boundary Error";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class IfConstants </a:t>
            </a:r>
            <a:r>
              <a:rPr b="0" i="0" lang="en-US" sz="20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implements Iconst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main(String[] args)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 [] nums = new int[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MAX];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for(int i =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MIN; i&lt;= MAX; i++){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(i&gt;=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MAX)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out.println(ERRORMSG);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else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nums[i] = i;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out.print(nums[i]+ " ");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}}}}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1 2 3 4 5 6 7 8 9 Boundary Error</a:t>
            </a:r>
            <a:endParaRPr/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idx="4294967295" type="title"/>
          </p:nvPr>
        </p:nvSpPr>
        <p:spPr>
          <a:xfrm>
            <a:off x="42545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Interfaces Can Be Extended</a:t>
            </a:r>
            <a:endParaRPr/>
          </a:p>
        </p:txBody>
      </p:sp>
      <p:sp>
        <p:nvSpPr>
          <p:cNvPr id="402" name="Google Shape;402;p34"/>
          <p:cNvSpPr txBox="1"/>
          <p:nvPr>
            <p:ph idx="4294967295" type="body"/>
          </p:nvPr>
        </p:nvSpPr>
        <p:spPr>
          <a:xfrm>
            <a:off x="0" y="1524000"/>
            <a:ext cx="9144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77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228600" y="12192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can inherit another by use of the keyword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is the same as for </a:t>
            </a:r>
            <a:r>
              <a:rPr b="0" i="0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inheriting classes.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class implements an interface that inherits another interface, </a:t>
            </a:r>
            <a:r>
              <a:rPr b="0" i="0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must provide implementations for all methods defined within the interface  inheritance chain</a:t>
            </a:r>
            <a:r>
              <a:rPr b="1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3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304800" y="381000"/>
            <a:ext cx="8229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1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 A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meth1();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meth2();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B now includes meth1() and meth2() -- it adds meth3().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1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 B extends A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void meth3();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This class must implement all of A and B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1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MyClass implements B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meth1()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System.out.println("Implement meth1().");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meth2()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System.out.println("Implement meth2().");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void meth3()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System.out.println("Implement meth3().");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Georgia"/>
              <a:buNone/>
            </a:pPr>
            <a:r>
              <a:rPr b="0" i="0" lang="en-US" sz="15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457200" y="914400"/>
            <a:ext cx="8229600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IFExtend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public static void main(String arg[])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MyClass ob = new MyClass();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ob.meth1();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ob.meth2();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ob.meth3();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777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More about interface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have no instance variables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variables declared  inside interface are static,final by default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/no modifier  can be applied to interface  as access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variables and methods are public if interface itself is declared public</a:t>
            </a:r>
            <a:endParaRPr/>
          </a:p>
          <a:p>
            <a:pPr indent="-77787" lvl="0" marL="365125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vs. Classes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228600" y="19050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methods in an interface are abstract—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it has no implementation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methods in an interface are automatically public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doesn't have instance variables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 data member declared in interface is public and final and is also static type.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class all methods are concrete /complete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class Vs interfaces</a:t>
            </a:r>
            <a:endParaRPr/>
          </a:p>
        </p:txBody>
      </p:sp>
      <p:sp>
        <p:nvSpPr>
          <p:cNvPr id="439" name="Google Shape;439;p3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 classes can have complete methods unlike interface.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  classes can have fields unlike interfaces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 classes have to be extended unlike interface where these are implemented.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  methods of an abstract class can have different access unlike interfaces where every method defined is public.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Declaring an Interface</a:t>
            </a:r>
            <a:endParaRPr/>
          </a:p>
        </p:txBody>
      </p:sp>
      <p:sp>
        <p:nvSpPr>
          <p:cNvPr id="183" name="Google Shape;183;p4"/>
          <p:cNvSpPr txBox="1"/>
          <p:nvPr>
            <p:ph idx="4294967295" type="body"/>
          </p:nvPr>
        </p:nvSpPr>
        <p:spPr>
          <a:xfrm>
            <a:off x="-76200" y="990600"/>
            <a:ext cx="9144000" cy="7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interface is declared much like a class.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access interface name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return-type method-name1(parameter-list);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return-type method-name2(parameter-list);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return-type method-nameN(parameter-list);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t/>
            </a:r>
            <a:endParaRPr b="0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type final-varname1 = value;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type final-varname2 = value;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// ...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type final-varnameN = value;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None/>
            </a:pPr>
            <a:r>
              <a:rPr b="0" i="1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name is the name of the interface, and can be any valid identifier.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The methods which are declared have no bodies.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They end with a semicolon after the parameter list.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They are  abstract methods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Nested Interfaces</a:t>
            </a:r>
            <a:endParaRPr/>
          </a:p>
        </p:txBody>
      </p:sp>
      <p:sp>
        <p:nvSpPr>
          <p:cNvPr id="445" name="Google Shape;445;p40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interface can be declared a member of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another interface or of a class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that case, it is called a </a:t>
            </a:r>
            <a:r>
              <a:rPr b="0" i="1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member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0" i="1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nested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interface.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Member interface of a class can be declared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public, private, or protected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Member interface of an interface is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implicitly public</a:t>
            </a:r>
            <a:endParaRPr/>
          </a:p>
        </p:txBody>
      </p:sp>
      <p:sp>
        <p:nvSpPr>
          <p:cNvPr id="446" name="Google Shape;446;p40"/>
          <p:cNvSpPr txBox="1"/>
          <p:nvPr/>
        </p:nvSpPr>
        <p:spPr>
          <a:xfrm>
            <a:off x="304800" y="6477000"/>
            <a:ext cx="4652962" cy="2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</a:pPr>
            <a:r>
              <a:rPr b="1" i="1" lang="en-US" sz="1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Copyright © 2013 by The McGraw-Hill Companies, Inc.  All rights reserved.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idx="1" type="body"/>
          </p:nvPr>
        </p:nvSpPr>
        <p:spPr>
          <a:xfrm>
            <a:off x="457200" y="609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 A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public interface NestedIF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boolean isNotNegative(int x);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void doSomething();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B implements </a:t>
            </a:r>
            <a:r>
              <a:rPr b="0" i="0" lang="en-US" sz="1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A.NestedIF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boolean isNotNegative(int x){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 x&lt;0? false: true;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class NestedIF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static void main(String [] args){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A.NestedIF nif = new B();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if(nif.isNotNegative(10))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out.println("10 is not negative");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if(nif.isNotNegative(-12))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System.</a:t>
            </a:r>
            <a:r>
              <a:rPr b="0" i="1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out.println("This won't be displayed");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1412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Progress Check</a:t>
            </a:r>
            <a:endParaRPr/>
          </a:p>
        </p:txBody>
      </p:sp>
      <p:sp>
        <p:nvSpPr>
          <p:cNvPr id="458" name="Google Shape;458;p42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variable declared in an interface creates a constant because it is implicitly ____, _____ and ______.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Must an interface constant be initialized?</a:t>
            </a:r>
            <a:endParaRPr/>
          </a:p>
        </p:txBody>
      </p:sp>
      <p:sp>
        <p:nvSpPr>
          <p:cNvPr id="459" name="Google Shape;459;p42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Exercise</a:t>
            </a:r>
            <a:endParaRPr/>
          </a:p>
        </p:txBody>
      </p:sp>
      <p:sp>
        <p:nvSpPr>
          <p:cNvPr id="467" name="Google Shape;467;p43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classes can implement an interface?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interfaces can a class implement?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interfaces be extended?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one interface be a member of other?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two interfaces called Aplha and Beta, show how a class called MyClass specifies that is implements each.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wrong with the following interface? Fix it.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public interface SomethingIsWrong {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	 void aMethod(int aValue) {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	System.out.println("Hi Mom");</a:t>
            </a:r>
            <a:endParaRPr/>
          </a:p>
          <a:p>
            <a:pPr indent="-4572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	  }}</a:t>
            </a:r>
            <a:endParaRPr/>
          </a:p>
          <a:p>
            <a:pPr indent="-342900" lvl="0" marL="565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12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69" name="Google Shape;469;p4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470" name="Google Shape;470;p4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wrong with the following interface?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b="0" i="0" lang="en-US" sz="1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interface SomethingIsWrong { void aMethod(int aValue) { System.out.println("Hi Mom"); } }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/>
          <p:nvPr>
            <p:ph idx="4294967295" type="title"/>
          </p:nvPr>
        </p:nvSpPr>
        <p:spPr>
          <a:xfrm>
            <a:off x="479425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Exercise..</a:t>
            </a:r>
            <a:endParaRPr/>
          </a:p>
        </p:txBody>
      </p:sp>
      <p:sp>
        <p:nvSpPr>
          <p:cNvPr id="477" name="Google Shape;477;p44"/>
          <p:cNvSpPr txBox="1"/>
          <p:nvPr>
            <p:ph idx="4294967295" type="body"/>
          </p:nvPr>
        </p:nvSpPr>
        <p:spPr>
          <a:xfrm>
            <a:off x="0" y="1752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Suppose that a class Class1 extends a class Class2 and implements an interface Interface1 that extends an interface Interface2. Also assume Class1 has a no-argument constructor. Which of the following statements are legal?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AutoNum type="alphaU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Class1 x = new Classs1();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AutoNum type="alphaU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Class2 x = new Class1();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AutoNum type="alphaU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Interface1 x = new Class1();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AutoNum type="alphaU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Interface2 x = new Class1();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AutoNum type="alphaU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Object x = new class1();</a:t>
            </a:r>
            <a:endParaRPr/>
          </a:p>
          <a:p>
            <a:pPr indent="-1031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79" name="Google Shape;479;p4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480" name="Google Shape;480;p4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wrong with the following interface?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b="0" i="0" lang="en-US" sz="1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interface SomethingIsWrong { void aMethod(int aValue) { System.out.println("Hi Mom"); } 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65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can be </a:t>
            </a:r>
            <a:r>
              <a:rPr b="0" i="0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no default implementation </a:t>
            </a: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any method specified within an interface. 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Each class </a:t>
            </a: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implements an interface </a:t>
            </a:r>
            <a:r>
              <a:rPr b="0" i="0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must   implement all of the methods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3200" u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Access is either </a:t>
            </a:r>
            <a:r>
              <a:rPr b="1" i="1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</a:t>
            </a:r>
            <a:r>
              <a:rPr b="0" i="1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not used. 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When no access specifier is included</a:t>
            </a:r>
            <a:r>
              <a:rPr b="0" i="1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then </a:t>
            </a: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access results, and the interface is only available to other members of the package in which it is declared. 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When it is declared as public</a:t>
            </a: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interface can be used by any other package also.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idx="4294967295" type="body"/>
          </p:nvPr>
        </p:nvSpPr>
        <p:spPr>
          <a:xfrm>
            <a:off x="0" y="457200"/>
            <a:ext cx="9144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Variables can be declared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inside of interface declarations. </a:t>
            </a:r>
            <a:endParaRPr/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implicitly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static,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meaning they cannot be changed by the implementing class. </a:t>
            </a:r>
            <a:endParaRPr/>
          </a:p>
          <a:p>
            <a:pPr indent="-777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must also be initialized with a constant value. All methods and variables are implicitly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interface, itself, is declared as 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public.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/>
        </p:nvSpPr>
        <p:spPr>
          <a:xfrm>
            <a:off x="457200" y="533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Series.java</a:t>
            </a: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 Number Series Generator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0" y="11430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0" y="14478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b="0" i="0" lang="en-US" sz="3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int getNext();  //return next no. in series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void reset():  //restart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void setStart();  //set starting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Example Series: </a:t>
            </a: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Even numbers starting with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   Random numberss.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   Prime numbers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idx="4294967295" type="title"/>
          </p:nvPr>
        </p:nvSpPr>
        <p:spPr>
          <a:xfrm>
            <a:off x="76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Implementing Interfaces</a:t>
            </a:r>
            <a:br>
              <a:rPr b="0" i="0" lang="en-US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sp>
        <p:nvSpPr>
          <p:cNvPr id="215" name="Google Shape;215;p8"/>
          <p:cNvSpPr txBox="1"/>
          <p:nvPr>
            <p:ph idx="4294967295" type="body"/>
          </p:nvPr>
        </p:nvSpPr>
        <p:spPr>
          <a:xfrm>
            <a:off x="304800" y="914400"/>
            <a:ext cx="8839200" cy="555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Once an interface has been defined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one or more classes can implement that interface.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To implement an interface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rebuchet MS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Include the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clause in a class definition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rebuchet MS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Inside the class, implement the methods defined by the interface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general form of a class that includes the implements clause looks like this: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rPr b="0" i="1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access class classname [extends superclass]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[implements </a:t>
            </a:r>
            <a:r>
              <a:rPr b="0" i="1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interface [,interface...]] {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// class-body</a:t>
            </a:r>
            <a:endParaRPr/>
          </a:p>
          <a:p>
            <a:pPr indent="-514350" lvl="1" marL="9239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-90487" lvl="0" marL="365125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4294967295" type="body"/>
          </p:nvPr>
        </p:nvSpPr>
        <p:spPr>
          <a:xfrm>
            <a:off x="28575" y="685800"/>
            <a:ext cx="8686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a class implements more than one interface,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 interfaces are separated with a comma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a class implements two interfaces that declare the same method, then the same method will be used by clients of either interface.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that implement an interface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 be declared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public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signature of the implementing method must match exactly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 type signature specified in the </a:t>
            </a:r>
            <a:r>
              <a:rPr b="1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interface declaration</a:t>
            </a: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both permissible and common for classes that implement interfaces to define </a:t>
            </a:r>
            <a:r>
              <a:rPr b="0" i="0" lang="en-US" sz="28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additional members of their own.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2011-06-03T19:09:50Z</dcterms:created>
  <dc:creator>Robin_Reed</dc:creator>
</cp:coreProperties>
</file>