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1" r:id="rId2"/>
    <p:sldId id="312" r:id="rId3"/>
    <p:sldId id="314" r:id="rId4"/>
    <p:sldId id="257" r:id="rId5"/>
    <p:sldId id="258" r:id="rId6"/>
    <p:sldId id="260" r:id="rId7"/>
    <p:sldId id="316" r:id="rId8"/>
    <p:sldId id="317" r:id="rId9"/>
    <p:sldId id="261" r:id="rId10"/>
    <p:sldId id="318" r:id="rId11"/>
    <p:sldId id="263" r:id="rId12"/>
    <p:sldId id="264" r:id="rId13"/>
    <p:sldId id="265" r:id="rId14"/>
    <p:sldId id="266" r:id="rId15"/>
    <p:sldId id="267" r:id="rId16"/>
    <p:sldId id="268" r:id="rId17"/>
    <p:sldId id="269" r:id="rId18"/>
    <p:sldId id="298" r:id="rId19"/>
    <p:sldId id="296" r:id="rId20"/>
    <p:sldId id="297" r:id="rId21"/>
    <p:sldId id="301" r:id="rId22"/>
    <p:sldId id="270" r:id="rId23"/>
    <p:sldId id="299" r:id="rId24"/>
    <p:sldId id="271" r:id="rId25"/>
    <p:sldId id="300" r:id="rId26"/>
    <p:sldId id="302" r:id="rId27"/>
    <p:sldId id="319" r:id="rId28"/>
    <p:sldId id="273" r:id="rId29"/>
    <p:sldId id="274" r:id="rId30"/>
    <p:sldId id="320" r:id="rId31"/>
    <p:sldId id="275" r:id="rId32"/>
    <p:sldId id="276" r:id="rId33"/>
    <p:sldId id="277" r:id="rId34"/>
    <p:sldId id="278" r:id="rId35"/>
    <p:sldId id="279" r:id="rId36"/>
    <p:sldId id="280" r:id="rId37"/>
    <p:sldId id="281" r:id="rId38"/>
    <p:sldId id="282" r:id="rId39"/>
    <p:sldId id="283" r:id="rId40"/>
    <p:sldId id="289" r:id="rId41"/>
    <p:sldId id="290" r:id="rId42"/>
    <p:sldId id="284" r:id="rId43"/>
    <p:sldId id="291" r:id="rId44"/>
    <p:sldId id="294" r:id="rId45"/>
    <p:sldId id="293" r:id="rId46"/>
    <p:sldId id="285" r:id="rId47"/>
    <p:sldId id="286" r:id="rId48"/>
    <p:sldId id="292" r:id="rId49"/>
    <p:sldId id="287" r:id="rId50"/>
    <p:sldId id="288"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74B707-96D1-4910-82CC-CC852818AE83}"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E375F-1528-4F8D-B252-EAA75EABC8F0}" type="slidenum">
              <a:rPr lang="en-US" smtClean="0"/>
              <a:t>‹#›</a:t>
            </a:fld>
            <a:endParaRPr lang="en-US"/>
          </a:p>
        </p:txBody>
      </p:sp>
    </p:spTree>
    <p:extLst>
      <p:ext uri="{BB962C8B-B14F-4D97-AF65-F5344CB8AC3E}">
        <p14:creationId xmlns:p14="http://schemas.microsoft.com/office/powerpoint/2010/main" val="1363976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74B707-96D1-4910-82CC-CC852818AE83}"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E375F-1528-4F8D-B252-EAA75EABC8F0}" type="slidenum">
              <a:rPr lang="en-US" smtClean="0"/>
              <a:t>‹#›</a:t>
            </a:fld>
            <a:endParaRPr lang="en-US"/>
          </a:p>
        </p:txBody>
      </p:sp>
    </p:spTree>
    <p:extLst>
      <p:ext uri="{BB962C8B-B14F-4D97-AF65-F5344CB8AC3E}">
        <p14:creationId xmlns:p14="http://schemas.microsoft.com/office/powerpoint/2010/main" val="2740837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74B707-96D1-4910-82CC-CC852818AE83}"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E375F-1528-4F8D-B252-EAA75EABC8F0}" type="slidenum">
              <a:rPr lang="en-US" smtClean="0"/>
              <a:t>‹#›</a:t>
            </a:fld>
            <a:endParaRPr lang="en-US"/>
          </a:p>
        </p:txBody>
      </p:sp>
    </p:spTree>
    <p:extLst>
      <p:ext uri="{BB962C8B-B14F-4D97-AF65-F5344CB8AC3E}">
        <p14:creationId xmlns:p14="http://schemas.microsoft.com/office/powerpoint/2010/main" val="293770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74B707-96D1-4910-82CC-CC852818AE83}"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E375F-1528-4F8D-B252-EAA75EABC8F0}" type="slidenum">
              <a:rPr lang="en-US" smtClean="0"/>
              <a:t>‹#›</a:t>
            </a:fld>
            <a:endParaRPr lang="en-US"/>
          </a:p>
        </p:txBody>
      </p:sp>
    </p:spTree>
    <p:extLst>
      <p:ext uri="{BB962C8B-B14F-4D97-AF65-F5344CB8AC3E}">
        <p14:creationId xmlns:p14="http://schemas.microsoft.com/office/powerpoint/2010/main" val="3665112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74B707-96D1-4910-82CC-CC852818AE83}"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E375F-1528-4F8D-B252-EAA75EABC8F0}" type="slidenum">
              <a:rPr lang="en-US" smtClean="0"/>
              <a:t>‹#›</a:t>
            </a:fld>
            <a:endParaRPr lang="en-US"/>
          </a:p>
        </p:txBody>
      </p:sp>
    </p:spTree>
    <p:extLst>
      <p:ext uri="{BB962C8B-B14F-4D97-AF65-F5344CB8AC3E}">
        <p14:creationId xmlns:p14="http://schemas.microsoft.com/office/powerpoint/2010/main" val="4069111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74B707-96D1-4910-82CC-CC852818AE83}" type="datetimeFigureOut">
              <a:rPr lang="en-US" smtClean="0"/>
              <a:t>8/26/2019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AE375F-1528-4F8D-B252-EAA75EABC8F0}" type="slidenum">
              <a:rPr lang="en-US" smtClean="0"/>
              <a:t>‹#›</a:t>
            </a:fld>
            <a:endParaRPr lang="en-US"/>
          </a:p>
        </p:txBody>
      </p:sp>
    </p:spTree>
    <p:extLst>
      <p:ext uri="{BB962C8B-B14F-4D97-AF65-F5344CB8AC3E}">
        <p14:creationId xmlns:p14="http://schemas.microsoft.com/office/powerpoint/2010/main" val="2277858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74B707-96D1-4910-82CC-CC852818AE83}" type="datetimeFigureOut">
              <a:rPr lang="en-US" smtClean="0"/>
              <a:t>8/26/2019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AE375F-1528-4F8D-B252-EAA75EABC8F0}" type="slidenum">
              <a:rPr lang="en-US" smtClean="0"/>
              <a:t>‹#›</a:t>
            </a:fld>
            <a:endParaRPr lang="en-US"/>
          </a:p>
        </p:txBody>
      </p:sp>
    </p:spTree>
    <p:extLst>
      <p:ext uri="{BB962C8B-B14F-4D97-AF65-F5344CB8AC3E}">
        <p14:creationId xmlns:p14="http://schemas.microsoft.com/office/powerpoint/2010/main" val="1362816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74B707-96D1-4910-82CC-CC852818AE83}" type="datetimeFigureOut">
              <a:rPr lang="en-US" smtClean="0"/>
              <a:t>8/26/2019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AE375F-1528-4F8D-B252-EAA75EABC8F0}" type="slidenum">
              <a:rPr lang="en-US" smtClean="0"/>
              <a:t>‹#›</a:t>
            </a:fld>
            <a:endParaRPr lang="en-US"/>
          </a:p>
        </p:txBody>
      </p:sp>
    </p:spTree>
    <p:extLst>
      <p:ext uri="{BB962C8B-B14F-4D97-AF65-F5344CB8AC3E}">
        <p14:creationId xmlns:p14="http://schemas.microsoft.com/office/powerpoint/2010/main" val="2760110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4B707-96D1-4910-82CC-CC852818AE83}" type="datetimeFigureOut">
              <a:rPr lang="en-US" smtClean="0"/>
              <a:t>8/26/2019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AE375F-1528-4F8D-B252-EAA75EABC8F0}" type="slidenum">
              <a:rPr lang="en-US" smtClean="0"/>
              <a:t>‹#›</a:t>
            </a:fld>
            <a:endParaRPr lang="en-US"/>
          </a:p>
        </p:txBody>
      </p:sp>
    </p:spTree>
    <p:extLst>
      <p:ext uri="{BB962C8B-B14F-4D97-AF65-F5344CB8AC3E}">
        <p14:creationId xmlns:p14="http://schemas.microsoft.com/office/powerpoint/2010/main" val="3832714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74B707-96D1-4910-82CC-CC852818AE83}" type="datetimeFigureOut">
              <a:rPr lang="en-US" smtClean="0"/>
              <a:t>8/26/2019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AE375F-1528-4F8D-B252-EAA75EABC8F0}" type="slidenum">
              <a:rPr lang="en-US" smtClean="0"/>
              <a:t>‹#›</a:t>
            </a:fld>
            <a:endParaRPr lang="en-US"/>
          </a:p>
        </p:txBody>
      </p:sp>
    </p:spTree>
    <p:extLst>
      <p:ext uri="{BB962C8B-B14F-4D97-AF65-F5344CB8AC3E}">
        <p14:creationId xmlns:p14="http://schemas.microsoft.com/office/powerpoint/2010/main" val="3541325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74B707-96D1-4910-82CC-CC852818AE83}" type="datetimeFigureOut">
              <a:rPr lang="en-US" smtClean="0"/>
              <a:t>8/26/2019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AE375F-1528-4F8D-B252-EAA75EABC8F0}" type="slidenum">
              <a:rPr lang="en-US" smtClean="0"/>
              <a:t>‹#›</a:t>
            </a:fld>
            <a:endParaRPr lang="en-US"/>
          </a:p>
        </p:txBody>
      </p:sp>
    </p:spTree>
    <p:extLst>
      <p:ext uri="{BB962C8B-B14F-4D97-AF65-F5344CB8AC3E}">
        <p14:creationId xmlns:p14="http://schemas.microsoft.com/office/powerpoint/2010/main" val="3661659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4B707-96D1-4910-82CC-CC852818AE83}" type="datetimeFigureOut">
              <a:rPr lang="en-US" smtClean="0"/>
              <a:t>8/26/2019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AE375F-1528-4F8D-B252-EAA75EABC8F0}" type="slidenum">
              <a:rPr lang="en-US" smtClean="0"/>
              <a:t>‹#›</a:t>
            </a:fld>
            <a:endParaRPr lang="en-US"/>
          </a:p>
        </p:txBody>
      </p:sp>
    </p:spTree>
    <p:extLst>
      <p:ext uri="{BB962C8B-B14F-4D97-AF65-F5344CB8AC3E}">
        <p14:creationId xmlns:p14="http://schemas.microsoft.com/office/powerpoint/2010/main" val="1271893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pPr marL="0" indent="0" algn="just">
              <a:buNone/>
            </a:pPr>
            <a:r>
              <a:rPr lang="en-US" b="1" u="sng" dirty="0" smtClean="0"/>
              <a:t>Introduction</a:t>
            </a:r>
          </a:p>
          <a:p>
            <a:pPr algn="just"/>
            <a:r>
              <a:rPr lang="en-US" b="1" dirty="0" smtClean="0"/>
              <a:t>Digital </a:t>
            </a:r>
            <a:r>
              <a:rPr lang="en-US" b="1" dirty="0"/>
              <a:t>logic</a:t>
            </a:r>
            <a:r>
              <a:rPr lang="en-US" dirty="0"/>
              <a:t> is fundamental in creating electronic devices.</a:t>
            </a:r>
          </a:p>
          <a:p>
            <a:pPr lvl="0" algn="just"/>
            <a:r>
              <a:rPr lang="en-US" dirty="0"/>
              <a:t>Electronic circuits are basis of developing Very large scale </a:t>
            </a:r>
            <a:r>
              <a:rPr lang="en-US" dirty="0" smtClean="0"/>
              <a:t>integration(VLSI)</a:t>
            </a:r>
            <a:endParaRPr lang="en-US" dirty="0"/>
          </a:p>
          <a:p>
            <a:pPr lvl="0" algn="just"/>
            <a:r>
              <a:rPr lang="en-US" dirty="0"/>
              <a:t>VLSI is basis for all day today computational frameworks</a:t>
            </a:r>
          </a:p>
          <a:p>
            <a:pPr lvl="0" algn="just"/>
            <a:r>
              <a:rPr lang="en-US" dirty="0"/>
              <a:t>Pure software computation may not work with all smart devices existing today</a:t>
            </a:r>
          </a:p>
          <a:p>
            <a:pPr lvl="0" algn="just"/>
            <a:r>
              <a:rPr lang="en-US" dirty="0"/>
              <a:t>So software engineers should have basic knowledge of logic devices and its working without doubt</a:t>
            </a:r>
          </a:p>
          <a:p>
            <a:endParaRPr lang="en-US" dirty="0"/>
          </a:p>
        </p:txBody>
      </p:sp>
    </p:spTree>
    <p:extLst>
      <p:ext uri="{BB962C8B-B14F-4D97-AF65-F5344CB8AC3E}">
        <p14:creationId xmlns:p14="http://schemas.microsoft.com/office/powerpoint/2010/main" val="1912753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Functionally Equivalent Network</a:t>
            </a:r>
            <a:endParaRPr lang="en-US" dirty="0"/>
          </a:p>
        </p:txBody>
      </p:sp>
      <p:pic>
        <p:nvPicPr>
          <p:cNvPr id="4" name="Content Placeholder 3"/>
          <p:cNvPicPr>
            <a:picLocks noGrp="1" noChangeAspect="1"/>
          </p:cNvPicPr>
          <p:nvPr>
            <p:ph idx="1"/>
          </p:nvPr>
        </p:nvPicPr>
        <p:blipFill>
          <a:blip r:embed="rId2"/>
          <a:stretch>
            <a:fillRect/>
          </a:stretch>
        </p:blipFill>
        <p:spPr>
          <a:xfrm>
            <a:off x="1219200" y="4038600"/>
            <a:ext cx="7605032" cy="1847850"/>
          </a:xfrm>
          <a:prstGeom prst="rect">
            <a:avLst/>
          </a:prstGeom>
        </p:spPr>
      </p:pic>
      <p:pic>
        <p:nvPicPr>
          <p:cNvPr id="5" name="Picture 4"/>
          <p:cNvPicPr>
            <a:picLocks noChangeAspect="1"/>
          </p:cNvPicPr>
          <p:nvPr/>
        </p:nvPicPr>
        <p:blipFill>
          <a:blip r:embed="rId3"/>
          <a:stretch>
            <a:fillRect/>
          </a:stretch>
        </p:blipFill>
        <p:spPr>
          <a:xfrm>
            <a:off x="990600" y="1417638"/>
            <a:ext cx="7324723" cy="2011362"/>
          </a:xfrm>
          <a:prstGeom prst="rect">
            <a:avLst/>
          </a:prstGeom>
        </p:spPr>
      </p:pic>
    </p:spTree>
    <p:extLst>
      <p:ext uri="{BB962C8B-B14F-4D97-AF65-F5344CB8AC3E}">
        <p14:creationId xmlns:p14="http://schemas.microsoft.com/office/powerpoint/2010/main" val="1958630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Axioms of Boolean Algebra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600200"/>
                <a:ext cx="8305800" cy="5257800"/>
              </a:xfrm>
            </p:spPr>
            <p:txBody>
              <a:bodyPr>
                <a:normAutofit fontScale="77500" lnSpcReduction="20000"/>
              </a:bodyPr>
              <a:lstStyle/>
              <a:p>
                <a:pPr lvl="0" algn="just"/>
                <a:r>
                  <a:rPr lang="en-US" dirty="0" smtClean="0"/>
                  <a:t>It </a:t>
                </a:r>
                <a:r>
                  <a:rPr lang="en-US" dirty="0"/>
                  <a:t>is based on a set of rules that are derived from a small number of basic assumptions. These assumptions are called </a:t>
                </a:r>
                <a:r>
                  <a:rPr lang="en-US" b="1" dirty="0"/>
                  <a:t>axioms</a:t>
                </a:r>
                <a:r>
                  <a:rPr lang="en-US" dirty="0"/>
                  <a:t>. </a:t>
                </a:r>
              </a:p>
              <a:p>
                <a:pPr lvl="0" algn="just"/>
                <a:r>
                  <a:rPr lang="en-US" dirty="0"/>
                  <a:t>Let us assume that Boolean algebra B involves elements that take on one of two values, 0 and 1. Assume that the following axioms are true:</a:t>
                </a:r>
              </a:p>
              <a:p>
                <a:r>
                  <a:rPr lang="en-US" dirty="0"/>
                  <a:t>1a. </a:t>
                </a:r>
                <a:r>
                  <a:rPr lang="en-US" dirty="0" smtClean="0"/>
                  <a:t>  0</a:t>
                </a:r>
                <a:r>
                  <a:rPr lang="en-US" dirty="0"/>
                  <a:t>· 0 = 0</a:t>
                </a:r>
              </a:p>
              <a:p>
                <a:r>
                  <a:rPr lang="en-US" dirty="0"/>
                  <a:t>1b</a:t>
                </a:r>
                <a:r>
                  <a:rPr lang="en-US" dirty="0" smtClean="0"/>
                  <a:t>.   </a:t>
                </a:r>
                <a:r>
                  <a:rPr lang="en-US" dirty="0"/>
                  <a:t>1+ 1 = 1</a:t>
                </a:r>
              </a:p>
              <a:p>
                <a:r>
                  <a:rPr lang="en-US" dirty="0"/>
                  <a:t>2a. </a:t>
                </a:r>
                <a:r>
                  <a:rPr lang="en-US" dirty="0" smtClean="0"/>
                  <a:t>  1</a:t>
                </a:r>
                <a:r>
                  <a:rPr lang="en-US" dirty="0"/>
                  <a:t>· 1 = 1</a:t>
                </a:r>
              </a:p>
              <a:p>
                <a:r>
                  <a:rPr lang="en-US" dirty="0"/>
                  <a:t>2b. </a:t>
                </a:r>
                <a:r>
                  <a:rPr lang="en-US" dirty="0" smtClean="0"/>
                  <a:t>  0</a:t>
                </a:r>
                <a:r>
                  <a:rPr lang="en-US" dirty="0"/>
                  <a:t>+ 0 = 0</a:t>
                </a:r>
              </a:p>
              <a:p>
                <a:r>
                  <a:rPr lang="en-US" dirty="0"/>
                  <a:t>3a. </a:t>
                </a:r>
                <a:r>
                  <a:rPr lang="en-US" dirty="0" smtClean="0"/>
                  <a:t>  0</a:t>
                </a:r>
                <a:r>
                  <a:rPr lang="en-US" dirty="0"/>
                  <a:t>· 1 = 1 · 0 = 0</a:t>
                </a:r>
              </a:p>
              <a:p>
                <a:r>
                  <a:rPr lang="en-US" dirty="0"/>
                  <a:t>3b. </a:t>
                </a:r>
                <a:r>
                  <a:rPr lang="en-US" dirty="0" smtClean="0"/>
                  <a:t>  1</a:t>
                </a:r>
                <a:r>
                  <a:rPr lang="en-US" dirty="0"/>
                  <a:t>+ 0 = 0 + 1 = 1</a:t>
                </a:r>
              </a:p>
              <a:p>
                <a:r>
                  <a:rPr lang="en-US" dirty="0"/>
                  <a:t>4a. </a:t>
                </a:r>
                <a:r>
                  <a:rPr lang="en-US" dirty="0" smtClean="0"/>
                  <a:t>  If </a:t>
                </a:r>
                <a:r>
                  <a:rPr lang="en-US" dirty="0"/>
                  <a:t>x = 0, then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a14:m>
                <a:r>
                  <a:rPr lang="en-US" dirty="0"/>
                  <a:t> = 1</a:t>
                </a:r>
              </a:p>
              <a:p>
                <a:r>
                  <a:rPr lang="en-US" dirty="0"/>
                  <a:t>4b. </a:t>
                </a:r>
                <a:r>
                  <a:rPr lang="en-US" dirty="0" smtClean="0"/>
                  <a:t>  If </a:t>
                </a:r>
                <a:r>
                  <a:rPr lang="en-US" dirty="0"/>
                  <a:t>x = 1, then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a14:m>
                <a:r>
                  <a:rPr lang="en-US" dirty="0"/>
                  <a:t> = 0</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600200"/>
                <a:ext cx="8305800" cy="5257800"/>
              </a:xfrm>
              <a:blipFill rotWithShape="1">
                <a:blip r:embed="rId2"/>
                <a:stretch>
                  <a:fillRect l="-1101" t="-2088" r="-1175"/>
                </a:stretch>
              </a:blipFill>
            </p:spPr>
            <p:txBody>
              <a:bodyPr/>
              <a:lstStyle/>
              <a:p>
                <a:r>
                  <a:rPr lang="en-US">
                    <a:noFill/>
                  </a:rPr>
                  <a:t> </a:t>
                </a:r>
              </a:p>
            </p:txBody>
          </p:sp>
        </mc:Fallback>
      </mc:AlternateContent>
    </p:spTree>
    <p:extLst>
      <p:ext uri="{BB962C8B-B14F-4D97-AF65-F5344CB8AC3E}">
        <p14:creationId xmlns:p14="http://schemas.microsoft.com/office/powerpoint/2010/main" val="1529589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Single-Variable Theorems</a:t>
            </a:r>
            <a:r>
              <a:rPr lang="en-US" dirty="0" smtClean="0"/>
              <a:t/>
            </a:r>
            <a:br>
              <a:rPr lang="en-US" dirty="0" smtClean="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990600"/>
                <a:ext cx="8305800" cy="5867400"/>
              </a:xfrm>
            </p:spPr>
            <p:txBody>
              <a:bodyPr>
                <a:normAutofit fontScale="85000" lnSpcReduction="20000"/>
              </a:bodyPr>
              <a:lstStyle/>
              <a:p>
                <a:pPr lvl="0" algn="just"/>
                <a:r>
                  <a:rPr lang="en-US" dirty="0" smtClean="0"/>
                  <a:t>From </a:t>
                </a:r>
                <a:r>
                  <a:rPr lang="en-US" dirty="0"/>
                  <a:t>the axioms we can define some rules for dealing with single variables. These </a:t>
                </a:r>
                <a:r>
                  <a:rPr lang="en-US" dirty="0" smtClean="0"/>
                  <a:t>rules </a:t>
                </a:r>
                <a:r>
                  <a:rPr lang="en-US" dirty="0"/>
                  <a:t>are often called </a:t>
                </a:r>
                <a:r>
                  <a:rPr lang="en-US" b="1" dirty="0"/>
                  <a:t>theorems</a:t>
                </a:r>
                <a:r>
                  <a:rPr lang="en-US" dirty="0"/>
                  <a:t>. </a:t>
                </a:r>
                <a:endParaRPr lang="en-US" dirty="0" smtClean="0"/>
              </a:p>
              <a:p>
                <a:pPr marL="0" lvl="0" indent="0" algn="just">
                  <a:buNone/>
                </a:pPr>
                <a:endParaRPr lang="en-US" dirty="0"/>
              </a:p>
              <a:p>
                <a:pPr lvl="0" algn="just"/>
                <a:r>
                  <a:rPr lang="en-US" dirty="0"/>
                  <a:t>If x is a variable in B, then the following theorems hold:</a:t>
                </a:r>
              </a:p>
              <a:p>
                <a:r>
                  <a:rPr lang="en-US" dirty="0"/>
                  <a:t>5a. </a:t>
                </a:r>
                <a:r>
                  <a:rPr lang="en-US" dirty="0" smtClean="0"/>
                  <a:t>    x </a:t>
                </a:r>
                <a:r>
                  <a:rPr lang="en-US" dirty="0"/>
                  <a:t>· 0 = 0</a:t>
                </a:r>
              </a:p>
              <a:p>
                <a:r>
                  <a:rPr lang="en-US" dirty="0"/>
                  <a:t>5b</a:t>
                </a:r>
                <a:r>
                  <a:rPr lang="en-US" dirty="0" smtClean="0"/>
                  <a:t>.     </a:t>
                </a:r>
                <a:r>
                  <a:rPr lang="en-US" dirty="0"/>
                  <a:t>x + 1 = 1</a:t>
                </a:r>
              </a:p>
              <a:p>
                <a:r>
                  <a:rPr lang="en-US" dirty="0"/>
                  <a:t>6a. </a:t>
                </a:r>
                <a:r>
                  <a:rPr lang="en-US" dirty="0" smtClean="0"/>
                  <a:t>     x </a:t>
                </a:r>
                <a:r>
                  <a:rPr lang="en-US" dirty="0"/>
                  <a:t>· 1 = x</a:t>
                </a:r>
              </a:p>
              <a:p>
                <a:r>
                  <a:rPr lang="en-US" dirty="0"/>
                  <a:t>6b. </a:t>
                </a:r>
                <a:r>
                  <a:rPr lang="en-US" dirty="0" smtClean="0"/>
                  <a:t>     x </a:t>
                </a:r>
                <a:r>
                  <a:rPr lang="en-US" dirty="0"/>
                  <a:t>+ 0 = x</a:t>
                </a:r>
              </a:p>
              <a:p>
                <a:r>
                  <a:rPr lang="en-US" dirty="0"/>
                  <a:t>7a. </a:t>
                </a:r>
                <a:r>
                  <a:rPr lang="en-US" dirty="0" smtClean="0"/>
                  <a:t>     x </a:t>
                </a:r>
                <a:r>
                  <a:rPr lang="en-US" dirty="0"/>
                  <a:t>· x = x</a:t>
                </a:r>
              </a:p>
              <a:p>
                <a:r>
                  <a:rPr lang="en-US" dirty="0"/>
                  <a:t>7b. </a:t>
                </a:r>
                <a:r>
                  <a:rPr lang="en-US" dirty="0" smtClean="0"/>
                  <a:t>     x </a:t>
                </a:r>
                <a:r>
                  <a:rPr lang="en-US" dirty="0"/>
                  <a:t>+ x = x</a:t>
                </a:r>
              </a:p>
              <a:p>
                <a:r>
                  <a:rPr lang="en-US" dirty="0"/>
                  <a:t>8a. </a:t>
                </a:r>
                <a:r>
                  <a:rPr lang="en-US" dirty="0" smtClean="0"/>
                  <a:t>     x </a:t>
                </a:r>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a14:m>
                <a:r>
                  <a:rPr lang="en-US" dirty="0"/>
                  <a:t>  = 0</a:t>
                </a:r>
              </a:p>
              <a:p>
                <a:r>
                  <a:rPr lang="en-US" dirty="0"/>
                  <a:t>8b. </a:t>
                </a:r>
                <a:r>
                  <a:rPr lang="en-US" dirty="0" smtClean="0"/>
                  <a:t>     x </a:t>
                </a:r>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a14:m>
                <a:r>
                  <a:rPr lang="en-US" dirty="0"/>
                  <a:t> = 1</a:t>
                </a:r>
              </a:p>
              <a:p>
                <a:r>
                  <a:rPr lang="en-US" dirty="0"/>
                  <a:t>9</a:t>
                </a:r>
                <a:r>
                  <a:rPr lang="en-US" dirty="0" smtClean="0"/>
                  <a:t>.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a14:m>
                <a:r>
                  <a:rPr lang="en-US" dirty="0"/>
                  <a:t> = x</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990600"/>
                <a:ext cx="8305800" cy="5867400"/>
              </a:xfrm>
              <a:blipFill rotWithShape="1">
                <a:blip r:embed="rId2"/>
                <a:stretch>
                  <a:fillRect l="-1248" t="-2079" r="-1395"/>
                </a:stretch>
              </a:blipFill>
            </p:spPr>
            <p:txBody>
              <a:bodyPr/>
              <a:lstStyle/>
              <a:p>
                <a:r>
                  <a:rPr lang="en-US">
                    <a:noFill/>
                  </a:rPr>
                  <a:t> </a:t>
                </a:r>
              </a:p>
            </p:txBody>
          </p:sp>
        </mc:Fallback>
      </mc:AlternateContent>
    </p:spTree>
    <p:extLst>
      <p:ext uri="{BB962C8B-B14F-4D97-AF65-F5344CB8AC3E}">
        <p14:creationId xmlns:p14="http://schemas.microsoft.com/office/powerpoint/2010/main" val="1826383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Duality</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lgn="just"/>
            <a:r>
              <a:rPr lang="en-US" dirty="0" smtClean="0"/>
              <a:t>Given </a:t>
            </a:r>
            <a:r>
              <a:rPr lang="en-US" dirty="0"/>
              <a:t>a logic expression, its dual is obtained by replacing all + operators with · operators, and vice versa, and by replacing all 0s with 1s, and vice versa. </a:t>
            </a:r>
          </a:p>
          <a:p>
            <a:endParaRPr lang="en-US" dirty="0"/>
          </a:p>
        </p:txBody>
      </p:sp>
    </p:spTree>
    <p:extLst>
      <p:ext uri="{BB962C8B-B14F-4D97-AF65-F5344CB8AC3E}">
        <p14:creationId xmlns:p14="http://schemas.microsoft.com/office/powerpoint/2010/main" val="8608131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Two- and Three-Variable Properties</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5486400"/>
          </a:xfrm>
        </p:spPr>
        <p:txBody>
          <a:bodyPr>
            <a:normAutofit fontScale="92500"/>
          </a:bodyPr>
          <a:lstStyle/>
          <a:p>
            <a:pPr lvl="0"/>
            <a:r>
              <a:rPr lang="en-US" dirty="0" smtClean="0"/>
              <a:t>Two- </a:t>
            </a:r>
            <a:r>
              <a:rPr lang="en-US" dirty="0"/>
              <a:t>and three-variable algebraic identities are often referred to as </a:t>
            </a:r>
            <a:r>
              <a:rPr lang="en-US" b="1" dirty="0"/>
              <a:t>properties</a:t>
            </a:r>
            <a:r>
              <a:rPr lang="en-US" dirty="0"/>
              <a:t>. </a:t>
            </a:r>
            <a:endParaRPr lang="en-US" dirty="0" smtClean="0"/>
          </a:p>
          <a:p>
            <a:pPr lvl="0"/>
            <a:endParaRPr lang="en-US" dirty="0"/>
          </a:p>
          <a:p>
            <a:pPr lvl="0"/>
            <a:r>
              <a:rPr lang="en-US" dirty="0"/>
              <a:t>If x, y, and z are the variables in B, then the following properties hold:</a:t>
            </a:r>
          </a:p>
          <a:p>
            <a:r>
              <a:rPr lang="en-US" dirty="0" smtClean="0"/>
              <a:t>10a.	 </a:t>
            </a:r>
            <a:r>
              <a:rPr lang="en-US" dirty="0"/>
              <a:t>x · y = y · x 			Commutative</a:t>
            </a:r>
          </a:p>
          <a:p>
            <a:r>
              <a:rPr lang="en-US" dirty="0"/>
              <a:t>10b. </a:t>
            </a:r>
            <a:r>
              <a:rPr lang="en-US" dirty="0" smtClean="0"/>
              <a:t>	x </a:t>
            </a:r>
            <a:r>
              <a:rPr lang="en-US" dirty="0"/>
              <a:t>+ y = y + </a:t>
            </a:r>
            <a:r>
              <a:rPr lang="en-US" dirty="0" smtClean="0"/>
              <a:t>x</a:t>
            </a:r>
          </a:p>
          <a:p>
            <a:endParaRPr lang="en-US" dirty="0"/>
          </a:p>
          <a:p>
            <a:r>
              <a:rPr lang="en-US" dirty="0"/>
              <a:t>11a. </a:t>
            </a:r>
            <a:r>
              <a:rPr lang="en-US" dirty="0" smtClean="0"/>
              <a:t>	x </a:t>
            </a:r>
            <a:r>
              <a:rPr lang="en-US" dirty="0"/>
              <a:t>· ( y · z) = (x · y) · z 	Associative</a:t>
            </a:r>
          </a:p>
          <a:p>
            <a:r>
              <a:rPr lang="en-US" dirty="0"/>
              <a:t>11b. </a:t>
            </a:r>
            <a:r>
              <a:rPr lang="en-US" dirty="0" smtClean="0"/>
              <a:t>	x </a:t>
            </a:r>
            <a:r>
              <a:rPr lang="en-US" dirty="0"/>
              <a:t>+ ( y + z) = (x + y) + </a:t>
            </a:r>
            <a:r>
              <a:rPr lang="en-US" dirty="0" smtClean="0"/>
              <a:t>z</a:t>
            </a:r>
          </a:p>
          <a:p>
            <a:endParaRPr lang="en-US" dirty="0"/>
          </a:p>
          <a:p>
            <a:endParaRPr lang="en-US" dirty="0"/>
          </a:p>
        </p:txBody>
      </p:sp>
    </p:spTree>
    <p:extLst>
      <p:ext uri="{BB962C8B-B14F-4D97-AF65-F5344CB8AC3E}">
        <p14:creationId xmlns:p14="http://schemas.microsoft.com/office/powerpoint/2010/main" val="10098072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Two- and Three-Variable Properties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876800"/>
              </a:xfrm>
            </p:spPr>
            <p:txBody>
              <a:bodyPr>
                <a:normAutofit fontScale="92500"/>
              </a:bodyPr>
              <a:lstStyle/>
              <a:p>
                <a:r>
                  <a:rPr lang="en-US" dirty="0" smtClean="0"/>
                  <a:t>12a. 	x · ( y + z) = x · y + x · z 	Distributive</a:t>
                </a:r>
              </a:p>
              <a:p>
                <a:r>
                  <a:rPr lang="en-US" dirty="0" smtClean="0"/>
                  <a:t>12b. 	x + y · z = (x + y) · (x + z)</a:t>
                </a:r>
              </a:p>
              <a:p>
                <a:pPr marL="0" indent="0">
                  <a:buNone/>
                </a:pPr>
                <a:endParaRPr lang="en-US" dirty="0" smtClean="0"/>
              </a:p>
              <a:p>
                <a:r>
                  <a:rPr lang="en-US" dirty="0" smtClean="0"/>
                  <a:t>13a</a:t>
                </a:r>
                <a:r>
                  <a:rPr lang="en-US" dirty="0"/>
                  <a:t>. </a:t>
                </a:r>
                <a:r>
                  <a:rPr lang="en-US" dirty="0" smtClean="0"/>
                  <a:t>	x </a:t>
                </a:r>
                <a:r>
                  <a:rPr lang="en-US" dirty="0"/>
                  <a:t>+ x · y = x 		</a:t>
                </a:r>
                <a:r>
                  <a:rPr lang="en-US" dirty="0" smtClean="0"/>
                  <a:t>	Absorption</a:t>
                </a:r>
              </a:p>
              <a:p>
                <a:r>
                  <a:rPr lang="en-US" dirty="0" smtClean="0"/>
                  <a:t>13b</a:t>
                </a:r>
                <a:r>
                  <a:rPr lang="en-US" dirty="0"/>
                  <a:t>. </a:t>
                </a:r>
                <a:r>
                  <a:rPr lang="en-US" dirty="0" smtClean="0"/>
                  <a:t>	x </a:t>
                </a:r>
                <a:r>
                  <a:rPr lang="en-US" dirty="0"/>
                  <a:t>· (x + y) = </a:t>
                </a:r>
                <a:r>
                  <a:rPr lang="en-US" dirty="0" smtClean="0"/>
                  <a:t>x</a:t>
                </a:r>
              </a:p>
              <a:p>
                <a:pPr marL="0" indent="0">
                  <a:buNone/>
                </a:pPr>
                <a:endParaRPr lang="en-US" dirty="0" smtClean="0"/>
              </a:p>
              <a:p>
                <a:r>
                  <a:rPr lang="en-US" dirty="0" smtClean="0"/>
                  <a:t>14a</a:t>
                </a:r>
                <a:r>
                  <a:rPr lang="en-US" dirty="0"/>
                  <a:t>. </a:t>
                </a:r>
                <a:r>
                  <a:rPr lang="en-US" dirty="0" smtClean="0"/>
                  <a:t>	x </a:t>
                </a:r>
                <a:r>
                  <a:rPr lang="en-US" dirty="0"/>
                  <a:t>· y + x ·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𝑦</m:t>
                        </m:r>
                      </m:e>
                    </m:acc>
                  </m:oMath>
                </a14:m>
                <a:r>
                  <a:rPr lang="en-US" dirty="0"/>
                  <a:t> = x 	</a:t>
                </a:r>
                <a:r>
                  <a:rPr lang="en-US" dirty="0" smtClean="0"/>
                  <a:t>	Combining</a:t>
                </a:r>
              </a:p>
              <a:p>
                <a:r>
                  <a:rPr lang="en-US" dirty="0" smtClean="0"/>
                  <a:t>14b</a:t>
                </a:r>
                <a:r>
                  <a:rPr lang="en-US" dirty="0"/>
                  <a:t>. </a:t>
                </a:r>
                <a:r>
                  <a:rPr lang="en-US" dirty="0" smtClean="0"/>
                  <a:t>	(</a:t>
                </a:r>
                <a:r>
                  <a:rPr lang="en-US" dirty="0"/>
                  <a:t>x + y) · (x +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𝑦</m:t>
                        </m:r>
                      </m:e>
                    </m:acc>
                  </m:oMath>
                </a14:m>
                <a:r>
                  <a:rPr lang="en-US" dirty="0"/>
                  <a:t>) = x</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876800"/>
              </a:xfrm>
              <a:blipFill rotWithShape="1">
                <a:blip r:embed="rId2"/>
                <a:stretch>
                  <a:fillRect l="-1481" t="-1500"/>
                </a:stretch>
              </a:blipFill>
            </p:spPr>
            <p:txBody>
              <a:bodyPr/>
              <a:lstStyle/>
              <a:p>
                <a:r>
                  <a:rPr lang="en-US">
                    <a:noFill/>
                  </a:rPr>
                  <a:t> </a:t>
                </a:r>
              </a:p>
            </p:txBody>
          </p:sp>
        </mc:Fallback>
      </mc:AlternateContent>
    </p:spTree>
    <p:extLst>
      <p:ext uri="{BB962C8B-B14F-4D97-AF65-F5344CB8AC3E}">
        <p14:creationId xmlns:p14="http://schemas.microsoft.com/office/powerpoint/2010/main" val="2932805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Two- and Three-Variable Properties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err="1" smtClean="0"/>
                  <a:t>DeMorgan’s</a:t>
                </a:r>
                <a:r>
                  <a:rPr lang="en-US" dirty="0" smtClean="0"/>
                  <a:t> theorem</a:t>
                </a:r>
              </a:p>
              <a:p>
                <a:pPr marL="0" indent="0">
                  <a:buNone/>
                </a:pPr>
                <a:endParaRPr lang="en-US" dirty="0" smtClean="0"/>
              </a:p>
              <a:p>
                <a:r>
                  <a:rPr lang="en-US" dirty="0" smtClean="0"/>
                  <a:t>15a.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r>
                          <a:rPr lang="en-US" i="1">
                            <a:latin typeface="Cambria Math"/>
                          </a:rPr>
                          <m:t>.</m:t>
                        </m:r>
                        <m:r>
                          <a:rPr lang="en-US" i="1">
                            <a:latin typeface="Cambria Math"/>
                          </a:rPr>
                          <m:t>𝑦</m:t>
                        </m:r>
                      </m:e>
                    </m:acc>
                  </m:oMath>
                </a14:m>
                <a:r>
                  <a:rPr lang="en-US" dirty="0"/>
                  <a:t> =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a14:m>
                <a:r>
                  <a:rPr lang="en-US" dirty="0"/>
                  <a:t> +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𝑦</m:t>
                        </m:r>
                      </m:e>
                    </m:acc>
                  </m:oMath>
                </a14:m>
                <a:r>
                  <a:rPr lang="en-US" dirty="0"/>
                  <a:t> 	</a:t>
                </a:r>
                <a:endParaRPr lang="en-US" dirty="0" smtClean="0"/>
              </a:p>
              <a:p>
                <a:r>
                  <a:rPr lang="en-US" dirty="0" smtClean="0"/>
                  <a:t>15b.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r>
                          <a:rPr lang="en-US" i="1">
                            <a:latin typeface="Cambria Math"/>
                          </a:rPr>
                          <m:t>+</m:t>
                        </m:r>
                        <m:r>
                          <a:rPr lang="en-US" i="1">
                            <a:latin typeface="Cambria Math"/>
                          </a:rPr>
                          <m:t>𝑦</m:t>
                        </m:r>
                      </m:e>
                    </m:acc>
                  </m:oMath>
                </a14:m>
                <a:r>
                  <a:rPr lang="en-US" dirty="0"/>
                  <a:t> =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a14:m>
                <a:r>
                  <a:rPr lang="en-US" dirty="0"/>
                  <a:t> .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𝑦</m:t>
                        </m:r>
                      </m:e>
                    </m:acc>
                  </m:oMath>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73082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Two- and Three-Variable Properties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dirty="0" smtClean="0"/>
              </a:p>
              <a:p>
                <a:r>
                  <a:rPr lang="en-US" dirty="0" smtClean="0"/>
                  <a:t>Consensus theorem</a:t>
                </a:r>
              </a:p>
              <a:p>
                <a:r>
                  <a:rPr lang="en-US" dirty="0"/>
                  <a:t>16a. 	x +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a14:m>
                <a:r>
                  <a:rPr lang="en-US" dirty="0"/>
                  <a:t> · y = x + y </a:t>
                </a:r>
              </a:p>
              <a:p>
                <a:r>
                  <a:rPr lang="en-US" dirty="0"/>
                  <a:t>16b.	 x ·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a14:m>
                <a:r>
                  <a:rPr lang="en-US" dirty="0"/>
                  <a:t> + y) = x · y</a:t>
                </a:r>
              </a:p>
              <a:p>
                <a:r>
                  <a:rPr lang="en-US" smtClean="0"/>
                  <a:t>17a</a:t>
                </a:r>
                <a:r>
                  <a:rPr lang="en-US" dirty="0"/>
                  <a:t>. </a:t>
                </a:r>
                <a:r>
                  <a:rPr lang="en-US" dirty="0" smtClean="0"/>
                  <a:t>	</a:t>
                </a:r>
                <a:r>
                  <a:rPr lang="en-US" dirty="0" err="1" smtClean="0"/>
                  <a:t>x.y</a:t>
                </a:r>
                <a:r>
                  <a:rPr lang="en-US" dirty="0" smtClean="0"/>
                  <a:t> + </a:t>
                </a:r>
                <a:r>
                  <a:rPr lang="en-US" dirty="0" err="1" smtClean="0"/>
                  <a:t>y.z</a:t>
                </a:r>
                <a:r>
                  <a:rPr lang="en-US" dirty="0" smtClean="0"/>
                  <a:t> </a:t>
                </a:r>
                <a:r>
                  <a:rPr lang="en-US" dirty="0"/>
                  <a:t>+</a:t>
                </a:r>
                <a:r>
                  <a:rPr lang="en-US" dirty="0" smtClean="0"/>
                  <a:t>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a14:m>
                <a:r>
                  <a:rPr lang="en-US" dirty="0"/>
                  <a:t>.</a:t>
                </a:r>
                <a:r>
                  <a:rPr lang="en-US" dirty="0" smtClean="0"/>
                  <a:t>z = </a:t>
                </a:r>
                <a:r>
                  <a:rPr lang="en-US" dirty="0" err="1" smtClean="0"/>
                  <a:t>x.y</a:t>
                </a:r>
                <a:r>
                  <a:rPr lang="en-US" dirty="0" smtClean="0"/>
                  <a:t> </a:t>
                </a:r>
                <a:r>
                  <a:rPr lang="en-US" dirty="0"/>
                  <a:t>+</a:t>
                </a:r>
                <a:r>
                  <a:rPr lang="en-US" dirty="0" smtClean="0"/>
                  <a:t>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a:rPr>
                          <m:t> </m:t>
                        </m:r>
                        <m:r>
                          <a:rPr lang="en-US" i="1">
                            <a:latin typeface="Cambria Math"/>
                          </a:rPr>
                          <m:t>𝑥</m:t>
                        </m:r>
                      </m:e>
                    </m:acc>
                  </m:oMath>
                </a14:m>
                <a:r>
                  <a:rPr lang="en-US" dirty="0"/>
                  <a:t>.z 	</a:t>
                </a:r>
                <a:endParaRPr lang="en-US" dirty="0" smtClean="0"/>
              </a:p>
              <a:p>
                <a:r>
                  <a:rPr lang="en-US" dirty="0" smtClean="0"/>
                  <a:t>17b</a:t>
                </a:r>
                <a:r>
                  <a:rPr lang="en-US" dirty="0"/>
                  <a:t>. </a:t>
                </a:r>
                <a:r>
                  <a:rPr lang="en-US" dirty="0" smtClean="0"/>
                  <a:t>	(</a:t>
                </a:r>
                <a:r>
                  <a:rPr lang="en-US" dirty="0" err="1"/>
                  <a:t>x+y</a:t>
                </a:r>
                <a:r>
                  <a:rPr lang="en-US" dirty="0"/>
                  <a:t>).(</a:t>
                </a:r>
                <a:r>
                  <a:rPr lang="en-US" dirty="0" err="1"/>
                  <a:t>y+z</a:t>
                </a:r>
                <a:r>
                  <a:rPr lang="en-US" dirty="0"/>
                  <a:t>).(</a:t>
                </a:r>
                <a14:m>
                  <m:oMath xmlns:m="http://schemas.openxmlformats.org/officeDocument/2006/math">
                    <m:r>
                      <a:rPr lang="en-US" i="1">
                        <a:latin typeface="Cambria Math"/>
                      </a:rPr>
                      <m:t> </m:t>
                    </m:r>
                    <m:acc>
                      <m:accPr>
                        <m:chr m:val="̅"/>
                        <m:ctrlPr>
                          <a:rPr lang="en-US" i="1">
                            <a:latin typeface="Cambria Math" panose="02040503050406030204" pitchFamily="18" charset="0"/>
                          </a:rPr>
                        </m:ctrlPr>
                      </m:accPr>
                      <m:e>
                        <m:r>
                          <a:rPr lang="en-US" i="1">
                            <a:latin typeface="Cambria Math"/>
                          </a:rPr>
                          <m:t>𝑥</m:t>
                        </m:r>
                      </m:e>
                    </m:acc>
                  </m:oMath>
                </a14:m>
                <a:r>
                  <a:rPr lang="en-US" dirty="0"/>
                  <a:t>+z</a:t>
                </a:r>
                <a:r>
                  <a:rPr lang="en-US" dirty="0" smtClean="0"/>
                  <a:t>) = (</a:t>
                </a:r>
                <a:r>
                  <a:rPr lang="en-US" dirty="0" err="1"/>
                  <a:t>x+y</a:t>
                </a:r>
                <a:r>
                  <a:rPr lang="en-US" dirty="0"/>
                  <a:t>).(</a:t>
                </a:r>
                <a14:m>
                  <m:oMath xmlns:m="http://schemas.openxmlformats.org/officeDocument/2006/math">
                    <m:r>
                      <a:rPr lang="en-US" i="1">
                        <a:latin typeface="Cambria Math"/>
                      </a:rPr>
                      <m:t> </m:t>
                    </m:r>
                    <m:acc>
                      <m:accPr>
                        <m:chr m:val="̅"/>
                        <m:ctrlPr>
                          <a:rPr lang="en-US" i="1">
                            <a:latin typeface="Cambria Math" panose="02040503050406030204" pitchFamily="18" charset="0"/>
                          </a:rPr>
                        </m:ctrlPr>
                      </m:accPr>
                      <m:e>
                        <m:r>
                          <a:rPr lang="en-US" i="1">
                            <a:latin typeface="Cambria Math"/>
                          </a:rPr>
                          <m:t>𝑥</m:t>
                        </m:r>
                      </m:e>
                    </m:acc>
                  </m:oMath>
                </a14:m>
                <a:r>
                  <a:rPr lang="en-US" dirty="0"/>
                  <a:t>+z)</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a:stretch>
              </a:blipFill>
            </p:spPr>
            <p:txBody>
              <a:bodyPr/>
              <a:lstStyle/>
              <a:p>
                <a:r>
                  <a:rPr lang="en-US">
                    <a:noFill/>
                  </a:rPr>
                  <a:t> </a:t>
                </a:r>
              </a:p>
            </p:txBody>
          </p:sp>
        </mc:Fallback>
      </mc:AlternateContent>
    </p:spTree>
    <p:extLst>
      <p:ext uri="{BB962C8B-B14F-4D97-AF65-F5344CB8AC3E}">
        <p14:creationId xmlns:p14="http://schemas.microsoft.com/office/powerpoint/2010/main" val="15570692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Synthesis using AND, OR and NOT gates</a:t>
            </a:r>
            <a:endParaRPr lang="en-US" dirty="0"/>
          </a:p>
        </p:txBody>
      </p:sp>
      <p:sp>
        <p:nvSpPr>
          <p:cNvPr id="3" name="Content Placeholder 2"/>
          <p:cNvSpPr>
            <a:spLocks noGrp="1"/>
          </p:cNvSpPr>
          <p:nvPr>
            <p:ph idx="1"/>
          </p:nvPr>
        </p:nvSpPr>
        <p:spPr>
          <a:xfrm>
            <a:off x="457200" y="1600200"/>
            <a:ext cx="8229600" cy="4876800"/>
          </a:xfrm>
        </p:spPr>
        <p:txBody>
          <a:bodyPr/>
          <a:lstStyle/>
          <a:p>
            <a:pPr algn="just"/>
            <a:r>
              <a:rPr lang="en-US" dirty="0" smtClean="0"/>
              <a:t>Create a product term that has a value of 1 for each valuation for which the output function f has to be 1.</a:t>
            </a:r>
          </a:p>
          <a:p>
            <a:pPr marL="0" indent="0" algn="just">
              <a:buNone/>
            </a:pPr>
            <a:endParaRPr lang="en-US" dirty="0" smtClean="0"/>
          </a:p>
          <a:p>
            <a:pPr algn="just"/>
            <a:r>
              <a:rPr lang="en-US" dirty="0" smtClean="0"/>
              <a:t>Then we can take the logical sum of these product terms to realize f.</a:t>
            </a:r>
          </a:p>
          <a:p>
            <a:pPr marL="0" indent="0" algn="just">
              <a:buNone/>
            </a:pPr>
            <a:endParaRPr lang="en-US" dirty="0" smtClean="0"/>
          </a:p>
          <a:p>
            <a:pPr algn="just"/>
            <a:r>
              <a:rPr lang="en-US" dirty="0" smtClean="0"/>
              <a:t>If input variable xi is 1 then xi is entered; if xi=0 then xi’ is entered.</a:t>
            </a:r>
            <a:endParaRPr lang="en-US" dirty="0"/>
          </a:p>
        </p:txBody>
      </p:sp>
    </p:spTree>
    <p:extLst>
      <p:ext uri="{BB962C8B-B14F-4D97-AF65-F5344CB8AC3E}">
        <p14:creationId xmlns:p14="http://schemas.microsoft.com/office/powerpoint/2010/main" val="42128988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F(x1,x2) = X1X2+ X1’X2’+ X1’X2</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00200"/>
            <a:ext cx="6629400" cy="426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3597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lvl="0" algn="just"/>
            <a:r>
              <a:rPr lang="en-US" dirty="0"/>
              <a:t>In parallel you will realize all that components studied in theory in their lab sessions and will practice to develop applications based on </a:t>
            </a:r>
            <a:r>
              <a:rPr lang="en-US" dirty="0" smtClean="0"/>
              <a:t>it</a:t>
            </a:r>
          </a:p>
          <a:p>
            <a:pPr lvl="0" algn="just"/>
            <a:r>
              <a:rPr lang="en-US" dirty="0"/>
              <a:t>Logic design will help to study some core subjects like computer architecture in future while designing processors</a:t>
            </a:r>
          </a:p>
          <a:p>
            <a:pPr lvl="0" algn="just"/>
            <a:r>
              <a:rPr lang="en-US" dirty="0"/>
              <a:t>Further you may apply this architecture subject to enhance and study parallel programming. </a:t>
            </a:r>
            <a:endParaRPr lang="en-US" dirty="0" smtClean="0"/>
          </a:p>
          <a:p>
            <a:pPr algn="just"/>
            <a:r>
              <a:rPr lang="en-US" dirty="0"/>
              <a:t>After going through the series of theory and lab contents you will be able to make mini projects on logic circuits and you can connect your circuits and realize through software</a:t>
            </a:r>
          </a:p>
          <a:p>
            <a:pPr marL="0" lvl="0" indent="0" algn="just">
              <a:buNone/>
            </a:pPr>
            <a:endParaRPr lang="en-US" dirty="0"/>
          </a:p>
          <a:p>
            <a:pPr lvl="0"/>
            <a:endParaRPr lang="en-US" dirty="0"/>
          </a:p>
          <a:p>
            <a:endParaRPr lang="en-US" dirty="0"/>
          </a:p>
        </p:txBody>
      </p:sp>
    </p:spTree>
    <p:extLst>
      <p:ext uri="{BB962C8B-B14F-4D97-AF65-F5344CB8AC3E}">
        <p14:creationId xmlns:p14="http://schemas.microsoft.com/office/powerpoint/2010/main" val="684923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F(X1,X2) = X2+ X1’</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752600"/>
            <a:ext cx="5257799"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41276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Minterms</a:t>
            </a:r>
            <a:endParaRPr lang="en-US" dirty="0"/>
          </a:p>
        </p:txBody>
      </p:sp>
      <p:sp>
        <p:nvSpPr>
          <p:cNvPr id="3" name="Content Placeholder 2"/>
          <p:cNvSpPr>
            <a:spLocks noGrp="1"/>
          </p:cNvSpPr>
          <p:nvPr>
            <p:ph idx="1"/>
          </p:nvPr>
        </p:nvSpPr>
        <p:spPr>
          <a:xfrm>
            <a:off x="457200" y="1219200"/>
            <a:ext cx="8229600" cy="5334000"/>
          </a:xfrm>
        </p:spPr>
        <p:txBody>
          <a:bodyPr>
            <a:normAutofit lnSpcReduction="10000"/>
          </a:bodyPr>
          <a:lstStyle/>
          <a:p>
            <a:pPr algn="just"/>
            <a:r>
              <a:rPr lang="en-US" dirty="0" smtClean="0"/>
              <a:t>For a function of n variables, a product term in which each of the n variables appears once is called a </a:t>
            </a:r>
            <a:r>
              <a:rPr lang="en-US" b="1" dirty="0" err="1" smtClean="0"/>
              <a:t>minterm</a:t>
            </a:r>
            <a:r>
              <a:rPr lang="en-US" dirty="0" smtClean="0"/>
              <a:t>.</a:t>
            </a:r>
          </a:p>
          <a:p>
            <a:pPr marL="0" indent="0" algn="just">
              <a:buNone/>
            </a:pPr>
            <a:endParaRPr lang="en-US" dirty="0" smtClean="0"/>
          </a:p>
          <a:p>
            <a:pPr algn="just"/>
            <a:r>
              <a:rPr lang="en-US" dirty="0" smtClean="0"/>
              <a:t>The variables may appear in either </a:t>
            </a:r>
            <a:r>
              <a:rPr lang="en-US" b="1" dirty="0" err="1" smtClean="0"/>
              <a:t>uncomplemented</a:t>
            </a:r>
            <a:r>
              <a:rPr lang="en-US" dirty="0" smtClean="0"/>
              <a:t> or </a:t>
            </a:r>
            <a:r>
              <a:rPr lang="en-US" b="1" dirty="0" smtClean="0"/>
              <a:t>complemented</a:t>
            </a:r>
            <a:r>
              <a:rPr lang="en-US" dirty="0" smtClean="0"/>
              <a:t> form.</a:t>
            </a:r>
          </a:p>
          <a:p>
            <a:pPr algn="just"/>
            <a:endParaRPr lang="en-US" dirty="0" smtClean="0"/>
          </a:p>
          <a:p>
            <a:pPr algn="just"/>
            <a:r>
              <a:rPr lang="en-US" dirty="0" smtClean="0"/>
              <a:t>For a given row of the truth table, the </a:t>
            </a:r>
            <a:r>
              <a:rPr lang="en-US" dirty="0" err="1" smtClean="0"/>
              <a:t>minterm</a:t>
            </a:r>
            <a:r>
              <a:rPr lang="en-US" dirty="0" smtClean="0"/>
              <a:t> is formed by including </a:t>
            </a:r>
            <a:r>
              <a:rPr lang="en-US" b="1" dirty="0" smtClean="0"/>
              <a:t>xi</a:t>
            </a:r>
            <a:r>
              <a:rPr lang="en-US" dirty="0" smtClean="0"/>
              <a:t> if </a:t>
            </a:r>
            <a:r>
              <a:rPr lang="en-US" b="1" dirty="0" smtClean="0"/>
              <a:t>xi=1</a:t>
            </a:r>
            <a:r>
              <a:rPr lang="en-US" dirty="0" smtClean="0"/>
              <a:t> and by including </a:t>
            </a:r>
            <a:r>
              <a:rPr lang="en-US" b="1" dirty="0" smtClean="0"/>
              <a:t>xi’ </a:t>
            </a:r>
            <a:r>
              <a:rPr lang="en-US" dirty="0" smtClean="0"/>
              <a:t>if </a:t>
            </a:r>
            <a:r>
              <a:rPr lang="en-US" b="1" dirty="0" smtClean="0"/>
              <a:t>xi=0</a:t>
            </a:r>
            <a:r>
              <a:rPr lang="en-US" dirty="0" smtClean="0"/>
              <a:t>.</a:t>
            </a:r>
            <a:endParaRPr lang="en-US" dirty="0"/>
          </a:p>
        </p:txBody>
      </p:sp>
    </p:spTree>
    <p:extLst>
      <p:ext uri="{BB962C8B-B14F-4D97-AF65-F5344CB8AC3E}">
        <p14:creationId xmlns:p14="http://schemas.microsoft.com/office/powerpoint/2010/main" val="19285302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Three Variable </a:t>
            </a:r>
            <a:r>
              <a:rPr lang="en-US" dirty="0" err="1" smtClean="0"/>
              <a:t>minterms</a:t>
            </a:r>
            <a:r>
              <a:rPr lang="en-US" dirty="0" smtClean="0"/>
              <a:t> &amp; </a:t>
            </a:r>
            <a:r>
              <a:rPr lang="en-US" dirty="0" err="1" smtClean="0"/>
              <a:t>maxterms</a:t>
            </a:r>
            <a:endParaRPr lang="en-US" dirty="0"/>
          </a:p>
        </p:txBody>
      </p:sp>
      <p:pic>
        <p:nvPicPr>
          <p:cNvPr id="4" name="Content Placeholder 3"/>
          <p:cNvPicPr>
            <a:picLocks noGrp="1"/>
          </p:cNvPicPr>
          <p:nvPr>
            <p:ph idx="1"/>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457200" y="2126512"/>
            <a:ext cx="8229600" cy="4045688"/>
          </a:xfrm>
          <a:prstGeom prst="rect">
            <a:avLst/>
          </a:prstGeom>
          <a:noFill/>
          <a:ln>
            <a:noFill/>
          </a:ln>
        </p:spPr>
      </p:pic>
    </p:spTree>
    <p:extLst>
      <p:ext uri="{BB962C8B-B14F-4D97-AF65-F5344CB8AC3E}">
        <p14:creationId xmlns:p14="http://schemas.microsoft.com/office/powerpoint/2010/main" val="25746063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 of products forms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Any function f can be represented by a sum of </a:t>
            </a:r>
            <a:r>
              <a:rPr lang="en-US" dirty="0" err="1" smtClean="0"/>
              <a:t>minterms</a:t>
            </a:r>
            <a:r>
              <a:rPr lang="en-US" dirty="0" smtClean="0"/>
              <a:t> that correspond to the rows in the truth table for which f=1.</a:t>
            </a:r>
          </a:p>
          <a:p>
            <a:pPr marL="0" indent="0" algn="just">
              <a:buNone/>
            </a:pPr>
            <a:endParaRPr lang="en-US" dirty="0" smtClean="0"/>
          </a:p>
          <a:p>
            <a:pPr algn="just"/>
            <a:r>
              <a:rPr lang="en-US" dirty="0" smtClean="0"/>
              <a:t>A logic expression consisting of product terms that are summed is said to be </a:t>
            </a:r>
            <a:r>
              <a:rPr lang="en-US" b="1" dirty="0" smtClean="0"/>
              <a:t>sum-of-product</a:t>
            </a:r>
            <a:r>
              <a:rPr lang="en-US" dirty="0" smtClean="0"/>
              <a:t> form.</a:t>
            </a:r>
          </a:p>
          <a:p>
            <a:pPr marL="0" indent="0" algn="just">
              <a:buNone/>
            </a:pPr>
            <a:endParaRPr lang="en-US" dirty="0" smtClean="0"/>
          </a:p>
          <a:p>
            <a:pPr algn="just"/>
            <a:r>
              <a:rPr lang="en-US" dirty="0" smtClean="0"/>
              <a:t>If each product term is a </a:t>
            </a:r>
            <a:r>
              <a:rPr lang="en-US" dirty="0" err="1" smtClean="0"/>
              <a:t>minterm</a:t>
            </a:r>
            <a:r>
              <a:rPr lang="en-US" dirty="0" smtClean="0"/>
              <a:t>, then the expression is called </a:t>
            </a:r>
            <a:r>
              <a:rPr lang="en-US" b="1" dirty="0" smtClean="0"/>
              <a:t>canonical sum-of-products</a:t>
            </a:r>
            <a:r>
              <a:rPr lang="en-US" dirty="0" smtClean="0"/>
              <a:t> for the function f.</a:t>
            </a:r>
            <a:endParaRPr lang="en-US" dirty="0"/>
          </a:p>
        </p:txBody>
      </p:sp>
    </p:spTree>
    <p:extLst>
      <p:ext uri="{BB962C8B-B14F-4D97-AF65-F5344CB8AC3E}">
        <p14:creationId xmlns:p14="http://schemas.microsoft.com/office/powerpoint/2010/main" val="31028019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Three variable function</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7086599"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76560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Maxterms</a:t>
            </a:r>
            <a:endParaRPr lang="en-US" dirty="0"/>
          </a:p>
        </p:txBody>
      </p:sp>
      <p:sp>
        <p:nvSpPr>
          <p:cNvPr id="3" name="Content Placeholder 2"/>
          <p:cNvSpPr>
            <a:spLocks noGrp="1"/>
          </p:cNvSpPr>
          <p:nvPr>
            <p:ph idx="1"/>
          </p:nvPr>
        </p:nvSpPr>
        <p:spPr/>
        <p:txBody>
          <a:bodyPr/>
          <a:lstStyle/>
          <a:p>
            <a:pPr algn="just"/>
            <a:r>
              <a:rPr lang="en-US" dirty="0" smtClean="0"/>
              <a:t>The principle of duality suggests that if it is possible to synthesize a function f by considering the rows in the truth table for which f=1, then it should also be possible to synthesize f by considering the rows for which </a:t>
            </a:r>
            <a:r>
              <a:rPr lang="en-US" b="1" dirty="0" smtClean="0"/>
              <a:t>f=0</a:t>
            </a:r>
            <a:r>
              <a:rPr lang="en-US" dirty="0" smtClean="0"/>
              <a:t>.</a:t>
            </a:r>
            <a:endParaRPr lang="en-US" dirty="0"/>
          </a:p>
        </p:txBody>
      </p:sp>
    </p:spTree>
    <p:extLst>
      <p:ext uri="{BB962C8B-B14F-4D97-AF65-F5344CB8AC3E}">
        <p14:creationId xmlns:p14="http://schemas.microsoft.com/office/powerpoint/2010/main" val="1851266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Product-of-sum forms</a:t>
            </a:r>
            <a:endParaRPr lang="en-US" dirty="0"/>
          </a:p>
        </p:txBody>
      </p:sp>
      <p:sp>
        <p:nvSpPr>
          <p:cNvPr id="3" name="Content Placeholder 2"/>
          <p:cNvSpPr>
            <a:spLocks noGrp="1"/>
          </p:cNvSpPr>
          <p:nvPr>
            <p:ph idx="1"/>
          </p:nvPr>
        </p:nvSpPr>
        <p:spPr/>
        <p:txBody>
          <a:bodyPr/>
          <a:lstStyle/>
          <a:p>
            <a:pPr algn="just"/>
            <a:r>
              <a:rPr lang="en-US" dirty="0" smtClean="0"/>
              <a:t>A logic expression consisting of sum terms that are the factors of a logical product is said to be of the </a:t>
            </a:r>
            <a:r>
              <a:rPr lang="en-US" b="1" dirty="0" smtClean="0"/>
              <a:t>product-of-sums</a:t>
            </a:r>
            <a:r>
              <a:rPr lang="en-US" dirty="0" smtClean="0"/>
              <a:t> form.</a:t>
            </a:r>
          </a:p>
          <a:p>
            <a:pPr algn="just"/>
            <a:endParaRPr lang="en-US" dirty="0" smtClean="0"/>
          </a:p>
          <a:p>
            <a:pPr algn="just"/>
            <a:r>
              <a:rPr lang="en-US" dirty="0" smtClean="0"/>
              <a:t>If each sum term is a </a:t>
            </a:r>
            <a:r>
              <a:rPr lang="en-US" b="1" dirty="0" err="1" smtClean="0"/>
              <a:t>maxterm</a:t>
            </a:r>
            <a:r>
              <a:rPr lang="en-US" dirty="0" smtClean="0"/>
              <a:t>, then the expression is called a </a:t>
            </a:r>
            <a:r>
              <a:rPr lang="en-US" b="1" dirty="0" smtClean="0"/>
              <a:t>canonical-product-of sums</a:t>
            </a:r>
            <a:r>
              <a:rPr lang="en-US" dirty="0" smtClean="0"/>
              <a:t> for the given function.</a:t>
            </a:r>
            <a:endParaRPr lang="en-US" dirty="0"/>
          </a:p>
        </p:txBody>
      </p:sp>
    </p:spTree>
    <p:extLst>
      <p:ext uri="{BB962C8B-B14F-4D97-AF65-F5344CB8AC3E}">
        <p14:creationId xmlns:p14="http://schemas.microsoft.com/office/powerpoint/2010/main" val="22992480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NAND &amp; NOR Gates</a:t>
            </a:r>
          </a:p>
        </p:txBody>
      </p:sp>
      <p:pic>
        <p:nvPicPr>
          <p:cNvPr id="4" name="Content Placeholder 3"/>
          <p:cNvPicPr>
            <a:picLocks noGrp="1" noChangeAspect="1"/>
          </p:cNvPicPr>
          <p:nvPr>
            <p:ph idx="1"/>
          </p:nvPr>
        </p:nvPicPr>
        <p:blipFill>
          <a:blip r:embed="rId2"/>
          <a:stretch>
            <a:fillRect/>
          </a:stretch>
        </p:blipFill>
        <p:spPr>
          <a:xfrm>
            <a:off x="990600" y="1853406"/>
            <a:ext cx="7162799" cy="4019550"/>
          </a:xfrm>
          <a:prstGeom prst="rect">
            <a:avLst/>
          </a:prstGeom>
        </p:spPr>
      </p:pic>
    </p:spTree>
    <p:extLst>
      <p:ext uri="{BB962C8B-B14F-4D97-AF65-F5344CB8AC3E}">
        <p14:creationId xmlns:p14="http://schemas.microsoft.com/office/powerpoint/2010/main" val="524239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Demorgan’s</a:t>
            </a:r>
            <a:r>
              <a:rPr lang="en-US" sz="3200" dirty="0" smtClean="0"/>
              <a:t> theorem in terms of logic gates</a:t>
            </a:r>
            <a:endParaRPr lang="en-US" sz="3200"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7924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42009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Demorgan’s</a:t>
            </a:r>
            <a:r>
              <a:rPr lang="en-US" sz="3200" dirty="0" smtClean="0"/>
              <a:t> theorem in terms of logic gates</a:t>
            </a:r>
            <a:endParaRPr lang="en-US" sz="3200"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2580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5771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Truth Table</a:t>
            </a:r>
            <a:endParaRPr lang="en-US" dirty="0"/>
          </a:p>
        </p:txBody>
      </p:sp>
      <p:pic>
        <p:nvPicPr>
          <p:cNvPr id="4" name="Content Placeholder 3"/>
          <p:cNvPicPr>
            <a:picLocks noGrp="1"/>
          </p:cNvPicPr>
          <p:nvPr>
            <p:ph idx="1"/>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2691988" y="2209800"/>
            <a:ext cx="3760024" cy="2934422"/>
          </a:xfrm>
          <a:prstGeom prst="rect">
            <a:avLst/>
          </a:prstGeom>
          <a:noFill/>
          <a:ln>
            <a:noFill/>
          </a:ln>
        </p:spPr>
      </p:pic>
    </p:spTree>
    <p:extLst>
      <p:ext uri="{BB962C8B-B14F-4D97-AF65-F5344CB8AC3E}">
        <p14:creationId xmlns:p14="http://schemas.microsoft.com/office/powerpoint/2010/main" val="14184679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sz="3600" dirty="0" smtClean="0"/>
              <a:t/>
            </a:r>
            <a:br>
              <a:rPr lang="en-US" sz="3600" dirty="0" smtClean="0"/>
            </a:br>
            <a:r>
              <a:rPr lang="en-US" sz="3600" dirty="0"/>
              <a:t/>
            </a:r>
            <a:br>
              <a:rPr lang="en-US" sz="3600" dirty="0"/>
            </a:br>
            <a:r>
              <a:rPr lang="en-US" sz="3600" dirty="0" smtClean="0"/>
              <a:t>Lab-2 </a:t>
            </a:r>
            <a:r>
              <a:rPr lang="en-US" sz="3600" b="1" dirty="0" smtClean="0"/>
              <a:t>VERIFICATION </a:t>
            </a:r>
            <a:r>
              <a:rPr lang="en-US" sz="3600" b="1" dirty="0"/>
              <a:t>AND APPLICATION OF BOOLEAN ALGEBRA</a:t>
            </a:r>
            <a:r>
              <a:rPr lang="en-US" dirty="0"/>
              <a:t/>
            </a:r>
            <a:br>
              <a:rPr lang="en-US" dirty="0"/>
            </a:br>
            <a:r>
              <a:rPr lang="en-US" dirty="0"/>
              <a:t>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838200" y="1295400"/>
            <a:ext cx="7992379" cy="5257800"/>
          </a:xfrm>
          <a:prstGeom prst="rect">
            <a:avLst/>
          </a:prstGeom>
        </p:spPr>
      </p:pic>
    </p:spTree>
    <p:extLst>
      <p:ext uri="{BB962C8B-B14F-4D97-AF65-F5344CB8AC3E}">
        <p14:creationId xmlns:p14="http://schemas.microsoft.com/office/powerpoint/2010/main" val="4080557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Verilog</a:t>
            </a:r>
            <a:endParaRPr lang="en-US" dirty="0"/>
          </a:p>
        </p:txBody>
      </p:sp>
      <p:sp>
        <p:nvSpPr>
          <p:cNvPr id="3" name="Content Placeholder 2"/>
          <p:cNvSpPr>
            <a:spLocks noGrp="1"/>
          </p:cNvSpPr>
          <p:nvPr>
            <p:ph idx="1"/>
          </p:nvPr>
        </p:nvSpPr>
        <p:spPr/>
        <p:txBody>
          <a:bodyPr>
            <a:normAutofit lnSpcReduction="10000"/>
          </a:bodyPr>
          <a:lstStyle/>
          <a:p>
            <a:pPr lvl="0" algn="just"/>
            <a:r>
              <a:rPr lang="en-US" b="1" dirty="0"/>
              <a:t>Introduction to CAD Tools</a:t>
            </a:r>
            <a:endParaRPr lang="en-US" dirty="0"/>
          </a:p>
          <a:p>
            <a:pPr lvl="0" algn="just"/>
            <a:r>
              <a:rPr lang="en-US" dirty="0"/>
              <a:t>To design a logic circuit, a number of CAD tools are needed</a:t>
            </a:r>
            <a:r>
              <a:rPr lang="en-US" dirty="0" smtClean="0"/>
              <a:t>.</a:t>
            </a:r>
          </a:p>
          <a:p>
            <a:pPr marL="0" lvl="0" indent="0" algn="just">
              <a:buNone/>
            </a:pPr>
            <a:endParaRPr lang="en-US" dirty="0"/>
          </a:p>
          <a:p>
            <a:pPr lvl="0" algn="just"/>
            <a:r>
              <a:rPr lang="en-US" dirty="0"/>
              <a:t>Usually packaged together into a CAD system, which typically includes tools for the following tasks: design entry, synthesis and optimization, simulation, and physical design.</a:t>
            </a:r>
          </a:p>
          <a:p>
            <a:pPr marL="0" indent="0" algn="just">
              <a:buNone/>
            </a:pPr>
            <a:r>
              <a:rPr lang="en-US" dirty="0"/>
              <a:t> </a:t>
            </a:r>
          </a:p>
        </p:txBody>
      </p:sp>
    </p:spTree>
    <p:extLst>
      <p:ext uri="{BB962C8B-B14F-4D97-AF65-F5344CB8AC3E}">
        <p14:creationId xmlns:p14="http://schemas.microsoft.com/office/powerpoint/2010/main" val="32287444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Design Entry</a:t>
            </a:r>
            <a:r>
              <a:rPr lang="en-US" dirty="0"/>
              <a:t/>
            </a:r>
            <a:br>
              <a:rPr lang="en-US" dirty="0"/>
            </a:br>
            <a:endParaRPr lang="en-US" dirty="0"/>
          </a:p>
        </p:txBody>
      </p:sp>
      <p:sp>
        <p:nvSpPr>
          <p:cNvPr id="3" name="Content Placeholder 2"/>
          <p:cNvSpPr>
            <a:spLocks noGrp="1"/>
          </p:cNvSpPr>
          <p:nvPr>
            <p:ph idx="1"/>
          </p:nvPr>
        </p:nvSpPr>
        <p:spPr>
          <a:xfrm>
            <a:off x="457200" y="1066800"/>
            <a:ext cx="8229600" cy="5638800"/>
          </a:xfrm>
        </p:spPr>
        <p:txBody>
          <a:bodyPr>
            <a:normAutofit/>
          </a:bodyPr>
          <a:lstStyle/>
          <a:p>
            <a:pPr lvl="0" algn="just"/>
            <a:r>
              <a:rPr lang="en-US" dirty="0" smtClean="0"/>
              <a:t>The </a:t>
            </a:r>
            <a:r>
              <a:rPr lang="en-US" dirty="0"/>
              <a:t>starting point in the process of designing a logic circuit is the conception of what the circuit is supposed to do and the formulation of its general structure. </a:t>
            </a:r>
          </a:p>
          <a:p>
            <a:pPr lvl="0" algn="just"/>
            <a:r>
              <a:rPr lang="en-US" dirty="0"/>
              <a:t>The first stage of this process involves entering into the CAD system a </a:t>
            </a:r>
            <a:r>
              <a:rPr lang="en-US" b="1" dirty="0"/>
              <a:t>description of the circuit </a:t>
            </a:r>
            <a:r>
              <a:rPr lang="en-US" dirty="0"/>
              <a:t>being designed. This stage is called design entry.</a:t>
            </a:r>
          </a:p>
          <a:p>
            <a:pPr lvl="0" algn="just"/>
            <a:r>
              <a:rPr lang="en-US" dirty="0"/>
              <a:t>For design entry we are </a:t>
            </a:r>
            <a:r>
              <a:rPr lang="en-US" b="1" dirty="0"/>
              <a:t>writing source code </a:t>
            </a:r>
            <a:r>
              <a:rPr lang="en-US" dirty="0"/>
              <a:t>in a </a:t>
            </a:r>
            <a:r>
              <a:rPr lang="en-US" b="1" dirty="0"/>
              <a:t>hardware description language</a:t>
            </a:r>
            <a:r>
              <a:rPr lang="en-US" dirty="0"/>
              <a:t>.</a:t>
            </a:r>
          </a:p>
          <a:p>
            <a:endParaRPr lang="en-US" dirty="0"/>
          </a:p>
          <a:p>
            <a:endParaRPr lang="en-US" dirty="0"/>
          </a:p>
        </p:txBody>
      </p:sp>
    </p:spTree>
    <p:extLst>
      <p:ext uri="{BB962C8B-B14F-4D97-AF65-F5344CB8AC3E}">
        <p14:creationId xmlns:p14="http://schemas.microsoft.com/office/powerpoint/2010/main" val="41181106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Hardware Description Languages</a:t>
            </a:r>
            <a:r>
              <a:rPr lang="en-US" dirty="0"/>
              <a:t/>
            </a:r>
            <a:br>
              <a:rPr lang="en-US" dirty="0"/>
            </a:br>
            <a:endParaRPr lang="en-US" dirty="0"/>
          </a:p>
        </p:txBody>
      </p:sp>
      <p:sp>
        <p:nvSpPr>
          <p:cNvPr id="3" name="Content Placeholder 2"/>
          <p:cNvSpPr>
            <a:spLocks noGrp="1"/>
          </p:cNvSpPr>
          <p:nvPr>
            <p:ph idx="1"/>
          </p:nvPr>
        </p:nvSpPr>
        <p:spPr/>
        <p:txBody>
          <a:bodyPr/>
          <a:lstStyle/>
          <a:p>
            <a:pPr lvl="0" algn="just"/>
            <a:r>
              <a:rPr lang="en-US" dirty="0" smtClean="0"/>
              <a:t>A </a:t>
            </a:r>
            <a:r>
              <a:rPr lang="en-US" dirty="0"/>
              <a:t>hardware description language (HDL) is similar to a typical computer programming language except that an HDL is used to describe hardware rather than a program to be executed on a computer. </a:t>
            </a:r>
            <a:endParaRPr lang="en-US" dirty="0" smtClean="0"/>
          </a:p>
          <a:p>
            <a:pPr marL="0" lvl="0" indent="0" algn="just">
              <a:buNone/>
            </a:pPr>
            <a:endParaRPr lang="en-US" dirty="0"/>
          </a:p>
          <a:p>
            <a:pPr lvl="0" algn="just"/>
            <a:r>
              <a:rPr lang="en-US" dirty="0"/>
              <a:t>Two HDLs are IEEE standards: Verilog HDL and VHDL.</a:t>
            </a:r>
          </a:p>
          <a:p>
            <a:endParaRPr lang="en-US" dirty="0"/>
          </a:p>
        </p:txBody>
      </p:sp>
    </p:spTree>
    <p:extLst>
      <p:ext uri="{BB962C8B-B14F-4D97-AF65-F5344CB8AC3E}">
        <p14:creationId xmlns:p14="http://schemas.microsoft.com/office/powerpoint/2010/main" val="7664709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to use Verilog</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lvl="0" algn="just"/>
            <a:r>
              <a:rPr lang="en-US" dirty="0" smtClean="0"/>
              <a:t>Supported </a:t>
            </a:r>
            <a:r>
              <a:rPr lang="en-US" dirty="0"/>
              <a:t>by most companies that offer digital hardware technology. </a:t>
            </a:r>
            <a:endParaRPr lang="en-US" dirty="0" smtClean="0"/>
          </a:p>
          <a:p>
            <a:pPr lvl="0" algn="just"/>
            <a:endParaRPr lang="en-US" dirty="0"/>
          </a:p>
          <a:p>
            <a:pPr lvl="0" algn="just"/>
            <a:r>
              <a:rPr lang="en-US" dirty="0"/>
              <a:t>Verilog provides </a:t>
            </a:r>
            <a:r>
              <a:rPr lang="en-US" b="1" dirty="0"/>
              <a:t>design portability</a:t>
            </a:r>
            <a:r>
              <a:rPr lang="en-US" dirty="0"/>
              <a:t>. A circuit specified in Verilog can be implemented in different types of chips and with CAD tools provided by different companies, without having to change the Verilog specification</a:t>
            </a:r>
            <a:r>
              <a:rPr lang="en-US" dirty="0" smtClean="0"/>
              <a:t>.</a:t>
            </a:r>
          </a:p>
          <a:p>
            <a:pPr marL="0" lvl="0" indent="0" algn="just">
              <a:buNone/>
            </a:pPr>
            <a:endParaRPr lang="en-US" dirty="0"/>
          </a:p>
          <a:p>
            <a:pPr lvl="0" algn="just"/>
            <a:r>
              <a:rPr lang="en-US" dirty="0"/>
              <a:t>Both small and large logic circuit designs can be efficiently represented in Verilog code.</a:t>
            </a:r>
          </a:p>
          <a:p>
            <a:endParaRPr lang="en-US" dirty="0"/>
          </a:p>
        </p:txBody>
      </p:sp>
    </p:spTree>
    <p:extLst>
      <p:ext uri="{BB962C8B-B14F-4D97-AF65-F5344CB8AC3E}">
        <p14:creationId xmlns:p14="http://schemas.microsoft.com/office/powerpoint/2010/main" val="36794733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Representation of Digital Circuits in Verilog</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lvl="0" algn="just"/>
            <a:r>
              <a:rPr lang="en-US" b="1" dirty="0" smtClean="0"/>
              <a:t>Structural </a:t>
            </a:r>
            <a:r>
              <a:rPr lang="en-US" b="1" dirty="0"/>
              <a:t>representation- </a:t>
            </a:r>
            <a:r>
              <a:rPr lang="en-US" dirty="0"/>
              <a:t>A larger circuit is defined by writing code that connects simple circuit elements together</a:t>
            </a:r>
            <a:r>
              <a:rPr lang="en-US" dirty="0" smtClean="0"/>
              <a:t>.</a:t>
            </a:r>
          </a:p>
          <a:p>
            <a:pPr marL="0" lvl="0" indent="0" algn="just">
              <a:buNone/>
            </a:pPr>
            <a:endParaRPr lang="en-US" dirty="0"/>
          </a:p>
          <a:p>
            <a:pPr lvl="0" algn="just"/>
            <a:r>
              <a:rPr lang="en-US" b="1" dirty="0"/>
              <a:t>Behavioral representation- </a:t>
            </a:r>
            <a:r>
              <a:rPr lang="en-US" dirty="0"/>
              <a:t>Describing a circuit by using logic expressions and programming constructs that define the behavior of the circuit but not its actual structure in terms of gates.</a:t>
            </a:r>
          </a:p>
          <a:p>
            <a:endParaRPr lang="en-US" dirty="0"/>
          </a:p>
        </p:txBody>
      </p:sp>
    </p:spTree>
    <p:extLst>
      <p:ext uri="{BB962C8B-B14F-4D97-AF65-F5344CB8AC3E}">
        <p14:creationId xmlns:p14="http://schemas.microsoft.com/office/powerpoint/2010/main" val="12104832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Structural Specification of Logic Circuits</a:t>
            </a:r>
            <a:r>
              <a:rPr lang="en-US" dirty="0"/>
              <a:t/>
            </a:r>
            <a:br>
              <a:rPr lang="en-US" dirty="0"/>
            </a:br>
            <a:endParaRPr lang="en-US" dirty="0"/>
          </a:p>
        </p:txBody>
      </p:sp>
      <p:sp>
        <p:nvSpPr>
          <p:cNvPr id="3" name="Content Placeholder 2"/>
          <p:cNvSpPr>
            <a:spLocks noGrp="1"/>
          </p:cNvSpPr>
          <p:nvPr>
            <p:ph idx="1"/>
          </p:nvPr>
        </p:nvSpPr>
        <p:spPr>
          <a:xfrm>
            <a:off x="457200" y="1600200"/>
            <a:ext cx="8229600" cy="4648200"/>
          </a:xfrm>
        </p:spPr>
        <p:txBody>
          <a:bodyPr>
            <a:normAutofit fontScale="85000" lnSpcReduction="10000"/>
          </a:bodyPr>
          <a:lstStyle/>
          <a:p>
            <a:pPr lvl="0" algn="just"/>
            <a:r>
              <a:rPr lang="en-US" dirty="0" smtClean="0"/>
              <a:t>A </a:t>
            </a:r>
            <a:r>
              <a:rPr lang="en-US" dirty="0"/>
              <a:t>gate is represented by indicating its functional name, output, and inputs. </a:t>
            </a:r>
            <a:endParaRPr lang="en-US" dirty="0" smtClean="0"/>
          </a:p>
          <a:p>
            <a:pPr marL="0" lvl="0" indent="0" algn="just">
              <a:buNone/>
            </a:pPr>
            <a:endParaRPr lang="en-US" dirty="0" smtClean="0"/>
          </a:p>
          <a:p>
            <a:pPr lvl="0" algn="just"/>
            <a:r>
              <a:rPr lang="en-US" dirty="0" smtClean="0"/>
              <a:t>For </a:t>
            </a:r>
            <a:r>
              <a:rPr lang="en-US" dirty="0"/>
              <a:t>example,</a:t>
            </a:r>
          </a:p>
          <a:p>
            <a:pPr lvl="0" algn="just"/>
            <a:r>
              <a:rPr lang="en-US" dirty="0"/>
              <a:t>A two-input AND gate, with inputs x1 and x2 and output y, is denoted as</a:t>
            </a:r>
          </a:p>
          <a:p>
            <a:pPr algn="just"/>
            <a:r>
              <a:rPr lang="en-US" b="1" dirty="0"/>
              <a:t>and </a:t>
            </a:r>
            <a:r>
              <a:rPr lang="en-US" dirty="0"/>
              <a:t>(y, x1, x2);</a:t>
            </a:r>
          </a:p>
          <a:p>
            <a:pPr lvl="0" algn="just"/>
            <a:r>
              <a:rPr lang="en-US" dirty="0"/>
              <a:t>A four-input OR gate is specified as</a:t>
            </a:r>
          </a:p>
          <a:p>
            <a:pPr algn="just"/>
            <a:r>
              <a:rPr lang="en-US" b="1" dirty="0"/>
              <a:t>or </a:t>
            </a:r>
            <a:r>
              <a:rPr lang="en-US" dirty="0"/>
              <a:t>(y, x1, x2, x3, x4);</a:t>
            </a:r>
          </a:p>
          <a:p>
            <a:pPr lvl="0" algn="just"/>
            <a:r>
              <a:rPr lang="en-US" dirty="0"/>
              <a:t>The NOT gate given by </a:t>
            </a:r>
            <a:r>
              <a:rPr lang="en-US" b="1" dirty="0"/>
              <a:t>not </a:t>
            </a:r>
            <a:r>
              <a:rPr lang="en-US" dirty="0"/>
              <a:t>(y, x); implements y = x’. </a:t>
            </a:r>
          </a:p>
          <a:p>
            <a:endParaRPr lang="en-US" dirty="0"/>
          </a:p>
        </p:txBody>
      </p:sp>
    </p:spTree>
    <p:extLst>
      <p:ext uri="{BB962C8B-B14F-4D97-AF65-F5344CB8AC3E}">
        <p14:creationId xmlns:p14="http://schemas.microsoft.com/office/powerpoint/2010/main" val="4682557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Verilog Module</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pPr lvl="0"/>
            <a:r>
              <a:rPr lang="en-US" dirty="0" smtClean="0"/>
              <a:t>It </a:t>
            </a:r>
            <a:r>
              <a:rPr lang="en-US" dirty="0"/>
              <a:t>is a circuit or sub circuit described with Verilog code. </a:t>
            </a:r>
          </a:p>
          <a:p>
            <a:pPr lvl="0"/>
            <a:r>
              <a:rPr lang="en-US" dirty="0"/>
              <a:t>The module has a name, </a:t>
            </a:r>
            <a:r>
              <a:rPr lang="en-US" b="1" i="1" dirty="0" err="1"/>
              <a:t>module_name</a:t>
            </a:r>
            <a:r>
              <a:rPr lang="en-US" dirty="0"/>
              <a:t>, which can be any valid identifier, followed by a list of ports. </a:t>
            </a:r>
          </a:p>
          <a:p>
            <a:pPr lvl="0"/>
            <a:r>
              <a:rPr lang="en-US" dirty="0"/>
              <a:t>The term port refers to an input or output connection in an electrical circuit. The ports can be of type </a:t>
            </a:r>
            <a:r>
              <a:rPr lang="en-US" b="1" dirty="0"/>
              <a:t>input</a:t>
            </a:r>
            <a:r>
              <a:rPr lang="en-US" dirty="0"/>
              <a:t>, </a:t>
            </a:r>
            <a:r>
              <a:rPr lang="en-US" b="1" dirty="0"/>
              <a:t>output</a:t>
            </a:r>
            <a:r>
              <a:rPr lang="en-US" dirty="0"/>
              <a:t>, or </a:t>
            </a:r>
            <a:r>
              <a:rPr lang="en-US" b="1" dirty="0" err="1"/>
              <a:t>inout</a:t>
            </a:r>
            <a:r>
              <a:rPr lang="en-US" b="1" dirty="0"/>
              <a:t> </a:t>
            </a:r>
            <a:r>
              <a:rPr lang="en-US" dirty="0"/>
              <a:t>(bidirectional), and can be either scalar or vector.</a:t>
            </a:r>
          </a:p>
          <a:p>
            <a:endParaRPr lang="en-US" dirty="0"/>
          </a:p>
        </p:txBody>
      </p:sp>
    </p:spTree>
    <p:extLst>
      <p:ext uri="{BB962C8B-B14F-4D97-AF65-F5344CB8AC3E}">
        <p14:creationId xmlns:p14="http://schemas.microsoft.com/office/powerpoint/2010/main" val="30278656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Verilog Module</a:t>
            </a:r>
            <a:r>
              <a:rPr lang="en-US" dirty="0"/>
              <a:t/>
            </a:r>
            <a:br>
              <a:rPr lang="en-US" dirty="0"/>
            </a:br>
            <a:endParaRPr lang="en-US" dirty="0"/>
          </a:p>
        </p:txBody>
      </p:sp>
      <p:sp>
        <p:nvSpPr>
          <p:cNvPr id="8" name="Content Placeholder 7"/>
          <p:cNvSpPr>
            <a:spLocks noGrp="1"/>
          </p:cNvSpPr>
          <p:nvPr>
            <p:ph idx="1"/>
          </p:nvPr>
        </p:nvSpPr>
        <p:spPr>
          <a:xfrm>
            <a:off x="457200" y="1600201"/>
            <a:ext cx="8229600" cy="2286000"/>
          </a:xfrm>
        </p:spPr>
        <p:txBody>
          <a:bodyPr>
            <a:normAutofit/>
          </a:bodyPr>
          <a:lstStyle/>
          <a:p>
            <a:pPr marL="0" indent="0">
              <a:buNone/>
            </a:pPr>
            <a:r>
              <a:rPr lang="en-US" sz="2000" dirty="0"/>
              <a:t>module </a:t>
            </a:r>
            <a:r>
              <a:rPr lang="en-US" sz="2000" dirty="0" err="1" smtClean="0"/>
              <a:t>module_name</a:t>
            </a:r>
            <a:r>
              <a:rPr lang="en-US" sz="2000" dirty="0" smtClean="0"/>
              <a:t> </a:t>
            </a:r>
            <a:r>
              <a:rPr lang="en-US" sz="2000" dirty="0"/>
              <a:t>[(port name{, port name})]; </a:t>
            </a:r>
          </a:p>
          <a:p>
            <a:pPr marL="0" indent="0">
              <a:buNone/>
            </a:pPr>
            <a:r>
              <a:rPr lang="en-US" sz="2000" dirty="0" smtClean="0"/>
              <a:t>	[</a:t>
            </a:r>
            <a:r>
              <a:rPr lang="en-US" sz="2000" dirty="0"/>
              <a:t>parameter declarations]</a:t>
            </a:r>
          </a:p>
          <a:p>
            <a:pPr marL="0" indent="0">
              <a:buNone/>
            </a:pPr>
            <a:r>
              <a:rPr lang="en-US" sz="2000" dirty="0" smtClean="0"/>
              <a:t>	[</a:t>
            </a:r>
            <a:r>
              <a:rPr lang="en-US" sz="2000" dirty="0"/>
              <a:t>input declarations]</a:t>
            </a:r>
          </a:p>
          <a:p>
            <a:pPr marL="0" indent="0">
              <a:buNone/>
            </a:pPr>
            <a:r>
              <a:rPr lang="en-US" sz="2000" dirty="0" smtClean="0"/>
              <a:t>	[</a:t>
            </a:r>
            <a:r>
              <a:rPr lang="en-US" sz="2000" dirty="0"/>
              <a:t>output declarations]</a:t>
            </a:r>
          </a:p>
          <a:p>
            <a:pPr marL="0" indent="0">
              <a:buNone/>
            </a:pPr>
            <a:r>
              <a:rPr lang="en-US" sz="2000" dirty="0" smtClean="0"/>
              <a:t>	[</a:t>
            </a:r>
            <a:r>
              <a:rPr lang="en-US" sz="2000" dirty="0" err="1"/>
              <a:t>inout</a:t>
            </a:r>
            <a:r>
              <a:rPr lang="en-US" sz="2000" dirty="0"/>
              <a:t> declarations]</a:t>
            </a:r>
          </a:p>
          <a:p>
            <a:pPr marL="0" indent="0">
              <a:buNone/>
            </a:pPr>
            <a:r>
              <a:rPr lang="en-US" sz="2000" dirty="0" smtClean="0"/>
              <a:t>	[</a:t>
            </a:r>
            <a:r>
              <a:rPr lang="en-US" sz="2000" dirty="0"/>
              <a:t>wire or tri declarations]</a:t>
            </a:r>
          </a:p>
          <a:p>
            <a:pPr marL="0" indent="0">
              <a:buNone/>
            </a:pPr>
            <a:endParaRPr lang="en-US" sz="2000" dirty="0"/>
          </a:p>
        </p:txBody>
      </p:sp>
      <p:sp>
        <p:nvSpPr>
          <p:cNvPr id="9" name="Rectangle 8"/>
          <p:cNvSpPr/>
          <p:nvPr/>
        </p:nvSpPr>
        <p:spPr>
          <a:xfrm>
            <a:off x="533400" y="4038600"/>
            <a:ext cx="5410200" cy="2308324"/>
          </a:xfrm>
          <a:prstGeom prst="rect">
            <a:avLst/>
          </a:prstGeom>
        </p:spPr>
        <p:txBody>
          <a:bodyPr wrap="square">
            <a:spAutoFit/>
          </a:bodyPr>
          <a:lstStyle/>
          <a:p>
            <a:r>
              <a:rPr lang="en-US" dirty="0" smtClean="0"/>
              <a:t>	[</a:t>
            </a:r>
            <a:r>
              <a:rPr lang="en-US" dirty="0" err="1"/>
              <a:t>reg</a:t>
            </a:r>
            <a:r>
              <a:rPr lang="en-US" dirty="0"/>
              <a:t> or integer declarations]</a:t>
            </a:r>
          </a:p>
          <a:p>
            <a:r>
              <a:rPr lang="en-US" dirty="0" smtClean="0"/>
              <a:t>	[</a:t>
            </a:r>
            <a:r>
              <a:rPr lang="en-US" dirty="0"/>
              <a:t>function or task declarations]</a:t>
            </a:r>
          </a:p>
          <a:p>
            <a:r>
              <a:rPr lang="en-US" dirty="0" smtClean="0"/>
              <a:t>	[</a:t>
            </a:r>
            <a:r>
              <a:rPr lang="en-US" dirty="0"/>
              <a:t>assign continuous assignments]</a:t>
            </a:r>
          </a:p>
          <a:p>
            <a:r>
              <a:rPr lang="en-US" dirty="0" smtClean="0"/>
              <a:t>	[</a:t>
            </a:r>
            <a:r>
              <a:rPr lang="en-US" dirty="0"/>
              <a:t>initial block]</a:t>
            </a:r>
          </a:p>
          <a:p>
            <a:r>
              <a:rPr lang="en-US" dirty="0" smtClean="0"/>
              <a:t>	[</a:t>
            </a:r>
            <a:r>
              <a:rPr lang="en-US" dirty="0"/>
              <a:t>always blocks]</a:t>
            </a:r>
          </a:p>
          <a:p>
            <a:r>
              <a:rPr lang="en-US" dirty="0" smtClean="0"/>
              <a:t>	[</a:t>
            </a:r>
            <a:r>
              <a:rPr lang="en-US" dirty="0"/>
              <a:t>gate instantiations]</a:t>
            </a:r>
          </a:p>
          <a:p>
            <a:r>
              <a:rPr lang="en-US" dirty="0" smtClean="0"/>
              <a:t>	[</a:t>
            </a:r>
            <a:r>
              <a:rPr lang="en-US" dirty="0"/>
              <a:t>module instantiations]</a:t>
            </a:r>
          </a:p>
          <a:p>
            <a:r>
              <a:rPr lang="en-US" dirty="0" err="1"/>
              <a:t>endmodule</a:t>
            </a:r>
            <a:endParaRPr lang="en-US" dirty="0"/>
          </a:p>
        </p:txBody>
      </p:sp>
    </p:spTree>
    <p:extLst>
      <p:ext uri="{BB962C8B-B14F-4D97-AF65-F5344CB8AC3E}">
        <p14:creationId xmlns:p14="http://schemas.microsoft.com/office/powerpoint/2010/main" val="3414275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Identifier Names</a:t>
            </a:r>
            <a:r>
              <a:rPr lang="en-US" dirty="0"/>
              <a:t/>
            </a:r>
            <a:br>
              <a:rPr lang="en-US" dirty="0"/>
            </a:br>
            <a:endParaRPr lang="en-US" dirty="0"/>
          </a:p>
        </p:txBody>
      </p:sp>
      <p:sp>
        <p:nvSpPr>
          <p:cNvPr id="3" name="Content Placeholder 2"/>
          <p:cNvSpPr>
            <a:spLocks noGrp="1"/>
          </p:cNvSpPr>
          <p:nvPr>
            <p:ph idx="1"/>
          </p:nvPr>
        </p:nvSpPr>
        <p:spPr>
          <a:xfrm>
            <a:off x="457200" y="838200"/>
            <a:ext cx="8229600" cy="5867400"/>
          </a:xfrm>
        </p:spPr>
        <p:txBody>
          <a:bodyPr>
            <a:normAutofit fontScale="77500" lnSpcReduction="20000"/>
          </a:bodyPr>
          <a:lstStyle/>
          <a:p>
            <a:pPr lvl="0" algn="just"/>
            <a:r>
              <a:rPr lang="en-US" dirty="0" smtClean="0"/>
              <a:t>Identifiers </a:t>
            </a:r>
            <a:r>
              <a:rPr lang="en-US" dirty="0"/>
              <a:t>are the names of variables and other elements in Verilog code. </a:t>
            </a:r>
          </a:p>
          <a:p>
            <a:pPr lvl="0" algn="just"/>
            <a:r>
              <a:rPr lang="en-US" dirty="0"/>
              <a:t>The rules for specifying identifiers are simple: any letter or digit may be used, as well as the _ underscore and $ characters. </a:t>
            </a:r>
            <a:endParaRPr lang="en-US" dirty="0" smtClean="0"/>
          </a:p>
          <a:p>
            <a:pPr lvl="0" algn="just"/>
            <a:r>
              <a:rPr lang="en-US" dirty="0" smtClean="0"/>
              <a:t>An </a:t>
            </a:r>
            <a:r>
              <a:rPr lang="en-US" dirty="0"/>
              <a:t>identifier must not begin with a digit and it should not be a Verilog keyword. </a:t>
            </a:r>
            <a:endParaRPr lang="en-US" dirty="0" smtClean="0"/>
          </a:p>
          <a:p>
            <a:pPr marL="0" lvl="0" indent="0" algn="just">
              <a:buNone/>
            </a:pPr>
            <a:endParaRPr lang="en-US" dirty="0"/>
          </a:p>
          <a:p>
            <a:pPr lvl="0" algn="just"/>
            <a:r>
              <a:rPr lang="en-US" dirty="0"/>
              <a:t>Examples of legal identifiers are f, x1, x, y, and Byte.</a:t>
            </a:r>
          </a:p>
          <a:p>
            <a:pPr lvl="0" algn="just"/>
            <a:r>
              <a:rPr lang="en-US" dirty="0"/>
              <a:t>Some examples of illegal names are 1x, +y, x*y, and 258 </a:t>
            </a:r>
          </a:p>
          <a:p>
            <a:pPr lvl="0" algn="just"/>
            <a:r>
              <a:rPr lang="en-US" dirty="0"/>
              <a:t>Verilog is case sensitive, hence k is not the same as K, and BYTE is not the same as Byte.</a:t>
            </a:r>
          </a:p>
          <a:p>
            <a:pPr marL="0" indent="0" algn="just">
              <a:buNone/>
            </a:pPr>
            <a:endParaRPr lang="en-US" b="1" dirty="0" smtClean="0"/>
          </a:p>
          <a:p>
            <a:pPr marL="0" indent="0" algn="just">
              <a:buNone/>
            </a:pPr>
            <a:r>
              <a:rPr lang="en-US" b="1" dirty="0"/>
              <a:t> </a:t>
            </a:r>
            <a:endParaRPr lang="en-US" dirty="0"/>
          </a:p>
          <a:p>
            <a:pPr algn="just"/>
            <a:r>
              <a:rPr lang="en-US" b="1" dirty="0"/>
              <a:t>Verilog Operators</a:t>
            </a:r>
            <a:endParaRPr lang="en-US" dirty="0"/>
          </a:p>
          <a:p>
            <a:pPr algn="just"/>
            <a:r>
              <a:rPr lang="en-US" dirty="0"/>
              <a:t>Verilog operators are useful for synthesizing logic circuits.</a:t>
            </a:r>
          </a:p>
        </p:txBody>
      </p:sp>
    </p:spTree>
    <p:extLst>
      <p:ext uri="{BB962C8B-B14F-4D97-AF65-F5344CB8AC3E}">
        <p14:creationId xmlns:p14="http://schemas.microsoft.com/office/powerpoint/2010/main" val="990655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Gates &amp; Network</a:t>
            </a:r>
            <a:endParaRPr lang="en-US" dirty="0"/>
          </a:p>
        </p:txBody>
      </p:sp>
      <p:pic>
        <p:nvPicPr>
          <p:cNvPr id="4" name="Content Placeholder 3"/>
          <p:cNvPicPr>
            <a:picLocks noGrp="1"/>
          </p:cNvPicPr>
          <p:nvPr>
            <p:ph idx="1"/>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710354" y="2624626"/>
            <a:ext cx="7723292" cy="2477110"/>
          </a:xfrm>
          <a:prstGeom prst="rect">
            <a:avLst/>
          </a:prstGeom>
          <a:noFill/>
          <a:ln>
            <a:noFill/>
          </a:ln>
        </p:spPr>
      </p:pic>
      <p:sp>
        <p:nvSpPr>
          <p:cNvPr id="5" name="Rectangle 4"/>
          <p:cNvSpPr/>
          <p:nvPr/>
        </p:nvSpPr>
        <p:spPr>
          <a:xfrm>
            <a:off x="3556337" y="5562600"/>
            <a:ext cx="1107996" cy="369332"/>
          </a:xfrm>
          <a:prstGeom prst="rect">
            <a:avLst/>
          </a:prstGeom>
        </p:spPr>
        <p:txBody>
          <a:bodyPr wrap="none">
            <a:spAutoFit/>
          </a:bodyPr>
          <a:lstStyle/>
          <a:p>
            <a:r>
              <a:rPr lang="en-US" dirty="0" smtClean="0"/>
              <a:t>AND Gate</a:t>
            </a:r>
            <a:r>
              <a:rPr lang="en-US" dirty="0"/>
              <a:t>	</a:t>
            </a:r>
          </a:p>
        </p:txBody>
      </p:sp>
    </p:spTree>
    <p:extLst>
      <p:ext uri="{BB962C8B-B14F-4D97-AF65-F5344CB8AC3E}">
        <p14:creationId xmlns:p14="http://schemas.microsoft.com/office/powerpoint/2010/main" val="18745524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Documentation in Verilog Code</a:t>
            </a:r>
            <a:r>
              <a:rPr lang="en-US" dirty="0"/>
              <a:t/>
            </a:r>
            <a:br>
              <a:rPr lang="en-US" dirty="0"/>
            </a:br>
            <a:endParaRPr lang="en-US" dirty="0"/>
          </a:p>
        </p:txBody>
      </p:sp>
      <p:sp>
        <p:nvSpPr>
          <p:cNvPr id="3" name="Content Placeholder 2"/>
          <p:cNvSpPr>
            <a:spLocks noGrp="1"/>
          </p:cNvSpPr>
          <p:nvPr>
            <p:ph idx="1"/>
          </p:nvPr>
        </p:nvSpPr>
        <p:spPr/>
        <p:txBody>
          <a:bodyPr/>
          <a:lstStyle/>
          <a:p>
            <a:pPr lvl="0" algn="just"/>
            <a:r>
              <a:rPr lang="en-US" dirty="0" smtClean="0"/>
              <a:t>Documentation </a:t>
            </a:r>
            <a:r>
              <a:rPr lang="en-US" dirty="0"/>
              <a:t>can be included in Verilog code by writing a comment. </a:t>
            </a:r>
            <a:endParaRPr lang="en-US" dirty="0" smtClean="0"/>
          </a:p>
          <a:p>
            <a:pPr lvl="0" algn="just"/>
            <a:r>
              <a:rPr lang="en-US" dirty="0" smtClean="0"/>
              <a:t>A </a:t>
            </a:r>
            <a:r>
              <a:rPr lang="en-US" dirty="0"/>
              <a:t>short comment begins with the double slash, //, and continues to the end of the line. </a:t>
            </a:r>
            <a:endParaRPr lang="en-US" dirty="0" smtClean="0"/>
          </a:p>
          <a:p>
            <a:pPr lvl="0" algn="just"/>
            <a:r>
              <a:rPr lang="en-US" dirty="0" smtClean="0"/>
              <a:t>A </a:t>
            </a:r>
            <a:r>
              <a:rPr lang="en-US" dirty="0"/>
              <a:t>long comment can span multiple lines and is contained inside the delimiters /* and */.</a:t>
            </a:r>
          </a:p>
          <a:p>
            <a:pPr algn="just"/>
            <a:endParaRPr lang="en-US" dirty="0"/>
          </a:p>
        </p:txBody>
      </p:sp>
    </p:spTree>
    <p:extLst>
      <p:ext uri="{BB962C8B-B14F-4D97-AF65-F5344CB8AC3E}">
        <p14:creationId xmlns:p14="http://schemas.microsoft.com/office/powerpoint/2010/main" val="41284682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White Space</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lvl="0" algn="just"/>
            <a:r>
              <a:rPr lang="en-US" dirty="0" smtClean="0"/>
              <a:t>White </a:t>
            </a:r>
            <a:r>
              <a:rPr lang="en-US" dirty="0"/>
              <a:t>space characters, such as SPACE and TAB, and blank lines are ignored by the Verilog compiler. </a:t>
            </a:r>
          </a:p>
          <a:p>
            <a:pPr lvl="0" algn="just"/>
            <a:r>
              <a:rPr lang="en-US" dirty="0"/>
              <a:t>Multiple statements can be written on a single line. </a:t>
            </a:r>
          </a:p>
          <a:p>
            <a:pPr lvl="0" algn="just"/>
            <a:r>
              <a:rPr lang="en-US" dirty="0"/>
              <a:t>Placing each statement on a separate line and using indentation within blocks of code, such as an </a:t>
            </a:r>
            <a:r>
              <a:rPr lang="en-US" b="1" dirty="0"/>
              <a:t>if-else </a:t>
            </a:r>
            <a:r>
              <a:rPr lang="en-US" dirty="0"/>
              <a:t>statement are good ways to increase the readability of code.</a:t>
            </a:r>
          </a:p>
          <a:p>
            <a:endParaRPr lang="en-US" dirty="0"/>
          </a:p>
        </p:txBody>
      </p:sp>
    </p:spTree>
    <p:extLst>
      <p:ext uri="{BB962C8B-B14F-4D97-AF65-F5344CB8AC3E}">
        <p14:creationId xmlns:p14="http://schemas.microsoft.com/office/powerpoint/2010/main" val="23537297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Running a sample Verilog code</a:t>
            </a:r>
            <a:r>
              <a:rPr lang="en-US" dirty="0"/>
              <a:t/>
            </a:r>
            <a:br>
              <a:rPr lang="en-US" dirty="0"/>
            </a:br>
            <a:endParaRPr lang="en-US" dirty="0"/>
          </a:p>
        </p:txBody>
      </p:sp>
      <p:sp>
        <p:nvSpPr>
          <p:cNvPr id="3" name="Content Placeholder 2"/>
          <p:cNvSpPr>
            <a:spLocks noGrp="1"/>
          </p:cNvSpPr>
          <p:nvPr>
            <p:ph idx="1"/>
          </p:nvPr>
        </p:nvSpPr>
        <p:spPr>
          <a:xfrm>
            <a:off x="457200" y="1066800"/>
            <a:ext cx="8229600" cy="5562600"/>
          </a:xfrm>
        </p:spPr>
        <p:txBody>
          <a:bodyPr>
            <a:normAutofit fontScale="92500" lnSpcReduction="10000"/>
          </a:bodyPr>
          <a:lstStyle/>
          <a:p>
            <a:pPr lvl="0" algn="just"/>
            <a:r>
              <a:rPr lang="en-US" dirty="0" smtClean="0"/>
              <a:t>Create </a:t>
            </a:r>
            <a:r>
              <a:rPr lang="en-US" dirty="0"/>
              <a:t>a directory with section followed by roll number(to be unique); e.g. A21</a:t>
            </a:r>
          </a:p>
          <a:p>
            <a:pPr lvl="0" algn="just"/>
            <a:r>
              <a:rPr lang="en-US" b="1" dirty="0"/>
              <a:t>Start </a:t>
            </a:r>
            <a:r>
              <a:rPr lang="en-US" dirty="0">
                <a:sym typeface="Wingdings"/>
              </a:rPr>
              <a:t></a:t>
            </a:r>
            <a:r>
              <a:rPr lang="en-US" b="1" dirty="0"/>
              <a:t>Programs Altera </a:t>
            </a:r>
            <a:r>
              <a:rPr lang="en-US" dirty="0">
                <a:sym typeface="Wingdings"/>
              </a:rPr>
              <a:t></a:t>
            </a:r>
            <a:r>
              <a:rPr lang="en-US" b="1" dirty="0"/>
              <a:t>MAX + plus II </a:t>
            </a:r>
            <a:endParaRPr lang="en-US" b="1" dirty="0" smtClean="0"/>
          </a:p>
          <a:p>
            <a:pPr marL="0" lvl="0" indent="0" algn="just">
              <a:buNone/>
            </a:pPr>
            <a:endParaRPr lang="en-US" dirty="0"/>
          </a:p>
          <a:p>
            <a:pPr lvl="0" algn="just"/>
            <a:r>
              <a:rPr lang="en-US" dirty="0"/>
              <a:t>The MAX + plus II manager window will pop up. </a:t>
            </a:r>
            <a:endParaRPr lang="en-US" dirty="0" smtClean="0"/>
          </a:p>
          <a:p>
            <a:pPr marL="0" lvl="0" indent="0" algn="just">
              <a:buNone/>
            </a:pPr>
            <a:endParaRPr lang="en-US" dirty="0"/>
          </a:p>
          <a:p>
            <a:pPr lvl="0" algn="just"/>
            <a:r>
              <a:rPr lang="en-US" dirty="0"/>
              <a:t>Select </a:t>
            </a:r>
            <a:r>
              <a:rPr lang="en-US" b="1" dirty="0"/>
              <a:t>File </a:t>
            </a:r>
            <a:r>
              <a:rPr lang="en-US" dirty="0"/>
              <a:t>from the menu bar, then select </a:t>
            </a:r>
            <a:r>
              <a:rPr lang="en-US" b="1" dirty="0"/>
              <a:t>Project </a:t>
            </a:r>
            <a:r>
              <a:rPr lang="en-US" dirty="0">
                <a:sym typeface="Wingdings"/>
              </a:rPr>
              <a:t></a:t>
            </a:r>
            <a:r>
              <a:rPr lang="en-US" b="1" dirty="0"/>
              <a:t>Name </a:t>
            </a:r>
            <a:r>
              <a:rPr lang="en-US" dirty="0"/>
              <a:t>and give project name. The project name will come on the title bar. This step is optional. If skipped, before compilation follow </a:t>
            </a:r>
            <a:r>
              <a:rPr lang="en-US" b="1" dirty="0"/>
              <a:t>File </a:t>
            </a:r>
            <a:r>
              <a:rPr lang="en-US" dirty="0">
                <a:sym typeface="Wingdings"/>
              </a:rPr>
              <a:t></a:t>
            </a:r>
            <a:r>
              <a:rPr lang="en-US" b="1" dirty="0"/>
              <a:t>Project </a:t>
            </a:r>
            <a:r>
              <a:rPr lang="en-US" dirty="0">
                <a:sym typeface="Wingdings"/>
              </a:rPr>
              <a:t></a:t>
            </a:r>
            <a:r>
              <a:rPr lang="en-US" b="1" dirty="0"/>
              <a:t>Set Project to Current File</a:t>
            </a:r>
            <a:r>
              <a:rPr lang="en-US" dirty="0"/>
              <a:t>. </a:t>
            </a:r>
          </a:p>
        </p:txBody>
      </p:sp>
    </p:spTree>
    <p:extLst>
      <p:ext uri="{BB962C8B-B14F-4D97-AF65-F5344CB8AC3E}">
        <p14:creationId xmlns:p14="http://schemas.microsoft.com/office/powerpoint/2010/main" val="21072878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Running a sample Verilog code</a:t>
            </a:r>
            <a:endParaRPr lang="en-US" dirty="0"/>
          </a:p>
        </p:txBody>
      </p:sp>
      <p:sp>
        <p:nvSpPr>
          <p:cNvPr id="3" name="Content Placeholder 2"/>
          <p:cNvSpPr>
            <a:spLocks noGrp="1"/>
          </p:cNvSpPr>
          <p:nvPr>
            <p:ph idx="1"/>
          </p:nvPr>
        </p:nvSpPr>
        <p:spPr>
          <a:xfrm>
            <a:off x="457200" y="1219200"/>
            <a:ext cx="8229600" cy="5410200"/>
          </a:xfrm>
        </p:spPr>
        <p:txBody>
          <a:bodyPr>
            <a:normAutofit fontScale="77500" lnSpcReduction="20000"/>
          </a:bodyPr>
          <a:lstStyle/>
          <a:p>
            <a:pPr lvl="0" algn="just"/>
            <a:r>
              <a:rPr lang="en-US" dirty="0"/>
              <a:t>Then follow </a:t>
            </a:r>
            <a:r>
              <a:rPr lang="en-US" b="1" dirty="0"/>
              <a:t>MAX + plus II </a:t>
            </a:r>
            <a:r>
              <a:rPr lang="en-US" dirty="0">
                <a:sym typeface="Wingdings"/>
              </a:rPr>
              <a:t></a:t>
            </a:r>
            <a:r>
              <a:rPr lang="en-US" b="1" dirty="0"/>
              <a:t>Text Editor</a:t>
            </a:r>
            <a:r>
              <a:rPr lang="en-US" dirty="0"/>
              <a:t>. Text Editor is used to type the source code</a:t>
            </a:r>
            <a:r>
              <a:rPr lang="en-US" dirty="0" smtClean="0"/>
              <a:t>.</a:t>
            </a:r>
          </a:p>
          <a:p>
            <a:pPr marL="0" lvl="0" indent="0" algn="just">
              <a:buNone/>
            </a:pPr>
            <a:endParaRPr lang="en-US" dirty="0" smtClean="0"/>
          </a:p>
          <a:p>
            <a:pPr lvl="0" algn="just"/>
            <a:r>
              <a:rPr lang="en-US" dirty="0"/>
              <a:t>Save the source code with file name same as project name but with </a:t>
            </a:r>
            <a:r>
              <a:rPr lang="en-US" b="1" dirty="0"/>
              <a:t>.v</a:t>
            </a:r>
            <a:r>
              <a:rPr lang="en-US" dirty="0"/>
              <a:t> extension in the required directory. </a:t>
            </a:r>
            <a:endParaRPr lang="en-US" dirty="0" smtClean="0"/>
          </a:p>
          <a:p>
            <a:pPr marL="0" lvl="0" indent="0" algn="just">
              <a:buNone/>
            </a:pPr>
            <a:endParaRPr lang="en-US" dirty="0"/>
          </a:p>
          <a:p>
            <a:pPr lvl="0" algn="just"/>
            <a:r>
              <a:rPr lang="en-US" dirty="0"/>
              <a:t>Then follow </a:t>
            </a:r>
            <a:r>
              <a:rPr lang="en-US" b="1" dirty="0"/>
              <a:t>MAX + plus II </a:t>
            </a:r>
            <a:r>
              <a:rPr lang="en-US" dirty="0">
                <a:sym typeface="Wingdings"/>
              </a:rPr>
              <a:t></a:t>
            </a:r>
            <a:r>
              <a:rPr lang="en-US" b="1" dirty="0"/>
              <a:t>Compiler</a:t>
            </a:r>
            <a:r>
              <a:rPr lang="en-US" dirty="0"/>
              <a:t>. If step 2 is skipped, follow </a:t>
            </a:r>
            <a:r>
              <a:rPr lang="en-US" b="1" dirty="0"/>
              <a:t>File </a:t>
            </a:r>
            <a:r>
              <a:rPr lang="en-US" dirty="0">
                <a:sym typeface="Wingdings"/>
              </a:rPr>
              <a:t></a:t>
            </a:r>
            <a:r>
              <a:rPr lang="en-US" b="1" dirty="0"/>
              <a:t>Project </a:t>
            </a:r>
            <a:r>
              <a:rPr lang="en-US" dirty="0">
                <a:sym typeface="Wingdings"/>
              </a:rPr>
              <a:t></a:t>
            </a:r>
            <a:r>
              <a:rPr lang="en-US" b="1" dirty="0"/>
              <a:t>Set Project to Current File </a:t>
            </a:r>
            <a:r>
              <a:rPr lang="en-US" dirty="0"/>
              <a:t>first and then select Compiler. The compiler window will pop up. </a:t>
            </a:r>
            <a:endParaRPr lang="en-US" dirty="0" smtClean="0"/>
          </a:p>
          <a:p>
            <a:pPr marL="0" lvl="0" indent="0" algn="just">
              <a:buNone/>
            </a:pPr>
            <a:endParaRPr lang="en-US" dirty="0"/>
          </a:p>
          <a:p>
            <a:pPr lvl="0" algn="just"/>
            <a:r>
              <a:rPr lang="en-US" dirty="0"/>
              <a:t>Click </a:t>
            </a:r>
            <a:r>
              <a:rPr lang="en-US" b="1" dirty="0"/>
              <a:t>Start</a:t>
            </a:r>
            <a:r>
              <a:rPr lang="en-US" dirty="0"/>
              <a:t>. The source file will be compiled and errors if any will be displayed. Double click on the first error to rectify it. Rectify all the errors and recompile to get error free compiled file. </a:t>
            </a:r>
          </a:p>
          <a:p>
            <a:pPr lvl="0" algn="just"/>
            <a:endParaRPr lang="en-US" dirty="0"/>
          </a:p>
          <a:p>
            <a:endParaRPr lang="en-US" dirty="0"/>
          </a:p>
          <a:p>
            <a:endParaRPr lang="en-US" dirty="0"/>
          </a:p>
        </p:txBody>
      </p:sp>
    </p:spTree>
    <p:extLst>
      <p:ext uri="{BB962C8B-B14F-4D97-AF65-F5344CB8AC3E}">
        <p14:creationId xmlns:p14="http://schemas.microsoft.com/office/powerpoint/2010/main" val="17062215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logic function</a:t>
            </a:r>
            <a:endParaRPr lang="en-US" dirty="0"/>
          </a:p>
        </p:txBody>
      </p:sp>
      <p:pic>
        <p:nvPicPr>
          <p:cNvPr id="4" name="Content Placeholder 3"/>
          <p:cNvPicPr>
            <a:picLocks noGrp="1"/>
          </p:cNvPicPr>
          <p:nvPr>
            <p:ph idx="1"/>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1904415" y="2643681"/>
            <a:ext cx="5335169" cy="2439000"/>
          </a:xfrm>
          <a:prstGeom prst="rect">
            <a:avLst/>
          </a:prstGeom>
          <a:noFill/>
          <a:ln>
            <a:noFill/>
          </a:ln>
        </p:spPr>
      </p:pic>
    </p:spTree>
    <p:extLst>
      <p:ext uri="{BB962C8B-B14F-4D97-AF65-F5344CB8AC3E}">
        <p14:creationId xmlns:p14="http://schemas.microsoft.com/office/powerpoint/2010/main" val="21269509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gate level primitives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module example2(x1,x2,x3,f);</a:t>
            </a:r>
          </a:p>
          <a:p>
            <a:pPr marL="0" indent="0">
              <a:buNone/>
            </a:pPr>
            <a:r>
              <a:rPr lang="en-US" dirty="0" smtClean="0"/>
              <a:t>	input </a:t>
            </a:r>
            <a:r>
              <a:rPr lang="en-US" dirty="0"/>
              <a:t>x1,x2,x3;</a:t>
            </a:r>
          </a:p>
          <a:p>
            <a:pPr marL="0" indent="0">
              <a:buNone/>
            </a:pPr>
            <a:r>
              <a:rPr lang="en-US" dirty="0" smtClean="0"/>
              <a:t>	output </a:t>
            </a:r>
            <a:r>
              <a:rPr lang="en-US" dirty="0"/>
              <a:t>f;</a:t>
            </a:r>
          </a:p>
          <a:p>
            <a:pPr marL="0" indent="0">
              <a:buNone/>
            </a:pPr>
            <a:r>
              <a:rPr lang="en-US" dirty="0" smtClean="0"/>
              <a:t>	and </a:t>
            </a:r>
            <a:r>
              <a:rPr lang="en-US" dirty="0"/>
              <a:t>(g,x1,x2);</a:t>
            </a:r>
          </a:p>
          <a:p>
            <a:pPr marL="0" indent="0">
              <a:buNone/>
            </a:pPr>
            <a:r>
              <a:rPr lang="en-US" dirty="0" smtClean="0"/>
              <a:t>	not </a:t>
            </a:r>
            <a:r>
              <a:rPr lang="en-US" dirty="0"/>
              <a:t>(k,x2);</a:t>
            </a:r>
          </a:p>
          <a:p>
            <a:pPr marL="0" indent="0">
              <a:buNone/>
            </a:pPr>
            <a:r>
              <a:rPr lang="en-US" dirty="0" smtClean="0"/>
              <a:t>	and </a:t>
            </a:r>
            <a:r>
              <a:rPr lang="en-US" dirty="0"/>
              <a:t>(h,k,x3);</a:t>
            </a:r>
          </a:p>
          <a:p>
            <a:pPr marL="0" indent="0">
              <a:buNone/>
            </a:pPr>
            <a:r>
              <a:rPr lang="en-US" dirty="0" smtClean="0"/>
              <a:t>	or </a:t>
            </a:r>
            <a:r>
              <a:rPr lang="en-US" dirty="0"/>
              <a:t>(</a:t>
            </a:r>
            <a:r>
              <a:rPr lang="en-US" dirty="0" err="1"/>
              <a:t>f,g,h</a:t>
            </a:r>
            <a:r>
              <a:rPr lang="en-US" dirty="0"/>
              <a:t>);</a:t>
            </a:r>
          </a:p>
          <a:p>
            <a:pPr marL="0" indent="0">
              <a:buNone/>
            </a:pPr>
            <a:r>
              <a:rPr lang="en-US" dirty="0" err="1"/>
              <a:t>endmodule</a:t>
            </a:r>
            <a:endParaRPr lang="en-US" dirty="0"/>
          </a:p>
          <a:p>
            <a:endParaRPr lang="en-US" dirty="0"/>
          </a:p>
        </p:txBody>
      </p:sp>
    </p:spTree>
    <p:extLst>
      <p:ext uri="{BB962C8B-B14F-4D97-AF65-F5344CB8AC3E}">
        <p14:creationId xmlns:p14="http://schemas.microsoft.com/office/powerpoint/2010/main" val="40291290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Running a sample Verilog code</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pPr lvl="0" algn="just"/>
            <a:r>
              <a:rPr lang="en-US" dirty="0" smtClean="0"/>
              <a:t>Select </a:t>
            </a:r>
            <a:r>
              <a:rPr lang="en-US" b="1" dirty="0"/>
              <a:t>MAX + plus II </a:t>
            </a:r>
            <a:r>
              <a:rPr lang="en-US" dirty="0">
                <a:sym typeface="Wingdings"/>
              </a:rPr>
              <a:t></a:t>
            </a:r>
            <a:r>
              <a:rPr lang="en-US" b="1" dirty="0"/>
              <a:t>Waveform Editor </a:t>
            </a:r>
            <a:r>
              <a:rPr lang="en-US" dirty="0"/>
              <a:t>. The Waveform Editor window will pop up. </a:t>
            </a:r>
            <a:endParaRPr lang="en-US" dirty="0" smtClean="0"/>
          </a:p>
          <a:p>
            <a:pPr lvl="0" algn="just"/>
            <a:r>
              <a:rPr lang="en-US" dirty="0" smtClean="0"/>
              <a:t>Then </a:t>
            </a:r>
            <a:r>
              <a:rPr lang="en-US" dirty="0"/>
              <a:t>select </a:t>
            </a:r>
            <a:r>
              <a:rPr lang="en-US" b="1" dirty="0"/>
              <a:t>Node </a:t>
            </a:r>
            <a:r>
              <a:rPr lang="en-US" dirty="0">
                <a:sym typeface="Wingdings"/>
              </a:rPr>
              <a:t></a:t>
            </a:r>
            <a:r>
              <a:rPr lang="en-US" b="1" dirty="0"/>
              <a:t>Enter Nodes from SNF </a:t>
            </a:r>
            <a:r>
              <a:rPr lang="en-US" dirty="0"/>
              <a:t>(simulator </a:t>
            </a:r>
            <a:r>
              <a:rPr lang="en-US" dirty="0" err="1"/>
              <a:t>netlist</a:t>
            </a:r>
            <a:r>
              <a:rPr lang="en-US" dirty="0"/>
              <a:t> file)and then in the popped up box click </a:t>
            </a:r>
            <a:r>
              <a:rPr lang="en-US" b="1" dirty="0"/>
              <a:t>List </a:t>
            </a:r>
            <a:r>
              <a:rPr lang="en-US" dirty="0"/>
              <a:t>button to display the names of input and output nodes in the box labeled </a:t>
            </a:r>
            <a:r>
              <a:rPr lang="en-US" b="1" dirty="0"/>
              <a:t>Available Nodes &amp; Groups. </a:t>
            </a:r>
            <a:endParaRPr lang="en-US" b="1" dirty="0" smtClean="0"/>
          </a:p>
          <a:p>
            <a:pPr lvl="0" algn="just"/>
            <a:r>
              <a:rPr lang="en-US" dirty="0" smtClean="0"/>
              <a:t>Select </a:t>
            </a:r>
            <a:r>
              <a:rPr lang="en-US" dirty="0"/>
              <a:t>the nodes if not selected, and click </a:t>
            </a:r>
            <a:r>
              <a:rPr lang="en-US" b="1" dirty="0"/>
              <a:t>=&gt; </a:t>
            </a:r>
            <a:r>
              <a:rPr lang="en-US" dirty="0"/>
              <a:t>button to copy them into </a:t>
            </a:r>
            <a:r>
              <a:rPr lang="en-US" b="1" dirty="0"/>
              <a:t>Selected Nodes &amp; Groups </a:t>
            </a:r>
            <a:r>
              <a:rPr lang="en-US" dirty="0"/>
              <a:t>box. Click </a:t>
            </a:r>
            <a:r>
              <a:rPr lang="en-US" b="1" dirty="0"/>
              <a:t>OK </a:t>
            </a:r>
            <a:r>
              <a:rPr lang="en-US" dirty="0"/>
              <a:t>to return to waveform editor. The nodes are now displayed in waveform display. </a:t>
            </a:r>
          </a:p>
          <a:p>
            <a:endParaRPr lang="en-US" dirty="0"/>
          </a:p>
        </p:txBody>
      </p:sp>
    </p:spTree>
    <p:extLst>
      <p:ext uri="{BB962C8B-B14F-4D97-AF65-F5344CB8AC3E}">
        <p14:creationId xmlns:p14="http://schemas.microsoft.com/office/powerpoint/2010/main" val="27406124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Running a sample Verilog code</a:t>
            </a:r>
            <a:endParaRPr lang="en-US" dirty="0"/>
          </a:p>
        </p:txBody>
      </p:sp>
      <p:sp>
        <p:nvSpPr>
          <p:cNvPr id="3" name="Content Placeholder 2"/>
          <p:cNvSpPr>
            <a:spLocks noGrp="1"/>
          </p:cNvSpPr>
          <p:nvPr>
            <p:ph idx="1"/>
          </p:nvPr>
        </p:nvSpPr>
        <p:spPr>
          <a:xfrm>
            <a:off x="457200" y="1219200"/>
            <a:ext cx="8229600" cy="5638800"/>
          </a:xfrm>
        </p:spPr>
        <p:txBody>
          <a:bodyPr>
            <a:normAutofit fontScale="77500" lnSpcReduction="20000"/>
          </a:bodyPr>
          <a:lstStyle/>
          <a:p>
            <a:pPr lvl="0" algn="just"/>
            <a:r>
              <a:rPr lang="en-US" dirty="0"/>
              <a:t>Now the values to the inputs will be given. Select </a:t>
            </a:r>
            <a:r>
              <a:rPr lang="en-US" b="1" dirty="0"/>
              <a:t>File </a:t>
            </a:r>
            <a:r>
              <a:rPr lang="en-US" dirty="0">
                <a:sym typeface="Wingdings"/>
              </a:rPr>
              <a:t></a:t>
            </a:r>
            <a:r>
              <a:rPr lang="en-US" b="1" dirty="0"/>
              <a:t>End Time </a:t>
            </a:r>
            <a:r>
              <a:rPr lang="en-US" dirty="0"/>
              <a:t>to specify the total amount of time for simulation. If not specified it will take default time. </a:t>
            </a:r>
            <a:endParaRPr lang="en-US" dirty="0" smtClean="0"/>
          </a:p>
          <a:p>
            <a:pPr marL="0" lvl="0" indent="0" algn="just">
              <a:buNone/>
            </a:pPr>
            <a:endParaRPr lang="en-US" dirty="0"/>
          </a:p>
          <a:p>
            <a:pPr lvl="0" algn="just"/>
            <a:r>
              <a:rPr lang="en-US" dirty="0"/>
              <a:t>Select </a:t>
            </a:r>
            <a:r>
              <a:rPr lang="en-US" b="1" dirty="0"/>
              <a:t>View </a:t>
            </a:r>
            <a:r>
              <a:rPr lang="en-US" dirty="0">
                <a:sym typeface="Wingdings"/>
              </a:rPr>
              <a:t></a:t>
            </a:r>
            <a:r>
              <a:rPr lang="en-US" b="1" dirty="0"/>
              <a:t>Fit in Window </a:t>
            </a:r>
            <a:r>
              <a:rPr lang="en-US" dirty="0"/>
              <a:t>so that entire time range is visible in the waveform editor display. Select </a:t>
            </a:r>
            <a:r>
              <a:rPr lang="en-US" b="1" dirty="0"/>
              <a:t>Options </a:t>
            </a:r>
            <a:r>
              <a:rPr lang="en-US" dirty="0">
                <a:sym typeface="Wingdings"/>
              </a:rPr>
              <a:t></a:t>
            </a:r>
            <a:r>
              <a:rPr lang="en-US" b="1" dirty="0"/>
              <a:t>Grid Size </a:t>
            </a:r>
            <a:r>
              <a:rPr lang="en-US" dirty="0"/>
              <a:t>to give appropriate grid size</a:t>
            </a:r>
            <a:r>
              <a:rPr lang="en-US" dirty="0" smtClean="0"/>
              <a:t>.</a:t>
            </a:r>
          </a:p>
          <a:p>
            <a:pPr marL="0" lvl="0" indent="0" algn="just">
              <a:buNone/>
            </a:pPr>
            <a:endParaRPr lang="en-US" dirty="0"/>
          </a:p>
          <a:p>
            <a:pPr lvl="0" algn="just"/>
            <a:r>
              <a:rPr lang="en-US" dirty="0"/>
              <a:t>Either the single value or different values at different grids can be given to the input signals. To give single value select the entire signal and click the required value which is activated in the left side of the window. To give different values select a section of the signal by dragging the mouse over it and then by clicking the required value. After giving the values save the file with same name as before but with </a:t>
            </a:r>
            <a:r>
              <a:rPr lang="en-US" b="1" dirty="0"/>
              <a:t>.</a:t>
            </a:r>
            <a:r>
              <a:rPr lang="en-US" b="1" dirty="0" err="1"/>
              <a:t>scf</a:t>
            </a:r>
            <a:r>
              <a:rPr lang="en-US" b="1" dirty="0"/>
              <a:t> </a:t>
            </a:r>
            <a:r>
              <a:rPr lang="en-US" dirty="0"/>
              <a:t>(simulator channel file) extension. </a:t>
            </a:r>
          </a:p>
        </p:txBody>
      </p:sp>
    </p:spTree>
    <p:extLst>
      <p:ext uri="{BB962C8B-B14F-4D97-AF65-F5344CB8AC3E}">
        <p14:creationId xmlns:p14="http://schemas.microsoft.com/office/powerpoint/2010/main" val="5428932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Running a sample Verilog code</a:t>
            </a:r>
            <a:endParaRPr lang="en-US" dirty="0"/>
          </a:p>
        </p:txBody>
      </p:sp>
      <p:sp>
        <p:nvSpPr>
          <p:cNvPr id="3" name="Content Placeholder 2"/>
          <p:cNvSpPr>
            <a:spLocks noGrp="1"/>
          </p:cNvSpPr>
          <p:nvPr>
            <p:ph idx="1"/>
          </p:nvPr>
        </p:nvSpPr>
        <p:spPr/>
        <p:txBody>
          <a:bodyPr/>
          <a:lstStyle/>
          <a:p>
            <a:pPr lvl="0" algn="just"/>
            <a:r>
              <a:rPr lang="en-US" dirty="0"/>
              <a:t>Select </a:t>
            </a:r>
            <a:r>
              <a:rPr lang="en-US" b="1" dirty="0"/>
              <a:t>MAX + plus II </a:t>
            </a:r>
            <a:r>
              <a:rPr lang="en-US" dirty="0">
                <a:sym typeface="Wingdings"/>
              </a:rPr>
              <a:t></a:t>
            </a:r>
            <a:r>
              <a:rPr lang="en-US" b="1" dirty="0"/>
              <a:t>Simulator. </a:t>
            </a:r>
            <a:r>
              <a:rPr lang="en-US" dirty="0"/>
              <a:t>Click </a:t>
            </a:r>
            <a:r>
              <a:rPr lang="en-US" b="1" dirty="0"/>
              <a:t>Start. </a:t>
            </a:r>
            <a:r>
              <a:rPr lang="en-US" dirty="0"/>
              <a:t>A message box will be displayed indicating no errors. Click </a:t>
            </a:r>
            <a:r>
              <a:rPr lang="en-US" b="1" dirty="0"/>
              <a:t>OK</a:t>
            </a:r>
            <a:r>
              <a:rPr lang="en-US" dirty="0"/>
              <a:t>. And then </a:t>
            </a:r>
            <a:r>
              <a:rPr lang="en-US" b="1" dirty="0"/>
              <a:t>Open SCF </a:t>
            </a:r>
            <a:r>
              <a:rPr lang="en-US" dirty="0"/>
              <a:t>to view the waveforms after simulation. </a:t>
            </a:r>
          </a:p>
          <a:p>
            <a:endParaRPr lang="en-US" dirty="0"/>
          </a:p>
          <a:p>
            <a:pPr marL="0" indent="0">
              <a:buNone/>
            </a:pPr>
            <a:endParaRPr lang="en-US" dirty="0"/>
          </a:p>
        </p:txBody>
      </p:sp>
    </p:spTree>
    <p:extLst>
      <p:ext uri="{BB962C8B-B14F-4D97-AF65-F5344CB8AC3E}">
        <p14:creationId xmlns:p14="http://schemas.microsoft.com/office/powerpoint/2010/main" val="5022630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Behavioral Specification of Logic Circuits</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pPr lvl="0"/>
            <a:r>
              <a:rPr lang="en-US" dirty="0" smtClean="0"/>
              <a:t>Gate </a:t>
            </a:r>
            <a:r>
              <a:rPr lang="en-US" dirty="0"/>
              <a:t>level primitives can be tedious when large circuits have to be designed. </a:t>
            </a:r>
          </a:p>
          <a:p>
            <a:pPr lvl="0"/>
            <a:r>
              <a:rPr lang="en-US" dirty="0"/>
              <a:t>To use more abstract expressions and programming constructs to describe the behavior of a digital circuit.</a:t>
            </a:r>
          </a:p>
          <a:p>
            <a:pPr lvl="0"/>
            <a:r>
              <a:rPr lang="en-US" dirty="0"/>
              <a:t>To define the circuit using logic expressions. The AND </a:t>
            </a:r>
            <a:r>
              <a:rPr lang="en-US" dirty="0" err="1"/>
              <a:t>and</a:t>
            </a:r>
            <a:r>
              <a:rPr lang="en-US" dirty="0"/>
              <a:t> OR operations are indicated by the “&amp;” and “|” signs, respectively. </a:t>
            </a:r>
          </a:p>
          <a:p>
            <a:pPr lvl="0"/>
            <a:r>
              <a:rPr lang="en-US" dirty="0"/>
              <a:t>The </a:t>
            </a:r>
            <a:r>
              <a:rPr lang="en-US" b="1" dirty="0"/>
              <a:t>assign</a:t>
            </a:r>
            <a:r>
              <a:rPr lang="en-US" dirty="0"/>
              <a:t> keyword provides a continuous assignment for the output signal. </a:t>
            </a:r>
          </a:p>
          <a:p>
            <a:pPr lvl="0"/>
            <a:r>
              <a:rPr lang="en-US" dirty="0"/>
              <a:t>Whenever any signal on the right-hand side changes its state, the value of output will be re-evaluated.</a:t>
            </a:r>
          </a:p>
          <a:p>
            <a:endParaRPr lang="en-US" dirty="0"/>
          </a:p>
        </p:txBody>
      </p:sp>
    </p:spTree>
    <p:extLst>
      <p:ext uri="{BB962C8B-B14F-4D97-AF65-F5344CB8AC3E}">
        <p14:creationId xmlns:p14="http://schemas.microsoft.com/office/powerpoint/2010/main" val="3044710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Gates &amp; Network</a:t>
            </a:r>
            <a:endParaRPr lang="en-US" dirty="0"/>
          </a:p>
        </p:txBody>
      </p:sp>
      <p:pic>
        <p:nvPicPr>
          <p:cNvPr id="4" name="Content Placeholder 3"/>
          <p:cNvPicPr>
            <a:picLocks noGrp="1"/>
          </p:cNvPicPr>
          <p:nvPr>
            <p:ph idx="1"/>
          </p:nvPr>
        </p:nvPicPr>
        <p:blipFill>
          <a:blip r:embed="rId2">
            <a:lum contrast="-20000"/>
            <a:extLst>
              <a:ext uri="{28A0092B-C50C-407E-A947-70E740481C1C}">
                <a14:useLocalDpi xmlns:a14="http://schemas.microsoft.com/office/drawing/2010/main" val="0"/>
              </a:ext>
            </a:extLst>
          </a:blip>
          <a:srcRect/>
          <a:stretch>
            <a:fillRect/>
          </a:stretch>
        </p:blipFill>
        <p:spPr bwMode="auto">
          <a:xfrm>
            <a:off x="3352800" y="1676400"/>
            <a:ext cx="2489746" cy="787594"/>
          </a:xfrm>
          <a:prstGeom prst="rect">
            <a:avLst/>
          </a:prstGeom>
          <a:noFill/>
          <a:ln>
            <a:noFill/>
          </a:ln>
        </p:spPr>
      </p:pic>
      <p:pic>
        <p:nvPicPr>
          <p:cNvPr id="5" name="Picture 4"/>
          <p:cNvPicPr/>
          <p:nvPr/>
        </p:nvPicPr>
        <p:blipFill>
          <a:blip r:embed="rId3">
            <a:lum bright="-20000" contrast="20000"/>
            <a:extLst>
              <a:ext uri="{28A0092B-C50C-407E-A947-70E740481C1C}">
                <a14:useLocalDpi xmlns:a14="http://schemas.microsoft.com/office/drawing/2010/main" val="0"/>
              </a:ext>
            </a:extLst>
          </a:blip>
          <a:srcRect/>
          <a:stretch>
            <a:fillRect/>
          </a:stretch>
        </p:blipFill>
        <p:spPr bwMode="auto">
          <a:xfrm>
            <a:off x="1416627" y="3733800"/>
            <a:ext cx="6324600" cy="2237105"/>
          </a:xfrm>
          <a:prstGeom prst="rect">
            <a:avLst/>
          </a:prstGeom>
          <a:noFill/>
          <a:ln>
            <a:noFill/>
          </a:ln>
        </p:spPr>
      </p:pic>
      <p:sp>
        <p:nvSpPr>
          <p:cNvPr id="6" name="Rectangle 5"/>
          <p:cNvSpPr/>
          <p:nvPr/>
        </p:nvSpPr>
        <p:spPr>
          <a:xfrm>
            <a:off x="3488389" y="2501332"/>
            <a:ext cx="1406539" cy="369332"/>
          </a:xfrm>
          <a:prstGeom prst="rect">
            <a:avLst/>
          </a:prstGeom>
        </p:spPr>
        <p:txBody>
          <a:bodyPr wrap="none">
            <a:spAutoFit/>
          </a:bodyPr>
          <a:lstStyle/>
          <a:p>
            <a:r>
              <a:rPr lang="en-US" dirty="0" smtClean="0"/>
              <a:t>      NOT Gate</a:t>
            </a:r>
            <a:endParaRPr lang="en-US" dirty="0"/>
          </a:p>
        </p:txBody>
      </p:sp>
      <p:sp>
        <p:nvSpPr>
          <p:cNvPr id="7" name="Rectangle 6"/>
          <p:cNvSpPr/>
          <p:nvPr/>
        </p:nvSpPr>
        <p:spPr>
          <a:xfrm>
            <a:off x="3733800" y="6247103"/>
            <a:ext cx="1012008" cy="369332"/>
          </a:xfrm>
          <a:prstGeom prst="rect">
            <a:avLst/>
          </a:prstGeom>
        </p:spPr>
        <p:txBody>
          <a:bodyPr wrap="none">
            <a:spAutoFit/>
          </a:bodyPr>
          <a:lstStyle/>
          <a:p>
            <a:r>
              <a:rPr lang="en-US" dirty="0" smtClean="0"/>
              <a:t> OR Gate</a:t>
            </a:r>
            <a:endParaRPr lang="en-US" dirty="0"/>
          </a:p>
        </p:txBody>
      </p:sp>
    </p:spTree>
    <p:extLst>
      <p:ext uri="{BB962C8B-B14F-4D97-AF65-F5344CB8AC3E}">
        <p14:creationId xmlns:p14="http://schemas.microsoft.com/office/powerpoint/2010/main" val="7268051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Behavioral Specification of Logic Circuits</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module example2 (x1, x2, x3, f);</a:t>
            </a:r>
          </a:p>
          <a:p>
            <a:pPr marL="0" indent="0">
              <a:buNone/>
            </a:pPr>
            <a:r>
              <a:rPr lang="en-US" dirty="0" smtClean="0"/>
              <a:t>	input </a:t>
            </a:r>
            <a:r>
              <a:rPr lang="en-US" dirty="0"/>
              <a:t>x1, x2, x3;</a:t>
            </a:r>
          </a:p>
          <a:p>
            <a:pPr marL="0" indent="0">
              <a:buNone/>
            </a:pPr>
            <a:r>
              <a:rPr lang="en-US" dirty="0" smtClean="0"/>
              <a:t>	output </a:t>
            </a:r>
            <a:r>
              <a:rPr lang="en-US" dirty="0"/>
              <a:t>f;</a:t>
            </a:r>
          </a:p>
          <a:p>
            <a:pPr marL="0" indent="0">
              <a:buNone/>
            </a:pPr>
            <a:r>
              <a:rPr lang="en-US" dirty="0" smtClean="0"/>
              <a:t>	assign </a:t>
            </a:r>
            <a:r>
              <a:rPr lang="en-US" dirty="0"/>
              <a:t>f = (x1 &amp; x2) | ( x2 &amp; x3);</a:t>
            </a:r>
          </a:p>
          <a:p>
            <a:pPr marL="0" indent="0">
              <a:buNone/>
            </a:pPr>
            <a:r>
              <a:rPr lang="en-US" dirty="0" err="1"/>
              <a:t>endmodule</a:t>
            </a:r>
            <a:endParaRPr lang="en-US" dirty="0"/>
          </a:p>
        </p:txBody>
      </p:sp>
    </p:spTree>
    <p:extLst>
      <p:ext uri="{BB962C8B-B14F-4D97-AF65-F5344CB8AC3E}">
        <p14:creationId xmlns:p14="http://schemas.microsoft.com/office/powerpoint/2010/main" val="1528206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circuit </a:t>
            </a:r>
            <a:endParaRPr lang="en-US" dirty="0"/>
          </a:p>
        </p:txBody>
      </p:sp>
      <p:pic>
        <p:nvPicPr>
          <p:cNvPr id="4" name="Content Placeholder 3"/>
          <p:cNvPicPr>
            <a:picLocks noGrp="1"/>
          </p:cNvPicPr>
          <p:nvPr>
            <p:ph idx="1"/>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1726576" y="3126400"/>
            <a:ext cx="5690847" cy="1473563"/>
          </a:xfrm>
          <a:prstGeom prst="rect">
            <a:avLst/>
          </a:prstGeom>
          <a:noFill/>
          <a:ln>
            <a:noFill/>
          </a:ln>
        </p:spPr>
      </p:pic>
    </p:spTree>
    <p:extLst>
      <p:ext uri="{BB962C8B-B14F-4D97-AF65-F5344CB8AC3E}">
        <p14:creationId xmlns:p14="http://schemas.microsoft.com/office/powerpoint/2010/main" val="2655090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a logic network</a:t>
            </a:r>
            <a:endParaRPr lang="en-IN" dirty="0"/>
          </a:p>
        </p:txBody>
      </p:sp>
      <p:sp>
        <p:nvSpPr>
          <p:cNvPr id="3" name="Content Placeholder 2"/>
          <p:cNvSpPr>
            <a:spLocks noGrp="1"/>
          </p:cNvSpPr>
          <p:nvPr>
            <p:ph idx="1"/>
          </p:nvPr>
        </p:nvSpPr>
        <p:spPr/>
        <p:txBody>
          <a:bodyPr/>
          <a:lstStyle/>
          <a:p>
            <a:pPr algn="just"/>
            <a:r>
              <a:rPr lang="en-US" dirty="0" smtClean="0">
                <a:solidFill>
                  <a:srgbClr val="FF0000"/>
                </a:solidFill>
              </a:rPr>
              <a:t>Analysis process</a:t>
            </a:r>
            <a:r>
              <a:rPr lang="en-US" dirty="0" smtClean="0"/>
              <a:t>: For an existing logic network, it must be possible to determine the function performed by the network.</a:t>
            </a:r>
          </a:p>
          <a:p>
            <a:pPr algn="just"/>
            <a:r>
              <a:rPr lang="en-US" dirty="0" smtClean="0">
                <a:solidFill>
                  <a:srgbClr val="FF0000"/>
                </a:solidFill>
              </a:rPr>
              <a:t>Synthesis process</a:t>
            </a:r>
            <a:r>
              <a:rPr lang="en-US" dirty="0" smtClean="0"/>
              <a:t>: The reverse task of designing a new network that implements a desired functional behavior.</a:t>
            </a:r>
            <a:endParaRPr lang="en-IN" dirty="0"/>
          </a:p>
        </p:txBody>
      </p:sp>
    </p:spTree>
    <p:extLst>
      <p:ext uri="{BB962C8B-B14F-4D97-AF65-F5344CB8AC3E}">
        <p14:creationId xmlns:p14="http://schemas.microsoft.com/office/powerpoint/2010/main" val="769860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logic networks</a:t>
            </a:r>
            <a:endParaRPr lang="en-US" dirty="0"/>
          </a:p>
        </p:txBody>
      </p:sp>
      <p:pic>
        <p:nvPicPr>
          <p:cNvPr id="8" name="Content Placeholder 7"/>
          <p:cNvPicPr>
            <a:picLocks noGrp="1" noChangeAspect="1"/>
          </p:cNvPicPr>
          <p:nvPr>
            <p:ph idx="1"/>
          </p:nvPr>
        </p:nvPicPr>
        <p:blipFill>
          <a:blip r:embed="rId2"/>
          <a:stretch>
            <a:fillRect/>
          </a:stretch>
        </p:blipFill>
        <p:spPr>
          <a:xfrm>
            <a:off x="892214" y="1417638"/>
            <a:ext cx="7835730" cy="4754562"/>
          </a:xfrm>
          <a:prstGeom prst="rect">
            <a:avLst/>
          </a:prstGeom>
        </p:spPr>
      </p:pic>
    </p:spTree>
    <p:extLst>
      <p:ext uri="{BB962C8B-B14F-4D97-AF65-F5344CB8AC3E}">
        <p14:creationId xmlns:p14="http://schemas.microsoft.com/office/powerpoint/2010/main" val="82980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Timing Diagram</a:t>
            </a:r>
            <a:endParaRPr lang="en-US" dirty="0"/>
          </a:p>
        </p:txBody>
      </p:sp>
      <p:pic>
        <p:nvPicPr>
          <p:cNvPr id="4" name="Content Placeholder 3"/>
          <p:cNvPicPr>
            <a:picLocks noGrp="1"/>
          </p:cNvPicPr>
          <p:nvPr>
            <p:ph idx="1"/>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457200" y="2148635"/>
            <a:ext cx="8229600" cy="3429092"/>
          </a:xfrm>
          <a:prstGeom prst="rect">
            <a:avLst/>
          </a:prstGeom>
          <a:noFill/>
          <a:ln>
            <a:noFill/>
          </a:ln>
        </p:spPr>
      </p:pic>
    </p:spTree>
    <p:extLst>
      <p:ext uri="{BB962C8B-B14F-4D97-AF65-F5344CB8AC3E}">
        <p14:creationId xmlns:p14="http://schemas.microsoft.com/office/powerpoint/2010/main" val="5150901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603</TotalTime>
  <Words>2091</Words>
  <Application>Microsoft Office PowerPoint</Application>
  <PresentationFormat>On-screen Show (4:3)</PresentationFormat>
  <Paragraphs>234</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Cambria Math</vt:lpstr>
      <vt:lpstr>Wingdings</vt:lpstr>
      <vt:lpstr>Office Theme</vt:lpstr>
      <vt:lpstr>PowerPoint Presentation</vt:lpstr>
      <vt:lpstr>PowerPoint Presentation</vt:lpstr>
      <vt:lpstr>Truth Table</vt:lpstr>
      <vt:lpstr>Logic Gates &amp; Network</vt:lpstr>
      <vt:lpstr>Logic Gates &amp; Network</vt:lpstr>
      <vt:lpstr>Logic circuit </vt:lpstr>
      <vt:lpstr>Analysis of a logic network</vt:lpstr>
      <vt:lpstr>Example of logic networks</vt:lpstr>
      <vt:lpstr>Timing Diagram</vt:lpstr>
      <vt:lpstr>Functionally Equivalent Network</vt:lpstr>
      <vt:lpstr>Axioms of Boolean Algebra</vt:lpstr>
      <vt:lpstr>Single-Variable Theorems </vt:lpstr>
      <vt:lpstr>Duality </vt:lpstr>
      <vt:lpstr>Two- and Three-Variable Properties </vt:lpstr>
      <vt:lpstr>Two- and Three-Variable Properties</vt:lpstr>
      <vt:lpstr>Two- and Three-Variable Properties</vt:lpstr>
      <vt:lpstr>Two- and Three-Variable Properties</vt:lpstr>
      <vt:lpstr>Synthesis using AND, OR and NOT gates</vt:lpstr>
      <vt:lpstr>F(x1,x2) = X1X2+ X1’X2’+ X1’X2</vt:lpstr>
      <vt:lpstr>F(X1,X2) = X2+ X1’</vt:lpstr>
      <vt:lpstr>Minterms</vt:lpstr>
      <vt:lpstr>Three Variable minterms &amp; maxterms</vt:lpstr>
      <vt:lpstr>Sum of products forms</vt:lpstr>
      <vt:lpstr>A Three variable function</vt:lpstr>
      <vt:lpstr>Maxterms</vt:lpstr>
      <vt:lpstr>Product-of-sum forms</vt:lpstr>
      <vt:lpstr>NAND &amp; NOR Gates</vt:lpstr>
      <vt:lpstr>Demorgan’s theorem in terms of logic gates</vt:lpstr>
      <vt:lpstr>Demorgan’s theorem in terms of logic gates</vt:lpstr>
      <vt:lpstr>  Lab-2 VERIFICATION AND APPLICATION OF BOOLEAN ALGEBRA   </vt:lpstr>
      <vt:lpstr>Introduction to Verilog</vt:lpstr>
      <vt:lpstr>Design Entry </vt:lpstr>
      <vt:lpstr>Hardware Description Languages </vt:lpstr>
      <vt:lpstr>Why to use Verilog </vt:lpstr>
      <vt:lpstr>Representation of Digital Circuits in Verilog </vt:lpstr>
      <vt:lpstr>Structural Specification of Logic Circuits </vt:lpstr>
      <vt:lpstr>Verilog Module </vt:lpstr>
      <vt:lpstr>Verilog Module </vt:lpstr>
      <vt:lpstr>Identifier Names </vt:lpstr>
      <vt:lpstr>Documentation in Verilog Code </vt:lpstr>
      <vt:lpstr>White Space </vt:lpstr>
      <vt:lpstr>Running a sample Verilog code </vt:lpstr>
      <vt:lpstr>Running a sample Verilog code</vt:lpstr>
      <vt:lpstr>Simple logic function</vt:lpstr>
      <vt:lpstr>Using gate level primitives</vt:lpstr>
      <vt:lpstr>Running a sample Verilog code</vt:lpstr>
      <vt:lpstr>Running a sample Verilog code</vt:lpstr>
      <vt:lpstr>Running a sample Verilog code</vt:lpstr>
      <vt:lpstr>Behavioral Specification of Logic Circuits </vt:lpstr>
      <vt:lpstr>Behavioral Specification of Logic Circuits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2102: SWITCHING CIRCUITS &amp; LOGIC DESIGN  -    3 credits</dc:title>
  <dc:creator>ACER</dc:creator>
  <cp:lastModifiedBy>MAHE</cp:lastModifiedBy>
  <cp:revision>50</cp:revision>
  <dcterms:created xsi:type="dcterms:W3CDTF">2015-08-03T04:33:17Z</dcterms:created>
  <dcterms:modified xsi:type="dcterms:W3CDTF">2019-08-26T10:12:43Z</dcterms:modified>
</cp:coreProperties>
</file>