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309" r:id="rId6"/>
    <p:sldId id="263" r:id="rId7"/>
    <p:sldId id="261" r:id="rId8"/>
    <p:sldId id="264" r:id="rId9"/>
    <p:sldId id="262" r:id="rId10"/>
    <p:sldId id="265" r:id="rId11"/>
    <p:sldId id="266" r:id="rId12"/>
    <p:sldId id="268" r:id="rId13"/>
    <p:sldId id="269" r:id="rId14"/>
    <p:sldId id="270" r:id="rId15"/>
    <p:sldId id="272" r:id="rId16"/>
    <p:sldId id="273" r:id="rId17"/>
    <p:sldId id="275" r:id="rId18"/>
    <p:sldId id="276" r:id="rId19"/>
    <p:sldId id="279" r:id="rId20"/>
    <p:sldId id="278"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10" r:id="rId34"/>
    <p:sldId id="311" r:id="rId35"/>
    <p:sldId id="312" r:id="rId36"/>
    <p:sldId id="313" r:id="rId37"/>
    <p:sldId id="314" r:id="rId38"/>
    <p:sldId id="315" r:id="rId39"/>
    <p:sldId id="316" r:id="rId40"/>
    <p:sldId id="324" r:id="rId41"/>
    <p:sldId id="325" r:id="rId42"/>
    <p:sldId id="326" r:id="rId43"/>
    <p:sldId id="327" r:id="rId44"/>
    <p:sldId id="328" r:id="rId45"/>
    <p:sldId id="329" r:id="rId46"/>
    <p:sldId id="330" r:id="rId47"/>
    <p:sldId id="299" r:id="rId48"/>
    <p:sldId id="300" r:id="rId49"/>
    <p:sldId id="301" r:id="rId50"/>
    <p:sldId id="302" r:id="rId51"/>
    <p:sldId id="303" r:id="rId52"/>
    <p:sldId id="304" r:id="rId53"/>
    <p:sldId id="305" r:id="rId54"/>
    <p:sldId id="306" r:id="rId55"/>
    <p:sldId id="307" r:id="rId56"/>
    <p:sldId id="317" r:id="rId57"/>
    <p:sldId id="318" r:id="rId58"/>
    <p:sldId id="319" r:id="rId59"/>
    <p:sldId id="32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0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0A5806-10F7-455B-BF9E-0FB6F611C094}"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231511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A5806-10F7-455B-BF9E-0FB6F611C094}"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301606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A5806-10F7-455B-BF9E-0FB6F611C094}"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64219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A5806-10F7-455B-BF9E-0FB6F611C094}"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201354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0A5806-10F7-455B-BF9E-0FB6F611C094}"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20834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0A5806-10F7-455B-BF9E-0FB6F611C094}"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15557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0A5806-10F7-455B-BF9E-0FB6F611C094}"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365170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0A5806-10F7-455B-BF9E-0FB6F611C094}"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1208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A5806-10F7-455B-BF9E-0FB6F611C094}"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85883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A5806-10F7-455B-BF9E-0FB6F611C094}"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133040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A5806-10F7-455B-BF9E-0FB6F611C094}"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062F4-2408-4D39-B15C-86475169013D}" type="slidenum">
              <a:rPr lang="en-US" smtClean="0"/>
              <a:t>‹#›</a:t>
            </a:fld>
            <a:endParaRPr lang="en-US"/>
          </a:p>
        </p:txBody>
      </p:sp>
    </p:spTree>
    <p:extLst>
      <p:ext uri="{BB962C8B-B14F-4D97-AF65-F5344CB8AC3E}">
        <p14:creationId xmlns:p14="http://schemas.microsoft.com/office/powerpoint/2010/main" val="228678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A5806-10F7-455B-BF9E-0FB6F611C094}" type="datetimeFigureOut">
              <a:rPr lang="en-US" smtClean="0"/>
              <a:t>10/27/2018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062F4-2408-4D39-B15C-86475169013D}" type="slidenum">
              <a:rPr lang="en-US" smtClean="0"/>
              <a:t>‹#›</a:t>
            </a:fld>
            <a:endParaRPr lang="en-US"/>
          </a:p>
        </p:txBody>
      </p:sp>
    </p:spTree>
    <p:extLst>
      <p:ext uri="{BB962C8B-B14F-4D97-AF65-F5344CB8AC3E}">
        <p14:creationId xmlns:p14="http://schemas.microsoft.com/office/powerpoint/2010/main" val="176643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Switching Circuits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6978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533400" y="2667000"/>
            <a:ext cx="8182589" cy="390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1447800"/>
            <a:ext cx="7467600" cy="954107"/>
          </a:xfrm>
          <a:prstGeom prst="rect">
            <a:avLst/>
          </a:prstGeom>
        </p:spPr>
        <p:txBody>
          <a:bodyPr wrap="square">
            <a:spAutoFit/>
          </a:bodyPr>
          <a:lstStyle/>
          <a:p>
            <a:r>
              <a:rPr lang="en-US" sz="2800" dirty="0" smtClean="0"/>
              <a:t>When the PMOS Transistor is turned on, its drain is pulled up to V</a:t>
            </a:r>
            <a:r>
              <a:rPr lang="en-US" sz="2800" baseline="-25000" dirty="0" smtClean="0"/>
              <a:t>DD</a:t>
            </a:r>
            <a:r>
              <a:rPr lang="en-US" sz="2800" dirty="0" smtClean="0"/>
              <a:t>.</a:t>
            </a:r>
          </a:p>
        </p:txBody>
      </p:sp>
    </p:spTree>
    <p:extLst>
      <p:ext uri="{BB962C8B-B14F-4D97-AF65-F5344CB8AC3E}">
        <p14:creationId xmlns:p14="http://schemas.microsoft.com/office/powerpoint/2010/main" val="374338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93737"/>
          </a:xfrm>
        </p:spPr>
        <p:txBody>
          <a:bodyPr>
            <a:normAutofit/>
          </a:bodyPr>
          <a:lstStyle/>
          <a:p>
            <a:r>
              <a:rPr lang="en-US" sz="2800" b="1" dirty="0" smtClean="0"/>
              <a:t>A NOT Gate built using NMOS Logic  </a:t>
            </a:r>
            <a:endParaRPr lang="en-US" sz="2800" b="1"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9600" y="1562100"/>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358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If </a:t>
            </a:r>
            <a:r>
              <a:rPr lang="en-US" dirty="0" err="1" smtClean="0"/>
              <a:t>Vx</a:t>
            </a:r>
            <a:r>
              <a:rPr lang="en-US" dirty="0" smtClean="0"/>
              <a:t> = 0V, the NMOS transistor turns off. No current flows through resistor R and </a:t>
            </a:r>
            <a:r>
              <a:rPr lang="en-US" dirty="0" err="1" smtClean="0"/>
              <a:t>Vf</a:t>
            </a:r>
            <a:r>
              <a:rPr lang="en-US" dirty="0" smtClean="0"/>
              <a:t> = 5V.</a:t>
            </a:r>
          </a:p>
          <a:p>
            <a:pPr algn="just"/>
            <a:endParaRPr lang="en-US" dirty="0"/>
          </a:p>
          <a:p>
            <a:pPr algn="just"/>
            <a:r>
              <a:rPr lang="en-US" dirty="0" smtClean="0"/>
              <a:t>On the other hand if  </a:t>
            </a:r>
            <a:r>
              <a:rPr lang="en-US" dirty="0" err="1" smtClean="0"/>
              <a:t>Vx</a:t>
            </a:r>
            <a:r>
              <a:rPr lang="en-US" dirty="0" smtClean="0"/>
              <a:t> = 5V, the transistor turns on and pulls </a:t>
            </a:r>
            <a:r>
              <a:rPr lang="en-US" dirty="0" err="1" smtClean="0"/>
              <a:t>Vf</a:t>
            </a:r>
            <a:r>
              <a:rPr lang="en-US" dirty="0" smtClean="0"/>
              <a:t> to a low voltage level.</a:t>
            </a:r>
          </a:p>
          <a:p>
            <a:pPr marL="0" indent="0" algn="just">
              <a:buNone/>
            </a:pPr>
            <a:endParaRPr lang="en-US" dirty="0" smtClean="0"/>
          </a:p>
          <a:p>
            <a:pPr algn="just"/>
            <a:r>
              <a:rPr lang="en-US" dirty="0" smtClean="0"/>
              <a:t>If </a:t>
            </a:r>
            <a:r>
              <a:rPr lang="en-US" dirty="0" err="1" smtClean="0"/>
              <a:t>Vf</a:t>
            </a:r>
            <a:r>
              <a:rPr lang="en-US" dirty="0" smtClean="0"/>
              <a:t> is viewed as a function of </a:t>
            </a:r>
            <a:r>
              <a:rPr lang="en-US" dirty="0" err="1" smtClean="0"/>
              <a:t>Vx</a:t>
            </a:r>
            <a:r>
              <a:rPr lang="en-US" dirty="0" smtClean="0"/>
              <a:t>,</a:t>
            </a:r>
          </a:p>
          <a:p>
            <a:pPr marL="0" indent="0">
              <a:buNone/>
            </a:pPr>
            <a:r>
              <a:rPr lang="en-US" dirty="0"/>
              <a:t> </a:t>
            </a:r>
            <a:r>
              <a:rPr lang="en-US" dirty="0" smtClean="0"/>
              <a:t>  	f = x’</a:t>
            </a:r>
            <a:endParaRPr lang="en-US" dirty="0"/>
          </a:p>
        </p:txBody>
      </p:sp>
    </p:spTree>
    <p:extLst>
      <p:ext uri="{BB962C8B-B14F-4D97-AF65-F5344CB8AC3E}">
        <p14:creationId xmlns:p14="http://schemas.microsoft.com/office/powerpoint/2010/main" val="2632087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NMOS Realization of a NAND Gate</a:t>
            </a:r>
            <a:endParaRPr lang="en-US" dirty="0"/>
          </a:p>
        </p:txBody>
      </p:sp>
      <p:pic>
        <p:nvPicPr>
          <p:cNvPr id="8194"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2286000" y="1600200"/>
            <a:ext cx="5334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442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If Vx1=Vx2=5V, both transistors will be on and </a:t>
            </a:r>
            <a:r>
              <a:rPr lang="en-US" dirty="0" err="1" smtClean="0"/>
              <a:t>Vf</a:t>
            </a:r>
            <a:r>
              <a:rPr lang="en-US" dirty="0" smtClean="0"/>
              <a:t> is close to 0V.</a:t>
            </a:r>
          </a:p>
          <a:p>
            <a:pPr marL="0" indent="0" algn="just">
              <a:buNone/>
            </a:pPr>
            <a:endParaRPr lang="en-US" dirty="0" smtClean="0"/>
          </a:p>
          <a:p>
            <a:pPr algn="just"/>
            <a:r>
              <a:rPr lang="en-US" dirty="0" smtClean="0"/>
              <a:t>But if either Vx1 or Vx2 is 0, then no current will flow through the series connected transistors and </a:t>
            </a:r>
            <a:r>
              <a:rPr lang="en-US" dirty="0" err="1" smtClean="0"/>
              <a:t>Vf</a:t>
            </a:r>
            <a:r>
              <a:rPr lang="en-US" dirty="0" smtClean="0"/>
              <a:t> is pulled up to 5V.</a:t>
            </a:r>
            <a:endParaRPr lang="en-US" dirty="0"/>
          </a:p>
        </p:txBody>
      </p:sp>
    </p:spTree>
    <p:extLst>
      <p:ext uri="{BB962C8B-B14F-4D97-AF65-F5344CB8AC3E}">
        <p14:creationId xmlns:p14="http://schemas.microsoft.com/office/powerpoint/2010/main" val="4286643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NMOS Realization of a NOR Gate</a:t>
            </a:r>
            <a:endParaRPr lang="en-US" dirty="0"/>
          </a:p>
        </p:txBody>
      </p:sp>
      <p:pic>
        <p:nvPicPr>
          <p:cNvPr id="10242"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2081646" y="1447800"/>
            <a:ext cx="5462153"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132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Here, if either Vx1=5V or Vx2 =5V, then </a:t>
            </a:r>
            <a:r>
              <a:rPr lang="en-US" dirty="0" err="1" smtClean="0"/>
              <a:t>Vf</a:t>
            </a:r>
            <a:r>
              <a:rPr lang="en-US" dirty="0" smtClean="0"/>
              <a:t> will be close to 0V.</a:t>
            </a:r>
          </a:p>
          <a:p>
            <a:pPr marL="0" indent="0">
              <a:buNone/>
            </a:pPr>
            <a:endParaRPr lang="en-US" dirty="0" smtClean="0"/>
          </a:p>
          <a:p>
            <a:r>
              <a:rPr lang="en-US" dirty="0" smtClean="0"/>
              <a:t>Only if both Vx1 and Vx2 are 0 then </a:t>
            </a:r>
            <a:r>
              <a:rPr lang="en-US" dirty="0" err="1" smtClean="0"/>
              <a:t>Vf</a:t>
            </a:r>
            <a:r>
              <a:rPr lang="en-US" dirty="0" smtClean="0"/>
              <a:t> be pulled up to 5V.</a:t>
            </a:r>
            <a:endParaRPr lang="en-US" dirty="0"/>
          </a:p>
        </p:txBody>
      </p:sp>
    </p:spTree>
    <p:extLst>
      <p:ext uri="{BB962C8B-B14F-4D97-AF65-F5344CB8AC3E}">
        <p14:creationId xmlns:p14="http://schemas.microsoft.com/office/powerpoint/2010/main" val="1432781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NMOS realization of a AND Gate</a:t>
            </a:r>
            <a:endParaRPr lang="en-US" dirty="0"/>
          </a:p>
        </p:txBody>
      </p:sp>
      <p:pic>
        <p:nvPicPr>
          <p:cNvPr id="12290"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676400" y="1600200"/>
            <a:ext cx="5867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841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NMOS Technology a AND gate is built using a NAND gate followed by an inverter.</a:t>
            </a:r>
          </a:p>
          <a:p>
            <a:endParaRPr lang="en-US" dirty="0"/>
          </a:p>
          <a:p>
            <a:r>
              <a:rPr lang="en-US" dirty="0" smtClean="0"/>
              <a:t>Node A realizes the NAND of inputs x1 and x2, and f represents the AND function.</a:t>
            </a:r>
            <a:endParaRPr lang="en-US" dirty="0"/>
          </a:p>
        </p:txBody>
      </p:sp>
    </p:spTree>
    <p:extLst>
      <p:ext uri="{BB962C8B-B14F-4D97-AF65-F5344CB8AC3E}">
        <p14:creationId xmlns:p14="http://schemas.microsoft.com/office/powerpoint/2010/main" val="3336216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NMOS realization of a OR Gate</a:t>
            </a:r>
            <a:endParaRPr lang="en-US" dirty="0"/>
          </a:p>
        </p:txBody>
      </p:sp>
      <p:pic>
        <p:nvPicPr>
          <p:cNvPr id="14338"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219200" y="1600200"/>
            <a:ext cx="6248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609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2400" b="1" dirty="0" smtClean="0"/>
              <a:t>Representation of logic values by voltage levels</a:t>
            </a:r>
            <a:endParaRPr lang="en-US" sz="2400" b="1"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714500" y="796924"/>
            <a:ext cx="5715000" cy="422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5257800"/>
            <a:ext cx="8382000" cy="1477328"/>
          </a:xfrm>
          <a:prstGeom prst="rect">
            <a:avLst/>
          </a:prstGeom>
        </p:spPr>
        <p:txBody>
          <a:bodyPr wrap="square">
            <a:spAutoFit/>
          </a:bodyPr>
          <a:lstStyle/>
          <a:p>
            <a:pPr algn="just"/>
            <a:r>
              <a:rPr lang="en-IN" dirty="0">
                <a:latin typeface="Times New Roman" panose="02020603050405020304" pitchFamily="18" charset="0"/>
                <a:ea typeface="Calibri" panose="020F0502020204030204" pitchFamily="34" charset="0"/>
              </a:rPr>
              <a:t>Minimum voltage is </a:t>
            </a:r>
            <a:r>
              <a:rPr lang="en-IN" dirty="0" smtClean="0">
                <a:latin typeface="Times New Roman" panose="02020603050405020304" pitchFamily="18" charset="0"/>
                <a:ea typeface="Calibri" panose="020F0502020204030204" pitchFamily="34" charset="0"/>
              </a:rPr>
              <a:t>VSS (</a:t>
            </a:r>
            <a:r>
              <a:rPr lang="en-IN" dirty="0" err="1" smtClean="0">
                <a:latin typeface="Times New Roman" panose="02020603050405020304" pitchFamily="18" charset="0"/>
                <a:ea typeface="Calibri" panose="020F0502020204030204" pitchFamily="34" charset="0"/>
              </a:rPr>
              <a:t>Gnd</a:t>
            </a:r>
            <a:r>
              <a:rPr lang="en-IN" dirty="0" smtClean="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maximum voltage is </a:t>
            </a:r>
            <a:r>
              <a:rPr lang="en-IN" dirty="0" smtClean="0">
                <a:latin typeface="Times New Roman" panose="02020603050405020304" pitchFamily="18" charset="0"/>
                <a:ea typeface="Calibri" panose="020F0502020204030204" pitchFamily="34" charset="0"/>
              </a:rPr>
              <a:t>VDD (supply).  The </a:t>
            </a:r>
            <a:r>
              <a:rPr lang="en-IN" dirty="0">
                <a:latin typeface="Times New Roman" panose="02020603050405020304" pitchFamily="18" charset="0"/>
                <a:ea typeface="Calibri" panose="020F0502020204030204" pitchFamily="34" charset="0"/>
              </a:rPr>
              <a:t>voltages in the range </a:t>
            </a:r>
            <a:r>
              <a:rPr lang="en-IN" dirty="0" err="1">
                <a:latin typeface="Times New Roman" panose="02020603050405020304" pitchFamily="18" charset="0"/>
                <a:ea typeface="Calibri" panose="020F0502020204030204" pitchFamily="34" charset="0"/>
              </a:rPr>
              <a:t>Gnd</a:t>
            </a:r>
            <a:r>
              <a:rPr lang="en-IN" dirty="0">
                <a:latin typeface="Times New Roman" panose="02020603050405020304" pitchFamily="18" charset="0"/>
                <a:ea typeface="Calibri" panose="020F0502020204030204" pitchFamily="34" charset="0"/>
              </a:rPr>
              <a:t> to V</a:t>
            </a:r>
            <a:r>
              <a:rPr lang="en-IN" baseline="-25000" dirty="0">
                <a:latin typeface="Times New Roman" panose="02020603050405020304" pitchFamily="18" charset="0"/>
                <a:ea typeface="Calibri" panose="020F0502020204030204" pitchFamily="34" charset="0"/>
              </a:rPr>
              <a:t>0, max </a:t>
            </a:r>
            <a:r>
              <a:rPr lang="en-IN" dirty="0">
                <a:latin typeface="Times New Roman" panose="02020603050405020304" pitchFamily="18" charset="0"/>
                <a:ea typeface="Calibri" panose="020F0502020204030204" pitchFamily="34" charset="0"/>
              </a:rPr>
              <a:t>represent logic value 0.  V</a:t>
            </a:r>
            <a:r>
              <a:rPr lang="en-IN" baseline="-25000" dirty="0">
                <a:latin typeface="Times New Roman" panose="02020603050405020304" pitchFamily="18" charset="0"/>
                <a:ea typeface="Calibri" panose="020F0502020204030204" pitchFamily="34" charset="0"/>
              </a:rPr>
              <a:t>0, max </a:t>
            </a:r>
            <a:r>
              <a:rPr lang="en-IN" dirty="0">
                <a:latin typeface="Times New Roman" panose="02020603050405020304" pitchFamily="18" charset="0"/>
                <a:ea typeface="Calibri" panose="020F0502020204030204" pitchFamily="34" charset="0"/>
              </a:rPr>
              <a:t>is the maximum voltage level that a logic circuit must recognize as low. Similarly, the range from V</a:t>
            </a:r>
            <a:r>
              <a:rPr lang="en-IN" baseline="-25000" dirty="0">
                <a:latin typeface="Times New Roman" panose="02020603050405020304" pitchFamily="18" charset="0"/>
                <a:ea typeface="Calibri" panose="020F0502020204030204" pitchFamily="34" charset="0"/>
              </a:rPr>
              <a:t>1, min </a:t>
            </a:r>
            <a:r>
              <a:rPr lang="en-IN" dirty="0">
                <a:latin typeface="Times New Roman" panose="02020603050405020304" pitchFamily="18" charset="0"/>
                <a:ea typeface="Calibri" panose="020F0502020204030204" pitchFamily="34" charset="0"/>
              </a:rPr>
              <a:t>to VDD corresponds to logic value 1, and V</a:t>
            </a:r>
            <a:r>
              <a:rPr lang="en-IN" baseline="-25000" dirty="0">
                <a:latin typeface="Times New Roman" panose="02020603050405020304" pitchFamily="18" charset="0"/>
                <a:ea typeface="Calibri" panose="020F0502020204030204" pitchFamily="34" charset="0"/>
              </a:rPr>
              <a:t>1, min</a:t>
            </a:r>
            <a:r>
              <a:rPr lang="en-IN" dirty="0">
                <a:latin typeface="Times New Roman" panose="02020603050405020304" pitchFamily="18" charset="0"/>
                <a:ea typeface="Calibri" panose="020F0502020204030204" pitchFamily="34" charset="0"/>
              </a:rPr>
              <a:t> is the minimum voltage level that a logic circuit must interpret as high.</a:t>
            </a:r>
            <a:endParaRPr lang="en-IN" sz="2800" dirty="0"/>
          </a:p>
        </p:txBody>
      </p:sp>
    </p:spTree>
    <p:extLst>
      <p:ext uri="{BB962C8B-B14F-4D97-AF65-F5344CB8AC3E}">
        <p14:creationId xmlns:p14="http://schemas.microsoft.com/office/powerpoint/2010/main" val="192394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CMOS Logic Gates</a:t>
            </a:r>
            <a:endParaRPr lang="en-US" dirty="0"/>
          </a:p>
        </p:txBody>
      </p:sp>
      <p:sp>
        <p:nvSpPr>
          <p:cNvPr id="3" name="Content Placeholder 2"/>
          <p:cNvSpPr>
            <a:spLocks noGrp="1"/>
          </p:cNvSpPr>
          <p:nvPr>
            <p:ph idx="1"/>
          </p:nvPr>
        </p:nvSpPr>
        <p:spPr/>
        <p:txBody>
          <a:bodyPr>
            <a:normAutofit/>
          </a:bodyPr>
          <a:lstStyle/>
          <a:p>
            <a:pPr algn="just"/>
            <a:r>
              <a:rPr lang="en-US" dirty="0" smtClean="0"/>
              <a:t>The most popular approach that uses </a:t>
            </a:r>
            <a:r>
              <a:rPr lang="en-US" b="1" dirty="0" smtClean="0"/>
              <a:t>both NMOS and PMOS transistors</a:t>
            </a:r>
            <a:r>
              <a:rPr lang="en-US" dirty="0" smtClean="0"/>
              <a:t> together is the </a:t>
            </a:r>
            <a:r>
              <a:rPr lang="en-US" b="1" dirty="0" smtClean="0"/>
              <a:t>CMOS</a:t>
            </a:r>
            <a:r>
              <a:rPr lang="en-US" dirty="0" smtClean="0"/>
              <a:t> Technology.</a:t>
            </a:r>
          </a:p>
          <a:p>
            <a:pPr marL="0" indent="0" algn="just">
              <a:buNone/>
            </a:pPr>
            <a:endParaRPr lang="en-US" dirty="0" smtClean="0"/>
          </a:p>
          <a:p>
            <a:pPr algn="just"/>
            <a:r>
              <a:rPr lang="en-US" dirty="0" smtClean="0"/>
              <a:t>In NMOS circuits the logic functions are realized by arrangements of NMOS transistors, combined with a pull-up device that acts as a resistor.</a:t>
            </a:r>
          </a:p>
          <a:p>
            <a:endParaRPr lang="en-US" dirty="0"/>
          </a:p>
        </p:txBody>
      </p:sp>
    </p:spTree>
    <p:extLst>
      <p:ext uri="{BB962C8B-B14F-4D97-AF65-F5344CB8AC3E}">
        <p14:creationId xmlns:p14="http://schemas.microsoft.com/office/powerpoint/2010/main" val="3688952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lnSpcReduction="10000"/>
          </a:bodyPr>
          <a:lstStyle/>
          <a:p>
            <a:pPr algn="just"/>
            <a:r>
              <a:rPr lang="en-US" dirty="0" smtClean="0"/>
              <a:t>The part of the circuit that involves </a:t>
            </a:r>
            <a:r>
              <a:rPr lang="en-US" b="1" dirty="0" smtClean="0"/>
              <a:t>NMOS transistors</a:t>
            </a:r>
            <a:r>
              <a:rPr lang="en-US" dirty="0" smtClean="0"/>
              <a:t> is called the pull-down network(</a:t>
            </a:r>
            <a:r>
              <a:rPr lang="en-US" b="1" dirty="0" smtClean="0"/>
              <a:t>PDN</a:t>
            </a:r>
            <a:r>
              <a:rPr lang="en-US" dirty="0" smtClean="0"/>
              <a:t>).</a:t>
            </a:r>
          </a:p>
          <a:p>
            <a:pPr marL="0" indent="0" algn="just">
              <a:buNone/>
            </a:pPr>
            <a:endParaRPr lang="en-US" dirty="0" smtClean="0"/>
          </a:p>
          <a:p>
            <a:pPr algn="just"/>
            <a:r>
              <a:rPr lang="en-US" smtClean="0"/>
              <a:t>In CMOS, </a:t>
            </a:r>
            <a:r>
              <a:rPr lang="en-US" dirty="0" smtClean="0"/>
              <a:t>pull-up device is replaced with a pull-up network (PUN) that is built using PMOS transistors, such that functions realized by the PDN and PUN networks are complements of each other.</a:t>
            </a:r>
            <a:endParaRPr lang="en-US" dirty="0"/>
          </a:p>
        </p:txBody>
      </p:sp>
    </p:spTree>
    <p:extLst>
      <p:ext uri="{BB962C8B-B14F-4D97-AF65-F5344CB8AC3E}">
        <p14:creationId xmlns:p14="http://schemas.microsoft.com/office/powerpoint/2010/main" val="933418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NMOS circuit</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949" y="1600200"/>
            <a:ext cx="554610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2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CMOS circuit</a:t>
            </a:r>
            <a:endParaRPr lang="en-US" dirty="0"/>
          </a:p>
        </p:txBody>
      </p:sp>
      <p:pic>
        <p:nvPicPr>
          <p:cNvPr id="17410"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969813" y="1600200"/>
            <a:ext cx="520437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280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pPr algn="just"/>
            <a:r>
              <a:rPr lang="en-US" dirty="0" smtClean="0"/>
              <a:t>For any given valuation of the input signals, either the </a:t>
            </a:r>
            <a:r>
              <a:rPr lang="en-US" b="1" dirty="0" smtClean="0"/>
              <a:t>PDN pulls </a:t>
            </a:r>
            <a:r>
              <a:rPr lang="en-US" b="1" dirty="0" err="1" smtClean="0"/>
              <a:t>Vf</a:t>
            </a:r>
            <a:r>
              <a:rPr lang="en-US" b="1" dirty="0" smtClean="0"/>
              <a:t> down to </a:t>
            </a:r>
            <a:r>
              <a:rPr lang="en-US" b="1" dirty="0" err="1" smtClean="0"/>
              <a:t>Gnd</a:t>
            </a:r>
            <a:r>
              <a:rPr lang="en-US" b="1" dirty="0" smtClean="0"/>
              <a:t> </a:t>
            </a:r>
            <a:r>
              <a:rPr lang="en-US" dirty="0" smtClean="0"/>
              <a:t>or the </a:t>
            </a:r>
            <a:r>
              <a:rPr lang="en-US" b="1" dirty="0" smtClean="0"/>
              <a:t>PUN pulls </a:t>
            </a:r>
            <a:r>
              <a:rPr lang="en-US" b="1" dirty="0" err="1" smtClean="0"/>
              <a:t>Vf</a:t>
            </a:r>
            <a:r>
              <a:rPr lang="en-US" b="1" dirty="0" smtClean="0"/>
              <a:t> up to V</a:t>
            </a:r>
            <a:r>
              <a:rPr lang="en-US" b="1" baseline="-25000" dirty="0" smtClean="0"/>
              <a:t>DD.</a:t>
            </a:r>
            <a:endParaRPr lang="en-US" b="1" baseline="-25000" dirty="0"/>
          </a:p>
        </p:txBody>
      </p:sp>
    </p:spTree>
    <p:extLst>
      <p:ext uri="{BB962C8B-B14F-4D97-AF65-F5344CB8AC3E}">
        <p14:creationId xmlns:p14="http://schemas.microsoft.com/office/powerpoint/2010/main" val="2010935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CMOS realization of a NOT Gate</a:t>
            </a:r>
            <a:endParaRPr lang="en-US" dirty="0"/>
          </a:p>
        </p:txBody>
      </p:sp>
      <p:pic>
        <p:nvPicPr>
          <p:cNvPr id="18434"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685800" y="1295400"/>
            <a:ext cx="4242600"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5562600" y="2286000"/>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350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When </a:t>
            </a:r>
            <a:r>
              <a:rPr lang="en-US" dirty="0" err="1" smtClean="0"/>
              <a:t>Vx</a:t>
            </a:r>
            <a:r>
              <a:rPr lang="en-US" dirty="0" smtClean="0"/>
              <a:t>=0V, then transistor T2 is off and transistor T1 is on. This makes </a:t>
            </a:r>
            <a:r>
              <a:rPr lang="en-US" dirty="0" err="1" smtClean="0"/>
              <a:t>Vf</a:t>
            </a:r>
            <a:r>
              <a:rPr lang="en-US" dirty="0" smtClean="0"/>
              <a:t>=5V and since T2 is off no current flows through transistors.</a:t>
            </a:r>
          </a:p>
          <a:p>
            <a:pPr marL="0" indent="0" algn="just">
              <a:buNone/>
            </a:pPr>
            <a:endParaRPr lang="en-US" dirty="0" smtClean="0"/>
          </a:p>
          <a:p>
            <a:pPr algn="just"/>
            <a:r>
              <a:rPr lang="en-US" dirty="0" smtClean="0"/>
              <a:t>When </a:t>
            </a:r>
            <a:r>
              <a:rPr lang="en-US" dirty="0" err="1" smtClean="0"/>
              <a:t>Vx</a:t>
            </a:r>
            <a:r>
              <a:rPr lang="en-US" dirty="0" smtClean="0"/>
              <a:t>=5V, T2 is on and T1 is off.  Thus </a:t>
            </a:r>
          </a:p>
          <a:p>
            <a:pPr marL="0" indent="0" algn="just">
              <a:buNone/>
            </a:pPr>
            <a:r>
              <a:rPr lang="en-US" dirty="0" err="1" smtClean="0"/>
              <a:t>Vf</a:t>
            </a:r>
            <a:r>
              <a:rPr lang="en-US" dirty="0" smtClean="0"/>
              <a:t> =0V, and no current flows because T1 is off.</a:t>
            </a:r>
            <a:endParaRPr lang="en-US" dirty="0"/>
          </a:p>
        </p:txBody>
      </p:sp>
    </p:spTree>
    <p:extLst>
      <p:ext uri="{BB962C8B-B14F-4D97-AF65-F5344CB8AC3E}">
        <p14:creationId xmlns:p14="http://schemas.microsoft.com/office/powerpoint/2010/main" val="422240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No current flows in all CMOS circuits when the input is either low or high. </a:t>
            </a:r>
          </a:p>
          <a:p>
            <a:pPr marL="0" indent="0" algn="just">
              <a:buNone/>
            </a:pPr>
            <a:endParaRPr lang="en-US" dirty="0" smtClean="0"/>
          </a:p>
          <a:p>
            <a:pPr algn="just"/>
            <a:r>
              <a:rPr lang="en-US" b="1" dirty="0" smtClean="0"/>
              <a:t>No power dissipated </a:t>
            </a:r>
            <a:r>
              <a:rPr lang="en-US" dirty="0" smtClean="0"/>
              <a:t>under steady state conditions.</a:t>
            </a:r>
            <a:endParaRPr lang="en-US" dirty="0"/>
          </a:p>
        </p:txBody>
      </p:sp>
    </p:spTree>
    <p:extLst>
      <p:ext uri="{BB962C8B-B14F-4D97-AF65-F5344CB8AC3E}">
        <p14:creationId xmlns:p14="http://schemas.microsoft.com/office/powerpoint/2010/main" val="1480437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CMOS realization of a NAND Gate</a:t>
            </a:r>
            <a:endParaRPr lang="en-US" dirty="0"/>
          </a:p>
        </p:txBody>
      </p:sp>
      <p:pic>
        <p:nvPicPr>
          <p:cNvPr id="19458"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04800" y="1676400"/>
            <a:ext cx="50632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5562600" y="2209800"/>
            <a:ext cx="3429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022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NAND operation, f=(x1x2)’  =   x1’ + x2’</a:t>
            </a:r>
          </a:p>
          <a:p>
            <a:pPr algn="just"/>
            <a:r>
              <a:rPr lang="en-US" dirty="0" smtClean="0"/>
              <a:t>The above expression specifies the condition for which </a:t>
            </a:r>
            <a:r>
              <a:rPr lang="en-US" b="1" dirty="0" smtClean="0"/>
              <a:t>f=1; hence it defines PUN</a:t>
            </a:r>
            <a:r>
              <a:rPr lang="en-US" dirty="0" smtClean="0"/>
              <a:t>.</a:t>
            </a:r>
          </a:p>
          <a:p>
            <a:pPr algn="just"/>
            <a:r>
              <a:rPr lang="en-US" dirty="0" smtClean="0"/>
              <a:t>In PUN an input variable xi turn on a transistor if </a:t>
            </a:r>
            <a:r>
              <a:rPr lang="en-US" b="1" dirty="0" smtClean="0"/>
              <a:t>xi=0</a:t>
            </a:r>
            <a:r>
              <a:rPr lang="en-US" dirty="0" smtClean="0"/>
              <a:t>.</a:t>
            </a:r>
          </a:p>
          <a:p>
            <a:pPr algn="just"/>
            <a:r>
              <a:rPr lang="en-US" dirty="0" smtClean="0"/>
              <a:t>Thus f=1 when either input x1 or x2 has the value 0, which means PUN must have 2 PMOS transistors </a:t>
            </a:r>
            <a:r>
              <a:rPr lang="en-US" b="1" dirty="0" smtClean="0"/>
              <a:t>connected in parallel</a:t>
            </a:r>
            <a:r>
              <a:rPr lang="en-US" dirty="0" smtClean="0"/>
              <a:t>.</a:t>
            </a:r>
            <a:endParaRPr lang="en-US" dirty="0"/>
          </a:p>
        </p:txBody>
      </p:sp>
    </p:spTree>
    <p:extLst>
      <p:ext uri="{BB962C8B-B14F-4D97-AF65-F5344CB8AC3E}">
        <p14:creationId xmlns:p14="http://schemas.microsoft.com/office/powerpoint/2010/main" val="1019220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Switches</a:t>
            </a:r>
            <a:endParaRPr lang="en-US" dirty="0"/>
          </a:p>
        </p:txBody>
      </p:sp>
      <p:sp>
        <p:nvSpPr>
          <p:cNvPr id="3" name="Content Placeholder 2"/>
          <p:cNvSpPr>
            <a:spLocks noGrp="1"/>
          </p:cNvSpPr>
          <p:nvPr>
            <p:ph idx="1"/>
          </p:nvPr>
        </p:nvSpPr>
        <p:spPr/>
        <p:txBody>
          <a:bodyPr/>
          <a:lstStyle/>
          <a:p>
            <a:pPr algn="just"/>
            <a:r>
              <a:rPr lang="en-US" dirty="0" smtClean="0"/>
              <a:t>Logic circuits are built with transistors.</a:t>
            </a:r>
          </a:p>
          <a:p>
            <a:pPr algn="just"/>
            <a:r>
              <a:rPr lang="en-US" dirty="0" smtClean="0"/>
              <a:t>The most popular type of transistor for implementing the </a:t>
            </a:r>
            <a:r>
              <a:rPr lang="en-US" b="1" dirty="0" smtClean="0"/>
              <a:t>switch</a:t>
            </a:r>
            <a:r>
              <a:rPr lang="en-US" dirty="0" smtClean="0"/>
              <a:t> is the metal oxide semiconductor field-effect transistor (</a:t>
            </a:r>
            <a:r>
              <a:rPr lang="en-US" b="1" dirty="0" smtClean="0"/>
              <a:t>MOSFET</a:t>
            </a:r>
            <a:r>
              <a:rPr lang="en-US" dirty="0" smtClean="0"/>
              <a:t>).</a:t>
            </a:r>
          </a:p>
          <a:p>
            <a:r>
              <a:rPr lang="en-US" dirty="0" smtClean="0"/>
              <a:t>Two different types of MOSFET are:</a:t>
            </a:r>
          </a:p>
          <a:p>
            <a:r>
              <a:rPr lang="en-US" dirty="0"/>
              <a:t>n</a:t>
            </a:r>
            <a:r>
              <a:rPr lang="en-US" dirty="0" smtClean="0"/>
              <a:t>-channel (NMOS)</a:t>
            </a:r>
          </a:p>
          <a:p>
            <a:r>
              <a:rPr lang="en-US" dirty="0"/>
              <a:t>p</a:t>
            </a:r>
            <a:r>
              <a:rPr lang="en-US" dirty="0" smtClean="0"/>
              <a:t>-channel (PMOS)</a:t>
            </a:r>
            <a:endParaRPr lang="en-US" dirty="0"/>
          </a:p>
        </p:txBody>
      </p:sp>
    </p:spTree>
    <p:extLst>
      <p:ext uri="{BB962C8B-B14F-4D97-AF65-F5344CB8AC3E}">
        <p14:creationId xmlns:p14="http://schemas.microsoft.com/office/powerpoint/2010/main" val="1595980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PDN must implement complement of f,</a:t>
            </a:r>
          </a:p>
          <a:p>
            <a:pPr marL="0" indent="0" algn="just">
              <a:buNone/>
            </a:pPr>
            <a:r>
              <a:rPr lang="en-US" dirty="0" smtClean="0"/>
              <a:t>		f’ = x1x2</a:t>
            </a:r>
          </a:p>
          <a:p>
            <a:pPr marL="0" indent="0" algn="just">
              <a:buNone/>
            </a:pPr>
            <a:r>
              <a:rPr lang="en-US" dirty="0" smtClean="0"/>
              <a:t>Since f’ is 1 when both x1 and x2 are 1, it follows that PDN must have </a:t>
            </a:r>
            <a:r>
              <a:rPr lang="en-US" b="1" dirty="0" smtClean="0"/>
              <a:t>2 NMOS transistors connected in series</a:t>
            </a:r>
            <a:r>
              <a:rPr lang="en-US" dirty="0" smtClean="0"/>
              <a:t>.</a:t>
            </a:r>
            <a:endParaRPr lang="en-US" dirty="0"/>
          </a:p>
        </p:txBody>
      </p:sp>
    </p:spTree>
    <p:extLst>
      <p:ext uri="{BB962C8B-B14F-4D97-AF65-F5344CB8AC3E}">
        <p14:creationId xmlns:p14="http://schemas.microsoft.com/office/powerpoint/2010/main" val="1175923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CMOS realization of a NOR Gate</a:t>
            </a:r>
            <a:endParaRPr lang="en-US" dirty="0"/>
          </a:p>
        </p:txBody>
      </p:sp>
      <p:pic>
        <p:nvPicPr>
          <p:cNvPr id="20483" name="Picture 3"/>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609600" y="1524000"/>
            <a:ext cx="40239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5105400" y="2133600"/>
            <a:ext cx="36099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354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524000" y="1953490"/>
            <a:ext cx="6297324"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CMOS AND gate</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400" dirty="0" smtClean="0"/>
              <a:t>CMOS AND gate is built by connecting a NAND gate to an inverter.</a:t>
            </a:r>
          </a:p>
          <a:p>
            <a:endParaRPr lang="en-US" dirty="0"/>
          </a:p>
        </p:txBody>
      </p:sp>
    </p:spTree>
    <p:extLst>
      <p:ext uri="{BB962C8B-B14F-4D97-AF65-F5344CB8AC3E}">
        <p14:creationId xmlns:p14="http://schemas.microsoft.com/office/powerpoint/2010/main" val="4207415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a:t>Programmable Logic </a:t>
            </a:r>
            <a:r>
              <a:rPr lang="en-IN" sz="3200" b="1" dirty="0" smtClean="0"/>
              <a:t>Devices</a:t>
            </a:r>
            <a:endParaRPr lang="en-IN" sz="3200" b="1" dirty="0"/>
          </a:p>
        </p:txBody>
      </p:sp>
      <p:sp>
        <p:nvSpPr>
          <p:cNvPr id="4" name="Rectangle 3"/>
          <p:cNvSpPr/>
          <p:nvPr/>
        </p:nvSpPr>
        <p:spPr>
          <a:xfrm>
            <a:off x="571500" y="1828800"/>
            <a:ext cx="8001000" cy="2677656"/>
          </a:xfrm>
          <a:prstGeom prst="rect">
            <a:avLst/>
          </a:prstGeom>
        </p:spPr>
        <p:txBody>
          <a:bodyPr wrap="square">
            <a:spAutoFit/>
          </a:bodyPr>
          <a:lstStyle/>
          <a:p>
            <a:pPr algn="just"/>
            <a:r>
              <a:rPr lang="en-IN" sz="2800" dirty="0"/>
              <a:t>It is possible to manufacture chips that contain relatively large amounts of logic circuitry with a structure that is not fixed. Such chips are called programmable logic devices (PLDs). Two main types of PLDs are Programmable Logic Array (PLA) and Programmable Array Logic (PAL).</a:t>
            </a:r>
          </a:p>
        </p:txBody>
      </p:sp>
    </p:spTree>
    <p:extLst>
      <p:ext uri="{BB962C8B-B14F-4D97-AF65-F5344CB8AC3E}">
        <p14:creationId xmlns:p14="http://schemas.microsoft.com/office/powerpoint/2010/main" val="990768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5649239" cy="584775"/>
          </a:xfrm>
          <a:prstGeom prst="rect">
            <a:avLst/>
          </a:prstGeom>
        </p:spPr>
        <p:txBody>
          <a:bodyPr wrap="none">
            <a:spAutoFit/>
          </a:bodyPr>
          <a:lstStyle/>
          <a:p>
            <a:r>
              <a:rPr lang="en-IN" sz="3200" b="1" dirty="0"/>
              <a:t>Programmable Logic Array (PLA)</a:t>
            </a:r>
          </a:p>
        </p:txBody>
      </p:sp>
      <p:sp>
        <p:nvSpPr>
          <p:cNvPr id="5" name="Rectangle 4"/>
          <p:cNvSpPr/>
          <p:nvPr/>
        </p:nvSpPr>
        <p:spPr>
          <a:xfrm>
            <a:off x="638174" y="1676400"/>
            <a:ext cx="8201025" cy="400110"/>
          </a:xfrm>
          <a:prstGeom prst="rect">
            <a:avLst/>
          </a:prstGeom>
        </p:spPr>
        <p:txBody>
          <a:bodyPr wrap="square">
            <a:spAutoFit/>
          </a:bodyPr>
          <a:lstStyle/>
          <a:p>
            <a:r>
              <a:rPr lang="en-IN" sz="2000" dirty="0"/>
              <a:t>A PLA comprises a collection of AND gates that feeds a set of OR gates.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90800"/>
            <a:ext cx="4572000" cy="3886200"/>
          </a:xfrm>
          <a:prstGeom prst="rect">
            <a:avLst/>
          </a:prstGeom>
          <a:noFill/>
          <a:ln>
            <a:noFill/>
          </a:ln>
        </p:spPr>
      </p:pic>
    </p:spTree>
    <p:extLst>
      <p:ext uri="{BB962C8B-B14F-4D97-AF65-F5344CB8AC3E}">
        <p14:creationId xmlns:p14="http://schemas.microsoft.com/office/powerpoint/2010/main" val="1692518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
            <a:ext cx="5631498" cy="4800600"/>
          </a:xfrm>
          <a:prstGeom prst="rect">
            <a:avLst/>
          </a:prstGeom>
          <a:noFill/>
          <a:ln>
            <a:noFill/>
          </a:ln>
        </p:spPr>
      </p:pic>
      <p:sp>
        <p:nvSpPr>
          <p:cNvPr id="5" name="Rectangle 4"/>
          <p:cNvSpPr/>
          <p:nvPr/>
        </p:nvSpPr>
        <p:spPr>
          <a:xfrm>
            <a:off x="1219200" y="5410200"/>
            <a:ext cx="4572000" cy="830997"/>
          </a:xfrm>
          <a:prstGeom prst="rect">
            <a:avLst/>
          </a:prstGeom>
        </p:spPr>
        <p:txBody>
          <a:bodyPr>
            <a:spAutoFit/>
          </a:bodyPr>
          <a:lstStyle/>
          <a:p>
            <a:r>
              <a:rPr lang="en-IN" sz="2400" dirty="0"/>
              <a:t>f1 = x1x2 + x1x3 + x1x2x3. </a:t>
            </a:r>
            <a:endParaRPr lang="en-IN" sz="2400" dirty="0" smtClean="0"/>
          </a:p>
          <a:p>
            <a:r>
              <a:rPr lang="en-IN" sz="2400" dirty="0" smtClean="0"/>
              <a:t>f2 </a:t>
            </a:r>
            <a:r>
              <a:rPr lang="en-IN" sz="2400" dirty="0"/>
              <a:t>= x1x2+x1x2x3+x1x3.</a:t>
            </a:r>
          </a:p>
        </p:txBody>
      </p:sp>
    </p:spTree>
    <p:extLst>
      <p:ext uri="{BB962C8B-B14F-4D97-AF65-F5344CB8AC3E}">
        <p14:creationId xmlns:p14="http://schemas.microsoft.com/office/powerpoint/2010/main" val="170807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762000"/>
            <a:ext cx="6934200" cy="1384995"/>
          </a:xfrm>
          <a:prstGeom prst="rect">
            <a:avLst/>
          </a:prstGeom>
        </p:spPr>
        <p:txBody>
          <a:bodyPr wrap="square">
            <a:spAutoFit/>
          </a:bodyPr>
          <a:lstStyle/>
          <a:p>
            <a:r>
              <a:rPr lang="en-IN" sz="2800" dirty="0"/>
              <a:t>Example: Implement using PLA</a:t>
            </a:r>
          </a:p>
          <a:p>
            <a:r>
              <a:rPr lang="en-IN" sz="2800" dirty="0"/>
              <a:t>F1(A,B,C)=∑m(0,1,6,7)</a:t>
            </a:r>
          </a:p>
          <a:p>
            <a:r>
              <a:rPr lang="en-IN" sz="2800" dirty="0"/>
              <a:t>F2(A,B,C)=∑m(2,3,4,5)</a:t>
            </a:r>
          </a:p>
        </p:txBody>
      </p:sp>
    </p:spTree>
    <p:extLst>
      <p:ext uri="{BB962C8B-B14F-4D97-AF65-F5344CB8AC3E}">
        <p14:creationId xmlns:p14="http://schemas.microsoft.com/office/powerpoint/2010/main" val="3911493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4709431"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rPr>
              <a:t>Programmable Array Logic (PAL)</a:t>
            </a:r>
            <a:endParaRPr lang="en-IN" sz="3600" dirty="0"/>
          </a:p>
        </p:txBody>
      </p:sp>
      <p:sp>
        <p:nvSpPr>
          <p:cNvPr id="3" name="Rectangle 2"/>
          <p:cNvSpPr/>
          <p:nvPr/>
        </p:nvSpPr>
        <p:spPr>
          <a:xfrm>
            <a:off x="727980" y="1447800"/>
            <a:ext cx="7730219" cy="4401205"/>
          </a:xfrm>
          <a:prstGeom prst="rect">
            <a:avLst/>
          </a:prstGeom>
        </p:spPr>
        <p:txBody>
          <a:bodyPr wrap="square">
            <a:spAutoFit/>
          </a:bodyPr>
          <a:lstStyle/>
          <a:p>
            <a:pPr algn="just"/>
            <a:r>
              <a:rPr lang="en-IN" sz="2800" dirty="0"/>
              <a:t>The PLAs are hard to fabricate and </a:t>
            </a:r>
            <a:r>
              <a:rPr lang="en-IN" sz="2800" dirty="0" smtClean="0"/>
              <a:t>the </a:t>
            </a:r>
            <a:r>
              <a:rPr lang="en-IN" sz="2800" dirty="0"/>
              <a:t>speed-performance of circuits implemented in the PLAs are reduced because both AND </a:t>
            </a:r>
            <a:r>
              <a:rPr lang="en-IN" sz="2800" dirty="0" err="1"/>
              <a:t>and</a:t>
            </a:r>
            <a:r>
              <a:rPr lang="en-IN" sz="2800" dirty="0"/>
              <a:t> OR planes are programmable. These drawbacks led to the development of a similar device in which the AND plane is programmable, but the OR plane is fixed. Such a chip is known as a programmable array logic (PAL</a:t>
            </a:r>
            <a:r>
              <a:rPr lang="en-IN" sz="2800" dirty="0" smtClean="0"/>
              <a:t>).  They </a:t>
            </a:r>
            <a:r>
              <a:rPr lang="en-IN" sz="2800" dirty="0"/>
              <a:t>are simpler to manufacture, and thus less expensive than PLAs, and offer better </a:t>
            </a:r>
            <a:r>
              <a:rPr lang="en-IN" sz="2800" dirty="0" smtClean="0"/>
              <a:t>performance.</a:t>
            </a:r>
            <a:endParaRPr lang="en-IN" sz="2800" dirty="0"/>
          </a:p>
        </p:txBody>
      </p:sp>
    </p:spTree>
    <p:extLst>
      <p:ext uri="{BB962C8B-B14F-4D97-AF65-F5344CB8AC3E}">
        <p14:creationId xmlns:p14="http://schemas.microsoft.com/office/powerpoint/2010/main" val="1277750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772400" cy="707886"/>
          </a:xfrm>
          <a:prstGeom prst="rect">
            <a:avLst/>
          </a:prstGeom>
        </p:spPr>
        <p:txBody>
          <a:bodyPr wrap="square">
            <a:spAutoFit/>
          </a:bodyPr>
          <a:lstStyle/>
          <a:p>
            <a:r>
              <a:rPr lang="en-IN" sz="2000" dirty="0"/>
              <a:t>An example of a PAL with three inputs, four product terms, and two outputs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50811"/>
            <a:ext cx="5715000" cy="4114800"/>
          </a:xfrm>
          <a:prstGeom prst="rect">
            <a:avLst/>
          </a:prstGeom>
          <a:noFill/>
          <a:ln>
            <a:noFill/>
          </a:ln>
        </p:spPr>
      </p:pic>
      <p:sp>
        <p:nvSpPr>
          <p:cNvPr id="4" name="Rectangle 3"/>
          <p:cNvSpPr/>
          <p:nvPr/>
        </p:nvSpPr>
        <p:spPr>
          <a:xfrm>
            <a:off x="1447800" y="5638800"/>
            <a:ext cx="2749471" cy="830997"/>
          </a:xfrm>
          <a:prstGeom prst="rect">
            <a:avLst/>
          </a:prstGeom>
        </p:spPr>
        <p:txBody>
          <a:bodyPr wrap="none">
            <a:spAutoFit/>
          </a:bodyPr>
          <a:lstStyle/>
          <a:p>
            <a:r>
              <a:rPr lang="en-IN" sz="2400" dirty="0"/>
              <a:t>f1 = x1x2x3 +x1x2x3 </a:t>
            </a:r>
            <a:endParaRPr lang="en-IN" sz="2400" dirty="0" smtClean="0"/>
          </a:p>
          <a:p>
            <a:r>
              <a:rPr lang="en-IN" sz="2400" dirty="0" smtClean="0"/>
              <a:t>f2 </a:t>
            </a:r>
            <a:r>
              <a:rPr lang="en-IN" sz="2400" dirty="0"/>
              <a:t>= x1x2 +x1x2x3.</a:t>
            </a:r>
          </a:p>
        </p:txBody>
      </p:sp>
    </p:spTree>
    <p:extLst>
      <p:ext uri="{BB962C8B-B14F-4D97-AF65-F5344CB8AC3E}">
        <p14:creationId xmlns:p14="http://schemas.microsoft.com/office/powerpoint/2010/main" val="2826506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5029200" cy="1200329"/>
          </a:xfrm>
          <a:prstGeom prst="rect">
            <a:avLst/>
          </a:prstGeom>
        </p:spPr>
        <p:txBody>
          <a:bodyPr wrap="square">
            <a:spAutoFit/>
          </a:bodyPr>
          <a:lstStyle/>
          <a:p>
            <a:r>
              <a:rPr lang="en-IN" sz="2400" dirty="0"/>
              <a:t>Example: Implement using PAL</a:t>
            </a:r>
          </a:p>
          <a:p>
            <a:r>
              <a:rPr lang="en-IN" sz="2400" dirty="0"/>
              <a:t>F1(A,B,C)=∑m(0,1,6,7)</a:t>
            </a:r>
          </a:p>
          <a:p>
            <a:r>
              <a:rPr lang="en-IN" sz="2400" dirty="0"/>
              <a:t>F2(A,B,C)=∑m(2,3,4,5)</a:t>
            </a:r>
          </a:p>
        </p:txBody>
      </p:sp>
    </p:spTree>
    <p:extLst>
      <p:ext uri="{BB962C8B-B14F-4D97-AF65-F5344CB8AC3E}">
        <p14:creationId xmlns:p14="http://schemas.microsoft.com/office/powerpoint/2010/main" val="104502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NMOS Transistor</a:t>
            </a:r>
            <a:endParaRPr lang="en-US" dirty="0"/>
          </a:p>
        </p:txBody>
      </p:sp>
      <p:pic>
        <p:nvPicPr>
          <p:cNvPr id="2050"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855257" y="2213786"/>
            <a:ext cx="4574118" cy="256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2819399" y="5070764"/>
            <a:ext cx="2809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09800" y="6172200"/>
            <a:ext cx="4114800" cy="369332"/>
          </a:xfrm>
          <a:prstGeom prst="rect">
            <a:avLst/>
          </a:prstGeom>
          <a:noFill/>
        </p:spPr>
        <p:txBody>
          <a:bodyPr wrap="square" rtlCol="0">
            <a:spAutoFit/>
          </a:bodyPr>
          <a:lstStyle/>
          <a:p>
            <a:r>
              <a:rPr lang="en-US" dirty="0" smtClean="0"/>
              <a:t>Simplified symbol for an NMOS </a:t>
            </a:r>
            <a:r>
              <a:rPr lang="en-US" dirty="0" err="1" smtClean="0"/>
              <a:t>Trnsistor</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49" y="1219200"/>
            <a:ext cx="4857751"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686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19137"/>
            <a:ext cx="8077200" cy="5170646"/>
          </a:xfrm>
          <a:prstGeom prst="rect">
            <a:avLst/>
          </a:prstGeom>
        </p:spPr>
        <p:txBody>
          <a:bodyPr wrap="square">
            <a:spAutoFit/>
          </a:bodyPr>
          <a:lstStyle/>
          <a:p>
            <a:pPr algn="just"/>
            <a:r>
              <a:rPr lang="en-IN" sz="2400" b="1" dirty="0">
                <a:solidFill>
                  <a:prstClr val="black"/>
                </a:solidFill>
              </a:rPr>
              <a:t>Noise Margin:</a:t>
            </a:r>
          </a:p>
          <a:p>
            <a:pPr algn="just"/>
            <a:r>
              <a:rPr lang="en-IN" dirty="0" smtClean="0">
                <a:solidFill>
                  <a:prstClr val="black"/>
                </a:solidFill>
              </a:rPr>
              <a:t> </a:t>
            </a:r>
          </a:p>
          <a:p>
            <a:pPr algn="just"/>
            <a:endParaRPr lang="en-IN" dirty="0">
              <a:solidFill>
                <a:prstClr val="black"/>
              </a:solidFill>
            </a:endParaRPr>
          </a:p>
          <a:p>
            <a:pPr algn="just"/>
            <a:endParaRPr lang="en-IN" dirty="0" smtClean="0">
              <a:solidFill>
                <a:prstClr val="black"/>
              </a:solidFill>
            </a:endParaRPr>
          </a:p>
          <a:p>
            <a:pPr algn="just"/>
            <a:endParaRPr lang="en-IN" dirty="0">
              <a:solidFill>
                <a:prstClr val="black"/>
              </a:solidFill>
            </a:endParaRPr>
          </a:p>
          <a:p>
            <a:pPr algn="just"/>
            <a:endParaRPr lang="en-IN" dirty="0" smtClean="0">
              <a:solidFill>
                <a:prstClr val="black"/>
              </a:solidFill>
            </a:endParaRPr>
          </a:p>
          <a:p>
            <a:pPr marL="285750" indent="-285750" algn="just">
              <a:buFont typeface="Arial" panose="020B0604020202020204" pitchFamily="34" charset="0"/>
              <a:buChar char="•"/>
            </a:pPr>
            <a:r>
              <a:rPr lang="en-IN" sz="2400" dirty="0" smtClean="0">
                <a:solidFill>
                  <a:prstClr val="black"/>
                </a:solidFill>
              </a:rPr>
              <a:t>Electronic </a:t>
            </a:r>
            <a:r>
              <a:rPr lang="en-IN" sz="2400" dirty="0">
                <a:solidFill>
                  <a:prstClr val="black"/>
                </a:solidFill>
              </a:rPr>
              <a:t>circuits are constantly subjected to random perturbations, called noise, which can alter the output voltage levels produced by the gate N1. </a:t>
            </a:r>
            <a:endParaRPr lang="en-IN" sz="2400" dirty="0" smtClean="0">
              <a:solidFill>
                <a:prstClr val="black"/>
              </a:solidFill>
            </a:endParaRPr>
          </a:p>
          <a:p>
            <a:pPr marL="285750" indent="-285750" algn="just">
              <a:buFont typeface="Arial" panose="020B0604020202020204" pitchFamily="34" charset="0"/>
              <a:buChar char="•"/>
            </a:pPr>
            <a:r>
              <a:rPr lang="en-IN" sz="2400" dirty="0" smtClean="0">
                <a:solidFill>
                  <a:prstClr val="black"/>
                </a:solidFill>
              </a:rPr>
              <a:t>It </a:t>
            </a:r>
            <a:r>
              <a:rPr lang="en-IN" sz="2400" dirty="0">
                <a:solidFill>
                  <a:prstClr val="black"/>
                </a:solidFill>
              </a:rPr>
              <a:t>is essential that this noise not cause the gate N2 to misinterpret a low logic value as a high one, or vice versa. </a:t>
            </a:r>
            <a:endParaRPr lang="en-IN" sz="2400" dirty="0" smtClean="0">
              <a:solidFill>
                <a:prstClr val="black"/>
              </a:solidFill>
            </a:endParaRPr>
          </a:p>
          <a:p>
            <a:pPr marL="285750" indent="-285750" algn="just">
              <a:buFont typeface="Arial" panose="020B0604020202020204" pitchFamily="34" charset="0"/>
              <a:buChar char="•"/>
            </a:pPr>
            <a:r>
              <a:rPr lang="en-IN" sz="2400" dirty="0" smtClean="0">
                <a:solidFill>
                  <a:prstClr val="black"/>
                </a:solidFill>
              </a:rPr>
              <a:t>Consider </a:t>
            </a:r>
            <a:r>
              <a:rPr lang="en-IN" sz="2400" dirty="0">
                <a:solidFill>
                  <a:prstClr val="black"/>
                </a:solidFill>
              </a:rPr>
              <a:t>the case where N1 produces its low voltage level VOL. The presence of noise may alter the voltage level, but as long as it remains less than VIL, it will be interpreted correctly by N2. </a:t>
            </a:r>
            <a:endParaRPr lang="en-IN" sz="2400" dirty="0" smtClean="0">
              <a:solidFill>
                <a:prstClr val="black"/>
              </a:solidFill>
            </a:endParaRPr>
          </a:p>
        </p:txBody>
      </p:sp>
      <p:pic>
        <p:nvPicPr>
          <p:cNvPr id="3" name="Picture 2"/>
          <p:cNvPicPr>
            <a:picLocks noChangeAspect="1"/>
          </p:cNvPicPr>
          <p:nvPr/>
        </p:nvPicPr>
        <p:blipFill>
          <a:blip r:embed="rId2"/>
          <a:stretch>
            <a:fillRect/>
          </a:stretch>
        </p:blipFill>
        <p:spPr>
          <a:xfrm>
            <a:off x="2869809" y="685800"/>
            <a:ext cx="4334631" cy="1671975"/>
          </a:xfrm>
          <a:prstGeom prst="rect">
            <a:avLst/>
          </a:prstGeom>
        </p:spPr>
      </p:pic>
    </p:spTree>
    <p:extLst>
      <p:ext uri="{BB962C8B-B14F-4D97-AF65-F5344CB8AC3E}">
        <p14:creationId xmlns:p14="http://schemas.microsoft.com/office/powerpoint/2010/main" val="1977742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8077200" cy="3785652"/>
          </a:xfrm>
          <a:prstGeom prst="rect">
            <a:avLst/>
          </a:prstGeom>
        </p:spPr>
        <p:txBody>
          <a:bodyPr wrap="square">
            <a:spAutoFit/>
          </a:bodyPr>
          <a:lstStyle/>
          <a:p>
            <a:pPr marL="285750" indent="-285750" algn="just">
              <a:buFont typeface="Arial" panose="020B0604020202020204" pitchFamily="34" charset="0"/>
              <a:buChar char="•"/>
            </a:pPr>
            <a:r>
              <a:rPr lang="en-IN" sz="2400" dirty="0">
                <a:solidFill>
                  <a:prstClr val="black"/>
                </a:solidFill>
              </a:rPr>
              <a:t>The ability to tolerate noise without affecting the correct operation of the circuit is known as noise margin. For the low output voltage, we define the low noise margin as  </a:t>
            </a:r>
            <a:endParaRPr lang="en-IN" sz="2400" dirty="0" smtClean="0">
              <a:solidFill>
                <a:prstClr val="black"/>
              </a:solidFill>
            </a:endParaRPr>
          </a:p>
          <a:p>
            <a:pPr algn="ctr"/>
            <a:r>
              <a:rPr lang="en-IN" sz="2400" dirty="0" smtClean="0">
                <a:solidFill>
                  <a:prstClr val="black"/>
                </a:solidFill>
              </a:rPr>
              <a:t>NML </a:t>
            </a:r>
            <a:r>
              <a:rPr lang="en-IN" sz="2400" dirty="0">
                <a:solidFill>
                  <a:prstClr val="black"/>
                </a:solidFill>
              </a:rPr>
              <a:t>= VIL − VOL</a:t>
            </a:r>
          </a:p>
          <a:p>
            <a:pPr marL="285750" indent="-285750" algn="just">
              <a:buFont typeface="Arial" panose="020B0604020202020204" pitchFamily="34" charset="0"/>
              <a:buChar char="•"/>
            </a:pPr>
            <a:r>
              <a:rPr lang="en-IN" sz="2400" dirty="0">
                <a:solidFill>
                  <a:prstClr val="black"/>
                </a:solidFill>
              </a:rPr>
              <a:t>A similar situation exists when N1 produces its high output voltage VOH. Any existing noise in the circuit may alter the voltage level, but it will be interpreted correctly by N2 as long as the voltage is greater than VIH. The high noise margin is defined as</a:t>
            </a:r>
          </a:p>
          <a:p>
            <a:pPr algn="ctr"/>
            <a:r>
              <a:rPr lang="en-IN" sz="2400" dirty="0">
                <a:solidFill>
                  <a:prstClr val="black"/>
                </a:solidFill>
              </a:rPr>
              <a:t>NMH = VOH – VIH</a:t>
            </a:r>
            <a:endParaRPr lang="en-IN" dirty="0">
              <a:solidFill>
                <a:prstClr val="black"/>
              </a:solidFill>
            </a:endParaRPr>
          </a:p>
        </p:txBody>
      </p:sp>
    </p:spTree>
    <p:extLst>
      <p:ext uri="{BB962C8B-B14F-4D97-AF65-F5344CB8AC3E}">
        <p14:creationId xmlns:p14="http://schemas.microsoft.com/office/powerpoint/2010/main" val="4288850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772400" cy="3895297"/>
          </a:xfrm>
          <a:prstGeom prst="rect">
            <a:avLst/>
          </a:prstGeom>
        </p:spPr>
        <p:txBody>
          <a:bodyPr wrap="square">
            <a:spAutoFit/>
          </a:bodyPr>
          <a:lstStyle/>
          <a:p>
            <a:pPr algn="just">
              <a:lnSpc>
                <a:spcPct val="107000"/>
              </a:lnSpc>
              <a:spcAft>
                <a:spcPts val="800"/>
              </a:spcAft>
            </a:pPr>
            <a:r>
              <a:rPr lang="en-IN"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Fan in and Fan out:</a:t>
            </a:r>
            <a:endParaRPr lang="en-IN" sz="2800" dirty="0">
              <a:solidFill>
                <a:prstClr val="black"/>
              </a:solidFill>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fan-in of a logic gate is defined as the number of inputs to the gate. Depending on how a logic gate is constructed, it may be impractical to increase the number of inputs beyond a small value.</a:t>
            </a:r>
            <a:endParaRPr lang="en-IN" sz="2800" dirty="0">
              <a:solidFill>
                <a:prstClr val="black"/>
              </a:solidFill>
              <a:ea typeface="Calibri" panose="020F0502020204030204" pitchFamily="34" charset="0"/>
              <a:cs typeface="Times New Roman" panose="02020603050405020304" pitchFamily="18" charset="0"/>
            </a:endParaRPr>
          </a:p>
          <a:p>
            <a:pPr algn="just"/>
            <a:r>
              <a:rPr lang="en-IN" sz="2800" dirty="0">
                <a:solidFill>
                  <a:prstClr val="black"/>
                </a:solidFill>
                <a:latin typeface="Times New Roman" panose="02020603050405020304" pitchFamily="18" charset="0"/>
                <a:ea typeface="Calibri" panose="020F0502020204030204" pitchFamily="34" charset="0"/>
              </a:rPr>
              <a:t>In real circuits each logic gate may be required to drive several others. The number of other gates that a specific gate drives is called its fan-out.</a:t>
            </a:r>
            <a:endParaRPr lang="en-IN" sz="2800" dirty="0">
              <a:solidFill>
                <a:prstClr val="black"/>
              </a:solidFill>
            </a:endParaRPr>
          </a:p>
        </p:txBody>
      </p:sp>
    </p:spTree>
    <p:extLst>
      <p:ext uri="{BB962C8B-B14F-4D97-AF65-F5344CB8AC3E}">
        <p14:creationId xmlns:p14="http://schemas.microsoft.com/office/powerpoint/2010/main" val="118721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3133" y="228600"/>
            <a:ext cx="5682198" cy="584775"/>
          </a:xfrm>
          <a:prstGeom prst="rect">
            <a:avLst/>
          </a:prstGeom>
        </p:spPr>
        <p:txBody>
          <a:bodyPr wrap="none">
            <a:spAutoFit/>
          </a:bodyPr>
          <a:lstStyle/>
          <a:p>
            <a:pPr algn="ctr"/>
            <a:r>
              <a:rPr lang="en-IN" sz="3200" b="1" dirty="0"/>
              <a:t>Power Dissipation in Logic Gates</a:t>
            </a:r>
          </a:p>
        </p:txBody>
      </p:sp>
      <p:sp>
        <p:nvSpPr>
          <p:cNvPr id="5" name="Rectangle 4"/>
          <p:cNvSpPr/>
          <p:nvPr/>
        </p:nvSpPr>
        <p:spPr>
          <a:xfrm>
            <a:off x="152400" y="945995"/>
            <a:ext cx="8839200" cy="5262979"/>
          </a:xfrm>
          <a:prstGeom prst="rect">
            <a:avLst/>
          </a:prstGeom>
        </p:spPr>
        <p:txBody>
          <a:bodyPr wrap="square">
            <a:spAutoFit/>
          </a:bodyPr>
          <a:lstStyle/>
          <a:p>
            <a:pPr algn="just"/>
            <a:r>
              <a:rPr lang="en-IN" sz="2800" dirty="0" smtClean="0"/>
              <a:t>Consider </a:t>
            </a:r>
            <a:r>
              <a:rPr lang="en-IN" sz="2800" dirty="0"/>
              <a:t>the NMOS inverter shown below:</a:t>
            </a:r>
          </a:p>
          <a:p>
            <a:pPr algn="just"/>
            <a:endParaRPr lang="en-IN" sz="2800" dirty="0"/>
          </a:p>
          <a:p>
            <a:pPr algn="just"/>
            <a:r>
              <a:rPr lang="en-IN" sz="2800" dirty="0"/>
              <a:t>                                                             </a:t>
            </a:r>
          </a:p>
          <a:p>
            <a:pPr algn="just"/>
            <a:endParaRPr lang="en-IN" sz="2800" dirty="0" smtClean="0"/>
          </a:p>
          <a:p>
            <a:pPr algn="just"/>
            <a:endParaRPr lang="en-IN" sz="2800" dirty="0"/>
          </a:p>
          <a:p>
            <a:pPr algn="just"/>
            <a:endParaRPr lang="en-IN" sz="2800" dirty="0" smtClean="0"/>
          </a:p>
          <a:p>
            <a:pPr algn="just"/>
            <a:endParaRPr lang="en-IN" sz="2800" dirty="0"/>
          </a:p>
          <a:p>
            <a:pPr algn="just"/>
            <a:endParaRPr lang="en-IN" sz="2800" dirty="0" smtClean="0"/>
          </a:p>
          <a:p>
            <a:pPr algn="just"/>
            <a:endParaRPr lang="en-IN" sz="2800" dirty="0"/>
          </a:p>
          <a:p>
            <a:pPr algn="just"/>
            <a:r>
              <a:rPr lang="en-IN" sz="2800" dirty="0" smtClean="0"/>
              <a:t>When </a:t>
            </a:r>
            <a:r>
              <a:rPr lang="en-IN" sz="2800" dirty="0" err="1"/>
              <a:t>Vx</a:t>
            </a:r>
            <a:r>
              <a:rPr lang="en-IN" sz="2800" dirty="0"/>
              <a:t> = 0, no current flows and hence no power is used. But when </a:t>
            </a:r>
            <a:r>
              <a:rPr lang="en-IN" sz="2800" dirty="0" err="1"/>
              <a:t>Vx</a:t>
            </a:r>
            <a:r>
              <a:rPr lang="en-IN" sz="2800" dirty="0"/>
              <a:t> = 5 V, power is consumed because of the current flowing through the transistor.</a:t>
            </a:r>
          </a:p>
        </p:txBody>
      </p:sp>
      <p:pic>
        <p:nvPicPr>
          <p:cNvPr id="7" name="Picture 6"/>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57862" r="7797" b="21569"/>
          <a:stretch/>
        </p:blipFill>
        <p:spPr bwMode="auto">
          <a:xfrm>
            <a:off x="3505200" y="1600200"/>
            <a:ext cx="2819400" cy="305583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13431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52400"/>
            <a:ext cx="5478295" cy="461665"/>
          </a:xfrm>
          <a:prstGeom prst="rect">
            <a:avLst/>
          </a:prstGeom>
        </p:spPr>
        <p:txBody>
          <a:bodyPr wrap="none">
            <a:spAutoFit/>
          </a:bodyPr>
          <a:lstStyle/>
          <a:p>
            <a:r>
              <a:rPr lang="en-IN" sz="2400" dirty="0"/>
              <a:t>Consider the CMOS inverter shown below:</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75620"/>
            <a:ext cx="3352800" cy="3352800"/>
          </a:xfrm>
          <a:prstGeom prst="rect">
            <a:avLst/>
          </a:prstGeom>
          <a:noFill/>
        </p:spPr>
      </p:pic>
      <p:sp>
        <p:nvSpPr>
          <p:cNvPr id="5" name="Rectangle 4"/>
          <p:cNvSpPr/>
          <p:nvPr/>
        </p:nvSpPr>
        <p:spPr>
          <a:xfrm>
            <a:off x="152400" y="4267200"/>
            <a:ext cx="8839200" cy="2308324"/>
          </a:xfrm>
          <a:prstGeom prst="rect">
            <a:avLst/>
          </a:prstGeom>
        </p:spPr>
        <p:txBody>
          <a:bodyPr wrap="square">
            <a:spAutoFit/>
          </a:bodyPr>
          <a:lstStyle/>
          <a:p>
            <a:pPr algn="just"/>
            <a:r>
              <a:rPr lang="en-IN" sz="2400" dirty="0"/>
              <a:t>When the input </a:t>
            </a:r>
            <a:r>
              <a:rPr lang="en-IN" sz="2400" dirty="0" err="1"/>
              <a:t>Vx</a:t>
            </a:r>
            <a:r>
              <a:rPr lang="en-IN" sz="2400" dirty="0"/>
              <a:t> is low, no current flows because the NMOS transistor is off. When </a:t>
            </a:r>
            <a:r>
              <a:rPr lang="en-IN" sz="2400" dirty="0" err="1"/>
              <a:t>Vx</a:t>
            </a:r>
            <a:r>
              <a:rPr lang="en-IN" sz="2400" dirty="0"/>
              <a:t> is high, the PMOS transistor is off and again no current flows. Hence no current flows in a CMOS circuit under steady-state conditions. Current does flow in CMOS circuits, however, for a short time when signals change from one voltage level to another.</a:t>
            </a:r>
          </a:p>
        </p:txBody>
      </p:sp>
    </p:spTree>
    <p:extLst>
      <p:ext uri="{BB962C8B-B14F-4D97-AF65-F5344CB8AC3E}">
        <p14:creationId xmlns:p14="http://schemas.microsoft.com/office/powerpoint/2010/main" val="1189560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6477000" cy="3429000"/>
          </a:xfrm>
          <a:prstGeom prst="rect">
            <a:avLst/>
          </a:prstGeom>
          <a:noFill/>
          <a:ln>
            <a:noFill/>
          </a:ln>
        </p:spPr>
      </p:pic>
      <p:sp>
        <p:nvSpPr>
          <p:cNvPr id="3" name="TextBox 2"/>
          <p:cNvSpPr txBox="1"/>
          <p:nvPr/>
        </p:nvSpPr>
        <p:spPr>
          <a:xfrm>
            <a:off x="378768" y="304800"/>
            <a:ext cx="8231832"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smtClean="0"/>
              <a:t>Static Power </a:t>
            </a:r>
            <a:r>
              <a:rPr lang="en-US" sz="2800" dirty="0" smtClean="0"/>
              <a:t>: </a:t>
            </a:r>
            <a:r>
              <a:rPr lang="en-IN" sz="2400" dirty="0" smtClean="0"/>
              <a:t>power </a:t>
            </a:r>
            <a:r>
              <a:rPr lang="en-IN" sz="2400" dirty="0"/>
              <a:t>dissipated by the current that flows in the steady </a:t>
            </a:r>
            <a:r>
              <a:rPr lang="en-IN" sz="2400" dirty="0" smtClean="0"/>
              <a:t>state</a:t>
            </a:r>
            <a:endParaRPr lang="en-US" sz="2400" dirty="0" smtClean="0"/>
          </a:p>
          <a:p>
            <a:pPr marL="457200" indent="-457200" algn="just">
              <a:buFont typeface="Arial" panose="020B0604020202020204" pitchFamily="34" charset="0"/>
              <a:buChar char="•"/>
            </a:pPr>
            <a:r>
              <a:rPr lang="en-US" sz="2800" b="1" dirty="0" smtClean="0"/>
              <a:t>Dynamic Power</a:t>
            </a:r>
            <a:r>
              <a:rPr lang="en-US" sz="2800" dirty="0"/>
              <a:t>: power dissipated </a:t>
            </a:r>
            <a:r>
              <a:rPr lang="en-IN" sz="2800" dirty="0" smtClean="0"/>
              <a:t>when </a:t>
            </a:r>
            <a:r>
              <a:rPr lang="en-IN" sz="2800" dirty="0"/>
              <a:t>the current flows because of changes in signal levels. </a:t>
            </a:r>
            <a:endParaRPr lang="en-IN" sz="2800" dirty="0" smtClean="0"/>
          </a:p>
          <a:p>
            <a:pPr marL="457200" indent="-457200" algn="just">
              <a:buFont typeface="Arial" panose="020B0604020202020204" pitchFamily="34" charset="0"/>
              <a:buChar char="•"/>
            </a:pPr>
            <a:r>
              <a:rPr lang="en-IN" sz="2800" dirty="0"/>
              <a:t>NMOS circuits consume static power as well as dynamic power, while CMOS circuits consume mostly dynamic power.</a:t>
            </a:r>
          </a:p>
        </p:txBody>
      </p:sp>
    </p:spTree>
    <p:extLst>
      <p:ext uri="{BB962C8B-B14F-4D97-AF65-F5344CB8AC3E}">
        <p14:creationId xmlns:p14="http://schemas.microsoft.com/office/powerpoint/2010/main" val="4008599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8458200" cy="5639942"/>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Consider the </a:t>
            </a:r>
            <a:r>
              <a:rPr lang="en-IN" sz="2400" dirty="0">
                <a:latin typeface="Times New Roman" panose="02020603050405020304" pitchFamily="18" charset="0"/>
                <a:ea typeface="Calibri" panose="020F0502020204030204" pitchFamily="34" charset="0"/>
                <a:cs typeface="Times New Roman" panose="02020603050405020304" pitchFamily="18" charset="0"/>
              </a:rPr>
              <a:t>situation in Figure (a) when </a:t>
            </a:r>
            <a:r>
              <a:rPr lang="en-IN" sz="2400" dirty="0" err="1">
                <a:latin typeface="Times New Roman" panose="02020603050405020304" pitchFamily="18" charset="0"/>
                <a:ea typeface="Calibri" panose="020F0502020204030204" pitchFamily="34" charset="0"/>
                <a:cs typeface="Times New Roman" panose="02020603050405020304" pitchFamily="18" charset="0"/>
              </a:rPr>
              <a:t>V</a:t>
            </a:r>
            <a:r>
              <a:rPr lang="en-IN" sz="2400" baseline="-25000" dirty="0" err="1">
                <a:latin typeface="Times New Roman" panose="02020603050405020304" pitchFamily="18" charset="0"/>
                <a:ea typeface="Calibri" panose="020F0502020204030204" pitchFamily="34" charset="0"/>
                <a:cs typeface="Times New Roman" panose="02020603050405020304" pitchFamily="18" charset="0"/>
              </a:rPr>
              <a:t>f</a:t>
            </a:r>
            <a:r>
              <a:rPr lang="en-IN" sz="2400" dirty="0">
                <a:latin typeface="Times New Roman" panose="02020603050405020304" pitchFamily="18" charset="0"/>
                <a:ea typeface="Calibri" panose="020F0502020204030204" pitchFamily="34" charset="0"/>
                <a:cs typeface="Times New Roman" panose="02020603050405020304" pitchFamily="18" charset="0"/>
              </a:rPr>
              <a:t> =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VDD. The </a:t>
            </a:r>
            <a:r>
              <a:rPr lang="en-IN" sz="2400" dirty="0">
                <a:latin typeface="Times New Roman" panose="02020603050405020304" pitchFamily="18" charset="0"/>
                <a:ea typeface="Calibri" panose="020F0502020204030204" pitchFamily="34" charset="0"/>
                <a:cs typeface="Times New Roman" panose="02020603050405020304" pitchFamily="18" charset="0"/>
              </a:rPr>
              <a:t>amount of energy stored in the capacitor is equal to CV</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DD</a:t>
            </a:r>
            <a:r>
              <a:rPr lang="en-IN"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/2.  When the capacitor is discharged to 0 V, this stored energy is dissipated in the NMOS transistor.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Similarly</a:t>
            </a:r>
            <a:r>
              <a:rPr lang="en-IN" sz="2400" dirty="0">
                <a:latin typeface="Times New Roman" panose="02020603050405020304" pitchFamily="18" charset="0"/>
                <a:ea typeface="Calibri" panose="020F0502020204030204" pitchFamily="34" charset="0"/>
                <a:cs typeface="Times New Roman" panose="02020603050405020304" pitchFamily="18" charset="0"/>
              </a:rPr>
              <a:t>, for the situation in Figure (b), the energy CV</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DD</a:t>
            </a:r>
            <a:r>
              <a:rPr lang="en-IN"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/2 is dissipated in the PMOS transistor when C is charged up to V</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DD</a:t>
            </a:r>
            <a:r>
              <a:rPr lang="en-IN" sz="2400" dirty="0">
                <a:latin typeface="Times New Roman" panose="02020603050405020304" pitchFamily="18" charset="0"/>
                <a:ea typeface="Calibri" panose="020F0502020204030204" pitchFamily="34" charset="0"/>
                <a:cs typeface="Times New Roman" panose="02020603050405020304" pitchFamily="18" charset="0"/>
              </a:rPr>
              <a:t>. Thus for each cycle in which the inverter charges and discharges C, the amount of energy dissipated is equal to CV</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DD</a:t>
            </a:r>
            <a:r>
              <a:rPr lang="en-IN"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Since </a:t>
            </a:r>
            <a:r>
              <a:rPr lang="en-IN" sz="2400" dirty="0">
                <a:latin typeface="Times New Roman" panose="02020603050405020304" pitchFamily="18" charset="0"/>
                <a:ea typeface="Calibri" panose="020F0502020204030204" pitchFamily="34" charset="0"/>
                <a:cs typeface="Times New Roman" panose="02020603050405020304" pitchFamily="18" charset="0"/>
              </a:rPr>
              <a:t>power is defined as energy used per unit time, the power dissipated in the inverter is the product of the energy used in one discharge/charge cycle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and </a:t>
            </a:r>
            <a:r>
              <a:rPr lang="en-IN" sz="2400" dirty="0">
                <a:latin typeface="Times New Roman" panose="02020603050405020304" pitchFamily="18" charset="0"/>
                <a:ea typeface="Calibri" panose="020F0502020204030204" pitchFamily="34" charset="0"/>
                <a:cs typeface="Times New Roman" panose="02020603050405020304" pitchFamily="18" charset="0"/>
              </a:rPr>
              <a:t>the number of such cycles per second, f. Hence the dynamic power consumed is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07000"/>
              </a:lnSpc>
              <a:spcAft>
                <a:spcPts val="80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P</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a:t>
            </a:r>
            <a:r>
              <a:rPr lang="en-IN" sz="2400" dirty="0">
                <a:latin typeface="Times New Roman" panose="02020603050405020304" pitchFamily="18" charset="0"/>
                <a:ea typeface="Calibri" panose="020F0502020204030204" pitchFamily="34" charset="0"/>
                <a:cs typeface="Times New Roman" panose="02020603050405020304" pitchFamily="18" charset="0"/>
              </a:rPr>
              <a:t> = f CV</a:t>
            </a:r>
            <a:r>
              <a:rPr lang="en-IN" sz="2400" baseline="-25000" dirty="0">
                <a:latin typeface="Times New Roman" panose="02020603050405020304" pitchFamily="18" charset="0"/>
                <a:ea typeface="Calibri" panose="020F0502020204030204" pitchFamily="34" charset="0"/>
                <a:cs typeface="Times New Roman" panose="02020603050405020304" pitchFamily="18" charset="0"/>
              </a:rPr>
              <a:t>DD</a:t>
            </a:r>
            <a:r>
              <a:rPr lang="en-IN" sz="2400" baseline="30000" dirty="0">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4163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lstStyle/>
          <a:p>
            <a:r>
              <a:rPr lang="en-US" dirty="0" smtClean="0"/>
              <a:t>A Buffer is a logic gate with one input x and one output f which produces f=x. </a:t>
            </a:r>
          </a:p>
          <a:p>
            <a:r>
              <a:rPr lang="en-US" dirty="0" smtClean="0"/>
              <a:t>The simplest implementation uses two inverters. </a:t>
            </a:r>
          </a:p>
          <a:p>
            <a:r>
              <a:rPr lang="en-US" dirty="0" smtClean="0"/>
              <a:t>Buffers are used for driving higher than normal capacitive loads</a:t>
            </a:r>
            <a:r>
              <a:rPr lang="en-US" dirty="0"/>
              <a:t>.</a:t>
            </a:r>
            <a:r>
              <a:rPr lang="en-US" dirty="0" smtClean="0"/>
              <a:t>  </a:t>
            </a:r>
            <a:endParaRPr lang="en-US" dirty="0"/>
          </a:p>
        </p:txBody>
      </p:sp>
    </p:spTree>
    <p:extLst>
      <p:ext uri="{BB962C8B-B14F-4D97-AF65-F5344CB8AC3E}">
        <p14:creationId xmlns:p14="http://schemas.microsoft.com/office/powerpoint/2010/main" val="3284703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Non-inverting Buffers</a:t>
            </a:r>
            <a:endParaRPr lang="en-US" dirty="0"/>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000" y="1690255"/>
            <a:ext cx="5133975"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4">
            <a:lum bright="-20000" contrast="20000"/>
            <a:extLst>
              <a:ext uri="{28A0092B-C50C-407E-A947-70E740481C1C}">
                <a14:useLocalDpi xmlns:a14="http://schemas.microsoft.com/office/drawing/2010/main" val="0"/>
              </a:ext>
            </a:extLst>
          </a:blip>
          <a:srcRect/>
          <a:stretch>
            <a:fillRect/>
          </a:stretch>
        </p:blipFill>
        <p:spPr bwMode="auto">
          <a:xfrm>
            <a:off x="6476999" y="3061676"/>
            <a:ext cx="2680855" cy="14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1226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Inverting Buffer</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smtClean="0"/>
              <a:t>It produces same output as an inverter, f=x’ but built with large transistors.</a:t>
            </a:r>
          </a:p>
          <a:p>
            <a:pPr algn="just"/>
            <a:r>
              <a:rPr lang="en-US" dirty="0" smtClean="0"/>
              <a:t>Buffers can handle relatively large amounts of current flow because they are built with large transistors.</a:t>
            </a:r>
          </a:p>
          <a:p>
            <a:pPr algn="just"/>
            <a:r>
              <a:rPr lang="en-IN" dirty="0"/>
              <a:t>The graphical symbol for the inverting buffer is the same as for the NOT gate; an inverting buffer is just a NOT gate that is capable of driving large capacitive loads.</a:t>
            </a:r>
            <a:endParaRPr lang="en-US" dirty="0"/>
          </a:p>
        </p:txBody>
      </p:sp>
    </p:spTree>
    <p:extLst>
      <p:ext uri="{BB962C8B-B14F-4D97-AF65-F5344CB8AC3E}">
        <p14:creationId xmlns:p14="http://schemas.microsoft.com/office/powerpoint/2010/main" val="458177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990600"/>
            <a:ext cx="8077200" cy="3970318"/>
          </a:xfrm>
          <a:prstGeom prst="rect">
            <a:avLst/>
          </a:prstGeom>
        </p:spPr>
        <p:txBody>
          <a:bodyPr wrap="square">
            <a:spAutoFit/>
          </a:bodyPr>
          <a:lstStyle/>
          <a:p>
            <a:pPr algn="just"/>
            <a:r>
              <a:rPr lang="en-IN" sz="2800" dirty="0"/>
              <a:t>NMOS transistor has four electrical terminals, called the source, drain, gate, and substrate. In logic circuits the substrate (also called body) terminal is connected to Gnd. So the simplified graphical symbol which omits the substrate node is used. The source and drain terminals are distinguished in practice by the voltage levels applied to the transistor; by convention, the terminal with the lower voltage level is deemed to be the source.</a:t>
            </a:r>
          </a:p>
        </p:txBody>
      </p:sp>
    </p:spTree>
    <p:extLst>
      <p:ext uri="{BB962C8B-B14F-4D97-AF65-F5344CB8AC3E}">
        <p14:creationId xmlns:p14="http://schemas.microsoft.com/office/powerpoint/2010/main" val="28595487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Tri-state Buffers</a:t>
            </a:r>
            <a:endParaRPr lang="en-US" dirty="0"/>
          </a:p>
        </p:txBody>
      </p:sp>
      <p:sp>
        <p:nvSpPr>
          <p:cNvPr id="3" name="Content Placeholder 2"/>
          <p:cNvSpPr>
            <a:spLocks noGrp="1"/>
          </p:cNvSpPr>
          <p:nvPr>
            <p:ph idx="1"/>
          </p:nvPr>
        </p:nvSpPr>
        <p:spPr/>
        <p:txBody>
          <a:bodyPr/>
          <a:lstStyle/>
          <a:p>
            <a:pPr algn="just"/>
            <a:r>
              <a:rPr lang="en-US" dirty="0" smtClean="0"/>
              <a:t>A tri-state buffer has one input x, one output f and a control input called enable e. </a:t>
            </a:r>
          </a:p>
          <a:p>
            <a:pPr algn="just"/>
            <a:r>
              <a:rPr lang="en-US" dirty="0" smtClean="0"/>
              <a:t>The enable input is used to determine whether or not the tri-state buffer produces an output signal.</a:t>
            </a:r>
          </a:p>
          <a:p>
            <a:pPr algn="just"/>
            <a:r>
              <a:rPr lang="en-US" dirty="0" smtClean="0"/>
              <a:t>When e=0, the buffer is completely disconnected from the output f. When e=1 the buffer drives the value of x onto f causing f=x.</a:t>
            </a:r>
            <a:endParaRPr lang="en-US" dirty="0"/>
          </a:p>
        </p:txBody>
      </p:sp>
    </p:spTree>
    <p:extLst>
      <p:ext uri="{BB962C8B-B14F-4D97-AF65-F5344CB8AC3E}">
        <p14:creationId xmlns:p14="http://schemas.microsoft.com/office/powerpoint/2010/main" val="8344326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1337"/>
            <a:ext cx="8229600" cy="4525963"/>
          </a:xfrm>
        </p:spPr>
        <p:txBody>
          <a:bodyPr/>
          <a:lstStyle/>
          <a:p>
            <a:pPr algn="just"/>
            <a:r>
              <a:rPr lang="en-IN" dirty="0"/>
              <a:t>When e = 0, the output is denoted by the logic value Z, which is called the high-impedance state.</a:t>
            </a:r>
            <a:endParaRPr lang="en-US" dirty="0" smtClean="0"/>
          </a:p>
          <a:p>
            <a:pPr algn="just"/>
            <a:r>
              <a:rPr lang="en-US" dirty="0" smtClean="0"/>
              <a:t>The name tri-state derives from the fact that there are two normal states for a logic signal 0 and 1 and Z represents a third state that produces no output signal.</a:t>
            </a:r>
          </a:p>
          <a:p>
            <a:endParaRPr lang="en-US"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48000" y="4114800"/>
            <a:ext cx="28860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931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lum bright="-20000"/>
            <a:extLst>
              <a:ext uri="{28A0092B-C50C-407E-A947-70E740481C1C}">
                <a14:useLocalDpi xmlns:a14="http://schemas.microsoft.com/office/drawing/2010/main" val="0"/>
              </a:ext>
            </a:extLst>
          </a:blip>
          <a:srcRect/>
          <a:stretch>
            <a:fillRect/>
          </a:stretch>
        </p:blipFill>
        <p:spPr bwMode="auto">
          <a:xfrm>
            <a:off x="683999" y="1676400"/>
            <a:ext cx="7776001"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628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Types of tri-state buffers </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838200" y="1447800"/>
            <a:ext cx="73914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9267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Types of tri-state buffers </a:t>
            </a:r>
          </a:p>
        </p:txBody>
      </p:sp>
      <p:sp>
        <p:nvSpPr>
          <p:cNvPr id="3" name="Content Placeholder 2"/>
          <p:cNvSpPr>
            <a:spLocks noGrp="1"/>
          </p:cNvSpPr>
          <p:nvPr>
            <p:ph idx="1"/>
          </p:nvPr>
        </p:nvSpPr>
        <p:spPr/>
        <p:txBody>
          <a:bodyPr>
            <a:normAutofit lnSpcReduction="10000"/>
          </a:bodyPr>
          <a:lstStyle/>
          <a:p>
            <a:pPr algn="just"/>
            <a:r>
              <a:rPr lang="en-US" dirty="0" smtClean="0"/>
              <a:t>The buffer in part(b) has the same behavior as the buffer in part (a) except when e=1, it produces f=x’.</a:t>
            </a:r>
          </a:p>
          <a:p>
            <a:pPr algn="just"/>
            <a:r>
              <a:rPr lang="en-US" dirty="0" smtClean="0"/>
              <a:t>Part(c) is a tri-state buffer for which the enable signal has the opposite behavior, when e=0, f=x and when e=1, f=Z. (enable is active low)</a:t>
            </a:r>
          </a:p>
          <a:p>
            <a:pPr algn="just"/>
            <a:r>
              <a:rPr lang="en-US" dirty="0" smtClean="0"/>
              <a:t>Part(d) has an active-low enable and it produces f=x’ when e=0.</a:t>
            </a:r>
            <a:endParaRPr lang="en-US" dirty="0"/>
          </a:p>
        </p:txBody>
      </p:sp>
    </p:spTree>
    <p:extLst>
      <p:ext uri="{BB962C8B-B14F-4D97-AF65-F5344CB8AC3E}">
        <p14:creationId xmlns:p14="http://schemas.microsoft.com/office/powerpoint/2010/main" val="3121410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6" y="152400"/>
            <a:ext cx="8229600" cy="762000"/>
          </a:xfrm>
        </p:spPr>
        <p:txBody>
          <a:bodyPr>
            <a:normAutofit/>
          </a:bodyPr>
          <a:lstStyle/>
          <a:p>
            <a:r>
              <a:rPr lang="en-US" sz="2800" b="1" dirty="0" smtClean="0"/>
              <a:t>Application of tri-state buffers</a:t>
            </a:r>
            <a:endParaRPr lang="en-US" sz="2800" b="1" dirty="0"/>
          </a:p>
        </p:txBody>
      </p:sp>
      <p:pic>
        <p:nvPicPr>
          <p:cNvPr id="8194" name="Picture 2"/>
          <p:cNvPicPr>
            <a:picLocks noGrp="1" noChangeAspect="1" noChangeArrowheads="1"/>
          </p:cNvPicPr>
          <p:nvPr>
            <p:ph idx="1"/>
          </p:nvPr>
        </p:nvPicPr>
        <p:blipFill>
          <a:blip r:embed="rId2">
            <a:lum bright="-20000"/>
            <a:extLst>
              <a:ext uri="{28A0092B-C50C-407E-A947-70E740481C1C}">
                <a14:useLocalDpi xmlns:a14="http://schemas.microsoft.com/office/drawing/2010/main" val="0"/>
              </a:ext>
            </a:extLst>
          </a:blip>
          <a:srcRect/>
          <a:stretch>
            <a:fillRect/>
          </a:stretch>
        </p:blipFill>
        <p:spPr bwMode="auto">
          <a:xfrm>
            <a:off x="2465387" y="912517"/>
            <a:ext cx="3859214" cy="25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063" y="3632566"/>
            <a:ext cx="8229600" cy="3046988"/>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circuit the output f is equal to either x1 or x2 depending on the value of </a:t>
            </a:r>
            <a:r>
              <a:rPr lang="en-IN" sz="2400" dirty="0" smtClean="0">
                <a:latin typeface="Times New Roman" panose="02020603050405020304" pitchFamily="18" charset="0"/>
                <a:cs typeface="Times New Roman" panose="02020603050405020304" pitchFamily="18" charset="0"/>
              </a:rPr>
              <a:t>s.  When </a:t>
            </a:r>
            <a:r>
              <a:rPr lang="en-IN" sz="2400" dirty="0">
                <a:latin typeface="Times New Roman" panose="02020603050405020304" pitchFamily="18" charset="0"/>
                <a:cs typeface="Times New Roman" panose="02020603050405020304" pitchFamily="18" charset="0"/>
              </a:rPr>
              <a:t>s=0, f=x1 and when s=1 f=x2. This is a multiplexer circuit</a:t>
            </a:r>
            <a:r>
              <a:rPr lang="en-IN"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circuit, the outputs of the </a:t>
            </a:r>
            <a:r>
              <a:rPr lang="en-IN" sz="2400" dirty="0" err="1">
                <a:latin typeface="Times New Roman" panose="02020603050405020304" pitchFamily="18" charset="0"/>
                <a:cs typeface="Times New Roman" panose="02020603050405020304" pitchFamily="18" charset="0"/>
              </a:rPr>
              <a:t>tri-state</a:t>
            </a:r>
            <a:r>
              <a:rPr lang="en-IN" sz="2400" dirty="0">
                <a:latin typeface="Times New Roman" panose="02020603050405020304" pitchFamily="18" charset="0"/>
                <a:cs typeface="Times New Roman" panose="02020603050405020304" pitchFamily="18" charset="0"/>
              </a:rPr>
              <a:t> buffers are wired together. This connection is possible because the control input s is connected so that one of the two buffers is guaranteed to be in the high-impedance state.</a:t>
            </a:r>
          </a:p>
        </p:txBody>
      </p:sp>
      <p:sp>
        <p:nvSpPr>
          <p:cNvPr id="6" name="Rectangle 5"/>
          <p:cNvSpPr/>
          <p:nvPr/>
        </p:nvSpPr>
        <p:spPr>
          <a:xfrm>
            <a:off x="500063" y="5156060"/>
            <a:ext cx="8099424" cy="461665"/>
          </a:xfrm>
          <a:prstGeom prst="rect">
            <a:avLst/>
          </a:prstGeom>
        </p:spPr>
        <p:txBody>
          <a:bodyPr wrap="square">
            <a:spAutoFit/>
          </a:bodyPr>
          <a:lstStyle/>
          <a:p>
            <a:pPr algn="just"/>
            <a:r>
              <a:rPr lang="en-IN" sz="2400" dirty="0" smtClean="0">
                <a:solidFill>
                  <a:prstClr val="black"/>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26139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6001643"/>
          </a:xfrm>
          <a:prstGeom prst="rect">
            <a:avLst/>
          </a:prstGeom>
        </p:spPr>
        <p:txBody>
          <a:bodyPr wrap="square">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x1 buffer is active only when s = 0, and the x2 buffer is active only when s = 1.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would be disastrous to allow both buffers to be active at the same time. Doing so would create a short circuit between VDD and </a:t>
            </a:r>
            <a:r>
              <a:rPr lang="en-IN" sz="2400" dirty="0" err="1">
                <a:latin typeface="Times New Roman" panose="02020603050405020304" pitchFamily="18" charset="0"/>
                <a:cs typeface="Times New Roman" panose="02020603050405020304" pitchFamily="18" charset="0"/>
              </a:rPr>
              <a:t>Gnd</a:t>
            </a:r>
            <a:r>
              <a:rPr lang="en-IN" sz="2400" dirty="0">
                <a:latin typeface="Times New Roman" panose="02020603050405020304" pitchFamily="18" charset="0"/>
                <a:cs typeface="Times New Roman" panose="02020603050405020304" pitchFamily="18" charset="0"/>
              </a:rPr>
              <a:t> as soon as the two buffers produce different values.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assume that x1 = 1 and x2 = 0. The x1 buffer produces the output VDD, and the x2 buffer produces Gnd. A short circuit is formed between VDD and </a:t>
            </a:r>
            <a:r>
              <a:rPr lang="en-IN" sz="2400" dirty="0" err="1">
                <a:latin typeface="Times New Roman" panose="02020603050405020304" pitchFamily="18" charset="0"/>
                <a:cs typeface="Times New Roman" panose="02020603050405020304" pitchFamily="18" charset="0"/>
              </a:rPr>
              <a:t>Gnd</a:t>
            </a:r>
            <a:r>
              <a:rPr lang="en-IN" sz="2400" dirty="0">
                <a:latin typeface="Times New Roman" panose="02020603050405020304" pitchFamily="18" charset="0"/>
                <a:cs typeface="Times New Roman" panose="02020603050405020304" pitchFamily="18" charset="0"/>
              </a:rPr>
              <a:t>, through the transistors in the </a:t>
            </a:r>
            <a:r>
              <a:rPr lang="en-IN" sz="2400" dirty="0" err="1">
                <a:latin typeface="Times New Roman" panose="02020603050405020304" pitchFamily="18" charset="0"/>
                <a:cs typeface="Times New Roman" panose="02020603050405020304" pitchFamily="18" charset="0"/>
              </a:rPr>
              <a:t>tri-state</a:t>
            </a:r>
            <a:r>
              <a:rPr lang="en-IN" sz="2400" dirty="0">
                <a:latin typeface="Times New Roman" panose="02020603050405020304" pitchFamily="18" charset="0"/>
                <a:cs typeface="Times New Roman" panose="02020603050405020304" pitchFamily="18" charset="0"/>
              </a:rPr>
              <a:t> buffers. </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kind of wired connection used for the </a:t>
            </a:r>
            <a:r>
              <a:rPr lang="en-IN" sz="2400" dirty="0" err="1">
                <a:latin typeface="Times New Roman" panose="02020603050405020304" pitchFamily="18" charset="0"/>
                <a:cs typeface="Times New Roman" panose="02020603050405020304" pitchFamily="18" charset="0"/>
              </a:rPr>
              <a:t>tri-state</a:t>
            </a:r>
            <a:r>
              <a:rPr lang="en-IN" sz="2400" dirty="0">
                <a:latin typeface="Times New Roman" panose="02020603050405020304" pitchFamily="18" charset="0"/>
                <a:cs typeface="Times New Roman" panose="02020603050405020304" pitchFamily="18" charset="0"/>
              </a:rPr>
              <a:t> buffers is not possible with ordinary logic gates, because their outputs are always active; hence a short circuit would occur.</a:t>
            </a:r>
          </a:p>
        </p:txBody>
      </p:sp>
    </p:spTree>
    <p:extLst>
      <p:ext uri="{BB962C8B-B14F-4D97-AF65-F5344CB8AC3E}">
        <p14:creationId xmlns:p14="http://schemas.microsoft.com/office/powerpoint/2010/main" val="3242354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533400"/>
            <a:ext cx="3198889" cy="523220"/>
          </a:xfrm>
          <a:prstGeom prst="rect">
            <a:avLst/>
          </a:prstGeom>
        </p:spPr>
        <p:txBody>
          <a:bodyPr wrap="none">
            <a:spAutoFit/>
          </a:bodyPr>
          <a:lstStyle/>
          <a:p>
            <a:r>
              <a:rPr lang="en-IN" sz="2800" b="1" dirty="0">
                <a:latin typeface="Times New Roman" panose="02020603050405020304" pitchFamily="18" charset="0"/>
                <a:ea typeface="Calibri" panose="020F0502020204030204" pitchFamily="34" charset="0"/>
              </a:rPr>
              <a:t>Transmission Gates</a:t>
            </a:r>
            <a:endParaRPr lang="en-IN" sz="2800" dirty="0"/>
          </a:p>
        </p:txBody>
      </p:sp>
      <p:sp>
        <p:nvSpPr>
          <p:cNvPr id="3" name="Rectangle 2"/>
          <p:cNvSpPr/>
          <p:nvPr/>
        </p:nvSpPr>
        <p:spPr>
          <a:xfrm>
            <a:off x="609600" y="1295400"/>
            <a:ext cx="8077200" cy="1200329"/>
          </a:xfrm>
          <a:prstGeom prst="rect">
            <a:avLst/>
          </a:prstGeom>
        </p:spPr>
        <p:txBody>
          <a:bodyPr wrap="square">
            <a:spAutoFit/>
          </a:bodyPr>
          <a:lstStyle/>
          <a:p>
            <a:pPr algn="just"/>
            <a:r>
              <a:rPr lang="en-IN" sz="2400" dirty="0">
                <a:latin typeface="Times New Roman" panose="02020603050405020304" pitchFamily="18" charset="0"/>
                <a:ea typeface="Calibri" panose="020F0502020204030204" pitchFamily="34" charset="0"/>
              </a:rPr>
              <a:t>It is possible to combine an NMOS and a PMOS transistor into a single switch that is capable of driving its output terminal either to a low or high voltage</a:t>
            </a:r>
            <a:endParaRPr lang="en-IN" sz="2400" dirty="0"/>
          </a:p>
        </p:txBody>
      </p:sp>
      <p:pic>
        <p:nvPicPr>
          <p:cNvPr id="4" name="Picture 3"/>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286000" y="2590801"/>
            <a:ext cx="4876800" cy="4114800"/>
          </a:xfrm>
          <a:prstGeom prst="rect">
            <a:avLst/>
          </a:prstGeom>
          <a:noFill/>
          <a:ln>
            <a:noFill/>
          </a:ln>
        </p:spPr>
      </p:pic>
    </p:spTree>
    <p:extLst>
      <p:ext uri="{BB962C8B-B14F-4D97-AF65-F5344CB8AC3E}">
        <p14:creationId xmlns:p14="http://schemas.microsoft.com/office/powerpoint/2010/main" val="38639774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52400"/>
            <a:ext cx="4748864" cy="461665"/>
          </a:xfrm>
          <a:prstGeom prst="rect">
            <a:avLst/>
          </a:prstGeom>
        </p:spPr>
        <p:txBody>
          <a:bodyPr wrap="none">
            <a:spAutoFit/>
          </a:bodyPr>
          <a:lstStyle/>
          <a:p>
            <a:r>
              <a:rPr lang="en-IN" sz="2400" b="1" dirty="0" smtClean="0">
                <a:latin typeface="Times New Roman" panose="02020603050405020304" pitchFamily="18" charset="0"/>
                <a:cs typeface="Times New Roman" panose="02020603050405020304" pitchFamily="18" charset="0"/>
              </a:rPr>
              <a:t>Applications of Transmission </a:t>
            </a:r>
            <a:r>
              <a:rPr lang="en-IN" sz="2400" b="1" dirty="0">
                <a:latin typeface="Times New Roman" panose="02020603050405020304" pitchFamily="18" charset="0"/>
                <a:cs typeface="Times New Roman" panose="02020603050405020304" pitchFamily="18" charset="0"/>
              </a:rPr>
              <a:t>gates</a:t>
            </a:r>
          </a:p>
        </p:txBody>
      </p:sp>
      <p:sp>
        <p:nvSpPr>
          <p:cNvPr id="3" name="Rectangle 2"/>
          <p:cNvSpPr/>
          <p:nvPr/>
        </p:nvSpPr>
        <p:spPr>
          <a:xfrm>
            <a:off x="457200" y="990600"/>
            <a:ext cx="2824812"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rPr>
              <a:t>Exclusive-OR Gates</a:t>
            </a:r>
            <a:endParaRPr lang="en-IN" sz="2400" dirty="0"/>
          </a:p>
        </p:txBody>
      </p:sp>
      <p:pic>
        <p:nvPicPr>
          <p:cNvPr id="4" name="Picture 3"/>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371600" y="1600200"/>
            <a:ext cx="6248400" cy="3124200"/>
          </a:xfrm>
          <a:prstGeom prst="rect">
            <a:avLst/>
          </a:prstGeom>
          <a:noFill/>
          <a:ln>
            <a:noFill/>
          </a:ln>
        </p:spPr>
      </p:pic>
      <p:sp>
        <p:nvSpPr>
          <p:cNvPr id="5" name="Rectangle 4"/>
          <p:cNvSpPr/>
          <p:nvPr/>
        </p:nvSpPr>
        <p:spPr>
          <a:xfrm>
            <a:off x="457200" y="5110370"/>
            <a:ext cx="8229600" cy="1200329"/>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The output f is set to the value of x2 when x1 = 0 by the top transmission gate. The bottom transmission gate sets f to x2’ when x1 = 1.</a:t>
            </a:r>
          </a:p>
        </p:txBody>
      </p:sp>
    </p:spTree>
    <p:extLst>
      <p:ext uri="{BB962C8B-B14F-4D97-AF65-F5344CB8AC3E}">
        <p14:creationId xmlns:p14="http://schemas.microsoft.com/office/powerpoint/2010/main" val="2597400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2743123" cy="461665"/>
          </a:xfrm>
          <a:prstGeom prst="rect">
            <a:avLst/>
          </a:prstGeom>
        </p:spPr>
        <p:txBody>
          <a:bodyPr wrap="none">
            <a:spAutoFit/>
          </a:bodyPr>
          <a:lstStyle/>
          <a:p>
            <a:pPr algn="just"/>
            <a:r>
              <a:rPr lang="en-IN" sz="2400" b="1" dirty="0">
                <a:latin typeface="Times New Roman" panose="02020603050405020304" pitchFamily="18" charset="0"/>
                <a:ea typeface="Calibri" panose="020F0502020204030204" pitchFamily="34" charset="0"/>
              </a:rPr>
              <a:t>Multiplexer Circuit</a:t>
            </a:r>
            <a:endParaRPr lang="en-IN" sz="2400" dirty="0"/>
          </a:p>
        </p:txBody>
      </p:sp>
      <p:pic>
        <p:nvPicPr>
          <p:cNvPr id="3" name="Picture 2"/>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209800" y="995065"/>
            <a:ext cx="4953000" cy="3300413"/>
          </a:xfrm>
          <a:prstGeom prst="rect">
            <a:avLst/>
          </a:prstGeom>
          <a:noFill/>
          <a:ln>
            <a:noFill/>
          </a:ln>
        </p:spPr>
      </p:pic>
      <p:sp>
        <p:nvSpPr>
          <p:cNvPr id="4" name="Rectangle 3"/>
          <p:cNvSpPr/>
          <p:nvPr/>
        </p:nvSpPr>
        <p:spPr>
          <a:xfrm>
            <a:off x="609600" y="4757143"/>
            <a:ext cx="7696200" cy="1200329"/>
          </a:xfrm>
          <a:prstGeom prst="rect">
            <a:avLst/>
          </a:prstGeom>
        </p:spPr>
        <p:txBody>
          <a:bodyPr wrap="square">
            <a:spAutoFit/>
          </a:bodyPr>
          <a:lstStyle/>
          <a:p>
            <a:pPr algn="just"/>
            <a:r>
              <a:rPr lang="en-IN" sz="2400" dirty="0">
                <a:latin typeface="Times New Roman" panose="02020603050405020304" pitchFamily="18" charset="0"/>
                <a:ea typeface="Calibri" panose="020F0502020204030204" pitchFamily="34" charset="0"/>
              </a:rPr>
              <a:t>The select input s is used to choose whether the output f should have the value of input x1 or x2. If s = 0, then f = x1; if s = 1, then f = x2.</a:t>
            </a:r>
            <a:endParaRPr lang="en-IN" sz="3600" dirty="0"/>
          </a:p>
        </p:txBody>
      </p:sp>
    </p:spTree>
    <p:extLst>
      <p:ext uri="{BB962C8B-B14F-4D97-AF65-F5344CB8AC3E}">
        <p14:creationId xmlns:p14="http://schemas.microsoft.com/office/powerpoint/2010/main" val="3218076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If </a:t>
            </a:r>
            <a:r>
              <a:rPr lang="en-US" b="1" dirty="0" smtClean="0"/>
              <a:t>Vg is low</a:t>
            </a:r>
            <a:r>
              <a:rPr lang="en-US" dirty="0" smtClean="0"/>
              <a:t>, then there is no connection between the source and drain, transistor is </a:t>
            </a:r>
            <a:r>
              <a:rPr lang="en-US" b="1" dirty="0" smtClean="0"/>
              <a:t>turned off.</a:t>
            </a:r>
          </a:p>
          <a:p>
            <a:pPr marL="0" indent="0" algn="just">
              <a:buNone/>
            </a:pPr>
            <a:endParaRPr lang="en-US" dirty="0" smtClean="0"/>
          </a:p>
          <a:p>
            <a:pPr algn="just"/>
            <a:r>
              <a:rPr lang="en-US" dirty="0" smtClean="0"/>
              <a:t>If </a:t>
            </a:r>
            <a:r>
              <a:rPr lang="en-US" b="1" dirty="0" smtClean="0"/>
              <a:t>Vg is high </a:t>
            </a:r>
            <a:r>
              <a:rPr lang="en-US" dirty="0" smtClean="0"/>
              <a:t>then the transistor is </a:t>
            </a:r>
            <a:r>
              <a:rPr lang="en-US" b="1" dirty="0" smtClean="0"/>
              <a:t>turned on </a:t>
            </a:r>
            <a:r>
              <a:rPr lang="en-US" dirty="0" smtClean="0"/>
              <a:t>and act as a closed switch that connects source and drain terminals.</a:t>
            </a:r>
            <a:endParaRPr lang="en-US" dirty="0"/>
          </a:p>
        </p:txBody>
      </p:sp>
    </p:spTree>
    <p:extLst>
      <p:ext uri="{BB962C8B-B14F-4D97-AF65-F5344CB8AC3E}">
        <p14:creationId xmlns:p14="http://schemas.microsoft.com/office/powerpoint/2010/main" val="418002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PMOS Transistor</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781800" cy="10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2767013" y="2557463"/>
            <a:ext cx="36099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lum bright="-20000" contrast="20000"/>
            <a:extLst>
              <a:ext uri="{28A0092B-C50C-407E-A947-70E740481C1C}">
                <a14:useLocalDpi xmlns:a14="http://schemas.microsoft.com/office/drawing/2010/main" val="0"/>
              </a:ext>
            </a:extLst>
          </a:blip>
          <a:srcRect/>
          <a:stretch>
            <a:fillRect/>
          </a:stretch>
        </p:blipFill>
        <p:spPr bwMode="auto">
          <a:xfrm>
            <a:off x="2667000" y="4953000"/>
            <a:ext cx="335279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5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05400"/>
          </a:xfrm>
        </p:spPr>
        <p:txBody>
          <a:bodyPr>
            <a:normAutofit fontScale="92500" lnSpcReduction="10000"/>
          </a:bodyPr>
          <a:lstStyle/>
          <a:p>
            <a:pPr algn="just"/>
            <a:r>
              <a:rPr lang="en-IN" dirty="0"/>
              <a:t>In logic circuits, the substrate of the PMOS transistor is always connected to VDD.</a:t>
            </a:r>
          </a:p>
          <a:p>
            <a:pPr algn="just"/>
            <a:endParaRPr lang="en-US" dirty="0" smtClean="0"/>
          </a:p>
          <a:p>
            <a:pPr algn="just"/>
            <a:r>
              <a:rPr lang="en-US" dirty="0" smtClean="0"/>
              <a:t>If </a:t>
            </a:r>
            <a:r>
              <a:rPr lang="en-US" b="1" dirty="0" smtClean="0"/>
              <a:t>Vg is high</a:t>
            </a:r>
            <a:r>
              <a:rPr lang="en-US" dirty="0" smtClean="0"/>
              <a:t>, then the transistor is </a:t>
            </a:r>
            <a:r>
              <a:rPr lang="en-US" b="1" dirty="0" smtClean="0"/>
              <a:t>turned off </a:t>
            </a:r>
            <a:r>
              <a:rPr lang="en-US" dirty="0" smtClean="0"/>
              <a:t>and acts like a open switch</a:t>
            </a:r>
            <a:r>
              <a:rPr lang="en-US" b="1" dirty="0" smtClean="0"/>
              <a:t>.</a:t>
            </a:r>
          </a:p>
          <a:p>
            <a:pPr marL="0" indent="0" algn="just">
              <a:buNone/>
            </a:pPr>
            <a:endParaRPr lang="en-US" dirty="0" smtClean="0"/>
          </a:p>
          <a:p>
            <a:pPr algn="just"/>
            <a:r>
              <a:rPr lang="en-US" dirty="0" smtClean="0"/>
              <a:t>If </a:t>
            </a:r>
            <a:r>
              <a:rPr lang="en-US" b="1" dirty="0" smtClean="0"/>
              <a:t>Vg is low, </a:t>
            </a:r>
            <a:r>
              <a:rPr lang="en-US" dirty="0" smtClean="0"/>
              <a:t>then the transistor is </a:t>
            </a:r>
            <a:r>
              <a:rPr lang="en-US" b="1" dirty="0" smtClean="0"/>
              <a:t>turned on </a:t>
            </a:r>
            <a:r>
              <a:rPr lang="en-US" dirty="0" smtClean="0"/>
              <a:t>and act as a closed switch that connects source and drain terminals.</a:t>
            </a:r>
          </a:p>
          <a:p>
            <a:pPr algn="just"/>
            <a:r>
              <a:rPr lang="en-IN" dirty="0"/>
              <a:t>In the PMOS transistor the source is the node with the higher voltage.</a:t>
            </a:r>
            <a:endParaRPr lang="en-US" dirty="0" smtClean="0"/>
          </a:p>
          <a:p>
            <a:endParaRPr lang="en-US" dirty="0"/>
          </a:p>
        </p:txBody>
      </p:sp>
    </p:spTree>
    <p:extLst>
      <p:ext uri="{BB962C8B-B14F-4D97-AF65-F5344CB8AC3E}">
        <p14:creationId xmlns:p14="http://schemas.microsoft.com/office/powerpoint/2010/main" val="2280170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When the NMOS Transistor is turned on, its drain is pulled down to Gnd.</a:t>
            </a:r>
          </a:p>
          <a:p>
            <a:endParaRPr lang="en-US" dirty="0"/>
          </a:p>
        </p:txBody>
      </p:sp>
      <p:pic>
        <p:nvPicPr>
          <p:cNvPr id="4099" name="Picture 3"/>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914400" y="2895600"/>
            <a:ext cx="7696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832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46221</TotalTime>
  <Words>2348</Words>
  <Application>Microsoft Office PowerPoint</Application>
  <PresentationFormat>On-screen Show (4:3)</PresentationFormat>
  <Paragraphs>165</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Times New Roman</vt:lpstr>
      <vt:lpstr>Office Theme</vt:lpstr>
      <vt:lpstr>Switching Circuits</vt:lpstr>
      <vt:lpstr>Representation of logic values by voltage levels</vt:lpstr>
      <vt:lpstr>Transistor Switches</vt:lpstr>
      <vt:lpstr>NMOS Transistor</vt:lpstr>
      <vt:lpstr>PowerPoint Presentation</vt:lpstr>
      <vt:lpstr>PowerPoint Presentation</vt:lpstr>
      <vt:lpstr>PMOS Transistor</vt:lpstr>
      <vt:lpstr>PowerPoint Presentation</vt:lpstr>
      <vt:lpstr>PowerPoint Presentation</vt:lpstr>
      <vt:lpstr>PowerPoint Presentation</vt:lpstr>
      <vt:lpstr>A NOT Gate built using NMOS Logic  </vt:lpstr>
      <vt:lpstr>PowerPoint Presentation</vt:lpstr>
      <vt:lpstr>NMOS Realization of a NAND Gate</vt:lpstr>
      <vt:lpstr>PowerPoint Presentation</vt:lpstr>
      <vt:lpstr>NMOS Realization of a NOR Gate</vt:lpstr>
      <vt:lpstr>PowerPoint Presentation</vt:lpstr>
      <vt:lpstr>NMOS realization of a AND Gate</vt:lpstr>
      <vt:lpstr>PowerPoint Presentation</vt:lpstr>
      <vt:lpstr>NMOS realization of a OR Gate</vt:lpstr>
      <vt:lpstr>CMOS Logic Gates</vt:lpstr>
      <vt:lpstr>PowerPoint Presentation</vt:lpstr>
      <vt:lpstr>Structure of a NMOS circuit</vt:lpstr>
      <vt:lpstr>Structure of a CMOS circuit</vt:lpstr>
      <vt:lpstr>PowerPoint Presentation</vt:lpstr>
      <vt:lpstr>CMOS realization of a NOT Gate</vt:lpstr>
      <vt:lpstr>PowerPoint Presentation</vt:lpstr>
      <vt:lpstr>PowerPoint Presentation</vt:lpstr>
      <vt:lpstr>CMOS realization of a NAND Gate</vt:lpstr>
      <vt:lpstr>PowerPoint Presentation</vt:lpstr>
      <vt:lpstr>PowerPoint Presentation</vt:lpstr>
      <vt:lpstr>CMOS realization of a NOR Gate</vt:lpstr>
      <vt:lpstr>CMOS AND gate</vt:lpstr>
      <vt:lpstr>Programmable Logic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Buffers</vt:lpstr>
      <vt:lpstr>Non-inverting Buffers</vt:lpstr>
      <vt:lpstr>Inverting Buffer</vt:lpstr>
      <vt:lpstr>Tri-state Buffers</vt:lpstr>
      <vt:lpstr>PowerPoint Presentation</vt:lpstr>
      <vt:lpstr>PowerPoint Presentation</vt:lpstr>
      <vt:lpstr>Four Types of tri-state buffers </vt:lpstr>
      <vt:lpstr>Four Types of tri-state buffers </vt:lpstr>
      <vt:lpstr>Application of tri-state buffers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MAHE</cp:lastModifiedBy>
  <cp:revision>41</cp:revision>
  <dcterms:created xsi:type="dcterms:W3CDTF">2015-11-06T09:14:44Z</dcterms:created>
  <dcterms:modified xsi:type="dcterms:W3CDTF">2018-11-03T04:41:20Z</dcterms:modified>
</cp:coreProperties>
</file>