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4DC2-4245-4163-A032-6EB6B06112E8}"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168222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4DC2-4245-4163-A032-6EB6B06112E8}"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25736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4DC2-4245-4163-A032-6EB6B06112E8}"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391111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4DC2-4245-4163-A032-6EB6B06112E8}"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286169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4DC2-4245-4163-A032-6EB6B06112E8}"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230459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94DC2-4245-4163-A032-6EB6B06112E8}"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393829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94DC2-4245-4163-A032-6EB6B06112E8}"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399661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94DC2-4245-4163-A032-6EB6B06112E8}"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277630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4DC2-4245-4163-A032-6EB6B06112E8}"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321102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94DC2-4245-4163-A032-6EB6B06112E8}"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332260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94DC2-4245-4163-A032-6EB6B06112E8}"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07ABF-7898-4269-800E-EEE0EBFABBEF}" type="slidenum">
              <a:rPr lang="en-US" smtClean="0"/>
              <a:t>‹#›</a:t>
            </a:fld>
            <a:endParaRPr lang="en-US"/>
          </a:p>
        </p:txBody>
      </p:sp>
    </p:spTree>
    <p:extLst>
      <p:ext uri="{BB962C8B-B14F-4D97-AF65-F5344CB8AC3E}">
        <p14:creationId xmlns:p14="http://schemas.microsoft.com/office/powerpoint/2010/main" val="230824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4DC2-4245-4163-A032-6EB6B06112E8}" type="datetimeFigureOut">
              <a:rPr lang="en-US" smtClean="0"/>
              <a:t>10/23/2019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07ABF-7898-4269-800E-EEE0EBFABBEF}" type="slidenum">
              <a:rPr lang="en-US" smtClean="0"/>
              <a:t>‹#›</a:t>
            </a:fld>
            <a:endParaRPr lang="en-US"/>
          </a:p>
        </p:txBody>
      </p:sp>
    </p:spTree>
    <p:extLst>
      <p:ext uri="{BB962C8B-B14F-4D97-AF65-F5344CB8AC3E}">
        <p14:creationId xmlns:p14="http://schemas.microsoft.com/office/powerpoint/2010/main" val="2892407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691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899886" y="1562781"/>
            <a:ext cx="10276113" cy="3023734"/>
          </a:xfrm>
          <a:prstGeom prst="rect">
            <a:avLst/>
          </a:prstGeom>
          <a:noFill/>
          <a:ln>
            <a:noFill/>
          </a:ln>
        </p:spPr>
      </p:pic>
    </p:spTree>
    <p:extLst>
      <p:ext uri="{BB962C8B-B14F-4D97-AF65-F5344CB8AC3E}">
        <p14:creationId xmlns:p14="http://schemas.microsoft.com/office/powerpoint/2010/main" val="2518425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282" y="240304"/>
            <a:ext cx="6096000" cy="5509200"/>
          </a:xfrm>
          <a:prstGeom prst="rect">
            <a:avLst/>
          </a:prstGeom>
        </p:spPr>
        <p:txBody>
          <a:bodyPr>
            <a:spAutoFit/>
          </a:bodyPr>
          <a:lstStyle/>
          <a:p>
            <a:pPr algn="just"/>
            <a:r>
              <a:rPr lang="en-IN" sz="3200" dirty="0"/>
              <a:t>module </a:t>
            </a:r>
            <a:r>
              <a:rPr lang="en-IN" sz="3200" dirty="0" err="1"/>
              <a:t>regn</a:t>
            </a:r>
            <a:r>
              <a:rPr lang="en-IN" sz="3200" dirty="0"/>
              <a:t> (R, L, Clock, Q); </a:t>
            </a:r>
          </a:p>
          <a:p>
            <a:pPr algn="just"/>
            <a:r>
              <a:rPr lang="en-IN" sz="3200" dirty="0"/>
              <a:t>parameter n = 8; </a:t>
            </a:r>
          </a:p>
          <a:p>
            <a:pPr algn="just"/>
            <a:r>
              <a:rPr lang="en-IN" sz="3200" dirty="0"/>
              <a:t>input [n-1:0] R; </a:t>
            </a:r>
          </a:p>
          <a:p>
            <a:pPr algn="just"/>
            <a:r>
              <a:rPr lang="en-IN" sz="3200" dirty="0"/>
              <a:t>input L, Clock; </a:t>
            </a:r>
          </a:p>
          <a:p>
            <a:pPr algn="just"/>
            <a:r>
              <a:rPr lang="en-IN" sz="3200" dirty="0"/>
              <a:t>output [n-1:0] Q; </a:t>
            </a:r>
          </a:p>
          <a:p>
            <a:pPr algn="just"/>
            <a:r>
              <a:rPr lang="en-IN" sz="3200" dirty="0" err="1"/>
              <a:t>reg</a:t>
            </a:r>
            <a:r>
              <a:rPr lang="en-IN" sz="3200" dirty="0"/>
              <a:t> [n-1:0] Q; </a:t>
            </a:r>
          </a:p>
          <a:p>
            <a:pPr algn="just"/>
            <a:r>
              <a:rPr lang="en-IN" sz="3200" dirty="0"/>
              <a:t>always @(</a:t>
            </a:r>
            <a:r>
              <a:rPr lang="en-IN" sz="3200" dirty="0" err="1"/>
              <a:t>posedge</a:t>
            </a:r>
            <a:r>
              <a:rPr lang="en-IN" sz="3200" dirty="0"/>
              <a:t> Clock) </a:t>
            </a:r>
          </a:p>
          <a:p>
            <a:pPr algn="just"/>
            <a:r>
              <a:rPr lang="en-IN" sz="3200" dirty="0"/>
              <a:t>if (L) </a:t>
            </a:r>
          </a:p>
          <a:p>
            <a:pPr algn="just"/>
            <a:r>
              <a:rPr lang="en-IN" sz="3200" dirty="0"/>
              <a:t>Q &lt;= R; </a:t>
            </a:r>
            <a:endParaRPr lang="en-IN" sz="3200" dirty="0" smtClean="0"/>
          </a:p>
          <a:p>
            <a:pPr algn="just"/>
            <a:r>
              <a:rPr lang="en-US" sz="3200" dirty="0" err="1"/>
              <a:t>endmodule</a:t>
            </a:r>
            <a:r>
              <a:rPr lang="en-US" sz="3200" dirty="0"/>
              <a:t> // Code for 8-bit register </a:t>
            </a:r>
            <a:endParaRPr lang="en-IN" sz="3200" dirty="0"/>
          </a:p>
        </p:txBody>
      </p:sp>
    </p:spTree>
    <p:extLst>
      <p:ext uri="{BB962C8B-B14F-4D97-AF65-F5344CB8AC3E}">
        <p14:creationId xmlns:p14="http://schemas.microsoft.com/office/powerpoint/2010/main" val="4004397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964" y="166159"/>
            <a:ext cx="7866529" cy="6482672"/>
          </a:xfrm>
          <a:prstGeom prst="rect">
            <a:avLst/>
          </a:prstGeom>
        </p:spPr>
        <p:txBody>
          <a:bodyPr wrap="square">
            <a:spAutoFit/>
          </a:bodyPr>
          <a:lstStyle/>
          <a:p>
            <a:pPr>
              <a:spcAft>
                <a:spcPts val="0"/>
              </a:spcAft>
            </a:pPr>
            <a:r>
              <a:rPr lang="en-US" dirty="0">
                <a:solidFill>
                  <a:srgbClr val="000000"/>
                </a:solidFill>
                <a:latin typeface="Times New Roman" panose="02020603050405020304" pitchFamily="18" charset="0"/>
                <a:ea typeface="Calibri" panose="020F0502020204030204" pitchFamily="34" charset="0"/>
              </a:rPr>
              <a:t>module swap1 (</a:t>
            </a:r>
            <a:r>
              <a:rPr lang="en-US" dirty="0" err="1">
                <a:solidFill>
                  <a:srgbClr val="000000"/>
                </a:solidFill>
                <a:latin typeface="Times New Roman" panose="02020603050405020304" pitchFamily="18" charset="0"/>
                <a:ea typeface="Calibri" panose="020F0502020204030204" pitchFamily="34" charset="0"/>
              </a:rPr>
              <a:t>Resetn</a:t>
            </a:r>
            <a:r>
              <a:rPr lang="en-US" dirty="0">
                <a:solidFill>
                  <a:srgbClr val="000000"/>
                </a:solidFill>
                <a:latin typeface="Times New Roman" panose="02020603050405020304" pitchFamily="18" charset="0"/>
                <a:ea typeface="Calibri" panose="020F0502020204030204" pitchFamily="34" charset="0"/>
              </a:rPr>
              <a:t>, Clock, w, Data, Extern, R1, R2, R3,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Done);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parameter n = 8;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input </a:t>
            </a:r>
            <a:r>
              <a:rPr lang="en-US" dirty="0" err="1">
                <a:solidFill>
                  <a:srgbClr val="000000"/>
                </a:solidFill>
                <a:latin typeface="Times New Roman" panose="02020603050405020304" pitchFamily="18" charset="0"/>
                <a:ea typeface="Calibri" panose="020F0502020204030204" pitchFamily="34" charset="0"/>
              </a:rPr>
              <a:t>Resetn</a:t>
            </a:r>
            <a:r>
              <a:rPr lang="en-US" dirty="0">
                <a:solidFill>
                  <a:srgbClr val="000000"/>
                </a:solidFill>
                <a:latin typeface="Times New Roman" panose="02020603050405020304" pitchFamily="18" charset="0"/>
                <a:ea typeface="Calibri" panose="020F0502020204030204" pitchFamily="34" charset="0"/>
              </a:rPr>
              <a:t>, Clock, w, Extern;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input [n-1:0] Data;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output [n-1:0]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,R1, R2, R3 ;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err="1">
                <a:solidFill>
                  <a:srgbClr val="000000"/>
                </a:solidFill>
                <a:latin typeface="Times New Roman" panose="02020603050405020304" pitchFamily="18" charset="0"/>
                <a:ea typeface="Calibri" panose="020F0502020204030204" pitchFamily="34" charset="0"/>
              </a:rPr>
              <a:t>reg</a:t>
            </a:r>
            <a:r>
              <a:rPr lang="en-US" dirty="0">
                <a:solidFill>
                  <a:srgbClr val="000000"/>
                </a:solidFill>
                <a:latin typeface="Times New Roman" panose="02020603050405020304" pitchFamily="18" charset="0"/>
                <a:ea typeface="Calibri" panose="020F0502020204030204" pitchFamily="34" charset="0"/>
              </a:rPr>
              <a:t> [n-1:0]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R1, R2, R3;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output Done;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wire R1in, R1out, R2in, R2out, R3in, R3out, RinExt1, RinExt2;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err="1">
                <a:solidFill>
                  <a:srgbClr val="000000"/>
                </a:solidFill>
                <a:latin typeface="Times New Roman" panose="02020603050405020304" pitchFamily="18" charset="0"/>
                <a:ea typeface="Calibri" panose="020F0502020204030204" pitchFamily="34" charset="0"/>
              </a:rPr>
              <a:t>reg</a:t>
            </a:r>
            <a:r>
              <a:rPr lang="en-US" dirty="0">
                <a:solidFill>
                  <a:srgbClr val="000000"/>
                </a:solidFill>
                <a:latin typeface="Times New Roman" panose="02020603050405020304" pitchFamily="18" charset="0"/>
                <a:ea typeface="Calibri" panose="020F0502020204030204" pitchFamily="34" charset="0"/>
              </a:rPr>
              <a:t> [2:0] y, Y;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parameter [2:0] A = 3'b000, B = 3'b001, C = 3'b010, D = 3'b011, E = 3'b100;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 Define the next state combinational circuit for FSM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always @(w or y)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begin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case (y) </a:t>
            </a:r>
            <a:endParaRPr lang="en-IN" dirty="0">
              <a:solidFill>
                <a:srgbClr val="000000"/>
              </a:solidFill>
              <a:latin typeface="Times New Roman" panose="02020603050405020304" pitchFamily="18" charset="0"/>
              <a:ea typeface="Calibri" panose="020F0502020204030204" pitchFamily="34"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 if (w) Y = B;</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else Y = A;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B: Y = C;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C: Y = D;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D: Y = E;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E: Y = A;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//F: Y = A;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err="1">
                <a:solidFill>
                  <a:srgbClr val="000000"/>
                </a:solidFill>
                <a:latin typeface="Times New Roman" panose="02020603050405020304" pitchFamily="18" charset="0"/>
                <a:ea typeface="Calibri" panose="020F0502020204030204" pitchFamily="34" charset="0"/>
              </a:rPr>
              <a:t>endcase</a:t>
            </a:r>
            <a:r>
              <a:rPr lang="en-US" dirty="0">
                <a:solidFill>
                  <a:srgbClr val="000000"/>
                </a:solidFill>
                <a:latin typeface="Times New Roman" panose="02020603050405020304" pitchFamily="18" charset="0"/>
                <a:ea typeface="Calibri" panose="020F0502020204030204" pitchFamily="34" charset="0"/>
              </a:rPr>
              <a:t>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end </a:t>
            </a:r>
            <a:endParaRPr lang="en-IN"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60799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9823" y="-99017"/>
            <a:ext cx="7893423" cy="7056034"/>
          </a:xfrm>
          <a:prstGeom prst="rect">
            <a:avLst/>
          </a:prstGeom>
        </p:spPr>
        <p:txBody>
          <a:bodyPr wrap="square">
            <a:spAutoFit/>
          </a:bodyPr>
          <a:lstStyle/>
          <a:p>
            <a:pPr>
              <a:spcAft>
                <a:spcPts val="0"/>
              </a:spcAft>
            </a:pPr>
            <a:r>
              <a:rPr lang="en-US" dirty="0">
                <a:solidFill>
                  <a:srgbClr val="000000"/>
                </a:solidFill>
                <a:latin typeface="Times New Roman" panose="02020603050405020304" pitchFamily="18" charset="0"/>
                <a:ea typeface="Calibri" panose="020F0502020204030204" pitchFamily="34" charset="0"/>
              </a:rPr>
              <a:t>// Define the sequential block for FSM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always @(</a:t>
            </a:r>
            <a:r>
              <a:rPr lang="en-US" dirty="0" err="1">
                <a:solidFill>
                  <a:srgbClr val="000000"/>
                </a:solidFill>
                <a:latin typeface="Times New Roman" panose="02020603050405020304" pitchFamily="18" charset="0"/>
                <a:ea typeface="Calibri" panose="020F0502020204030204" pitchFamily="34" charset="0"/>
              </a:rPr>
              <a:t>negedge</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Resetn</a:t>
            </a:r>
            <a:r>
              <a:rPr lang="en-US" dirty="0">
                <a:solidFill>
                  <a:srgbClr val="000000"/>
                </a:solidFill>
                <a:latin typeface="Times New Roman" panose="02020603050405020304" pitchFamily="18" charset="0"/>
                <a:ea typeface="Calibri" panose="020F0502020204030204" pitchFamily="34" charset="0"/>
              </a:rPr>
              <a:t> or </a:t>
            </a:r>
            <a:r>
              <a:rPr lang="en-US" dirty="0" err="1">
                <a:solidFill>
                  <a:srgbClr val="000000"/>
                </a:solidFill>
                <a:latin typeface="Times New Roman" panose="02020603050405020304" pitchFamily="18" charset="0"/>
                <a:ea typeface="Calibri" panose="020F0502020204030204" pitchFamily="34" charset="0"/>
              </a:rPr>
              <a:t>posedge</a:t>
            </a:r>
            <a:r>
              <a:rPr lang="en-US" dirty="0">
                <a:solidFill>
                  <a:srgbClr val="000000"/>
                </a:solidFill>
                <a:latin typeface="Times New Roman" panose="02020603050405020304" pitchFamily="18" charset="0"/>
                <a:ea typeface="Calibri" panose="020F0502020204030204" pitchFamily="34" charset="0"/>
              </a:rPr>
              <a:t> Clock)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begin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if (</a:t>
            </a:r>
            <a:r>
              <a:rPr lang="en-US" dirty="0" err="1">
                <a:solidFill>
                  <a:srgbClr val="000000"/>
                </a:solidFill>
                <a:latin typeface="Times New Roman" panose="02020603050405020304" pitchFamily="18" charset="0"/>
                <a:ea typeface="Calibri" panose="020F0502020204030204" pitchFamily="34" charset="0"/>
              </a:rPr>
              <a:t>Resetn</a:t>
            </a:r>
            <a:r>
              <a:rPr lang="en-US" dirty="0">
                <a:solidFill>
                  <a:srgbClr val="000000"/>
                </a:solidFill>
                <a:latin typeface="Times New Roman" panose="02020603050405020304" pitchFamily="18" charset="0"/>
                <a:ea typeface="Calibri" panose="020F0502020204030204" pitchFamily="34" charset="0"/>
              </a:rPr>
              <a:t> == 0) y &lt;= A;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else y &lt;= Y;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end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 Define outputs of FSM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RinExt1 = (y == A);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RinExt2 = (y == B);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R3in = (y == C);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R1out = (y == C);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R2out = (y == D);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R1in = (y == D);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R3out = (y == E);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R2in = (y == E);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assign Done = (y == E);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always @(Extern or R1out or R2out or R3out) </a:t>
            </a:r>
            <a:endParaRPr lang="en-IN" dirty="0">
              <a:solidFill>
                <a:srgbClr val="000000"/>
              </a:solidFill>
              <a:latin typeface="Times New Roman" panose="02020603050405020304" pitchFamily="18" charset="0"/>
              <a:ea typeface="Calibri" panose="020F0502020204030204" pitchFamily="34"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(Extern) </a:t>
            </a:r>
            <a:r>
              <a:rPr lang="en-US"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dirty="0">
                <a:latin typeface="Times New Roman" panose="02020603050405020304" pitchFamily="18" charset="0"/>
                <a:ea typeface="Calibri" panose="020F0502020204030204" pitchFamily="34" charset="0"/>
                <a:cs typeface="Times New Roman" panose="02020603050405020304" pitchFamily="18" charset="0"/>
              </a:rPr>
              <a:t> = Data;</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else if (R1out)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 R1;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else if (R2out)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 R2;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rPr>
              <a:t>else if (R3out)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 R3;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err="1">
                <a:solidFill>
                  <a:srgbClr val="000000"/>
                </a:solidFill>
                <a:latin typeface="Times New Roman" panose="02020603050405020304" pitchFamily="18" charset="0"/>
                <a:ea typeface="Calibri" panose="020F0502020204030204" pitchFamily="34" charset="0"/>
              </a:rPr>
              <a:t>regn</a:t>
            </a:r>
            <a:r>
              <a:rPr lang="en-US" dirty="0">
                <a:solidFill>
                  <a:srgbClr val="000000"/>
                </a:solidFill>
                <a:latin typeface="Times New Roman" panose="02020603050405020304" pitchFamily="18" charset="0"/>
                <a:ea typeface="Calibri" panose="020F0502020204030204" pitchFamily="34" charset="0"/>
              </a:rPr>
              <a:t> reg3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R3in, Clock, R3);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err="1">
                <a:solidFill>
                  <a:srgbClr val="000000"/>
                </a:solidFill>
                <a:latin typeface="Times New Roman" panose="02020603050405020304" pitchFamily="18" charset="0"/>
                <a:ea typeface="Calibri" panose="020F0502020204030204" pitchFamily="34" charset="0"/>
              </a:rPr>
              <a:t>regn</a:t>
            </a:r>
            <a:r>
              <a:rPr lang="en-US" dirty="0">
                <a:solidFill>
                  <a:srgbClr val="000000"/>
                </a:solidFill>
                <a:latin typeface="Times New Roman" panose="02020603050405020304" pitchFamily="18" charset="0"/>
                <a:ea typeface="Calibri" panose="020F0502020204030204" pitchFamily="34" charset="0"/>
              </a:rPr>
              <a:t> reg4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RinExt1 | R1in, Clock, R1); </a:t>
            </a:r>
            <a:endParaRPr lang="en-IN" dirty="0">
              <a:solidFill>
                <a:srgbClr val="000000"/>
              </a:solidFill>
              <a:latin typeface="Times New Roman" panose="02020603050405020304" pitchFamily="18" charset="0"/>
              <a:ea typeface="Calibri" panose="020F0502020204030204" pitchFamily="34" charset="0"/>
            </a:endParaRPr>
          </a:p>
          <a:p>
            <a:pPr>
              <a:spcAft>
                <a:spcPts val="0"/>
              </a:spcAft>
            </a:pPr>
            <a:r>
              <a:rPr lang="en-US" dirty="0" err="1">
                <a:solidFill>
                  <a:srgbClr val="000000"/>
                </a:solidFill>
                <a:latin typeface="Times New Roman" panose="02020603050405020304" pitchFamily="18" charset="0"/>
                <a:ea typeface="Calibri" panose="020F0502020204030204" pitchFamily="34" charset="0"/>
              </a:rPr>
              <a:t>regn</a:t>
            </a:r>
            <a:r>
              <a:rPr lang="en-US" dirty="0">
                <a:solidFill>
                  <a:srgbClr val="000000"/>
                </a:solidFill>
                <a:latin typeface="Times New Roman" panose="02020603050405020304" pitchFamily="18" charset="0"/>
                <a:ea typeface="Calibri" panose="020F0502020204030204" pitchFamily="34" charset="0"/>
              </a:rPr>
              <a:t> reg5 (</a:t>
            </a:r>
            <a:r>
              <a:rPr lang="en-US" dirty="0" err="1">
                <a:solidFill>
                  <a:srgbClr val="000000"/>
                </a:solidFill>
                <a:latin typeface="Times New Roman" panose="02020603050405020304" pitchFamily="18" charset="0"/>
                <a:ea typeface="Calibri" panose="020F0502020204030204" pitchFamily="34" charset="0"/>
              </a:rPr>
              <a:t>BusWires</a:t>
            </a:r>
            <a:r>
              <a:rPr lang="en-US" dirty="0">
                <a:solidFill>
                  <a:srgbClr val="000000"/>
                </a:solidFill>
                <a:latin typeface="Times New Roman" panose="02020603050405020304" pitchFamily="18" charset="0"/>
                <a:ea typeface="Calibri" panose="020F0502020204030204" pitchFamily="34" charset="0"/>
              </a:rPr>
              <a:t>, RinExt2 | R2in, Clock, R2); </a:t>
            </a:r>
            <a:endParaRPr lang="en-IN" dirty="0">
              <a:solidFill>
                <a:srgbClr val="000000"/>
              </a:solidFill>
              <a:latin typeface="Times New Roman" panose="02020603050405020304" pitchFamily="18" charset="0"/>
              <a:ea typeface="Calibri" panose="020F0502020204030204" pitchFamily="34"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endmodule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98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2282" y="280702"/>
            <a:ext cx="9574306" cy="5229573"/>
          </a:xfrm>
          <a:prstGeom prst="rect">
            <a:avLst/>
          </a:prstGeom>
        </p:spPr>
        <p:txBody>
          <a:bodyPr wrap="square">
            <a:spAutoFit/>
          </a:bodyPr>
          <a:lstStyle/>
          <a:p>
            <a:pPr algn="just">
              <a:lnSpc>
                <a:spcPct val="107000"/>
              </a:lnSpc>
              <a:spcAft>
                <a:spcPts val="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Verilog Code Using Multiplexers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Arial" panose="020B0604020202020204" pitchFamily="34" charset="0"/>
              <a:buChar char="•"/>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Using the circuit structure shown in Figure 7.4, the bus is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implemented</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 eight 4-to-1 multiplexers. Three of the data inputs on each 4-to-1 multiplexer are</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connected to one bit from registers </a:t>
            </a:r>
            <a:r>
              <a:rPr lang="en-US" sz="2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and </a:t>
            </a:r>
            <a:r>
              <a:rPr lang="en-US" sz="2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The fourth data input is connected</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one bit of the </a:t>
            </a:r>
            <a:r>
              <a:rPr lang="en-US" sz="2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input signal to allow externally supplied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to be written into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registers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Arial" panose="020B0604020202020204" pitchFamily="34" charset="0"/>
              <a:buChar char="•"/>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same FSM control circuit is used. However, the control signals </a:t>
            </a:r>
            <a:r>
              <a:rPr lang="en-US" sz="2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not needed because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tri-state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drivers are not used. Instead, the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required</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multiplexers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defined in an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if-else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statement by specifying the source of data based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state of the FSM. Hence, when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FSMis</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state </a:t>
            </a:r>
            <a:r>
              <a:rPr lang="en-US" sz="2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selected input to the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multiplexers</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IN" sz="2000" dirty="0" err="1" smtClean="0">
                <a:latin typeface="Calibri" panose="020F0502020204030204" pitchFamily="34" charset="0"/>
                <a:ea typeface="Calibri" panose="020F0502020204030204" pitchFamily="34" charset="0"/>
                <a:cs typeface="Times New Roman" panose="02020603050405020304" pitchFamily="18" charset="0"/>
              </a:rPr>
              <a:t>i</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 </a:t>
            </a:r>
            <a:r>
              <a:rPr lang="en-US" sz="2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When the state is </a:t>
            </a:r>
            <a:r>
              <a:rPr lang="en-US" sz="2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register </a:t>
            </a:r>
            <a:r>
              <a:rPr lang="en-US" sz="2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provides the input data to the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multiplexers,</a:t>
            </a:r>
            <a:r>
              <a:rPr lang="en-IN" sz="2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rPr>
              <a:t>and </a:t>
            </a:r>
            <a:r>
              <a:rPr lang="en-US" sz="2400" dirty="0">
                <a:solidFill>
                  <a:srgbClr val="000000"/>
                </a:solidFill>
                <a:latin typeface="Times New Roman" panose="02020603050405020304" pitchFamily="18" charset="0"/>
                <a:ea typeface="Calibri" panose="020F0502020204030204" pitchFamily="34" charset="0"/>
              </a:rPr>
              <a:t>so on</a:t>
            </a:r>
            <a:endParaRPr lang="en-IN" sz="2400" dirty="0"/>
          </a:p>
        </p:txBody>
      </p:sp>
    </p:spTree>
    <p:extLst>
      <p:ext uri="{BB962C8B-B14F-4D97-AF65-F5344CB8AC3E}">
        <p14:creationId xmlns:p14="http://schemas.microsoft.com/office/powerpoint/2010/main" val="1416235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399" y="280702"/>
            <a:ext cx="8162365" cy="6296596"/>
          </a:xfrm>
          <a:prstGeom prst="rect">
            <a:avLst/>
          </a:prstGeom>
        </p:spPr>
        <p:txBody>
          <a:bodyPr wrap="square">
            <a:spAutoFit/>
          </a:bodyPr>
          <a:lstStyle/>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module </a:t>
            </a:r>
            <a:r>
              <a:rPr lang="en-US" dirty="0" err="1">
                <a:latin typeface="Times New Roman" panose="02020603050405020304" pitchFamily="18" charset="0"/>
                <a:ea typeface="Calibri" panose="020F0502020204030204" pitchFamily="34" charset="0"/>
                <a:cs typeface="Times New Roman" panose="02020603050405020304" pitchFamily="18" charset="0"/>
              </a:rPr>
              <a:t>swapmux</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Resetn</a:t>
            </a:r>
            <a:r>
              <a:rPr lang="en-US" dirty="0">
                <a:latin typeface="Times New Roman" panose="02020603050405020304" pitchFamily="18" charset="0"/>
                <a:ea typeface="Calibri" panose="020F0502020204030204" pitchFamily="34" charset="0"/>
                <a:cs typeface="Times New Roman" panose="02020603050405020304" pitchFamily="18" charset="0"/>
              </a:rPr>
              <a:t>, Clock, w, Data, RinExt1, RinExt2, RinExt3, </a:t>
            </a:r>
            <a:r>
              <a:rPr lang="en-US"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dirty="0">
                <a:latin typeface="Times New Roman" panose="02020603050405020304" pitchFamily="18" charset="0"/>
                <a:ea typeface="Calibri" panose="020F0502020204030204" pitchFamily="34" charset="0"/>
                <a:cs typeface="Times New Roman" panose="02020603050405020304" pitchFamily="18" charset="0"/>
              </a:rPr>
              <a:t>, Done);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parameter n = 8;</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input </a:t>
            </a:r>
            <a:r>
              <a:rPr lang="en-US" dirty="0" err="1">
                <a:latin typeface="Times New Roman" panose="02020603050405020304" pitchFamily="18" charset="0"/>
                <a:ea typeface="Calibri" panose="020F0502020204030204" pitchFamily="34" charset="0"/>
                <a:cs typeface="Times New Roman" panose="02020603050405020304" pitchFamily="18" charset="0"/>
              </a:rPr>
              <a:t>Resetn</a:t>
            </a:r>
            <a:r>
              <a:rPr lang="en-US" dirty="0">
                <a:latin typeface="Times New Roman" panose="02020603050405020304" pitchFamily="18" charset="0"/>
                <a:ea typeface="Calibri" panose="020F0502020204030204" pitchFamily="34" charset="0"/>
                <a:cs typeface="Times New Roman" panose="02020603050405020304" pitchFamily="18" charset="0"/>
              </a:rPr>
              <a:t>, Clock, w, RinExt1, RinExt2, RinExt3;</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input [n-1:0] Data;</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output [n-1:0] </a:t>
            </a:r>
            <a:r>
              <a:rPr lang="en-US"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reg</a:t>
            </a:r>
            <a:r>
              <a:rPr lang="en-US" dirty="0">
                <a:latin typeface="Times New Roman" panose="02020603050405020304" pitchFamily="18" charset="0"/>
                <a:ea typeface="Calibri" panose="020F0502020204030204" pitchFamily="34" charset="0"/>
                <a:cs typeface="Times New Roman" panose="02020603050405020304" pitchFamily="18" charset="0"/>
              </a:rPr>
              <a:t> [n-1:0] </a:t>
            </a:r>
            <a:r>
              <a:rPr lang="en-US"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output Done;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wire [n-1:0] R1, R2, R3;</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wire R1in, R2in, R3in;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reg</a:t>
            </a:r>
            <a:r>
              <a:rPr lang="en-US" dirty="0">
                <a:latin typeface="Times New Roman" panose="02020603050405020304" pitchFamily="18" charset="0"/>
                <a:ea typeface="Calibri" panose="020F0502020204030204" pitchFamily="34" charset="0"/>
                <a:cs typeface="Times New Roman" panose="02020603050405020304" pitchFamily="18" charset="0"/>
              </a:rPr>
              <a:t> [2:1] y, 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parameter [2:1] A = 2'b00, B = 2'b01, C = 2'b10, D = 2'b11;</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Define the next state combinational circuit for FSM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always @(w or 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case (y)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 if (w) Y = B;</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else Y = A;</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B: Y = C;</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 Y = 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 Y = A;</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US" dirty="0" err="1">
                <a:latin typeface="Times New Roman" panose="02020603050405020304" pitchFamily="18" charset="0"/>
                <a:ea typeface="Calibri" panose="020F0502020204030204" pitchFamily="34" charset="0"/>
              </a:rPr>
              <a:t>endcase</a:t>
            </a:r>
            <a:endParaRPr lang="en-IN" dirty="0"/>
          </a:p>
        </p:txBody>
      </p:sp>
    </p:spTree>
    <p:extLst>
      <p:ext uri="{BB962C8B-B14F-4D97-AF65-F5344CB8AC3E}">
        <p14:creationId xmlns:p14="http://schemas.microsoft.com/office/powerpoint/2010/main" val="3998376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7811" y="311015"/>
            <a:ext cx="9412941" cy="6546985"/>
          </a:xfrm>
          <a:prstGeom prst="rect">
            <a:avLst/>
          </a:prstGeom>
        </p:spPr>
        <p:txBody>
          <a:bodyPr wrap="square">
            <a:spAutoFit/>
          </a:bodyPr>
          <a:lstStyle/>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always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negedge</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Resetn</a:t>
            </a:r>
            <a:r>
              <a:rPr lang="en-US" sz="2000" dirty="0">
                <a:latin typeface="Times New Roman" panose="02020603050405020304" pitchFamily="18" charset="0"/>
                <a:ea typeface="Calibri" panose="020F0502020204030204" pitchFamily="34" charset="0"/>
                <a:cs typeface="Times New Roman" panose="02020603050405020304" pitchFamily="18" charset="0"/>
              </a:rPr>
              <a:t> or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posedge</a:t>
            </a:r>
            <a:r>
              <a:rPr lang="en-US" sz="2000" dirty="0">
                <a:latin typeface="Times New Roman" panose="02020603050405020304" pitchFamily="18" charset="0"/>
                <a:ea typeface="Calibri" panose="020F0502020204030204" pitchFamily="34" charset="0"/>
                <a:cs typeface="Times New Roman" panose="02020603050405020304" pitchFamily="18" charset="0"/>
              </a:rPr>
              <a:t> Clock)</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Resetn</a:t>
            </a:r>
            <a:r>
              <a:rPr lang="en-US" sz="2000" dirty="0">
                <a:latin typeface="Times New Roman" panose="02020603050405020304" pitchFamily="18" charset="0"/>
                <a:ea typeface="Calibri" panose="020F0502020204030204" pitchFamily="34" charset="0"/>
                <a:cs typeface="Times New Roman" panose="02020603050405020304" pitchFamily="18" charset="0"/>
              </a:rPr>
              <a:t> == 0) y&lt;=A;</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else y&lt;=Y;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Define control signals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assign R3in = (y == B);</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assign R2in = (y == C);</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assign R1in = (y == 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assign Done = (y == 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Instantiate registers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regn</a:t>
            </a:r>
            <a:r>
              <a:rPr lang="en-US" sz="2000" dirty="0">
                <a:latin typeface="Times New Roman" panose="02020603050405020304" pitchFamily="18" charset="0"/>
                <a:ea typeface="Calibri" panose="020F0502020204030204" pitchFamily="34" charset="0"/>
                <a:cs typeface="Times New Roman" panose="02020603050405020304" pitchFamily="18" charset="0"/>
              </a:rPr>
              <a:t> reg1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sz="2000" dirty="0">
                <a:latin typeface="Times New Roman" panose="02020603050405020304" pitchFamily="18" charset="0"/>
                <a:ea typeface="Calibri" panose="020F0502020204030204" pitchFamily="34" charset="0"/>
                <a:cs typeface="Times New Roman" panose="02020603050405020304" pitchFamily="18" charset="0"/>
              </a:rPr>
              <a:t>, RinExt1 | R1in, Clock, R1);</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regn</a:t>
            </a:r>
            <a:r>
              <a:rPr lang="en-US" sz="2000" dirty="0">
                <a:latin typeface="Times New Roman" panose="02020603050405020304" pitchFamily="18" charset="0"/>
                <a:ea typeface="Calibri" panose="020F0502020204030204" pitchFamily="34" charset="0"/>
                <a:cs typeface="Times New Roman" panose="02020603050405020304" pitchFamily="18" charset="0"/>
              </a:rPr>
              <a:t> reg2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sz="2000" dirty="0">
                <a:latin typeface="Times New Roman" panose="02020603050405020304" pitchFamily="18" charset="0"/>
                <a:ea typeface="Calibri" panose="020F0502020204030204" pitchFamily="34" charset="0"/>
                <a:cs typeface="Times New Roman" panose="02020603050405020304" pitchFamily="18" charset="0"/>
              </a:rPr>
              <a:t>, RinExt2 | R2in, Clock, R2);</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regn</a:t>
            </a:r>
            <a:r>
              <a:rPr lang="en-US" sz="2000" dirty="0">
                <a:latin typeface="Times New Roman" panose="02020603050405020304" pitchFamily="18" charset="0"/>
                <a:ea typeface="Calibri" panose="020F0502020204030204" pitchFamily="34" charset="0"/>
                <a:cs typeface="Times New Roman" panose="02020603050405020304" pitchFamily="18" charset="0"/>
              </a:rPr>
              <a:t> reg3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sz="2000" dirty="0">
                <a:latin typeface="Times New Roman" panose="02020603050405020304" pitchFamily="18" charset="0"/>
                <a:ea typeface="Calibri" panose="020F0502020204030204" pitchFamily="34" charset="0"/>
                <a:cs typeface="Times New Roman" panose="02020603050405020304" pitchFamily="18" charset="0"/>
              </a:rPr>
              <a:t>, RinExt3 | R3in, Clock, R3);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Define the multiplexers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always @(y or Data or R1 or R2 or R3)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(y == 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sz="2000" dirty="0">
                <a:latin typeface="Times New Roman" panose="02020603050405020304" pitchFamily="18" charset="0"/>
                <a:ea typeface="Calibri" panose="020F0502020204030204" pitchFamily="34" charset="0"/>
                <a:cs typeface="Times New Roman" panose="02020603050405020304" pitchFamily="18" charset="0"/>
              </a:rPr>
              <a:t> = Data;</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else if (y == B)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sz="2000" dirty="0">
                <a:latin typeface="Times New Roman" panose="02020603050405020304" pitchFamily="18" charset="0"/>
                <a:ea typeface="Calibri" panose="020F0502020204030204" pitchFamily="34" charset="0"/>
                <a:cs typeface="Times New Roman" panose="02020603050405020304" pitchFamily="18" charset="0"/>
              </a:rPr>
              <a:t> = R2;</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else if (y == C)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sz="2000" dirty="0">
                <a:latin typeface="Times New Roman" panose="02020603050405020304" pitchFamily="18" charset="0"/>
                <a:ea typeface="Calibri" panose="020F0502020204030204" pitchFamily="34" charset="0"/>
                <a:cs typeface="Times New Roman" panose="02020603050405020304" pitchFamily="18" charset="0"/>
              </a:rPr>
              <a:t> = R1;</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else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BusWires</a:t>
            </a:r>
            <a:r>
              <a:rPr lang="en-US" sz="2000" dirty="0">
                <a:latin typeface="Times New Roman" panose="02020603050405020304" pitchFamily="18" charset="0"/>
                <a:ea typeface="Calibri" panose="020F0502020204030204" pitchFamily="34" charset="0"/>
                <a:cs typeface="Times New Roman" panose="02020603050405020304" pitchFamily="18" charset="0"/>
              </a:rPr>
              <a:t> = R3;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endmodule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706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3529" y="1050089"/>
            <a:ext cx="6096000" cy="4018216"/>
          </a:xfrm>
          <a:prstGeom prst="rect">
            <a:avLst/>
          </a:prstGeom>
        </p:spPr>
        <p:txBody>
          <a:bodyPr>
            <a:spAutoFit/>
          </a:bodyPr>
          <a:lstStyle/>
          <a:p>
            <a:pPr>
              <a:lnSpc>
                <a:spcPct val="107000"/>
              </a:lnSpc>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module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regn</a:t>
            </a:r>
            <a:r>
              <a:rPr lang="en-US" sz="2400" dirty="0">
                <a:latin typeface="Times New Roman" panose="02020603050405020304" pitchFamily="18" charset="0"/>
                <a:ea typeface="Calibri" panose="020F0502020204030204" pitchFamily="34" charset="0"/>
                <a:cs typeface="Times New Roman" panose="02020603050405020304" pitchFamily="18" charset="0"/>
              </a:rPr>
              <a:t>(R, L, Clock, Q);</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parameter n = 8;</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[n-1:0] 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L, Clock;</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output[n-1:0] Q;</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reg</a:t>
            </a:r>
            <a:r>
              <a:rPr lang="en-US" sz="2400" dirty="0">
                <a:latin typeface="Times New Roman" panose="02020603050405020304" pitchFamily="18" charset="0"/>
                <a:ea typeface="Calibri" panose="020F0502020204030204" pitchFamily="34" charset="0"/>
                <a:cs typeface="Times New Roman" panose="02020603050405020304" pitchFamily="18" charset="0"/>
              </a:rPr>
              <a:t> [n-1:0] Q;</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always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posedge</a:t>
            </a:r>
            <a:r>
              <a:rPr lang="en-US" sz="2400" dirty="0">
                <a:latin typeface="Times New Roman" panose="02020603050405020304" pitchFamily="18" charset="0"/>
                <a:ea typeface="Calibri" panose="020F0502020204030204" pitchFamily="34" charset="0"/>
                <a:cs typeface="Times New Roman" panose="02020603050405020304" pitchFamily="18" charset="0"/>
              </a:rPr>
              <a:t> Clock)</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Q &lt;= 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err="1">
                <a:latin typeface="Times New Roman" panose="02020603050405020304" pitchFamily="18" charset="0"/>
                <a:ea typeface="Calibri" panose="020F0502020204030204" pitchFamily="34" charset="0"/>
              </a:rPr>
              <a:t>endmodule</a:t>
            </a:r>
            <a:endParaRPr lang="en-IN" sz="2400" dirty="0"/>
          </a:p>
        </p:txBody>
      </p:sp>
    </p:spTree>
    <p:extLst>
      <p:ext uri="{BB962C8B-B14F-4D97-AF65-F5344CB8AC3E}">
        <p14:creationId xmlns:p14="http://schemas.microsoft.com/office/powerpoint/2010/main" val="3080771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882790" y="-852985"/>
            <a:ext cx="5472752" cy="8980230"/>
          </a:xfrm>
          <a:prstGeom prst="rect">
            <a:avLst/>
          </a:prstGeom>
          <a:noFill/>
          <a:ln>
            <a:noFill/>
          </a:ln>
        </p:spPr>
      </p:pic>
      <p:sp>
        <p:nvSpPr>
          <p:cNvPr id="3" name="Rectangle 2"/>
          <p:cNvSpPr/>
          <p:nvPr/>
        </p:nvSpPr>
        <p:spPr>
          <a:xfrm>
            <a:off x="1189210" y="531422"/>
            <a:ext cx="2818336" cy="523220"/>
          </a:xfrm>
          <a:prstGeom prst="rect">
            <a:avLst/>
          </a:prstGeom>
        </p:spPr>
        <p:txBody>
          <a:bodyPr wrap="none">
            <a:spAutoFit/>
          </a:bodyPr>
          <a:lstStyle/>
          <a:p>
            <a:r>
              <a:rPr lang="en-US" sz="2800" b="1" dirty="0">
                <a:latin typeface="Times New Roman" panose="02020603050405020304" pitchFamily="18" charset="0"/>
                <a:ea typeface="Calibri" panose="020F0502020204030204" pitchFamily="34" charset="0"/>
              </a:rPr>
              <a:t>Simple Processor</a:t>
            </a:r>
            <a:endParaRPr lang="en-US" sz="2800" dirty="0"/>
          </a:p>
        </p:txBody>
      </p:sp>
    </p:spTree>
    <p:extLst>
      <p:ext uri="{BB962C8B-B14F-4D97-AF65-F5344CB8AC3E}">
        <p14:creationId xmlns:p14="http://schemas.microsoft.com/office/powerpoint/2010/main" val="3911896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729552" y="1214652"/>
            <a:ext cx="6823881" cy="4476464"/>
          </a:xfrm>
          <a:prstGeom prst="rect">
            <a:avLst/>
          </a:prstGeom>
          <a:noFill/>
          <a:ln>
            <a:noFill/>
          </a:ln>
        </p:spPr>
      </p:pic>
    </p:spTree>
    <p:extLst>
      <p:ext uri="{BB962C8B-B14F-4D97-AF65-F5344CB8AC3E}">
        <p14:creationId xmlns:p14="http://schemas.microsoft.com/office/powerpoint/2010/main" val="651452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214651" y="272955"/>
            <a:ext cx="7478973" cy="3848669"/>
          </a:xfrm>
          <a:prstGeom prst="rect">
            <a:avLst/>
          </a:prstGeom>
          <a:noFill/>
          <a:ln>
            <a:noFill/>
          </a:ln>
        </p:spPr>
      </p:pic>
      <p:sp>
        <p:nvSpPr>
          <p:cNvPr id="3" name="Rectangle 2"/>
          <p:cNvSpPr/>
          <p:nvPr/>
        </p:nvSpPr>
        <p:spPr>
          <a:xfrm>
            <a:off x="818866" y="4271749"/>
            <a:ext cx="10426889" cy="193899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ea typeface="Calibri" panose="020F0502020204030204" pitchFamily="34" charset="0"/>
              </a:rPr>
              <a:t>A simple way of providing the desired interconnectivity may be to connect each register to a common set of </a:t>
            </a:r>
            <a:r>
              <a:rPr lang="en-US" sz="2000" i="1" dirty="0">
                <a:solidFill>
                  <a:srgbClr val="000000"/>
                </a:solidFill>
                <a:latin typeface="Times New Roman" panose="02020603050405020304" pitchFamily="18" charset="0"/>
                <a:ea typeface="Calibri" panose="020F0502020204030204" pitchFamily="34" charset="0"/>
              </a:rPr>
              <a:t>n </a:t>
            </a:r>
            <a:r>
              <a:rPr lang="en-US" sz="2000" dirty="0">
                <a:solidFill>
                  <a:srgbClr val="000000"/>
                </a:solidFill>
                <a:latin typeface="Times New Roman" panose="02020603050405020304" pitchFamily="18" charset="0"/>
                <a:ea typeface="Calibri" panose="020F0502020204030204" pitchFamily="34" charset="0"/>
              </a:rPr>
              <a:t>wires, which are used to transfer data into and out of the registers. This common set of wires is usually called a </a:t>
            </a:r>
            <a:r>
              <a:rPr lang="en-US" sz="2000" i="1" dirty="0">
                <a:solidFill>
                  <a:srgbClr val="000000"/>
                </a:solidFill>
                <a:latin typeface="Times New Roman" panose="02020603050405020304" pitchFamily="18" charset="0"/>
                <a:ea typeface="Calibri" panose="020F0502020204030204" pitchFamily="34" charset="0"/>
              </a:rPr>
              <a:t>bus</a:t>
            </a:r>
            <a:r>
              <a:rPr lang="en-US" sz="2000" dirty="0">
                <a:solidFill>
                  <a:srgbClr val="000000"/>
                </a:solidFill>
                <a:latin typeface="Times New Roman" panose="02020603050405020304" pitchFamily="18" charset="0"/>
                <a:ea typeface="Calibri" panose="020F0502020204030204" pitchFamily="34" charset="0"/>
              </a:rPr>
              <a:t>. </a:t>
            </a:r>
            <a:endParaRPr lang="en-US" sz="2000" dirty="0" smtClean="0">
              <a:solidFill>
                <a:srgbClr val="000000"/>
              </a:solidFill>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ea typeface="Calibri" panose="020F0502020204030204" pitchFamily="34" charset="0"/>
              </a:rPr>
              <a:t>If </a:t>
            </a:r>
            <a:r>
              <a:rPr lang="en-US" sz="2000" dirty="0">
                <a:solidFill>
                  <a:srgbClr val="000000"/>
                </a:solidFill>
                <a:latin typeface="Times New Roman" panose="02020603050405020304" pitchFamily="18" charset="0"/>
                <a:ea typeface="Calibri" panose="020F0502020204030204" pitchFamily="34" charset="0"/>
              </a:rPr>
              <a:t>common paths are used to transfer data from multiple sources to multiple destinations, it is necessary to ensure that only one register acts as a source at any given time and other registers do not interfere.</a:t>
            </a:r>
            <a:endParaRPr lang="en-US" sz="2000" dirty="0"/>
          </a:p>
        </p:txBody>
      </p:sp>
      <p:sp>
        <p:nvSpPr>
          <p:cNvPr id="4" name="Rectangle 3"/>
          <p:cNvSpPr/>
          <p:nvPr/>
        </p:nvSpPr>
        <p:spPr>
          <a:xfrm>
            <a:off x="648925" y="122830"/>
            <a:ext cx="2017732" cy="461665"/>
          </a:xfrm>
          <a:prstGeom prst="rect">
            <a:avLst/>
          </a:prstGeom>
        </p:spPr>
        <p:txBody>
          <a:bodyPr wrap="none">
            <a:spAutoFit/>
          </a:bodyPr>
          <a:lstStyle/>
          <a:p>
            <a:r>
              <a:rPr lang="en-US" sz="2400" b="1" dirty="0">
                <a:latin typeface="Times New Roman" panose="02020603050405020304" pitchFamily="18" charset="0"/>
                <a:ea typeface="Calibri" panose="020F0502020204030204" pitchFamily="34" charset="0"/>
              </a:rPr>
              <a:t>Bus Structure</a:t>
            </a:r>
            <a:endParaRPr lang="en-US" sz="2400" dirty="0"/>
          </a:p>
        </p:txBody>
      </p:sp>
    </p:spTree>
    <p:extLst>
      <p:ext uri="{BB962C8B-B14F-4D97-AF65-F5344CB8AC3E}">
        <p14:creationId xmlns:p14="http://schemas.microsoft.com/office/powerpoint/2010/main" val="4129367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197290" y="1064525"/>
            <a:ext cx="7424382" cy="5022376"/>
          </a:xfrm>
          <a:prstGeom prst="rect">
            <a:avLst/>
          </a:prstGeom>
          <a:noFill/>
          <a:ln>
            <a:noFill/>
          </a:ln>
        </p:spPr>
      </p:pic>
    </p:spTree>
    <p:extLst>
      <p:ext uri="{BB962C8B-B14F-4D97-AF65-F5344CB8AC3E}">
        <p14:creationId xmlns:p14="http://schemas.microsoft.com/office/powerpoint/2010/main" val="3278190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883392" y="764275"/>
            <a:ext cx="8311486" cy="5827594"/>
          </a:xfrm>
          <a:prstGeom prst="rect">
            <a:avLst/>
          </a:prstGeom>
          <a:noFill/>
          <a:ln>
            <a:noFill/>
          </a:ln>
        </p:spPr>
      </p:pic>
    </p:spTree>
    <p:extLst>
      <p:ext uri="{BB962C8B-B14F-4D97-AF65-F5344CB8AC3E}">
        <p14:creationId xmlns:p14="http://schemas.microsoft.com/office/powerpoint/2010/main" val="2716830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20119" y="382136"/>
            <a:ext cx="7629099" cy="5691117"/>
          </a:xfrm>
          <a:prstGeom prst="rect">
            <a:avLst/>
          </a:prstGeom>
          <a:noFill/>
          <a:ln>
            <a:noFill/>
          </a:ln>
        </p:spPr>
      </p:pic>
    </p:spTree>
    <p:extLst>
      <p:ext uri="{BB962C8B-B14F-4D97-AF65-F5344CB8AC3E}">
        <p14:creationId xmlns:p14="http://schemas.microsoft.com/office/powerpoint/2010/main" val="488167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8734" y="637610"/>
            <a:ext cx="6045959" cy="4524315"/>
          </a:xfrm>
          <a:prstGeom prst="rect">
            <a:avLst/>
          </a:prstGeom>
        </p:spPr>
        <p:txBody>
          <a:bodyPr wrap="square">
            <a:spAutoFit/>
          </a:bodyPr>
          <a:lstStyle/>
          <a:p>
            <a:r>
              <a:rPr lang="en-US" sz="3600" i="1" dirty="0">
                <a:latin typeface="Times New Roman" panose="02020603050405020304" pitchFamily="18" charset="0"/>
                <a:ea typeface="Calibri" panose="020F0502020204030204" pitchFamily="34" charset="0"/>
              </a:rPr>
              <a:t>Clear </a:t>
            </a:r>
            <a:r>
              <a:rPr lang="en-US" sz="3600" dirty="0">
                <a:latin typeface="Times New Roman" panose="02020603050405020304" pitchFamily="18" charset="0"/>
                <a:ea typeface="MTSYN"/>
              </a:rPr>
              <a:t>= </a:t>
            </a:r>
            <a:r>
              <a:rPr lang="en-US" sz="3600" i="1" dirty="0" smtClean="0">
                <a:latin typeface="Times New Roman" panose="02020603050405020304" pitchFamily="18" charset="0"/>
                <a:ea typeface="Calibri" panose="020F0502020204030204" pitchFamily="34" charset="0"/>
              </a:rPr>
              <a:t>w’T</a:t>
            </a:r>
            <a:r>
              <a:rPr lang="en-US" sz="3600" dirty="0" smtClean="0">
                <a:latin typeface="Times New Roman" panose="02020603050405020304" pitchFamily="18" charset="0"/>
                <a:ea typeface="Calibri" panose="020F0502020204030204" pitchFamily="34" charset="0"/>
              </a:rPr>
              <a:t>0 </a:t>
            </a:r>
            <a:r>
              <a:rPr lang="en-US" sz="3600" dirty="0">
                <a:latin typeface="Times New Roman" panose="02020603050405020304" pitchFamily="18" charset="0"/>
                <a:ea typeface="MTSYN"/>
              </a:rPr>
              <a:t>+ </a:t>
            </a:r>
            <a:r>
              <a:rPr lang="en-US" sz="3600" i="1" dirty="0" smtClean="0">
                <a:latin typeface="Times New Roman" panose="02020603050405020304" pitchFamily="18" charset="0"/>
                <a:ea typeface="Calibri" panose="020F0502020204030204" pitchFamily="34" charset="0"/>
              </a:rPr>
              <a:t>Done</a:t>
            </a:r>
          </a:p>
          <a:p>
            <a:r>
              <a:rPr lang="en-US" sz="3600" i="1" dirty="0" err="1"/>
              <a:t>FRin</a:t>
            </a:r>
            <a:r>
              <a:rPr lang="en-US" sz="3600" i="1" dirty="0"/>
              <a:t> </a:t>
            </a:r>
            <a:r>
              <a:rPr lang="en-US" sz="3600" dirty="0"/>
              <a:t>= </a:t>
            </a:r>
            <a:r>
              <a:rPr lang="en-US" sz="3600" i="1" dirty="0" smtClean="0"/>
              <a:t>wT</a:t>
            </a:r>
            <a:r>
              <a:rPr lang="en-US" sz="3600" dirty="0" smtClean="0"/>
              <a:t>0</a:t>
            </a:r>
          </a:p>
          <a:p>
            <a:r>
              <a:rPr lang="en-US" sz="3600" i="1" dirty="0"/>
              <a:t>Extern </a:t>
            </a:r>
            <a:r>
              <a:rPr lang="en-US" sz="3600" dirty="0"/>
              <a:t>= </a:t>
            </a:r>
            <a:r>
              <a:rPr lang="en-US" sz="3600" i="1" dirty="0"/>
              <a:t>I</a:t>
            </a:r>
            <a:r>
              <a:rPr lang="en-US" sz="3600" dirty="0"/>
              <a:t>0</a:t>
            </a:r>
            <a:r>
              <a:rPr lang="en-US" sz="3600" i="1" dirty="0"/>
              <a:t>T</a:t>
            </a:r>
            <a:r>
              <a:rPr lang="en-US" sz="3600" dirty="0"/>
              <a:t>1</a:t>
            </a:r>
          </a:p>
          <a:p>
            <a:r>
              <a:rPr lang="en-US" sz="3600" i="1" dirty="0"/>
              <a:t>Done </a:t>
            </a:r>
            <a:r>
              <a:rPr lang="en-US" sz="3600" dirty="0"/>
              <a:t>= </a:t>
            </a:r>
            <a:r>
              <a:rPr lang="en-US" sz="3600" i="1" dirty="0"/>
              <a:t>(I</a:t>
            </a:r>
            <a:r>
              <a:rPr lang="en-US" sz="3600" dirty="0"/>
              <a:t>0 + </a:t>
            </a:r>
            <a:r>
              <a:rPr lang="en-US" sz="3600" i="1" dirty="0"/>
              <a:t>I</a:t>
            </a:r>
            <a:r>
              <a:rPr lang="en-US" sz="3600" dirty="0"/>
              <a:t>1</a:t>
            </a:r>
            <a:r>
              <a:rPr lang="en-US" sz="3600" i="1" dirty="0"/>
              <a:t>)T</a:t>
            </a:r>
            <a:r>
              <a:rPr lang="en-US" sz="3600" dirty="0"/>
              <a:t>1 + </a:t>
            </a:r>
            <a:r>
              <a:rPr lang="en-US" sz="3600" i="1" dirty="0"/>
              <a:t>(I</a:t>
            </a:r>
            <a:r>
              <a:rPr lang="en-US" sz="3600" dirty="0"/>
              <a:t>2 + </a:t>
            </a:r>
            <a:r>
              <a:rPr lang="en-US" sz="3600" i="1" dirty="0"/>
              <a:t>I</a:t>
            </a:r>
            <a:r>
              <a:rPr lang="en-US" sz="3600" dirty="0"/>
              <a:t>3</a:t>
            </a:r>
            <a:r>
              <a:rPr lang="en-US" sz="3600" i="1" dirty="0"/>
              <a:t>)T</a:t>
            </a:r>
            <a:r>
              <a:rPr lang="en-US" sz="3600" dirty="0"/>
              <a:t>3</a:t>
            </a:r>
          </a:p>
          <a:p>
            <a:r>
              <a:rPr lang="en-US" sz="3600" i="1" dirty="0"/>
              <a:t>Ain </a:t>
            </a:r>
            <a:r>
              <a:rPr lang="en-US" sz="3600" dirty="0"/>
              <a:t>= </a:t>
            </a:r>
            <a:r>
              <a:rPr lang="en-US" sz="3600" i="1" dirty="0"/>
              <a:t>(I</a:t>
            </a:r>
            <a:r>
              <a:rPr lang="en-US" sz="3600" dirty="0"/>
              <a:t>2 + </a:t>
            </a:r>
            <a:r>
              <a:rPr lang="en-US" sz="3600" i="1" dirty="0"/>
              <a:t>I</a:t>
            </a:r>
            <a:r>
              <a:rPr lang="en-US" sz="3600" dirty="0"/>
              <a:t>3</a:t>
            </a:r>
            <a:r>
              <a:rPr lang="en-US" sz="3600" i="1" dirty="0"/>
              <a:t>)T</a:t>
            </a:r>
            <a:r>
              <a:rPr lang="en-US" sz="3600" dirty="0"/>
              <a:t>1</a:t>
            </a:r>
          </a:p>
          <a:p>
            <a:r>
              <a:rPr lang="en-US" sz="3600" i="1" dirty="0"/>
              <a:t>Gin </a:t>
            </a:r>
            <a:r>
              <a:rPr lang="en-US" sz="3600" dirty="0"/>
              <a:t>= </a:t>
            </a:r>
            <a:r>
              <a:rPr lang="en-US" sz="3600" i="1" dirty="0"/>
              <a:t>(I</a:t>
            </a:r>
            <a:r>
              <a:rPr lang="en-US" sz="3600" dirty="0"/>
              <a:t>2 + </a:t>
            </a:r>
            <a:r>
              <a:rPr lang="en-US" sz="3600" i="1" dirty="0"/>
              <a:t>I</a:t>
            </a:r>
            <a:r>
              <a:rPr lang="en-US" sz="3600" dirty="0"/>
              <a:t>3</a:t>
            </a:r>
            <a:r>
              <a:rPr lang="en-US" sz="3600" i="1" dirty="0"/>
              <a:t>)T</a:t>
            </a:r>
            <a:r>
              <a:rPr lang="en-US" sz="3600" dirty="0"/>
              <a:t>2</a:t>
            </a:r>
          </a:p>
          <a:p>
            <a:r>
              <a:rPr lang="en-US" sz="3600" i="1" dirty="0"/>
              <a:t>Gout </a:t>
            </a:r>
            <a:r>
              <a:rPr lang="en-US" sz="3600" dirty="0"/>
              <a:t>= </a:t>
            </a:r>
            <a:r>
              <a:rPr lang="en-US" sz="3600" i="1" dirty="0"/>
              <a:t>(I</a:t>
            </a:r>
            <a:r>
              <a:rPr lang="en-US" sz="3600" dirty="0"/>
              <a:t>2 + </a:t>
            </a:r>
            <a:r>
              <a:rPr lang="en-US" sz="3600" i="1" dirty="0"/>
              <a:t>I</a:t>
            </a:r>
            <a:r>
              <a:rPr lang="en-US" sz="3600" dirty="0"/>
              <a:t>3</a:t>
            </a:r>
            <a:r>
              <a:rPr lang="en-US" sz="3600" i="1" dirty="0"/>
              <a:t>)T</a:t>
            </a:r>
            <a:r>
              <a:rPr lang="en-US" sz="3600" dirty="0"/>
              <a:t>3</a:t>
            </a:r>
          </a:p>
          <a:p>
            <a:r>
              <a:rPr lang="en-US" sz="3600" i="1" dirty="0" err="1"/>
              <a:t>AddSub</a:t>
            </a:r>
            <a:r>
              <a:rPr lang="en-US" sz="3600" i="1" dirty="0"/>
              <a:t> </a:t>
            </a:r>
            <a:r>
              <a:rPr lang="en-US" sz="3600" dirty="0"/>
              <a:t>= </a:t>
            </a:r>
            <a:r>
              <a:rPr lang="en-US" sz="3600" i="1" dirty="0" smtClean="0"/>
              <a:t>I</a:t>
            </a:r>
            <a:r>
              <a:rPr lang="en-US" sz="3600" dirty="0" smtClean="0"/>
              <a:t>3</a:t>
            </a:r>
            <a:endParaRPr lang="en-US" sz="3600" dirty="0"/>
          </a:p>
        </p:txBody>
      </p:sp>
    </p:spTree>
    <p:extLst>
      <p:ext uri="{BB962C8B-B14F-4D97-AF65-F5344CB8AC3E}">
        <p14:creationId xmlns:p14="http://schemas.microsoft.com/office/powerpoint/2010/main" val="1668737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173" y="176940"/>
            <a:ext cx="10167582" cy="6415089"/>
          </a:xfrm>
          <a:prstGeom prst="rect">
            <a:avLst/>
          </a:prstGeom>
        </p:spPr>
        <p:txBody>
          <a:bodyPr wrap="square">
            <a:spAutoFit/>
          </a:bodyPr>
          <a:lstStyle/>
          <a:p>
            <a:pPr algn="just">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values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in, . . . , R</a:t>
            </a: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i="1" dirty="0">
                <a:latin typeface="Times New Roman" panose="02020603050405020304" pitchFamily="18" charset="0"/>
                <a:ea typeface="Calibri" panose="020F0502020204030204" pitchFamily="34" charset="0"/>
                <a:cs typeface="Times New Roman" panose="02020603050405020304" pitchFamily="18" charset="0"/>
              </a:rPr>
              <a:t>in </a:t>
            </a:r>
            <a:r>
              <a:rPr lang="en-US" sz="2400" dirty="0">
                <a:latin typeface="Times New Roman" panose="02020603050405020304" pitchFamily="18" charset="0"/>
                <a:ea typeface="Calibri" panose="020F0502020204030204" pitchFamily="34" charset="0"/>
                <a:cs typeface="Times New Roman" panose="02020603050405020304" pitchFamily="18" charset="0"/>
              </a:rPr>
              <a:t>are determined using either the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 . . . , X</a:t>
            </a:r>
            <a:r>
              <a:rPr lang="en-US" sz="2400" dirty="0">
                <a:latin typeface="Times New Roman" panose="02020603050405020304" pitchFamily="18" charset="0"/>
                <a:ea typeface="Calibri" panose="020F0502020204030204" pitchFamily="34" charset="0"/>
                <a:cs typeface="Times New Roman" panose="02020603050405020304" pitchFamily="18" charset="0"/>
              </a:rPr>
              <a:t>3 signals or the </a:t>
            </a:r>
            <a:r>
              <a:rPr lang="en-US" sz="2400" i="1" dirty="0">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 . . . , Y</a:t>
            </a:r>
            <a:r>
              <a:rPr lang="en-US" sz="2400" dirty="0">
                <a:latin typeface="Times New Roman" panose="02020603050405020304" pitchFamily="18" charset="0"/>
                <a:ea typeface="Calibri" panose="020F0502020204030204" pitchFamily="34" charset="0"/>
                <a:cs typeface="Times New Roman" panose="02020603050405020304" pitchFamily="18" charset="0"/>
              </a:rPr>
              <a:t>3 signals. In Table 7.2 these actions are indicated by writing either </a:t>
            </a:r>
            <a:r>
              <a:rPr lang="en-US" sz="2400" i="1" dirty="0" err="1">
                <a:latin typeface="Times New Roman" panose="02020603050405020304" pitchFamily="18" charset="0"/>
                <a:ea typeface="Calibri" panose="020F0502020204030204" pitchFamily="34" charset="0"/>
                <a:cs typeface="Times New Roman" panose="02020603050405020304" pitchFamily="18" charset="0"/>
              </a:rPr>
              <a:t>Rin</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X </a:t>
            </a:r>
            <a:r>
              <a:rPr lang="en-US" sz="2400" dirty="0">
                <a:latin typeface="Times New Roman" panose="02020603050405020304" pitchFamily="18" charset="0"/>
                <a:ea typeface="Calibri" panose="020F0502020204030204" pitchFamily="34" charset="0"/>
                <a:cs typeface="Times New Roman" panose="02020603050405020304" pitchFamily="18" charset="0"/>
              </a:rPr>
              <a:t>or </a:t>
            </a:r>
            <a:r>
              <a:rPr lang="en-US" sz="2400" i="1" dirty="0" err="1">
                <a:latin typeface="Times New Roman" panose="02020603050405020304" pitchFamily="18" charset="0"/>
                <a:ea typeface="Calibri" panose="020F0502020204030204" pitchFamily="34" charset="0"/>
                <a:cs typeface="Times New Roman" panose="02020603050405020304" pitchFamily="18" charset="0"/>
              </a:rPr>
              <a:t>Rin</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The meaning of </a:t>
            </a:r>
            <a:r>
              <a:rPr lang="en-US" sz="2400" i="1" dirty="0" err="1">
                <a:latin typeface="Times New Roman" panose="02020603050405020304" pitchFamily="18" charset="0"/>
                <a:ea typeface="Calibri" panose="020F0502020204030204" pitchFamily="34" charset="0"/>
                <a:cs typeface="Times New Roman" panose="02020603050405020304" pitchFamily="18" charset="0"/>
              </a:rPr>
              <a:t>Rin</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X </a:t>
            </a:r>
            <a:r>
              <a:rPr lang="en-US" sz="2400" dirty="0">
                <a:latin typeface="Times New Roman" panose="02020603050405020304" pitchFamily="18" charset="0"/>
                <a:ea typeface="Calibri" panose="020F0502020204030204" pitchFamily="34" charset="0"/>
                <a:cs typeface="Times New Roman" panose="02020603050405020304" pitchFamily="18" charset="0"/>
              </a:rPr>
              <a:t>is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in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0, </a:t>
            </a:r>
            <a:r>
              <a:rPr lang="en-US" sz="2400" i="1" dirty="0">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i="1" dirty="0">
                <a:latin typeface="Times New Roman" panose="02020603050405020304" pitchFamily="18" charset="0"/>
                <a:ea typeface="Calibri" panose="020F0502020204030204" pitchFamily="34" charset="0"/>
                <a:cs typeface="Times New Roman" panose="02020603050405020304" pitchFamily="18" charset="0"/>
              </a:rPr>
              <a:t>in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1, and so on. Similarly, the values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out, . . . , R</a:t>
            </a: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i="1" dirty="0">
                <a:latin typeface="Times New Roman" panose="02020603050405020304" pitchFamily="18" charset="0"/>
                <a:ea typeface="Calibri" panose="020F0502020204030204" pitchFamily="34" charset="0"/>
                <a:cs typeface="Times New Roman" panose="02020603050405020304" pitchFamily="18" charset="0"/>
              </a:rPr>
              <a:t>out </a:t>
            </a:r>
            <a:r>
              <a:rPr lang="en-US" sz="2400" dirty="0">
                <a:latin typeface="Times New Roman" panose="02020603050405020304" pitchFamily="18" charset="0"/>
                <a:ea typeface="Calibri" panose="020F0502020204030204" pitchFamily="34" charset="0"/>
                <a:cs typeface="Times New Roman" panose="02020603050405020304" pitchFamily="18" charset="0"/>
              </a:rPr>
              <a:t>are specified using either </a:t>
            </a:r>
            <a:r>
              <a:rPr lang="en-US" sz="2400" i="1" dirty="0">
                <a:latin typeface="Times New Roman" panose="02020603050405020304" pitchFamily="18" charset="0"/>
                <a:ea typeface="Calibri" panose="020F0502020204030204" pitchFamily="34" charset="0"/>
                <a:cs typeface="Times New Roman" panose="02020603050405020304" pitchFamily="18" charset="0"/>
              </a:rPr>
              <a:t>Rout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X </a:t>
            </a:r>
            <a:r>
              <a:rPr lang="en-US" sz="2400" dirty="0">
                <a:latin typeface="Times New Roman" panose="02020603050405020304" pitchFamily="18" charset="0"/>
                <a:ea typeface="Calibri" panose="020F0502020204030204" pitchFamily="34" charset="0"/>
                <a:cs typeface="Times New Roman" panose="02020603050405020304" pitchFamily="18" charset="0"/>
              </a:rPr>
              <a:t>or </a:t>
            </a:r>
            <a:r>
              <a:rPr lang="en-US" sz="2400" i="1" dirty="0">
                <a:latin typeface="Times New Roman" panose="02020603050405020304" pitchFamily="18" charset="0"/>
                <a:ea typeface="Calibri" panose="020F0502020204030204" pitchFamily="34" charset="0"/>
                <a:cs typeface="Times New Roman" panose="02020603050405020304" pitchFamily="18" charset="0"/>
              </a:rPr>
              <a:t>Rout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latin typeface="Times New Roman" panose="02020603050405020304" pitchFamily="18" charset="0"/>
                <a:ea typeface="Calibri" panose="020F0502020204030204" pitchFamily="34" charset="0"/>
                <a:cs typeface="Times New Roman" panose="02020603050405020304" pitchFamily="18" charset="0"/>
              </a:rPr>
              <a:t>table shows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in </a:t>
            </a:r>
            <a:r>
              <a:rPr lang="en-US" sz="2400" dirty="0">
                <a:latin typeface="Times New Roman" panose="02020603050405020304" pitchFamily="18" charset="0"/>
                <a:ea typeface="Calibri" panose="020F0502020204030204" pitchFamily="34" charset="0"/>
                <a:cs typeface="Times New Roman" panose="02020603050405020304" pitchFamily="18" charset="0"/>
              </a:rPr>
              <a:t>is set to the value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0 in the first step of both the </a:t>
            </a:r>
            <a:r>
              <a:rPr lang="en-US" sz="2400" i="1" dirty="0">
                <a:latin typeface="Times New Roman" panose="02020603050405020304" pitchFamily="18" charset="0"/>
                <a:ea typeface="Calibri" panose="020F0502020204030204" pitchFamily="34" charset="0"/>
                <a:cs typeface="Times New Roman" panose="02020603050405020304" pitchFamily="18" charset="0"/>
              </a:rPr>
              <a:t>Load </a:t>
            </a: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Move </a:t>
            </a:r>
            <a:r>
              <a:rPr lang="en-US" sz="2400" dirty="0">
                <a:latin typeface="Times New Roman" panose="02020603050405020304" pitchFamily="18" charset="0"/>
                <a:ea typeface="Calibri" panose="020F0502020204030204" pitchFamily="34" charset="0"/>
                <a:cs typeface="Times New Roman" panose="02020603050405020304" pitchFamily="18" charset="0"/>
              </a:rPr>
              <a:t>operations and in the third step of both the </a:t>
            </a:r>
            <a:r>
              <a:rPr lang="en-US" sz="2400" i="1" dirty="0">
                <a:latin typeface="Times New Roman" panose="02020603050405020304" pitchFamily="18" charset="0"/>
                <a:ea typeface="Calibri" panose="020F0502020204030204" pitchFamily="34" charset="0"/>
                <a:cs typeface="Times New Roman" panose="02020603050405020304" pitchFamily="18" charset="0"/>
              </a:rPr>
              <a:t>Add </a:t>
            </a: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Sub </a:t>
            </a:r>
            <a:r>
              <a:rPr lang="en-US" sz="2400" dirty="0">
                <a:latin typeface="Times New Roman" panose="02020603050405020304" pitchFamily="18" charset="0"/>
                <a:ea typeface="Calibri" panose="020F0502020204030204" pitchFamily="34" charset="0"/>
                <a:cs typeface="Times New Roman" panose="02020603050405020304" pitchFamily="18" charset="0"/>
              </a:rPr>
              <a:t>operations, which leads to the expression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i="1" dirty="0" smtClean="0">
                <a:latin typeface="Times New Roman" panose="02020603050405020304" pitchFamily="18" charset="0"/>
                <a:ea typeface="Calibri" panose="020F0502020204030204" pitchFamily="34" charset="0"/>
                <a:cs typeface="Times New Roman" panose="02020603050405020304" pitchFamily="18" charset="0"/>
              </a:rPr>
              <a:t>R</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0</a:t>
            </a:r>
            <a:r>
              <a:rPr lang="en-US" sz="2400" i="1" dirty="0" smtClean="0">
                <a:latin typeface="Times New Roman" panose="02020603050405020304" pitchFamily="18" charset="0"/>
                <a:ea typeface="Calibri" panose="020F0502020204030204" pitchFamily="34" charset="0"/>
                <a:cs typeface="Times New Roman" panose="02020603050405020304" pitchFamily="18" charset="0"/>
              </a:rPr>
              <a:t>in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0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i="1"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0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2 </a:t>
            </a:r>
            <a:r>
              <a:rPr lang="en-US" sz="2400" dirty="0">
                <a:latin typeface="Times New Roman" panose="02020603050405020304" pitchFamily="18" charset="0"/>
                <a:ea typeface="MTSYN"/>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i="1"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0.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Similarly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out </a:t>
            </a:r>
            <a:r>
              <a:rPr lang="en-US" sz="2400" dirty="0">
                <a:latin typeface="Times New Roman" panose="02020603050405020304" pitchFamily="18" charset="0"/>
                <a:ea typeface="Calibri" panose="020F0502020204030204" pitchFamily="34" charset="0"/>
                <a:cs typeface="Times New Roman" panose="02020603050405020304" pitchFamily="18" charset="0"/>
              </a:rPr>
              <a:t>is set to the value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0 in the first step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Move</a:t>
            </a:r>
            <a:r>
              <a:rPr lang="en-US" sz="2400" dirty="0">
                <a:latin typeface="Times New Roman" panose="02020603050405020304" pitchFamily="18" charset="0"/>
                <a:ea typeface="Calibri" panose="020F0502020204030204" pitchFamily="34" charset="0"/>
                <a:cs typeface="Times New Roman" panose="02020603050405020304" pitchFamily="18" charset="0"/>
              </a:rPr>
              <a:t>. It is set to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0 in the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first</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rPr>
              <a:t>step </a:t>
            </a:r>
            <a:r>
              <a:rPr lang="en-US" sz="2400" dirty="0">
                <a:latin typeface="Times New Roman" panose="02020603050405020304" pitchFamily="18" charset="0"/>
                <a:ea typeface="Calibri" panose="020F0502020204030204" pitchFamily="34" charset="0"/>
              </a:rPr>
              <a:t>of </a:t>
            </a:r>
            <a:r>
              <a:rPr lang="en-US" sz="2400" i="1" dirty="0">
                <a:latin typeface="Times New Roman" panose="02020603050405020304" pitchFamily="18" charset="0"/>
                <a:ea typeface="Calibri" panose="020F0502020204030204" pitchFamily="34" charset="0"/>
              </a:rPr>
              <a:t>Add </a:t>
            </a:r>
            <a:r>
              <a:rPr lang="en-US" sz="2400" dirty="0">
                <a:latin typeface="Times New Roman" panose="02020603050405020304" pitchFamily="18" charset="0"/>
                <a:ea typeface="Calibri" panose="020F0502020204030204" pitchFamily="34" charset="0"/>
              </a:rPr>
              <a:t>and </a:t>
            </a:r>
            <a:r>
              <a:rPr lang="en-US" sz="2400" i="1" dirty="0">
                <a:latin typeface="Times New Roman" panose="02020603050405020304" pitchFamily="18" charset="0"/>
                <a:ea typeface="Calibri" panose="020F0502020204030204" pitchFamily="34" charset="0"/>
              </a:rPr>
              <a:t>Sub </a:t>
            </a:r>
            <a:r>
              <a:rPr lang="en-US" sz="2400" dirty="0">
                <a:latin typeface="Times New Roman" panose="02020603050405020304" pitchFamily="18" charset="0"/>
                <a:ea typeface="Calibri" panose="020F0502020204030204" pitchFamily="34" charset="0"/>
              </a:rPr>
              <a:t>and to </a:t>
            </a:r>
            <a:r>
              <a:rPr lang="en-US" sz="2400" i="1" dirty="0">
                <a:latin typeface="Times New Roman" panose="02020603050405020304" pitchFamily="18" charset="0"/>
                <a:ea typeface="Calibri" panose="020F0502020204030204" pitchFamily="34" charset="0"/>
              </a:rPr>
              <a:t>Y</a:t>
            </a:r>
            <a:r>
              <a:rPr lang="en-US" sz="2400" dirty="0">
                <a:latin typeface="Times New Roman" panose="02020603050405020304" pitchFamily="18" charset="0"/>
                <a:ea typeface="Calibri" panose="020F0502020204030204" pitchFamily="34" charset="0"/>
              </a:rPr>
              <a:t>0 in the second step of these operations, which gives </a:t>
            </a:r>
            <a:endParaRPr lang="en-US" sz="2400" dirty="0" smtClean="0">
              <a:latin typeface="Times New Roman" panose="02020603050405020304" pitchFamily="18" charset="0"/>
              <a:ea typeface="Calibri" panose="020F0502020204030204" pitchFamily="34" charset="0"/>
            </a:endParaRPr>
          </a:p>
          <a:p>
            <a:pPr algn="just">
              <a:lnSpc>
                <a:spcPct val="107000"/>
              </a:lnSpc>
            </a:pPr>
            <a:r>
              <a:rPr lang="en-US" sz="2400" i="1" dirty="0" smtClean="0">
                <a:latin typeface="Times New Roman" panose="02020603050405020304" pitchFamily="18" charset="0"/>
                <a:ea typeface="Calibri" panose="020F0502020204030204" pitchFamily="34" charset="0"/>
              </a:rPr>
              <a:t>R</a:t>
            </a:r>
            <a:r>
              <a:rPr lang="en-US" sz="2400" dirty="0" smtClean="0">
                <a:latin typeface="Times New Roman" panose="02020603050405020304" pitchFamily="18" charset="0"/>
                <a:ea typeface="Calibri" panose="020F0502020204030204" pitchFamily="34" charset="0"/>
              </a:rPr>
              <a:t>0</a:t>
            </a:r>
            <a:r>
              <a:rPr lang="en-US" sz="2400" i="1" dirty="0" smtClean="0">
                <a:latin typeface="Times New Roman" panose="02020603050405020304" pitchFamily="18" charset="0"/>
                <a:ea typeface="Calibri" panose="020F0502020204030204" pitchFamily="34" charset="0"/>
              </a:rPr>
              <a:t>out </a:t>
            </a:r>
            <a:r>
              <a:rPr lang="en-US" sz="2400" dirty="0">
                <a:latin typeface="Times New Roman" panose="02020603050405020304" pitchFamily="18" charset="0"/>
                <a:ea typeface="MTSYN"/>
              </a:rPr>
              <a:t>= </a:t>
            </a:r>
            <a:r>
              <a:rPr lang="en-US" sz="2400" i="1" dirty="0">
                <a:latin typeface="Times New Roman" panose="02020603050405020304" pitchFamily="18" charset="0"/>
                <a:ea typeface="Calibri" panose="020F0502020204030204" pitchFamily="34" charset="0"/>
              </a:rPr>
              <a:t>I</a:t>
            </a:r>
            <a:r>
              <a:rPr lang="en-US" sz="2400" dirty="0">
                <a:latin typeface="Times New Roman" panose="02020603050405020304" pitchFamily="18" charset="0"/>
                <a:ea typeface="Calibri" panose="020F0502020204030204" pitchFamily="34" charset="0"/>
              </a:rPr>
              <a:t>1</a:t>
            </a:r>
            <a:r>
              <a:rPr lang="en-US" sz="2400" i="1" dirty="0">
                <a:latin typeface="Times New Roman" panose="02020603050405020304" pitchFamily="18" charset="0"/>
                <a:ea typeface="Calibri" panose="020F0502020204030204" pitchFamily="34" charset="0"/>
              </a:rPr>
              <a:t>T</a:t>
            </a:r>
            <a:r>
              <a:rPr lang="en-US" sz="2400" dirty="0">
                <a:latin typeface="Times New Roman" panose="02020603050405020304" pitchFamily="18" charset="0"/>
                <a:ea typeface="Calibri" panose="020F0502020204030204" pitchFamily="34" charset="0"/>
              </a:rPr>
              <a:t>1</a:t>
            </a:r>
            <a:r>
              <a:rPr lang="en-US" sz="2400" i="1" dirty="0">
                <a:latin typeface="Times New Roman" panose="02020603050405020304" pitchFamily="18" charset="0"/>
                <a:ea typeface="Calibri" panose="020F0502020204030204" pitchFamily="34" charset="0"/>
              </a:rPr>
              <a:t>Y</a:t>
            </a:r>
            <a:r>
              <a:rPr lang="en-US" sz="2400" dirty="0">
                <a:latin typeface="Times New Roman" panose="02020603050405020304" pitchFamily="18" charset="0"/>
                <a:ea typeface="Calibri" panose="020F0502020204030204" pitchFamily="34" charset="0"/>
              </a:rPr>
              <a:t>0 </a:t>
            </a:r>
            <a:r>
              <a:rPr lang="en-US" sz="2400" dirty="0">
                <a:latin typeface="Times New Roman" panose="02020603050405020304" pitchFamily="18" charset="0"/>
                <a:ea typeface="MTSYN"/>
              </a:rPr>
              <a:t>+ </a:t>
            </a:r>
            <a:r>
              <a:rPr lang="en-US" sz="2400" i="1" dirty="0">
                <a:latin typeface="Times New Roman" panose="02020603050405020304" pitchFamily="18" charset="0"/>
                <a:ea typeface="Calibri" panose="020F0502020204030204" pitchFamily="34" charset="0"/>
              </a:rPr>
              <a:t>(I</a:t>
            </a:r>
            <a:r>
              <a:rPr lang="en-US" sz="2400" dirty="0">
                <a:latin typeface="Times New Roman" panose="02020603050405020304" pitchFamily="18" charset="0"/>
                <a:ea typeface="Calibri" panose="020F0502020204030204" pitchFamily="34" charset="0"/>
              </a:rPr>
              <a:t>2 </a:t>
            </a:r>
            <a:r>
              <a:rPr lang="en-US" sz="2400" dirty="0">
                <a:latin typeface="Times New Roman" panose="02020603050405020304" pitchFamily="18" charset="0"/>
                <a:ea typeface="MTSYN"/>
              </a:rPr>
              <a:t>+ </a:t>
            </a:r>
            <a:r>
              <a:rPr lang="en-US" sz="2400" i="1" dirty="0">
                <a:latin typeface="Times New Roman" panose="02020603050405020304" pitchFamily="18" charset="0"/>
                <a:ea typeface="Calibri" panose="020F0502020204030204" pitchFamily="34" charset="0"/>
              </a:rPr>
              <a:t>I</a:t>
            </a:r>
            <a:r>
              <a:rPr lang="en-US" sz="2400" dirty="0">
                <a:latin typeface="Times New Roman" panose="02020603050405020304" pitchFamily="18" charset="0"/>
                <a:ea typeface="Calibri" panose="020F0502020204030204" pitchFamily="34" charset="0"/>
              </a:rPr>
              <a:t>3</a:t>
            </a:r>
            <a:r>
              <a:rPr lang="en-US" sz="2400" i="1" dirty="0">
                <a:latin typeface="Times New Roman" panose="02020603050405020304" pitchFamily="18" charset="0"/>
                <a:ea typeface="Calibri" panose="020F0502020204030204" pitchFamily="34" charset="0"/>
              </a:rPr>
              <a:t>)(T</a:t>
            </a:r>
            <a:r>
              <a:rPr lang="en-US" sz="2400" dirty="0">
                <a:latin typeface="Times New Roman" panose="02020603050405020304" pitchFamily="18" charset="0"/>
                <a:ea typeface="Calibri" panose="020F0502020204030204" pitchFamily="34" charset="0"/>
              </a:rPr>
              <a:t>1</a:t>
            </a:r>
            <a:r>
              <a:rPr lang="en-US" sz="2400" i="1" dirty="0">
                <a:latin typeface="Times New Roman" panose="02020603050405020304" pitchFamily="18" charset="0"/>
                <a:ea typeface="Calibri" panose="020F0502020204030204" pitchFamily="34" charset="0"/>
              </a:rPr>
              <a:t>X</a:t>
            </a:r>
            <a:r>
              <a:rPr lang="en-US" sz="2400" dirty="0">
                <a:latin typeface="Times New Roman" panose="02020603050405020304" pitchFamily="18" charset="0"/>
                <a:ea typeface="Calibri" panose="020F0502020204030204" pitchFamily="34" charset="0"/>
              </a:rPr>
              <a:t>0 </a:t>
            </a:r>
            <a:r>
              <a:rPr lang="en-US" sz="2400" dirty="0">
                <a:latin typeface="Times New Roman" panose="02020603050405020304" pitchFamily="18" charset="0"/>
                <a:ea typeface="MTSYN"/>
              </a:rPr>
              <a:t>+ </a:t>
            </a:r>
            <a:r>
              <a:rPr lang="en-US" sz="2400" i="1" dirty="0">
                <a:latin typeface="Times New Roman" panose="02020603050405020304" pitchFamily="18" charset="0"/>
                <a:ea typeface="Calibri" panose="020F0502020204030204" pitchFamily="34" charset="0"/>
              </a:rPr>
              <a:t>T</a:t>
            </a:r>
            <a:r>
              <a:rPr lang="en-US" sz="2400" dirty="0">
                <a:latin typeface="Times New Roman" panose="02020603050405020304" pitchFamily="18" charset="0"/>
                <a:ea typeface="Calibri" panose="020F0502020204030204" pitchFamily="34" charset="0"/>
              </a:rPr>
              <a:t>2</a:t>
            </a:r>
            <a:r>
              <a:rPr lang="en-US" sz="2400" i="1" dirty="0">
                <a:latin typeface="Times New Roman" panose="02020603050405020304" pitchFamily="18" charset="0"/>
                <a:ea typeface="Calibri" panose="020F0502020204030204" pitchFamily="34" charset="0"/>
              </a:rPr>
              <a:t>Y</a:t>
            </a:r>
            <a:r>
              <a:rPr lang="en-US" sz="2400" dirty="0">
                <a:latin typeface="Times New Roman" panose="02020603050405020304" pitchFamily="18" charset="0"/>
                <a:ea typeface="Calibri" panose="020F0502020204030204" pitchFamily="34" charset="0"/>
              </a:rPr>
              <a:t>0</a:t>
            </a:r>
            <a:r>
              <a:rPr lang="en-US" sz="2400" i="1" dirty="0">
                <a:latin typeface="Times New Roman" panose="02020603050405020304" pitchFamily="18" charset="0"/>
                <a:ea typeface="Calibri" panose="020F0502020204030204" pitchFamily="34" charset="0"/>
              </a:rPr>
              <a:t>)</a:t>
            </a:r>
            <a:r>
              <a:rPr lang="en-US" sz="2400" dirty="0">
                <a:latin typeface="Times New Roman" panose="02020603050405020304" pitchFamily="18" charset="0"/>
                <a:ea typeface="Calibri" panose="020F0502020204030204" pitchFamily="34" charset="0"/>
              </a:rPr>
              <a:t>. </a:t>
            </a:r>
            <a:endParaRPr lang="en-US" sz="2400" dirty="0" smtClean="0">
              <a:latin typeface="Times New Roman" panose="02020603050405020304" pitchFamily="18" charset="0"/>
              <a:ea typeface="Calibri" panose="020F0502020204030204" pitchFamily="34" charset="0"/>
            </a:endParaRPr>
          </a:p>
          <a:p>
            <a:pPr algn="just">
              <a:lnSpc>
                <a:spcPct val="107000"/>
              </a:lnSpc>
            </a:pPr>
            <a:r>
              <a:rPr lang="en-US" sz="2400" dirty="0" smtClean="0">
                <a:latin typeface="Times New Roman" panose="02020603050405020304" pitchFamily="18" charset="0"/>
                <a:ea typeface="Calibri" panose="020F0502020204030204" pitchFamily="34" charset="0"/>
              </a:rPr>
              <a:t>The </a:t>
            </a:r>
            <a:r>
              <a:rPr lang="en-US" sz="2400" dirty="0">
                <a:latin typeface="Times New Roman" panose="02020603050405020304" pitchFamily="18" charset="0"/>
                <a:ea typeface="Calibri" panose="020F0502020204030204" pitchFamily="34" charset="0"/>
              </a:rPr>
              <a:t>expressions for </a:t>
            </a:r>
            <a:r>
              <a:rPr lang="en-US" sz="2400" i="1" dirty="0">
                <a:latin typeface="Times New Roman" panose="02020603050405020304" pitchFamily="18" charset="0"/>
                <a:ea typeface="Calibri" panose="020F0502020204030204" pitchFamily="34" charset="0"/>
              </a:rPr>
              <a:t>R</a:t>
            </a:r>
            <a:r>
              <a:rPr lang="en-US" sz="2400" dirty="0">
                <a:latin typeface="Times New Roman" panose="02020603050405020304" pitchFamily="18" charset="0"/>
                <a:ea typeface="Calibri" panose="020F0502020204030204" pitchFamily="34" charset="0"/>
              </a:rPr>
              <a:t>1</a:t>
            </a:r>
            <a:r>
              <a:rPr lang="en-US" sz="2400" i="1" dirty="0">
                <a:latin typeface="Times New Roman" panose="02020603050405020304" pitchFamily="18" charset="0"/>
                <a:ea typeface="Calibri" panose="020F0502020204030204" pitchFamily="34" charset="0"/>
              </a:rPr>
              <a:t>in </a:t>
            </a:r>
            <a:r>
              <a:rPr lang="en-US" sz="2400" dirty="0">
                <a:latin typeface="Times New Roman" panose="02020603050405020304" pitchFamily="18" charset="0"/>
                <a:ea typeface="Calibri" panose="020F0502020204030204" pitchFamily="34" charset="0"/>
              </a:rPr>
              <a:t>and </a:t>
            </a:r>
            <a:r>
              <a:rPr lang="en-US" sz="2400" i="1" dirty="0">
                <a:latin typeface="Times New Roman" panose="02020603050405020304" pitchFamily="18" charset="0"/>
                <a:ea typeface="Calibri" panose="020F0502020204030204" pitchFamily="34" charset="0"/>
              </a:rPr>
              <a:t>R</a:t>
            </a:r>
            <a:r>
              <a:rPr lang="en-US" sz="2400" dirty="0">
                <a:latin typeface="Times New Roman" panose="02020603050405020304" pitchFamily="18" charset="0"/>
                <a:ea typeface="Calibri" panose="020F0502020204030204" pitchFamily="34" charset="0"/>
              </a:rPr>
              <a:t>1</a:t>
            </a:r>
            <a:r>
              <a:rPr lang="en-US" sz="2400" i="1" dirty="0">
                <a:latin typeface="Times New Roman" panose="02020603050405020304" pitchFamily="18" charset="0"/>
                <a:ea typeface="Calibri" panose="020F0502020204030204" pitchFamily="34" charset="0"/>
              </a:rPr>
              <a:t>out </a:t>
            </a:r>
            <a:r>
              <a:rPr lang="en-US" sz="2400" dirty="0">
                <a:latin typeface="Times New Roman" panose="02020603050405020304" pitchFamily="18" charset="0"/>
                <a:ea typeface="Calibri" panose="020F0502020204030204" pitchFamily="34" charset="0"/>
              </a:rPr>
              <a:t>are the same as those for </a:t>
            </a:r>
            <a:r>
              <a:rPr lang="en-US" sz="2400" i="1" dirty="0">
                <a:latin typeface="Times New Roman" panose="02020603050405020304" pitchFamily="18" charset="0"/>
                <a:ea typeface="Calibri" panose="020F0502020204030204" pitchFamily="34" charset="0"/>
              </a:rPr>
              <a:t>R</a:t>
            </a:r>
            <a:r>
              <a:rPr lang="en-US" sz="2400" dirty="0">
                <a:latin typeface="Times New Roman" panose="02020603050405020304" pitchFamily="18" charset="0"/>
                <a:ea typeface="Calibri" panose="020F0502020204030204" pitchFamily="34" charset="0"/>
              </a:rPr>
              <a:t>0</a:t>
            </a:r>
            <a:r>
              <a:rPr lang="en-US" sz="2400" i="1" dirty="0">
                <a:latin typeface="Times New Roman" panose="02020603050405020304" pitchFamily="18" charset="0"/>
                <a:ea typeface="Calibri" panose="020F0502020204030204" pitchFamily="34" charset="0"/>
              </a:rPr>
              <a:t>in </a:t>
            </a:r>
            <a:r>
              <a:rPr lang="en-US" sz="2400" dirty="0">
                <a:latin typeface="Times New Roman" panose="02020603050405020304" pitchFamily="18" charset="0"/>
                <a:ea typeface="Calibri" panose="020F0502020204030204" pitchFamily="34" charset="0"/>
              </a:rPr>
              <a:t>and </a:t>
            </a:r>
            <a:r>
              <a:rPr lang="en-US" sz="2400" i="1" dirty="0">
                <a:latin typeface="Times New Roman" panose="02020603050405020304" pitchFamily="18" charset="0"/>
                <a:ea typeface="Calibri" panose="020F0502020204030204" pitchFamily="34" charset="0"/>
              </a:rPr>
              <a:t>R</a:t>
            </a:r>
            <a:r>
              <a:rPr lang="en-US" sz="2400" dirty="0">
                <a:latin typeface="Times New Roman" panose="02020603050405020304" pitchFamily="18" charset="0"/>
                <a:ea typeface="Calibri" panose="020F0502020204030204" pitchFamily="34" charset="0"/>
              </a:rPr>
              <a:t>0</a:t>
            </a:r>
            <a:r>
              <a:rPr lang="en-US" sz="2400" i="1" dirty="0">
                <a:latin typeface="Times New Roman" panose="02020603050405020304" pitchFamily="18" charset="0"/>
                <a:ea typeface="Calibri" panose="020F0502020204030204" pitchFamily="34" charset="0"/>
              </a:rPr>
              <a:t>out </a:t>
            </a:r>
            <a:r>
              <a:rPr lang="en-US" sz="2400" dirty="0">
                <a:latin typeface="Times New Roman" panose="02020603050405020304" pitchFamily="18" charset="0"/>
                <a:ea typeface="Calibri" panose="020F0502020204030204" pitchFamily="34" charset="0"/>
              </a:rPr>
              <a:t>except that </a:t>
            </a:r>
            <a:r>
              <a:rPr lang="en-US" sz="2400" i="1" dirty="0">
                <a:latin typeface="Times New Roman" panose="02020603050405020304" pitchFamily="18" charset="0"/>
                <a:ea typeface="Calibri" panose="020F0502020204030204" pitchFamily="34" charset="0"/>
              </a:rPr>
              <a:t>X</a:t>
            </a:r>
            <a:r>
              <a:rPr lang="en-US" sz="2400" dirty="0">
                <a:latin typeface="Times New Roman" panose="02020603050405020304" pitchFamily="18" charset="0"/>
                <a:ea typeface="Calibri" panose="020F0502020204030204" pitchFamily="34" charset="0"/>
              </a:rPr>
              <a:t>1 and </a:t>
            </a:r>
            <a:r>
              <a:rPr lang="en-US" sz="2400" i="1" dirty="0">
                <a:latin typeface="Times New Roman" panose="02020603050405020304" pitchFamily="18" charset="0"/>
                <a:ea typeface="Calibri" panose="020F0502020204030204" pitchFamily="34" charset="0"/>
              </a:rPr>
              <a:t>Y</a:t>
            </a:r>
            <a:r>
              <a:rPr lang="en-US" sz="2400" dirty="0">
                <a:latin typeface="Times New Roman" panose="02020603050405020304" pitchFamily="18" charset="0"/>
                <a:ea typeface="Calibri" panose="020F0502020204030204" pitchFamily="34" charset="0"/>
              </a:rPr>
              <a:t>1 are used in place of </a:t>
            </a:r>
            <a:r>
              <a:rPr lang="en-US" sz="2400" i="1" dirty="0">
                <a:latin typeface="Times New Roman" panose="02020603050405020304" pitchFamily="18" charset="0"/>
                <a:ea typeface="Calibri" panose="020F0502020204030204" pitchFamily="34" charset="0"/>
              </a:rPr>
              <a:t>X</a:t>
            </a:r>
            <a:r>
              <a:rPr lang="en-US" sz="2400" dirty="0">
                <a:latin typeface="Times New Roman" panose="02020603050405020304" pitchFamily="18" charset="0"/>
                <a:ea typeface="Calibri" panose="020F0502020204030204" pitchFamily="34" charset="0"/>
              </a:rPr>
              <a:t>0 and </a:t>
            </a:r>
            <a:r>
              <a:rPr lang="en-US" sz="2400" i="1" dirty="0">
                <a:latin typeface="Times New Roman" panose="02020603050405020304" pitchFamily="18" charset="0"/>
                <a:ea typeface="Calibri" panose="020F0502020204030204" pitchFamily="34" charset="0"/>
              </a:rPr>
              <a:t>Y</a:t>
            </a:r>
            <a:r>
              <a:rPr lang="en-US" sz="2400" dirty="0">
                <a:latin typeface="Times New Roman" panose="02020603050405020304" pitchFamily="18" charset="0"/>
                <a:ea typeface="Calibri" panose="020F0502020204030204" pitchFamily="34" charset="0"/>
              </a:rPr>
              <a:t>0. The expressions for </a:t>
            </a:r>
            <a:r>
              <a:rPr lang="en-US" sz="2400" i="1" dirty="0">
                <a:latin typeface="Times New Roman" panose="02020603050405020304" pitchFamily="18" charset="0"/>
                <a:ea typeface="Calibri" panose="020F0502020204030204" pitchFamily="34" charset="0"/>
              </a:rPr>
              <a:t>R</a:t>
            </a:r>
            <a:r>
              <a:rPr lang="en-US" sz="2400" dirty="0">
                <a:latin typeface="Times New Roman" panose="02020603050405020304" pitchFamily="18" charset="0"/>
                <a:ea typeface="Calibri" panose="020F0502020204030204" pitchFamily="34" charset="0"/>
              </a:rPr>
              <a:t>2</a:t>
            </a:r>
            <a:r>
              <a:rPr lang="en-US" sz="2400" i="1" dirty="0">
                <a:latin typeface="Times New Roman" panose="02020603050405020304" pitchFamily="18" charset="0"/>
                <a:ea typeface="Calibri" panose="020F0502020204030204" pitchFamily="34" charset="0"/>
              </a:rPr>
              <a:t>in</a:t>
            </a:r>
            <a:r>
              <a:rPr lang="en-US" sz="2400" dirty="0">
                <a:latin typeface="Times New Roman" panose="02020603050405020304" pitchFamily="18" charset="0"/>
                <a:ea typeface="Calibri" panose="020F0502020204030204" pitchFamily="34" charset="0"/>
              </a:rPr>
              <a:t>, </a:t>
            </a:r>
            <a:r>
              <a:rPr lang="en-US" sz="2400" i="1" dirty="0">
                <a:latin typeface="Times New Roman" panose="02020603050405020304" pitchFamily="18" charset="0"/>
                <a:ea typeface="Calibri" panose="020F0502020204030204" pitchFamily="34" charset="0"/>
              </a:rPr>
              <a:t>R</a:t>
            </a:r>
            <a:r>
              <a:rPr lang="en-US" sz="2400" dirty="0">
                <a:latin typeface="Times New Roman" panose="02020603050405020304" pitchFamily="18" charset="0"/>
                <a:ea typeface="Calibri" panose="020F0502020204030204" pitchFamily="34" charset="0"/>
              </a:rPr>
              <a:t>2</a:t>
            </a:r>
            <a:r>
              <a:rPr lang="en-US" sz="2400" i="1" dirty="0">
                <a:latin typeface="Times New Roman" panose="02020603050405020304" pitchFamily="18" charset="0"/>
                <a:ea typeface="Calibri" panose="020F0502020204030204" pitchFamily="34" charset="0"/>
              </a:rPr>
              <a:t>out </a:t>
            </a:r>
            <a:r>
              <a:rPr lang="en-US" sz="2400" dirty="0">
                <a:latin typeface="Times New Roman" panose="02020603050405020304" pitchFamily="18" charset="0"/>
                <a:ea typeface="Calibri" panose="020F0502020204030204" pitchFamily="34" charset="0"/>
              </a:rPr>
              <a:t>, </a:t>
            </a:r>
            <a:r>
              <a:rPr lang="en-US" sz="2400" i="1" dirty="0">
                <a:latin typeface="Times New Roman" panose="02020603050405020304" pitchFamily="18" charset="0"/>
                <a:ea typeface="Calibri" panose="020F0502020204030204" pitchFamily="34" charset="0"/>
              </a:rPr>
              <a:t>R</a:t>
            </a:r>
            <a:r>
              <a:rPr lang="en-US" sz="2400" dirty="0">
                <a:latin typeface="Times New Roman" panose="02020603050405020304" pitchFamily="18" charset="0"/>
                <a:ea typeface="Calibri" panose="020F0502020204030204" pitchFamily="34" charset="0"/>
              </a:rPr>
              <a:t>3</a:t>
            </a:r>
            <a:r>
              <a:rPr lang="en-US" sz="2400" i="1" dirty="0">
                <a:latin typeface="Times New Roman" panose="02020603050405020304" pitchFamily="18" charset="0"/>
                <a:ea typeface="Calibri" panose="020F0502020204030204" pitchFamily="34" charset="0"/>
              </a:rPr>
              <a:t>in</a:t>
            </a:r>
            <a:r>
              <a:rPr lang="en-US" sz="2400" dirty="0">
                <a:latin typeface="Times New Roman" panose="02020603050405020304" pitchFamily="18" charset="0"/>
                <a:ea typeface="Calibri" panose="020F0502020204030204" pitchFamily="34" charset="0"/>
              </a:rPr>
              <a:t>, and </a:t>
            </a:r>
            <a:r>
              <a:rPr lang="en-US" sz="2400" i="1" dirty="0">
                <a:latin typeface="Times New Roman" panose="02020603050405020304" pitchFamily="18" charset="0"/>
                <a:ea typeface="Calibri" panose="020F0502020204030204" pitchFamily="34" charset="0"/>
              </a:rPr>
              <a:t>R</a:t>
            </a:r>
            <a:r>
              <a:rPr lang="en-US" sz="2400" dirty="0">
                <a:latin typeface="Times New Roman" panose="02020603050405020304" pitchFamily="18" charset="0"/>
                <a:ea typeface="Calibri" panose="020F0502020204030204" pitchFamily="34" charset="0"/>
              </a:rPr>
              <a:t>3</a:t>
            </a:r>
            <a:r>
              <a:rPr lang="en-US" sz="2400" i="1" dirty="0">
                <a:latin typeface="Times New Roman" panose="02020603050405020304" pitchFamily="18" charset="0"/>
                <a:ea typeface="Calibri" panose="020F0502020204030204" pitchFamily="34" charset="0"/>
              </a:rPr>
              <a:t>out </a:t>
            </a:r>
            <a:r>
              <a:rPr lang="en-US" sz="2400" dirty="0">
                <a:latin typeface="Times New Roman" panose="02020603050405020304" pitchFamily="18" charset="0"/>
                <a:ea typeface="Calibri" panose="020F0502020204030204" pitchFamily="34" charset="0"/>
              </a:rPr>
              <a:t>are derived in the same way.</a:t>
            </a:r>
            <a:endParaRPr lang="en-US" sz="2400" dirty="0"/>
          </a:p>
        </p:txBody>
      </p:sp>
    </p:spTree>
    <p:extLst>
      <p:ext uri="{BB962C8B-B14F-4D97-AF65-F5344CB8AC3E}">
        <p14:creationId xmlns:p14="http://schemas.microsoft.com/office/powerpoint/2010/main" val="3272135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569374"/>
            <a:ext cx="11559653" cy="6001643"/>
          </a:xfrm>
          <a:prstGeom prst="rect">
            <a:avLst/>
          </a:prstGeom>
        </p:spPr>
        <p:txBody>
          <a:bodyPr wrap="square">
            <a:spAutoFit/>
          </a:bodyPr>
          <a:lstStyle/>
          <a:p>
            <a:r>
              <a:rPr lang="en-US" sz="3200" dirty="0"/>
              <a:t>module </a:t>
            </a:r>
            <a:r>
              <a:rPr lang="en-US" sz="3200" dirty="0" err="1"/>
              <a:t>swapmux</a:t>
            </a:r>
            <a:r>
              <a:rPr lang="en-US" sz="3200" dirty="0"/>
              <a:t> (</a:t>
            </a:r>
            <a:r>
              <a:rPr lang="en-US" sz="3200" dirty="0" err="1"/>
              <a:t>Resetn</a:t>
            </a:r>
            <a:r>
              <a:rPr lang="en-US" sz="3200" dirty="0"/>
              <a:t>, Clock, w, Data, RinExt1, RinExt2, RinExt3, </a:t>
            </a:r>
            <a:r>
              <a:rPr lang="en-US" sz="3200" dirty="0" err="1"/>
              <a:t>BusWires</a:t>
            </a:r>
            <a:r>
              <a:rPr lang="en-US" sz="3200" dirty="0"/>
              <a:t>, Done, R1, R2, R3);</a:t>
            </a:r>
          </a:p>
          <a:p>
            <a:r>
              <a:rPr lang="en-US" sz="3200" dirty="0"/>
              <a:t>parameter n = 8;</a:t>
            </a:r>
          </a:p>
          <a:p>
            <a:r>
              <a:rPr lang="en-US" sz="3200" dirty="0"/>
              <a:t>input </a:t>
            </a:r>
            <a:r>
              <a:rPr lang="en-US" sz="3200" dirty="0" err="1"/>
              <a:t>Resetn</a:t>
            </a:r>
            <a:r>
              <a:rPr lang="en-US" sz="3200" dirty="0"/>
              <a:t>, Clock, w, RinExt1, RinExt2, RinExt3;</a:t>
            </a:r>
          </a:p>
          <a:p>
            <a:r>
              <a:rPr lang="en-US" sz="3200" dirty="0"/>
              <a:t>input [n-1:0] Data;</a:t>
            </a:r>
          </a:p>
          <a:p>
            <a:r>
              <a:rPr lang="en-US" sz="3200" dirty="0"/>
              <a:t>output [n-1:0] </a:t>
            </a:r>
            <a:r>
              <a:rPr lang="en-US" sz="3200" dirty="0" err="1"/>
              <a:t>BusWires</a:t>
            </a:r>
            <a:r>
              <a:rPr lang="en-US" sz="3200" dirty="0"/>
              <a:t>, R1, R2, R3;</a:t>
            </a:r>
          </a:p>
          <a:p>
            <a:r>
              <a:rPr lang="en-US" sz="3200" dirty="0" err="1"/>
              <a:t>reg</a:t>
            </a:r>
            <a:r>
              <a:rPr lang="en-US" sz="3200" dirty="0"/>
              <a:t> [n-1:0] </a:t>
            </a:r>
            <a:r>
              <a:rPr lang="en-US" sz="3200" dirty="0" err="1"/>
              <a:t>BusWires</a:t>
            </a:r>
            <a:r>
              <a:rPr lang="en-US" sz="3200" dirty="0"/>
              <a:t>;</a:t>
            </a:r>
          </a:p>
          <a:p>
            <a:r>
              <a:rPr lang="en-US" sz="3200" dirty="0"/>
              <a:t>output Done;</a:t>
            </a:r>
          </a:p>
          <a:p>
            <a:r>
              <a:rPr lang="en-US" sz="3200" dirty="0"/>
              <a:t>wire [n-1:0] R1, R2, R3;</a:t>
            </a:r>
          </a:p>
          <a:p>
            <a:r>
              <a:rPr lang="en-US" sz="3200" dirty="0"/>
              <a:t>wire R1in, R2in, R3in;</a:t>
            </a:r>
          </a:p>
          <a:p>
            <a:r>
              <a:rPr lang="en-US" sz="3200" dirty="0" err="1"/>
              <a:t>reg</a:t>
            </a:r>
            <a:r>
              <a:rPr lang="en-US" sz="3200" dirty="0"/>
              <a:t> [2:1] y, Y;</a:t>
            </a:r>
          </a:p>
          <a:p>
            <a:r>
              <a:rPr lang="en-US" sz="3200" dirty="0"/>
              <a:t>parameter [2:1] A = 2'b00, B = 2'b01, C = 2'b10, D = 2'b11</a:t>
            </a:r>
            <a:r>
              <a:rPr lang="en-US" sz="3200" dirty="0" smtClean="0"/>
              <a:t>;</a:t>
            </a:r>
            <a:endParaRPr lang="en-US" sz="3200" dirty="0"/>
          </a:p>
        </p:txBody>
      </p:sp>
    </p:spTree>
    <p:extLst>
      <p:ext uri="{BB962C8B-B14F-4D97-AF65-F5344CB8AC3E}">
        <p14:creationId xmlns:p14="http://schemas.microsoft.com/office/powerpoint/2010/main" val="4129850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2638" y="375272"/>
            <a:ext cx="9799092" cy="6001643"/>
          </a:xfrm>
          <a:prstGeom prst="rect">
            <a:avLst/>
          </a:prstGeom>
        </p:spPr>
        <p:txBody>
          <a:bodyPr wrap="square">
            <a:spAutoFit/>
          </a:bodyPr>
          <a:lstStyle/>
          <a:p>
            <a:r>
              <a:rPr lang="en-US" sz="2400" dirty="0"/>
              <a:t>// Define the next state combinational circuit for FSM</a:t>
            </a:r>
          </a:p>
          <a:p>
            <a:r>
              <a:rPr lang="en-US" sz="2400" dirty="0"/>
              <a:t>always @(w or y)</a:t>
            </a:r>
          </a:p>
          <a:p>
            <a:r>
              <a:rPr lang="en-US" sz="2400" dirty="0"/>
              <a:t>case (y)</a:t>
            </a:r>
          </a:p>
          <a:p>
            <a:r>
              <a:rPr lang="en-US" sz="2400" dirty="0"/>
              <a:t>A: if (w) Y = B;</a:t>
            </a:r>
          </a:p>
          <a:p>
            <a:r>
              <a:rPr lang="en-US" sz="2400" dirty="0"/>
              <a:t>else Y = A;</a:t>
            </a:r>
          </a:p>
          <a:p>
            <a:r>
              <a:rPr lang="en-US" sz="2400" dirty="0"/>
              <a:t>B: Y = C;</a:t>
            </a:r>
          </a:p>
          <a:p>
            <a:r>
              <a:rPr lang="en-US" sz="2400" dirty="0"/>
              <a:t>C: Y = D;</a:t>
            </a:r>
          </a:p>
          <a:p>
            <a:r>
              <a:rPr lang="en-US" sz="2400" dirty="0"/>
              <a:t>D: Y = A;</a:t>
            </a:r>
          </a:p>
          <a:p>
            <a:r>
              <a:rPr lang="en-US" sz="2400" dirty="0" err="1"/>
              <a:t>endcase</a:t>
            </a:r>
            <a:endParaRPr lang="en-US" sz="2400" dirty="0"/>
          </a:p>
          <a:p>
            <a:r>
              <a:rPr lang="en-US" sz="2400" dirty="0"/>
              <a:t>// Define the sequential block for FSM</a:t>
            </a:r>
          </a:p>
          <a:p>
            <a:r>
              <a:rPr lang="en-US" sz="2400" dirty="0"/>
              <a:t>always @(</a:t>
            </a:r>
            <a:r>
              <a:rPr lang="en-US" sz="2400" dirty="0" err="1"/>
              <a:t>negedge</a:t>
            </a:r>
            <a:r>
              <a:rPr lang="en-US" sz="2400" dirty="0"/>
              <a:t> </a:t>
            </a:r>
            <a:r>
              <a:rPr lang="en-US" sz="2400" dirty="0" err="1"/>
              <a:t>Resetn</a:t>
            </a:r>
            <a:r>
              <a:rPr lang="en-US" sz="2400" dirty="0"/>
              <a:t> or </a:t>
            </a:r>
            <a:r>
              <a:rPr lang="en-US" sz="2400" dirty="0" err="1"/>
              <a:t>posedge</a:t>
            </a:r>
            <a:r>
              <a:rPr lang="en-US" sz="2400" dirty="0"/>
              <a:t> Clock)</a:t>
            </a:r>
          </a:p>
          <a:p>
            <a:r>
              <a:rPr lang="en-US" sz="2400" dirty="0"/>
              <a:t>if (</a:t>
            </a:r>
            <a:r>
              <a:rPr lang="en-US" sz="2400" dirty="0" err="1"/>
              <a:t>Resetn</a:t>
            </a:r>
            <a:r>
              <a:rPr lang="en-US" sz="2400" dirty="0"/>
              <a:t> == 0) y&lt;=A;</a:t>
            </a:r>
          </a:p>
          <a:p>
            <a:r>
              <a:rPr lang="en-US" sz="2400" dirty="0"/>
              <a:t>else y&lt;=Y;</a:t>
            </a:r>
          </a:p>
          <a:p>
            <a:r>
              <a:rPr lang="en-US" sz="2400" dirty="0"/>
              <a:t>// Define control signals</a:t>
            </a:r>
          </a:p>
          <a:p>
            <a:r>
              <a:rPr lang="en-US" sz="2400" dirty="0"/>
              <a:t>assign R3in = (y == B);</a:t>
            </a:r>
          </a:p>
          <a:p>
            <a:r>
              <a:rPr lang="en-US" sz="2400" dirty="0"/>
              <a:t>assign R2in = (y == C);</a:t>
            </a:r>
            <a:endParaRPr lang="en-US" sz="2400" dirty="0"/>
          </a:p>
        </p:txBody>
      </p:sp>
    </p:spTree>
    <p:extLst>
      <p:ext uri="{BB962C8B-B14F-4D97-AF65-F5344CB8AC3E}">
        <p14:creationId xmlns:p14="http://schemas.microsoft.com/office/powerpoint/2010/main" val="1954142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0"/>
            <a:ext cx="10194878" cy="7109639"/>
          </a:xfrm>
          <a:prstGeom prst="rect">
            <a:avLst/>
          </a:prstGeom>
        </p:spPr>
        <p:txBody>
          <a:bodyPr wrap="square">
            <a:spAutoFit/>
          </a:bodyPr>
          <a:lstStyle/>
          <a:p>
            <a:r>
              <a:rPr lang="en-US" sz="2400" dirty="0"/>
              <a:t>assign R1in = (y == D</a:t>
            </a:r>
            <a:r>
              <a:rPr lang="en-US" sz="2400" dirty="0" smtClean="0"/>
              <a:t>);                    assign </a:t>
            </a:r>
            <a:r>
              <a:rPr lang="en-US" sz="2400" dirty="0"/>
              <a:t>Done = (y == D);</a:t>
            </a:r>
          </a:p>
          <a:p>
            <a:r>
              <a:rPr lang="en-US" sz="2400" dirty="0"/>
              <a:t>// Instantiate registers</a:t>
            </a:r>
          </a:p>
          <a:p>
            <a:r>
              <a:rPr lang="en-US" sz="2400" dirty="0" err="1"/>
              <a:t>regn</a:t>
            </a:r>
            <a:r>
              <a:rPr lang="en-US" sz="2400" dirty="0"/>
              <a:t> reg1 (</a:t>
            </a:r>
            <a:r>
              <a:rPr lang="en-US" sz="2400" dirty="0" err="1"/>
              <a:t>BusWires</a:t>
            </a:r>
            <a:r>
              <a:rPr lang="en-US" sz="2400" dirty="0"/>
              <a:t>, RinExt1 | R1in, Clock, R1);</a:t>
            </a:r>
          </a:p>
          <a:p>
            <a:r>
              <a:rPr lang="en-US" sz="2400" dirty="0" err="1"/>
              <a:t>regn</a:t>
            </a:r>
            <a:r>
              <a:rPr lang="en-US" sz="2400" dirty="0"/>
              <a:t> reg2 (</a:t>
            </a:r>
            <a:r>
              <a:rPr lang="en-US" sz="2400" dirty="0" err="1"/>
              <a:t>BusWires</a:t>
            </a:r>
            <a:r>
              <a:rPr lang="en-US" sz="2400" dirty="0"/>
              <a:t>, RinExt2 | R2in, Clock, R2);</a:t>
            </a:r>
          </a:p>
          <a:p>
            <a:r>
              <a:rPr lang="en-US" sz="2400" dirty="0" err="1"/>
              <a:t>regn</a:t>
            </a:r>
            <a:r>
              <a:rPr lang="en-US" sz="2400" dirty="0"/>
              <a:t> reg3 (</a:t>
            </a:r>
            <a:r>
              <a:rPr lang="en-US" sz="2400" dirty="0" err="1"/>
              <a:t>BusWires</a:t>
            </a:r>
            <a:r>
              <a:rPr lang="en-US" sz="2400" dirty="0"/>
              <a:t>, RinExt3 | R3in, Clock, R3);</a:t>
            </a:r>
          </a:p>
          <a:p>
            <a:r>
              <a:rPr lang="en-US" sz="2400" dirty="0"/>
              <a:t>// Define the multiplexers</a:t>
            </a:r>
          </a:p>
          <a:p>
            <a:r>
              <a:rPr lang="en-US" sz="2400" dirty="0"/>
              <a:t>always @(y or Data or R1 or R2 or R3)</a:t>
            </a:r>
          </a:p>
          <a:p>
            <a:r>
              <a:rPr lang="en-US" sz="2400" dirty="0"/>
              <a:t>if (y == A) </a:t>
            </a:r>
            <a:r>
              <a:rPr lang="en-US" sz="2400" dirty="0" err="1"/>
              <a:t>BusWires</a:t>
            </a:r>
            <a:r>
              <a:rPr lang="en-US" sz="2400" dirty="0"/>
              <a:t> = Data;</a:t>
            </a:r>
          </a:p>
          <a:p>
            <a:r>
              <a:rPr lang="en-US" sz="2400" dirty="0"/>
              <a:t>else if (y == B) </a:t>
            </a:r>
            <a:r>
              <a:rPr lang="en-US" sz="2400" dirty="0" err="1"/>
              <a:t>BusWires</a:t>
            </a:r>
            <a:r>
              <a:rPr lang="en-US" sz="2400" dirty="0"/>
              <a:t> = R2;</a:t>
            </a:r>
          </a:p>
          <a:p>
            <a:r>
              <a:rPr lang="en-US" sz="2400" dirty="0"/>
              <a:t>else if (y == C) </a:t>
            </a:r>
            <a:r>
              <a:rPr lang="en-US" sz="2400" dirty="0" err="1"/>
              <a:t>BusWires</a:t>
            </a:r>
            <a:r>
              <a:rPr lang="en-US" sz="2400" dirty="0"/>
              <a:t> = R1;</a:t>
            </a:r>
          </a:p>
          <a:p>
            <a:r>
              <a:rPr lang="en-US" sz="2400" dirty="0"/>
              <a:t>else </a:t>
            </a:r>
            <a:r>
              <a:rPr lang="en-US" sz="2400" dirty="0" err="1"/>
              <a:t>BusWires</a:t>
            </a:r>
            <a:r>
              <a:rPr lang="en-US" sz="2400" dirty="0"/>
              <a:t> = R3;</a:t>
            </a:r>
          </a:p>
          <a:p>
            <a:r>
              <a:rPr lang="en-US" sz="2400" dirty="0" err="1"/>
              <a:t>endmodule</a:t>
            </a:r>
            <a:endParaRPr lang="en-US" sz="2400" dirty="0"/>
          </a:p>
          <a:p>
            <a:r>
              <a:rPr lang="en-US" sz="2400" dirty="0"/>
              <a:t>module </a:t>
            </a:r>
            <a:r>
              <a:rPr lang="en-US" sz="2400" dirty="0" err="1"/>
              <a:t>regn</a:t>
            </a:r>
            <a:r>
              <a:rPr lang="en-US" sz="2400" dirty="0"/>
              <a:t>(R, L, Clock, Q);</a:t>
            </a:r>
          </a:p>
          <a:p>
            <a:r>
              <a:rPr lang="en-US" sz="2400" dirty="0"/>
              <a:t>parameter n = </a:t>
            </a:r>
            <a:r>
              <a:rPr lang="en-US" sz="2400" dirty="0" smtClean="0"/>
              <a:t>8;                input </a:t>
            </a:r>
            <a:r>
              <a:rPr lang="en-US" sz="2400" dirty="0"/>
              <a:t>[n-1:0] </a:t>
            </a:r>
            <a:r>
              <a:rPr lang="en-US" sz="2400" dirty="0" smtClean="0"/>
              <a:t>R;             input </a:t>
            </a:r>
            <a:r>
              <a:rPr lang="en-US" sz="2400" dirty="0"/>
              <a:t>L, </a:t>
            </a:r>
            <a:r>
              <a:rPr lang="en-US" sz="2400" dirty="0" smtClean="0"/>
              <a:t>Clock;          </a:t>
            </a:r>
          </a:p>
          <a:p>
            <a:r>
              <a:rPr lang="en-US" sz="2400" dirty="0" smtClean="0"/>
              <a:t>output[n-1:0</a:t>
            </a:r>
            <a:r>
              <a:rPr lang="en-US" sz="2400" dirty="0"/>
              <a:t>] </a:t>
            </a:r>
            <a:r>
              <a:rPr lang="en-US" sz="2400" dirty="0" smtClean="0"/>
              <a:t>Q;           </a:t>
            </a:r>
            <a:r>
              <a:rPr lang="en-US" sz="2400" dirty="0" err="1" smtClean="0"/>
              <a:t>reg</a:t>
            </a:r>
            <a:r>
              <a:rPr lang="en-US" sz="2400" dirty="0" smtClean="0"/>
              <a:t> </a:t>
            </a:r>
            <a:r>
              <a:rPr lang="en-US" sz="2400" dirty="0"/>
              <a:t>[n-1:0] Q;</a:t>
            </a:r>
          </a:p>
          <a:p>
            <a:r>
              <a:rPr lang="en-US" sz="2400" dirty="0"/>
              <a:t>always @(</a:t>
            </a:r>
            <a:r>
              <a:rPr lang="en-US" sz="2400" dirty="0" err="1"/>
              <a:t>posedge</a:t>
            </a:r>
            <a:r>
              <a:rPr lang="en-US" sz="2400" dirty="0"/>
              <a:t> Clock)</a:t>
            </a:r>
          </a:p>
          <a:p>
            <a:r>
              <a:rPr lang="en-US" sz="2400" dirty="0"/>
              <a:t>if (L)</a:t>
            </a:r>
          </a:p>
          <a:p>
            <a:r>
              <a:rPr lang="en-US" sz="2400" dirty="0"/>
              <a:t>Q &lt;= R;</a:t>
            </a:r>
          </a:p>
          <a:p>
            <a:r>
              <a:rPr lang="en-US" sz="2400" dirty="0" err="1"/>
              <a:t>endmodule</a:t>
            </a:r>
            <a:endParaRPr lang="en-US" sz="2400" dirty="0"/>
          </a:p>
        </p:txBody>
      </p:sp>
    </p:spTree>
    <p:extLst>
      <p:ext uri="{BB962C8B-B14F-4D97-AF65-F5344CB8AC3E}">
        <p14:creationId xmlns:p14="http://schemas.microsoft.com/office/powerpoint/2010/main" val="1228792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0585" y="117986"/>
            <a:ext cx="10422340" cy="6555641"/>
          </a:xfrm>
          <a:prstGeom prst="rect">
            <a:avLst/>
          </a:prstGeom>
        </p:spPr>
        <p:txBody>
          <a:bodyPr wrap="square">
            <a:spAutoFit/>
          </a:bodyPr>
          <a:lstStyle/>
          <a:p>
            <a:r>
              <a:rPr lang="en-US" sz="2800" dirty="0"/>
              <a:t>module </a:t>
            </a:r>
            <a:r>
              <a:rPr lang="en-US" sz="2800" dirty="0" err="1"/>
              <a:t>proc_mux</a:t>
            </a:r>
            <a:r>
              <a:rPr lang="en-US" sz="2800" dirty="0"/>
              <a:t>(Data, Reset, w, Clock, F, Rx, Ry,R0, R1, R2, R3, Count, I, </a:t>
            </a:r>
            <a:r>
              <a:rPr lang="en-US" sz="2800" dirty="0" err="1"/>
              <a:t>BusWires</a:t>
            </a:r>
            <a:r>
              <a:rPr lang="en-US" sz="2800" dirty="0"/>
              <a:t>);</a:t>
            </a:r>
          </a:p>
          <a:p>
            <a:r>
              <a:rPr lang="en-US" sz="2800" dirty="0"/>
              <a:t>input [3:0] Data;</a:t>
            </a:r>
          </a:p>
          <a:p>
            <a:r>
              <a:rPr lang="en-US" sz="2800" dirty="0"/>
              <a:t>input Reset, w, Clock;</a:t>
            </a:r>
          </a:p>
          <a:p>
            <a:r>
              <a:rPr lang="en-US" sz="2800" dirty="0"/>
              <a:t>input [1:0] F, Rx, Ry;</a:t>
            </a:r>
          </a:p>
          <a:p>
            <a:r>
              <a:rPr lang="en-US" sz="2800" dirty="0"/>
              <a:t>output [1:0] Count, I;</a:t>
            </a:r>
          </a:p>
          <a:p>
            <a:r>
              <a:rPr lang="en-US" sz="2800" dirty="0"/>
              <a:t>output [3:0] </a:t>
            </a:r>
            <a:r>
              <a:rPr lang="en-US" sz="2800" dirty="0" err="1"/>
              <a:t>BusWires</a:t>
            </a:r>
            <a:r>
              <a:rPr lang="en-US" sz="2800" dirty="0"/>
              <a:t>, R0, R1, R2, R3;</a:t>
            </a:r>
          </a:p>
          <a:p>
            <a:r>
              <a:rPr lang="en-US" sz="2800" dirty="0" err="1"/>
              <a:t>reg</a:t>
            </a:r>
            <a:r>
              <a:rPr lang="en-US" sz="2800" dirty="0"/>
              <a:t> [3:0] </a:t>
            </a:r>
            <a:r>
              <a:rPr lang="en-US" sz="2800" dirty="0" err="1"/>
              <a:t>BusWires</a:t>
            </a:r>
            <a:r>
              <a:rPr lang="en-US" sz="2800" dirty="0"/>
              <a:t>;</a:t>
            </a:r>
          </a:p>
          <a:p>
            <a:r>
              <a:rPr lang="en-US" sz="2800" dirty="0" err="1"/>
              <a:t>reg</a:t>
            </a:r>
            <a:r>
              <a:rPr lang="en-US" sz="2800" dirty="0"/>
              <a:t> [3:0] Sum;</a:t>
            </a:r>
          </a:p>
          <a:p>
            <a:r>
              <a:rPr lang="en-US" sz="2800" dirty="0" err="1"/>
              <a:t>reg</a:t>
            </a:r>
            <a:r>
              <a:rPr lang="en-US" sz="2800" dirty="0"/>
              <a:t> [0:3] </a:t>
            </a:r>
            <a:r>
              <a:rPr lang="en-US" sz="2800" dirty="0" err="1"/>
              <a:t>Rin</a:t>
            </a:r>
            <a:r>
              <a:rPr lang="en-US" sz="2800" dirty="0"/>
              <a:t>, Rout;</a:t>
            </a:r>
          </a:p>
          <a:p>
            <a:r>
              <a:rPr lang="en-US" sz="2800" dirty="0" err="1"/>
              <a:t>reg</a:t>
            </a:r>
            <a:r>
              <a:rPr lang="en-US" sz="2800" dirty="0"/>
              <a:t> Extern, Ain, Gin, Gout, </a:t>
            </a:r>
            <a:r>
              <a:rPr lang="en-US" sz="2800" dirty="0" err="1"/>
              <a:t>AddSub</a:t>
            </a:r>
            <a:r>
              <a:rPr lang="en-US" sz="2800" dirty="0"/>
              <a:t>;</a:t>
            </a:r>
          </a:p>
          <a:p>
            <a:r>
              <a:rPr lang="en-US" sz="2800" dirty="0"/>
              <a:t>//wire [1:0] Count, I;</a:t>
            </a:r>
          </a:p>
          <a:p>
            <a:r>
              <a:rPr lang="en-US" sz="2800" dirty="0"/>
              <a:t>wire [0:3] </a:t>
            </a:r>
            <a:r>
              <a:rPr lang="en-US" sz="2800" dirty="0" err="1"/>
              <a:t>Xreg</a:t>
            </a:r>
            <a:r>
              <a:rPr lang="en-US" sz="2800" dirty="0"/>
              <a:t>, Y;</a:t>
            </a:r>
          </a:p>
          <a:p>
            <a:r>
              <a:rPr lang="en-US" sz="2800" dirty="0"/>
              <a:t>wire [3:0] A, G;</a:t>
            </a:r>
          </a:p>
          <a:p>
            <a:r>
              <a:rPr lang="en-US" sz="2800" dirty="0"/>
              <a:t>wire [1:6] </a:t>
            </a:r>
            <a:r>
              <a:rPr lang="en-US" sz="2800" dirty="0" err="1"/>
              <a:t>Func</a:t>
            </a:r>
            <a:r>
              <a:rPr lang="en-US" sz="2800" dirty="0"/>
              <a:t>, </a:t>
            </a:r>
            <a:r>
              <a:rPr lang="en-US" sz="2800" dirty="0" err="1"/>
              <a:t>FuncReg</a:t>
            </a:r>
            <a:r>
              <a:rPr lang="en-US" sz="2800" dirty="0"/>
              <a:t>, </a:t>
            </a:r>
            <a:r>
              <a:rPr lang="en-US" sz="2800" dirty="0" err="1"/>
              <a:t>Sel</a:t>
            </a:r>
            <a:r>
              <a:rPr lang="en-US" sz="2800" dirty="0"/>
              <a:t>;</a:t>
            </a:r>
          </a:p>
        </p:txBody>
      </p:sp>
    </p:spTree>
    <p:extLst>
      <p:ext uri="{BB962C8B-B14F-4D97-AF65-F5344CB8AC3E}">
        <p14:creationId xmlns:p14="http://schemas.microsoft.com/office/powerpoint/2010/main" val="1677720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678050"/>
            <a:ext cx="9457897" cy="4031873"/>
          </a:xfrm>
          <a:prstGeom prst="rect">
            <a:avLst/>
          </a:prstGeom>
        </p:spPr>
        <p:txBody>
          <a:bodyPr wrap="square">
            <a:spAutoFit/>
          </a:bodyPr>
          <a:lstStyle/>
          <a:p>
            <a:r>
              <a:rPr lang="en-US" sz="3200" dirty="0"/>
              <a:t>upcount1 counter (Reset, Clock, Count);</a:t>
            </a:r>
          </a:p>
          <a:p>
            <a:r>
              <a:rPr lang="en-US" sz="3200" dirty="0"/>
              <a:t>assign </a:t>
            </a:r>
            <a:r>
              <a:rPr lang="en-US" sz="3200" dirty="0" err="1"/>
              <a:t>Func</a:t>
            </a:r>
            <a:r>
              <a:rPr lang="en-US" sz="3200" dirty="0"/>
              <a:t> = {F, Rx, Ry};</a:t>
            </a:r>
          </a:p>
          <a:p>
            <a:r>
              <a:rPr lang="en-US" sz="3200" dirty="0"/>
              <a:t>wire </a:t>
            </a:r>
            <a:r>
              <a:rPr lang="en-US" sz="3200" dirty="0" err="1"/>
              <a:t>FRin</a:t>
            </a:r>
            <a:r>
              <a:rPr lang="en-US" sz="3200" dirty="0"/>
              <a:t> = w &amp; ~Count[1] &amp; ~Count[0];</a:t>
            </a:r>
          </a:p>
          <a:p>
            <a:r>
              <a:rPr lang="en-US" sz="3200" dirty="0"/>
              <a:t>regn3 </a:t>
            </a:r>
            <a:r>
              <a:rPr lang="en-US" sz="3200" dirty="0" err="1"/>
              <a:t>functionreg</a:t>
            </a:r>
            <a:r>
              <a:rPr lang="en-US" sz="3200" dirty="0"/>
              <a:t> (</a:t>
            </a:r>
            <a:r>
              <a:rPr lang="en-US" sz="3200" dirty="0" err="1"/>
              <a:t>Func</a:t>
            </a:r>
            <a:r>
              <a:rPr lang="en-US" sz="3200" dirty="0"/>
              <a:t>, </a:t>
            </a:r>
            <a:r>
              <a:rPr lang="en-US" sz="3200" dirty="0" err="1"/>
              <a:t>FRin</a:t>
            </a:r>
            <a:r>
              <a:rPr lang="en-US" sz="3200" dirty="0"/>
              <a:t>, Clock, </a:t>
            </a:r>
            <a:r>
              <a:rPr lang="en-US" sz="3200" dirty="0" err="1"/>
              <a:t>FuncReg</a:t>
            </a:r>
            <a:r>
              <a:rPr lang="en-US" sz="3200" dirty="0"/>
              <a:t>);</a:t>
            </a:r>
          </a:p>
          <a:p>
            <a:r>
              <a:rPr lang="en-US" sz="3200" dirty="0"/>
              <a:t>//</a:t>
            </a:r>
            <a:r>
              <a:rPr lang="en-US" sz="3200" dirty="0" err="1"/>
              <a:t>defparam</a:t>
            </a:r>
            <a:r>
              <a:rPr lang="en-US" sz="3200" dirty="0"/>
              <a:t> </a:t>
            </a:r>
            <a:r>
              <a:rPr lang="en-US" sz="3200" dirty="0" err="1"/>
              <a:t>functionreg.n</a:t>
            </a:r>
            <a:r>
              <a:rPr lang="en-US" sz="3200" dirty="0"/>
              <a:t> = 6;</a:t>
            </a:r>
          </a:p>
          <a:p>
            <a:r>
              <a:rPr lang="en-US" sz="3200" dirty="0"/>
              <a:t>assign I = </a:t>
            </a:r>
            <a:r>
              <a:rPr lang="en-US" sz="3200" dirty="0" err="1"/>
              <a:t>FuncReg</a:t>
            </a:r>
            <a:r>
              <a:rPr lang="en-US" sz="3200" dirty="0"/>
              <a:t>[1:2];</a:t>
            </a:r>
          </a:p>
          <a:p>
            <a:r>
              <a:rPr lang="en-US" sz="3200" dirty="0"/>
              <a:t>dec2to4 </a:t>
            </a:r>
            <a:r>
              <a:rPr lang="en-US" sz="3200" dirty="0" err="1"/>
              <a:t>decX</a:t>
            </a:r>
            <a:r>
              <a:rPr lang="en-US" sz="3200" dirty="0"/>
              <a:t> (</a:t>
            </a:r>
            <a:r>
              <a:rPr lang="en-US" sz="3200" dirty="0" err="1"/>
              <a:t>FuncReg</a:t>
            </a:r>
            <a:r>
              <a:rPr lang="en-US" sz="3200" dirty="0"/>
              <a:t>[3:4], 1'b1, </a:t>
            </a:r>
            <a:r>
              <a:rPr lang="en-US" sz="3200" dirty="0" err="1"/>
              <a:t>Xreg</a:t>
            </a:r>
            <a:r>
              <a:rPr lang="en-US" sz="3200" dirty="0"/>
              <a:t>);</a:t>
            </a:r>
          </a:p>
          <a:p>
            <a:r>
              <a:rPr lang="en-US" sz="3200" dirty="0"/>
              <a:t>dec2to4 </a:t>
            </a:r>
            <a:r>
              <a:rPr lang="en-US" sz="3200" dirty="0" err="1"/>
              <a:t>decY</a:t>
            </a:r>
            <a:r>
              <a:rPr lang="en-US" sz="3200" dirty="0"/>
              <a:t> (</a:t>
            </a:r>
            <a:r>
              <a:rPr lang="en-US" sz="3200" dirty="0" err="1"/>
              <a:t>FuncReg</a:t>
            </a:r>
            <a:r>
              <a:rPr lang="en-US" sz="3200" dirty="0"/>
              <a:t>[5:6], 1'b1, Y);</a:t>
            </a:r>
          </a:p>
        </p:txBody>
      </p:sp>
    </p:spTree>
    <p:extLst>
      <p:ext uri="{BB962C8B-B14F-4D97-AF65-F5344CB8AC3E}">
        <p14:creationId xmlns:p14="http://schemas.microsoft.com/office/powerpoint/2010/main" val="4083220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526" y="337361"/>
            <a:ext cx="6853671" cy="523220"/>
          </a:xfrm>
          <a:prstGeom prst="rect">
            <a:avLst/>
          </a:prstGeom>
        </p:spPr>
        <p:txBody>
          <a:bodyPr wrap="none">
            <a:spAutoFit/>
          </a:bodyPr>
          <a:lstStyle/>
          <a:p>
            <a:r>
              <a:rPr lang="en-US" sz="2800" b="1" dirty="0">
                <a:latin typeface="Times New Roman" panose="02020603050405020304" pitchFamily="18" charset="0"/>
                <a:ea typeface="Calibri" panose="020F0502020204030204" pitchFamily="34" charset="0"/>
              </a:rPr>
              <a:t>Using Tri-State Drivers to Implement a Bus</a:t>
            </a:r>
            <a:endParaRPr lang="en-US" sz="2800" dirty="0"/>
          </a:p>
        </p:txBody>
      </p:sp>
      <p:sp>
        <p:nvSpPr>
          <p:cNvPr id="3" name="Rectangle 2"/>
          <p:cNvSpPr/>
          <p:nvPr/>
        </p:nvSpPr>
        <p:spPr>
          <a:xfrm>
            <a:off x="941695" y="1171381"/>
            <a:ext cx="10372298" cy="2068259"/>
          </a:xfrm>
          <a:prstGeom prst="rect">
            <a:avLst/>
          </a:prstGeom>
        </p:spPr>
        <p:txBody>
          <a:bodyPr wrap="square">
            <a:spAutoFit/>
          </a:bodyPr>
          <a:lstStyle/>
          <a:p>
            <a:pPr>
              <a:lnSpc>
                <a:spcPct val="107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Outputs of two ordinary logic gates cannot be connected together, because a short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circuit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would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result if one gate forces the output value 1 while the other gate forces the value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Therefore</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some special gates are needed if the outputs of two registers are to be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connected</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common set of wires. A commonly used circuit element for this purpose is </a:t>
            </a:r>
            <a:r>
              <a:rPr lang="en-US" sz="2000" dirty="0" smtClean="0">
                <a:solidFill>
                  <a:srgbClr val="000000"/>
                </a:solidFill>
                <a:latin typeface="Times New Roman" panose="02020603050405020304" pitchFamily="18" charset="0"/>
                <a:ea typeface="Calibri" panose="020F0502020204030204" pitchFamily="34" charset="0"/>
              </a:rPr>
              <a:t>a </a:t>
            </a:r>
            <a:r>
              <a:rPr lang="en-US" sz="2000" i="1" dirty="0" err="1" smtClean="0">
                <a:solidFill>
                  <a:srgbClr val="000000"/>
                </a:solidFill>
                <a:latin typeface="Times New Roman" panose="02020603050405020304" pitchFamily="18" charset="0"/>
                <a:ea typeface="Calibri" panose="020F0502020204030204" pitchFamily="34" charset="0"/>
              </a:rPr>
              <a:t>tri-state</a:t>
            </a:r>
            <a:r>
              <a:rPr lang="en-US" sz="2000" i="1" dirty="0" smtClean="0">
                <a:solidFill>
                  <a:srgbClr val="000000"/>
                </a:solidFill>
                <a:latin typeface="Times New Roman" panose="02020603050405020304" pitchFamily="18" charset="0"/>
                <a:ea typeface="Calibri" panose="020F0502020204030204" pitchFamily="34" charset="0"/>
              </a:rPr>
              <a:t> </a:t>
            </a:r>
            <a:r>
              <a:rPr lang="en-US" sz="2000" dirty="0" smtClean="0">
                <a:solidFill>
                  <a:srgbClr val="000000"/>
                </a:solidFill>
                <a:latin typeface="Times New Roman" panose="02020603050405020304" pitchFamily="18" charset="0"/>
                <a:ea typeface="Calibri" panose="020F0502020204030204" pitchFamily="34" charset="0"/>
              </a:rPr>
              <a:t>driver (or buffer). It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performs no logic operation and its output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simply replicates the input signal. Its purpose is to provide additional electrical driving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capability. </a:t>
            </a:r>
            <a:endParaRPr lang="en-US" sz="2000" dirty="0"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0310" y="3178187"/>
            <a:ext cx="9335067" cy="3251864"/>
          </a:xfrm>
          <a:prstGeom prst="rect">
            <a:avLst/>
          </a:prstGeom>
          <a:noFill/>
          <a:ln>
            <a:noFill/>
          </a:ln>
        </p:spPr>
      </p:pic>
    </p:spTree>
    <p:extLst>
      <p:ext uri="{BB962C8B-B14F-4D97-AF65-F5344CB8AC3E}">
        <p14:creationId xmlns:p14="http://schemas.microsoft.com/office/powerpoint/2010/main" val="2982031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5972" y="117693"/>
            <a:ext cx="8761862" cy="6740307"/>
          </a:xfrm>
          <a:prstGeom prst="rect">
            <a:avLst/>
          </a:prstGeom>
        </p:spPr>
        <p:txBody>
          <a:bodyPr wrap="square">
            <a:spAutoFit/>
          </a:bodyPr>
          <a:lstStyle/>
          <a:p>
            <a:r>
              <a:rPr lang="en-US" sz="2400" dirty="0"/>
              <a:t>always @(Count or I or </a:t>
            </a:r>
            <a:r>
              <a:rPr lang="en-US" sz="2400" dirty="0" err="1"/>
              <a:t>Xreg</a:t>
            </a:r>
            <a:r>
              <a:rPr lang="en-US" sz="2400" dirty="0"/>
              <a:t> or Y)</a:t>
            </a:r>
          </a:p>
          <a:p>
            <a:r>
              <a:rPr lang="en-US" sz="2400" dirty="0"/>
              <a:t>begin</a:t>
            </a:r>
          </a:p>
          <a:p>
            <a:r>
              <a:rPr lang="en-US" sz="2400" dirty="0"/>
              <a:t>Extern = 1'b0; Ain = 1'b0; Gin = 1'b0;</a:t>
            </a:r>
          </a:p>
          <a:p>
            <a:r>
              <a:rPr lang="en-US" sz="2400" dirty="0"/>
              <a:t>Gout = 1'b0; </a:t>
            </a:r>
            <a:r>
              <a:rPr lang="en-US" sz="2400" dirty="0" err="1"/>
              <a:t>AddSub</a:t>
            </a:r>
            <a:r>
              <a:rPr lang="en-US" sz="2400" dirty="0"/>
              <a:t> = 1'b0; </a:t>
            </a:r>
            <a:r>
              <a:rPr lang="en-US" sz="2400" dirty="0" err="1"/>
              <a:t>Rin</a:t>
            </a:r>
            <a:r>
              <a:rPr lang="en-US" sz="2400" dirty="0"/>
              <a:t> = 4'b0; Rout = 4'b0;</a:t>
            </a:r>
          </a:p>
          <a:p>
            <a:r>
              <a:rPr lang="en-US" sz="2400" dirty="0"/>
              <a:t>case (Count)</a:t>
            </a:r>
          </a:p>
          <a:p>
            <a:r>
              <a:rPr lang="en-US" sz="2400" dirty="0"/>
              <a:t>2'b00: ; //no signals asserted in time step T0</a:t>
            </a:r>
          </a:p>
          <a:p>
            <a:r>
              <a:rPr lang="en-US" sz="2400" dirty="0"/>
              <a:t>2'b01: //define signals in time step T1</a:t>
            </a:r>
          </a:p>
          <a:p>
            <a:r>
              <a:rPr lang="en-US" sz="2400" dirty="0"/>
              <a:t>case (I)</a:t>
            </a:r>
          </a:p>
          <a:p>
            <a:r>
              <a:rPr lang="en-US" sz="2400" dirty="0"/>
              <a:t>2'b00: begin //Load</a:t>
            </a:r>
          </a:p>
          <a:p>
            <a:r>
              <a:rPr lang="en-US" sz="2400" dirty="0"/>
              <a:t>Extern = 1'b1; </a:t>
            </a:r>
            <a:r>
              <a:rPr lang="en-US" sz="2400" dirty="0" err="1"/>
              <a:t>Rin</a:t>
            </a:r>
            <a:r>
              <a:rPr lang="en-US" sz="2400" dirty="0"/>
              <a:t> = </a:t>
            </a:r>
            <a:r>
              <a:rPr lang="en-US" sz="2400" dirty="0" err="1"/>
              <a:t>Xreg</a:t>
            </a:r>
            <a:r>
              <a:rPr lang="en-US" sz="2400" dirty="0"/>
              <a:t>;</a:t>
            </a:r>
          </a:p>
          <a:p>
            <a:r>
              <a:rPr lang="en-US" sz="2400" dirty="0"/>
              <a:t>end</a:t>
            </a:r>
          </a:p>
          <a:p>
            <a:r>
              <a:rPr lang="en-US" sz="2400" dirty="0"/>
              <a:t>2'b01: begin //Move</a:t>
            </a:r>
          </a:p>
          <a:p>
            <a:r>
              <a:rPr lang="en-US" sz="2400" dirty="0"/>
              <a:t>Rout = Y; </a:t>
            </a:r>
            <a:r>
              <a:rPr lang="en-US" sz="2400" dirty="0" err="1"/>
              <a:t>Rin</a:t>
            </a:r>
            <a:r>
              <a:rPr lang="en-US" sz="2400" dirty="0"/>
              <a:t> = </a:t>
            </a:r>
            <a:r>
              <a:rPr lang="en-US" sz="2400" dirty="0" err="1"/>
              <a:t>Xreg</a:t>
            </a:r>
            <a:r>
              <a:rPr lang="en-US" sz="2400" dirty="0"/>
              <a:t>;</a:t>
            </a:r>
          </a:p>
          <a:p>
            <a:r>
              <a:rPr lang="en-US" sz="2400" dirty="0"/>
              <a:t>end</a:t>
            </a:r>
          </a:p>
          <a:p>
            <a:r>
              <a:rPr lang="en-US" sz="2400" dirty="0"/>
              <a:t>default: begin //Add, Sub</a:t>
            </a:r>
          </a:p>
          <a:p>
            <a:r>
              <a:rPr lang="en-US" sz="2400" dirty="0"/>
              <a:t>Rout = </a:t>
            </a:r>
            <a:r>
              <a:rPr lang="en-US" sz="2400" dirty="0" err="1"/>
              <a:t>Xreg</a:t>
            </a:r>
            <a:r>
              <a:rPr lang="en-US" sz="2400" dirty="0"/>
              <a:t>; Ain = 1'b1;</a:t>
            </a:r>
          </a:p>
          <a:p>
            <a:r>
              <a:rPr lang="en-US" sz="2400" dirty="0"/>
              <a:t>end</a:t>
            </a:r>
          </a:p>
          <a:p>
            <a:r>
              <a:rPr lang="en-US" sz="2400" dirty="0" err="1" smtClean="0"/>
              <a:t>endcase</a:t>
            </a:r>
            <a:endParaRPr lang="en-US" sz="2400" dirty="0"/>
          </a:p>
        </p:txBody>
      </p:sp>
    </p:spTree>
    <p:extLst>
      <p:ext uri="{BB962C8B-B14F-4D97-AF65-F5344CB8AC3E}">
        <p14:creationId xmlns:p14="http://schemas.microsoft.com/office/powerpoint/2010/main" val="2937216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537" y="271651"/>
            <a:ext cx="9103057" cy="6247864"/>
          </a:xfrm>
          <a:prstGeom prst="rect">
            <a:avLst/>
          </a:prstGeom>
        </p:spPr>
        <p:txBody>
          <a:bodyPr wrap="square">
            <a:spAutoFit/>
          </a:bodyPr>
          <a:lstStyle/>
          <a:p>
            <a:r>
              <a:rPr lang="en-US" sz="2000" dirty="0"/>
              <a:t>2'b10: //define signals in time step T2</a:t>
            </a:r>
          </a:p>
          <a:p>
            <a:r>
              <a:rPr lang="en-US" sz="2000" dirty="0"/>
              <a:t>case(I)</a:t>
            </a:r>
          </a:p>
          <a:p>
            <a:r>
              <a:rPr lang="en-US" sz="2000" dirty="0"/>
              <a:t>2'b10: begin //Add</a:t>
            </a:r>
          </a:p>
          <a:p>
            <a:r>
              <a:rPr lang="en-US" sz="2000" dirty="0"/>
              <a:t>Rout = Y; Gin = 1'b1;</a:t>
            </a:r>
          </a:p>
          <a:p>
            <a:r>
              <a:rPr lang="en-US" sz="2000" dirty="0"/>
              <a:t>end</a:t>
            </a:r>
          </a:p>
          <a:p>
            <a:r>
              <a:rPr lang="en-US" sz="2000" dirty="0"/>
              <a:t>2'b11: begin //Sub</a:t>
            </a:r>
          </a:p>
          <a:p>
            <a:r>
              <a:rPr lang="en-US" sz="2000" dirty="0"/>
              <a:t>Rout = Y; </a:t>
            </a:r>
            <a:r>
              <a:rPr lang="en-US" sz="2000" dirty="0" err="1"/>
              <a:t>AddSub</a:t>
            </a:r>
            <a:r>
              <a:rPr lang="en-US" sz="2000" dirty="0"/>
              <a:t> = 1'b1; Gin = 1'b1;</a:t>
            </a:r>
          </a:p>
          <a:p>
            <a:r>
              <a:rPr lang="en-US" sz="2000" dirty="0"/>
              <a:t>end</a:t>
            </a:r>
          </a:p>
          <a:p>
            <a:r>
              <a:rPr lang="en-US" sz="2000" dirty="0"/>
              <a:t>default: ; //Add, Sub</a:t>
            </a:r>
          </a:p>
          <a:p>
            <a:r>
              <a:rPr lang="en-US" sz="2000" dirty="0" err="1"/>
              <a:t>endcase</a:t>
            </a:r>
            <a:endParaRPr lang="en-US" sz="2000" dirty="0"/>
          </a:p>
          <a:p>
            <a:r>
              <a:rPr lang="en-US" sz="2000" dirty="0"/>
              <a:t>2'b11:</a:t>
            </a:r>
          </a:p>
          <a:p>
            <a:r>
              <a:rPr lang="en-US" sz="2000" dirty="0"/>
              <a:t>case (I)</a:t>
            </a:r>
          </a:p>
          <a:p>
            <a:r>
              <a:rPr lang="en-US" sz="2000" dirty="0"/>
              <a:t>2'b10, 2'b11: </a:t>
            </a:r>
          </a:p>
          <a:p>
            <a:r>
              <a:rPr lang="en-US" sz="2000" dirty="0"/>
              <a:t>begin</a:t>
            </a:r>
          </a:p>
          <a:p>
            <a:r>
              <a:rPr lang="en-US" sz="2000" dirty="0"/>
              <a:t>Gout = 1'b1; </a:t>
            </a:r>
            <a:r>
              <a:rPr lang="en-US" sz="2000" dirty="0" err="1"/>
              <a:t>Rin</a:t>
            </a:r>
            <a:r>
              <a:rPr lang="en-US" sz="2000" dirty="0"/>
              <a:t> = </a:t>
            </a:r>
            <a:r>
              <a:rPr lang="en-US" sz="2000" dirty="0" err="1"/>
              <a:t>Xreg</a:t>
            </a:r>
            <a:r>
              <a:rPr lang="en-US" sz="2000" dirty="0"/>
              <a:t>;</a:t>
            </a:r>
          </a:p>
          <a:p>
            <a:r>
              <a:rPr lang="en-US" sz="2000" dirty="0"/>
              <a:t>end</a:t>
            </a:r>
          </a:p>
          <a:p>
            <a:r>
              <a:rPr lang="en-US" sz="2000" dirty="0"/>
              <a:t>default: ; //Add, Sub</a:t>
            </a:r>
          </a:p>
          <a:p>
            <a:r>
              <a:rPr lang="en-US" sz="2000" dirty="0" err="1"/>
              <a:t>endcase</a:t>
            </a:r>
            <a:endParaRPr lang="en-US" sz="2000" dirty="0"/>
          </a:p>
          <a:p>
            <a:r>
              <a:rPr lang="en-US" sz="2000" dirty="0" err="1"/>
              <a:t>endcase</a:t>
            </a:r>
            <a:endParaRPr lang="en-US" sz="2000" dirty="0"/>
          </a:p>
          <a:p>
            <a:r>
              <a:rPr lang="en-US" sz="2000" dirty="0"/>
              <a:t>end</a:t>
            </a:r>
            <a:endParaRPr lang="en-US" sz="2000" dirty="0"/>
          </a:p>
        </p:txBody>
      </p:sp>
    </p:spTree>
    <p:extLst>
      <p:ext uri="{BB962C8B-B14F-4D97-AF65-F5344CB8AC3E}">
        <p14:creationId xmlns:p14="http://schemas.microsoft.com/office/powerpoint/2010/main" val="489686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4084" y="131635"/>
            <a:ext cx="7806519" cy="6555641"/>
          </a:xfrm>
          <a:prstGeom prst="rect">
            <a:avLst/>
          </a:prstGeom>
        </p:spPr>
        <p:txBody>
          <a:bodyPr wrap="square">
            <a:spAutoFit/>
          </a:bodyPr>
          <a:lstStyle/>
          <a:p>
            <a:r>
              <a:rPr lang="en-US" sz="2800" dirty="0"/>
              <a:t>regn2 reg_0 (</a:t>
            </a:r>
            <a:r>
              <a:rPr lang="en-US" sz="2800" dirty="0" err="1"/>
              <a:t>BusWires</a:t>
            </a:r>
            <a:r>
              <a:rPr lang="en-US" sz="2800" dirty="0"/>
              <a:t>, </a:t>
            </a:r>
            <a:r>
              <a:rPr lang="en-US" sz="2800" dirty="0" err="1"/>
              <a:t>Rin</a:t>
            </a:r>
            <a:r>
              <a:rPr lang="en-US" sz="2800" dirty="0"/>
              <a:t>[0], Clock, R0);</a:t>
            </a:r>
          </a:p>
          <a:p>
            <a:r>
              <a:rPr lang="en-US" sz="2800" dirty="0"/>
              <a:t>regn2 reg_1 (</a:t>
            </a:r>
            <a:r>
              <a:rPr lang="en-US" sz="2800" dirty="0" err="1"/>
              <a:t>BusWires</a:t>
            </a:r>
            <a:r>
              <a:rPr lang="en-US" sz="2800" dirty="0"/>
              <a:t>, </a:t>
            </a:r>
            <a:r>
              <a:rPr lang="en-US" sz="2800" dirty="0" err="1"/>
              <a:t>Rin</a:t>
            </a:r>
            <a:r>
              <a:rPr lang="en-US" sz="2800" dirty="0"/>
              <a:t>[1], Clock, R1);</a:t>
            </a:r>
          </a:p>
          <a:p>
            <a:r>
              <a:rPr lang="en-US" sz="2800" dirty="0"/>
              <a:t>regn2 reg_2 (</a:t>
            </a:r>
            <a:r>
              <a:rPr lang="en-US" sz="2800" dirty="0" err="1"/>
              <a:t>BusWires</a:t>
            </a:r>
            <a:r>
              <a:rPr lang="en-US" sz="2800" dirty="0"/>
              <a:t>, </a:t>
            </a:r>
            <a:r>
              <a:rPr lang="en-US" sz="2800" dirty="0" err="1"/>
              <a:t>Rin</a:t>
            </a:r>
            <a:r>
              <a:rPr lang="en-US" sz="2800" dirty="0"/>
              <a:t>[2], Clock, R2);</a:t>
            </a:r>
          </a:p>
          <a:p>
            <a:r>
              <a:rPr lang="en-US" sz="2800" dirty="0"/>
              <a:t>regn2 reg_3 (</a:t>
            </a:r>
            <a:r>
              <a:rPr lang="en-US" sz="2800" dirty="0" err="1"/>
              <a:t>BusWires</a:t>
            </a:r>
            <a:r>
              <a:rPr lang="en-US" sz="2800" dirty="0"/>
              <a:t>, </a:t>
            </a:r>
            <a:r>
              <a:rPr lang="en-US" sz="2800" dirty="0" err="1"/>
              <a:t>Rin</a:t>
            </a:r>
            <a:r>
              <a:rPr lang="en-US" sz="2800" dirty="0"/>
              <a:t>[3], Clock, R3);</a:t>
            </a:r>
          </a:p>
          <a:p>
            <a:r>
              <a:rPr lang="en-US" sz="2800" dirty="0"/>
              <a:t>regn2 </a:t>
            </a:r>
            <a:r>
              <a:rPr lang="en-US" sz="2800" dirty="0" err="1"/>
              <a:t>reg_A</a:t>
            </a:r>
            <a:r>
              <a:rPr lang="en-US" sz="2800" dirty="0"/>
              <a:t> (</a:t>
            </a:r>
            <a:r>
              <a:rPr lang="en-US" sz="2800" dirty="0" err="1"/>
              <a:t>BusWires</a:t>
            </a:r>
            <a:r>
              <a:rPr lang="en-US" sz="2800" dirty="0"/>
              <a:t>, Ain, Clock, A);</a:t>
            </a:r>
          </a:p>
          <a:p>
            <a:r>
              <a:rPr lang="en-US" sz="2800" dirty="0"/>
              <a:t>// </a:t>
            </a:r>
            <a:r>
              <a:rPr lang="en-US" sz="2800" dirty="0" err="1"/>
              <a:t>alu</a:t>
            </a:r>
            <a:endParaRPr lang="en-US" sz="2800" dirty="0"/>
          </a:p>
          <a:p>
            <a:r>
              <a:rPr lang="en-US" sz="2800" dirty="0"/>
              <a:t>always @(</a:t>
            </a:r>
            <a:r>
              <a:rPr lang="en-US" sz="2800" dirty="0" err="1"/>
              <a:t>AddSub</a:t>
            </a:r>
            <a:r>
              <a:rPr lang="en-US" sz="2800" dirty="0"/>
              <a:t> or A or </a:t>
            </a:r>
            <a:r>
              <a:rPr lang="en-US" sz="2800" dirty="0" err="1"/>
              <a:t>BusWires</a:t>
            </a:r>
            <a:r>
              <a:rPr lang="en-US" sz="2800" dirty="0"/>
              <a:t>)</a:t>
            </a:r>
          </a:p>
          <a:p>
            <a:r>
              <a:rPr lang="en-US" sz="2800" dirty="0"/>
              <a:t>begin</a:t>
            </a:r>
          </a:p>
          <a:p>
            <a:r>
              <a:rPr lang="en-US" sz="2800" dirty="0"/>
              <a:t>if (!</a:t>
            </a:r>
            <a:r>
              <a:rPr lang="en-US" sz="2800" dirty="0" err="1"/>
              <a:t>AddSub</a:t>
            </a:r>
            <a:r>
              <a:rPr lang="en-US" sz="2800" dirty="0"/>
              <a:t>)</a:t>
            </a:r>
          </a:p>
          <a:p>
            <a:r>
              <a:rPr lang="en-US" sz="2800" dirty="0"/>
              <a:t>Sum = A + </a:t>
            </a:r>
            <a:r>
              <a:rPr lang="en-US" sz="2800" dirty="0" err="1"/>
              <a:t>BusWires</a:t>
            </a:r>
            <a:r>
              <a:rPr lang="en-US" sz="2800" dirty="0"/>
              <a:t>;</a:t>
            </a:r>
          </a:p>
          <a:p>
            <a:r>
              <a:rPr lang="en-US" sz="2800" dirty="0"/>
              <a:t>else</a:t>
            </a:r>
          </a:p>
          <a:p>
            <a:r>
              <a:rPr lang="en-US" sz="2800" dirty="0"/>
              <a:t>Sum = A - </a:t>
            </a:r>
            <a:r>
              <a:rPr lang="en-US" sz="2800" dirty="0" err="1"/>
              <a:t>BusWires</a:t>
            </a:r>
            <a:r>
              <a:rPr lang="en-US" sz="2800" dirty="0"/>
              <a:t>;</a:t>
            </a:r>
          </a:p>
          <a:p>
            <a:r>
              <a:rPr lang="en-US" sz="2800" dirty="0"/>
              <a:t>end</a:t>
            </a:r>
          </a:p>
          <a:p>
            <a:r>
              <a:rPr lang="en-US" sz="2800" dirty="0"/>
              <a:t>regn2 </a:t>
            </a:r>
            <a:r>
              <a:rPr lang="en-US" sz="2800" dirty="0" err="1"/>
              <a:t>reg_G</a:t>
            </a:r>
            <a:r>
              <a:rPr lang="en-US" sz="2800" dirty="0"/>
              <a:t> (Sum, Gin, Clock, G);</a:t>
            </a:r>
          </a:p>
          <a:p>
            <a:r>
              <a:rPr lang="en-US" sz="2800" dirty="0"/>
              <a:t>assign </a:t>
            </a:r>
            <a:r>
              <a:rPr lang="en-US" sz="2800" dirty="0" err="1"/>
              <a:t>Sel</a:t>
            </a:r>
            <a:r>
              <a:rPr lang="en-US" sz="2800" dirty="0"/>
              <a:t> = {Rout, Gout, Extern};</a:t>
            </a:r>
          </a:p>
        </p:txBody>
      </p:sp>
    </p:spTree>
    <p:extLst>
      <p:ext uri="{BB962C8B-B14F-4D97-AF65-F5344CB8AC3E}">
        <p14:creationId xmlns:p14="http://schemas.microsoft.com/office/powerpoint/2010/main" val="3907863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7373" y="174598"/>
            <a:ext cx="6096000" cy="6986528"/>
          </a:xfrm>
          <a:prstGeom prst="rect">
            <a:avLst/>
          </a:prstGeom>
        </p:spPr>
        <p:txBody>
          <a:bodyPr>
            <a:spAutoFit/>
          </a:bodyPr>
          <a:lstStyle/>
          <a:p>
            <a:r>
              <a:rPr lang="en-US" sz="2800" dirty="0"/>
              <a:t>always @(</a:t>
            </a:r>
            <a:r>
              <a:rPr lang="en-US" sz="2800" dirty="0" err="1"/>
              <a:t>Sel</a:t>
            </a:r>
            <a:r>
              <a:rPr lang="en-US" sz="2800" dirty="0"/>
              <a:t> or R0 or R1 or R2 or R3 or G or Data)</a:t>
            </a:r>
          </a:p>
          <a:p>
            <a:r>
              <a:rPr lang="en-US" sz="2800" dirty="0"/>
              <a:t>begin</a:t>
            </a:r>
          </a:p>
          <a:p>
            <a:r>
              <a:rPr lang="en-US" sz="2800" dirty="0"/>
              <a:t>if (</a:t>
            </a:r>
            <a:r>
              <a:rPr lang="en-US" sz="2800" dirty="0" err="1"/>
              <a:t>Sel</a:t>
            </a:r>
            <a:r>
              <a:rPr lang="en-US" sz="2800" dirty="0"/>
              <a:t> == 6'b100000)</a:t>
            </a:r>
          </a:p>
          <a:p>
            <a:r>
              <a:rPr lang="en-US" sz="2800" dirty="0" err="1"/>
              <a:t>BusWires</a:t>
            </a:r>
            <a:r>
              <a:rPr lang="en-US" sz="2800" dirty="0"/>
              <a:t> = R0;</a:t>
            </a:r>
          </a:p>
          <a:p>
            <a:r>
              <a:rPr lang="en-US" sz="2800" dirty="0"/>
              <a:t>else if (</a:t>
            </a:r>
            <a:r>
              <a:rPr lang="en-US" sz="2800" dirty="0" err="1"/>
              <a:t>Sel</a:t>
            </a:r>
            <a:r>
              <a:rPr lang="en-US" sz="2800" dirty="0"/>
              <a:t> == 6'b010000)</a:t>
            </a:r>
          </a:p>
          <a:p>
            <a:r>
              <a:rPr lang="en-US" sz="2800" dirty="0" err="1"/>
              <a:t>BusWires</a:t>
            </a:r>
            <a:r>
              <a:rPr lang="en-US" sz="2800" dirty="0"/>
              <a:t> = R1;</a:t>
            </a:r>
          </a:p>
          <a:p>
            <a:r>
              <a:rPr lang="en-US" sz="2800" dirty="0"/>
              <a:t>else if (</a:t>
            </a:r>
            <a:r>
              <a:rPr lang="en-US" sz="2800" dirty="0" err="1"/>
              <a:t>Sel</a:t>
            </a:r>
            <a:r>
              <a:rPr lang="en-US" sz="2800" dirty="0"/>
              <a:t> == 6'b001000)</a:t>
            </a:r>
          </a:p>
          <a:p>
            <a:r>
              <a:rPr lang="en-US" sz="2800" dirty="0" err="1"/>
              <a:t>BusWires</a:t>
            </a:r>
            <a:r>
              <a:rPr lang="en-US" sz="2800" dirty="0"/>
              <a:t> = R2;</a:t>
            </a:r>
          </a:p>
          <a:p>
            <a:r>
              <a:rPr lang="en-US" sz="2800" dirty="0"/>
              <a:t>else if (</a:t>
            </a:r>
            <a:r>
              <a:rPr lang="en-US" sz="2800" dirty="0" err="1"/>
              <a:t>Sel</a:t>
            </a:r>
            <a:r>
              <a:rPr lang="en-US" sz="2800" dirty="0"/>
              <a:t> == 6'b000100)</a:t>
            </a:r>
          </a:p>
          <a:p>
            <a:r>
              <a:rPr lang="en-US" sz="2800" dirty="0" err="1"/>
              <a:t>BusWires</a:t>
            </a:r>
            <a:r>
              <a:rPr lang="en-US" sz="2800" dirty="0"/>
              <a:t> = R3;</a:t>
            </a:r>
          </a:p>
          <a:p>
            <a:r>
              <a:rPr lang="en-US" sz="2800" dirty="0"/>
              <a:t>else if (</a:t>
            </a:r>
            <a:r>
              <a:rPr lang="en-US" sz="2800" dirty="0" err="1"/>
              <a:t>Sel</a:t>
            </a:r>
            <a:r>
              <a:rPr lang="en-US" sz="2800" dirty="0"/>
              <a:t> == 6'b000010)</a:t>
            </a:r>
          </a:p>
          <a:p>
            <a:r>
              <a:rPr lang="en-US" sz="2800" dirty="0" err="1"/>
              <a:t>BusWires</a:t>
            </a:r>
            <a:r>
              <a:rPr lang="en-US" sz="2800" dirty="0"/>
              <a:t> = G;</a:t>
            </a:r>
          </a:p>
          <a:p>
            <a:r>
              <a:rPr lang="en-US" sz="2800" dirty="0"/>
              <a:t>else </a:t>
            </a:r>
            <a:r>
              <a:rPr lang="en-US" sz="2800" dirty="0" err="1"/>
              <a:t>BusWires</a:t>
            </a:r>
            <a:r>
              <a:rPr lang="en-US" sz="2800" dirty="0"/>
              <a:t> = Data;</a:t>
            </a:r>
          </a:p>
          <a:p>
            <a:r>
              <a:rPr lang="en-US" sz="2800" dirty="0"/>
              <a:t>e</a:t>
            </a:r>
            <a:r>
              <a:rPr lang="en-US" sz="2800" dirty="0" smtClean="0"/>
              <a:t>nd</a:t>
            </a:r>
          </a:p>
          <a:p>
            <a:r>
              <a:rPr lang="en-US" sz="2800" dirty="0" err="1"/>
              <a:t>e</a:t>
            </a:r>
            <a:r>
              <a:rPr lang="en-US" sz="2800" dirty="0" err="1" smtClean="0"/>
              <a:t>ndmodule</a:t>
            </a:r>
            <a:endParaRPr lang="en-US" sz="2800" dirty="0"/>
          </a:p>
        </p:txBody>
      </p:sp>
    </p:spTree>
    <p:extLst>
      <p:ext uri="{BB962C8B-B14F-4D97-AF65-F5344CB8AC3E}">
        <p14:creationId xmlns:p14="http://schemas.microsoft.com/office/powerpoint/2010/main" val="39239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284" y="121526"/>
            <a:ext cx="6096000" cy="6247864"/>
          </a:xfrm>
          <a:prstGeom prst="rect">
            <a:avLst/>
          </a:prstGeom>
        </p:spPr>
        <p:txBody>
          <a:bodyPr>
            <a:spAutoFit/>
          </a:bodyPr>
          <a:lstStyle/>
          <a:p>
            <a:r>
              <a:rPr lang="en-US" sz="2000" dirty="0"/>
              <a:t>module upcount1(Clear, Clock, Q);</a:t>
            </a:r>
          </a:p>
          <a:p>
            <a:r>
              <a:rPr lang="en-US" sz="2000" dirty="0"/>
              <a:t>input Clear, Clock;</a:t>
            </a:r>
          </a:p>
          <a:p>
            <a:r>
              <a:rPr lang="en-US" sz="2000" dirty="0"/>
              <a:t>output [1:0] Q;</a:t>
            </a:r>
          </a:p>
          <a:p>
            <a:r>
              <a:rPr lang="en-US" sz="2000" dirty="0" err="1"/>
              <a:t>reg</a:t>
            </a:r>
            <a:r>
              <a:rPr lang="en-US" sz="2000" dirty="0"/>
              <a:t> [1:0] Q;</a:t>
            </a:r>
          </a:p>
          <a:p>
            <a:r>
              <a:rPr lang="en-US" sz="2000" dirty="0"/>
              <a:t>always @(</a:t>
            </a:r>
            <a:r>
              <a:rPr lang="en-US" sz="2000" dirty="0" err="1"/>
              <a:t>posedge</a:t>
            </a:r>
            <a:r>
              <a:rPr lang="en-US" sz="2000" dirty="0"/>
              <a:t> Clock)</a:t>
            </a:r>
          </a:p>
          <a:p>
            <a:r>
              <a:rPr lang="en-US" sz="2000" dirty="0"/>
              <a:t>if (Clear)</a:t>
            </a:r>
          </a:p>
          <a:p>
            <a:r>
              <a:rPr lang="en-US" sz="2000" dirty="0"/>
              <a:t>Q &lt;= 0;</a:t>
            </a:r>
          </a:p>
          <a:p>
            <a:r>
              <a:rPr lang="en-US" sz="2000" dirty="0"/>
              <a:t>else</a:t>
            </a:r>
          </a:p>
          <a:p>
            <a:r>
              <a:rPr lang="en-US" sz="2000" dirty="0"/>
              <a:t>Q &lt;= Q + 1;</a:t>
            </a:r>
          </a:p>
          <a:p>
            <a:r>
              <a:rPr lang="en-US" sz="2000" dirty="0" err="1"/>
              <a:t>endmodule</a:t>
            </a:r>
            <a:endParaRPr lang="en-US" sz="2000" dirty="0"/>
          </a:p>
          <a:p>
            <a:r>
              <a:rPr lang="en-US" sz="2000" dirty="0"/>
              <a:t>module regn2(R, L, Clock, Q);</a:t>
            </a:r>
          </a:p>
          <a:p>
            <a:r>
              <a:rPr lang="en-US" sz="2000" dirty="0"/>
              <a:t>parameter n = 4;</a:t>
            </a:r>
          </a:p>
          <a:p>
            <a:r>
              <a:rPr lang="en-US" sz="2000" dirty="0"/>
              <a:t>input [n-1:0] R;</a:t>
            </a:r>
          </a:p>
          <a:p>
            <a:r>
              <a:rPr lang="en-US" sz="2000" dirty="0"/>
              <a:t>input L, Clock;</a:t>
            </a:r>
          </a:p>
          <a:p>
            <a:r>
              <a:rPr lang="en-US" sz="2000" dirty="0"/>
              <a:t>output[n-1:0] Q;</a:t>
            </a:r>
          </a:p>
          <a:p>
            <a:r>
              <a:rPr lang="en-US" sz="2000" dirty="0" err="1"/>
              <a:t>reg</a:t>
            </a:r>
            <a:r>
              <a:rPr lang="en-US" sz="2000" dirty="0"/>
              <a:t> [n-1:0] Q;</a:t>
            </a:r>
          </a:p>
          <a:p>
            <a:r>
              <a:rPr lang="en-US" sz="2000" dirty="0"/>
              <a:t>always @(</a:t>
            </a:r>
            <a:r>
              <a:rPr lang="en-US" sz="2000" dirty="0" err="1"/>
              <a:t>posedge</a:t>
            </a:r>
            <a:r>
              <a:rPr lang="en-US" sz="2000" dirty="0"/>
              <a:t> Clock)</a:t>
            </a:r>
          </a:p>
          <a:p>
            <a:r>
              <a:rPr lang="en-US" sz="2000" dirty="0"/>
              <a:t>if (L)</a:t>
            </a:r>
          </a:p>
          <a:p>
            <a:r>
              <a:rPr lang="en-US" sz="2000" dirty="0"/>
              <a:t>Q &lt;= R;</a:t>
            </a:r>
          </a:p>
          <a:p>
            <a:r>
              <a:rPr lang="en-US" sz="2000" dirty="0" err="1"/>
              <a:t>endmodule</a:t>
            </a:r>
            <a:endParaRPr lang="en-US" sz="2000" dirty="0"/>
          </a:p>
        </p:txBody>
      </p:sp>
    </p:spTree>
    <p:extLst>
      <p:ext uri="{BB962C8B-B14F-4D97-AF65-F5344CB8AC3E}">
        <p14:creationId xmlns:p14="http://schemas.microsoft.com/office/powerpoint/2010/main" val="1284957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dirty="0"/>
              <a:t>module dec2to4 (W, </a:t>
            </a:r>
            <a:r>
              <a:rPr lang="en-US" dirty="0" err="1"/>
              <a:t>En</a:t>
            </a:r>
            <a:r>
              <a:rPr lang="en-US" dirty="0"/>
              <a:t>, Y);</a:t>
            </a:r>
          </a:p>
          <a:p>
            <a:r>
              <a:rPr lang="en-US" dirty="0"/>
              <a:t>input [1:0]W;</a:t>
            </a:r>
          </a:p>
          <a:p>
            <a:r>
              <a:rPr lang="en-US" dirty="0"/>
              <a:t>input </a:t>
            </a:r>
            <a:r>
              <a:rPr lang="en-US" dirty="0" err="1"/>
              <a:t>En</a:t>
            </a:r>
            <a:r>
              <a:rPr lang="en-US" dirty="0"/>
              <a:t>;</a:t>
            </a:r>
          </a:p>
          <a:p>
            <a:r>
              <a:rPr lang="en-US" dirty="0"/>
              <a:t>output [0:3] Y;</a:t>
            </a:r>
          </a:p>
          <a:p>
            <a:r>
              <a:rPr lang="en-US" dirty="0" err="1"/>
              <a:t>reg</a:t>
            </a:r>
            <a:r>
              <a:rPr lang="en-US" dirty="0"/>
              <a:t> [0:3] Y;</a:t>
            </a:r>
          </a:p>
          <a:p>
            <a:r>
              <a:rPr lang="en-US" dirty="0"/>
              <a:t>always @(W or </a:t>
            </a:r>
            <a:r>
              <a:rPr lang="en-US" dirty="0" err="1"/>
              <a:t>En</a:t>
            </a:r>
            <a:r>
              <a:rPr lang="en-US" dirty="0"/>
              <a:t>)</a:t>
            </a:r>
          </a:p>
          <a:p>
            <a:r>
              <a:rPr lang="en-US" dirty="0"/>
              <a:t>case ({</a:t>
            </a:r>
            <a:r>
              <a:rPr lang="en-US" dirty="0" err="1"/>
              <a:t>En,W</a:t>
            </a:r>
            <a:r>
              <a:rPr lang="en-US" dirty="0"/>
              <a:t>})</a:t>
            </a:r>
          </a:p>
          <a:p>
            <a:r>
              <a:rPr lang="en-US" dirty="0"/>
              <a:t>3'b100: Y = 4'b1000;</a:t>
            </a:r>
          </a:p>
          <a:p>
            <a:r>
              <a:rPr lang="en-US" dirty="0"/>
              <a:t>3'b101: Y = 4'b0100;</a:t>
            </a:r>
          </a:p>
          <a:p>
            <a:r>
              <a:rPr lang="en-US" dirty="0"/>
              <a:t>3'b110: Y = 4'b0010;</a:t>
            </a:r>
          </a:p>
          <a:p>
            <a:r>
              <a:rPr lang="en-US" dirty="0"/>
              <a:t>3'b111: Y = 4'b0001;</a:t>
            </a:r>
          </a:p>
          <a:p>
            <a:r>
              <a:rPr lang="en-US" dirty="0"/>
              <a:t>default: Y = 4'b0000;</a:t>
            </a:r>
          </a:p>
          <a:p>
            <a:r>
              <a:rPr lang="en-US" dirty="0" err="1"/>
              <a:t>endcase</a:t>
            </a:r>
            <a:endParaRPr lang="en-US" dirty="0"/>
          </a:p>
          <a:p>
            <a:r>
              <a:rPr lang="en-US" dirty="0" err="1"/>
              <a:t>endmodule</a:t>
            </a:r>
            <a:endParaRPr lang="en-US" dirty="0"/>
          </a:p>
          <a:p>
            <a:r>
              <a:rPr lang="en-US" dirty="0"/>
              <a:t>module regn3(R, L, Clock, Q);</a:t>
            </a:r>
          </a:p>
          <a:p>
            <a:r>
              <a:rPr lang="en-US" dirty="0"/>
              <a:t>parameter n = 6;</a:t>
            </a:r>
          </a:p>
          <a:p>
            <a:r>
              <a:rPr lang="en-US" dirty="0"/>
              <a:t>input [n-1:0] R;</a:t>
            </a:r>
          </a:p>
          <a:p>
            <a:r>
              <a:rPr lang="en-US" dirty="0"/>
              <a:t>input L, Clock;</a:t>
            </a:r>
          </a:p>
          <a:p>
            <a:r>
              <a:rPr lang="en-US" dirty="0"/>
              <a:t>output[n-1:0] Q;</a:t>
            </a:r>
          </a:p>
          <a:p>
            <a:r>
              <a:rPr lang="en-US" dirty="0" err="1"/>
              <a:t>reg</a:t>
            </a:r>
            <a:r>
              <a:rPr lang="en-US" dirty="0"/>
              <a:t> [n-1:0] Q;</a:t>
            </a:r>
          </a:p>
          <a:p>
            <a:r>
              <a:rPr lang="en-US" dirty="0"/>
              <a:t>always @(</a:t>
            </a:r>
            <a:r>
              <a:rPr lang="en-US" dirty="0" err="1"/>
              <a:t>posedge</a:t>
            </a:r>
            <a:r>
              <a:rPr lang="en-US" dirty="0"/>
              <a:t> Clock)</a:t>
            </a:r>
          </a:p>
          <a:p>
            <a:r>
              <a:rPr lang="en-US" dirty="0"/>
              <a:t>if (L)</a:t>
            </a:r>
          </a:p>
          <a:p>
            <a:r>
              <a:rPr lang="en-US" dirty="0"/>
              <a:t>Q &lt;= R;</a:t>
            </a:r>
          </a:p>
          <a:p>
            <a:r>
              <a:rPr lang="en-US" dirty="0" err="1"/>
              <a:t>endmodule</a:t>
            </a:r>
            <a:endParaRPr lang="en-US" dirty="0"/>
          </a:p>
        </p:txBody>
      </p:sp>
    </p:spTree>
    <p:extLst>
      <p:ext uri="{BB962C8B-B14F-4D97-AF65-F5344CB8AC3E}">
        <p14:creationId xmlns:p14="http://schemas.microsoft.com/office/powerpoint/2010/main" val="3669246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708" y="391952"/>
            <a:ext cx="3944798" cy="523220"/>
          </a:xfrm>
          <a:prstGeom prst="rect">
            <a:avLst/>
          </a:prstGeom>
        </p:spPr>
        <p:txBody>
          <a:bodyPr wrap="none">
            <a:spAutoFit/>
          </a:bodyPr>
          <a:lstStyle/>
          <a:p>
            <a:r>
              <a:rPr lang="en-US" sz="2800" b="1" dirty="0">
                <a:latin typeface="Times-BoldSC"/>
              </a:rPr>
              <a:t>A Bit-Counting Circuit</a:t>
            </a:r>
            <a:endParaRPr lang="en-US" sz="2800" dirty="0"/>
          </a:p>
        </p:txBody>
      </p:sp>
      <p:sp>
        <p:nvSpPr>
          <p:cNvPr id="3" name="Rectangle 2"/>
          <p:cNvSpPr/>
          <p:nvPr/>
        </p:nvSpPr>
        <p:spPr>
          <a:xfrm>
            <a:off x="762680" y="1195149"/>
            <a:ext cx="10537666" cy="461665"/>
          </a:xfrm>
          <a:prstGeom prst="rect">
            <a:avLst/>
          </a:prstGeom>
        </p:spPr>
        <p:txBody>
          <a:bodyPr wrap="square">
            <a:spAutoFit/>
          </a:bodyPr>
          <a:lstStyle/>
          <a:p>
            <a:r>
              <a:rPr lang="en-US" sz="2400" b="1" dirty="0" smtClean="0">
                <a:latin typeface="Times-Roman"/>
              </a:rPr>
              <a:t>To </a:t>
            </a:r>
            <a:r>
              <a:rPr lang="en-US" sz="2400" b="1" dirty="0">
                <a:latin typeface="Times-Roman"/>
              </a:rPr>
              <a:t>count the number of bits in a register, </a:t>
            </a:r>
            <a:r>
              <a:rPr lang="en-US" sz="2400" b="1" i="1" dirty="0">
                <a:latin typeface="Times-Italic"/>
              </a:rPr>
              <a:t>A</a:t>
            </a:r>
            <a:r>
              <a:rPr lang="en-US" sz="2400" b="1" dirty="0">
                <a:latin typeface="Times-Roman"/>
              </a:rPr>
              <a:t>, that have the value 1.</a:t>
            </a:r>
            <a:endParaRPr lang="en-US" sz="2400" b="1" dirty="0"/>
          </a:p>
        </p:txBody>
      </p:sp>
      <p:pic>
        <p:nvPicPr>
          <p:cNvPr id="4" name="Picture 3"/>
          <p:cNvPicPr>
            <a:picLocks noChangeAspect="1"/>
          </p:cNvPicPr>
          <p:nvPr/>
        </p:nvPicPr>
        <p:blipFill>
          <a:blip r:embed="rId2"/>
          <a:stretch>
            <a:fillRect/>
          </a:stretch>
        </p:blipFill>
        <p:spPr>
          <a:xfrm>
            <a:off x="3909409" y="2182451"/>
            <a:ext cx="4251952" cy="3887380"/>
          </a:xfrm>
          <a:prstGeom prst="rect">
            <a:avLst/>
          </a:prstGeom>
        </p:spPr>
      </p:pic>
    </p:spTree>
    <p:extLst>
      <p:ext uri="{BB962C8B-B14F-4D97-AF65-F5344CB8AC3E}">
        <p14:creationId xmlns:p14="http://schemas.microsoft.com/office/powerpoint/2010/main" val="4036956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7791" y="164199"/>
            <a:ext cx="6946709" cy="6467295"/>
          </a:xfrm>
          <a:prstGeom prst="rect">
            <a:avLst/>
          </a:prstGeom>
        </p:spPr>
      </p:pic>
    </p:spTree>
    <p:extLst>
      <p:ext uri="{BB962C8B-B14F-4D97-AF65-F5344CB8AC3E}">
        <p14:creationId xmlns:p14="http://schemas.microsoft.com/office/powerpoint/2010/main" val="37405617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877" y="1064527"/>
            <a:ext cx="9662615" cy="4524315"/>
          </a:xfrm>
          <a:prstGeom prst="rect">
            <a:avLst/>
          </a:prstGeom>
        </p:spPr>
        <p:txBody>
          <a:bodyPr wrap="square">
            <a:spAutoFit/>
          </a:bodyPr>
          <a:lstStyle/>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a traditional flowchart, when state </a:t>
            </a:r>
            <a:r>
              <a:rPr lang="en-US" sz="3200" i="1" dirty="0">
                <a:latin typeface="Times New Roman" panose="02020603050405020304" pitchFamily="18" charset="0"/>
                <a:cs typeface="Times New Roman" panose="02020603050405020304" pitchFamily="18" charset="0"/>
              </a:rPr>
              <a:t>S</a:t>
            </a:r>
            <a:r>
              <a:rPr lang="en-US" sz="3200" dirty="0">
                <a:latin typeface="Times New Roman" panose="02020603050405020304" pitchFamily="18" charset="0"/>
                <a:cs typeface="Times New Roman" panose="02020603050405020304" pitchFamily="18" charset="0"/>
              </a:rPr>
              <a:t>2 is entered, the value of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would first be shifted </a:t>
            </a:r>
            <a:r>
              <a:rPr lang="en-US" sz="3200" dirty="0" smtClean="0">
                <a:latin typeface="Times New Roman" panose="02020603050405020304" pitchFamily="18" charset="0"/>
                <a:cs typeface="Times New Roman" panose="02020603050405020304" pitchFamily="18" charset="0"/>
              </a:rPr>
              <a:t>to the </a:t>
            </a:r>
            <a:r>
              <a:rPr lang="en-US" sz="3200" dirty="0">
                <a:latin typeface="Times New Roman" panose="02020603050405020304" pitchFamily="18" charset="0"/>
                <a:cs typeface="Times New Roman" panose="02020603050405020304" pitchFamily="18" charset="0"/>
              </a:rPr>
              <a:t>right. Then we would examine the value of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and if </a:t>
            </a:r>
            <a:r>
              <a:rPr lang="en-US" sz="3200" i="1"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’s LSB is 1, we would </a:t>
            </a:r>
            <a:r>
              <a:rPr lang="en-US" sz="3200" dirty="0" smtClean="0">
                <a:latin typeface="Times New Roman" panose="02020603050405020304" pitchFamily="18" charset="0"/>
                <a:cs typeface="Times New Roman" panose="02020603050405020304" pitchFamily="18" charset="0"/>
              </a:rPr>
              <a:t>immediately add </a:t>
            </a:r>
            <a:r>
              <a:rPr lang="en-US" sz="3200" dirty="0">
                <a:latin typeface="Times New Roman" panose="02020603050405020304" pitchFamily="18" charset="0"/>
                <a:cs typeface="Times New Roman" panose="02020603050405020304" pitchFamily="18" charset="0"/>
              </a:rPr>
              <a:t>1 to </a:t>
            </a:r>
            <a:r>
              <a:rPr lang="en-US" sz="3200" i="1" dirty="0">
                <a:latin typeface="Times New Roman" panose="02020603050405020304" pitchFamily="18" charset="0"/>
                <a:cs typeface="Times New Roman" panose="02020603050405020304" pitchFamily="18" charset="0"/>
              </a:rPr>
              <a:t>B</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But</a:t>
            </a:r>
            <a:r>
              <a:rPr lang="en-US" sz="3200" dirty="0">
                <a:latin typeface="Times New Roman" panose="02020603050405020304" pitchFamily="18" charset="0"/>
                <a:cs typeface="Times New Roman" panose="02020603050405020304" pitchFamily="18" charset="0"/>
              </a:rPr>
              <a:t>, since the ASM chart represents a sequential circuit, changes in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and </a:t>
            </a:r>
            <a:r>
              <a:rPr lang="en-US" sz="3200" i="1" dirty="0" smtClean="0">
                <a:latin typeface="Times New Roman" panose="02020603050405020304" pitchFamily="18" charset="0"/>
                <a:cs typeface="Times New Roman" panose="02020603050405020304" pitchFamily="18" charset="0"/>
              </a:rPr>
              <a:t>B</a:t>
            </a:r>
            <a:r>
              <a:rPr lang="en-US" sz="3200" dirty="0" smtClean="0">
                <a:latin typeface="Times New Roman" panose="02020603050405020304" pitchFamily="18" charset="0"/>
                <a:cs typeface="Times New Roman" panose="02020603050405020304" pitchFamily="18" charset="0"/>
              </a:rPr>
              <a:t>, which </a:t>
            </a:r>
            <a:r>
              <a:rPr lang="en-US" sz="3200" dirty="0">
                <a:latin typeface="Times New Roman" panose="02020603050405020304" pitchFamily="18" charset="0"/>
                <a:cs typeface="Times New Roman" panose="02020603050405020304" pitchFamily="18" charset="0"/>
              </a:rPr>
              <a:t>represent the outputs of flip-flops, take place after the active clock edge. The </a:t>
            </a:r>
            <a:r>
              <a:rPr lang="en-US" sz="3200" dirty="0" smtClean="0">
                <a:latin typeface="Times New Roman" panose="02020603050405020304" pitchFamily="18" charset="0"/>
                <a:cs typeface="Times New Roman" panose="02020603050405020304" pitchFamily="18" charset="0"/>
              </a:rPr>
              <a:t>same clock </a:t>
            </a:r>
            <a:r>
              <a:rPr lang="en-US" sz="3200" dirty="0">
                <a:latin typeface="Times New Roman" panose="02020603050405020304" pitchFamily="18" charset="0"/>
                <a:cs typeface="Times New Roman" panose="02020603050405020304" pitchFamily="18" charset="0"/>
              </a:rPr>
              <a:t>signal that controls changes in the state of the machine also controls changes in </a:t>
            </a:r>
            <a:r>
              <a:rPr lang="en-US" sz="3200" i="1" dirty="0" smtClean="0">
                <a:latin typeface="Times New Roman" panose="02020603050405020304" pitchFamily="18" charset="0"/>
                <a:cs typeface="Times New Roman" panose="02020603050405020304" pitchFamily="18" charset="0"/>
              </a:rPr>
              <a:t>A </a:t>
            </a:r>
            <a:r>
              <a:rPr lang="en-US" sz="3200" dirty="0" smtClean="0">
                <a:latin typeface="Times New Roman" panose="02020603050405020304" pitchFamily="18" charset="0"/>
                <a:cs typeface="Times New Roman" panose="02020603050405020304" pitchFamily="18" charset="0"/>
              </a:rPr>
              <a:t>and </a:t>
            </a:r>
            <a:r>
              <a:rPr lang="en-US" sz="3200" i="1" dirty="0" smtClean="0">
                <a:latin typeface="Times New Roman" panose="02020603050405020304" pitchFamily="18" charset="0"/>
                <a:cs typeface="Times New Roman" panose="02020603050405020304" pitchFamily="18" charset="0"/>
              </a:rPr>
              <a:t>B</a:t>
            </a:r>
            <a:r>
              <a:rPr lang="en-US" sz="3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5274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583" y="592119"/>
            <a:ext cx="9908275" cy="6001643"/>
          </a:xfrm>
          <a:prstGeom prst="rect">
            <a:avLst/>
          </a:prstGeom>
        </p:spPr>
        <p:txBody>
          <a:bodyPr wrap="square">
            <a:spAutoFit/>
          </a:bodyPr>
          <a:lstStyle/>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the machine is in state </a:t>
            </a:r>
            <a:r>
              <a:rPr lang="en-US" sz="3200" i="1" dirty="0">
                <a:latin typeface="Times New Roman" panose="02020603050405020304" pitchFamily="18" charset="0"/>
                <a:cs typeface="Times New Roman" panose="02020603050405020304" pitchFamily="18" charset="0"/>
              </a:rPr>
              <a:t>S</a:t>
            </a:r>
            <a:r>
              <a:rPr lang="en-US" sz="3200" dirty="0">
                <a:latin typeface="Times New Roman" panose="02020603050405020304" pitchFamily="18" charset="0"/>
                <a:cs typeface="Times New Roman" panose="02020603050405020304" pitchFamily="18" charset="0"/>
              </a:rPr>
              <a:t>1, the next active clock edge will only perform </a:t>
            </a:r>
            <a:r>
              <a:rPr lang="en-US" sz="3200" dirty="0" smtClean="0">
                <a:latin typeface="Times New Roman" panose="02020603050405020304" pitchFamily="18" charset="0"/>
                <a:cs typeface="Times New Roman" panose="02020603050405020304" pitchFamily="18" charset="0"/>
              </a:rPr>
              <a:t>the action </a:t>
            </a:r>
            <a:r>
              <a:rPr lang="en-US" sz="3200" dirty="0">
                <a:latin typeface="Times New Roman" panose="02020603050405020304" pitchFamily="18" charset="0"/>
                <a:cs typeface="Times New Roman" panose="02020603050405020304" pitchFamily="18" charset="0"/>
              </a:rPr>
              <a:t>specified inside the state box for </a:t>
            </a:r>
            <a:r>
              <a:rPr lang="en-US" sz="3200" i="1" dirty="0">
                <a:latin typeface="Times New Roman" panose="02020603050405020304" pitchFamily="18" charset="0"/>
                <a:cs typeface="Times New Roman" panose="02020603050405020304" pitchFamily="18" charset="0"/>
              </a:rPr>
              <a:t>S</a:t>
            </a:r>
            <a:r>
              <a:rPr lang="en-US" sz="3200" dirty="0">
                <a:latin typeface="Times New Roman" panose="02020603050405020304" pitchFamily="18" charset="0"/>
                <a:cs typeface="Times New Roman" panose="02020603050405020304" pitchFamily="18" charset="0"/>
              </a:rPr>
              <a:t>1, which is </a:t>
            </a:r>
            <a:r>
              <a:rPr lang="en-US" sz="3200" i="1" dirty="0">
                <a:latin typeface="Times New Roman" panose="02020603050405020304" pitchFamily="18" charset="0"/>
                <a:cs typeface="Times New Roman" panose="02020603050405020304" pitchFamily="18" charset="0"/>
              </a:rPr>
              <a:t>B </a:t>
            </a:r>
            <a:r>
              <a:rPr lang="en-US" sz="3200" dirty="0">
                <a:latin typeface="Times New Roman" panose="02020603050405020304" pitchFamily="18" charset="0"/>
                <a:cs typeface="Times New Roman" panose="02020603050405020304" pitchFamily="18" charset="0"/>
              </a:rPr>
              <a:t>← 0. Hence in state </a:t>
            </a:r>
            <a:r>
              <a:rPr lang="en-US" sz="3200" i="1" dirty="0">
                <a:latin typeface="Times New Roman" panose="02020603050405020304" pitchFamily="18" charset="0"/>
                <a:cs typeface="Times New Roman" panose="02020603050405020304" pitchFamily="18" charset="0"/>
              </a:rPr>
              <a:t>S</a:t>
            </a:r>
            <a:r>
              <a:rPr lang="en-US" sz="3200" dirty="0">
                <a:latin typeface="Times New Roman" panose="02020603050405020304" pitchFamily="18" charset="0"/>
                <a:cs typeface="Times New Roman" panose="02020603050405020304" pitchFamily="18" charset="0"/>
              </a:rPr>
              <a:t>2, the decision box that tests whether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 0, as well as the box that checks the value of </a:t>
            </a:r>
            <a:r>
              <a:rPr lang="en-US" sz="3200" i="1"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0, check the bits in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before they are shifted. </a:t>
            </a:r>
          </a:p>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If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 0, then the FSM will change to state </a:t>
            </a:r>
            <a:r>
              <a:rPr lang="en-US" sz="3200" i="1" dirty="0">
                <a:latin typeface="Times New Roman" panose="02020603050405020304" pitchFamily="18" charset="0"/>
                <a:cs typeface="Times New Roman" panose="02020603050405020304" pitchFamily="18" charset="0"/>
              </a:rPr>
              <a:t>S</a:t>
            </a:r>
            <a:r>
              <a:rPr lang="en-US" sz="3200" dirty="0">
                <a:latin typeface="Times New Roman" panose="02020603050405020304" pitchFamily="18" charset="0"/>
                <a:cs typeface="Times New Roman" panose="02020603050405020304" pitchFamily="18" charset="0"/>
              </a:rPr>
              <a:t>3 on the next clock edge (this clock edge also shifts </a:t>
            </a:r>
            <a:r>
              <a:rPr lang="en-US" sz="3200" i="1"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 which has no effect because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is already 0 in this case.) </a:t>
            </a:r>
          </a:p>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On the other hand, if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 0, then the FSM does not change to </a:t>
            </a:r>
            <a:r>
              <a:rPr lang="en-US" sz="3200" i="1" dirty="0">
                <a:latin typeface="Times New Roman" panose="02020603050405020304" pitchFamily="18" charset="0"/>
                <a:cs typeface="Times New Roman" panose="02020603050405020304" pitchFamily="18" charset="0"/>
              </a:rPr>
              <a:t>S</a:t>
            </a:r>
            <a:r>
              <a:rPr lang="en-US" sz="3200" dirty="0">
                <a:latin typeface="Times New Roman" panose="02020603050405020304" pitchFamily="18" charset="0"/>
                <a:cs typeface="Times New Roman" panose="02020603050405020304" pitchFamily="18" charset="0"/>
              </a:rPr>
              <a:t>3, but remains in </a:t>
            </a:r>
            <a:r>
              <a:rPr lang="en-US" sz="3200" i="1" dirty="0">
                <a:latin typeface="Times New Roman" panose="02020603050405020304" pitchFamily="18" charset="0"/>
                <a:cs typeface="Times New Roman" panose="02020603050405020304" pitchFamily="18" charset="0"/>
              </a:rPr>
              <a:t>S</a:t>
            </a:r>
            <a:r>
              <a:rPr lang="en-US" sz="3200" dirty="0">
                <a:latin typeface="Times New Roman" panose="02020603050405020304" pitchFamily="18" charset="0"/>
                <a:cs typeface="Times New Roman" panose="02020603050405020304" pitchFamily="18" charset="0"/>
              </a:rPr>
              <a:t>2. At the same time, </a:t>
            </a:r>
            <a:r>
              <a:rPr lang="en-US" sz="3200" i="1"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is still shifted, and </a:t>
            </a:r>
            <a:r>
              <a:rPr lang="en-US" sz="3200" i="1" dirty="0">
                <a:latin typeface="Times New Roman" panose="02020603050405020304" pitchFamily="18" charset="0"/>
                <a:cs typeface="Times New Roman" panose="02020603050405020304" pitchFamily="18" charset="0"/>
              </a:rPr>
              <a:t>B </a:t>
            </a:r>
            <a:r>
              <a:rPr lang="en-US" sz="3200" dirty="0">
                <a:latin typeface="Times New Roman" panose="02020603050405020304" pitchFamily="18" charset="0"/>
                <a:cs typeface="Times New Roman" panose="02020603050405020304" pitchFamily="18" charset="0"/>
              </a:rPr>
              <a:t>is incremented if </a:t>
            </a:r>
            <a:r>
              <a:rPr lang="en-US" sz="3200" i="1"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0 has the value 1.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075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937982" y="887105"/>
            <a:ext cx="8134066" cy="5363570"/>
          </a:xfrm>
          <a:prstGeom prst="rect">
            <a:avLst/>
          </a:prstGeom>
          <a:noFill/>
          <a:ln>
            <a:noFill/>
          </a:ln>
        </p:spPr>
      </p:pic>
    </p:spTree>
    <p:extLst>
      <p:ext uri="{BB962C8B-B14F-4D97-AF65-F5344CB8AC3E}">
        <p14:creationId xmlns:p14="http://schemas.microsoft.com/office/powerpoint/2010/main" val="3152102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8068" y="487486"/>
            <a:ext cx="2561920" cy="461665"/>
          </a:xfrm>
          <a:prstGeom prst="rect">
            <a:avLst/>
          </a:prstGeom>
        </p:spPr>
        <p:txBody>
          <a:bodyPr wrap="none">
            <a:spAutoFit/>
          </a:bodyPr>
          <a:lstStyle/>
          <a:p>
            <a:r>
              <a:rPr lang="en-US" sz="2400" b="1" dirty="0" err="1">
                <a:latin typeface="Times-Bold"/>
              </a:rPr>
              <a:t>Datapath</a:t>
            </a:r>
            <a:r>
              <a:rPr lang="en-US" sz="2400" b="1" dirty="0">
                <a:latin typeface="Times-Bold"/>
              </a:rPr>
              <a:t> Circuit</a:t>
            </a:r>
            <a:endParaRPr lang="en-US" sz="2400" dirty="0"/>
          </a:p>
        </p:txBody>
      </p:sp>
      <p:pic>
        <p:nvPicPr>
          <p:cNvPr id="3" name="Picture 2"/>
          <p:cNvPicPr>
            <a:picLocks noChangeAspect="1"/>
          </p:cNvPicPr>
          <p:nvPr/>
        </p:nvPicPr>
        <p:blipFill>
          <a:blip r:embed="rId2"/>
          <a:stretch>
            <a:fillRect/>
          </a:stretch>
        </p:blipFill>
        <p:spPr>
          <a:xfrm>
            <a:off x="3070748" y="1011198"/>
            <a:ext cx="7547210" cy="5211010"/>
          </a:xfrm>
          <a:prstGeom prst="rect">
            <a:avLst/>
          </a:prstGeom>
        </p:spPr>
      </p:pic>
    </p:spTree>
    <p:extLst>
      <p:ext uri="{BB962C8B-B14F-4D97-AF65-F5344CB8AC3E}">
        <p14:creationId xmlns:p14="http://schemas.microsoft.com/office/powerpoint/2010/main" val="30311596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0430" y="364657"/>
            <a:ext cx="7942997" cy="6483644"/>
          </a:xfrm>
          <a:prstGeom prst="rect">
            <a:avLst/>
          </a:prstGeom>
        </p:spPr>
      </p:pic>
      <p:sp>
        <p:nvSpPr>
          <p:cNvPr id="3" name="Rectangle 2"/>
          <p:cNvSpPr/>
          <p:nvPr/>
        </p:nvSpPr>
        <p:spPr>
          <a:xfrm>
            <a:off x="314910" y="364657"/>
            <a:ext cx="2337499" cy="461665"/>
          </a:xfrm>
          <a:prstGeom prst="rect">
            <a:avLst/>
          </a:prstGeom>
        </p:spPr>
        <p:txBody>
          <a:bodyPr wrap="none">
            <a:spAutoFit/>
          </a:bodyPr>
          <a:lstStyle/>
          <a:p>
            <a:r>
              <a:rPr lang="en-US" sz="2400" b="1" dirty="0">
                <a:latin typeface="Times-Bold"/>
              </a:rPr>
              <a:t>Control Circuit</a:t>
            </a:r>
            <a:endParaRPr lang="en-US" sz="2400" dirty="0"/>
          </a:p>
        </p:txBody>
      </p:sp>
      <p:sp>
        <p:nvSpPr>
          <p:cNvPr id="4" name="Rectangle 3"/>
          <p:cNvSpPr/>
          <p:nvPr/>
        </p:nvSpPr>
        <p:spPr>
          <a:xfrm>
            <a:off x="287615" y="1625810"/>
            <a:ext cx="3629292" cy="3416320"/>
          </a:xfrm>
          <a:prstGeom prst="rect">
            <a:avLst/>
          </a:prstGeom>
        </p:spPr>
        <p:txBody>
          <a:bodyPr wrap="square">
            <a:spAutoFit/>
          </a:bodyPr>
          <a:lstStyle/>
          <a:p>
            <a:pPr algn="just"/>
            <a:r>
              <a:rPr lang="en-US" sz="2400" dirty="0">
                <a:latin typeface="Times-Roman"/>
              </a:rPr>
              <a:t>We assume that external</a:t>
            </a:r>
          </a:p>
          <a:p>
            <a:pPr algn="just"/>
            <a:r>
              <a:rPr lang="en-US" sz="2400" dirty="0">
                <a:latin typeface="Times-Roman"/>
              </a:rPr>
              <a:t>circuitry drives </a:t>
            </a:r>
            <a:r>
              <a:rPr lang="en-US" sz="2400" i="1" dirty="0">
                <a:latin typeface="Times-Italic"/>
              </a:rPr>
              <a:t>LA </a:t>
            </a:r>
            <a:r>
              <a:rPr lang="en-US" sz="2400" dirty="0">
                <a:latin typeface="Times-Roman"/>
              </a:rPr>
              <a:t>to 1 when valid data is present at the parallel inputs of the shift </a:t>
            </a:r>
            <a:r>
              <a:rPr lang="en-US" sz="2400" dirty="0" smtClean="0">
                <a:latin typeface="Times-Roman"/>
              </a:rPr>
              <a:t>register, so </a:t>
            </a:r>
            <a:r>
              <a:rPr lang="en-US" sz="2400" dirty="0">
                <a:latin typeface="Times-Roman"/>
              </a:rPr>
              <a:t>that the shift register contents are initialized before </a:t>
            </a:r>
            <a:r>
              <a:rPr lang="en-US" sz="2400" i="1" dirty="0">
                <a:latin typeface="Times-Italic"/>
              </a:rPr>
              <a:t>s </a:t>
            </a:r>
            <a:r>
              <a:rPr lang="en-US" sz="2400" dirty="0">
                <a:latin typeface="Times-Roman"/>
              </a:rPr>
              <a:t>changes to 1.</a:t>
            </a:r>
            <a:endParaRPr lang="en-US" sz="2400" dirty="0"/>
          </a:p>
        </p:txBody>
      </p:sp>
    </p:spTree>
    <p:extLst>
      <p:ext uri="{BB962C8B-B14F-4D97-AF65-F5344CB8AC3E}">
        <p14:creationId xmlns:p14="http://schemas.microsoft.com/office/powerpoint/2010/main" val="64679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48169" y="-1351129"/>
            <a:ext cx="5295330" cy="9608026"/>
          </a:xfrm>
          <a:prstGeom prst="rect">
            <a:avLst/>
          </a:prstGeom>
          <a:noFill/>
          <a:ln>
            <a:noFill/>
          </a:ln>
        </p:spPr>
      </p:pic>
    </p:spTree>
    <p:extLst>
      <p:ext uri="{BB962C8B-B14F-4D97-AF65-F5344CB8AC3E}">
        <p14:creationId xmlns:p14="http://schemas.microsoft.com/office/powerpoint/2010/main" val="1010140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153" y="323714"/>
            <a:ext cx="5339923" cy="461665"/>
          </a:xfrm>
          <a:prstGeom prst="rect">
            <a:avLst/>
          </a:prstGeom>
        </p:spPr>
        <p:txBody>
          <a:bodyPr wrap="none">
            <a:spAutoFit/>
          </a:bodyPr>
          <a:lstStyle/>
          <a:p>
            <a:r>
              <a:rPr lang="en-US" sz="2400" b="1" dirty="0">
                <a:latin typeface="Times New Roman" panose="02020603050405020304" pitchFamily="18" charset="0"/>
                <a:ea typeface="Calibri" panose="020F0502020204030204" pitchFamily="34" charset="0"/>
              </a:rPr>
              <a:t>Using Multiplexers to Implement a Bus</a:t>
            </a:r>
            <a:endParaRPr lang="en-US" sz="24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05469" y="1105470"/>
            <a:ext cx="9840035" cy="4913194"/>
          </a:xfrm>
          <a:prstGeom prst="rect">
            <a:avLst/>
          </a:prstGeom>
          <a:noFill/>
          <a:ln>
            <a:noFill/>
          </a:ln>
        </p:spPr>
      </p:pic>
    </p:spTree>
    <p:extLst>
      <p:ext uri="{BB962C8B-B14F-4D97-AF65-F5344CB8AC3E}">
        <p14:creationId xmlns:p14="http://schemas.microsoft.com/office/powerpoint/2010/main" val="3708074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949" y="567352"/>
            <a:ext cx="9890078" cy="369332"/>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Verilog Code for Specification of Bus Structures (Register swap through bus using tristate drivers)</a:t>
            </a:r>
            <a:endParaRPr lang="en-US" dirty="0"/>
          </a:p>
        </p:txBody>
      </p:sp>
      <p:sp>
        <p:nvSpPr>
          <p:cNvPr id="3" name="Rectangle 2"/>
          <p:cNvSpPr/>
          <p:nvPr/>
        </p:nvSpPr>
        <p:spPr>
          <a:xfrm>
            <a:off x="918949" y="1430386"/>
            <a:ext cx="10140287" cy="4662302"/>
          </a:xfrm>
          <a:prstGeom prst="rect">
            <a:avLst/>
          </a:prstGeom>
        </p:spPr>
        <p:txBody>
          <a:bodyPr wrap="square">
            <a:spAutoFit/>
          </a:bodyPr>
          <a:lstStyle/>
          <a:p>
            <a:pPr algn="just">
              <a:lnSpc>
                <a:spcPct val="107000"/>
              </a:lnSpc>
            </a:pPr>
            <a:r>
              <a:rPr lang="en-US" sz="3200" dirty="0">
                <a:latin typeface="Times New Roman" panose="02020603050405020304" pitchFamily="18" charset="0"/>
                <a:ea typeface="Calibri" panose="020F0502020204030204" pitchFamily="34" charset="0"/>
                <a:cs typeface="Times New Roman" panose="02020603050405020304" pitchFamily="18" charset="0"/>
              </a:rPr>
              <a:t>As a simple example, consider a system that has three registers, R1, R2, and R3. We will specify a control circuit that performs a single function—it swaps the contents of registers R1 and R2, using R3 for temporary storage.</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3200" dirty="0">
                <a:latin typeface="Times New Roman" panose="02020603050405020304" pitchFamily="18" charset="0"/>
                <a:ea typeface="Calibri" panose="020F0502020204030204" pitchFamily="34" charset="0"/>
              </a:rPr>
              <a:t>The required swapping is done in three steps, each needing one clock cycle. In the first step the contents of R2 are transferred into R3. Then the contents of R1 are transferred into R2. Finally, the contents of R3, which are the original contents of R2, are transferred into R1.</a:t>
            </a:r>
            <a:endParaRPr lang="en-US" sz="3200" dirty="0"/>
          </a:p>
        </p:txBody>
      </p:sp>
    </p:spTree>
    <p:extLst>
      <p:ext uri="{BB962C8B-B14F-4D97-AF65-F5344CB8AC3E}">
        <p14:creationId xmlns:p14="http://schemas.microsoft.com/office/powerpoint/2010/main" val="3691507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3429" y="709750"/>
            <a:ext cx="9985828" cy="1200329"/>
          </a:xfrm>
          <a:prstGeom prst="rect">
            <a:avLst/>
          </a:prstGeom>
        </p:spPr>
        <p:txBody>
          <a:bodyPr wrap="square">
            <a:spAutoFit/>
          </a:bodyPr>
          <a:lstStyle/>
          <a:p>
            <a:r>
              <a:rPr lang="en-US" sz="2400">
                <a:latin typeface="Times New Roman" panose="02020603050405020304" pitchFamily="18" charset="0"/>
                <a:ea typeface="Calibri" panose="020F0502020204030204" pitchFamily="34" charset="0"/>
              </a:rPr>
              <a:t>To transfer the contents of one register into another buses are used. </a:t>
            </a:r>
            <a:r>
              <a:rPr lang="en-US" sz="2400" dirty="0">
                <a:latin typeface="Times New Roman" panose="02020603050405020304" pitchFamily="18" charset="0"/>
                <a:ea typeface="Calibri" panose="020F0502020204030204" pitchFamily="34" charset="0"/>
              </a:rPr>
              <a:t>The control circuit for this task can be explained in the form of a finite state machine as shown in Figure 12.2. Its state table is shown in Table 12.1</a:t>
            </a:r>
            <a:endParaRPr lang="en-US" sz="24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219201" y="2235200"/>
            <a:ext cx="2801258" cy="4325257"/>
          </a:xfrm>
          <a:prstGeom prst="rect">
            <a:avLst/>
          </a:prstGeom>
          <a:noFill/>
          <a:ln>
            <a:noFill/>
          </a:ln>
        </p:spPr>
      </p:pic>
      <p:sp>
        <p:nvSpPr>
          <p:cNvPr id="4" name="Rectangle 3"/>
          <p:cNvSpPr/>
          <p:nvPr/>
        </p:nvSpPr>
        <p:spPr>
          <a:xfrm>
            <a:off x="4920342" y="2235200"/>
            <a:ext cx="6458857" cy="3816429"/>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In state A and state B, Extern = 1 to load two different data to the bus and then from the bus to the registers R1 and R2. </a:t>
            </a:r>
            <a:endParaRPr lang="en-US" sz="2200" dirty="0" smtClean="0">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US" sz="2200" dirty="0" smtClean="0">
                <a:latin typeface="Times New Roman" panose="02020603050405020304" pitchFamily="18" charset="0"/>
                <a:ea typeface="Calibri" panose="020F0502020204030204" pitchFamily="34" charset="0"/>
              </a:rPr>
              <a:t>The </a:t>
            </a:r>
            <a:r>
              <a:rPr lang="en-US" sz="2200" dirty="0">
                <a:latin typeface="Times New Roman" panose="02020603050405020304" pitchFamily="18" charset="0"/>
                <a:ea typeface="Calibri" panose="020F0502020204030204" pitchFamily="34" charset="0"/>
              </a:rPr>
              <a:t>states B, C and D change their states if Extern = 0. </a:t>
            </a:r>
            <a:endParaRPr lang="en-US" sz="2200" dirty="0" smtClean="0">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US" sz="2200" dirty="0" smtClean="0">
                <a:latin typeface="Times New Roman" panose="02020603050405020304" pitchFamily="18" charset="0"/>
                <a:ea typeface="Calibri" panose="020F0502020204030204" pitchFamily="34" charset="0"/>
              </a:rPr>
              <a:t>From </a:t>
            </a:r>
            <a:r>
              <a:rPr lang="en-US" sz="2200" dirty="0">
                <a:latin typeface="Times New Roman" panose="02020603050405020304" pitchFamily="18" charset="0"/>
                <a:ea typeface="Calibri" panose="020F0502020204030204" pitchFamily="34" charset="0"/>
              </a:rPr>
              <a:t>B, it goes to C state where R1 is copied to R3. </a:t>
            </a:r>
            <a:endParaRPr lang="en-US" sz="2200" dirty="0" smtClean="0">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US" sz="2200" dirty="0" smtClean="0">
                <a:latin typeface="Times New Roman" panose="02020603050405020304" pitchFamily="18" charset="0"/>
                <a:ea typeface="Calibri" panose="020F0502020204030204" pitchFamily="34" charset="0"/>
              </a:rPr>
              <a:t>From </a:t>
            </a:r>
            <a:r>
              <a:rPr lang="en-US" sz="2200" dirty="0">
                <a:latin typeface="Times New Roman" panose="02020603050405020304" pitchFamily="18" charset="0"/>
                <a:ea typeface="Calibri" panose="020F0502020204030204" pitchFamily="34" charset="0"/>
              </a:rPr>
              <a:t>C it goes to state D where R2 is copied to R1. </a:t>
            </a:r>
            <a:endParaRPr lang="en-US" sz="2200" dirty="0" smtClean="0">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US" sz="2200" dirty="0" smtClean="0">
                <a:latin typeface="Times New Roman" panose="02020603050405020304" pitchFamily="18" charset="0"/>
                <a:ea typeface="Calibri" panose="020F0502020204030204" pitchFamily="34" charset="0"/>
              </a:rPr>
              <a:t>From </a:t>
            </a:r>
            <a:r>
              <a:rPr lang="en-US" sz="2200" dirty="0">
                <a:latin typeface="Times New Roman" panose="02020603050405020304" pitchFamily="18" charset="0"/>
                <a:ea typeface="Calibri" panose="020F0502020204030204" pitchFamily="34" charset="0"/>
              </a:rPr>
              <a:t>D, the next state is E to copy R3 to R2 and an output Done = 1 to indicate that swap is completed. </a:t>
            </a:r>
            <a:endParaRPr lang="en-US" sz="2200" dirty="0" smtClean="0">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US" sz="2200" dirty="0" smtClean="0">
                <a:latin typeface="Times New Roman" panose="02020603050405020304" pitchFamily="18" charset="0"/>
                <a:ea typeface="Calibri" panose="020F0502020204030204" pitchFamily="34" charset="0"/>
              </a:rPr>
              <a:t>Form </a:t>
            </a:r>
            <a:r>
              <a:rPr lang="en-US" sz="2200" dirty="0">
                <a:latin typeface="Times New Roman" panose="02020603050405020304" pitchFamily="18" charset="0"/>
                <a:ea typeface="Calibri" panose="020F0502020204030204" pitchFamily="34" charset="0"/>
              </a:rPr>
              <a:t>E the next state is the initial state A. All transfers are taking place through the bus.</a:t>
            </a:r>
            <a:endParaRPr lang="en-US" sz="2200" dirty="0"/>
          </a:p>
        </p:txBody>
      </p:sp>
    </p:spTree>
    <p:extLst>
      <p:ext uri="{BB962C8B-B14F-4D97-AF65-F5344CB8AC3E}">
        <p14:creationId xmlns:p14="http://schemas.microsoft.com/office/powerpoint/2010/main" val="2977785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6341" y="736192"/>
            <a:ext cx="9898743" cy="5140831"/>
          </a:xfrm>
          <a:prstGeom prst="rect">
            <a:avLst/>
          </a:prstGeom>
        </p:spPr>
        <p:txBody>
          <a:bodyPr wrap="square">
            <a:spAutoFit/>
          </a:bodyPr>
          <a:lstStyle/>
          <a:p>
            <a:pPr marL="342900" indent="-342900" algn="just">
              <a:lnSpc>
                <a:spcPct val="107000"/>
              </a:lnSpc>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We assume that three control signals named </a:t>
            </a:r>
            <a:r>
              <a:rPr lang="en-US" sz="2800" i="1" dirty="0">
                <a:latin typeface="Times New Roman" panose="02020603050405020304" pitchFamily="18" charset="0"/>
                <a:ea typeface="Calibri" panose="020F0502020204030204" pitchFamily="34" charset="0"/>
                <a:cs typeface="Times New Roman" panose="02020603050405020304" pitchFamily="18" charset="0"/>
              </a:rPr>
              <a:t>RinExt1</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i="1" dirty="0">
                <a:latin typeface="Times New Roman" panose="02020603050405020304" pitchFamily="18" charset="0"/>
                <a:ea typeface="Calibri" panose="020F0502020204030204" pitchFamily="34" charset="0"/>
                <a:cs typeface="Times New Roman" panose="02020603050405020304" pitchFamily="18" charset="0"/>
              </a:rPr>
              <a:t>RinExt2</a:t>
            </a:r>
            <a:r>
              <a:rPr lang="en-US" sz="2800" dirty="0">
                <a:latin typeface="Times New Roman" panose="02020603050405020304" pitchFamily="18" charset="0"/>
                <a:ea typeface="Calibri" panose="020F0502020204030204" pitchFamily="34" charset="0"/>
                <a:cs typeface="Times New Roman" panose="02020603050405020304" pitchFamily="18" charset="0"/>
              </a:rPr>
              <a:t>, and </a:t>
            </a:r>
            <a:r>
              <a:rPr lang="en-US" sz="2800" i="1" dirty="0">
                <a:latin typeface="Times New Roman" panose="02020603050405020304" pitchFamily="18" charset="0"/>
                <a:ea typeface="Calibri" panose="020F0502020204030204" pitchFamily="34" charset="0"/>
                <a:cs typeface="Times New Roman" panose="02020603050405020304" pitchFamily="18" charset="0"/>
              </a:rPr>
              <a:t>RinExt3 </a:t>
            </a:r>
            <a:r>
              <a:rPr lang="en-US" sz="2800" dirty="0">
                <a:latin typeface="Times New Roman" panose="02020603050405020304" pitchFamily="18" charset="0"/>
                <a:ea typeface="Calibri" panose="020F0502020204030204" pitchFamily="34" charset="0"/>
                <a:cs typeface="Times New Roman" panose="02020603050405020304" pitchFamily="18" charset="0"/>
              </a:rPr>
              <a:t>exist, which allow the externally supplied data to be loaded from the bus into register </a:t>
            </a:r>
            <a:r>
              <a:rPr lang="en-US" sz="2800" i="1" dirty="0">
                <a:latin typeface="Times New Roman" panose="02020603050405020304" pitchFamily="18" charset="0"/>
                <a:ea typeface="Calibri" panose="020F0502020204030204" pitchFamily="34" charset="0"/>
                <a:cs typeface="Times New Roman" panose="02020603050405020304" pitchFamily="18" charset="0"/>
              </a:rPr>
              <a:t>R</a:t>
            </a:r>
            <a:r>
              <a:rPr lang="en-US" sz="2800" dirty="0">
                <a:latin typeface="Times New Roman" panose="02020603050405020304" pitchFamily="18" charset="0"/>
                <a:ea typeface="Calibri" panose="020F0502020204030204" pitchFamily="34" charset="0"/>
                <a:cs typeface="Times New Roman" panose="02020603050405020304" pitchFamily="18" charset="0"/>
              </a:rPr>
              <a:t>1, </a:t>
            </a:r>
            <a:r>
              <a:rPr lang="en-US" sz="2800" i="1" dirty="0">
                <a:latin typeface="Times New Roman" panose="02020603050405020304" pitchFamily="18" charset="0"/>
                <a:ea typeface="Calibri" panose="020F0502020204030204" pitchFamily="34" charset="0"/>
                <a:cs typeface="Times New Roman" panose="02020603050405020304" pitchFamily="18" charset="0"/>
              </a:rPr>
              <a:t>R</a:t>
            </a:r>
            <a:r>
              <a:rPr lang="en-US" sz="2800" dirty="0">
                <a:latin typeface="Times New Roman" panose="02020603050405020304" pitchFamily="18" charset="0"/>
                <a:ea typeface="Calibri" panose="020F0502020204030204" pitchFamily="34" charset="0"/>
                <a:cs typeface="Times New Roman" panose="02020603050405020304" pitchFamily="18" charset="0"/>
              </a:rPr>
              <a:t>2, or </a:t>
            </a:r>
            <a:r>
              <a:rPr lang="en-US" sz="2800" i="1" dirty="0">
                <a:latin typeface="Times New Roman" panose="02020603050405020304" pitchFamily="18" charset="0"/>
                <a:ea typeface="Calibri" panose="020F0502020204030204" pitchFamily="34" charset="0"/>
                <a:cs typeface="Times New Roman" panose="02020603050405020304" pitchFamily="18" charset="0"/>
              </a:rPr>
              <a:t>R</a:t>
            </a:r>
            <a:r>
              <a:rPr lang="en-US" sz="2800" dirty="0">
                <a:latin typeface="Times New Roman" panose="02020603050405020304" pitchFamily="18" charset="0"/>
                <a:ea typeface="Calibri" panose="020F0502020204030204" pitchFamily="34" charset="0"/>
                <a:cs typeface="Times New Roman" panose="02020603050405020304" pitchFamily="18" charset="0"/>
              </a:rPr>
              <a:t>3.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07000"/>
              </a:lnSpc>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When </a:t>
            </a:r>
            <a:r>
              <a:rPr lang="en-US" sz="2800" i="1" dirty="0">
                <a:latin typeface="Times New Roman" panose="02020603050405020304" pitchFamily="18" charset="0"/>
                <a:ea typeface="Calibri" panose="020F0502020204030204" pitchFamily="34" charset="0"/>
                <a:cs typeface="Times New Roman" panose="02020603050405020304" pitchFamily="18" charset="0"/>
              </a:rPr>
              <a:t>RinExt1 </a:t>
            </a:r>
            <a:r>
              <a:rPr lang="en-US" sz="2800" dirty="0">
                <a:latin typeface="Times New Roman" panose="02020603050405020304" pitchFamily="18" charset="0"/>
                <a:ea typeface="Calibri" panose="020F0502020204030204" pitchFamily="34" charset="0"/>
                <a:cs typeface="Times New Roman" panose="02020603050405020304" pitchFamily="18" charset="0"/>
              </a:rPr>
              <a:t>= 1, the data on the bus is loaded into register </a:t>
            </a:r>
            <a:r>
              <a:rPr lang="en-US" sz="2800" i="1" dirty="0">
                <a:latin typeface="Times New Roman" panose="02020603050405020304" pitchFamily="18" charset="0"/>
                <a:ea typeface="Calibri" panose="020F0502020204030204" pitchFamily="34" charset="0"/>
                <a:cs typeface="Times New Roman" panose="02020603050405020304" pitchFamily="18" charset="0"/>
              </a:rPr>
              <a:t>R</a:t>
            </a:r>
            <a:r>
              <a:rPr lang="en-US" sz="2800" dirty="0">
                <a:latin typeface="Times New Roman" panose="02020603050405020304" pitchFamily="18" charset="0"/>
                <a:ea typeface="Calibri" panose="020F0502020204030204" pitchFamily="34" charset="0"/>
                <a:cs typeface="Times New Roman" panose="02020603050405020304" pitchFamily="18" charset="0"/>
              </a:rPr>
              <a:t>1; when </a:t>
            </a:r>
            <a:r>
              <a:rPr lang="en-US" sz="2800" i="1" dirty="0">
                <a:latin typeface="Times New Roman" panose="02020603050405020304" pitchFamily="18" charset="0"/>
                <a:ea typeface="Calibri" panose="020F0502020204030204" pitchFamily="34" charset="0"/>
                <a:cs typeface="Times New Roman" panose="02020603050405020304" pitchFamily="18" charset="0"/>
              </a:rPr>
              <a:t>RinExt2 </a:t>
            </a:r>
            <a:r>
              <a:rPr lang="en-US" sz="2800" dirty="0">
                <a:latin typeface="Times New Roman" panose="02020603050405020304" pitchFamily="18" charset="0"/>
                <a:ea typeface="Calibri" panose="020F0502020204030204" pitchFamily="34" charset="0"/>
                <a:cs typeface="Times New Roman" panose="02020603050405020304" pitchFamily="18" charset="0"/>
              </a:rPr>
              <a:t>= 1, the data is loaded into </a:t>
            </a:r>
            <a:r>
              <a:rPr lang="en-US" sz="2800" i="1" dirty="0">
                <a:latin typeface="Times New Roman" panose="02020603050405020304" pitchFamily="18" charset="0"/>
                <a:ea typeface="Calibri" panose="020F0502020204030204" pitchFamily="34" charset="0"/>
                <a:cs typeface="Times New Roman" panose="02020603050405020304" pitchFamily="18" charset="0"/>
              </a:rPr>
              <a:t>R</a:t>
            </a:r>
            <a:r>
              <a:rPr lang="en-US" sz="2800" dirty="0">
                <a:latin typeface="Times New Roman" panose="02020603050405020304" pitchFamily="18" charset="0"/>
                <a:ea typeface="Calibri" panose="020F0502020204030204" pitchFamily="34" charset="0"/>
                <a:cs typeface="Times New Roman" panose="02020603050405020304" pitchFamily="18" charset="0"/>
              </a:rPr>
              <a:t>2; and when </a:t>
            </a:r>
            <a:r>
              <a:rPr lang="en-US" sz="2800" i="1" dirty="0">
                <a:latin typeface="Times New Roman" panose="02020603050405020304" pitchFamily="18" charset="0"/>
                <a:ea typeface="Calibri" panose="020F0502020204030204" pitchFamily="34" charset="0"/>
                <a:cs typeface="Times New Roman" panose="02020603050405020304" pitchFamily="18" charset="0"/>
              </a:rPr>
              <a:t>RinExt3 </a:t>
            </a:r>
            <a:r>
              <a:rPr lang="en-US" sz="2800" dirty="0">
                <a:latin typeface="Times New Roman" panose="02020603050405020304" pitchFamily="18" charset="0"/>
                <a:ea typeface="Calibri" panose="020F0502020204030204" pitchFamily="34" charset="0"/>
                <a:cs typeface="Times New Roman" panose="02020603050405020304" pitchFamily="18" charset="0"/>
              </a:rPr>
              <a:t>= 1, the data is loaded into </a:t>
            </a:r>
            <a:r>
              <a:rPr lang="en-US" sz="2800" i="1" dirty="0">
                <a:latin typeface="Times New Roman" panose="02020603050405020304" pitchFamily="18" charset="0"/>
                <a:ea typeface="Calibri" panose="020F0502020204030204" pitchFamily="34" charset="0"/>
                <a:cs typeface="Times New Roman" panose="02020603050405020304" pitchFamily="18" charset="0"/>
              </a:rPr>
              <a:t>R</a:t>
            </a:r>
            <a:r>
              <a:rPr lang="en-US" sz="2800" dirty="0">
                <a:latin typeface="Times New Roman" panose="02020603050405020304" pitchFamily="18" charset="0"/>
                <a:ea typeface="Calibri" panose="020F0502020204030204" pitchFamily="34" charset="0"/>
                <a:cs typeface="Times New Roman" panose="02020603050405020304" pitchFamily="18" charset="0"/>
              </a:rPr>
              <a:t>3.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07000"/>
              </a:lnSpc>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We </a:t>
            </a:r>
            <a:r>
              <a:rPr lang="en-US" sz="2800" dirty="0">
                <a:latin typeface="Times New Roman" panose="02020603050405020304" pitchFamily="18" charset="0"/>
                <a:ea typeface="Calibri" panose="020F0502020204030204" pitchFamily="34" charset="0"/>
              </a:rPr>
              <a:t>have assumed that an input signal named </a:t>
            </a:r>
            <a:r>
              <a:rPr lang="en-US" sz="2800" i="1" dirty="0">
                <a:latin typeface="Times New Roman" panose="02020603050405020304" pitchFamily="18" charset="0"/>
                <a:ea typeface="Calibri" panose="020F0502020204030204" pitchFamily="34" charset="0"/>
              </a:rPr>
              <a:t>w </a:t>
            </a:r>
            <a:r>
              <a:rPr lang="en-US" sz="2800" dirty="0">
                <a:latin typeface="Times New Roman" panose="02020603050405020304" pitchFamily="18" charset="0"/>
                <a:ea typeface="Calibri" panose="020F0502020204030204" pitchFamily="34" charset="0"/>
              </a:rPr>
              <a:t>exists, which is set to 1 for one clock cycle to start the swapping task. </a:t>
            </a:r>
            <a:endParaRPr lang="en-US" sz="2800" dirty="0" smtClean="0">
              <a:latin typeface="Times New Roman" panose="02020603050405020304" pitchFamily="18" charset="0"/>
              <a:ea typeface="Calibri" panose="020F0502020204030204" pitchFamily="34" charset="0"/>
            </a:endParaRPr>
          </a:p>
          <a:p>
            <a:pPr marL="342900" indent="-342900" algn="just">
              <a:lnSpc>
                <a:spcPct val="107000"/>
              </a:lnSpc>
              <a:buFont typeface="Arial" panose="020B0604020202020204" pitchFamily="34" charset="0"/>
              <a:buChar char="•"/>
            </a:pPr>
            <a:r>
              <a:rPr lang="en-US" sz="2800" dirty="0" smtClean="0">
                <a:latin typeface="Times New Roman" panose="02020603050405020304" pitchFamily="18" charset="0"/>
                <a:ea typeface="Calibri" panose="020F0502020204030204" pitchFamily="34" charset="0"/>
              </a:rPr>
              <a:t>We </a:t>
            </a:r>
            <a:r>
              <a:rPr lang="en-US" sz="2800" dirty="0">
                <a:latin typeface="Times New Roman" panose="02020603050405020304" pitchFamily="18" charset="0"/>
                <a:ea typeface="Calibri" panose="020F0502020204030204" pitchFamily="34" charset="0"/>
              </a:rPr>
              <a:t>have also assumed that at the end of the swapping task, which is indicated by the </a:t>
            </a:r>
            <a:r>
              <a:rPr lang="en-US" sz="2800" i="1" dirty="0">
                <a:latin typeface="Times New Roman" panose="02020603050405020304" pitchFamily="18" charset="0"/>
                <a:ea typeface="Calibri" panose="020F0502020204030204" pitchFamily="34" charset="0"/>
              </a:rPr>
              <a:t>Done </a:t>
            </a:r>
            <a:r>
              <a:rPr lang="en-US" sz="2800" dirty="0">
                <a:latin typeface="Times New Roman" panose="02020603050405020304" pitchFamily="18" charset="0"/>
                <a:ea typeface="Calibri" panose="020F0502020204030204" pitchFamily="34" charset="0"/>
              </a:rPr>
              <a:t>signal being asserted, the control circuit returns to the starting state.</a:t>
            </a:r>
            <a:endParaRPr lang="en-US" sz="2800" dirty="0"/>
          </a:p>
        </p:txBody>
      </p:sp>
    </p:spTree>
    <p:extLst>
      <p:ext uri="{BB962C8B-B14F-4D97-AF65-F5344CB8AC3E}">
        <p14:creationId xmlns:p14="http://schemas.microsoft.com/office/powerpoint/2010/main" val="2801620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9204</TotalTime>
  <Words>3370</Words>
  <Application>Microsoft Office PowerPoint</Application>
  <PresentationFormat>Widescreen</PresentationFormat>
  <Paragraphs>336</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Calibri Light</vt:lpstr>
      <vt:lpstr>MTSYN</vt:lpstr>
      <vt:lpstr>Times New Roman</vt:lpstr>
      <vt:lpstr>Times-Bold</vt:lpstr>
      <vt:lpstr>Times-BoldSC</vt:lpstr>
      <vt:lpstr>Times-Italic</vt:lpstr>
      <vt:lpstr>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MAHE</cp:lastModifiedBy>
  <cp:revision>20</cp:revision>
  <dcterms:created xsi:type="dcterms:W3CDTF">2019-10-22T11:12:40Z</dcterms:created>
  <dcterms:modified xsi:type="dcterms:W3CDTF">2019-10-29T11:15:08Z</dcterms:modified>
</cp:coreProperties>
</file>