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8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5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8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2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0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8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6468-9AB0-45BC-9B57-57443093038F}" type="datetimeFigureOut">
              <a:rPr lang="en-IN" smtClean="0"/>
              <a:t>02-11-19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8C11-9513-41A5-8E7C-6AF26A73D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>
                <a:ea typeface="ＭＳ Ｐゴシック" panose="020B0600070205080204" pitchFamily="34" charset="-128"/>
              </a:rPr>
              <a:t>CERT Coding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standards For Java</a:t>
            </a:r>
            <a:endParaRPr lang="en-IN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ea typeface="ＭＳ Ｐゴシック" panose="020B0600070205080204" pitchFamily="34" charset="-128"/>
              </a:rPr>
              <a:t>The CERT Oracle Secure Coding Standard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for Java</a:t>
            </a:r>
          </a:p>
          <a:p>
            <a:endParaRPr lang="en-IN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 </a:t>
            </a:r>
            <a:endParaRPr lang="en-IN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44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ea typeface="ＭＳ Ｐゴシック" panose="020B0600070205080204" pitchFamily="34" charset="-128"/>
              </a:rPr>
              <a:t>Compliant Solution</a:t>
            </a:r>
            <a:br>
              <a:rPr lang="en-IN" altLang="en-US" b="1" smtClean="0">
                <a:ea typeface="ＭＳ Ｐゴシック" panose="020B0600070205080204" pitchFamily="34" charset="-128"/>
              </a:rPr>
            </a:br>
            <a:endParaRPr lang="en-I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8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This compliant solution compares the two arrays using the two-argument Arrays.equals()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method.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public void arrayEqualsExample() {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int[] arr1 = new int[20]; // initialized to 0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int[] arr2 = new int[20]; // initialized to 0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Arrays.equals(arr1, arr2); // true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64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ea typeface="ＭＳ Ｐゴシック" panose="020B0600070205080204" pitchFamily="34" charset="-128"/>
              </a:rPr>
              <a:t>Never dereference null pointers</a:t>
            </a:r>
            <a:br>
              <a:rPr lang="en-IN" altLang="en-US" b="1" smtClean="0">
                <a:ea typeface="ＭＳ Ｐゴシック" panose="020B0600070205080204" pitchFamily="34" charset="-128"/>
              </a:rPr>
            </a:br>
            <a:endParaRPr lang="en-I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944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9067800" cy="4324350"/>
          </a:xfrm>
        </p:spPr>
        <p:txBody>
          <a:bodyPr/>
          <a:lstStyle/>
          <a:p>
            <a:pPr marL="107950" indent="0" algn="just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Null pointer dereferencing occurs when a null variable is treated as if it were a valid object reference and used without checking its state. This condition results in a NullPointer-Exception, and can also result in denial of service. Consequently, null pointers must never be dereferenced.</a:t>
            </a:r>
          </a:p>
        </p:txBody>
      </p:sp>
    </p:spTree>
    <p:extLst>
      <p:ext uri="{BB962C8B-B14F-4D97-AF65-F5344CB8AC3E}">
        <p14:creationId xmlns:p14="http://schemas.microsoft.com/office/powerpoint/2010/main" val="406040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(MET)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Validate </a:t>
            </a:r>
            <a:r>
              <a:rPr lang="en-IN" dirty="0"/>
              <a:t>method arguments </a:t>
            </a:r>
            <a:r>
              <a:rPr lang="en-IN" dirty="0" smtClean="0"/>
              <a:t>		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Do </a:t>
            </a:r>
            <a:r>
              <a:rPr lang="en-IN" dirty="0"/>
              <a:t>not increase the accessibility of overridden or hidden methods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Ensure </a:t>
            </a:r>
            <a:r>
              <a:rPr lang="en-IN" dirty="0"/>
              <a:t>that constructors do not call </a:t>
            </a:r>
            <a:r>
              <a:rPr lang="en-IN" dirty="0" err="1"/>
              <a:t>overridable</a:t>
            </a:r>
            <a:r>
              <a:rPr lang="en-IN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409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1.Validate method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Failure to validate method arguments can result in incorrect calculations, runtime exceptions, and inconsistent object state.</a:t>
            </a:r>
          </a:p>
          <a:p>
            <a:r>
              <a:rPr lang="en-IN" b="1" dirty="0" smtClean="0"/>
              <a:t>Noncompliant Code Example</a:t>
            </a:r>
          </a:p>
          <a:p>
            <a:r>
              <a:rPr lang="en-IN" dirty="0" smtClean="0"/>
              <a:t>In this noncompliant code example, </a:t>
            </a:r>
            <a:r>
              <a:rPr lang="en-IN" dirty="0" err="1" smtClean="0"/>
              <a:t>setState</a:t>
            </a:r>
            <a:r>
              <a:rPr lang="en-IN" dirty="0" smtClean="0"/>
              <a:t>() and </a:t>
            </a:r>
            <a:r>
              <a:rPr lang="en-IN" dirty="0" err="1" smtClean="0"/>
              <a:t>useState</a:t>
            </a:r>
            <a:r>
              <a:rPr lang="en-IN" dirty="0" smtClean="0"/>
              <a:t>() fail to validate their arguments.</a:t>
            </a:r>
          </a:p>
          <a:p>
            <a:r>
              <a:rPr lang="en-IN" dirty="0" smtClean="0"/>
              <a:t>A malicious caller could pass an invalid state to the library, consequently corrupting the library and exposing a vulnerability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13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Such </a:t>
            </a:r>
            <a:r>
              <a:rPr lang="en-IN" dirty="0"/>
              <a:t>vulnerabilities are particularly severe when the internal state contains or refers </a:t>
            </a:r>
            <a:r>
              <a:rPr lang="en-IN" dirty="0" smtClean="0"/>
              <a:t>to sensitive </a:t>
            </a:r>
            <a:r>
              <a:rPr lang="en-IN" dirty="0"/>
              <a:t>or system-critical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6" y="754744"/>
            <a:ext cx="6414533" cy="3473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3769" y="180459"/>
            <a:ext cx="397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Noncompliant Code Example</a:t>
            </a:r>
          </a:p>
        </p:txBody>
      </p:sp>
    </p:spTree>
    <p:extLst>
      <p:ext uri="{BB962C8B-B14F-4D97-AF65-F5344CB8AC3E}">
        <p14:creationId xmlns:p14="http://schemas.microsoft.com/office/powerpoint/2010/main" val="4849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2" y="609600"/>
            <a:ext cx="8853714" cy="56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522514"/>
            <a:ext cx="7957456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2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MET04-J. D o not increase the accessibility of </a:t>
            </a:r>
            <a:r>
              <a:rPr lang="en-IN" b="1" dirty="0" smtClean="0"/>
              <a:t>overridden or </a:t>
            </a:r>
            <a:r>
              <a:rPr lang="en-IN" b="1" dirty="0"/>
              <a:t>hidden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Increasing the accessibility of overridden or hidden methods permits a </a:t>
            </a:r>
            <a:r>
              <a:rPr lang="en-IN" dirty="0" smtClean="0"/>
              <a:t>malicious subclass </a:t>
            </a:r>
            <a:r>
              <a:rPr lang="en-IN" dirty="0"/>
              <a:t>to offer wider access to the restricted method than was originally intended.</a:t>
            </a:r>
          </a:p>
          <a:p>
            <a:r>
              <a:rPr lang="en-IN" dirty="0"/>
              <a:t>Consequently, programs must override methods only when necessary and must </a:t>
            </a:r>
            <a:r>
              <a:rPr lang="en-IN" dirty="0" smtClean="0"/>
              <a:t>declare methods </a:t>
            </a:r>
            <a:r>
              <a:rPr lang="en-IN" dirty="0"/>
              <a:t>final whenever possible to prevent malicious </a:t>
            </a:r>
            <a:r>
              <a:rPr lang="en-IN" dirty="0" err="1"/>
              <a:t>subclassing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When methods cannot </a:t>
            </a:r>
            <a:r>
              <a:rPr lang="en-IN" dirty="0"/>
              <a:t>be declared final, programs must refrain from increasing the accessibility </a:t>
            </a:r>
            <a:r>
              <a:rPr lang="en-IN" dirty="0" smtClean="0"/>
              <a:t>of overridden </a:t>
            </a:r>
            <a:r>
              <a:rPr lang="en-IN" dirty="0"/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405068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543" y="1378857"/>
            <a:ext cx="9013371" cy="45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9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Noncompliant Code Example</a:t>
            </a:r>
          </a:p>
          <a:p>
            <a:pPr algn="just"/>
            <a:r>
              <a:rPr lang="en-IN" dirty="0"/>
              <a:t>This noncompliant code example demonstrates how a malicious subclass Sub can </a:t>
            </a:r>
            <a:r>
              <a:rPr lang="en-IN" dirty="0" smtClean="0"/>
              <a:t>both override </a:t>
            </a:r>
            <a:r>
              <a:rPr lang="en-IN" dirty="0"/>
              <a:t>the </a:t>
            </a:r>
            <a:r>
              <a:rPr lang="en-IN" dirty="0" err="1"/>
              <a:t>doLogic</a:t>
            </a:r>
            <a:r>
              <a:rPr lang="en-IN" dirty="0"/>
              <a:t>() method of its superclass and increase the accessibility of the </a:t>
            </a:r>
            <a:r>
              <a:rPr lang="en-IN" dirty="0" smtClean="0"/>
              <a:t>overriding method</a:t>
            </a:r>
            <a:r>
              <a:rPr lang="en-IN" dirty="0"/>
              <a:t>. Any user of Sub can invoke the </a:t>
            </a:r>
            <a:r>
              <a:rPr lang="en-IN" dirty="0" err="1"/>
              <a:t>doLogic</a:t>
            </a:r>
            <a:r>
              <a:rPr lang="en-IN" dirty="0"/>
              <a:t>() method because the base </a:t>
            </a:r>
            <a:r>
              <a:rPr lang="en-IN" dirty="0" smtClean="0"/>
              <a:t>class Super </a:t>
            </a:r>
            <a:r>
              <a:rPr lang="en-IN" dirty="0"/>
              <a:t>defines it to be protected, consequently allowing class Sub to increase </a:t>
            </a:r>
            <a:r>
              <a:rPr lang="en-IN" dirty="0" smtClean="0"/>
              <a:t>the accessibility </a:t>
            </a:r>
            <a:r>
              <a:rPr lang="en-IN" dirty="0"/>
              <a:t>of </a:t>
            </a:r>
            <a:r>
              <a:rPr lang="en-IN" dirty="0" err="1"/>
              <a:t>doLogic</a:t>
            </a:r>
            <a:r>
              <a:rPr lang="en-IN" dirty="0"/>
              <a:t>() by declaring its own version of the method to be public.</a:t>
            </a:r>
          </a:p>
        </p:txBody>
      </p:sp>
    </p:spTree>
    <p:extLst>
      <p:ext uri="{BB962C8B-B14F-4D97-AF65-F5344CB8AC3E}">
        <p14:creationId xmlns:p14="http://schemas.microsoft.com/office/powerpoint/2010/main" val="13068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ea typeface="ＭＳ Ｐゴシック" panose="020B0600070205080204" pitchFamily="34" charset="-128"/>
              </a:rPr>
              <a:t>Expressions (EXP)</a:t>
            </a:r>
            <a:endParaRPr lang="en-I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0227" name="Content Placeholder 2"/>
          <p:cNvSpPr>
            <a:spLocks noGrp="1"/>
          </p:cNvSpPr>
          <p:nvPr>
            <p:ph idx="1"/>
          </p:nvPr>
        </p:nvSpPr>
        <p:spPr>
          <a:xfrm>
            <a:off x="1981200" y="2249488"/>
            <a:ext cx="8686800" cy="4324350"/>
          </a:xfrm>
        </p:spPr>
        <p:txBody>
          <a:bodyPr/>
          <a:lstStyle/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Do not ignore values returned by methods                               </a:t>
            </a:r>
          </a:p>
          <a:p>
            <a:pPr marL="107950" indent="0">
              <a:buNone/>
            </a:pPr>
            <a:r>
              <a:rPr lang="en-IN" altLang="en-US" dirty="0">
                <a:ea typeface="ＭＳ Ｐゴシック" panose="020B0600070205080204" pitchFamily="34" charset="-128"/>
              </a:rPr>
              <a:t>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                                                                                </a:t>
            </a: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Never dereference null pointers           </a:t>
            </a:r>
          </a:p>
          <a:p>
            <a:pPr marL="107950" indent="0">
              <a:buNone/>
            </a:pPr>
            <a:endParaRPr lang="en-IN" altLang="en-US" dirty="0">
              <a:ea typeface="ＭＳ Ｐゴシック" panose="020B0600070205080204" pitchFamily="34" charset="-128"/>
            </a:endParaRPr>
          </a:p>
          <a:p>
            <a:pPr marL="107950" indent="0">
              <a:buNone/>
            </a:pPr>
            <a:r>
              <a:rPr lang="en-IN" altLang="en-US" b="1" dirty="0" smtClean="0">
                <a:ea typeface="ＭＳ Ｐゴシック" panose="020B0600070205080204" pitchFamily="34" charset="-128"/>
              </a:rPr>
              <a:t>Use the two-argument </a:t>
            </a:r>
            <a:r>
              <a:rPr lang="en-IN" altLang="en-US" b="1" dirty="0" err="1" smtClean="0">
                <a:ea typeface="ＭＳ Ｐゴシック" panose="020B0600070205080204" pitchFamily="34" charset="-128"/>
              </a:rPr>
              <a:t>Arrays.equals</a:t>
            </a:r>
            <a:r>
              <a:rPr lang="en-IN" altLang="en-US" b="1" dirty="0" smtClean="0">
                <a:ea typeface="ＭＳ Ｐゴシック" panose="020B0600070205080204" pitchFamily="34" charset="-128"/>
              </a:rPr>
              <a:t>() method to compare the contents of arrays </a:t>
            </a:r>
          </a:p>
        </p:txBody>
      </p:sp>
    </p:spTree>
    <p:extLst>
      <p:ext uri="{BB962C8B-B14F-4D97-AF65-F5344CB8AC3E}">
        <p14:creationId xmlns:p14="http://schemas.microsoft.com/office/powerpoint/2010/main" val="1028953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1894791"/>
            <a:ext cx="2117306" cy="202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4363"/>
            <a:ext cx="3995057" cy="3606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4" y="1690688"/>
            <a:ext cx="5588767" cy="43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MET05-J. </a:t>
            </a:r>
            <a:r>
              <a:rPr lang="en-IN" b="1" dirty="0" smtClean="0"/>
              <a:t>Ensure </a:t>
            </a:r>
            <a:r>
              <a:rPr lang="en-IN" b="1" dirty="0"/>
              <a:t>that constructors do not call</a:t>
            </a:r>
            <a:br>
              <a:rPr lang="en-IN" b="1" dirty="0"/>
            </a:br>
            <a:r>
              <a:rPr lang="en-IN" b="1" dirty="0" err="1"/>
              <a:t>overridable</a:t>
            </a:r>
            <a:r>
              <a:rPr lang="en-IN" b="1" dirty="0"/>
              <a:t>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9971" cy="4351338"/>
          </a:xfrm>
        </p:spPr>
        <p:txBody>
          <a:bodyPr>
            <a:normAutofit/>
          </a:bodyPr>
          <a:lstStyle/>
          <a:p>
            <a:r>
              <a:rPr lang="en-IN" dirty="0"/>
              <a:t>Invocation of an </a:t>
            </a:r>
            <a:r>
              <a:rPr lang="en-IN" dirty="0" err="1"/>
              <a:t>overridable</a:t>
            </a:r>
            <a:r>
              <a:rPr lang="en-IN" dirty="0"/>
              <a:t> method during object construction may result in the </a:t>
            </a:r>
            <a:r>
              <a:rPr lang="en-IN" dirty="0" smtClean="0"/>
              <a:t>use of </a:t>
            </a:r>
            <a:r>
              <a:rPr lang="en-IN" dirty="0"/>
              <a:t>uninitialized data, leading to runtime exceptions or to unanticipated outcomes. </a:t>
            </a:r>
            <a:r>
              <a:rPr lang="en-IN" dirty="0" smtClean="0"/>
              <a:t>Calling </a:t>
            </a:r>
            <a:r>
              <a:rPr lang="en-IN" dirty="0" err="1" smtClean="0"/>
              <a:t>overridable</a:t>
            </a:r>
            <a:r>
              <a:rPr lang="en-IN" dirty="0" smtClean="0"/>
              <a:t> </a:t>
            </a:r>
            <a:r>
              <a:rPr lang="en-IN" dirty="0"/>
              <a:t>methods from constructors can also leak the this reference before </a:t>
            </a:r>
            <a:r>
              <a:rPr lang="en-IN" dirty="0" smtClean="0"/>
              <a:t>object construction </a:t>
            </a:r>
            <a:r>
              <a:rPr lang="en-IN" dirty="0"/>
              <a:t>is complete, potentially exposing uninitialized or inconsistent data to </a:t>
            </a:r>
            <a:r>
              <a:rPr lang="en-IN" dirty="0" smtClean="0"/>
              <a:t>other threads. As </a:t>
            </a:r>
            <a:r>
              <a:rPr lang="en-IN" dirty="0"/>
              <a:t>a result, constructors must </a:t>
            </a:r>
            <a:r>
              <a:rPr lang="en-IN" dirty="0" smtClean="0"/>
              <a:t>invoke only </a:t>
            </a:r>
            <a:r>
              <a:rPr lang="en-IN" dirty="0"/>
              <a:t>methods that are final or private.</a:t>
            </a:r>
          </a:p>
        </p:txBody>
      </p:sp>
    </p:spTree>
    <p:extLst>
      <p:ext uri="{BB962C8B-B14F-4D97-AF65-F5344CB8AC3E}">
        <p14:creationId xmlns:p14="http://schemas.microsoft.com/office/powerpoint/2010/main" val="78898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29" y="566057"/>
            <a:ext cx="8853714" cy="60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14" y="2191657"/>
            <a:ext cx="8157028" cy="39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Numeric </a:t>
            </a:r>
            <a:r>
              <a:rPr lang="en-IN" b="1" dirty="0" smtClean="0"/>
              <a:t>Types and </a:t>
            </a:r>
            <a:r>
              <a:rPr lang="en-IN" b="1" dirty="0"/>
              <a:t>Operations (NUM)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Ensure that division and modulo operations do not result in</a:t>
            </a:r>
          </a:p>
          <a:p>
            <a:pPr marL="0" indent="0">
              <a:buNone/>
            </a:pPr>
            <a:r>
              <a:rPr lang="en-IN" dirty="0"/>
              <a:t>divide-by-zero </a:t>
            </a:r>
            <a:r>
              <a:rPr lang="en-IN" dirty="0" smtClean="0"/>
              <a:t>errors</a:t>
            </a:r>
          </a:p>
          <a:p>
            <a:pPr marL="0" indent="0">
              <a:buNone/>
            </a:pPr>
            <a:r>
              <a:rPr lang="en-IN" dirty="0" smtClean="0"/>
              <a:t>2. Do </a:t>
            </a:r>
            <a:r>
              <a:rPr lang="en-IN" dirty="0"/>
              <a:t>not use floating-point variables as loop </a:t>
            </a:r>
            <a:r>
              <a:rPr lang="en-IN" dirty="0" smtClean="0"/>
              <a:t>counters</a:t>
            </a:r>
          </a:p>
          <a:p>
            <a:pPr marL="0" indent="0">
              <a:buNone/>
            </a:pPr>
            <a:r>
              <a:rPr lang="en-IN" dirty="0" smtClean="0"/>
              <a:t>3. Detect </a:t>
            </a:r>
            <a:r>
              <a:rPr lang="en-IN" dirty="0"/>
              <a:t>or prevent integer overflow </a:t>
            </a:r>
          </a:p>
          <a:p>
            <a:pPr marL="0" indent="0">
              <a:buNone/>
            </a:pPr>
            <a:r>
              <a:rPr lang="en-IN" dirty="0" smtClean="0"/>
              <a:t>4. Do </a:t>
            </a:r>
            <a:r>
              <a:rPr lang="en-IN" dirty="0"/>
              <a:t>not perform bitwise and arithmetic operations on the same data</a:t>
            </a:r>
          </a:p>
        </p:txBody>
      </p:sp>
    </p:spTree>
    <p:extLst>
      <p:ext uri="{BB962C8B-B14F-4D97-AF65-F5344CB8AC3E}">
        <p14:creationId xmlns:p14="http://schemas.microsoft.com/office/powerpoint/2010/main" val="27961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IN" b="1" dirty="0"/>
              <a:t>Noncompliant Code Example (Division)</a:t>
            </a:r>
            <a:endParaRPr lang="en-IN" dirty="0"/>
          </a:p>
          <a:p>
            <a:r>
              <a:rPr lang="en-IN" dirty="0" smtClean="0"/>
              <a:t>long </a:t>
            </a:r>
            <a:r>
              <a:rPr lang="en-IN" dirty="0"/>
              <a:t>num1, num2, result;</a:t>
            </a:r>
          </a:p>
          <a:p>
            <a:r>
              <a:rPr lang="en-IN" dirty="0"/>
              <a:t>/* Initialize num1 and num2 */</a:t>
            </a:r>
          </a:p>
          <a:p>
            <a:r>
              <a:rPr lang="en-IN" dirty="0"/>
              <a:t>result = num1 / num2</a:t>
            </a:r>
            <a:r>
              <a:rPr lang="en-IN" dirty="0" smtClean="0"/>
              <a:t>;</a:t>
            </a:r>
          </a:p>
          <a:p>
            <a:r>
              <a:rPr lang="en-IN" b="1" dirty="0"/>
              <a:t>Compliant Solution (Division</a:t>
            </a:r>
            <a:r>
              <a:rPr lang="en-IN" b="1" dirty="0" smtClean="0"/>
              <a:t>)</a:t>
            </a:r>
          </a:p>
          <a:p>
            <a:r>
              <a:rPr lang="en-IN" dirty="0"/>
              <a:t>long num1, num2, result;</a:t>
            </a:r>
          </a:p>
          <a:p>
            <a:r>
              <a:rPr lang="en-IN" dirty="0"/>
              <a:t>/* Initialize num1 and num2 */</a:t>
            </a:r>
          </a:p>
          <a:p>
            <a:r>
              <a:rPr lang="en-IN" dirty="0"/>
              <a:t>if (num2 == 0) {</a:t>
            </a:r>
          </a:p>
          <a:p>
            <a:r>
              <a:rPr lang="en-IN" dirty="0"/>
              <a:t>// handle error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result = num1 / num2;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98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Noncompliant Code Example</a:t>
            </a:r>
          </a:p>
          <a:p>
            <a:r>
              <a:rPr lang="en-IN" dirty="0"/>
              <a:t>This noncompliant code example uses a floating-point variable as a loop counter. The </a:t>
            </a:r>
            <a:r>
              <a:rPr lang="en-IN" dirty="0" smtClean="0"/>
              <a:t>decimal number </a:t>
            </a:r>
            <a:r>
              <a:rPr lang="en-IN" dirty="0"/>
              <a:t>0.1 cannot be precisely represented as a float or even as a double.</a:t>
            </a:r>
          </a:p>
          <a:p>
            <a:r>
              <a:rPr lang="en-IN" dirty="0"/>
              <a:t>for (float x = 0.1f; x &lt;= 1.0f; x += 0.1f)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Because 0.1f is rounded to the nearest value that can be represented in the value set of </a:t>
            </a:r>
            <a:r>
              <a:rPr lang="en-IN" dirty="0" smtClean="0"/>
              <a:t>the float </a:t>
            </a:r>
            <a:r>
              <a:rPr lang="en-IN" dirty="0"/>
              <a:t>type, the actual quantity added to x on each iteration is somewhat larger than 0.1. </a:t>
            </a:r>
            <a:endParaRPr lang="en-IN" dirty="0" smtClean="0"/>
          </a:p>
          <a:p>
            <a:r>
              <a:rPr lang="en-IN" dirty="0" smtClean="0"/>
              <a:t>Consequently, the </a:t>
            </a:r>
            <a:r>
              <a:rPr lang="en-IN" dirty="0"/>
              <a:t>loop executes only nine times and typically fails to produce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293858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Compliant Solution</a:t>
            </a:r>
          </a:p>
          <a:p>
            <a:r>
              <a:rPr lang="en-IN" dirty="0"/>
              <a:t>This compliant solution uses an integer loop counter from which the desired floating-point</a:t>
            </a:r>
          </a:p>
          <a:p>
            <a:r>
              <a:rPr lang="en-IN" dirty="0"/>
              <a:t>value is derived.</a:t>
            </a:r>
          </a:p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count = 1; count &lt;= 10; count += 1) {</a:t>
            </a:r>
          </a:p>
          <a:p>
            <a:r>
              <a:rPr lang="en-IN" dirty="0"/>
              <a:t>float x = count/10.0f;</a:t>
            </a:r>
          </a:p>
          <a:p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60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Noncompliant Code Example</a:t>
            </a:r>
          </a:p>
          <a:p>
            <a:pPr marL="0" indent="0">
              <a:buNone/>
            </a:pPr>
            <a:r>
              <a:rPr lang="en-IN" dirty="0"/>
              <a:t>This noncompliant code example uses a floating-point loop counter that is </a:t>
            </a:r>
            <a:r>
              <a:rPr lang="en-IN" dirty="0" smtClean="0"/>
              <a:t>incremented by </a:t>
            </a:r>
            <a:r>
              <a:rPr lang="en-IN" dirty="0"/>
              <a:t>an amount that is typically too small to change its value given the precision.</a:t>
            </a:r>
          </a:p>
          <a:p>
            <a:pPr marL="0" indent="0">
              <a:buNone/>
            </a:pPr>
            <a:r>
              <a:rPr lang="en-IN" dirty="0"/>
              <a:t>for (float x = 100000001.0f; x &lt;= 100000010.0f; x += 1.0f) {</a:t>
            </a:r>
          </a:p>
          <a:p>
            <a:pPr marL="0" indent="0">
              <a:buNone/>
            </a:pPr>
            <a:r>
              <a:rPr lang="en-IN" dirty="0"/>
              <a:t>/* . . . */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The code loops forever on execution.</a:t>
            </a:r>
          </a:p>
        </p:txBody>
      </p:sp>
    </p:spTree>
    <p:extLst>
      <p:ext uri="{BB962C8B-B14F-4D97-AF65-F5344CB8AC3E}">
        <p14:creationId xmlns:p14="http://schemas.microsoft.com/office/powerpoint/2010/main" val="3046592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count = 1; count &lt;= 10; count += 1) {</a:t>
            </a:r>
          </a:p>
          <a:p>
            <a:pPr marL="0" indent="0">
              <a:buNone/>
            </a:pPr>
            <a:r>
              <a:rPr lang="en-IN" dirty="0"/>
              <a:t>double x = 100000000.0 + count;</a:t>
            </a:r>
          </a:p>
          <a:p>
            <a:pPr marL="0" indent="0">
              <a:buNone/>
            </a:pPr>
            <a:r>
              <a:rPr lang="en-IN" dirty="0"/>
              <a:t>/* . . . */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r>
              <a:rPr lang="en-IN" dirty="0"/>
              <a:t>Floating-point variables must not be used as loop counters. Limited-precision IEEE 754</a:t>
            </a:r>
          </a:p>
          <a:p>
            <a:pPr marL="0" indent="0">
              <a:buNone/>
            </a:pPr>
            <a:r>
              <a:rPr lang="en-IN" dirty="0"/>
              <a:t>floating-point types cannot represent</a:t>
            </a:r>
          </a:p>
          <a:p>
            <a:r>
              <a:rPr lang="en-IN" dirty="0" smtClean="0"/>
              <a:t>all </a:t>
            </a:r>
            <a:r>
              <a:rPr lang="en-IN" dirty="0"/>
              <a:t>simple fractions exactly.</a:t>
            </a:r>
          </a:p>
          <a:p>
            <a:r>
              <a:rPr lang="en-IN" dirty="0" smtClean="0"/>
              <a:t>all </a:t>
            </a:r>
            <a:r>
              <a:rPr lang="en-IN" dirty="0"/>
              <a:t>decimals precisely, even when the decimals can be represented in a small number</a:t>
            </a:r>
          </a:p>
          <a:p>
            <a:pPr marL="0" indent="0">
              <a:buNone/>
            </a:pPr>
            <a:r>
              <a:rPr lang="en-IN" dirty="0"/>
              <a:t>of digits.</a:t>
            </a:r>
          </a:p>
          <a:p>
            <a:r>
              <a:rPr lang="en-IN" dirty="0" smtClean="0"/>
              <a:t> </a:t>
            </a:r>
            <a:r>
              <a:rPr lang="en-IN" dirty="0"/>
              <a:t>all digits of large values, meaning that incrementing a large floating-point value might</a:t>
            </a:r>
          </a:p>
          <a:p>
            <a:pPr marL="0" indent="0">
              <a:buNone/>
            </a:pPr>
            <a:r>
              <a:rPr lang="en-IN" dirty="0"/>
              <a:t>not change that value within the available precision.</a:t>
            </a:r>
          </a:p>
        </p:txBody>
      </p:sp>
    </p:spTree>
    <p:extLst>
      <p:ext uri="{BB962C8B-B14F-4D97-AF65-F5344CB8AC3E}">
        <p14:creationId xmlns:p14="http://schemas.microsoft.com/office/powerpoint/2010/main" val="401694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>
                <a:ea typeface="ＭＳ Ｐゴシック" panose="020B0600070205080204" pitchFamily="34" charset="-128"/>
              </a:rPr>
              <a:t>Do not ignore values returned by methods</a:t>
            </a:r>
          </a:p>
        </p:txBody>
      </p:sp>
      <p:sp>
        <p:nvSpPr>
          <p:cNvPr id="181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>
                <a:ea typeface="ＭＳ Ｐゴシック" panose="020B0600070205080204" pitchFamily="34" charset="-128"/>
              </a:rPr>
              <a:t>Methods can return values to communicate </a:t>
            </a:r>
            <a:endParaRPr lang="en-IN" altLang="en-US" dirty="0" smtClean="0">
              <a:ea typeface="ＭＳ Ｐゴシック" panose="020B0600070205080204" pitchFamily="34" charset="-128"/>
            </a:endParaRPr>
          </a:p>
          <a:p>
            <a:pPr marL="1262063" indent="436563">
              <a:buFont typeface="Wingdings" panose="05000000000000000000" pitchFamily="2" charset="2"/>
              <a:buChar char="ü"/>
            </a:pPr>
            <a:r>
              <a:rPr lang="en-IN" altLang="en-US" dirty="0">
                <a:ea typeface="ＭＳ Ｐゴシック" panose="020B0600070205080204" pitchFamily="34" charset="-128"/>
              </a:rPr>
              <a:t>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       F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ailure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or success </a:t>
            </a:r>
            <a:endParaRPr lang="en-IN" altLang="en-US" dirty="0">
              <a:ea typeface="ＭＳ Ｐゴシック" panose="020B0600070205080204" pitchFamily="34" charset="-128"/>
            </a:endParaRPr>
          </a:p>
          <a:p>
            <a:pPr marL="1262063" indent="436563">
              <a:buFont typeface="Wingdings" panose="05000000000000000000" pitchFamily="2" charset="2"/>
              <a:buChar char="ü"/>
            </a:pPr>
            <a:r>
              <a:rPr lang="en-IN" altLang="en-US" dirty="0" smtClean="0">
                <a:ea typeface="ＭＳ Ｐゴシック" panose="020B0600070205080204" pitchFamily="34" charset="-128"/>
              </a:rPr>
              <a:t>        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to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update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local objects or fields.</a:t>
            </a:r>
          </a:p>
        </p:txBody>
      </p:sp>
    </p:spTree>
    <p:extLst>
      <p:ext uri="{BB962C8B-B14F-4D97-AF65-F5344CB8AC3E}">
        <p14:creationId xmlns:p14="http://schemas.microsoft.com/office/powerpoint/2010/main" val="195357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b="1" smtClean="0">
                <a:ea typeface="ＭＳ Ｐゴシック" panose="020B0600070205080204" pitchFamily="34" charset="-128"/>
              </a:rPr>
              <a:t>Noncompliant Code Example (File Deletion)</a:t>
            </a:r>
            <a:endParaRPr lang="en-I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2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This noncompliant code example attempts to delete a file but fails to check whether the operation has succeeded.</a:t>
            </a:r>
          </a:p>
          <a:p>
            <a:pPr marL="0" indent="0">
              <a:buNone/>
            </a:pPr>
            <a:endParaRPr lang="en-IN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public void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deleteFile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File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someFile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= new File("someFileName.txt");</a:t>
            </a:r>
          </a:p>
          <a:p>
            <a:pPr marL="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// do something with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someFile</a:t>
            </a:r>
            <a:endParaRPr lang="en-IN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IN" altLang="en-US" dirty="0" err="1" smtClean="0">
                <a:ea typeface="ＭＳ Ｐゴシック" panose="020B0600070205080204" pitchFamily="34" charset="-128"/>
              </a:rPr>
              <a:t>someFile.delete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();</a:t>
            </a:r>
          </a:p>
          <a:p>
            <a:pPr marL="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IN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2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ea typeface="ＭＳ Ｐゴシック" panose="020B0600070205080204" pitchFamily="34" charset="-128"/>
              </a:rPr>
              <a:t>Compliant Solution</a:t>
            </a:r>
            <a:br>
              <a:rPr lang="en-IN" altLang="en-US" b="1" smtClean="0">
                <a:ea typeface="ＭＳ Ｐゴシック" panose="020B0600070205080204" pitchFamily="34" charset="-128"/>
              </a:rPr>
            </a:br>
            <a:endParaRPr lang="en-I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3299" name="Content Placeholder 2"/>
          <p:cNvSpPr>
            <a:spLocks noGrp="1"/>
          </p:cNvSpPr>
          <p:nvPr>
            <p:ph idx="1"/>
          </p:nvPr>
        </p:nvSpPr>
        <p:spPr>
          <a:xfrm>
            <a:off x="838200" y="1596119"/>
            <a:ext cx="9216571" cy="4800600"/>
          </a:xfrm>
        </p:spPr>
        <p:txBody>
          <a:bodyPr>
            <a:normAutofit lnSpcReduction="10000"/>
          </a:bodyPr>
          <a:lstStyle/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This compliant solution checks the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boolean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value returned by the delete() method and handles any resulting errors.</a:t>
            </a:r>
          </a:p>
          <a:p>
            <a:pPr marL="107950" indent="0">
              <a:buNone/>
            </a:pPr>
            <a:endParaRPr lang="en-IN" altLang="en-US" dirty="0" smtClean="0">
              <a:ea typeface="ＭＳ Ｐゴシック" panose="020B0600070205080204" pitchFamily="34" charset="-128"/>
            </a:endParaRP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public void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deleteFile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() {</a:t>
            </a: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File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someFile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= new File("someFileName.txt");</a:t>
            </a: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// do something with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someFile</a:t>
            </a:r>
            <a:endParaRPr lang="en-IN" altLang="en-US" dirty="0" smtClean="0">
              <a:ea typeface="ＭＳ Ｐゴシック" panose="020B0600070205080204" pitchFamily="34" charset="-128"/>
            </a:endParaRP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if (!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someFile.delete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()) {</a:t>
            </a: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// handle failure to delete the file</a:t>
            </a: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}</a:t>
            </a:r>
          </a:p>
          <a:p>
            <a:pPr marL="107950" indent="0">
              <a:buNone/>
            </a:pPr>
            <a:r>
              <a:rPr lang="en-IN" altLang="en-US" dirty="0" smtClean="0"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8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85800"/>
            <a:ext cx="8229600" cy="6477000"/>
          </a:xfrm>
        </p:spPr>
        <p:txBody>
          <a:bodyPr/>
          <a:lstStyle/>
          <a:p>
            <a:pPr marL="109537" indent="0" algn="just">
              <a:buNone/>
              <a:defRPr/>
            </a:pPr>
            <a:r>
              <a:rPr lang="en-IN" dirty="0"/>
              <a:t>This noncompliant code example ignores the return value of the </a:t>
            </a:r>
            <a:r>
              <a:rPr lang="en-IN" dirty="0" err="1"/>
              <a:t>String.replace</a:t>
            </a:r>
            <a:r>
              <a:rPr lang="en-IN" dirty="0" smtClean="0"/>
              <a:t>() method</a:t>
            </a:r>
            <a:r>
              <a:rPr lang="en-IN" dirty="0"/>
              <a:t>, failing to update the original string. The </a:t>
            </a:r>
            <a:r>
              <a:rPr lang="en-IN" dirty="0" err="1"/>
              <a:t>String.replace</a:t>
            </a:r>
            <a:r>
              <a:rPr lang="en-IN" dirty="0"/>
              <a:t>() method cannot </a:t>
            </a:r>
            <a:r>
              <a:rPr lang="en-IN" dirty="0" smtClean="0"/>
              <a:t>modify the </a:t>
            </a:r>
            <a:r>
              <a:rPr lang="en-IN" dirty="0"/>
              <a:t>state of the String (because String objects are immutable); rather, it returns a </a:t>
            </a:r>
            <a:r>
              <a:rPr lang="en-IN" dirty="0" smtClean="0"/>
              <a:t>reference to </a:t>
            </a:r>
            <a:r>
              <a:rPr lang="en-IN" dirty="0"/>
              <a:t>a new String object containing the modified string</a:t>
            </a:r>
            <a:r>
              <a:rPr lang="en-IN" dirty="0" smtClean="0"/>
              <a:t>. </a:t>
            </a:r>
            <a:r>
              <a:rPr lang="fr-FR" b="1" dirty="0" err="1" smtClean="0"/>
              <a:t>Noncompliant</a:t>
            </a:r>
            <a:r>
              <a:rPr lang="fr-FR" b="1" dirty="0" smtClean="0"/>
              <a:t> Code </a:t>
            </a:r>
            <a:r>
              <a:rPr lang="fr-FR" b="1" dirty="0" err="1" smtClean="0"/>
              <a:t>Example</a:t>
            </a:r>
            <a:r>
              <a:rPr lang="fr-FR" b="1" dirty="0" smtClean="0"/>
              <a:t> </a:t>
            </a:r>
            <a:endParaRPr lang="en-IN" dirty="0" smtClean="0"/>
          </a:p>
          <a:p>
            <a:pPr marL="109537" indent="0" algn="just">
              <a:buNone/>
              <a:defRPr/>
            </a:pPr>
            <a:r>
              <a:rPr lang="en-IN" dirty="0" smtClean="0"/>
              <a:t>public </a:t>
            </a:r>
            <a:r>
              <a:rPr lang="en-IN" dirty="0"/>
              <a:t>class Replace {</a:t>
            </a:r>
          </a:p>
          <a:p>
            <a:pPr marL="109537" indent="0">
              <a:buNone/>
              <a:defRPr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109537" indent="0">
              <a:buNone/>
              <a:defRPr/>
            </a:pPr>
            <a:r>
              <a:rPr lang="en-IN" dirty="0"/>
              <a:t>String original = "insecure";</a:t>
            </a:r>
          </a:p>
          <a:p>
            <a:pPr marL="109537" indent="0">
              <a:buNone/>
              <a:defRPr/>
            </a:pPr>
            <a:r>
              <a:rPr lang="en-IN" dirty="0" err="1"/>
              <a:t>original.replace</a:t>
            </a:r>
            <a:r>
              <a:rPr lang="en-IN" dirty="0"/>
              <a:t>('</a:t>
            </a:r>
            <a:r>
              <a:rPr lang="en-IN" dirty="0" err="1"/>
              <a:t>i</a:t>
            </a:r>
            <a:r>
              <a:rPr lang="en-IN" dirty="0"/>
              <a:t>', '9');</a:t>
            </a:r>
          </a:p>
          <a:p>
            <a:pPr marL="109537" indent="0">
              <a:buNone/>
              <a:defRPr/>
            </a:pPr>
            <a:r>
              <a:rPr lang="en-IN" dirty="0" err="1"/>
              <a:t>System.out.println</a:t>
            </a:r>
            <a:r>
              <a:rPr lang="en-IN" dirty="0"/>
              <a:t>(original);</a:t>
            </a:r>
          </a:p>
          <a:p>
            <a:pPr marL="109537" indent="0">
              <a:buNone/>
              <a:defRPr/>
            </a:pPr>
            <a:r>
              <a:rPr lang="en-IN" dirty="0"/>
              <a:t>}</a:t>
            </a:r>
          </a:p>
          <a:p>
            <a:pPr marL="109537" indent="0">
              <a:buNone/>
              <a:defRPr/>
            </a:pPr>
            <a:r>
              <a:rPr lang="en-IN" dirty="0" smtClean="0"/>
              <a:t>}</a:t>
            </a:r>
          </a:p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8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ea typeface="ＭＳ Ｐゴシック" panose="020B0600070205080204" pitchFamily="34" charset="-128"/>
              </a:rPr>
              <a:t>Compliant Solution</a:t>
            </a:r>
            <a:br>
              <a:rPr lang="en-IN" altLang="en-US" b="1" smtClean="0">
                <a:ea typeface="ＭＳ Ｐゴシック" panose="020B0600070205080204" pitchFamily="34" charset="-128"/>
              </a:rPr>
            </a:br>
            <a:endParaRPr lang="en-I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5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This compliant solution correctly updates the String reference original with the return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value from the String.replace() method.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public class Replace {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public static void main(String[] args) {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String original = "insecure";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original = original.replace('i', '9');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System.out.println(original);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}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7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>
                <a:ea typeface="ＭＳ Ｐゴシック" panose="020B0600070205080204" pitchFamily="34" charset="-128"/>
              </a:rPr>
              <a:t>Use the two-argument Arrays.equals() method to compare the contents of arrays</a:t>
            </a:r>
            <a:endParaRPr lang="en-IN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186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>
                <a:ea typeface="ＭＳ Ｐゴシック" panose="020B0600070205080204" pitchFamily="34" charset="-128"/>
              </a:rPr>
              <a:t>Arrays do not override the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Object.equals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() method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panose="020B0600070205080204" pitchFamily="34" charset="-128"/>
              </a:rPr>
              <a:t>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T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he implementation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of the equals() method compares array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buNone/>
            </a:pPr>
            <a:r>
              <a:rPr lang="en-IN" altLang="en-US" i="1" dirty="0">
                <a:ea typeface="ＭＳ Ｐゴシック" panose="020B0600070205080204" pitchFamily="34" charset="-128"/>
              </a:rPr>
              <a:t> 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references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rather than their </a:t>
            </a:r>
            <a:r>
              <a:rPr lang="en-IN" altLang="en-US" i="1" dirty="0" smtClean="0">
                <a:ea typeface="ＭＳ Ｐゴシック" panose="020B0600070205080204" pitchFamily="34" charset="-128"/>
              </a:rPr>
              <a:t>contents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IN" altLang="en-US" dirty="0" smtClean="0">
                <a:ea typeface="ＭＳ Ｐゴシック" panose="020B0600070205080204" pitchFamily="34" charset="-128"/>
              </a:rPr>
              <a:t>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Programs must use the two 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argument   </a:t>
            </a:r>
            <a:r>
              <a:rPr lang="en-IN" altLang="en-US" dirty="0" err="1" smtClean="0">
                <a:ea typeface="ＭＳ Ｐゴシック" panose="020B0600070205080204" pitchFamily="34" charset="-128"/>
              </a:rPr>
              <a:t>Arrays.equals</a:t>
            </a:r>
            <a:r>
              <a:rPr lang="en-IN" altLang="en-US" dirty="0" smtClean="0">
                <a:ea typeface="ＭＳ Ｐゴシック" panose="020B0600070205080204" pitchFamily="34" charset="-128"/>
              </a:rPr>
              <a:t>() method to compare the contents of two arrays.</a:t>
            </a:r>
          </a:p>
        </p:txBody>
      </p:sp>
    </p:spTree>
    <p:extLst>
      <p:ext uri="{BB962C8B-B14F-4D97-AF65-F5344CB8AC3E}">
        <p14:creationId xmlns:p14="http://schemas.microsoft.com/office/powerpoint/2010/main" val="25346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ea typeface="ＭＳ Ｐゴシック" panose="020B0600070205080204" pitchFamily="34" charset="-128"/>
              </a:rPr>
              <a:t>Noncompliant Code Example</a:t>
            </a:r>
            <a:br>
              <a:rPr lang="en-IN" altLang="en-US" b="1" smtClean="0">
                <a:ea typeface="ＭＳ Ｐゴシック" panose="020B0600070205080204" pitchFamily="34" charset="-128"/>
              </a:rPr>
            </a:br>
            <a:endParaRPr lang="en-I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87395" name="Content Placeholder 2"/>
          <p:cNvSpPr>
            <a:spLocks noGrp="1"/>
          </p:cNvSpPr>
          <p:nvPr>
            <p:ph idx="1"/>
          </p:nvPr>
        </p:nvSpPr>
        <p:spPr>
          <a:xfrm>
            <a:off x="1981200" y="2249488"/>
            <a:ext cx="8382000" cy="4324350"/>
          </a:xfrm>
        </p:spPr>
        <p:txBody>
          <a:bodyPr/>
          <a:lstStyle/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This noncompliant code example incorrectly uses the Object.equals() method to compare two arrays</a:t>
            </a:r>
          </a:p>
          <a:p>
            <a:pPr marL="107950" indent="0">
              <a:buNone/>
            </a:pPr>
            <a:endParaRPr lang="en-IN" altLang="en-US" smtClean="0">
              <a:ea typeface="ＭＳ Ｐゴシック" panose="020B0600070205080204" pitchFamily="34" charset="-128"/>
            </a:endParaRP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public void arrayEqualsExample() {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int[] arr1 = new int[20]; // initialized to 0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int[] arr2 = new int[20]; // initialized to 0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arr1.equals(arr2); // false</a:t>
            </a:r>
          </a:p>
          <a:p>
            <a:pPr marL="107950" indent="0">
              <a:buNone/>
            </a:pPr>
            <a:r>
              <a:rPr lang="en-IN" altLang="en-US" smtClean="0"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3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1246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Wingdings</vt:lpstr>
      <vt:lpstr>Office Theme</vt:lpstr>
      <vt:lpstr>CERT Coding standards For Java</vt:lpstr>
      <vt:lpstr>Expressions (EXP)</vt:lpstr>
      <vt:lpstr>Do not ignore values returned by methods</vt:lpstr>
      <vt:lpstr>Noncompliant Code Example (File Deletion)</vt:lpstr>
      <vt:lpstr>Compliant Solution </vt:lpstr>
      <vt:lpstr>PowerPoint Presentation</vt:lpstr>
      <vt:lpstr>Compliant Solution </vt:lpstr>
      <vt:lpstr>Use the two-argument Arrays.equals() method to compare the contents of arrays</vt:lpstr>
      <vt:lpstr>Noncompliant Code Example </vt:lpstr>
      <vt:lpstr>Compliant Solution </vt:lpstr>
      <vt:lpstr>Never dereference null pointers </vt:lpstr>
      <vt:lpstr>Methods (MET)</vt:lpstr>
      <vt:lpstr>1.Validate method arguments</vt:lpstr>
      <vt:lpstr>PowerPoint Presentation</vt:lpstr>
      <vt:lpstr>PowerPoint Presentation</vt:lpstr>
      <vt:lpstr>PowerPoint Presentation</vt:lpstr>
      <vt:lpstr>MET04-J. D o not increase the accessibility of overridden or hidden methods</vt:lpstr>
      <vt:lpstr>PowerPoint Presentation</vt:lpstr>
      <vt:lpstr>PowerPoint Presentation</vt:lpstr>
      <vt:lpstr>PowerPoint Presentation</vt:lpstr>
      <vt:lpstr>MET05-J. Ensure that constructors do not call overridable methods</vt:lpstr>
      <vt:lpstr>PowerPoint Presentation</vt:lpstr>
      <vt:lpstr>PowerPoint Presentation</vt:lpstr>
      <vt:lpstr>Numeric Types and Operations (NUM)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15</cp:revision>
  <dcterms:created xsi:type="dcterms:W3CDTF">2019-11-01T17:20:41Z</dcterms:created>
  <dcterms:modified xsi:type="dcterms:W3CDTF">2019-11-02T03:30:06Z</dcterms:modified>
</cp:coreProperties>
</file>