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3.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2"/>
  </p:notesMasterIdLst>
  <p:sldIdLst>
    <p:sldId id="257" r:id="rId5"/>
    <p:sldId id="258" r:id="rId6"/>
    <p:sldId id="259" r:id="rId7"/>
    <p:sldId id="260" r:id="rId8"/>
    <p:sldId id="261" r:id="rId9"/>
    <p:sldId id="262" r:id="rId10"/>
    <p:sldId id="263" r:id="rId11"/>
    <p:sldId id="264" r:id="rId12"/>
    <p:sldId id="265" r:id="rId13"/>
    <p:sldId id="266" r:id="rId14"/>
    <p:sldId id="310" r:id="rId15"/>
    <p:sldId id="267"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307" r:id="rId31"/>
    <p:sldId id="308" r:id="rId32"/>
    <p:sldId id="309" r:id="rId33"/>
    <p:sldId id="316" r:id="rId34"/>
    <p:sldId id="317" r:id="rId35"/>
    <p:sldId id="284" r:id="rId36"/>
    <p:sldId id="315" r:id="rId37"/>
    <p:sldId id="285" r:id="rId38"/>
    <p:sldId id="287" r:id="rId39"/>
    <p:sldId id="313" r:id="rId40"/>
    <p:sldId id="288" r:id="rId41"/>
    <p:sldId id="289" r:id="rId42"/>
    <p:sldId id="290" r:id="rId43"/>
    <p:sldId id="291" r:id="rId44"/>
    <p:sldId id="292" r:id="rId45"/>
    <p:sldId id="314" r:id="rId46"/>
    <p:sldId id="293" r:id="rId47"/>
    <p:sldId id="294" r:id="rId48"/>
    <p:sldId id="295" r:id="rId49"/>
    <p:sldId id="296" r:id="rId50"/>
    <p:sldId id="297" r:id="rId51"/>
    <p:sldId id="299" r:id="rId52"/>
    <p:sldId id="300" r:id="rId53"/>
    <p:sldId id="298" r:id="rId54"/>
    <p:sldId id="301" r:id="rId55"/>
    <p:sldId id="319" r:id="rId56"/>
    <p:sldId id="302" r:id="rId57"/>
    <p:sldId id="303" r:id="rId58"/>
    <p:sldId id="304" r:id="rId59"/>
    <p:sldId id="306" r:id="rId60"/>
    <p:sldId id="30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33902C-D1D4-4EA2-A3C2-538C4BA6C81A}" v="1" dt="2021-12-15T06:03:24.675"/>
    <p1510:client id="{D3670598-054A-4B09-A9B2-43370258A55F}" v="4" dt="2021-10-25T07:37:54.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tha  K R [MAHE-MIT]" userId="S::akshatha.kr@manipal.edu::b9ed8c29-50f9-4e47-af5f-d787e89aef06" providerId="AD" clId="Web-{D3670598-054A-4B09-A9B2-43370258A55F}"/>
    <pc:docChg chg="delSld">
      <pc:chgData name="Akshatha  K R [MAHE-MIT]" userId="S::akshatha.kr@manipal.edu::b9ed8c29-50f9-4e47-af5f-d787e89aef06" providerId="AD" clId="Web-{D3670598-054A-4B09-A9B2-43370258A55F}" dt="2021-10-25T07:37:54.023" v="3"/>
      <pc:docMkLst>
        <pc:docMk/>
      </pc:docMkLst>
      <pc:sldChg chg="del">
        <pc:chgData name="Akshatha  K R [MAHE-MIT]" userId="S::akshatha.kr@manipal.edu::b9ed8c29-50f9-4e47-af5f-d787e89aef06" providerId="AD" clId="Web-{D3670598-054A-4B09-A9B2-43370258A55F}" dt="2021-10-25T07:37:13.553" v="0"/>
        <pc:sldMkLst>
          <pc:docMk/>
          <pc:sldMk cId="488772812" sldId="311"/>
        </pc:sldMkLst>
      </pc:sldChg>
      <pc:sldChg chg="del">
        <pc:chgData name="Akshatha  K R [MAHE-MIT]" userId="S::akshatha.kr@manipal.edu::b9ed8c29-50f9-4e47-af5f-d787e89aef06" providerId="AD" clId="Web-{D3670598-054A-4B09-A9B2-43370258A55F}" dt="2021-10-25T07:37:21.991" v="1"/>
        <pc:sldMkLst>
          <pc:docMk/>
          <pc:sldMk cId="1666492115" sldId="312"/>
        </pc:sldMkLst>
      </pc:sldChg>
      <pc:sldChg chg="del">
        <pc:chgData name="Akshatha  K R [MAHE-MIT]" userId="S::akshatha.kr@manipal.edu::b9ed8c29-50f9-4e47-af5f-d787e89aef06" providerId="AD" clId="Web-{D3670598-054A-4B09-A9B2-43370258A55F}" dt="2021-10-25T07:37:54.023" v="3"/>
        <pc:sldMkLst>
          <pc:docMk/>
          <pc:sldMk cId="702353612" sldId="318"/>
        </pc:sldMkLst>
      </pc:sldChg>
      <pc:sldChg chg="del">
        <pc:chgData name="Akshatha  K R [MAHE-MIT]" userId="S::akshatha.kr@manipal.edu::b9ed8c29-50f9-4e47-af5f-d787e89aef06" providerId="AD" clId="Web-{D3670598-054A-4B09-A9B2-43370258A55F}" dt="2021-10-25T07:37:43.741" v="2"/>
        <pc:sldMkLst>
          <pc:docMk/>
          <pc:sldMk cId="3795064479" sldId="323"/>
        </pc:sldMkLst>
      </pc:sldChg>
    </pc:docChg>
  </pc:docChgLst>
  <pc:docChgLst>
    <pc:chgData name="RAGHAV KAKAR-(App. No. 121003874)" userId="S::raghav.kakar@learner.manipal.edu::6af4248b-493d-44bf-9805-ef9a90c0982f" providerId="AD" clId="Web-{0D33902C-D1D4-4EA2-A3C2-538C4BA6C81A}"/>
    <pc:docChg chg="sldOrd">
      <pc:chgData name="RAGHAV KAKAR-(App. No. 121003874)" userId="S::raghav.kakar@learner.manipal.edu::6af4248b-493d-44bf-9805-ef9a90c0982f" providerId="AD" clId="Web-{0D33902C-D1D4-4EA2-A3C2-538C4BA6C81A}" dt="2021-12-15T06:03:24.675" v="0"/>
      <pc:docMkLst>
        <pc:docMk/>
      </pc:docMkLst>
      <pc:sldChg chg="ord">
        <pc:chgData name="RAGHAV KAKAR-(App. No. 121003874)" userId="S::raghav.kakar@learner.manipal.edu::6af4248b-493d-44bf-9805-ef9a90c0982f" providerId="AD" clId="Web-{0D33902C-D1D4-4EA2-A3C2-538C4BA6C81A}" dt="2021-12-15T06:03:24.675" v="0"/>
        <pc:sldMkLst>
          <pc:docMk/>
          <pc:sldMk cId="1297938262" sldId="306"/>
        </pc:sldMkLst>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8T04:56:50.391"/>
    </inkml:context>
    <inkml:brush xml:id="br0">
      <inkml:brushProperty name="width" value="0.05292" units="cm"/>
      <inkml:brushProperty name="height" value="0.05292" units="cm"/>
      <inkml:brushProperty name="color" value="#FF0000"/>
    </inkml:brush>
  </inkml:definitions>
  <inkml:trace contextRef="#ctx0" brushRef="#br0">5529 11555 757 0,'0'0'4'0,"0"0"10"15,0 0 51-15,0 0-40 16,0 0-13-16,0 0-3 16,0 0 37-16,19-55-31 15,-19 55-15-15,0 0-4 16,0 0-13-16,2 0-2 16,-1 4 8-16,2 3-21 15,3 2-41-15,6-3-58 16</inkml:trace>
  <inkml:trace contextRef="#ctx0" brushRef="#br0" timeOffset="116410.72">11734 9760 695 0,'0'0'0'0,"0"0"-42"15,0 0-55-15,0 0 32 16,0 0 8-16,0 0 17 15,0 0 40-15,-3 26 0 16,10-26-71-16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8T05:57:26.750"/>
    </inkml:context>
    <inkml:brush xml:id="br0">
      <inkml:brushProperty name="width" value="0.05292" units="cm"/>
      <inkml:brushProperty name="height" value="0.05292" units="cm"/>
      <inkml:brushProperty name="color" value="#FF0000"/>
    </inkml:brush>
  </inkml:definitions>
  <inkml:trace contextRef="#ctx0" brushRef="#br0">18482 7807 702 0,'0'0'338'0,"0"0"-299"16,0 0-37-16,0 0 11 15,0 0 36-15,0 0-11 16,98-3-2-16,-60 3-5 16,6 9-4-16,6 2-11 15,6-2 0-15,7 2 6 16,8-5-3-16,7 1-2 16,12-3-2-16,8-1-8 15,9 0 0-15,10 0 1 16,-1-3-5-16,-2 2 0 0,-3 0-3 15,-8-1-3-15,-6 2 3 16,-12 1 3-16,-7 3-2 16,-13 1 1-16,-6 3 1 15,-7 0 0-15,-3 1-2 16,-6-3 1-16,-9 1 0 16,-5-3 2-16,-10-2-3 15,-7 0 2-15,-6-3 4 16,-1-1 7-16,-4 1-3 15,-1-2 3-15,0 0 5 0,0 0-1 16,0 0-7 0,0 0 1-16,0 0-8 0,0 0-2 15,0 0-2 1,0 0-1-16,0 0-23 0,0 0-63 16,0 0-68-16,0-3-304 15</inkml:trace>
  <inkml:trace contextRef="#ctx0" brushRef="#br0" timeOffset="1055.45">22251 7849 827 0,'0'0'47'15,"0"0"-30"-15,0 0 17 16,0 0 11-16,0 0 14 16,0 0 0-16,0 0-8 15,-5-29-23-15,5 29-17 16,0 0-3-16,0 0 1 16,0 0 13-16,0 0-4 15,7 0 4-15,10 0 10 16,10 7-7-16,9-3 1 15,6 1-8-15,10 2 1 16,12-1-4-16,11-2-5 0,13 0-3 16,13 2 2-16,5-2-1 15,4 3-1-15,0 0 1 16,-5-1-7-16,-8 2 2 16,-12-1-3-16,-12-3 0 15,-11 1-1-15,-10-1 1 16,-6-2-3-16,-4 3 2 15,-7-2 2-15,0 0 5 16,-5 0 2-16,-4-2 15 16,-3-1-1-16,-7 0 6 15,-4 0-7-15,-4 0 6 16,-5 0-4-16,-2 0 5 16,-1 0-11-16,0 0-9 15,0 0-3-15,0 0-5 0,0 0 1 16,0 0 0-16,0 0-1 15,0 0-60-15,0 0-76 16,0-7-114-16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0-18T06:03:17.907"/>
    </inkml:context>
    <inkml:brush xml:id="br0">
      <inkml:brushProperty name="width" value="0.05292" units="cm"/>
      <inkml:brushProperty name="height" value="0.05292" units="cm"/>
      <inkml:brushProperty name="color" value="#FF0000"/>
    </inkml:brush>
  </inkml:definitions>
  <inkml:trace contextRef="#ctx0" brushRef="#br0">17738 10778 145 0,'0'0'9'0,"0"0"-7"16,0 0-1-16,0 0 21 15,0 0 0-15,0 0-19 16,0 0-3-16,0 0 1 16,0 0-3-16,0 10 2 0,0-9-2 15,3 0-27-15,4 2 12 16,-1-3 9-16</inkml:trace>
  <inkml:trace contextRef="#ctx0" brushRef="#br0" timeOffset="940.04">17736 10793 273 0,'0'0'83'0,"0"0"-83"0,0 0-106 16</inkml:trace>
  <inkml:trace contextRef="#ctx0" brushRef="#br0" timeOffset="2466.56">17680 10771 355 0,'0'0'45'16,"0"0"-28"-16,0 0 3 16,0 0 29-16,0 0-10 15,0 0-22-15,0 0-12 0,0 0-4 16,0 0 4 0,0 0 28-16,0 0 25 0,0 0-36 15,0 0-7-15,0 0-10 16,0 0 8-16,0 0-3 15,0 0 10-15,0 0-9 16,0 0 14-16,0 0-4 16,0-2-15-16,0 2-1 15,0 0 4-15,0 0-2 16,0 0 5-16,0 0-2 16,0 0 2-16,0 0 3 15,0 0-6-15,0 0 13 16,0 0-12-16,0 0 4 15,4 0-5-15,3 0-5 16,5 0 4-16,4 0 1 0,3 0-7 16,3 0-1-16,2 2 0 15,2 2-1-15,0 0 1 16,-1 0-3-16,1 2 4 16,-2-2-4-16,-5-1 4 15,-6 0-5-15,-4-2-9 16,-3 1 1-16,-3-1 1 15,-3-1-5-15,0 0 8 16,0 0 7-16,0 0 0 16,-5 2 3-16,-2-2-3 15,0 0 0-15,-2 0 0 16,-1 0-1-16,-1 0 1 0,-4 0 2 16,-4 0-2-16,-4 0 0 15,0 0-1-15,-2 0 1 16,2 0 1-16,0 0 4 15,1-3 8-15,4 0-3 16,3 1 5-16,3-1-14 16,3 2 8-16,2 1-4 15,2 0-5-15,4-3 1 16,-1 3-1-16,2 0-5 16,0 0 5-16,0 0 0 15,0 0 4-15,0 0-2 16,0 0 11-16,0 0-6 15,14 0-2-15,1 0-1 0,4 0-1 16,2 0-3 0,0 0 0-16,0 0-1 0,0 0 1 15,0 3 0-15,-1 0-2 16,3 1 2-16,-2-2 2 16,-1 1-2-16,1-3 0 15,-4 2 0-15,-4 1-2 16,-5-3 2-16,-5 0-5 15,-2 0 4-15,-1 0-8 16,0 0-1-16,0 0 10 16,0 0 1-16,-6 0 0 15,-9 0-1-15,0 0 0 16,-2 0-1-16,-3 0 0 16,-2 0 2-16,-2 0 0 0,0 0 1 15,3 0-2 1,0 0 0-16,3 0-5 0,5 0 4 15,4 0 1-15,3 0 1 16,5 0-1-16,1 0-1 16,0 0 1-16,0 0-1 15,0 0 2-15,4 0-2 16,11 0 3-16,4 0-1 16,1 0-1-16,2 0 5 15,2 0-5-15,0 0-3 16,-2 0 2-16,-1 0-1 15,-3 0 2-15,-6 0-2 16,-5 0 2-16,-4 2 0 0,-1-2 0 16,-2 0 0-1,0 0 0-15,0 0-1 0,0 0 0 16,-3 0-15-16,-11 0-88 16,-2 0-174-16</inkml:trace>
  <inkml:trace contextRef="#ctx0" brushRef="#br0" timeOffset="11326.28">18055 10851 502 0,'0'0'56'16,"0"0"-53"-16,0 0-1 15,0 0-2-15,0 0 0 0,0 0 0 16,0 0 3-16,24 0-6 16,-21 0 6-1,0 0 42-15,-2 0-12 0,-1 0-19 16,0 0-6-16,0 0 4 16,0-1 2-16,0-2 1 15,0 0-15-15,0-2-1 16,-4 5-6-16,-2-3 1 15,2 0 1-15,-1 2 4 16,2-1 0-16,-1 1 0 16,-1 1 1-16,2-2 0 15,2 1 0-15,1 1 14 16,0 0-3-16,0 0-6 0,0 0 2 16,0 0 17-16,0 0-5 15,0 0-15-15,-2 0 7 16,2 0 5-16,0 0-1 15,0 0 4-15,0 0 13 16,0 0-14-16,0 0 8 16,0 0-12-16,0 0-1 15,0 0 10-15,0 0-1 16,0 0-8-16,0 0-3 16,0 0 11-16,0 0-12 15,2 0 9-15,8 0-6 16,4 0 0-16,2 0 8 0,-1 0 33 15,3 0-42 1,1 0-8-16,-1 0-1 0,3 0 0 16,0 0 2-16,-5 0-3 15,4 0-1-15,-5 0 0 16,2 0 1-16,-3 0-1 16,-1 0-1-16,-2-2 0 15,-1 0 1-15,2 2 0 16,0 0-1-16,-2 0 0 15,-1 0-1-15,0 0 2 16,-2 0-2-16,-2 0 0 16,0 0 1-16,-2 0 2 15,1 0-2-15,-1 0-1 16,2 0 1-16,-1 0 2 16,3 0-2-16,1 0 0 0,0 0 0 15,-4 0 0-15,1 0 3 16,2 0-1-16,-3 0 0 15,4 0 2-15,-2 0-1 16,-1 0-1-16,2 0 3 16,-3 0-4-16,1 0 0 15,-2 0 0-15,-2 0-1 16,2 0 0-16,0 0 0 16,3 0 0-16,1 0 1 15,0 0-1-15,0 0 0 16,1 0 5-16,-1 0 1 15,0 0-6-15,-2 0 2 0,-1 0 0 16,0 0 0-16,-3 0-1 16,1 0 0-16,3 0 0 15,0 0 0-15,2 0-1 16,1 0 2-16,2 0-2 16,-1 0 1-16,-1 0 1 15,1 0-1-15,-1 0-1 16,-3 0 0-16,1 0 0 15,-3 0 0-15,3-3 0 16,1 3 3-16,-1 0-2 16,0 0 1-16,-1 0-2 15,-1 0 2-15,2-2-2 16,0 2-1-16,-2-1 1 0,0 1 1 16,-3 0 1-1,2 0-2-15,-1 0 0 0,-1 0 0 16,4 0 0-16,-2 0 0 15,2-2 1-15,0 2-1 16,-2-1 0-16,0 0 0 16,0 1 0-16,0 0 0 15,-2 0 0-15,-1 0 1 16,2 0-1-16,-2 0-1 16,0 0 1-16,0 0-1 15,0 0 1-15,0 0 1 16,0 0-1-16,1 0 0 0,-1 0 0 15,0 0 1-15,2 0-1 16,0 0 0-16,-2 0 0 16,1 0 0-16,2 0 0 15,-3 0 0-15,1 0 0 16,1 0 1-16,-1 0-2 16,4 0 1-16,-1 0 0 15,2 0 0-15,-1 0 0 16,-2 0 0-16,1 0 1 15,-1 0-1-15,-3 0 0 16,0 0 0-16,0 0-1 16,0 0 1-16,0 0-1 15,0 0 1-15,0 0 0 16,0 0-2-16,0 0 2 16,0 0 1-16,0 0 0 0,0 0-2 15,0 0 1-15,0 0 0 16,0 0 0-16,0 0 0 15,0 0 0-15,0 0-2 16,0 0 2-16,0 0-11 16,0 0-23-16,0 0-23 15,-9 0-32-15,0 0-34 16,0-2-73-16,-1-1-122 16</inkml:trace>
  <inkml:trace contextRef="#ctx0" brushRef="#br0" timeOffset="56528.65">27618 881 433 0,'18'-11'162'16,"-18"11"-47"-16,1 0-8 15,-1 0 7-15,0-1-27 16,0 1-15-16,0-2-14 16,0 2-30-16,0 0-14 15,0 0-10-15,0 0-2 16,0 0-1-16,4 0 0 15,4 0-1-15,3 0-28 16,5 0-102-16,-3-2-129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637BF-FD20-4503-8D4C-BC8A6AE7CDAF}" type="datetimeFigureOut">
              <a:rPr lang="en-IN" smtClean="0"/>
              <a:t>14-12-2021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2AA8D-6BCF-4A6F-A939-7C8DF6E9A073}" type="slidenum">
              <a:rPr lang="en-IN" smtClean="0"/>
              <a:t>‹#›</a:t>
            </a:fld>
            <a:endParaRPr lang="en-IN"/>
          </a:p>
        </p:txBody>
      </p:sp>
    </p:spTree>
    <p:extLst>
      <p:ext uri="{BB962C8B-B14F-4D97-AF65-F5344CB8AC3E}">
        <p14:creationId xmlns:p14="http://schemas.microsoft.com/office/powerpoint/2010/main" val="295358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94947321-A102-49B5-9AB6-EF58FFCC75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3178355-F155-4331-AE5B-B8FCCDE37F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8196" name="Slide Number Placeholder 3">
            <a:extLst>
              <a:ext uri="{FF2B5EF4-FFF2-40B4-BE49-F238E27FC236}">
                <a16:creationId xmlns:a16="http://schemas.microsoft.com/office/drawing/2014/main" id="{DA3E9061-465A-4849-9A83-93C09F0C47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E987077-A514-4BCB-B349-8ED395B9C305}" type="slidenum">
              <a:rPr lang="en-US" altLang="en-US" smtClean="0"/>
              <a:pPr>
                <a:spcBef>
                  <a:spcPct val="0"/>
                </a:spcBef>
              </a:pPr>
              <a:t>1</a:t>
            </a:fld>
            <a:endParaRPr lang="en-US" altLang="en-US"/>
          </a:p>
        </p:txBody>
      </p:sp>
    </p:spTree>
    <p:extLst>
      <p:ext uri="{BB962C8B-B14F-4D97-AF65-F5344CB8AC3E}">
        <p14:creationId xmlns:p14="http://schemas.microsoft.com/office/powerpoint/2010/main" val="584435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D6AC1D83-2C7E-41E1-8541-FD2A4AFF31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DD25A777-AB36-46C2-BEF7-4EFAF281B4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5844" name="Slide Number Placeholder 3">
            <a:extLst>
              <a:ext uri="{FF2B5EF4-FFF2-40B4-BE49-F238E27FC236}">
                <a16:creationId xmlns:a16="http://schemas.microsoft.com/office/drawing/2014/main" id="{D30A68E1-D532-477F-90F1-D7136C31AA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1EC98A8-70BE-4EED-B826-23FF10DA7885}" type="slidenum">
              <a:rPr lang="en-US" altLang="en-US" smtClean="0"/>
              <a:pPr>
                <a:spcBef>
                  <a:spcPct val="0"/>
                </a:spcBef>
              </a:pPr>
              <a:t>19</a:t>
            </a:fld>
            <a:endParaRPr lang="en-US" altLang="en-US"/>
          </a:p>
        </p:txBody>
      </p:sp>
    </p:spTree>
    <p:extLst>
      <p:ext uri="{BB962C8B-B14F-4D97-AF65-F5344CB8AC3E}">
        <p14:creationId xmlns:p14="http://schemas.microsoft.com/office/powerpoint/2010/main" val="3737934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2B9B0EF1-611C-4ECE-B36B-7E5B550A03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A89BC40A-7C2E-4C15-8707-206A5383A8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a:solidFill>
                  <a:srgbClr val="FFFF00"/>
                </a:solidFill>
                <a:latin typeface="Times New Roman" panose="02020603050405020304" pitchFamily="18" charset="0"/>
              </a:rPr>
              <a:t>Notes: </a:t>
            </a:r>
          </a:p>
          <a:p>
            <a:pPr eaLnBrk="1" hangingPunct="1">
              <a:spcBef>
                <a:spcPct val="0"/>
              </a:spcBef>
            </a:pPr>
            <a:r>
              <a:rPr lang="en-US" altLang="en-US">
                <a:solidFill>
                  <a:srgbClr val="FFFF00"/>
                </a:solidFill>
                <a:latin typeface="Times New Roman" panose="02020603050405020304" pitchFamily="18" charset="0"/>
              </a:rPr>
              <a:t>A PN junction have</a:t>
            </a:r>
          </a:p>
          <a:p>
            <a:pPr eaLnBrk="1" hangingPunct="1">
              <a:spcBef>
                <a:spcPct val="0"/>
              </a:spcBef>
            </a:pPr>
            <a:endParaRPr lang="en-US" altLang="en-US">
              <a:solidFill>
                <a:srgbClr val="FFFF00"/>
              </a:solidFill>
              <a:latin typeface="Times New Roman" panose="02020603050405020304" pitchFamily="18" charset="0"/>
            </a:endParaRPr>
          </a:p>
          <a:p>
            <a:pPr algn="just" eaLnBrk="1" hangingPunct="1">
              <a:spcBef>
                <a:spcPct val="0"/>
              </a:spcBef>
            </a:pPr>
            <a:r>
              <a:rPr lang="en-US" altLang="en-US">
                <a:solidFill>
                  <a:srgbClr val="FFFF00"/>
                </a:solidFill>
                <a:latin typeface="Times New Roman" panose="02020603050405020304" pitchFamily="18" charset="0"/>
              </a:rPr>
              <a:t>- A P-type and N-type region</a:t>
            </a:r>
          </a:p>
          <a:p>
            <a:pPr algn="just" eaLnBrk="1" hangingPunct="1">
              <a:spcBef>
                <a:spcPct val="0"/>
              </a:spcBef>
            </a:pPr>
            <a:r>
              <a:rPr lang="en-US" altLang="en-US">
                <a:solidFill>
                  <a:srgbClr val="FFFF00"/>
                </a:solidFill>
                <a:latin typeface="Times New Roman" panose="02020603050405020304" pitchFamily="18" charset="0"/>
              </a:rPr>
              <a:t>- Depletion region - region having no free carriers </a:t>
            </a:r>
          </a:p>
          <a:p>
            <a:pPr algn="just" eaLnBrk="1" hangingPunct="1">
              <a:spcBef>
                <a:spcPct val="0"/>
              </a:spcBef>
            </a:pPr>
            <a:r>
              <a:rPr lang="en-US" altLang="en-US">
                <a:solidFill>
                  <a:srgbClr val="FFFF00"/>
                </a:solidFill>
                <a:latin typeface="Times New Roman" panose="02020603050405020304" pitchFamily="18" charset="0"/>
              </a:rPr>
              <a:t>   Further movement of electrons and holes across the junction stops due to formation of depletion region</a:t>
            </a:r>
          </a:p>
          <a:p>
            <a:pPr algn="just" eaLnBrk="1" hangingPunct="1">
              <a:spcBef>
                <a:spcPct val="0"/>
              </a:spcBef>
            </a:pPr>
            <a:r>
              <a:rPr lang="en-US" altLang="en-US">
                <a:solidFill>
                  <a:srgbClr val="FFFF00"/>
                </a:solidFill>
                <a:latin typeface="Times New Roman" panose="02020603050405020304" pitchFamily="18" charset="0"/>
              </a:rPr>
              <a:t>- Depletion region acts as barrier opposing further diffusion of charge carriers.  So diffusion stops within no time</a:t>
            </a:r>
          </a:p>
          <a:p>
            <a:pPr algn="just" eaLnBrk="1" hangingPunct="1">
              <a:spcBef>
                <a:spcPct val="0"/>
              </a:spcBef>
            </a:pPr>
            <a:r>
              <a:rPr lang="en-US" altLang="en-US">
                <a:solidFill>
                  <a:srgbClr val="FFFF00"/>
                </a:solidFill>
                <a:latin typeface="Times New Roman" panose="02020603050405020304" pitchFamily="18" charset="0"/>
              </a:rPr>
              <a:t>- Current through the diode under no-bias condition is zero Bias.</a:t>
            </a:r>
          </a:p>
          <a:p>
            <a:pPr eaLnBrk="1" hangingPunct="1">
              <a:spcBef>
                <a:spcPct val="0"/>
              </a:spcBef>
            </a:pPr>
            <a:endParaRPr lang="en-US" altLang="en-US">
              <a:solidFill>
                <a:srgbClr val="FFFF00"/>
              </a:solidFill>
              <a:latin typeface="Times New Roman" panose="02020603050405020304" pitchFamily="18" charset="0"/>
            </a:endParaRPr>
          </a:p>
          <a:p>
            <a:pPr eaLnBrk="1" hangingPunct="1">
              <a:spcBef>
                <a:spcPct val="0"/>
              </a:spcBef>
            </a:pPr>
            <a:endParaRPr lang="en-US" altLang="en-US"/>
          </a:p>
          <a:p>
            <a:pPr eaLnBrk="1" hangingPunct="1">
              <a:spcBef>
                <a:spcPct val="0"/>
              </a:spcBef>
            </a:pPr>
            <a:endParaRPr lang="en-US" altLang="en-US"/>
          </a:p>
        </p:txBody>
      </p:sp>
      <p:sp>
        <p:nvSpPr>
          <p:cNvPr id="37892" name="Slide Number Placeholder 3">
            <a:extLst>
              <a:ext uri="{FF2B5EF4-FFF2-40B4-BE49-F238E27FC236}">
                <a16:creationId xmlns:a16="http://schemas.microsoft.com/office/drawing/2014/main" id="{FD2112C7-1F7F-4EB5-9466-CF8765299B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FBEABB0-75B9-4FD8-BBCE-FBA0B6F82AEC}" type="slidenum">
              <a:rPr lang="en-US" altLang="en-US" smtClean="0"/>
              <a:pPr>
                <a:spcBef>
                  <a:spcPct val="0"/>
                </a:spcBef>
              </a:pPr>
              <a:t>20</a:t>
            </a:fld>
            <a:endParaRPr lang="en-US" altLang="en-US"/>
          </a:p>
        </p:txBody>
      </p:sp>
    </p:spTree>
    <p:extLst>
      <p:ext uri="{BB962C8B-B14F-4D97-AF65-F5344CB8AC3E}">
        <p14:creationId xmlns:p14="http://schemas.microsoft.com/office/powerpoint/2010/main" val="3071497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AB03DB46-5223-45B0-AF70-D70E9F3A8B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6F6548E4-2A8C-458F-BDF8-42195DB831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N" altLang="en-US" b="1" i="1"/>
              <a:t> </a:t>
            </a:r>
            <a:r>
              <a:rPr lang="en-IN" altLang="en-US"/>
              <a:t>In the absence of an applied bias voltage, the net flow of charge in any one direction for a semiconductor diode is zero. This occurs because any minority carriers (holes) in the n-type material that find themselves within the depletion region will pass directly into the p-type material. The same happens with due to the electrons in the depletion region that will pass to the n-type material. The result is a depletion region empty of charge carriers, with high impedance, so no net current passes through the diode. This results in development of built-in potential ranging from 0.3-0.7 eV depending upon the type semiconducting material used.</a:t>
            </a:r>
          </a:p>
          <a:p>
            <a:pPr eaLnBrk="1" hangingPunct="1">
              <a:spcBef>
                <a:spcPct val="0"/>
              </a:spcBef>
            </a:pPr>
            <a:endParaRPr lang="en-US" altLang="en-US"/>
          </a:p>
          <a:p>
            <a:pPr eaLnBrk="1" hangingPunct="1">
              <a:spcBef>
                <a:spcPct val="0"/>
              </a:spcBef>
            </a:pPr>
            <a:endParaRPr lang="en-US" altLang="en-US"/>
          </a:p>
        </p:txBody>
      </p:sp>
      <p:sp>
        <p:nvSpPr>
          <p:cNvPr id="39940" name="Slide Number Placeholder 3">
            <a:extLst>
              <a:ext uri="{FF2B5EF4-FFF2-40B4-BE49-F238E27FC236}">
                <a16:creationId xmlns:a16="http://schemas.microsoft.com/office/drawing/2014/main" id="{07761291-59E4-43DD-BECA-4B978D3A1EF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D1E5A90-8817-4F50-832D-C0972B058DA8}" type="slidenum">
              <a:rPr lang="en-US" altLang="en-US" smtClean="0"/>
              <a:pPr>
                <a:spcBef>
                  <a:spcPct val="0"/>
                </a:spcBef>
              </a:pPr>
              <a:t>21</a:t>
            </a:fld>
            <a:endParaRPr lang="en-US" altLang="en-US"/>
          </a:p>
        </p:txBody>
      </p:sp>
    </p:spTree>
    <p:extLst>
      <p:ext uri="{BB962C8B-B14F-4D97-AF65-F5344CB8AC3E}">
        <p14:creationId xmlns:p14="http://schemas.microsoft.com/office/powerpoint/2010/main" val="2842371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020EFB88-0C33-4879-97ED-96ED022B7A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CAC6A0CA-663C-40A6-948C-0264C1F3C6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a:t>Forward biasing:</a:t>
            </a:r>
          </a:p>
          <a:p>
            <a:pPr eaLnBrk="1" hangingPunct="1">
              <a:spcBef>
                <a:spcPct val="0"/>
              </a:spcBef>
            </a:pPr>
            <a:endParaRPr lang="en-US" altLang="en-US" b="1"/>
          </a:p>
          <a:p>
            <a:pPr eaLnBrk="1" hangingPunct="1">
              <a:spcBef>
                <a:spcPct val="0"/>
              </a:spcBef>
            </a:pPr>
            <a:r>
              <a:rPr lang="en-US" altLang="en-US">
                <a:solidFill>
                  <a:srgbClr val="FFFF00"/>
                </a:solidFill>
                <a:latin typeface="Times New Roman" panose="02020603050405020304" pitchFamily="18" charset="0"/>
              </a:rPr>
              <a:t>When forward biasing is applied</a:t>
            </a:r>
          </a:p>
          <a:p>
            <a:pPr eaLnBrk="1" hangingPunct="1">
              <a:spcBef>
                <a:spcPct val="0"/>
              </a:spcBef>
            </a:pPr>
            <a:r>
              <a:rPr lang="en-US" altLang="en-US">
                <a:solidFill>
                  <a:srgbClr val="FFFF00"/>
                </a:solidFill>
                <a:latin typeface="Times New Roman" panose="02020603050405020304" pitchFamily="18" charset="0"/>
              </a:rPr>
              <a:t>-Electrons in n-type are forced to recombine with positive ions near the boundary, similarly holes in p-type are forced to recombine with negative ions</a:t>
            </a:r>
          </a:p>
          <a:p>
            <a:pPr eaLnBrk="1" hangingPunct="1">
              <a:spcBef>
                <a:spcPct val="0"/>
              </a:spcBef>
            </a:pPr>
            <a:r>
              <a:rPr lang="en-US" altLang="en-US">
                <a:solidFill>
                  <a:srgbClr val="FFFF00"/>
                </a:solidFill>
                <a:latin typeface="Times New Roman" panose="02020603050405020304" pitchFamily="18" charset="0"/>
              </a:rPr>
              <a:t>-Depletion region width reduces</a:t>
            </a:r>
          </a:p>
          <a:p>
            <a:pPr eaLnBrk="1" hangingPunct="1">
              <a:spcBef>
                <a:spcPct val="0"/>
              </a:spcBef>
            </a:pPr>
            <a:r>
              <a:rPr lang="en-US" altLang="en-US">
                <a:solidFill>
                  <a:srgbClr val="FFFF00"/>
                </a:solidFill>
                <a:latin typeface="Times New Roman" panose="02020603050405020304" pitchFamily="18" charset="0"/>
              </a:rPr>
              <a:t>-An electron in n-region “sees” a reduced barrier at the junction and strong attraction for positive potential</a:t>
            </a:r>
          </a:p>
          <a:p>
            <a:pPr eaLnBrk="1" hangingPunct="1">
              <a:spcBef>
                <a:spcPct val="0"/>
              </a:spcBef>
            </a:pPr>
            <a:r>
              <a:rPr lang="en-US" altLang="en-US">
                <a:solidFill>
                  <a:srgbClr val="FFFF00"/>
                </a:solidFill>
                <a:latin typeface="Times New Roman" panose="02020603050405020304" pitchFamily="18" charset="0"/>
              </a:rPr>
              <a:t>-As forward bias is increased, depletion region narrows down and finally disappears – leads to exponential rise in current</a:t>
            </a:r>
          </a:p>
          <a:p>
            <a:pPr eaLnBrk="1" hangingPunct="1">
              <a:spcBef>
                <a:spcPct val="0"/>
              </a:spcBef>
            </a:pPr>
            <a:r>
              <a:rPr lang="en-US" altLang="en-US">
                <a:solidFill>
                  <a:srgbClr val="FFFF00"/>
                </a:solidFill>
                <a:latin typeface="Times New Roman" panose="02020603050405020304" pitchFamily="18" charset="0"/>
              </a:rPr>
              <a:t>- Forward current is measured in milli amperes </a:t>
            </a:r>
          </a:p>
          <a:p>
            <a:pPr eaLnBrk="1" hangingPunct="1">
              <a:spcBef>
                <a:spcPct val="0"/>
              </a:spcBef>
            </a:pPr>
            <a:endParaRPr lang="en-US" altLang="en-US" b="1"/>
          </a:p>
          <a:p>
            <a:pPr eaLnBrk="1" hangingPunct="1">
              <a:spcBef>
                <a:spcPct val="0"/>
              </a:spcBef>
            </a:pPr>
            <a:endParaRPr lang="en-US" altLang="en-US"/>
          </a:p>
        </p:txBody>
      </p:sp>
      <p:sp>
        <p:nvSpPr>
          <p:cNvPr id="41988" name="Slide Number Placeholder 3">
            <a:extLst>
              <a:ext uri="{FF2B5EF4-FFF2-40B4-BE49-F238E27FC236}">
                <a16:creationId xmlns:a16="http://schemas.microsoft.com/office/drawing/2014/main" id="{8447709A-0A23-4A36-A859-13A2F57C0E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1D573B-BD21-4DA2-BC90-64DBEFFD5916}" type="slidenum">
              <a:rPr lang="en-US" altLang="en-US" smtClean="0"/>
              <a:pPr>
                <a:spcBef>
                  <a:spcPct val="0"/>
                </a:spcBef>
              </a:pPr>
              <a:t>22</a:t>
            </a:fld>
            <a:endParaRPr lang="en-US" altLang="en-US"/>
          </a:p>
        </p:txBody>
      </p:sp>
    </p:spTree>
    <p:extLst>
      <p:ext uri="{BB962C8B-B14F-4D97-AF65-F5344CB8AC3E}">
        <p14:creationId xmlns:p14="http://schemas.microsoft.com/office/powerpoint/2010/main" val="65122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644F020B-B87A-4373-BC8A-B9BA66A7BF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C1838376-AEA5-4C70-A4D5-EBEBD006CE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a:t>Reverse biasing:</a:t>
            </a:r>
          </a:p>
          <a:p>
            <a:pPr eaLnBrk="1" hangingPunct="1">
              <a:spcBef>
                <a:spcPct val="0"/>
              </a:spcBef>
            </a:pPr>
            <a:endParaRPr lang="en-US" altLang="en-US" b="1"/>
          </a:p>
          <a:p>
            <a:pPr eaLnBrk="1" hangingPunct="1">
              <a:spcBef>
                <a:spcPct val="0"/>
              </a:spcBef>
            </a:pPr>
            <a:r>
              <a:rPr lang="en-US" altLang="en-US"/>
              <a:t>When reverse bias is applied</a:t>
            </a:r>
          </a:p>
          <a:p>
            <a:pPr eaLnBrk="1" hangingPunct="1">
              <a:spcBef>
                <a:spcPct val="0"/>
              </a:spcBef>
            </a:pPr>
            <a:r>
              <a:rPr lang="en-US" altLang="en-US">
                <a:solidFill>
                  <a:srgbClr val="FFFF00"/>
                </a:solidFill>
                <a:latin typeface="Times New Roman" panose="02020603050405020304" pitchFamily="18" charset="0"/>
              </a:rPr>
              <a:t>-Free electrons in n-region are drawn towards positive of battery,  Holes in p-region are drawn towards negative of battery</a:t>
            </a:r>
          </a:p>
          <a:p>
            <a:pPr eaLnBrk="1" hangingPunct="1">
              <a:spcBef>
                <a:spcPct val="0"/>
              </a:spcBef>
            </a:pPr>
            <a:r>
              <a:rPr lang="en-US" altLang="en-US">
                <a:solidFill>
                  <a:srgbClr val="FFFF00"/>
                </a:solidFill>
                <a:latin typeface="Times New Roman" panose="02020603050405020304" pitchFamily="18" charset="0"/>
              </a:rPr>
              <a:t>-Depletion region widens, barrier increases for the flow of majority carriers</a:t>
            </a:r>
          </a:p>
          <a:p>
            <a:pPr eaLnBrk="1" hangingPunct="1">
              <a:spcBef>
                <a:spcPct val="0"/>
              </a:spcBef>
            </a:pPr>
            <a:r>
              <a:rPr lang="en-US" altLang="en-US">
                <a:solidFill>
                  <a:srgbClr val="FFFF00"/>
                </a:solidFill>
                <a:latin typeface="Times New Roman" panose="02020603050405020304" pitchFamily="18" charset="0"/>
              </a:rPr>
              <a:t>-Majority charge carrier flow reduces to zero</a:t>
            </a:r>
          </a:p>
          <a:p>
            <a:pPr eaLnBrk="1" hangingPunct="1">
              <a:spcBef>
                <a:spcPct val="0"/>
              </a:spcBef>
            </a:pPr>
            <a:r>
              <a:rPr lang="en-US" altLang="en-US">
                <a:solidFill>
                  <a:srgbClr val="FFFF00"/>
                </a:solidFill>
                <a:latin typeface="Times New Roman" panose="02020603050405020304" pitchFamily="18" charset="0"/>
              </a:rPr>
              <a:t>-Minority charge carriers generated thermally can cross the junction – results in a current called “reverse saturation current”.</a:t>
            </a:r>
          </a:p>
          <a:p>
            <a:pPr eaLnBrk="1" hangingPunct="1">
              <a:spcBef>
                <a:spcPct val="0"/>
              </a:spcBef>
            </a:pPr>
            <a:endParaRPr lang="en-US" altLang="en-US"/>
          </a:p>
        </p:txBody>
      </p:sp>
      <p:sp>
        <p:nvSpPr>
          <p:cNvPr id="45060" name="Slide Number Placeholder 3">
            <a:extLst>
              <a:ext uri="{FF2B5EF4-FFF2-40B4-BE49-F238E27FC236}">
                <a16:creationId xmlns:a16="http://schemas.microsoft.com/office/drawing/2014/main" id="{4479DDD0-0E89-4404-9278-6F81E0654C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94B4833-62DA-4AF8-AAF1-2EECA3ADB79E}" type="slidenum">
              <a:rPr lang="en-US" altLang="en-US" smtClean="0"/>
              <a:pPr>
                <a:spcBef>
                  <a:spcPct val="0"/>
                </a:spcBef>
              </a:pPr>
              <a:t>24</a:t>
            </a:fld>
            <a:endParaRPr lang="en-US" altLang="en-US"/>
          </a:p>
        </p:txBody>
      </p:sp>
    </p:spTree>
    <p:extLst>
      <p:ext uri="{BB962C8B-B14F-4D97-AF65-F5344CB8AC3E}">
        <p14:creationId xmlns:p14="http://schemas.microsoft.com/office/powerpoint/2010/main" val="507602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E3126E69-FF2B-4C8D-AB75-9D1C552D27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D8FB5DC6-3178-4701-BA11-F08202F024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N" altLang="en-US" b="1"/>
              <a:t>I-V characteristics:</a:t>
            </a:r>
            <a:r>
              <a:rPr lang="en-IN" altLang="en-US"/>
              <a:t> </a:t>
            </a:r>
          </a:p>
          <a:p>
            <a:pPr eaLnBrk="1" hangingPunct="1">
              <a:spcBef>
                <a:spcPct val="0"/>
              </a:spcBef>
            </a:pPr>
            <a:endParaRPr lang="en-IN" altLang="en-US"/>
          </a:p>
          <a:p>
            <a:pPr eaLnBrk="1" hangingPunct="1">
              <a:spcBef>
                <a:spcPct val="0"/>
              </a:spcBef>
            </a:pPr>
            <a:r>
              <a:rPr lang="en-IN" altLang="en-US"/>
              <a:t>I-V characteristics of the practical diode.  The forward current is in the range of milli amperes when forward biased. When the diode is reverse biased only reverse saturation current flows which is in the range of few micro amperes. </a:t>
            </a:r>
            <a:endParaRPr lang="en-US" altLang="en-US"/>
          </a:p>
          <a:p>
            <a:pPr eaLnBrk="1" hangingPunct="1">
              <a:spcBef>
                <a:spcPct val="0"/>
              </a:spcBef>
            </a:pPr>
            <a:endParaRPr lang="en-US" altLang="en-US"/>
          </a:p>
        </p:txBody>
      </p:sp>
      <p:sp>
        <p:nvSpPr>
          <p:cNvPr id="48132" name="Slide Number Placeholder 3">
            <a:extLst>
              <a:ext uri="{FF2B5EF4-FFF2-40B4-BE49-F238E27FC236}">
                <a16:creationId xmlns:a16="http://schemas.microsoft.com/office/drawing/2014/main" id="{388D5281-784F-4C57-81C8-DE334C0D865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40B3305-591F-47B0-B7F1-FB53E99DDCD6}" type="slidenum">
              <a:rPr lang="en-US" altLang="en-US" smtClean="0"/>
              <a:pPr>
                <a:spcBef>
                  <a:spcPct val="0"/>
                </a:spcBef>
              </a:pPr>
              <a:t>26</a:t>
            </a:fld>
            <a:endParaRPr lang="en-US" altLang="en-US"/>
          </a:p>
        </p:txBody>
      </p:sp>
    </p:spTree>
    <p:extLst>
      <p:ext uri="{BB962C8B-B14F-4D97-AF65-F5344CB8AC3E}">
        <p14:creationId xmlns:p14="http://schemas.microsoft.com/office/powerpoint/2010/main" val="4258665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b="1"/>
              <a:t>Break down phenomenon in diodes:</a:t>
            </a:r>
          </a:p>
          <a:p>
            <a:endParaRPr lang="en-US" altLang="en-US"/>
          </a:p>
          <a:p>
            <a:r>
              <a:rPr lang="en-US" altLang="en-US"/>
              <a:t>Breakdown voltage is a parameter of a diode that defines the largest reverse voltage that can be applied without causing an exponential increase in the current in the diode. As long as the current is limited, exceeding the breakdown voltage of a diode does no harm to the diode. </a:t>
            </a:r>
          </a:p>
          <a:p>
            <a:r>
              <a:rPr lang="en-US" altLang="en-US"/>
              <a:t>Zener breakdown can be reversible (zener breakdown) and irreversible (avalanche breakdown) . </a:t>
            </a:r>
          </a:p>
          <a:p>
            <a:endParaRPr lang="en-US" altLang="en-US"/>
          </a:p>
          <a:p>
            <a:r>
              <a:rPr lang="en-US" altLang="en-US"/>
              <a:t>There are two breakdown mechanisms exist in diode.They are </a:t>
            </a:r>
          </a:p>
          <a:p>
            <a:r>
              <a:rPr lang="en-US" altLang="en-US"/>
              <a:t>-Zener breakdown</a:t>
            </a:r>
          </a:p>
          <a:p>
            <a:r>
              <a:rPr lang="en-US" altLang="en-US"/>
              <a:t>-Avalanche breakdown</a:t>
            </a:r>
          </a:p>
          <a:p>
            <a:endParaRPr lang="en-US" altLang="en-US"/>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88183FC-D7E8-458A-BDC7-543F247D979F}" type="slidenum">
              <a:rPr lang="en-US" altLang="en-US" smtClean="0"/>
              <a:pPr>
                <a:spcBef>
                  <a:spcPct val="0"/>
                </a:spcBef>
              </a:pPr>
              <a:t>27</a:t>
            </a:fld>
            <a:endParaRPr lang="en-US" altLang="en-US"/>
          </a:p>
        </p:txBody>
      </p:sp>
    </p:spTree>
    <p:extLst>
      <p:ext uri="{BB962C8B-B14F-4D97-AF65-F5344CB8AC3E}">
        <p14:creationId xmlns:p14="http://schemas.microsoft.com/office/powerpoint/2010/main" val="3639547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Avalanche breakdown occurs when the applied voltage is so large that electrons that are pulled from their covalent bonds are accelerated to great velocities. These electrons collide with the silicon atoms and knock off more electrons. These electrons are then also accelerated and subsequently collide with other atoms. Each collision produces more electrons which leads to more collisions .The current in the semiconductor rapidly increases and the material can quickly be destroyed.Avalanche breakdown is observed for reverse bias voltages above 6V.</a:t>
            </a:r>
          </a:p>
          <a:p>
            <a:pPr eaLnBrk="1" hangingPunct="1">
              <a:spcBef>
                <a:spcPct val="0"/>
              </a:spcBef>
            </a:pPr>
            <a:endParaRPr lang="en-US" altLang="en-US"/>
          </a:p>
          <a:p>
            <a:pPr eaLnBrk="1" hangingPunct="1">
              <a:spcBef>
                <a:spcPct val="0"/>
              </a:spcBef>
            </a:pPr>
            <a:endParaRPr lang="en-US" altLang="en-US"/>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1F10E03-9F40-4DFB-9348-680EC8416A3E}" type="slidenum">
              <a:rPr lang="en-US" altLang="en-US" smtClean="0"/>
              <a:pPr>
                <a:spcBef>
                  <a:spcPct val="0"/>
                </a:spcBef>
              </a:pPr>
              <a:t>28</a:t>
            </a:fld>
            <a:endParaRPr lang="en-US" altLang="en-US"/>
          </a:p>
        </p:txBody>
      </p:sp>
    </p:spTree>
    <p:extLst>
      <p:ext uri="{BB962C8B-B14F-4D97-AF65-F5344CB8AC3E}">
        <p14:creationId xmlns:p14="http://schemas.microsoft.com/office/powerpoint/2010/main" val="4247602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 Zener breakdown the electrostatic attraction between the negative electrons and a large positive voltage is so great that it pulls electrons out of their covalent bonds and away from their parent atoms. Electrons are transferred from the valence to the conduction band. In this situation, the current can still be limited by the limited number of free electrons produced by the applied voltage so it is possible to cause Zener breakdown without damaging the semiconductor.This breakdown is observed for reverse bias voltages below 4V.</a:t>
            </a:r>
          </a:p>
          <a:p>
            <a:pPr eaLnBrk="1" hangingPunct="1">
              <a:spcBef>
                <a:spcPct val="0"/>
              </a:spcBef>
            </a:pPr>
            <a:endParaRPr lang="en-US" altLang="en-US"/>
          </a:p>
          <a:p>
            <a:pPr eaLnBrk="1" hangingPunct="1">
              <a:spcBef>
                <a:spcPct val="0"/>
              </a:spcBef>
            </a:pPr>
            <a:endParaRPr lang="en-US" altLang="en-US"/>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1C46610-5A7A-4860-AFEF-13E2BC20B31B}" type="slidenum">
              <a:rPr lang="en-US" altLang="en-US" smtClean="0"/>
              <a:pPr>
                <a:spcBef>
                  <a:spcPct val="0"/>
                </a:spcBef>
              </a:pPr>
              <a:t>29</a:t>
            </a:fld>
            <a:endParaRPr lang="en-US" altLang="en-US"/>
          </a:p>
        </p:txBody>
      </p:sp>
    </p:spTree>
    <p:extLst>
      <p:ext uri="{BB962C8B-B14F-4D97-AF65-F5344CB8AC3E}">
        <p14:creationId xmlns:p14="http://schemas.microsoft.com/office/powerpoint/2010/main" val="1459014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9E0A5378-6354-4506-BF82-143C26BE6E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15880CBD-3A9D-482B-8DAE-D1581F93C9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Effect of Temperature on the Reverse current:</a:t>
            </a:r>
          </a:p>
          <a:p>
            <a:endParaRPr lang="en-US" altLang="en-US" b="1"/>
          </a:p>
          <a:p>
            <a:pPr eaLnBrk="1" hangingPunct="1">
              <a:spcBef>
                <a:spcPct val="20000"/>
              </a:spcBef>
            </a:pPr>
            <a:r>
              <a:rPr lang="en-US" altLang="en-US">
                <a:latin typeface="Arial" panose="020B0604020202020204" pitchFamily="34" charset="0"/>
                <a:cs typeface="Arial" panose="020B0604020202020204" pitchFamily="34" charset="0"/>
              </a:rPr>
              <a:t>-Cut-in voltage decreases with increase in temperature</a:t>
            </a:r>
          </a:p>
          <a:p>
            <a:pPr eaLnBrk="1" hangingPunct="1">
              <a:spcBef>
                <a:spcPct val="20000"/>
              </a:spcBef>
              <a:buFontTx/>
              <a:buChar char="•"/>
            </a:pPr>
            <a:endParaRPr lang="en-US" altLang="en-US">
              <a:latin typeface="Times New Roman" panose="02020603050405020304" pitchFamily="18" charset="0"/>
            </a:endParaRPr>
          </a:p>
          <a:p>
            <a:r>
              <a:rPr lang="en-US" altLang="en-US">
                <a:latin typeface="Arial" panose="020B0604020202020204" pitchFamily="34" charset="0"/>
                <a:cs typeface="Arial" panose="020B0604020202020204" pitchFamily="34" charset="0"/>
              </a:rPr>
              <a:t> </a:t>
            </a:r>
            <a:r>
              <a:rPr lang="en-US" altLang="en-US" i="1">
                <a:latin typeface="Arial" panose="020B0604020202020204" pitchFamily="34" charset="0"/>
                <a:cs typeface="Arial" panose="020B0604020202020204" pitchFamily="34" charset="0"/>
              </a:rPr>
              <a:t>I</a:t>
            </a:r>
            <a:r>
              <a:rPr lang="en-US" altLang="en-US" i="1" baseline="-25000">
                <a:latin typeface="Arial" panose="020B0604020202020204" pitchFamily="34" charset="0"/>
                <a:cs typeface="Arial" panose="020B0604020202020204" pitchFamily="34" charset="0"/>
              </a:rPr>
              <a:t>o1</a:t>
            </a:r>
            <a:r>
              <a:rPr lang="en-US" altLang="en-US">
                <a:latin typeface="Arial" panose="020B0604020202020204" pitchFamily="34" charset="0"/>
                <a:cs typeface="Arial" panose="020B0604020202020204" pitchFamily="34" charset="0"/>
              </a:rPr>
              <a:t>  is the reverse saturation current at temperature </a:t>
            </a:r>
            <a:r>
              <a:rPr lang="en-US" altLang="en-US" i="1">
                <a:latin typeface="Arial" panose="020B0604020202020204" pitchFamily="34" charset="0"/>
                <a:cs typeface="Arial" panose="020B0604020202020204" pitchFamily="34" charset="0"/>
              </a:rPr>
              <a:t>T</a:t>
            </a:r>
            <a:r>
              <a:rPr lang="en-US" altLang="en-US" i="1" baseline="-25000">
                <a:latin typeface="Arial" panose="020B0604020202020204" pitchFamily="34" charset="0"/>
                <a:cs typeface="Arial" panose="020B0604020202020204" pitchFamily="34" charset="0"/>
              </a:rPr>
              <a:t>1</a:t>
            </a:r>
            <a:r>
              <a:rPr lang="en-US" altLang="en-US">
                <a:latin typeface="Arial" panose="020B0604020202020204" pitchFamily="34" charset="0"/>
                <a:cs typeface="Arial" panose="020B0604020202020204" pitchFamily="34" charset="0"/>
              </a:rPr>
              <a:t>. If the temperature varies to </a:t>
            </a:r>
            <a:r>
              <a:rPr lang="en-US" altLang="en-US" i="1">
                <a:latin typeface="Arial" panose="020B0604020202020204" pitchFamily="34" charset="0"/>
                <a:cs typeface="Arial" panose="020B0604020202020204" pitchFamily="34" charset="0"/>
              </a:rPr>
              <a:t>T</a:t>
            </a:r>
            <a:r>
              <a:rPr lang="en-US" altLang="en-US" i="1" baseline="-25000">
                <a:latin typeface="Arial" panose="020B0604020202020204" pitchFamily="34" charset="0"/>
                <a:cs typeface="Arial" panose="020B0604020202020204" pitchFamily="34" charset="0"/>
              </a:rPr>
              <a:t>2, </a:t>
            </a:r>
            <a:r>
              <a:rPr lang="en-US" altLang="en-US" i="1">
                <a:latin typeface="Arial" panose="020B0604020202020204" pitchFamily="34" charset="0"/>
                <a:cs typeface="Arial" panose="020B0604020202020204" pitchFamily="34" charset="0"/>
              </a:rPr>
              <a:t> </a:t>
            </a:r>
            <a:r>
              <a:rPr lang="en-US" altLang="en-US">
                <a:latin typeface="Arial" panose="020B0604020202020204" pitchFamily="34" charset="0"/>
                <a:cs typeface="Arial" panose="020B0604020202020204" pitchFamily="34" charset="0"/>
              </a:rPr>
              <a:t>then </a:t>
            </a:r>
            <a:r>
              <a:rPr lang="en-US" altLang="en-US" i="1">
                <a:latin typeface="Arial" panose="020B0604020202020204" pitchFamily="34" charset="0"/>
                <a:cs typeface="Arial" panose="020B0604020202020204" pitchFamily="34" charset="0"/>
              </a:rPr>
              <a:t>I</a:t>
            </a:r>
            <a:r>
              <a:rPr lang="en-US" altLang="en-US" i="1" baseline="-25000">
                <a:latin typeface="Arial" panose="020B0604020202020204" pitchFamily="34" charset="0"/>
                <a:cs typeface="Arial" panose="020B0604020202020204" pitchFamily="34" charset="0"/>
              </a:rPr>
              <a:t>02</a:t>
            </a:r>
            <a:r>
              <a:rPr lang="en-US" altLang="en-US">
                <a:latin typeface="Arial" panose="020B0604020202020204" pitchFamily="34" charset="0"/>
                <a:cs typeface="Arial" panose="020B0604020202020204" pitchFamily="34" charset="0"/>
              </a:rPr>
              <a:t>  reverse saturation current at temperature </a:t>
            </a:r>
            <a:r>
              <a:rPr lang="en-US" altLang="en-US" i="1">
                <a:latin typeface="Arial" panose="020B0604020202020204" pitchFamily="34" charset="0"/>
                <a:cs typeface="Arial" panose="020B0604020202020204" pitchFamily="34" charset="0"/>
              </a:rPr>
              <a:t>T</a:t>
            </a:r>
            <a:r>
              <a:rPr lang="en-US" altLang="en-US" i="1" baseline="-25000">
                <a:latin typeface="Arial" panose="020B0604020202020204" pitchFamily="34" charset="0"/>
                <a:cs typeface="Arial" panose="020B0604020202020204" pitchFamily="34" charset="0"/>
              </a:rPr>
              <a:t>2  </a:t>
            </a:r>
          </a:p>
          <a:p>
            <a:r>
              <a:rPr lang="en-US" altLang="en-US" b="1">
                <a:latin typeface="Arial" panose="020B0604020202020204" pitchFamily="34" charset="0"/>
                <a:cs typeface="Arial" panose="020B0604020202020204" pitchFamily="34" charset="0"/>
              </a:rPr>
              <a:t>doubles</a:t>
            </a:r>
            <a:r>
              <a:rPr lang="en-US" altLang="en-US">
                <a:latin typeface="Arial" panose="020B0604020202020204" pitchFamily="34" charset="0"/>
                <a:cs typeface="Arial" panose="020B0604020202020204" pitchFamily="34" charset="0"/>
              </a:rPr>
              <a:t> for every </a:t>
            </a:r>
            <a:r>
              <a:rPr lang="en-US" altLang="en-US" b="1">
                <a:latin typeface="Arial" panose="020B0604020202020204" pitchFamily="34" charset="0"/>
                <a:cs typeface="Arial" panose="020B0604020202020204" pitchFamily="34" charset="0"/>
              </a:rPr>
              <a:t>10 degree rise </a:t>
            </a:r>
            <a:r>
              <a:rPr lang="en-US" altLang="en-US">
                <a:latin typeface="Arial" panose="020B0604020202020204" pitchFamily="34" charset="0"/>
                <a:cs typeface="Arial" panose="020B0604020202020204" pitchFamily="34" charset="0"/>
              </a:rPr>
              <a:t>in temperature.</a:t>
            </a:r>
          </a:p>
          <a:p>
            <a:endParaRPr lang="en-US" altLang="en-US" b="1"/>
          </a:p>
          <a:p>
            <a:endParaRPr lang="en-US" altLang="en-US" b="1"/>
          </a:p>
        </p:txBody>
      </p:sp>
      <p:sp>
        <p:nvSpPr>
          <p:cNvPr id="55300" name="Slide Number Placeholder 3">
            <a:extLst>
              <a:ext uri="{FF2B5EF4-FFF2-40B4-BE49-F238E27FC236}">
                <a16:creationId xmlns:a16="http://schemas.microsoft.com/office/drawing/2014/main" id="{52870418-1489-4F3A-BE19-1B0147DD217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94B00AE-8536-4B9C-9616-943B920DD82C}" type="slidenum">
              <a:rPr lang="en-US" altLang="en-US" smtClean="0"/>
              <a:pPr>
                <a:spcBef>
                  <a:spcPct val="0"/>
                </a:spcBef>
              </a:pPr>
              <a:t>36</a:t>
            </a:fld>
            <a:endParaRPr lang="en-US" altLang="en-US"/>
          </a:p>
        </p:txBody>
      </p:sp>
    </p:spTree>
    <p:extLst>
      <p:ext uri="{BB962C8B-B14F-4D97-AF65-F5344CB8AC3E}">
        <p14:creationId xmlns:p14="http://schemas.microsoft.com/office/powerpoint/2010/main" val="3159224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FCEEF77-4AF2-4696-9F36-E51EAD121D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B8BD5149-AC0A-47E6-8F68-E4F2138BA3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244" name="Slide Number Placeholder 3">
            <a:extLst>
              <a:ext uri="{FF2B5EF4-FFF2-40B4-BE49-F238E27FC236}">
                <a16:creationId xmlns:a16="http://schemas.microsoft.com/office/drawing/2014/main" id="{3FC0D511-6118-479E-8987-B2B97A210D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799B280-7021-41F2-B592-C5EC82167D4E}" type="slidenum">
              <a:rPr lang="en-US" altLang="en-US" smtClean="0"/>
              <a:pPr/>
              <a:t>2</a:t>
            </a:fld>
            <a:endParaRPr lang="en-US" altLang="en-US"/>
          </a:p>
        </p:txBody>
      </p:sp>
    </p:spTree>
    <p:extLst>
      <p:ext uri="{BB962C8B-B14F-4D97-AF65-F5344CB8AC3E}">
        <p14:creationId xmlns:p14="http://schemas.microsoft.com/office/powerpoint/2010/main" val="3924411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9E0A5378-6354-4506-BF82-143C26BE6E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15880CBD-3A9D-482B-8DAE-D1581F93C9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Effect of Temperature on the Reverse current:</a:t>
            </a:r>
          </a:p>
          <a:p>
            <a:endParaRPr lang="en-US" altLang="en-US" b="1"/>
          </a:p>
          <a:p>
            <a:pPr eaLnBrk="1" hangingPunct="1">
              <a:spcBef>
                <a:spcPct val="20000"/>
              </a:spcBef>
            </a:pPr>
            <a:r>
              <a:rPr lang="en-US" altLang="en-US">
                <a:latin typeface="Arial" panose="020B0604020202020204" pitchFamily="34" charset="0"/>
                <a:cs typeface="Arial" panose="020B0604020202020204" pitchFamily="34" charset="0"/>
              </a:rPr>
              <a:t>-Cut-in voltage decreases with increase in temperature</a:t>
            </a:r>
          </a:p>
          <a:p>
            <a:pPr eaLnBrk="1" hangingPunct="1">
              <a:spcBef>
                <a:spcPct val="20000"/>
              </a:spcBef>
              <a:buFontTx/>
              <a:buChar char="•"/>
            </a:pPr>
            <a:endParaRPr lang="en-US" altLang="en-US">
              <a:latin typeface="Times New Roman" panose="02020603050405020304" pitchFamily="18" charset="0"/>
            </a:endParaRPr>
          </a:p>
          <a:p>
            <a:r>
              <a:rPr lang="en-US" altLang="en-US">
                <a:latin typeface="Arial" panose="020B0604020202020204" pitchFamily="34" charset="0"/>
                <a:cs typeface="Arial" panose="020B0604020202020204" pitchFamily="34" charset="0"/>
              </a:rPr>
              <a:t> </a:t>
            </a:r>
            <a:r>
              <a:rPr lang="en-US" altLang="en-US" i="1">
                <a:latin typeface="Arial" panose="020B0604020202020204" pitchFamily="34" charset="0"/>
                <a:cs typeface="Arial" panose="020B0604020202020204" pitchFamily="34" charset="0"/>
              </a:rPr>
              <a:t>I</a:t>
            </a:r>
            <a:r>
              <a:rPr lang="en-US" altLang="en-US" i="1" baseline="-25000">
                <a:latin typeface="Arial" panose="020B0604020202020204" pitchFamily="34" charset="0"/>
                <a:cs typeface="Arial" panose="020B0604020202020204" pitchFamily="34" charset="0"/>
              </a:rPr>
              <a:t>o1</a:t>
            </a:r>
            <a:r>
              <a:rPr lang="en-US" altLang="en-US">
                <a:latin typeface="Arial" panose="020B0604020202020204" pitchFamily="34" charset="0"/>
                <a:cs typeface="Arial" panose="020B0604020202020204" pitchFamily="34" charset="0"/>
              </a:rPr>
              <a:t>  is the reverse saturation current at temperature </a:t>
            </a:r>
            <a:r>
              <a:rPr lang="en-US" altLang="en-US" i="1">
                <a:latin typeface="Arial" panose="020B0604020202020204" pitchFamily="34" charset="0"/>
                <a:cs typeface="Arial" panose="020B0604020202020204" pitchFamily="34" charset="0"/>
              </a:rPr>
              <a:t>T</a:t>
            </a:r>
            <a:r>
              <a:rPr lang="en-US" altLang="en-US" i="1" baseline="-25000">
                <a:latin typeface="Arial" panose="020B0604020202020204" pitchFamily="34" charset="0"/>
                <a:cs typeface="Arial" panose="020B0604020202020204" pitchFamily="34" charset="0"/>
              </a:rPr>
              <a:t>1</a:t>
            </a:r>
            <a:r>
              <a:rPr lang="en-US" altLang="en-US">
                <a:latin typeface="Arial" panose="020B0604020202020204" pitchFamily="34" charset="0"/>
                <a:cs typeface="Arial" panose="020B0604020202020204" pitchFamily="34" charset="0"/>
              </a:rPr>
              <a:t>. If the temperature varies to </a:t>
            </a:r>
            <a:r>
              <a:rPr lang="en-US" altLang="en-US" i="1">
                <a:latin typeface="Arial" panose="020B0604020202020204" pitchFamily="34" charset="0"/>
                <a:cs typeface="Arial" panose="020B0604020202020204" pitchFamily="34" charset="0"/>
              </a:rPr>
              <a:t>T</a:t>
            </a:r>
            <a:r>
              <a:rPr lang="en-US" altLang="en-US" i="1" baseline="-25000">
                <a:latin typeface="Arial" panose="020B0604020202020204" pitchFamily="34" charset="0"/>
                <a:cs typeface="Arial" panose="020B0604020202020204" pitchFamily="34" charset="0"/>
              </a:rPr>
              <a:t>2, </a:t>
            </a:r>
            <a:r>
              <a:rPr lang="en-US" altLang="en-US" i="1">
                <a:latin typeface="Arial" panose="020B0604020202020204" pitchFamily="34" charset="0"/>
                <a:cs typeface="Arial" panose="020B0604020202020204" pitchFamily="34" charset="0"/>
              </a:rPr>
              <a:t> </a:t>
            </a:r>
            <a:r>
              <a:rPr lang="en-US" altLang="en-US">
                <a:latin typeface="Arial" panose="020B0604020202020204" pitchFamily="34" charset="0"/>
                <a:cs typeface="Arial" panose="020B0604020202020204" pitchFamily="34" charset="0"/>
              </a:rPr>
              <a:t>then </a:t>
            </a:r>
            <a:r>
              <a:rPr lang="en-US" altLang="en-US" i="1">
                <a:latin typeface="Arial" panose="020B0604020202020204" pitchFamily="34" charset="0"/>
                <a:cs typeface="Arial" panose="020B0604020202020204" pitchFamily="34" charset="0"/>
              </a:rPr>
              <a:t>I</a:t>
            </a:r>
            <a:r>
              <a:rPr lang="en-US" altLang="en-US" i="1" baseline="-25000">
                <a:latin typeface="Arial" panose="020B0604020202020204" pitchFamily="34" charset="0"/>
                <a:cs typeface="Arial" panose="020B0604020202020204" pitchFamily="34" charset="0"/>
              </a:rPr>
              <a:t>02</a:t>
            </a:r>
            <a:r>
              <a:rPr lang="en-US" altLang="en-US">
                <a:latin typeface="Arial" panose="020B0604020202020204" pitchFamily="34" charset="0"/>
                <a:cs typeface="Arial" panose="020B0604020202020204" pitchFamily="34" charset="0"/>
              </a:rPr>
              <a:t>  reverse saturation current at temperature </a:t>
            </a:r>
            <a:r>
              <a:rPr lang="en-US" altLang="en-US" i="1">
                <a:latin typeface="Arial" panose="020B0604020202020204" pitchFamily="34" charset="0"/>
                <a:cs typeface="Arial" panose="020B0604020202020204" pitchFamily="34" charset="0"/>
              </a:rPr>
              <a:t>T</a:t>
            </a:r>
            <a:r>
              <a:rPr lang="en-US" altLang="en-US" i="1" baseline="-25000">
                <a:latin typeface="Arial" panose="020B0604020202020204" pitchFamily="34" charset="0"/>
                <a:cs typeface="Arial" panose="020B0604020202020204" pitchFamily="34" charset="0"/>
              </a:rPr>
              <a:t>2  </a:t>
            </a:r>
          </a:p>
          <a:p>
            <a:r>
              <a:rPr lang="en-US" altLang="en-US" b="1">
                <a:latin typeface="Arial" panose="020B0604020202020204" pitchFamily="34" charset="0"/>
                <a:cs typeface="Arial" panose="020B0604020202020204" pitchFamily="34" charset="0"/>
              </a:rPr>
              <a:t>doubles</a:t>
            </a:r>
            <a:r>
              <a:rPr lang="en-US" altLang="en-US">
                <a:latin typeface="Arial" panose="020B0604020202020204" pitchFamily="34" charset="0"/>
                <a:cs typeface="Arial" panose="020B0604020202020204" pitchFamily="34" charset="0"/>
              </a:rPr>
              <a:t> for every </a:t>
            </a:r>
            <a:r>
              <a:rPr lang="en-US" altLang="en-US" b="1">
                <a:latin typeface="Arial" panose="020B0604020202020204" pitchFamily="34" charset="0"/>
                <a:cs typeface="Arial" panose="020B0604020202020204" pitchFamily="34" charset="0"/>
              </a:rPr>
              <a:t>10 degree rise </a:t>
            </a:r>
            <a:r>
              <a:rPr lang="en-US" altLang="en-US">
                <a:latin typeface="Arial" panose="020B0604020202020204" pitchFamily="34" charset="0"/>
                <a:cs typeface="Arial" panose="020B0604020202020204" pitchFamily="34" charset="0"/>
              </a:rPr>
              <a:t>in temperature.</a:t>
            </a:r>
          </a:p>
          <a:p>
            <a:endParaRPr lang="en-US" altLang="en-US" b="1"/>
          </a:p>
          <a:p>
            <a:endParaRPr lang="en-US" altLang="en-US" b="1"/>
          </a:p>
        </p:txBody>
      </p:sp>
      <p:sp>
        <p:nvSpPr>
          <p:cNvPr id="55300" name="Slide Number Placeholder 3">
            <a:extLst>
              <a:ext uri="{FF2B5EF4-FFF2-40B4-BE49-F238E27FC236}">
                <a16:creationId xmlns:a16="http://schemas.microsoft.com/office/drawing/2014/main" id="{52870418-1489-4F3A-BE19-1B0147DD217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94B00AE-8536-4B9C-9616-943B920DD82C}" type="slidenum">
              <a:rPr lang="en-US" altLang="en-US" smtClean="0"/>
              <a:pPr>
                <a:spcBef>
                  <a:spcPct val="0"/>
                </a:spcBef>
              </a:pPr>
              <a:t>37</a:t>
            </a:fld>
            <a:endParaRPr lang="en-US" altLang="en-US"/>
          </a:p>
        </p:txBody>
      </p:sp>
    </p:spTree>
    <p:extLst>
      <p:ext uri="{BB962C8B-B14F-4D97-AF65-F5344CB8AC3E}">
        <p14:creationId xmlns:p14="http://schemas.microsoft.com/office/powerpoint/2010/main" val="3478104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CF636B2B-795E-4ADE-AA01-70EA3D9021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C804D1E9-AA3A-47A4-9CBD-EE7C5E75D5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b="1"/>
              <a:t>DC resistance:</a:t>
            </a:r>
          </a:p>
          <a:p>
            <a:endParaRPr lang="en-GB" altLang="en-US" b="1"/>
          </a:p>
          <a:p>
            <a:pPr lvl="1"/>
            <a:r>
              <a:rPr lang="en-US" altLang="en-US" sz="2400">
                <a:latin typeface="Arial" panose="020B0604020202020204" pitchFamily="34" charset="0"/>
                <a:cs typeface="Arial" panose="020B0604020202020204" pitchFamily="34" charset="0"/>
              </a:rPr>
              <a:t>-The dc resistance at the knee and below will be greater than the resistance at the linear section of characteristics.</a:t>
            </a:r>
          </a:p>
          <a:p>
            <a:pPr lvl="1"/>
            <a:r>
              <a:rPr lang="en-US" altLang="en-US" sz="2400">
                <a:latin typeface="Arial" panose="020B0604020202020204" pitchFamily="34" charset="0"/>
                <a:cs typeface="Arial" panose="020B0604020202020204" pitchFamily="34" charset="0"/>
              </a:rPr>
              <a:t>-The dc resistance in the reverse bias region will naturally be quite high.</a:t>
            </a:r>
          </a:p>
          <a:p>
            <a:endParaRPr lang="en-GB" altLang="en-US" b="1"/>
          </a:p>
          <a:p>
            <a:pPr eaLnBrk="1" hangingPunct="1">
              <a:lnSpc>
                <a:spcPct val="90000"/>
              </a:lnSpc>
              <a:spcBef>
                <a:spcPct val="0"/>
              </a:spcBef>
            </a:pPr>
            <a:r>
              <a:rPr lang="en-US" altLang="en-US" sz="2400" b="1">
                <a:solidFill>
                  <a:srgbClr val="FFFF00"/>
                </a:solidFill>
                <a:latin typeface="Times New Roman" panose="02020603050405020304" pitchFamily="18" charset="0"/>
              </a:rPr>
              <a:t>Dynamic or AC resistance</a:t>
            </a:r>
          </a:p>
          <a:p>
            <a:pPr lvl="1" eaLnBrk="1" hangingPunct="1">
              <a:lnSpc>
                <a:spcPct val="90000"/>
              </a:lnSpc>
              <a:spcBef>
                <a:spcPct val="0"/>
              </a:spcBef>
            </a:pPr>
            <a:r>
              <a:rPr lang="en-US" altLang="en-US" sz="2400">
                <a:solidFill>
                  <a:srgbClr val="FFFF00"/>
                </a:solidFill>
                <a:latin typeface="Times New Roman" panose="02020603050405020304" pitchFamily="18" charset="0"/>
              </a:rPr>
              <a:t>-Often sinusoidal voltages are applied to diode</a:t>
            </a:r>
          </a:p>
          <a:p>
            <a:pPr lvl="1" eaLnBrk="1" hangingPunct="1">
              <a:lnSpc>
                <a:spcPct val="90000"/>
              </a:lnSpc>
              <a:spcBef>
                <a:spcPct val="0"/>
              </a:spcBef>
            </a:pPr>
            <a:r>
              <a:rPr lang="en-US" altLang="en-US" sz="2400">
                <a:solidFill>
                  <a:srgbClr val="FFFF00"/>
                </a:solidFill>
                <a:latin typeface="Times New Roman" panose="02020603050405020304" pitchFamily="18" charset="0"/>
              </a:rPr>
              <a:t>-So the instantaneous operating point moves up and down in the characteristic curve</a:t>
            </a:r>
          </a:p>
          <a:p>
            <a:pPr lvl="1" eaLnBrk="1" hangingPunct="1">
              <a:lnSpc>
                <a:spcPct val="90000"/>
              </a:lnSpc>
              <a:spcBef>
                <a:spcPct val="0"/>
              </a:spcBef>
            </a:pPr>
            <a:r>
              <a:rPr lang="en-US" altLang="en-US" sz="2400">
                <a:solidFill>
                  <a:srgbClr val="FFFF00"/>
                </a:solidFill>
                <a:latin typeface="Times New Roman" panose="02020603050405020304" pitchFamily="18" charset="0"/>
              </a:rPr>
              <a:t>-So DC resistance is not a suitable parameter</a:t>
            </a:r>
          </a:p>
          <a:p>
            <a:pPr lvl="1" eaLnBrk="1" hangingPunct="1">
              <a:lnSpc>
                <a:spcPct val="90000"/>
              </a:lnSpc>
              <a:spcBef>
                <a:spcPct val="0"/>
              </a:spcBef>
            </a:pPr>
            <a:r>
              <a:rPr lang="en-US" altLang="en-US" sz="2400">
                <a:solidFill>
                  <a:srgbClr val="FFFF00"/>
                </a:solidFill>
                <a:latin typeface="Times New Roman" panose="02020603050405020304" pitchFamily="18" charset="0"/>
              </a:rPr>
              <a:t>-Instead, AC resistance is used</a:t>
            </a:r>
          </a:p>
          <a:p>
            <a:pPr lvl="1" eaLnBrk="1" hangingPunct="1">
              <a:lnSpc>
                <a:spcPct val="90000"/>
              </a:lnSpc>
              <a:spcBef>
                <a:spcPct val="0"/>
              </a:spcBef>
            </a:pPr>
            <a:r>
              <a:rPr lang="en-US" altLang="en-US" sz="2400">
                <a:solidFill>
                  <a:srgbClr val="FFFF00"/>
                </a:solidFill>
                <a:latin typeface="Times New Roman" panose="02020603050405020304" pitchFamily="18" charset="0"/>
              </a:rPr>
              <a:t>-It is the change in the diode voltage divided by the corresponding change in the diode current, where the change is as small as possible.</a:t>
            </a:r>
          </a:p>
          <a:p>
            <a:pPr lvl="1" eaLnBrk="1" hangingPunct="1">
              <a:lnSpc>
                <a:spcPct val="90000"/>
              </a:lnSpc>
              <a:spcBef>
                <a:spcPct val="0"/>
              </a:spcBef>
            </a:pPr>
            <a:endParaRPr lang="en-US" altLang="en-US" sz="2400">
              <a:solidFill>
                <a:srgbClr val="FFFF00"/>
              </a:solidFill>
              <a:latin typeface="Times New Roman" panose="02020603050405020304" pitchFamily="18" charset="0"/>
            </a:endParaRPr>
          </a:p>
          <a:p>
            <a:pPr algn="just"/>
            <a:r>
              <a:rPr lang="en-US" altLang="en-US" sz="2400">
                <a:latin typeface="Arial" panose="020B0604020202020204" pitchFamily="34" charset="0"/>
                <a:cs typeface="Arial" panose="020B0604020202020204" pitchFamily="34" charset="0"/>
              </a:rPr>
              <a:t>          -Dynamic resistance can be found using previous equation, no need of characteristic curve</a:t>
            </a:r>
          </a:p>
          <a:p>
            <a:pPr algn="just"/>
            <a:r>
              <a:rPr lang="en-US" altLang="en-US" sz="2400">
                <a:latin typeface="Arial" panose="020B0604020202020204" pitchFamily="34" charset="0"/>
                <a:cs typeface="Arial" panose="020B0604020202020204" pitchFamily="34" charset="0"/>
              </a:rPr>
              <a:t>          -Dynamic resistance in reverse region is very high, since slope of characteristic curve is almost zero</a:t>
            </a:r>
          </a:p>
          <a:p>
            <a:pPr algn="just"/>
            <a:r>
              <a:rPr lang="en-US" altLang="en-US" sz="2400">
                <a:latin typeface="Arial" panose="020B0604020202020204" pitchFamily="34" charset="0"/>
                <a:cs typeface="Arial" panose="020B0604020202020204" pitchFamily="34" charset="0"/>
              </a:rPr>
              <a:t>          -The resistance calculated using equation does not include the  resistance due to the metal contact (usually less than 0.1 Ω).</a:t>
            </a:r>
          </a:p>
          <a:p>
            <a:pPr lvl="1" eaLnBrk="1" hangingPunct="1">
              <a:lnSpc>
                <a:spcPct val="90000"/>
              </a:lnSpc>
              <a:spcBef>
                <a:spcPct val="0"/>
              </a:spcBef>
            </a:pPr>
            <a:endParaRPr lang="en-US" altLang="en-US" sz="2400">
              <a:solidFill>
                <a:srgbClr val="FFFF00"/>
              </a:solidFill>
              <a:latin typeface="Times New Roman" panose="02020603050405020304" pitchFamily="18" charset="0"/>
            </a:endParaRPr>
          </a:p>
          <a:p>
            <a:pPr eaLnBrk="1" hangingPunct="1">
              <a:spcBef>
                <a:spcPct val="0"/>
              </a:spcBef>
            </a:pPr>
            <a:endParaRPr lang="en-US" altLang="en-US" b="1"/>
          </a:p>
          <a:p>
            <a:pPr eaLnBrk="1" hangingPunct="1">
              <a:spcBef>
                <a:spcPct val="0"/>
              </a:spcBef>
            </a:pPr>
            <a:endParaRPr lang="en-US" altLang="en-US"/>
          </a:p>
          <a:p>
            <a:endParaRPr lang="en-GB" altLang="en-US" b="1"/>
          </a:p>
        </p:txBody>
      </p:sp>
      <p:sp>
        <p:nvSpPr>
          <p:cNvPr id="58372" name="Slide Number Placeholder 3">
            <a:extLst>
              <a:ext uri="{FF2B5EF4-FFF2-40B4-BE49-F238E27FC236}">
                <a16:creationId xmlns:a16="http://schemas.microsoft.com/office/drawing/2014/main" id="{D89DAC7A-27FA-4FE3-8824-90CC5AB20B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22D641D-8DA1-47CD-AA16-74B9D7EFC3AC}" type="slidenum">
              <a:rPr lang="en-US" altLang="en-US" smtClean="0"/>
              <a:pPr>
                <a:spcBef>
                  <a:spcPct val="0"/>
                </a:spcBef>
              </a:pPr>
              <a:t>39</a:t>
            </a:fld>
            <a:endParaRPr lang="en-US" altLang="en-US"/>
          </a:p>
        </p:txBody>
      </p:sp>
    </p:spTree>
    <p:extLst>
      <p:ext uri="{BB962C8B-B14F-4D97-AF65-F5344CB8AC3E}">
        <p14:creationId xmlns:p14="http://schemas.microsoft.com/office/powerpoint/2010/main" val="1942256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14FCF7E6-2003-420D-9035-9A590954345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B91CE0A-3D6C-47F4-BA88-82F9F1CC9B8D}" type="slidenum">
              <a:rPr lang="en-US" altLang="en-US" smtClean="0">
                <a:latin typeface="Arial" panose="020B0604020202020204" pitchFamily="34" charset="0"/>
              </a:rPr>
              <a:pPr>
                <a:spcBef>
                  <a:spcPct val="0"/>
                </a:spcBef>
              </a:pPr>
              <a:t>40</a:t>
            </a:fld>
            <a:endParaRPr lang="en-US" altLang="en-US">
              <a:latin typeface="Arial" panose="020B0604020202020204" pitchFamily="34" charset="0"/>
            </a:endParaRPr>
          </a:p>
        </p:txBody>
      </p:sp>
      <p:sp>
        <p:nvSpPr>
          <p:cNvPr id="60419" name="Rectangle 2">
            <a:extLst>
              <a:ext uri="{FF2B5EF4-FFF2-40B4-BE49-F238E27FC236}">
                <a16:creationId xmlns:a16="http://schemas.microsoft.com/office/drawing/2014/main" id="{53478E33-4135-4112-8AD4-84AA8F826B0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a:extLst>
              <a:ext uri="{FF2B5EF4-FFF2-40B4-BE49-F238E27FC236}">
                <a16:creationId xmlns:a16="http://schemas.microsoft.com/office/drawing/2014/main" id="{B1CCDA7A-00EB-4921-9806-459AEB22EE2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01595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F70EEBC3-86DE-432A-B928-C3C5D1FC3B7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AE48751-1446-46D1-BFB0-F657AAFAA8F1}" type="slidenum">
              <a:rPr lang="en-US" altLang="en-US" smtClean="0">
                <a:latin typeface="Arial" panose="020B0604020202020204" pitchFamily="34" charset="0"/>
              </a:rPr>
              <a:pPr>
                <a:spcBef>
                  <a:spcPct val="0"/>
                </a:spcBef>
              </a:pPr>
              <a:t>41</a:t>
            </a:fld>
            <a:endParaRPr lang="en-US" altLang="en-US">
              <a:latin typeface="Arial" panose="020B0604020202020204" pitchFamily="34" charset="0"/>
            </a:endParaRPr>
          </a:p>
        </p:txBody>
      </p:sp>
      <p:sp>
        <p:nvSpPr>
          <p:cNvPr id="62467" name="Rectangle 2">
            <a:extLst>
              <a:ext uri="{FF2B5EF4-FFF2-40B4-BE49-F238E27FC236}">
                <a16:creationId xmlns:a16="http://schemas.microsoft.com/office/drawing/2014/main" id="{4DAFDBFF-0B78-4491-8787-57A28CAA331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a:extLst>
              <a:ext uri="{FF2B5EF4-FFF2-40B4-BE49-F238E27FC236}">
                <a16:creationId xmlns:a16="http://schemas.microsoft.com/office/drawing/2014/main" id="{F342B56A-BC97-4277-9535-A2B1DA14756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556214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2188DFB7-F323-498F-A414-134231B982B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411D8B9-5B63-47C9-91BA-6D60CB8232BC}" type="slidenum">
              <a:rPr lang="en-US" altLang="en-US" smtClean="0">
                <a:latin typeface="Arial" panose="020B0604020202020204" pitchFamily="34" charset="0"/>
              </a:rPr>
              <a:pPr>
                <a:spcBef>
                  <a:spcPct val="0"/>
                </a:spcBef>
              </a:pPr>
              <a:t>43</a:t>
            </a:fld>
            <a:endParaRPr lang="en-US" altLang="en-US">
              <a:latin typeface="Arial" panose="020B0604020202020204" pitchFamily="34" charset="0"/>
            </a:endParaRPr>
          </a:p>
        </p:txBody>
      </p:sp>
      <p:sp>
        <p:nvSpPr>
          <p:cNvPr id="64515" name="Rectangle 2">
            <a:extLst>
              <a:ext uri="{FF2B5EF4-FFF2-40B4-BE49-F238E27FC236}">
                <a16:creationId xmlns:a16="http://schemas.microsoft.com/office/drawing/2014/main" id="{5469AADF-7039-4A48-BBF7-850A992CB53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a:extLst>
              <a:ext uri="{FF2B5EF4-FFF2-40B4-BE49-F238E27FC236}">
                <a16:creationId xmlns:a16="http://schemas.microsoft.com/office/drawing/2014/main" id="{BA0EA58E-A446-4505-BD87-9393A80DB0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941467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73F4F2E2-D5B7-49C9-A219-8D858E46941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76144C-A043-4AF6-B4D3-2F132B955E37}" type="slidenum">
              <a:rPr lang="en-US" altLang="en-US" smtClean="0">
                <a:latin typeface="Arial" panose="020B0604020202020204" pitchFamily="34" charset="0"/>
              </a:rPr>
              <a:pPr>
                <a:spcBef>
                  <a:spcPct val="0"/>
                </a:spcBef>
              </a:pPr>
              <a:t>44</a:t>
            </a:fld>
            <a:endParaRPr lang="en-US" altLang="en-US">
              <a:latin typeface="Arial" panose="020B0604020202020204" pitchFamily="34" charset="0"/>
            </a:endParaRPr>
          </a:p>
        </p:txBody>
      </p:sp>
      <p:sp>
        <p:nvSpPr>
          <p:cNvPr id="66563" name="Rectangle 2">
            <a:extLst>
              <a:ext uri="{FF2B5EF4-FFF2-40B4-BE49-F238E27FC236}">
                <a16:creationId xmlns:a16="http://schemas.microsoft.com/office/drawing/2014/main" id="{178ED738-73B5-4AE2-8490-60F9B30AAB9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a:extLst>
              <a:ext uri="{FF2B5EF4-FFF2-40B4-BE49-F238E27FC236}">
                <a16:creationId xmlns:a16="http://schemas.microsoft.com/office/drawing/2014/main" id="{4CDD41B8-0258-4785-966B-F653236392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272812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7B4C7CFC-DEE7-486E-8874-ACAAA3BD9A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8E640A60-8BF7-4621-99A0-1EB64648E9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a:t>Ideal Diode:</a:t>
            </a:r>
          </a:p>
          <a:p>
            <a:pPr eaLnBrk="1" hangingPunct="1">
              <a:spcBef>
                <a:spcPct val="0"/>
              </a:spcBef>
            </a:pPr>
            <a:endParaRPr lang="en-US" altLang="en-US" b="1"/>
          </a:p>
          <a:p>
            <a:pPr eaLnBrk="1" hangingPunct="1">
              <a:spcBef>
                <a:spcPct val="0"/>
              </a:spcBef>
            </a:pPr>
            <a:r>
              <a:rPr lang="en-IN" altLang="en-US"/>
              <a:t>An ideal diode is simply a pn junction where the change from p-type to n-type material is assumed to occur instantaneously, also referred to as an abrupt junction. The simplified diode model ignores the effect of diode resistance in comparison with values of other elements of the circuit. The voltage drop across the diode (0.7 V for Si) is negligible. Hence the diode voltage drop can be ignored for simplification purpose.</a:t>
            </a:r>
            <a:endParaRPr lang="en-US" altLang="en-US" b="1"/>
          </a:p>
          <a:p>
            <a:pPr eaLnBrk="1" hangingPunct="1">
              <a:spcBef>
                <a:spcPct val="0"/>
              </a:spcBef>
            </a:pPr>
            <a:endParaRPr lang="en-US" altLang="en-US"/>
          </a:p>
          <a:p>
            <a:pPr eaLnBrk="1" hangingPunct="1">
              <a:spcBef>
                <a:spcPct val="0"/>
              </a:spcBef>
            </a:pPr>
            <a:endParaRPr lang="en-US" altLang="en-US"/>
          </a:p>
        </p:txBody>
      </p:sp>
      <p:sp>
        <p:nvSpPr>
          <p:cNvPr id="73732" name="Slide Number Placeholder 3">
            <a:extLst>
              <a:ext uri="{FF2B5EF4-FFF2-40B4-BE49-F238E27FC236}">
                <a16:creationId xmlns:a16="http://schemas.microsoft.com/office/drawing/2014/main" id="{B5204924-AEA6-4060-B188-4CE582934C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6F4E958-E330-4770-AEFC-BDC61CF3CEFE}" type="slidenum">
              <a:rPr lang="en-US" altLang="en-US" smtClean="0"/>
              <a:pPr>
                <a:spcBef>
                  <a:spcPct val="0"/>
                </a:spcBef>
              </a:pPr>
              <a:t>49</a:t>
            </a:fld>
            <a:endParaRPr lang="en-US" altLang="en-US"/>
          </a:p>
        </p:txBody>
      </p:sp>
    </p:spTree>
    <p:extLst>
      <p:ext uri="{BB962C8B-B14F-4D97-AF65-F5344CB8AC3E}">
        <p14:creationId xmlns:p14="http://schemas.microsoft.com/office/powerpoint/2010/main" val="770291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4B85D162-E2A6-4F00-8A5B-570432B543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4C1FB66F-EA5A-45B6-8A99-D354D46160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92" name="Slide Number Placeholder 3">
            <a:extLst>
              <a:ext uri="{FF2B5EF4-FFF2-40B4-BE49-F238E27FC236}">
                <a16:creationId xmlns:a16="http://schemas.microsoft.com/office/drawing/2014/main" id="{FFF68B09-4104-42A8-A99C-3D6CBF183A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6732E3D-CA53-4938-A9FA-4701A880CC88}" type="slidenum">
              <a:rPr lang="en-US" altLang="en-US" smtClean="0"/>
              <a:pPr/>
              <a:t>3</a:t>
            </a:fld>
            <a:endParaRPr lang="en-US" altLang="en-US"/>
          </a:p>
        </p:txBody>
      </p:sp>
    </p:spTree>
    <p:extLst>
      <p:ext uri="{BB962C8B-B14F-4D97-AF65-F5344CB8AC3E}">
        <p14:creationId xmlns:p14="http://schemas.microsoft.com/office/powerpoint/2010/main" val="50218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5C7C5B28-FE94-4626-8200-9957AC0028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3528A11D-A379-49A6-8791-6E86B955A1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a16="http://schemas.microsoft.com/office/drawing/2014/main" id="{E58F057E-2BD6-4B7B-8174-9A11516BF6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66769C2-8BC8-4A1D-ABBD-3894D3C753EB}" type="slidenum">
              <a:rPr lang="en-US" altLang="en-US" smtClean="0"/>
              <a:pPr/>
              <a:t>4</a:t>
            </a:fld>
            <a:endParaRPr lang="en-US" altLang="en-US"/>
          </a:p>
        </p:txBody>
      </p:sp>
    </p:spTree>
    <p:extLst>
      <p:ext uri="{BB962C8B-B14F-4D97-AF65-F5344CB8AC3E}">
        <p14:creationId xmlns:p14="http://schemas.microsoft.com/office/powerpoint/2010/main" val="906616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76ECE7EC-B70E-4A83-84CD-94542D9637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C3F06763-4E26-4D58-B23A-5C5942F972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a:extLst>
              <a:ext uri="{FF2B5EF4-FFF2-40B4-BE49-F238E27FC236}">
                <a16:creationId xmlns:a16="http://schemas.microsoft.com/office/drawing/2014/main" id="{343CB06C-58B3-4E86-94B5-5E4B3EC0B2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1E5591-1F00-4952-A9F3-62DF02525E59}" type="slidenum">
              <a:rPr lang="en-US" altLang="en-US" smtClean="0"/>
              <a:pPr>
                <a:spcBef>
                  <a:spcPct val="0"/>
                </a:spcBef>
              </a:pPr>
              <a:t>6</a:t>
            </a:fld>
            <a:endParaRPr lang="en-US" altLang="en-US"/>
          </a:p>
        </p:txBody>
      </p:sp>
    </p:spTree>
    <p:extLst>
      <p:ext uri="{BB962C8B-B14F-4D97-AF65-F5344CB8AC3E}">
        <p14:creationId xmlns:p14="http://schemas.microsoft.com/office/powerpoint/2010/main" val="3037564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BBE5146C-4A84-427D-A099-B0485911F2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CE112521-C33E-4381-A484-20C4F76C0C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853D6FD9-D3D2-4B4C-B54F-9093FDAAEC8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FAB30E8-4DE8-46D5-8DF9-8D792FC7A1AC}" type="slidenum">
              <a:rPr lang="en-US" altLang="en-US" smtClean="0"/>
              <a:pPr>
                <a:spcBef>
                  <a:spcPct val="0"/>
                </a:spcBef>
              </a:pPr>
              <a:t>7</a:t>
            </a:fld>
            <a:endParaRPr lang="en-US" altLang="en-US"/>
          </a:p>
        </p:txBody>
      </p:sp>
    </p:spTree>
    <p:extLst>
      <p:ext uri="{BB962C8B-B14F-4D97-AF65-F5344CB8AC3E}">
        <p14:creationId xmlns:p14="http://schemas.microsoft.com/office/powerpoint/2010/main" val="719399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809EE5D1-779D-46AB-B01B-3B64B421FC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F53DDE98-6EAF-4DA1-9415-CE44915FAC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Slide Number Placeholder 3">
            <a:extLst>
              <a:ext uri="{FF2B5EF4-FFF2-40B4-BE49-F238E27FC236}">
                <a16:creationId xmlns:a16="http://schemas.microsoft.com/office/drawing/2014/main" id="{AA668481-B3ED-45F6-A8CD-1EB48F4E76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A96AE75-A80E-4C12-BBD9-B6C4FECA961E}" type="slidenum">
              <a:rPr lang="en-US" altLang="en-US" smtClean="0"/>
              <a:pPr>
                <a:spcBef>
                  <a:spcPct val="0"/>
                </a:spcBef>
              </a:pPr>
              <a:t>8</a:t>
            </a:fld>
            <a:endParaRPr lang="en-US" altLang="en-US"/>
          </a:p>
        </p:txBody>
      </p:sp>
    </p:spTree>
    <p:extLst>
      <p:ext uri="{BB962C8B-B14F-4D97-AF65-F5344CB8AC3E}">
        <p14:creationId xmlns:p14="http://schemas.microsoft.com/office/powerpoint/2010/main" val="7231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67721AD3-35E8-49F8-896D-83B62D2F52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6D0167B4-D611-4FB5-A080-DBF1AEBA46BE}"/>
              </a:ext>
            </a:extLst>
          </p:cNvPr>
          <p:cNvSpPr>
            <a:spLocks noGrp="1"/>
          </p:cNvSpPr>
          <p:nvPr>
            <p:ph type="body" idx="1"/>
          </p:nvPr>
        </p:nvSpPr>
        <p:spPr/>
        <p:txBody>
          <a:bodyPr/>
          <a:lstStyle/>
          <a:p>
            <a:pPr eaLnBrk="1" fontAlgn="auto" hangingPunct="1">
              <a:spcBef>
                <a:spcPts val="0"/>
              </a:spcBef>
              <a:spcAft>
                <a:spcPts val="0"/>
              </a:spcAft>
              <a:defRPr/>
            </a:pPr>
            <a:r>
              <a:rPr lang="en-IN" dirty="0"/>
              <a:t>A semiconductor is a material which has electrical conductivity between that of a conductor such as copper and that of an insulator such as glass. Semiconductors are the foundation of modern electronics, including transistors, solar cells, light-emitting diodes (LEDs), quantum dots and digital and </a:t>
            </a:r>
            <a:r>
              <a:rPr lang="en-IN" dirty="0" err="1"/>
              <a:t>analog</a:t>
            </a:r>
            <a:r>
              <a:rPr lang="en-IN" dirty="0"/>
              <a:t> integrated circuits. </a:t>
            </a:r>
          </a:p>
          <a:p>
            <a:pPr eaLnBrk="1" fontAlgn="auto" hangingPunct="1">
              <a:spcBef>
                <a:spcPts val="0"/>
              </a:spcBef>
              <a:spcAft>
                <a:spcPts val="0"/>
              </a:spcAft>
              <a:defRPr/>
            </a:pPr>
            <a:endParaRPr lang="en-IN" dirty="0"/>
          </a:p>
          <a:p>
            <a:pPr eaLnBrk="1" fontAlgn="auto" hangingPunct="1">
              <a:spcBef>
                <a:spcPts val="0"/>
              </a:spcBef>
              <a:spcAft>
                <a:spcPts val="0"/>
              </a:spcAft>
              <a:defRPr/>
            </a:pPr>
            <a:r>
              <a:rPr lang="en-IN" dirty="0"/>
              <a:t>Mostly used semiconductor material is silicon. It consists of silicon in which the crystal lattice of the entire solid is continuous, unbroken (with no grain boundaries) to its edges. Silicon atomic core is surrounded by four valence electrons.</a:t>
            </a:r>
            <a:endParaRPr lang="en-US" dirty="0"/>
          </a:p>
          <a:p>
            <a:pPr marL="171450" indent="-171450" eaLnBrk="1" fontAlgn="auto" hangingPunct="1">
              <a:spcBef>
                <a:spcPts val="0"/>
              </a:spcBef>
              <a:spcAft>
                <a:spcPts val="0"/>
              </a:spcAft>
              <a:buFont typeface="Arial" pitchFamily="34" charset="0"/>
              <a:buChar char="•"/>
              <a:defRPr/>
            </a:pPr>
            <a:endParaRPr lang="en-US" dirty="0"/>
          </a:p>
        </p:txBody>
      </p:sp>
      <p:sp>
        <p:nvSpPr>
          <p:cNvPr id="24580" name="Slide Number Placeholder 3">
            <a:extLst>
              <a:ext uri="{FF2B5EF4-FFF2-40B4-BE49-F238E27FC236}">
                <a16:creationId xmlns:a16="http://schemas.microsoft.com/office/drawing/2014/main" id="{03A49D4D-D180-4436-BE10-D14B8F1388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DA71395-CBA0-4699-BFB2-D957A5E991FC}" type="slidenum">
              <a:rPr lang="en-US" altLang="en-US" smtClean="0"/>
              <a:pPr>
                <a:spcBef>
                  <a:spcPct val="0"/>
                </a:spcBef>
              </a:pPr>
              <a:t>10</a:t>
            </a:fld>
            <a:endParaRPr lang="en-US" altLang="en-US"/>
          </a:p>
        </p:txBody>
      </p:sp>
    </p:spTree>
    <p:extLst>
      <p:ext uri="{BB962C8B-B14F-4D97-AF65-F5344CB8AC3E}">
        <p14:creationId xmlns:p14="http://schemas.microsoft.com/office/powerpoint/2010/main" val="3659164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ADDC06B5-F088-4341-8F65-B9198AC788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3E28BDC8-AF54-437B-B5ED-6E35FCDAA3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a:solidFill>
                  <a:srgbClr val="FFFF00"/>
                </a:solidFill>
                <a:latin typeface="Times New Roman" panose="02020603050405020304" pitchFamily="18" charset="0"/>
              </a:rPr>
              <a:t>P-N Junction diode:</a:t>
            </a:r>
            <a:r>
              <a:rPr lang="en-US" altLang="en-US">
                <a:solidFill>
                  <a:srgbClr val="FFFF00"/>
                </a:solidFill>
                <a:latin typeface="Times New Roman" panose="02020603050405020304" pitchFamily="18" charset="0"/>
              </a:rPr>
              <a:t> is a 2-terminal, 2-layer, single-junction semiconductor device made out of a single block of silicon or germanium, with one side doped with acceptor (p-type) impurity and the other side with donor (n-type) impurity.  Numerous applications are like Switch, Rectifier, Regulator, Voltage multiplier, Clipping, Clamping, etc.</a:t>
            </a:r>
          </a:p>
          <a:p>
            <a:pPr eaLnBrk="1" hangingPunct="1">
              <a:spcBef>
                <a:spcPct val="0"/>
              </a:spcBef>
            </a:pPr>
            <a:endParaRPr lang="en-US" altLang="en-US">
              <a:solidFill>
                <a:srgbClr val="FFFF00"/>
              </a:solidFill>
              <a:latin typeface="Times New Roman" panose="02020603050405020304" pitchFamily="18" charset="0"/>
            </a:endParaRPr>
          </a:p>
          <a:p>
            <a:pPr eaLnBrk="1" hangingPunct="1">
              <a:spcBef>
                <a:spcPct val="0"/>
              </a:spcBef>
            </a:pPr>
            <a:r>
              <a:rPr lang="en-US" altLang="en-US" b="1">
                <a:solidFill>
                  <a:srgbClr val="FFFF00"/>
                </a:solidFill>
                <a:latin typeface="Times New Roman" panose="02020603050405020304" pitchFamily="18" charset="0"/>
              </a:rPr>
              <a:t>Construction:</a:t>
            </a:r>
          </a:p>
          <a:p>
            <a:pPr eaLnBrk="1" hangingPunct="1">
              <a:spcBef>
                <a:spcPct val="0"/>
              </a:spcBef>
            </a:pPr>
            <a:r>
              <a:rPr lang="en-US" altLang="en-US">
                <a:solidFill>
                  <a:srgbClr val="FFFF00"/>
                </a:solidFill>
                <a:latin typeface="Times New Roman" panose="02020603050405020304" pitchFamily="18" charset="0"/>
              </a:rPr>
              <a:t>The two terminals are called Anode and Cathode</a:t>
            </a:r>
          </a:p>
          <a:p>
            <a:pPr eaLnBrk="1" hangingPunct="1">
              <a:spcBef>
                <a:spcPct val="0"/>
              </a:spcBef>
            </a:pPr>
            <a:r>
              <a:rPr lang="en-US" altLang="en-US">
                <a:solidFill>
                  <a:srgbClr val="FFFF00"/>
                </a:solidFill>
                <a:latin typeface="Times New Roman" panose="02020603050405020304" pitchFamily="18" charset="0"/>
              </a:rPr>
              <a:t>1.At the instant the two materials are “joined”, electrons and holes near the junction cross over and combine with each other</a:t>
            </a:r>
          </a:p>
          <a:p>
            <a:pPr eaLnBrk="1" hangingPunct="1">
              <a:spcBef>
                <a:spcPct val="0"/>
              </a:spcBef>
            </a:pPr>
            <a:r>
              <a:rPr lang="en-US" altLang="en-US">
                <a:solidFill>
                  <a:srgbClr val="FFFF00"/>
                </a:solidFill>
                <a:latin typeface="Times New Roman" panose="02020603050405020304" pitchFamily="18" charset="0"/>
              </a:rPr>
              <a:t>2.Holes cross from P-side to N-side</a:t>
            </a:r>
          </a:p>
          <a:p>
            <a:pPr eaLnBrk="1" hangingPunct="1">
              <a:spcBef>
                <a:spcPct val="0"/>
              </a:spcBef>
            </a:pPr>
            <a:r>
              <a:rPr lang="en-US" altLang="en-US">
                <a:solidFill>
                  <a:srgbClr val="FFFF00"/>
                </a:solidFill>
                <a:latin typeface="Times New Roman" panose="02020603050405020304" pitchFamily="18" charset="0"/>
              </a:rPr>
              <a:t>3.Free electrons cross from N-side to P-side</a:t>
            </a:r>
          </a:p>
          <a:p>
            <a:pPr eaLnBrk="1" hangingPunct="1">
              <a:spcBef>
                <a:spcPct val="0"/>
              </a:spcBef>
            </a:pPr>
            <a:r>
              <a:rPr lang="en-US" altLang="en-US">
                <a:solidFill>
                  <a:srgbClr val="FFFF00"/>
                </a:solidFill>
                <a:latin typeface="Times New Roman" panose="02020603050405020304" pitchFamily="18" charset="0"/>
              </a:rPr>
              <a:t>4.At P-side of junction, negative ions are formed </a:t>
            </a:r>
          </a:p>
          <a:p>
            <a:pPr eaLnBrk="1" hangingPunct="1">
              <a:spcBef>
                <a:spcPct val="0"/>
              </a:spcBef>
            </a:pPr>
            <a:r>
              <a:rPr lang="en-US" altLang="en-US">
                <a:solidFill>
                  <a:srgbClr val="FFFF00"/>
                </a:solidFill>
                <a:latin typeface="Times New Roman" panose="02020603050405020304" pitchFamily="18" charset="0"/>
              </a:rPr>
              <a:t>5.At N-side of junction, positive ions are formed</a:t>
            </a:r>
          </a:p>
          <a:p>
            <a:pPr eaLnBrk="1" hangingPunct="1">
              <a:spcBef>
                <a:spcPct val="0"/>
              </a:spcBef>
            </a:pPr>
            <a:endParaRPr lang="en-US" altLang="en-US"/>
          </a:p>
          <a:p>
            <a:pPr eaLnBrk="1" hangingPunct="1">
              <a:spcBef>
                <a:spcPct val="0"/>
              </a:spcBef>
            </a:pPr>
            <a:endParaRPr lang="en-US" altLang="en-US"/>
          </a:p>
          <a:p>
            <a:pPr eaLnBrk="1" hangingPunct="1">
              <a:spcBef>
                <a:spcPct val="0"/>
              </a:spcBef>
            </a:pPr>
            <a:endParaRPr lang="en-US" altLang="en-US"/>
          </a:p>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42D63B20-E11C-4BEF-9C2D-4198FAB3DB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177785F-BAA1-49F4-8EF7-8D0767C4CB6C}" type="slidenum">
              <a:rPr lang="en-US" altLang="en-US" smtClean="0"/>
              <a:pPr>
                <a:spcBef>
                  <a:spcPct val="0"/>
                </a:spcBef>
              </a:pPr>
              <a:t>18</a:t>
            </a:fld>
            <a:endParaRPr lang="en-US" altLang="en-US"/>
          </a:p>
        </p:txBody>
      </p:sp>
    </p:spTree>
    <p:extLst>
      <p:ext uri="{BB962C8B-B14F-4D97-AF65-F5344CB8AC3E}">
        <p14:creationId xmlns:p14="http://schemas.microsoft.com/office/powerpoint/2010/main" val="2560980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1A51FF2-8FD2-4DE9-8578-AAAC9CC94447}" type="datetime1">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C2C53-9A54-44CF-AC62-2CF1FEFA8D7B}" type="slidenum">
              <a:rPr lang="en-IN" smtClean="0"/>
              <a:t>‹#›</a:t>
            </a:fld>
            <a:endParaRPr lang="en-IN"/>
          </a:p>
        </p:txBody>
      </p:sp>
    </p:spTree>
    <p:extLst>
      <p:ext uri="{BB962C8B-B14F-4D97-AF65-F5344CB8AC3E}">
        <p14:creationId xmlns:p14="http://schemas.microsoft.com/office/powerpoint/2010/main" val="2347708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BD47F8F-8DC5-4DDE-B4E1-3EFAB8F00E18}" type="datetime1">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C2C53-9A54-44CF-AC62-2CF1FEFA8D7B}" type="slidenum">
              <a:rPr lang="en-IN" smtClean="0"/>
              <a:t>‹#›</a:t>
            </a:fld>
            <a:endParaRPr lang="en-IN"/>
          </a:p>
        </p:txBody>
      </p:sp>
    </p:spTree>
    <p:extLst>
      <p:ext uri="{BB962C8B-B14F-4D97-AF65-F5344CB8AC3E}">
        <p14:creationId xmlns:p14="http://schemas.microsoft.com/office/powerpoint/2010/main" val="142307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A875CA9-31CF-4794-AD2B-3A1F671FEE71}" type="datetime1">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C2C53-9A54-44CF-AC62-2CF1FEFA8D7B}" type="slidenum">
              <a:rPr lang="en-IN" smtClean="0"/>
              <a:t>‹#›</a:t>
            </a:fld>
            <a:endParaRPr lang="en-IN"/>
          </a:p>
        </p:txBody>
      </p:sp>
    </p:spTree>
    <p:extLst>
      <p:ext uri="{BB962C8B-B14F-4D97-AF65-F5344CB8AC3E}">
        <p14:creationId xmlns:p14="http://schemas.microsoft.com/office/powerpoint/2010/main" val="102102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F20849-29D1-496B-90EC-8685BAD18AD1}" type="datetime1">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C2C53-9A54-44CF-AC62-2CF1FEFA8D7B}" type="slidenum">
              <a:rPr lang="en-IN" smtClean="0"/>
              <a:t>‹#›</a:t>
            </a:fld>
            <a:endParaRPr lang="en-IN"/>
          </a:p>
        </p:txBody>
      </p:sp>
    </p:spTree>
    <p:extLst>
      <p:ext uri="{BB962C8B-B14F-4D97-AF65-F5344CB8AC3E}">
        <p14:creationId xmlns:p14="http://schemas.microsoft.com/office/powerpoint/2010/main" val="940517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630B73-6AFC-40BE-90CD-6F9245965236}" type="datetime1">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3C2C53-9A54-44CF-AC62-2CF1FEFA8D7B}" type="slidenum">
              <a:rPr lang="en-IN" smtClean="0"/>
              <a:t>‹#›</a:t>
            </a:fld>
            <a:endParaRPr lang="en-IN"/>
          </a:p>
        </p:txBody>
      </p:sp>
    </p:spTree>
    <p:extLst>
      <p:ext uri="{BB962C8B-B14F-4D97-AF65-F5344CB8AC3E}">
        <p14:creationId xmlns:p14="http://schemas.microsoft.com/office/powerpoint/2010/main" val="498902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645FE86-36C5-476A-B9A4-BFE046C220E4}" type="datetime1">
              <a:rPr lang="en-IN" smtClean="0"/>
              <a:t>14-12-2021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C2C53-9A54-44CF-AC62-2CF1FEFA8D7B}" type="slidenum">
              <a:rPr lang="en-IN" smtClean="0"/>
              <a:t>‹#›</a:t>
            </a:fld>
            <a:endParaRPr lang="en-IN"/>
          </a:p>
        </p:txBody>
      </p:sp>
    </p:spTree>
    <p:extLst>
      <p:ext uri="{BB962C8B-B14F-4D97-AF65-F5344CB8AC3E}">
        <p14:creationId xmlns:p14="http://schemas.microsoft.com/office/powerpoint/2010/main" val="87939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E591A1F-5AE6-40C5-A766-A6C4B6ADA2E0}" type="datetime1">
              <a:rPr lang="en-IN" smtClean="0"/>
              <a:t>14-12-2021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3C2C53-9A54-44CF-AC62-2CF1FEFA8D7B}" type="slidenum">
              <a:rPr lang="en-IN" smtClean="0"/>
              <a:t>‹#›</a:t>
            </a:fld>
            <a:endParaRPr lang="en-IN"/>
          </a:p>
        </p:txBody>
      </p:sp>
    </p:spTree>
    <p:extLst>
      <p:ext uri="{BB962C8B-B14F-4D97-AF65-F5344CB8AC3E}">
        <p14:creationId xmlns:p14="http://schemas.microsoft.com/office/powerpoint/2010/main" val="3405371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B36D69E-E55D-4945-BE96-C376B6ECD985}" type="datetime1">
              <a:rPr lang="en-IN" smtClean="0"/>
              <a:t>14-12-2021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3C2C53-9A54-44CF-AC62-2CF1FEFA8D7B}" type="slidenum">
              <a:rPr lang="en-IN" smtClean="0"/>
              <a:t>‹#›</a:t>
            </a:fld>
            <a:endParaRPr lang="en-IN"/>
          </a:p>
        </p:txBody>
      </p:sp>
    </p:spTree>
    <p:extLst>
      <p:ext uri="{BB962C8B-B14F-4D97-AF65-F5344CB8AC3E}">
        <p14:creationId xmlns:p14="http://schemas.microsoft.com/office/powerpoint/2010/main" val="629439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166856-A98E-4C89-BFCE-984C8E012D12}" type="datetime1">
              <a:rPr lang="en-IN" smtClean="0"/>
              <a:t>14-12-2021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3C2C53-9A54-44CF-AC62-2CF1FEFA8D7B}" type="slidenum">
              <a:rPr lang="en-IN" smtClean="0"/>
              <a:t>‹#›</a:t>
            </a:fld>
            <a:endParaRPr lang="en-IN"/>
          </a:p>
        </p:txBody>
      </p:sp>
    </p:spTree>
    <p:extLst>
      <p:ext uri="{BB962C8B-B14F-4D97-AF65-F5344CB8AC3E}">
        <p14:creationId xmlns:p14="http://schemas.microsoft.com/office/powerpoint/2010/main" val="1615823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5F9C75-5942-4E76-9551-FB9F5D72D611}" type="datetime1">
              <a:rPr lang="en-IN" smtClean="0"/>
              <a:t>14-12-2021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C2C53-9A54-44CF-AC62-2CF1FEFA8D7B}" type="slidenum">
              <a:rPr lang="en-IN" smtClean="0"/>
              <a:t>‹#›</a:t>
            </a:fld>
            <a:endParaRPr lang="en-IN"/>
          </a:p>
        </p:txBody>
      </p:sp>
    </p:spTree>
    <p:extLst>
      <p:ext uri="{BB962C8B-B14F-4D97-AF65-F5344CB8AC3E}">
        <p14:creationId xmlns:p14="http://schemas.microsoft.com/office/powerpoint/2010/main" val="186312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27B0A7-FF4D-497D-A041-71CB182A1690}" type="datetime1">
              <a:rPr lang="en-IN" smtClean="0"/>
              <a:t>14-12-2021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3C2C53-9A54-44CF-AC62-2CF1FEFA8D7B}" type="slidenum">
              <a:rPr lang="en-IN" smtClean="0"/>
              <a:t>‹#›</a:t>
            </a:fld>
            <a:endParaRPr lang="en-IN"/>
          </a:p>
        </p:txBody>
      </p:sp>
    </p:spTree>
    <p:extLst>
      <p:ext uri="{BB962C8B-B14F-4D97-AF65-F5344CB8AC3E}">
        <p14:creationId xmlns:p14="http://schemas.microsoft.com/office/powerpoint/2010/main" val="3955620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02924-7157-474F-A72A-D3D3D9DEB675}" type="datetime1">
              <a:rPr lang="en-IN" smtClean="0"/>
              <a:t>14-12-2021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C2C53-9A54-44CF-AC62-2CF1FEFA8D7B}" type="slidenum">
              <a:rPr lang="en-IN" smtClean="0"/>
              <a:t>‹#›</a:t>
            </a:fld>
            <a:endParaRPr lang="en-IN"/>
          </a:p>
        </p:txBody>
      </p:sp>
    </p:spTree>
    <p:extLst>
      <p:ext uri="{BB962C8B-B14F-4D97-AF65-F5344CB8AC3E}">
        <p14:creationId xmlns:p14="http://schemas.microsoft.com/office/powerpoint/2010/main" val="501837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15.jpeg"/><Relationship Id="rId7"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eg"/><Relationship Id="rId9"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customXml" Target="../ink/ink3.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1.wmf"/><Relationship Id="rId5" Type="http://schemas.openxmlformats.org/officeDocument/2006/relationships/oleObject" Target="../embeddings/oleObject2.bin"/><Relationship Id="rId4" Type="http://schemas.openxmlformats.org/officeDocument/2006/relationships/image" Target="../media/image3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0.wmf"/><Relationship Id="rId5" Type="http://schemas.openxmlformats.org/officeDocument/2006/relationships/oleObject" Target="../embeddings/oleObject1.bin"/><Relationship Id="rId4" Type="http://schemas.openxmlformats.org/officeDocument/2006/relationships/image" Target="../media/image32.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png"/><Relationship Id="rId4" Type="http://schemas.openxmlformats.org/officeDocument/2006/relationships/image" Target="../media/image33.wmf"/></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20.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8.emf"/><Relationship Id="rId5" Type="http://schemas.openxmlformats.org/officeDocument/2006/relationships/image" Target="../media/image37.wmf"/><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4.xml"/><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41.wmf"/><Relationship Id="rId10" Type="http://schemas.openxmlformats.org/officeDocument/2006/relationships/image" Target="../media/image1.png"/><Relationship Id="rId4" Type="http://schemas.openxmlformats.org/officeDocument/2006/relationships/oleObject" Target="../embeddings/oleObject7.bin"/><Relationship Id="rId9" Type="http://schemas.openxmlformats.org/officeDocument/2006/relationships/image" Target="../media/image43.wmf"/></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http://hyperphysics.phy-astr.gsu.edu/hbase/solids/imgsol/band3.gif"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0">
            <a:extLst>
              <a:ext uri="{FF2B5EF4-FFF2-40B4-BE49-F238E27FC236}">
                <a16:creationId xmlns:a16="http://schemas.microsoft.com/office/drawing/2014/main" id="{A5BEBEFB-4BDA-4ACF-8927-0FD70BA5E66E}"/>
              </a:ext>
            </a:extLst>
          </p:cNvPr>
          <p:cNvSpPr txBox="1">
            <a:spLocks noChangeArrowheads="1"/>
          </p:cNvSpPr>
          <p:nvPr/>
        </p:nvSpPr>
        <p:spPr bwMode="auto">
          <a:xfrm>
            <a:off x="1524000" y="6583364"/>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7171" name="Text Box 3">
            <a:extLst>
              <a:ext uri="{FF2B5EF4-FFF2-40B4-BE49-F238E27FC236}">
                <a16:creationId xmlns:a16="http://schemas.microsoft.com/office/drawing/2014/main" id="{D11E9126-D0CF-4B7B-A736-B2ECB37818A9}"/>
              </a:ext>
            </a:extLst>
          </p:cNvPr>
          <p:cNvSpPr txBox="1">
            <a:spLocks noChangeArrowheads="1"/>
          </p:cNvSpPr>
          <p:nvPr/>
        </p:nvSpPr>
        <p:spPr bwMode="auto">
          <a:xfrm>
            <a:off x="1524000" y="6583364"/>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7172" name="Title 5">
            <a:extLst>
              <a:ext uri="{FF2B5EF4-FFF2-40B4-BE49-F238E27FC236}">
                <a16:creationId xmlns:a16="http://schemas.microsoft.com/office/drawing/2014/main" id="{ABB6B0DD-48F0-4E77-94BC-1B11F89CECE0}"/>
              </a:ext>
            </a:extLst>
          </p:cNvPr>
          <p:cNvSpPr>
            <a:spLocks noGrp="1"/>
          </p:cNvSpPr>
          <p:nvPr>
            <p:ph type="title"/>
          </p:nvPr>
        </p:nvSpPr>
        <p:spPr>
          <a:xfrm>
            <a:off x="2260168" y="2622696"/>
            <a:ext cx="8229600" cy="827087"/>
          </a:xfrm>
        </p:spPr>
        <p:txBody>
          <a:bodyPr/>
          <a:lstStyle/>
          <a:p>
            <a:r>
              <a:rPr lang="en-IN" altLang="en-US" sz="3600" dirty="0">
                <a:solidFill>
                  <a:schemeClr val="accent2">
                    <a:lumMod val="75000"/>
                  </a:schemeClr>
                </a:solidFill>
                <a:latin typeface="Times New Roman" panose="02020603050405020304" pitchFamily="18" charset="0"/>
                <a:cs typeface="Times New Roman" panose="02020603050405020304" pitchFamily="18" charset="0"/>
              </a:rPr>
              <a:t>ECE 1051 : BASIC ELECTRONICS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887" y="212005"/>
            <a:ext cx="896190" cy="1072989"/>
          </a:xfrm>
          <a:prstGeom prst="rect">
            <a:avLst/>
          </a:prstGeom>
        </p:spPr>
      </p:pic>
    </p:spTree>
    <p:extLst>
      <p:ext uri="{BB962C8B-B14F-4D97-AF65-F5344CB8AC3E}">
        <p14:creationId xmlns:p14="http://schemas.microsoft.com/office/powerpoint/2010/main" val="140549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5F963E6D-03C2-4078-BFDF-34BBE76A6B3A}"/>
              </a:ext>
            </a:extLst>
          </p:cNvPr>
          <p:cNvSpPr>
            <a:spLocks noGrp="1"/>
          </p:cNvSpPr>
          <p:nvPr>
            <p:ph type="title"/>
          </p:nvPr>
        </p:nvSpPr>
        <p:spPr>
          <a:xfrm>
            <a:off x="2668896" y="79374"/>
            <a:ext cx="8229600" cy="827088"/>
          </a:xfrm>
        </p:spPr>
        <p:txBody>
          <a:bodyPr>
            <a:normAutofit/>
          </a:bodyPr>
          <a:lstStyle/>
          <a:p>
            <a:pPr eaLnBrk="1" hangingPunct="1"/>
            <a:r>
              <a:rPr lang="en-US" altLang="en-US" sz="3600" dirty="0">
                <a:solidFill>
                  <a:schemeClr val="accent2">
                    <a:lumMod val="75000"/>
                  </a:schemeClr>
                </a:solidFill>
                <a:latin typeface="Times New Roman" panose="02020603050405020304" pitchFamily="18" charset="0"/>
                <a:cs typeface="Times New Roman" panose="02020603050405020304" pitchFamily="18" charset="0"/>
              </a:rPr>
              <a:t>Semiconductor Materials</a:t>
            </a:r>
          </a:p>
        </p:txBody>
      </p:sp>
      <p:pic>
        <p:nvPicPr>
          <p:cNvPr id="23555" name="Picture 2" descr="elements">
            <a:extLst>
              <a:ext uri="{FF2B5EF4-FFF2-40B4-BE49-F238E27FC236}">
                <a16:creationId xmlns:a16="http://schemas.microsoft.com/office/drawing/2014/main" id="{1B4FBA29-6906-4A85-801C-6ECD87784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900" y="1703388"/>
            <a:ext cx="36576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3">
            <a:extLst>
              <a:ext uri="{FF2B5EF4-FFF2-40B4-BE49-F238E27FC236}">
                <a16:creationId xmlns:a16="http://schemas.microsoft.com/office/drawing/2014/main" id="{904ACBDF-8071-407B-B8B6-3AEEE344CB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0" y="1257300"/>
            <a:ext cx="44513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4">
            <a:extLst>
              <a:ext uri="{FF2B5EF4-FFF2-40B4-BE49-F238E27FC236}">
                <a16:creationId xmlns:a16="http://schemas.microsoft.com/office/drawing/2014/main" id="{59FB58E8-33BB-48FA-AEB0-2F6C745117C5}"/>
              </a:ext>
            </a:extLst>
          </p:cNvPr>
          <p:cNvSpPr>
            <a:spLocks noChangeArrowheads="1"/>
          </p:cNvSpPr>
          <p:nvPr/>
        </p:nvSpPr>
        <p:spPr bwMode="auto">
          <a:xfrm>
            <a:off x="2371725" y="4686300"/>
            <a:ext cx="272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800" b="1" i="1">
                <a:latin typeface="Times New Roman" panose="02020603050405020304" pitchFamily="18" charset="0"/>
                <a:cs typeface="Times New Roman" panose="02020603050405020304" pitchFamily="18" charset="0"/>
              </a:rPr>
              <a:t>Semiconducting materials </a:t>
            </a:r>
            <a:endParaRPr lang="en-US" altLang="en-US" sz="1800" b="1" i="1">
              <a:latin typeface="Times New Roman" panose="02020603050405020304" pitchFamily="18" charset="0"/>
              <a:cs typeface="Times New Roman" panose="02020603050405020304" pitchFamily="18" charset="0"/>
            </a:endParaRPr>
          </a:p>
        </p:txBody>
      </p:sp>
      <p:sp>
        <p:nvSpPr>
          <p:cNvPr id="23558" name="Rectangle 5">
            <a:extLst>
              <a:ext uri="{FF2B5EF4-FFF2-40B4-BE49-F238E27FC236}">
                <a16:creationId xmlns:a16="http://schemas.microsoft.com/office/drawing/2014/main" id="{8E936ACB-3B2F-44F5-A2DE-36E353BE4207}"/>
              </a:ext>
            </a:extLst>
          </p:cNvPr>
          <p:cNvSpPr>
            <a:spLocks noChangeArrowheads="1"/>
          </p:cNvSpPr>
          <p:nvPr/>
        </p:nvSpPr>
        <p:spPr bwMode="auto">
          <a:xfrm>
            <a:off x="6962775" y="4395788"/>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800" b="1" i="1">
                <a:latin typeface="Times New Roman" panose="02020603050405020304" pitchFamily="18" charset="0"/>
                <a:cs typeface="Times New Roman" panose="02020603050405020304" pitchFamily="18" charset="0"/>
              </a:rPr>
              <a:t>Crystal structure of silicon</a:t>
            </a:r>
            <a:endParaRPr lang="en-US" altLang="en-US" sz="1800" b="1" i="1">
              <a:latin typeface="Times New Roman" panose="02020603050405020304" pitchFamily="18" charset="0"/>
              <a:cs typeface="Times New Roman" panose="02020603050405020304" pitchFamily="18" charset="0"/>
            </a:endParaRPr>
          </a:p>
        </p:txBody>
      </p:sp>
      <p:sp>
        <p:nvSpPr>
          <p:cNvPr id="23559" name="Text Box 10">
            <a:extLst>
              <a:ext uri="{FF2B5EF4-FFF2-40B4-BE49-F238E27FC236}">
                <a16:creationId xmlns:a16="http://schemas.microsoft.com/office/drawing/2014/main" id="{7E2BD04A-1732-4141-9C61-C18025B6F8CA}"/>
              </a:ext>
            </a:extLst>
          </p:cNvPr>
          <p:cNvSpPr txBox="1">
            <a:spLocks noChangeArrowheads="1"/>
          </p:cNvSpPr>
          <p:nvPr/>
        </p:nvSpPr>
        <p:spPr bwMode="auto">
          <a:xfrm>
            <a:off x="1524000" y="6583364"/>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23560" name="Text Box 3">
            <a:extLst>
              <a:ext uri="{FF2B5EF4-FFF2-40B4-BE49-F238E27FC236}">
                <a16:creationId xmlns:a16="http://schemas.microsoft.com/office/drawing/2014/main" id="{F73517AE-9885-43D4-A424-B3AE540A455B}"/>
              </a:ext>
            </a:extLst>
          </p:cNvPr>
          <p:cNvSpPr txBox="1">
            <a:spLocks noChangeArrowheads="1"/>
          </p:cNvSpPr>
          <p:nvPr/>
        </p:nvSpPr>
        <p:spPr bwMode="auto">
          <a:xfrm>
            <a:off x="1524000" y="6583364"/>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23561" name="Line 8">
            <a:extLst>
              <a:ext uri="{FF2B5EF4-FFF2-40B4-BE49-F238E27FC236}">
                <a16:creationId xmlns:a16="http://schemas.microsoft.com/office/drawing/2014/main" id="{6680763C-ECD8-449C-92DF-75142BB99B77}"/>
              </a:ext>
            </a:extLst>
          </p:cNvPr>
          <p:cNvSpPr>
            <a:spLocks noChangeShapeType="1"/>
          </p:cNvSpPr>
          <p:nvPr/>
        </p:nvSpPr>
        <p:spPr bwMode="auto">
          <a:xfrm>
            <a:off x="152400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2" name="Rectangle 4">
            <a:extLst>
              <a:ext uri="{FF2B5EF4-FFF2-40B4-BE49-F238E27FC236}">
                <a16:creationId xmlns:a16="http://schemas.microsoft.com/office/drawing/2014/main" id="{CF13C05E-8777-4ACB-9572-892166164164}"/>
              </a:ext>
            </a:extLst>
          </p:cNvPr>
          <p:cNvSpPr>
            <a:spLocks noChangeArrowheads="1"/>
          </p:cNvSpPr>
          <p:nvPr/>
        </p:nvSpPr>
        <p:spPr bwMode="auto">
          <a:xfrm>
            <a:off x="3124201" y="5602289"/>
            <a:ext cx="5006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800" b="1" i="1">
                <a:solidFill>
                  <a:schemeClr val="tx2"/>
                </a:solidFill>
                <a:latin typeface="Times New Roman" panose="02020603050405020304" pitchFamily="18" charset="0"/>
                <a:cs typeface="Times New Roman" panose="02020603050405020304" pitchFamily="18" charset="0"/>
              </a:rPr>
              <a:t>Common Semiconducting materials : Ge, Si, GaAs</a:t>
            </a:r>
            <a:endParaRPr lang="en-US" altLang="en-US" sz="1800" b="1" i="1">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93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5A60752-347A-4D65-9C7D-C0567EEC24DF}"/>
              </a:ext>
            </a:extLst>
          </p:cNvPr>
          <p:cNvSpPr>
            <a:spLocks noGrp="1"/>
          </p:cNvSpPr>
          <p:nvPr>
            <p:ph type="title"/>
          </p:nvPr>
        </p:nvSpPr>
        <p:spPr>
          <a:xfrm>
            <a:off x="1517073" y="339806"/>
            <a:ext cx="8679872" cy="690970"/>
          </a:xfrm>
        </p:spPr>
        <p:txBody>
          <a:bodyPr>
            <a:normAutofit/>
          </a:bodyPr>
          <a:lstStyle/>
          <a:p>
            <a:r>
              <a:rPr lang="en-IN" altLang="en-US" sz="3600" dirty="0">
                <a:solidFill>
                  <a:schemeClr val="accent2">
                    <a:lumMod val="75000"/>
                  </a:schemeClr>
                </a:solidFill>
              </a:rPr>
              <a:t>Semiconductor Materials</a:t>
            </a:r>
          </a:p>
        </p:txBody>
      </p:sp>
      <p:sp>
        <p:nvSpPr>
          <p:cNvPr id="24579" name="Content Placeholder 2">
            <a:extLst>
              <a:ext uri="{FF2B5EF4-FFF2-40B4-BE49-F238E27FC236}">
                <a16:creationId xmlns:a16="http://schemas.microsoft.com/office/drawing/2014/main" id="{D84EE29B-1BB5-4218-8CA2-4382F8AAB4D2}"/>
              </a:ext>
            </a:extLst>
          </p:cNvPr>
          <p:cNvSpPr>
            <a:spLocks noGrp="1"/>
          </p:cNvSpPr>
          <p:nvPr>
            <p:ph idx="1"/>
          </p:nvPr>
        </p:nvSpPr>
        <p:spPr/>
        <p:txBody>
          <a:bodyPr/>
          <a:lstStyle/>
          <a:p>
            <a:pPr>
              <a:defRPr/>
            </a:pPr>
            <a:r>
              <a:rPr lang="en-IN" altLang="en-US" sz="2400" dirty="0">
                <a:latin typeface="Times New Roman" panose="02020603050405020304" pitchFamily="18" charset="0"/>
                <a:cs typeface="Times New Roman" panose="02020603050405020304" pitchFamily="18" charset="0"/>
              </a:rPr>
              <a:t>Single-crystal</a:t>
            </a:r>
          </a:p>
          <a:p>
            <a:pPr lvl="1">
              <a:defRPr/>
            </a:pPr>
            <a:r>
              <a:rPr lang="en-IN" altLang="en-US" sz="2200" dirty="0">
                <a:latin typeface="Times New Roman" panose="02020603050405020304" pitchFamily="18" charset="0"/>
                <a:cs typeface="Times New Roman" panose="02020603050405020304" pitchFamily="18" charset="0"/>
              </a:rPr>
              <a:t>Silicon(14)</a:t>
            </a:r>
          </a:p>
          <a:p>
            <a:pPr lvl="1">
              <a:defRPr/>
            </a:pPr>
            <a:r>
              <a:rPr lang="en-IN" altLang="en-US" sz="2200" dirty="0">
                <a:latin typeface="Times New Roman" panose="02020603050405020304" pitchFamily="18" charset="0"/>
                <a:cs typeface="Times New Roman" panose="02020603050405020304" pitchFamily="18" charset="0"/>
              </a:rPr>
              <a:t>Germanium (32)</a:t>
            </a:r>
          </a:p>
          <a:p>
            <a:pPr marL="457200" lvl="1" indent="0">
              <a:buNone/>
              <a:defRPr/>
            </a:pPr>
            <a:endParaRPr lang="en-IN" altLang="en-US" sz="2200" dirty="0">
              <a:latin typeface="Times New Roman" panose="02020603050405020304" pitchFamily="18" charset="0"/>
              <a:cs typeface="Times New Roman" panose="02020603050405020304" pitchFamily="18" charset="0"/>
            </a:endParaRPr>
          </a:p>
          <a:p>
            <a:pPr>
              <a:defRPr/>
            </a:pPr>
            <a:r>
              <a:rPr lang="en-IN" altLang="en-US" sz="2400" dirty="0">
                <a:latin typeface="Times New Roman" panose="02020603050405020304" pitchFamily="18" charset="0"/>
                <a:cs typeface="Times New Roman" panose="02020603050405020304" pitchFamily="18" charset="0"/>
              </a:rPr>
              <a:t>Compound</a:t>
            </a:r>
          </a:p>
          <a:p>
            <a:pPr lvl="1">
              <a:defRPr/>
            </a:pPr>
            <a:r>
              <a:rPr lang="en-IN" altLang="en-US" sz="2200" dirty="0">
                <a:latin typeface="Times New Roman" panose="02020603050405020304" pitchFamily="18" charset="0"/>
                <a:cs typeface="Times New Roman" panose="02020603050405020304" pitchFamily="18" charset="0"/>
              </a:rPr>
              <a:t>Gallium Arsenide</a:t>
            </a:r>
          </a:p>
        </p:txBody>
      </p:sp>
      <p:pic>
        <p:nvPicPr>
          <p:cNvPr id="26628" name="Picture 4">
            <a:extLst>
              <a:ext uri="{FF2B5EF4-FFF2-40B4-BE49-F238E27FC236}">
                <a16:creationId xmlns:a16="http://schemas.microsoft.com/office/drawing/2014/main" id="{AEE62AFE-B0DD-4099-B845-5F4549BA4B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62700" y="1210163"/>
            <a:ext cx="5410200"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990440" y="3513600"/>
              <a:ext cx="2235600" cy="646560"/>
            </p14:xfrm>
          </p:contentPart>
        </mc:Choice>
        <mc:Fallback xmlns="">
          <p:pic>
            <p:nvPicPr>
              <p:cNvPr id="3" name="Ink 2"/>
              <p:cNvPicPr/>
              <p:nvPr/>
            </p:nvPicPr>
            <p:blipFill>
              <a:blip r:embed="rId5"/>
              <a:stretch>
                <a:fillRect/>
              </a:stretch>
            </p:blipFill>
            <p:spPr>
              <a:xfrm>
                <a:off x="1981440" y="3506400"/>
                <a:ext cx="2250360" cy="662760"/>
              </a:xfrm>
              <a:prstGeom prst="rect">
                <a:avLst/>
              </a:prstGeom>
            </p:spPr>
          </p:pic>
        </mc:Fallback>
      </mc:AlternateContent>
      <p:sp>
        <p:nvSpPr>
          <p:cNvPr id="8" name="Line 8">
            <a:extLst>
              <a:ext uri="{FF2B5EF4-FFF2-40B4-BE49-F238E27FC236}">
                <a16:creationId xmlns:a16="http://schemas.microsoft.com/office/drawing/2014/main" id="{6680763C-ECD8-449C-92DF-75142BB99B77}"/>
              </a:ext>
            </a:extLst>
          </p:cNvPr>
          <p:cNvSpPr>
            <a:spLocks noChangeShapeType="1"/>
          </p:cNvSpPr>
          <p:nvPr/>
        </p:nvSpPr>
        <p:spPr bwMode="auto">
          <a:xfrm>
            <a:off x="1517073" y="1030776"/>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4014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DCA10D73-02EF-44F4-B9FE-C37769F5C5C1}"/>
              </a:ext>
            </a:extLst>
          </p:cNvPr>
          <p:cNvSpPr>
            <a:spLocks noGrp="1"/>
          </p:cNvSpPr>
          <p:nvPr>
            <p:ph type="title"/>
          </p:nvPr>
        </p:nvSpPr>
        <p:spPr>
          <a:xfrm>
            <a:off x="2167099" y="24442"/>
            <a:ext cx="8526301" cy="699458"/>
          </a:xfrm>
        </p:spPr>
        <p:txBody>
          <a:bodyPr>
            <a:normAutofit/>
          </a:bodyPr>
          <a:lstStyle/>
          <a:p>
            <a:r>
              <a:rPr lang="en-IN" altLang="en-US" sz="3600" dirty="0">
                <a:solidFill>
                  <a:schemeClr val="accent2">
                    <a:lumMod val="75000"/>
                  </a:schemeClr>
                </a:solidFill>
              </a:rPr>
              <a:t>Structure of Semiconductor Material</a:t>
            </a:r>
          </a:p>
        </p:txBody>
      </p:sp>
      <p:pic>
        <p:nvPicPr>
          <p:cNvPr id="25603" name="Picture 1">
            <a:extLst>
              <a:ext uri="{FF2B5EF4-FFF2-40B4-BE49-F238E27FC236}">
                <a16:creationId xmlns:a16="http://schemas.microsoft.com/office/drawing/2014/main" id="{2B68DCB2-CC03-49C7-B2DF-90A61208E1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06769" y="1357386"/>
            <a:ext cx="7054850" cy="3044825"/>
          </a:xfrm>
          <a:noFill/>
        </p:spPr>
      </p:pic>
      <p:pic>
        <p:nvPicPr>
          <p:cNvPr id="25604" name="Content Placeholder 4">
            <a:extLst>
              <a:ext uri="{FF2B5EF4-FFF2-40B4-BE49-F238E27FC236}">
                <a16:creationId xmlns:a16="http://schemas.microsoft.com/office/drawing/2014/main" id="{C6058F69-DD12-4283-BCFB-2A4BFBED84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69250" y="3217180"/>
            <a:ext cx="3384550" cy="284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
        <p:nvSpPr>
          <p:cNvPr id="7" name="Line 8">
            <a:extLst>
              <a:ext uri="{FF2B5EF4-FFF2-40B4-BE49-F238E27FC236}">
                <a16:creationId xmlns:a16="http://schemas.microsoft.com/office/drawing/2014/main" id="{1BD22B54-66D5-4844-B960-E95CA62CDDF3}"/>
              </a:ext>
            </a:extLst>
          </p:cNvPr>
          <p:cNvSpPr>
            <a:spLocks noChangeShapeType="1"/>
          </p:cNvSpPr>
          <p:nvPr/>
        </p:nvSpPr>
        <p:spPr bwMode="auto">
          <a:xfrm>
            <a:off x="1524000" y="7239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672663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0D53C52-BCD4-4EB9-93F5-6C0E7358ABA7}"/>
              </a:ext>
            </a:extLst>
          </p:cNvPr>
          <p:cNvSpPr>
            <a:spLocks noGrp="1"/>
          </p:cNvSpPr>
          <p:nvPr>
            <p:ph type="title"/>
          </p:nvPr>
        </p:nvSpPr>
        <p:spPr>
          <a:xfrm>
            <a:off x="2885583" y="160337"/>
            <a:ext cx="8229600" cy="827088"/>
          </a:xfrm>
        </p:spPr>
        <p:txBody>
          <a:bodyPr>
            <a:normAutofit/>
          </a:bodyPr>
          <a:lstStyle/>
          <a:p>
            <a:r>
              <a:rPr lang="en-IN" altLang="en-US" sz="3600" dirty="0">
                <a:solidFill>
                  <a:schemeClr val="accent2">
                    <a:lumMod val="75000"/>
                  </a:schemeClr>
                </a:solidFill>
              </a:rPr>
              <a:t>Semiconductor Materials</a:t>
            </a:r>
          </a:p>
        </p:txBody>
      </p:sp>
      <p:pic>
        <p:nvPicPr>
          <p:cNvPr id="27651" name="Picture 5">
            <a:extLst>
              <a:ext uri="{FF2B5EF4-FFF2-40B4-BE49-F238E27FC236}">
                <a16:creationId xmlns:a16="http://schemas.microsoft.com/office/drawing/2014/main" id="{EA5E8ACD-3AB9-4989-80C0-D9462E6BD87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06679" y="1094594"/>
            <a:ext cx="5146675" cy="1905000"/>
          </a:xfrm>
          <a:noFill/>
        </p:spPr>
      </p:pic>
      <p:pic>
        <p:nvPicPr>
          <p:cNvPr id="27652" name="Picture 6">
            <a:extLst>
              <a:ext uri="{FF2B5EF4-FFF2-40B4-BE49-F238E27FC236}">
                <a16:creationId xmlns:a16="http://schemas.microsoft.com/office/drawing/2014/main" id="{045EE31E-E76D-4BEC-8634-9F78A79F3A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50383" y="1094594"/>
            <a:ext cx="3633787"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Content Placeholder 4">
            <a:extLst>
              <a:ext uri="{FF2B5EF4-FFF2-40B4-BE49-F238E27FC236}">
                <a16:creationId xmlns:a16="http://schemas.microsoft.com/office/drawing/2014/main" id="{901F0424-9B3A-4E71-A6A8-11E56BBBE6B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14255" y="2999594"/>
            <a:ext cx="6176963"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
        <p:nvSpPr>
          <p:cNvPr id="8" name="Line 8">
            <a:extLst>
              <a:ext uri="{FF2B5EF4-FFF2-40B4-BE49-F238E27FC236}">
                <a16:creationId xmlns:a16="http://schemas.microsoft.com/office/drawing/2014/main" id="{1BD22B54-66D5-4844-B960-E95CA62CDDF3}"/>
              </a:ext>
            </a:extLst>
          </p:cNvPr>
          <p:cNvSpPr>
            <a:spLocks noChangeShapeType="1"/>
          </p:cNvSpPr>
          <p:nvPr/>
        </p:nvSpPr>
        <p:spPr bwMode="auto">
          <a:xfrm>
            <a:off x="1524000" y="820885"/>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595635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9A8F4476-68D8-4FA0-A60A-44B104C22C77}"/>
              </a:ext>
            </a:extLst>
          </p:cNvPr>
          <p:cNvSpPr>
            <a:spLocks noGrp="1"/>
          </p:cNvSpPr>
          <p:nvPr>
            <p:ph type="title"/>
          </p:nvPr>
        </p:nvSpPr>
        <p:spPr>
          <a:xfrm>
            <a:off x="1752600" y="120650"/>
            <a:ext cx="8229600" cy="827088"/>
          </a:xfrm>
        </p:spPr>
        <p:txBody>
          <a:bodyPr>
            <a:normAutofit/>
          </a:bodyPr>
          <a:lstStyle/>
          <a:p>
            <a:r>
              <a:rPr lang="en-IN" altLang="en-US" sz="3600" dirty="0">
                <a:solidFill>
                  <a:schemeClr val="accent2">
                    <a:lumMod val="75000"/>
                  </a:schemeClr>
                </a:solidFill>
              </a:rPr>
              <a:t>Intrinsic &amp; Extrinsic Semiconductors</a:t>
            </a:r>
          </a:p>
        </p:txBody>
      </p:sp>
      <p:sp>
        <p:nvSpPr>
          <p:cNvPr id="3" name="Content Placeholder 2">
            <a:extLst>
              <a:ext uri="{FF2B5EF4-FFF2-40B4-BE49-F238E27FC236}">
                <a16:creationId xmlns:a16="http://schemas.microsoft.com/office/drawing/2014/main" id="{34B49BDC-4437-44A7-A785-72B1CA75B96C}"/>
              </a:ext>
            </a:extLst>
          </p:cNvPr>
          <p:cNvSpPr>
            <a:spLocks noGrp="1"/>
          </p:cNvSpPr>
          <p:nvPr>
            <p:ph idx="1"/>
          </p:nvPr>
        </p:nvSpPr>
        <p:spPr>
          <a:xfrm>
            <a:off x="1993900" y="1375208"/>
            <a:ext cx="8229600" cy="4525962"/>
          </a:xfrm>
        </p:spPr>
        <p:txBody>
          <a:bodyPr/>
          <a:lstStyle/>
          <a:p>
            <a:pPr>
              <a:defRPr/>
            </a:pPr>
            <a:r>
              <a:rPr lang="en-IN" dirty="0">
                <a:latin typeface="Times New Roman" panose="02020603050405020304" pitchFamily="18" charset="0"/>
                <a:cs typeface="Times New Roman" panose="02020603050405020304" pitchFamily="18" charset="0"/>
              </a:rPr>
              <a:t>Intrinsic Semiconductors</a:t>
            </a:r>
          </a:p>
          <a:p>
            <a:pPr lvl="1">
              <a:defRPr/>
            </a:pPr>
            <a:r>
              <a:rPr lang="en-IN" dirty="0">
                <a:latin typeface="Times New Roman" panose="02020603050405020304" pitchFamily="18" charset="0"/>
                <a:cs typeface="Times New Roman" panose="02020603050405020304" pitchFamily="18" charset="0"/>
              </a:rPr>
              <a:t>Semiconductors in pure form are intrinsic</a:t>
            </a:r>
          </a:p>
          <a:p>
            <a:pPr lvl="1">
              <a:defRPr/>
            </a:pPr>
            <a:r>
              <a:rPr lang="en-IN" dirty="0">
                <a:latin typeface="Times New Roman" panose="02020603050405020304" pitchFamily="18" charset="0"/>
                <a:cs typeface="Times New Roman" panose="02020603050405020304" pitchFamily="18" charset="0"/>
              </a:rPr>
              <a:t>Free electrons are due to external causes (light/ temperature)</a:t>
            </a:r>
          </a:p>
          <a:p>
            <a:pPr>
              <a:defRPr/>
            </a:pPr>
            <a:endParaRPr lang="en-IN" dirty="0">
              <a:latin typeface="Times New Roman" panose="02020603050405020304" pitchFamily="18" charset="0"/>
              <a:cs typeface="Times New Roman" panose="02020603050405020304" pitchFamily="18" charset="0"/>
            </a:endParaRPr>
          </a:p>
          <a:p>
            <a:pPr>
              <a:defRPr/>
            </a:pPr>
            <a:r>
              <a:rPr lang="en-IN" dirty="0">
                <a:latin typeface="Times New Roman" panose="02020603050405020304" pitchFamily="18" charset="0"/>
                <a:cs typeface="Times New Roman" panose="02020603050405020304" pitchFamily="18" charset="0"/>
              </a:rPr>
              <a:t>Extrinsic Semiconductors</a:t>
            </a:r>
          </a:p>
          <a:p>
            <a:pPr lvl="1">
              <a:defRPr/>
            </a:pPr>
            <a:r>
              <a:rPr lang="en-IN" dirty="0">
                <a:latin typeface="Times New Roman" panose="02020603050405020304" pitchFamily="18" charset="0"/>
                <a:cs typeface="Times New Roman" panose="02020603050405020304" pitchFamily="18" charset="0"/>
              </a:rPr>
              <a:t>Subjected to doping</a:t>
            </a:r>
          </a:p>
          <a:p>
            <a:pPr lvl="1">
              <a:defRPr/>
            </a:pPr>
            <a:r>
              <a:rPr lang="en-IN" dirty="0">
                <a:latin typeface="Times New Roman" panose="02020603050405020304" pitchFamily="18" charset="0"/>
                <a:cs typeface="Times New Roman" panose="02020603050405020304" pitchFamily="18" charset="0"/>
              </a:rPr>
              <a:t>Adding pentavalent impurity results n-type</a:t>
            </a:r>
          </a:p>
          <a:p>
            <a:pPr lvl="1">
              <a:defRPr/>
            </a:pPr>
            <a:r>
              <a:rPr lang="en-IN" dirty="0">
                <a:latin typeface="Times New Roman" panose="02020603050405020304" pitchFamily="18" charset="0"/>
                <a:cs typeface="Times New Roman" panose="02020603050405020304" pitchFamily="18" charset="0"/>
              </a:rPr>
              <a:t>Adding trivalent impurity results p-type</a:t>
            </a:r>
          </a:p>
          <a:p>
            <a:pPr marL="457200" lvl="1" indent="0">
              <a:buNone/>
              <a:defRPr/>
            </a:pPr>
            <a:endParaRPr lang="en-IN" dirty="0">
              <a:latin typeface="Times New Roman" panose="02020603050405020304" pitchFamily="18" charset="0"/>
              <a:cs typeface="Times New Roman" panose="02020603050405020304" pitchFamily="18" charset="0"/>
            </a:endParaRPr>
          </a:p>
          <a:p>
            <a:pPr lvl="1">
              <a:defRPr/>
            </a:pPr>
            <a:endParaRPr lang="en-IN" dirty="0">
              <a:latin typeface="Times New Roman" panose="02020603050405020304" pitchFamily="18" charset="0"/>
              <a:cs typeface="Times New Roman" panose="02020603050405020304" pitchFamily="18" charset="0"/>
            </a:endParaRPr>
          </a:p>
          <a:p>
            <a:pPr marL="457200" lvl="1" indent="0">
              <a:buNone/>
              <a:defRPr/>
            </a:pP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
        <p:nvSpPr>
          <p:cNvPr id="6" name="Line 8">
            <a:extLst>
              <a:ext uri="{FF2B5EF4-FFF2-40B4-BE49-F238E27FC236}">
                <a16:creationId xmlns:a16="http://schemas.microsoft.com/office/drawing/2014/main" id="{1BD22B54-66D5-4844-B960-E95CA62CDDF3}"/>
              </a:ext>
            </a:extLst>
          </p:cNvPr>
          <p:cNvSpPr>
            <a:spLocks noChangeShapeType="1"/>
          </p:cNvSpPr>
          <p:nvPr/>
        </p:nvSpPr>
        <p:spPr bwMode="auto">
          <a:xfrm>
            <a:off x="1524000" y="890159"/>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90552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8A12C373-C97D-472A-969B-04C624E2E8CB}"/>
              </a:ext>
            </a:extLst>
          </p:cNvPr>
          <p:cNvSpPr>
            <a:spLocks noGrp="1"/>
          </p:cNvSpPr>
          <p:nvPr>
            <p:ph type="title"/>
          </p:nvPr>
        </p:nvSpPr>
        <p:spPr>
          <a:xfrm>
            <a:off x="1752600" y="328613"/>
            <a:ext cx="8229600" cy="827088"/>
          </a:xfrm>
        </p:spPr>
        <p:txBody>
          <a:bodyPr>
            <a:normAutofit/>
          </a:bodyPr>
          <a:lstStyle/>
          <a:p>
            <a:r>
              <a:rPr lang="en-IN" altLang="en-US" sz="3600" dirty="0">
                <a:solidFill>
                  <a:schemeClr val="accent2">
                    <a:lumMod val="75000"/>
                  </a:schemeClr>
                </a:solidFill>
              </a:rPr>
              <a:t>n-type Semiconductor</a:t>
            </a:r>
          </a:p>
        </p:txBody>
      </p:sp>
      <p:sp>
        <p:nvSpPr>
          <p:cNvPr id="29699" name="Content Placeholder 5">
            <a:extLst>
              <a:ext uri="{FF2B5EF4-FFF2-40B4-BE49-F238E27FC236}">
                <a16:creationId xmlns:a16="http://schemas.microsoft.com/office/drawing/2014/main" id="{F4A0D4BE-6E37-470C-B405-3171115B094F}"/>
              </a:ext>
            </a:extLst>
          </p:cNvPr>
          <p:cNvSpPr>
            <a:spLocks noGrp="1"/>
          </p:cNvSpPr>
          <p:nvPr>
            <p:ph idx="1"/>
          </p:nvPr>
        </p:nvSpPr>
        <p:spPr/>
        <p:txBody>
          <a:bodyPr/>
          <a:lstStyle/>
          <a:p>
            <a:r>
              <a:rPr lang="en-IN" altLang="en-US" sz="2400">
                <a:latin typeface="Times New Roman" panose="02020603050405020304" pitchFamily="18" charset="0"/>
                <a:cs typeface="Times New Roman" panose="02020603050405020304" pitchFamily="18" charset="0"/>
              </a:rPr>
              <a:t>Pentavalent impurities (antimony, arsenic, phosphorous etc.) are added – Donor atoms</a:t>
            </a:r>
          </a:p>
          <a:p>
            <a:r>
              <a:rPr lang="en-IN" altLang="en-US" sz="2400">
                <a:latin typeface="Times New Roman" panose="02020603050405020304" pitchFamily="18" charset="0"/>
                <a:cs typeface="Times New Roman" panose="02020603050405020304" pitchFamily="18" charset="0"/>
              </a:rPr>
              <a:t>Electrons are majority carriers </a:t>
            </a:r>
          </a:p>
          <a:p>
            <a:endParaRPr lang="en-IN" altLang="en-US" sz="2400">
              <a:latin typeface="Times New Roman" panose="02020603050405020304" pitchFamily="18" charset="0"/>
              <a:cs typeface="Times New Roman" panose="02020603050405020304" pitchFamily="18" charset="0"/>
            </a:endParaRPr>
          </a:p>
        </p:txBody>
      </p:sp>
      <p:pic>
        <p:nvPicPr>
          <p:cNvPr id="29700" name="Picture 6">
            <a:extLst>
              <a:ext uri="{FF2B5EF4-FFF2-40B4-BE49-F238E27FC236}">
                <a16:creationId xmlns:a16="http://schemas.microsoft.com/office/drawing/2014/main" id="{EE34D389-AEA7-4115-9491-F0E81CA3BF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025775"/>
            <a:ext cx="32956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7">
            <a:extLst>
              <a:ext uri="{FF2B5EF4-FFF2-40B4-BE49-F238E27FC236}">
                <a16:creationId xmlns:a16="http://schemas.microsoft.com/office/drawing/2014/main" id="{1D0F9D91-C1A0-4CB2-836C-51E857A19D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08701" y="3311525"/>
            <a:ext cx="44227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
        <p:nvSpPr>
          <p:cNvPr id="8" name="Line 8">
            <a:extLst>
              <a:ext uri="{FF2B5EF4-FFF2-40B4-BE49-F238E27FC236}">
                <a16:creationId xmlns:a16="http://schemas.microsoft.com/office/drawing/2014/main" id="{1BD22B54-66D5-4844-B960-E95CA62CDDF3}"/>
              </a:ext>
            </a:extLst>
          </p:cNvPr>
          <p:cNvSpPr>
            <a:spLocks noChangeShapeType="1"/>
          </p:cNvSpPr>
          <p:nvPr/>
        </p:nvSpPr>
        <p:spPr bwMode="auto">
          <a:xfrm>
            <a:off x="1524001" y="1037069"/>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036754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EE53CDCD-0734-4D05-AECF-BF64B7D46CEA}"/>
              </a:ext>
            </a:extLst>
          </p:cNvPr>
          <p:cNvSpPr>
            <a:spLocks noGrp="1"/>
          </p:cNvSpPr>
          <p:nvPr>
            <p:ph type="title"/>
          </p:nvPr>
        </p:nvSpPr>
        <p:spPr>
          <a:xfrm>
            <a:off x="1856509" y="462756"/>
            <a:ext cx="8229600" cy="827088"/>
          </a:xfrm>
        </p:spPr>
        <p:txBody>
          <a:bodyPr/>
          <a:lstStyle/>
          <a:p>
            <a:r>
              <a:rPr lang="en-IN" altLang="en-US" dirty="0">
                <a:solidFill>
                  <a:schemeClr val="accent2">
                    <a:lumMod val="75000"/>
                  </a:schemeClr>
                </a:solidFill>
              </a:rPr>
              <a:t>P-type semiconductor</a:t>
            </a:r>
          </a:p>
        </p:txBody>
      </p:sp>
      <p:sp>
        <p:nvSpPr>
          <p:cNvPr id="30723" name="Content Placeholder 2">
            <a:extLst>
              <a:ext uri="{FF2B5EF4-FFF2-40B4-BE49-F238E27FC236}">
                <a16:creationId xmlns:a16="http://schemas.microsoft.com/office/drawing/2014/main" id="{5447A8F2-9AC7-4966-B3F4-1E315B6561C5}"/>
              </a:ext>
            </a:extLst>
          </p:cNvPr>
          <p:cNvSpPr>
            <a:spLocks noGrp="1"/>
          </p:cNvSpPr>
          <p:nvPr>
            <p:ph idx="1"/>
          </p:nvPr>
        </p:nvSpPr>
        <p:spPr/>
        <p:txBody>
          <a:bodyPr/>
          <a:lstStyle/>
          <a:p>
            <a:r>
              <a:rPr lang="en-IN" altLang="en-US" dirty="0">
                <a:latin typeface="Times New Roman" panose="02020603050405020304" pitchFamily="18" charset="0"/>
                <a:cs typeface="Times New Roman" panose="02020603050405020304" pitchFamily="18" charset="0"/>
              </a:rPr>
              <a:t>Trivalent impurities (Boron, gallium, indium etc.) are added</a:t>
            </a:r>
          </a:p>
          <a:p>
            <a:r>
              <a:rPr lang="en-IN" altLang="en-US" dirty="0">
                <a:latin typeface="Times New Roman" panose="02020603050405020304" pitchFamily="18" charset="0"/>
                <a:cs typeface="Times New Roman" panose="02020603050405020304" pitchFamily="18" charset="0"/>
              </a:rPr>
              <a:t>Holes are majority carriers</a:t>
            </a:r>
          </a:p>
          <a:p>
            <a:endParaRPr lang="en-IN" altLang="en-US" dirty="0">
              <a:latin typeface="Times New Roman" panose="02020603050405020304" pitchFamily="18" charset="0"/>
              <a:cs typeface="Times New Roman" panose="02020603050405020304" pitchFamily="18" charset="0"/>
            </a:endParaRPr>
          </a:p>
        </p:txBody>
      </p:sp>
      <p:pic>
        <p:nvPicPr>
          <p:cNvPr id="30724" name="Picture 4">
            <a:extLst>
              <a:ext uri="{FF2B5EF4-FFF2-40B4-BE49-F238E27FC236}">
                <a16:creationId xmlns:a16="http://schemas.microsoft.com/office/drawing/2014/main" id="{7A5C8567-BCF0-4CD8-B007-265EC21529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15100" y="2514600"/>
            <a:ext cx="3886200"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
        <p:nvSpPr>
          <p:cNvPr id="7" name="Line 8">
            <a:extLst>
              <a:ext uri="{FF2B5EF4-FFF2-40B4-BE49-F238E27FC236}">
                <a16:creationId xmlns:a16="http://schemas.microsoft.com/office/drawing/2014/main" id="{1BD22B54-66D5-4844-B960-E95CA62CDDF3}"/>
              </a:ext>
            </a:extLst>
          </p:cNvPr>
          <p:cNvSpPr>
            <a:spLocks noChangeShapeType="1"/>
          </p:cNvSpPr>
          <p:nvPr/>
        </p:nvSpPr>
        <p:spPr bwMode="auto">
          <a:xfrm>
            <a:off x="1524000" y="1347351"/>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4219920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A8C0C95B-E99C-4811-BD74-FDF5F43274C5}"/>
              </a:ext>
            </a:extLst>
          </p:cNvPr>
          <p:cNvSpPr>
            <a:spLocks noGrp="1"/>
          </p:cNvSpPr>
          <p:nvPr>
            <p:ph type="title"/>
          </p:nvPr>
        </p:nvSpPr>
        <p:spPr>
          <a:xfrm>
            <a:off x="2159000" y="277101"/>
            <a:ext cx="8229600" cy="827088"/>
          </a:xfrm>
        </p:spPr>
        <p:txBody>
          <a:bodyPr>
            <a:normAutofit/>
          </a:bodyPr>
          <a:lstStyle/>
          <a:p>
            <a:r>
              <a:rPr lang="en-IN" altLang="en-US" sz="3600" dirty="0">
                <a:solidFill>
                  <a:schemeClr val="accent2">
                    <a:lumMod val="75000"/>
                  </a:schemeClr>
                </a:solidFill>
              </a:rPr>
              <a:t>p-type and n-type materials</a:t>
            </a:r>
          </a:p>
        </p:txBody>
      </p:sp>
      <p:pic>
        <p:nvPicPr>
          <p:cNvPr id="31747" name="Content Placeholder 4">
            <a:extLst>
              <a:ext uri="{FF2B5EF4-FFF2-40B4-BE49-F238E27FC236}">
                <a16:creationId xmlns:a16="http://schemas.microsoft.com/office/drawing/2014/main" id="{BB7E3043-2618-4374-B8A6-33A59B13510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2057400"/>
            <a:ext cx="8128000" cy="2438400"/>
          </a:xfrm>
          <a:noFill/>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
        <p:nvSpPr>
          <p:cNvPr id="6" name="Line 8">
            <a:extLst>
              <a:ext uri="{FF2B5EF4-FFF2-40B4-BE49-F238E27FC236}">
                <a16:creationId xmlns:a16="http://schemas.microsoft.com/office/drawing/2014/main" id="{1BD22B54-66D5-4844-B960-E95CA62CDDF3}"/>
              </a:ext>
            </a:extLst>
          </p:cNvPr>
          <p:cNvSpPr>
            <a:spLocks noChangeShapeType="1"/>
          </p:cNvSpPr>
          <p:nvPr/>
        </p:nvSpPr>
        <p:spPr bwMode="auto">
          <a:xfrm>
            <a:off x="1524000" y="116725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412167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DFDB3DDB-9AB3-43A9-ACB8-648708A53923}"/>
              </a:ext>
            </a:extLst>
          </p:cNvPr>
          <p:cNvSpPr>
            <a:spLocks noGrp="1"/>
          </p:cNvSpPr>
          <p:nvPr>
            <p:ph type="title"/>
          </p:nvPr>
        </p:nvSpPr>
        <p:spPr>
          <a:xfrm>
            <a:off x="3124200" y="-52965"/>
            <a:ext cx="8229600" cy="827088"/>
          </a:xfrm>
        </p:spPr>
        <p:txBody>
          <a:bodyPr>
            <a:normAutofit/>
          </a:bodyPr>
          <a:lstStyle/>
          <a:p>
            <a:pPr eaLnBrk="1" hangingPunct="1"/>
            <a:r>
              <a:rPr lang="en-US" altLang="en-US" sz="3600" dirty="0">
                <a:solidFill>
                  <a:schemeClr val="accent2"/>
                </a:solidFill>
                <a:latin typeface="Times New Roman" panose="02020603050405020304" pitchFamily="18" charset="0"/>
                <a:cs typeface="Times New Roman" panose="02020603050405020304" pitchFamily="18" charset="0"/>
              </a:rPr>
              <a:t>P-N Junction Diode</a:t>
            </a:r>
          </a:p>
        </p:txBody>
      </p:sp>
      <p:grpSp>
        <p:nvGrpSpPr>
          <p:cNvPr id="32771" name="Group 13">
            <a:extLst>
              <a:ext uri="{FF2B5EF4-FFF2-40B4-BE49-F238E27FC236}">
                <a16:creationId xmlns:a16="http://schemas.microsoft.com/office/drawing/2014/main" id="{C356D53A-E874-4402-AD62-64CBC552E784}"/>
              </a:ext>
            </a:extLst>
          </p:cNvPr>
          <p:cNvGrpSpPr>
            <a:grpSpLocks/>
          </p:cNvGrpSpPr>
          <p:nvPr/>
        </p:nvGrpSpPr>
        <p:grpSpPr bwMode="auto">
          <a:xfrm>
            <a:off x="4876800" y="1676400"/>
            <a:ext cx="5410200" cy="990600"/>
            <a:chOff x="1008" y="1104"/>
            <a:chExt cx="3408" cy="624"/>
          </a:xfrm>
        </p:grpSpPr>
        <p:sp>
          <p:nvSpPr>
            <p:cNvPr id="32783" name="Rectangle 4">
              <a:extLst>
                <a:ext uri="{FF2B5EF4-FFF2-40B4-BE49-F238E27FC236}">
                  <a16:creationId xmlns:a16="http://schemas.microsoft.com/office/drawing/2014/main" id="{2061830F-95AD-4160-B0DF-72868758B7D4}"/>
                </a:ext>
              </a:extLst>
            </p:cNvPr>
            <p:cNvSpPr>
              <a:spLocks noChangeArrowheads="1"/>
            </p:cNvSpPr>
            <p:nvPr/>
          </p:nvSpPr>
          <p:spPr bwMode="auto">
            <a:xfrm>
              <a:off x="2016" y="1104"/>
              <a:ext cx="768" cy="624"/>
            </a:xfrm>
            <a:prstGeom prst="rect">
              <a:avLst/>
            </a:prstGeom>
            <a:solidFill>
              <a:srgbClr val="00FF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P</a:t>
              </a:r>
            </a:p>
          </p:txBody>
        </p:sp>
        <p:sp>
          <p:nvSpPr>
            <p:cNvPr id="32784" name="Rectangle 5">
              <a:extLst>
                <a:ext uri="{FF2B5EF4-FFF2-40B4-BE49-F238E27FC236}">
                  <a16:creationId xmlns:a16="http://schemas.microsoft.com/office/drawing/2014/main" id="{413F80DF-DFFC-4FCE-902D-FB6D0AB1D6F3}"/>
                </a:ext>
              </a:extLst>
            </p:cNvPr>
            <p:cNvSpPr>
              <a:spLocks noChangeArrowheads="1"/>
            </p:cNvSpPr>
            <p:nvPr/>
          </p:nvSpPr>
          <p:spPr bwMode="auto">
            <a:xfrm>
              <a:off x="2784" y="1104"/>
              <a:ext cx="768" cy="624"/>
            </a:xfrm>
            <a:prstGeom prst="rect">
              <a:avLst/>
            </a:prstGeom>
            <a:solidFill>
              <a:srgbClr val="FF66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N</a:t>
              </a:r>
            </a:p>
          </p:txBody>
        </p:sp>
        <p:sp>
          <p:nvSpPr>
            <p:cNvPr id="32785" name="Line 8">
              <a:extLst>
                <a:ext uri="{FF2B5EF4-FFF2-40B4-BE49-F238E27FC236}">
                  <a16:creationId xmlns:a16="http://schemas.microsoft.com/office/drawing/2014/main" id="{09B767EC-0FE5-4C94-AEF2-BB27DB94F793}"/>
                </a:ext>
              </a:extLst>
            </p:cNvPr>
            <p:cNvSpPr>
              <a:spLocks noChangeShapeType="1"/>
            </p:cNvSpPr>
            <p:nvPr/>
          </p:nvSpPr>
          <p:spPr bwMode="auto">
            <a:xfrm flipH="1">
              <a:off x="1296" y="1440"/>
              <a:ext cx="72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786" name="Line 9">
              <a:extLst>
                <a:ext uri="{FF2B5EF4-FFF2-40B4-BE49-F238E27FC236}">
                  <a16:creationId xmlns:a16="http://schemas.microsoft.com/office/drawing/2014/main" id="{F9C83B35-FD7B-4E9B-AC3D-54E47361D6EB}"/>
                </a:ext>
              </a:extLst>
            </p:cNvPr>
            <p:cNvSpPr>
              <a:spLocks noChangeShapeType="1"/>
            </p:cNvSpPr>
            <p:nvPr/>
          </p:nvSpPr>
          <p:spPr bwMode="auto">
            <a:xfrm flipH="1">
              <a:off x="3552" y="1440"/>
              <a:ext cx="72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2787" name="Text Box 10">
              <a:extLst>
                <a:ext uri="{FF2B5EF4-FFF2-40B4-BE49-F238E27FC236}">
                  <a16:creationId xmlns:a16="http://schemas.microsoft.com/office/drawing/2014/main" id="{DE9AF8CB-3443-47D9-9085-8E6104D93447}"/>
                </a:ext>
              </a:extLst>
            </p:cNvPr>
            <p:cNvSpPr txBox="1">
              <a:spLocks noChangeArrowheads="1"/>
            </p:cNvSpPr>
            <p:nvPr/>
          </p:nvSpPr>
          <p:spPr bwMode="auto">
            <a:xfrm>
              <a:off x="1008" y="1152"/>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32788" name="Text Box 11">
              <a:extLst>
                <a:ext uri="{FF2B5EF4-FFF2-40B4-BE49-F238E27FC236}">
                  <a16:creationId xmlns:a16="http://schemas.microsoft.com/office/drawing/2014/main" id="{C8E4FFC2-69DA-40DD-8CA3-106B299051EA}"/>
                </a:ext>
              </a:extLst>
            </p:cNvPr>
            <p:cNvSpPr txBox="1">
              <a:spLocks noChangeArrowheads="1"/>
            </p:cNvSpPr>
            <p:nvPr/>
          </p:nvSpPr>
          <p:spPr bwMode="auto">
            <a:xfrm>
              <a:off x="1248" y="1104"/>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cs typeface="Times New Roman" panose="02020603050405020304" pitchFamily="18" charset="0"/>
                </a:rPr>
                <a:t>Anode</a:t>
              </a:r>
            </a:p>
          </p:txBody>
        </p:sp>
        <p:sp>
          <p:nvSpPr>
            <p:cNvPr id="32789" name="Text Box 12">
              <a:extLst>
                <a:ext uri="{FF2B5EF4-FFF2-40B4-BE49-F238E27FC236}">
                  <a16:creationId xmlns:a16="http://schemas.microsoft.com/office/drawing/2014/main" id="{190B4C44-7332-496F-B72F-0F0EC1F8AA88}"/>
                </a:ext>
              </a:extLst>
            </p:cNvPr>
            <p:cNvSpPr txBox="1">
              <a:spLocks noChangeArrowheads="1"/>
            </p:cNvSpPr>
            <p:nvPr/>
          </p:nvSpPr>
          <p:spPr bwMode="auto">
            <a:xfrm>
              <a:off x="3648" y="1104"/>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cs typeface="Times New Roman" panose="02020603050405020304" pitchFamily="18" charset="0"/>
                </a:rPr>
                <a:t>Cathode</a:t>
              </a:r>
            </a:p>
          </p:txBody>
        </p:sp>
      </p:grpSp>
      <p:pic>
        <p:nvPicPr>
          <p:cNvPr id="32772" name="Picture 2" descr="ANd9GcQ53zzavZXGF9U99v0Cpvx-OUzDf3F5sIgp3Q_pKrUZdpL-c8irxA">
            <a:extLst>
              <a:ext uri="{FF2B5EF4-FFF2-40B4-BE49-F238E27FC236}">
                <a16:creationId xmlns:a16="http://schemas.microsoft.com/office/drawing/2014/main" id="{9B847872-A392-4EAE-AEF4-4D7800E87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1600200"/>
            <a:ext cx="300672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A4C1858F-03C6-47FD-8EDF-DF9BFFA944AB}"/>
              </a:ext>
            </a:extLst>
          </p:cNvPr>
          <p:cNvCxnSpPr/>
          <p:nvPr/>
        </p:nvCxnSpPr>
        <p:spPr>
          <a:xfrm>
            <a:off x="5867400" y="2209800"/>
            <a:ext cx="685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08472E-929A-4BAD-869F-897913085B4C}"/>
              </a:ext>
            </a:extLst>
          </p:cNvPr>
          <p:cNvCxnSpPr/>
          <p:nvPr/>
        </p:nvCxnSpPr>
        <p:spPr>
          <a:xfrm>
            <a:off x="8915400" y="2133600"/>
            <a:ext cx="6858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2775" name="Picture 4" descr="diode-stripe">
            <a:extLst>
              <a:ext uri="{FF2B5EF4-FFF2-40B4-BE49-F238E27FC236}">
                <a16:creationId xmlns:a16="http://schemas.microsoft.com/office/drawing/2014/main" id="{850AF1A2-28BA-4AF3-B7DB-6580ECD828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1" y="3533776"/>
            <a:ext cx="26273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7">
            <a:extLst>
              <a:ext uri="{FF2B5EF4-FFF2-40B4-BE49-F238E27FC236}">
                <a16:creationId xmlns:a16="http://schemas.microsoft.com/office/drawing/2014/main" id="{22DAB471-E0C2-4A5E-88E2-7DE2F98D89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505200"/>
            <a:ext cx="21336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7" name="Picture 8">
            <a:extLst>
              <a:ext uri="{FF2B5EF4-FFF2-40B4-BE49-F238E27FC236}">
                <a16:creationId xmlns:a16="http://schemas.microsoft.com/office/drawing/2014/main" id="{26743288-EDEC-4211-8858-E6D4A70BA2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400" y="3429001"/>
            <a:ext cx="21145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8" name="TextBox 2">
            <a:extLst>
              <a:ext uri="{FF2B5EF4-FFF2-40B4-BE49-F238E27FC236}">
                <a16:creationId xmlns:a16="http://schemas.microsoft.com/office/drawing/2014/main" id="{00D3ED67-7378-4481-AA92-1F8EEA653305}"/>
              </a:ext>
            </a:extLst>
          </p:cNvPr>
          <p:cNvSpPr txBox="1">
            <a:spLocks noChangeArrowheads="1"/>
          </p:cNvSpPr>
          <p:nvPr/>
        </p:nvSpPr>
        <p:spPr bwMode="auto">
          <a:xfrm>
            <a:off x="2743200" y="5791200"/>
            <a:ext cx="655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i="1">
                <a:latin typeface="Times New Roman" panose="02020603050405020304" pitchFamily="18" charset="0"/>
                <a:cs typeface="Times New Roman" panose="02020603050405020304" pitchFamily="18" charset="0"/>
              </a:rPr>
              <a:t>Common practical diodes available in market</a:t>
            </a:r>
          </a:p>
        </p:txBody>
      </p:sp>
      <p:sp>
        <p:nvSpPr>
          <p:cNvPr id="32779" name="Text Box 10">
            <a:extLst>
              <a:ext uri="{FF2B5EF4-FFF2-40B4-BE49-F238E27FC236}">
                <a16:creationId xmlns:a16="http://schemas.microsoft.com/office/drawing/2014/main" id="{133E4419-87AF-4190-81FF-49D9A25614C1}"/>
              </a:ext>
            </a:extLst>
          </p:cNvPr>
          <p:cNvSpPr txBox="1">
            <a:spLocks noChangeArrowheads="1"/>
          </p:cNvSpPr>
          <p:nvPr/>
        </p:nvSpPr>
        <p:spPr bwMode="auto">
          <a:xfrm>
            <a:off x="1524000" y="6583364"/>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32780" name="Text Box 3">
            <a:extLst>
              <a:ext uri="{FF2B5EF4-FFF2-40B4-BE49-F238E27FC236}">
                <a16:creationId xmlns:a16="http://schemas.microsoft.com/office/drawing/2014/main" id="{D89344F4-B80D-4C3C-8154-9779313B8463}"/>
              </a:ext>
            </a:extLst>
          </p:cNvPr>
          <p:cNvSpPr txBox="1">
            <a:spLocks noChangeArrowheads="1"/>
          </p:cNvSpPr>
          <p:nvPr/>
        </p:nvSpPr>
        <p:spPr bwMode="auto">
          <a:xfrm>
            <a:off x="1524000" y="6583364"/>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32781" name="Line 8">
            <a:extLst>
              <a:ext uri="{FF2B5EF4-FFF2-40B4-BE49-F238E27FC236}">
                <a16:creationId xmlns:a16="http://schemas.microsoft.com/office/drawing/2014/main" id="{63E419CA-80FD-4ADC-933A-4D61F48064A1}"/>
              </a:ext>
            </a:extLst>
          </p:cNvPr>
          <p:cNvSpPr>
            <a:spLocks noChangeShapeType="1"/>
          </p:cNvSpPr>
          <p:nvPr/>
        </p:nvSpPr>
        <p:spPr bwMode="auto">
          <a:xfrm>
            <a:off x="152400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0051" y="353661"/>
            <a:ext cx="896190" cy="1072989"/>
          </a:xfrm>
          <a:prstGeom prst="rect">
            <a:avLst/>
          </a:prstGeom>
        </p:spPr>
      </p:pic>
      <mc:AlternateContent xmlns:mc="http://schemas.openxmlformats.org/markup-compatibility/2006" xmlns:p14="http://schemas.microsoft.com/office/powerpoint/2010/main">
        <mc:Choice Requires="p14">
          <p:contentPart p14:bwMode="auto" r:id="rId8">
            <p14:nvContentPartPr>
              <p14:cNvPr id="4" name="Ink 3"/>
              <p14:cNvContentPartPr/>
              <p14:nvPr/>
            </p14:nvContentPartPr>
            <p14:xfrm>
              <a:off x="6653520" y="2809440"/>
              <a:ext cx="1926360" cy="60840"/>
            </p14:xfrm>
          </p:contentPart>
        </mc:Choice>
        <mc:Fallback xmlns="">
          <p:pic>
            <p:nvPicPr>
              <p:cNvPr id="4" name="Ink 3"/>
              <p:cNvPicPr/>
              <p:nvPr/>
            </p:nvPicPr>
            <p:blipFill>
              <a:blip r:embed="rId9"/>
              <a:stretch>
                <a:fillRect/>
              </a:stretch>
            </p:blipFill>
            <p:spPr>
              <a:xfrm>
                <a:off x="6642720" y="2798280"/>
                <a:ext cx="1951200" cy="85320"/>
              </a:xfrm>
              <a:prstGeom prst="rect">
                <a:avLst/>
              </a:prstGeom>
            </p:spPr>
          </p:pic>
        </mc:Fallback>
      </mc:AlternateContent>
    </p:spTree>
    <p:extLst>
      <p:ext uri="{BB962C8B-B14F-4D97-AF65-F5344CB8AC3E}">
        <p14:creationId xmlns:p14="http://schemas.microsoft.com/office/powerpoint/2010/main" val="2189927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49D14C8-2AD7-4D0E-9B38-2491142CD682}"/>
              </a:ext>
            </a:extLst>
          </p:cNvPr>
          <p:cNvSpPr>
            <a:spLocks noGrp="1"/>
          </p:cNvSpPr>
          <p:nvPr>
            <p:ph type="title"/>
          </p:nvPr>
        </p:nvSpPr>
        <p:spPr>
          <a:xfrm>
            <a:off x="2345593" y="444305"/>
            <a:ext cx="8229600" cy="827088"/>
          </a:xfrm>
        </p:spPr>
        <p:txBody>
          <a:bodyPr>
            <a:normAutofit/>
          </a:bodyPr>
          <a:lstStyle/>
          <a:p>
            <a:pPr eaLnBrk="1" hangingPunct="1"/>
            <a:r>
              <a:rPr lang="en-US" altLang="en-US" sz="3600" dirty="0">
                <a:solidFill>
                  <a:schemeClr val="accent2"/>
                </a:solidFill>
              </a:rPr>
              <a:t>P-N Junction Diode</a:t>
            </a:r>
          </a:p>
        </p:txBody>
      </p:sp>
      <p:sp>
        <p:nvSpPr>
          <p:cNvPr id="8" name="Rectangle 3">
            <a:extLst>
              <a:ext uri="{FF2B5EF4-FFF2-40B4-BE49-F238E27FC236}">
                <a16:creationId xmlns:a16="http://schemas.microsoft.com/office/drawing/2014/main" id="{C95FA809-CD3D-40DA-AAD2-47F983725A5D}"/>
              </a:ext>
            </a:extLst>
          </p:cNvPr>
          <p:cNvSpPr txBox="1">
            <a:spLocks noChangeArrowheads="1"/>
          </p:cNvSpPr>
          <p:nvPr/>
        </p:nvSpPr>
        <p:spPr bwMode="auto">
          <a:xfrm>
            <a:off x="3048000" y="1371601"/>
            <a:ext cx="5867400"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buNone/>
              <a:defRPr/>
            </a:pPr>
            <a:r>
              <a:rPr lang="en-US" altLang="en-US" sz="2400" dirty="0">
                <a:latin typeface="Arial" charset="0"/>
                <a:cs typeface="Arial" charset="0"/>
              </a:rPr>
              <a:t>Used in numerous applications </a:t>
            </a:r>
          </a:p>
          <a:p>
            <a:pPr marL="914400" indent="-450850" eaLnBrk="1" hangingPunct="1">
              <a:defRPr/>
            </a:pPr>
            <a:r>
              <a:rPr lang="en-US" altLang="en-US" sz="2000" dirty="0">
                <a:latin typeface="Arial" charset="0"/>
                <a:cs typeface="Arial" charset="0"/>
              </a:rPr>
              <a:t>Switch, </a:t>
            </a:r>
          </a:p>
          <a:p>
            <a:pPr marL="914400" indent="-450850" eaLnBrk="1" hangingPunct="1">
              <a:defRPr/>
            </a:pPr>
            <a:r>
              <a:rPr lang="en-US" altLang="en-US" sz="2000" dirty="0">
                <a:latin typeface="Arial" charset="0"/>
                <a:cs typeface="Arial" charset="0"/>
              </a:rPr>
              <a:t>Rectifier, </a:t>
            </a:r>
          </a:p>
          <a:p>
            <a:pPr marL="914400" indent="-450850" eaLnBrk="1" hangingPunct="1">
              <a:defRPr/>
            </a:pPr>
            <a:r>
              <a:rPr lang="en-US" altLang="en-US" sz="2000" dirty="0">
                <a:latin typeface="Arial" charset="0"/>
                <a:cs typeface="Arial" charset="0"/>
              </a:rPr>
              <a:t>Regulator, </a:t>
            </a:r>
          </a:p>
          <a:p>
            <a:pPr marL="914400" indent="-450850" eaLnBrk="1" hangingPunct="1">
              <a:defRPr/>
            </a:pPr>
            <a:r>
              <a:rPr lang="en-US" altLang="en-US" sz="2000" dirty="0">
                <a:latin typeface="Arial" charset="0"/>
                <a:cs typeface="Arial" charset="0"/>
              </a:rPr>
              <a:t>Voltage multiplier, </a:t>
            </a:r>
          </a:p>
          <a:p>
            <a:pPr marL="914400" indent="-450850" eaLnBrk="1" hangingPunct="1">
              <a:defRPr/>
            </a:pPr>
            <a:r>
              <a:rPr lang="en-US" altLang="en-US" sz="2000" dirty="0">
                <a:latin typeface="Arial" charset="0"/>
                <a:cs typeface="Arial" charset="0"/>
              </a:rPr>
              <a:t>Clipping,</a:t>
            </a:r>
          </a:p>
          <a:p>
            <a:pPr marL="914400" indent="-450850" eaLnBrk="1" hangingPunct="1">
              <a:defRPr/>
            </a:pPr>
            <a:r>
              <a:rPr lang="en-US" altLang="en-US" sz="2000" dirty="0">
                <a:latin typeface="Arial" charset="0"/>
                <a:cs typeface="Arial" charset="0"/>
              </a:rPr>
              <a:t>Clamping, etc.</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
        <p:nvSpPr>
          <p:cNvPr id="6" name="Line 8">
            <a:extLst>
              <a:ext uri="{FF2B5EF4-FFF2-40B4-BE49-F238E27FC236}">
                <a16:creationId xmlns:a16="http://schemas.microsoft.com/office/drawing/2014/main" id="{1BD22B54-66D5-4844-B960-E95CA62CDDF3}"/>
              </a:ext>
            </a:extLst>
          </p:cNvPr>
          <p:cNvSpPr>
            <a:spLocks noChangeShapeType="1"/>
          </p:cNvSpPr>
          <p:nvPr/>
        </p:nvSpPr>
        <p:spPr bwMode="auto">
          <a:xfrm>
            <a:off x="1524000" y="11534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68419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A9001AF-6570-4D9D-A7D4-8533F967AFA1}"/>
              </a:ext>
            </a:extLst>
          </p:cNvPr>
          <p:cNvSpPr>
            <a:spLocks noGrp="1"/>
          </p:cNvSpPr>
          <p:nvPr>
            <p:ph type="title"/>
          </p:nvPr>
        </p:nvSpPr>
        <p:spPr>
          <a:xfrm>
            <a:off x="3959967" y="125414"/>
            <a:ext cx="7607300" cy="750887"/>
          </a:xfrm>
        </p:spPr>
        <p:txBody>
          <a:bodyPr>
            <a:normAutofit/>
          </a:bodyPr>
          <a:lstStyle/>
          <a:p>
            <a:r>
              <a:rPr lang="en-US" altLang="en-US" sz="3600" dirty="0">
                <a:solidFill>
                  <a:schemeClr val="accent2">
                    <a:lumMod val="75000"/>
                  </a:schemeClr>
                </a:solidFill>
                <a:latin typeface="Times New Roman" panose="02020603050405020304" pitchFamily="18" charset="0"/>
                <a:cs typeface="Times New Roman" panose="02020603050405020304" pitchFamily="18" charset="0"/>
              </a:rPr>
              <a:t>Course Description</a:t>
            </a:r>
          </a:p>
        </p:txBody>
      </p:sp>
      <p:sp>
        <p:nvSpPr>
          <p:cNvPr id="3" name="Content Placeholder 2">
            <a:extLst>
              <a:ext uri="{FF2B5EF4-FFF2-40B4-BE49-F238E27FC236}">
                <a16:creationId xmlns:a16="http://schemas.microsoft.com/office/drawing/2014/main" id="{66106F31-3908-4911-8FD9-DA731917BACB}"/>
              </a:ext>
            </a:extLst>
          </p:cNvPr>
          <p:cNvSpPr>
            <a:spLocks noGrp="1"/>
          </p:cNvSpPr>
          <p:nvPr>
            <p:ph idx="1"/>
          </p:nvPr>
        </p:nvSpPr>
        <p:spPr>
          <a:xfrm>
            <a:off x="1420090" y="1466851"/>
            <a:ext cx="8839200" cy="4525963"/>
          </a:xfrm>
        </p:spPr>
        <p:txBody>
          <a:bodyPr>
            <a:normAutofit fontScale="85000" lnSpcReduction="20000"/>
          </a:bodyPr>
          <a:lstStyle/>
          <a:p>
            <a:pPr>
              <a:defRPr/>
            </a:pPr>
            <a:r>
              <a:rPr lang="en-IN" b="1" dirty="0">
                <a:latin typeface="Times New Roman" panose="02020603050405020304" pitchFamily="18" charset="0"/>
                <a:cs typeface="Times New Roman" panose="02020603050405020304" pitchFamily="18" charset="0"/>
              </a:rPr>
              <a:t>Part 1 : </a:t>
            </a:r>
            <a:r>
              <a:rPr lang="en-IN" b="1" dirty="0" err="1">
                <a:latin typeface="Times New Roman" panose="02020603050405020304" pitchFamily="18" charset="0"/>
                <a:cs typeface="Times New Roman" panose="02020603050405020304" pitchFamily="18" charset="0"/>
              </a:rPr>
              <a:t>Analog</a:t>
            </a:r>
            <a:r>
              <a:rPr lang="en-IN" b="1" dirty="0">
                <a:latin typeface="Times New Roman" panose="02020603050405020304" pitchFamily="18" charset="0"/>
                <a:cs typeface="Times New Roman" panose="02020603050405020304" pitchFamily="18" charset="0"/>
              </a:rPr>
              <a:t> Electronics</a:t>
            </a:r>
          </a:p>
          <a:p>
            <a:pPr lvl="1">
              <a:defRPr/>
            </a:pPr>
            <a:r>
              <a:rPr lang="en-IN" sz="2000" dirty="0">
                <a:latin typeface="Times New Roman" panose="02020603050405020304" pitchFamily="18" charset="0"/>
                <a:cs typeface="Times New Roman" panose="02020603050405020304" pitchFamily="18" charset="0"/>
              </a:rPr>
              <a:t>Diodes and Applications</a:t>
            </a:r>
          </a:p>
          <a:p>
            <a:pPr lvl="1">
              <a:defRPr/>
            </a:pPr>
            <a:r>
              <a:rPr lang="en-IN" sz="2000" dirty="0">
                <a:latin typeface="Times New Roman" panose="02020603050405020304" pitchFamily="18" charset="0"/>
                <a:cs typeface="Times New Roman" panose="02020603050405020304" pitchFamily="18" charset="0"/>
              </a:rPr>
              <a:t>BJT and Applications</a:t>
            </a:r>
          </a:p>
          <a:p>
            <a:pPr lvl="1">
              <a:defRPr/>
            </a:pPr>
            <a:r>
              <a:rPr lang="en-IN" sz="2000" dirty="0">
                <a:latin typeface="Times New Roman" panose="02020603050405020304" pitchFamily="18" charset="0"/>
                <a:cs typeface="Times New Roman" panose="02020603050405020304" pitchFamily="18" charset="0"/>
              </a:rPr>
              <a:t>Operational Amplifiers</a:t>
            </a:r>
          </a:p>
          <a:p>
            <a:pPr marL="457200" lvl="1" indent="0">
              <a:buNone/>
              <a:defRPr/>
            </a:pPr>
            <a:endParaRPr lang="en-IN" sz="2000" dirty="0">
              <a:latin typeface="Times New Roman" panose="02020603050405020304" pitchFamily="18" charset="0"/>
              <a:cs typeface="Times New Roman" panose="02020603050405020304" pitchFamily="18" charset="0"/>
            </a:endParaRPr>
          </a:p>
          <a:p>
            <a:pPr>
              <a:defRPr/>
            </a:pPr>
            <a:r>
              <a:rPr lang="en-IN" b="1" dirty="0">
                <a:latin typeface="Times New Roman" panose="02020603050405020304" pitchFamily="18" charset="0"/>
                <a:cs typeface="Times New Roman" panose="02020603050405020304" pitchFamily="18" charset="0"/>
              </a:rPr>
              <a:t>Part 2: Digital Electronics</a:t>
            </a:r>
          </a:p>
          <a:p>
            <a:pPr lvl="1">
              <a:defRPr/>
            </a:pPr>
            <a:r>
              <a:rPr lang="en-IN" sz="2000" dirty="0">
                <a:latin typeface="Times New Roman" panose="02020603050405020304" pitchFamily="18" charset="0"/>
                <a:cs typeface="Times New Roman" panose="02020603050405020304" pitchFamily="18" charset="0"/>
              </a:rPr>
              <a:t>Number Systems and Codes</a:t>
            </a:r>
          </a:p>
          <a:p>
            <a:pPr lvl="1">
              <a:defRPr/>
            </a:pPr>
            <a:r>
              <a:rPr lang="en-IN" sz="2000" dirty="0">
                <a:latin typeface="Times New Roman" panose="02020603050405020304" pitchFamily="18" charset="0"/>
                <a:cs typeface="Times New Roman" panose="02020603050405020304" pitchFamily="18" charset="0"/>
              </a:rPr>
              <a:t>Boolean Algebra</a:t>
            </a:r>
          </a:p>
          <a:p>
            <a:pPr lvl="1">
              <a:defRPr/>
            </a:pPr>
            <a:r>
              <a:rPr lang="en-IN" sz="2000" dirty="0">
                <a:latin typeface="Times New Roman" panose="02020603050405020304" pitchFamily="18" charset="0"/>
                <a:cs typeface="Times New Roman" panose="02020603050405020304" pitchFamily="18" charset="0"/>
              </a:rPr>
              <a:t>Logic Gates</a:t>
            </a:r>
          </a:p>
          <a:p>
            <a:pPr lvl="1">
              <a:defRPr/>
            </a:pPr>
            <a:r>
              <a:rPr lang="en-IN" sz="2000" dirty="0" err="1">
                <a:latin typeface="Times New Roman" panose="02020603050405020304" pitchFamily="18" charset="0"/>
                <a:cs typeface="Times New Roman" panose="02020603050405020304" pitchFamily="18" charset="0"/>
              </a:rPr>
              <a:t>Flipflops</a:t>
            </a:r>
            <a:r>
              <a:rPr lang="en-IN" sz="2000" dirty="0">
                <a:latin typeface="Times New Roman" panose="02020603050405020304" pitchFamily="18" charset="0"/>
                <a:cs typeface="Times New Roman" panose="02020603050405020304" pitchFamily="18" charset="0"/>
              </a:rPr>
              <a:t> and Applications</a:t>
            </a:r>
          </a:p>
          <a:p>
            <a:pPr marL="457200" lvl="1" indent="0">
              <a:buNone/>
              <a:defRPr/>
            </a:pPr>
            <a:endParaRPr lang="en-IN" sz="2000" dirty="0">
              <a:latin typeface="Times New Roman" panose="02020603050405020304" pitchFamily="18" charset="0"/>
              <a:cs typeface="Times New Roman" panose="02020603050405020304" pitchFamily="18" charset="0"/>
            </a:endParaRPr>
          </a:p>
          <a:p>
            <a:pPr>
              <a:defRPr/>
            </a:pPr>
            <a:r>
              <a:rPr lang="en-IN" b="1" dirty="0">
                <a:latin typeface="Times New Roman" panose="02020603050405020304" pitchFamily="18" charset="0"/>
                <a:cs typeface="Times New Roman" panose="02020603050405020304" pitchFamily="18" charset="0"/>
              </a:rPr>
              <a:t>Part 3: Principles of Electronic Communication</a:t>
            </a:r>
          </a:p>
          <a:p>
            <a:pPr lvl="1">
              <a:defRPr/>
            </a:pPr>
            <a:r>
              <a:rPr lang="en-IN" sz="2000" dirty="0" err="1">
                <a:latin typeface="Times New Roman" panose="02020603050405020304" pitchFamily="18" charset="0"/>
                <a:cs typeface="Times New Roman" panose="02020603050405020304" pitchFamily="18" charset="0"/>
              </a:rPr>
              <a:t>Analog</a:t>
            </a:r>
            <a:r>
              <a:rPr lang="en-IN" sz="2000" dirty="0">
                <a:latin typeface="Times New Roman" panose="02020603050405020304" pitchFamily="18" charset="0"/>
                <a:cs typeface="Times New Roman" panose="02020603050405020304" pitchFamily="18" charset="0"/>
              </a:rPr>
              <a:t> Communication</a:t>
            </a:r>
          </a:p>
          <a:p>
            <a:pPr lvl="1">
              <a:defRPr/>
            </a:pPr>
            <a:r>
              <a:rPr lang="en-IN" sz="2000" dirty="0">
                <a:latin typeface="Times New Roman" panose="02020603050405020304" pitchFamily="18" charset="0"/>
                <a:cs typeface="Times New Roman" panose="02020603050405020304" pitchFamily="18" charset="0"/>
              </a:rPr>
              <a:t>Digital Communication</a:t>
            </a:r>
          </a:p>
          <a:p>
            <a:pPr lvl="1">
              <a:defRPr/>
            </a:pPr>
            <a:r>
              <a:rPr lang="en-IN" sz="2000" dirty="0">
                <a:latin typeface="Times New Roman" panose="02020603050405020304" pitchFamily="18" charset="0"/>
                <a:cs typeface="Times New Roman" panose="02020603050405020304" pitchFamily="18" charset="0"/>
              </a:rPr>
              <a:t>Communication Networks</a:t>
            </a:r>
          </a:p>
          <a:p>
            <a:pPr lvl="1">
              <a:defRPr/>
            </a:pPr>
            <a:r>
              <a:rPr lang="en-IN" sz="2000" dirty="0">
                <a:latin typeface="Times New Roman" panose="02020603050405020304" pitchFamily="18" charset="0"/>
                <a:cs typeface="Times New Roman" panose="02020603050405020304" pitchFamily="18" charset="0"/>
              </a:rPr>
              <a:t>Mobile Communication</a:t>
            </a:r>
          </a:p>
          <a:p>
            <a:pPr marL="0" indent="0" algn="just">
              <a:buNone/>
              <a:defRPr/>
            </a:pPr>
            <a:endParaRPr lang="en-US" dirty="0">
              <a:latin typeface="Times New Roman" panose="02020603050405020304" pitchFamily="18" charset="0"/>
              <a:cs typeface="Times New Roman" panose="02020603050405020304" pitchFamily="18" charset="0"/>
            </a:endParaRPr>
          </a:p>
        </p:txBody>
      </p:sp>
      <p:sp>
        <p:nvSpPr>
          <p:cNvPr id="9220" name="Text Box 10">
            <a:extLst>
              <a:ext uri="{FF2B5EF4-FFF2-40B4-BE49-F238E27FC236}">
                <a16:creationId xmlns:a16="http://schemas.microsoft.com/office/drawing/2014/main" id="{9CD26FBB-B062-443E-B45E-56961A0BF47E}"/>
              </a:ext>
            </a:extLst>
          </p:cNvPr>
          <p:cNvSpPr txBox="1">
            <a:spLocks noChangeArrowheads="1"/>
          </p:cNvSpPr>
          <p:nvPr/>
        </p:nvSpPr>
        <p:spPr bwMode="auto">
          <a:xfrm>
            <a:off x="1524000" y="6583364"/>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9221" name="Text Box 3">
            <a:extLst>
              <a:ext uri="{FF2B5EF4-FFF2-40B4-BE49-F238E27FC236}">
                <a16:creationId xmlns:a16="http://schemas.microsoft.com/office/drawing/2014/main" id="{77A5BDDC-98F6-4301-AE1D-2CBF966E449D}"/>
              </a:ext>
            </a:extLst>
          </p:cNvPr>
          <p:cNvSpPr txBox="1">
            <a:spLocks noChangeArrowheads="1"/>
          </p:cNvSpPr>
          <p:nvPr/>
        </p:nvSpPr>
        <p:spPr bwMode="auto">
          <a:xfrm>
            <a:off x="1524000" y="6583364"/>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9222" name="Line 8">
            <a:extLst>
              <a:ext uri="{FF2B5EF4-FFF2-40B4-BE49-F238E27FC236}">
                <a16:creationId xmlns:a16="http://schemas.microsoft.com/office/drawing/2014/main" id="{3758EB6D-587C-4596-BFED-7BE78C911E24}"/>
              </a:ext>
            </a:extLst>
          </p:cNvPr>
          <p:cNvSpPr>
            <a:spLocks noChangeShapeType="1"/>
          </p:cNvSpPr>
          <p:nvPr/>
        </p:nvSpPr>
        <p:spPr bwMode="auto">
          <a:xfrm>
            <a:off x="152400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1315636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0FE98DDF-63D5-41AF-AE71-F57318E41ECC}"/>
              </a:ext>
            </a:extLst>
          </p:cNvPr>
          <p:cNvSpPr>
            <a:spLocks noGrp="1"/>
          </p:cNvSpPr>
          <p:nvPr>
            <p:ph type="title"/>
          </p:nvPr>
        </p:nvSpPr>
        <p:spPr>
          <a:xfrm>
            <a:off x="2213228" y="42654"/>
            <a:ext cx="8229600" cy="827088"/>
          </a:xfrm>
        </p:spPr>
        <p:txBody>
          <a:bodyPr>
            <a:normAutofit/>
          </a:bodyPr>
          <a:lstStyle/>
          <a:p>
            <a:pPr eaLnBrk="1" hangingPunct="1"/>
            <a:r>
              <a:rPr lang="en-US" altLang="en-US" sz="3600" dirty="0">
                <a:solidFill>
                  <a:schemeClr val="accent2">
                    <a:lumMod val="75000"/>
                  </a:schemeClr>
                </a:solidFill>
              </a:rPr>
              <a:t>P-N Junction Diode under biasing</a:t>
            </a:r>
          </a:p>
        </p:txBody>
      </p:sp>
      <p:pic>
        <p:nvPicPr>
          <p:cNvPr id="36867" name="Picture 130" descr="Didode a">
            <a:extLst>
              <a:ext uri="{FF2B5EF4-FFF2-40B4-BE49-F238E27FC236}">
                <a16:creationId xmlns:a16="http://schemas.microsoft.com/office/drawing/2014/main" id="{BCA491BD-2BE9-49FF-8B6A-0A52896B3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19200"/>
            <a:ext cx="39322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132" descr="Didode b">
            <a:extLst>
              <a:ext uri="{FF2B5EF4-FFF2-40B4-BE49-F238E27FC236}">
                <a16:creationId xmlns:a16="http://schemas.microsoft.com/office/drawing/2014/main" id="{F4D3379C-07B6-4987-A5D4-6D27B19E7C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219200"/>
            <a:ext cx="39322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Box 6">
            <a:extLst>
              <a:ext uri="{FF2B5EF4-FFF2-40B4-BE49-F238E27FC236}">
                <a16:creationId xmlns:a16="http://schemas.microsoft.com/office/drawing/2014/main" id="{CBAB551C-9ED7-4999-98BE-3568FA5A4584}"/>
              </a:ext>
            </a:extLst>
          </p:cNvPr>
          <p:cNvSpPr txBox="1">
            <a:spLocks noChangeArrowheads="1"/>
          </p:cNvSpPr>
          <p:nvPr/>
        </p:nvSpPr>
        <p:spPr bwMode="auto">
          <a:xfrm>
            <a:off x="2438400" y="4038600"/>
            <a:ext cx="7467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i="1">
                <a:latin typeface="Arial" panose="020B0604020202020204" pitchFamily="34" charset="0"/>
                <a:cs typeface="Arial" panose="020B0604020202020204" pitchFamily="34" charset="0"/>
              </a:rPr>
              <a:t>P-N junction (a) in contact   (b) formation of depletion region</a:t>
            </a: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
        <p:nvSpPr>
          <p:cNvPr id="9" name="Line 8">
            <a:extLst>
              <a:ext uri="{FF2B5EF4-FFF2-40B4-BE49-F238E27FC236}">
                <a16:creationId xmlns:a16="http://schemas.microsoft.com/office/drawing/2014/main" id="{1BD22B54-66D5-4844-B960-E95CA62CDDF3}"/>
              </a:ext>
            </a:extLst>
          </p:cNvPr>
          <p:cNvSpPr>
            <a:spLocks noChangeShapeType="1"/>
          </p:cNvSpPr>
          <p:nvPr/>
        </p:nvSpPr>
        <p:spPr bwMode="auto">
          <a:xfrm>
            <a:off x="1524000" y="876305"/>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51654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E7578-A12F-4B6D-B8EB-ACD5952383F3}"/>
              </a:ext>
            </a:extLst>
          </p:cNvPr>
          <p:cNvSpPr>
            <a:spLocks noGrp="1"/>
          </p:cNvSpPr>
          <p:nvPr>
            <p:ph type="title"/>
          </p:nvPr>
        </p:nvSpPr>
        <p:spPr>
          <a:xfrm>
            <a:off x="3124200" y="490538"/>
            <a:ext cx="8229600" cy="827087"/>
          </a:xfrm>
        </p:spPr>
        <p:txBody>
          <a:bodyPr rtlCol="0">
            <a:noAutofit/>
          </a:bodyPr>
          <a:lstStyle/>
          <a:p>
            <a:pPr>
              <a:defRPr/>
            </a:pPr>
            <a:r>
              <a:rPr lang="en-US" sz="3600" dirty="0">
                <a:solidFill>
                  <a:schemeClr val="accent2">
                    <a:lumMod val="75000"/>
                  </a:schemeClr>
                </a:solidFill>
                <a:latin typeface="Times New Roman" panose="02020603050405020304" pitchFamily="18" charset="0"/>
                <a:cs typeface="Times New Roman" panose="02020603050405020304" pitchFamily="18" charset="0"/>
              </a:rPr>
              <a:t>P-N Junction Diode </a:t>
            </a:r>
            <a:br>
              <a:rPr lang="en-US" sz="3600" dirty="0">
                <a:solidFill>
                  <a:schemeClr val="accent2">
                    <a:lumMod val="75000"/>
                  </a:schemeClr>
                </a:solidFill>
                <a:latin typeface="Times New Roman" panose="02020603050405020304" pitchFamily="18" charset="0"/>
                <a:cs typeface="Times New Roman" panose="02020603050405020304" pitchFamily="18" charset="0"/>
              </a:rPr>
            </a:br>
            <a:endParaRPr lang="en-US" sz="3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8915" name="TextBox 3">
            <a:extLst>
              <a:ext uri="{FF2B5EF4-FFF2-40B4-BE49-F238E27FC236}">
                <a16:creationId xmlns:a16="http://schemas.microsoft.com/office/drawing/2014/main" id="{DE34B90D-0BB3-4AF8-B48D-65EF314B0E84}"/>
              </a:ext>
            </a:extLst>
          </p:cNvPr>
          <p:cNvSpPr txBox="1">
            <a:spLocks noChangeArrowheads="1"/>
          </p:cNvSpPr>
          <p:nvPr/>
        </p:nvSpPr>
        <p:spPr bwMode="auto">
          <a:xfrm>
            <a:off x="1905000" y="12192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cs typeface="Arial" panose="020B0604020202020204" pitchFamily="34" charset="0"/>
              </a:rPr>
              <a:t>Unbias condition</a:t>
            </a:r>
          </a:p>
        </p:txBody>
      </p:sp>
      <p:pic>
        <p:nvPicPr>
          <p:cNvPr id="38916" name="Picture 2">
            <a:extLst>
              <a:ext uri="{FF2B5EF4-FFF2-40B4-BE49-F238E27FC236}">
                <a16:creationId xmlns:a16="http://schemas.microsoft.com/office/drawing/2014/main" id="{0B9FAB74-FD26-428B-B8B2-527C44EAD0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1" y="1589088"/>
            <a:ext cx="6704013" cy="366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
        <p:nvSpPr>
          <p:cNvPr id="7" name="Line 8">
            <a:extLst>
              <a:ext uri="{FF2B5EF4-FFF2-40B4-BE49-F238E27FC236}">
                <a16:creationId xmlns:a16="http://schemas.microsoft.com/office/drawing/2014/main" id="{1BD22B54-66D5-4844-B960-E95CA62CDDF3}"/>
              </a:ext>
            </a:extLst>
          </p:cNvPr>
          <p:cNvSpPr>
            <a:spLocks noChangeShapeType="1"/>
          </p:cNvSpPr>
          <p:nvPr/>
        </p:nvSpPr>
        <p:spPr bwMode="auto">
          <a:xfrm>
            <a:off x="1524000" y="1042557"/>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66709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EE507C9-35B6-4811-B4F6-94B48EA14FC5}"/>
              </a:ext>
            </a:extLst>
          </p:cNvPr>
          <p:cNvSpPr>
            <a:spLocks noGrp="1" noChangeArrowheads="1"/>
          </p:cNvSpPr>
          <p:nvPr>
            <p:ph type="title"/>
          </p:nvPr>
        </p:nvSpPr>
        <p:spPr>
          <a:xfrm>
            <a:off x="3836767" y="269082"/>
            <a:ext cx="8229600" cy="827087"/>
          </a:xfrm>
        </p:spPr>
        <p:txBody>
          <a:bodyPr anchor="t">
            <a:normAutofit/>
          </a:bodyPr>
          <a:lstStyle/>
          <a:p>
            <a:pPr eaLnBrk="1" hangingPunct="1"/>
            <a:r>
              <a:rPr lang="en-US" altLang="en-US" sz="3600" dirty="0">
                <a:solidFill>
                  <a:schemeClr val="accent2">
                    <a:lumMod val="75000"/>
                  </a:schemeClr>
                </a:solidFill>
                <a:latin typeface="Times New Roman" panose="02020603050405020304" pitchFamily="18" charset="0"/>
                <a:cs typeface="Times New Roman" panose="02020603050405020304" pitchFamily="18" charset="0"/>
              </a:rPr>
              <a:t>Forward bias</a:t>
            </a:r>
          </a:p>
        </p:txBody>
      </p:sp>
      <p:sp>
        <p:nvSpPr>
          <p:cNvPr id="40963" name="Rectangle 3">
            <a:extLst>
              <a:ext uri="{FF2B5EF4-FFF2-40B4-BE49-F238E27FC236}">
                <a16:creationId xmlns:a16="http://schemas.microsoft.com/office/drawing/2014/main" id="{47D2AFEF-CCCA-4F8E-9F59-FB18BD963F95}"/>
              </a:ext>
            </a:extLst>
          </p:cNvPr>
          <p:cNvSpPr txBox="1">
            <a:spLocks noChangeArrowheads="1"/>
          </p:cNvSpPr>
          <p:nvPr/>
        </p:nvSpPr>
        <p:spPr bwMode="auto">
          <a:xfrm>
            <a:off x="1981200" y="990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Wingdings" panose="05000000000000000000" pitchFamily="2" charset="2"/>
              <a:buChar char="§"/>
            </a:pPr>
            <a:r>
              <a:rPr lang="en-US" altLang="en-US" sz="2400">
                <a:latin typeface="Arial" panose="020B0604020202020204" pitchFamily="34" charset="0"/>
                <a:cs typeface="Arial" panose="020B0604020202020204" pitchFamily="34" charset="0"/>
              </a:rPr>
              <a:t>Positive of battery connected to p-type (anode)</a:t>
            </a:r>
          </a:p>
          <a:p>
            <a:pPr eaLnBrk="1" hangingPunct="1">
              <a:buFont typeface="Wingdings" panose="05000000000000000000" pitchFamily="2" charset="2"/>
              <a:buChar char="§"/>
            </a:pPr>
            <a:r>
              <a:rPr lang="en-US" altLang="en-US" sz="2400">
                <a:latin typeface="Arial" panose="020B0604020202020204" pitchFamily="34" charset="0"/>
                <a:cs typeface="Arial" panose="020B0604020202020204" pitchFamily="34" charset="0"/>
              </a:rPr>
              <a:t>Negative of battery connected to n-type (cathode)</a:t>
            </a:r>
          </a:p>
        </p:txBody>
      </p:sp>
      <p:pic>
        <p:nvPicPr>
          <p:cNvPr id="40964" name="Picture 118">
            <a:extLst>
              <a:ext uri="{FF2B5EF4-FFF2-40B4-BE49-F238E27FC236}">
                <a16:creationId xmlns:a16="http://schemas.microsoft.com/office/drawing/2014/main" id="{66A1FA2B-8A7E-4633-9FEE-6F9F0C10B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057400"/>
            <a:ext cx="6248400"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5" name="Rectangle 3">
            <a:extLst>
              <a:ext uri="{FF2B5EF4-FFF2-40B4-BE49-F238E27FC236}">
                <a16:creationId xmlns:a16="http://schemas.microsoft.com/office/drawing/2014/main" id="{4B3F6D5E-F939-442D-86A1-014AEC4394D2}"/>
              </a:ext>
            </a:extLst>
          </p:cNvPr>
          <p:cNvSpPr txBox="1">
            <a:spLocks noChangeArrowheads="1"/>
          </p:cNvSpPr>
          <p:nvPr/>
        </p:nvSpPr>
        <p:spPr bwMode="auto">
          <a:xfrm>
            <a:off x="2209800" y="57150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 typeface="Wingdings" panose="05000000000000000000" pitchFamily="2" charset="2"/>
              <a:buNone/>
            </a:pPr>
            <a:r>
              <a:rPr lang="en-US" altLang="en-US" sz="2000">
                <a:latin typeface="Arial" panose="020B0604020202020204" pitchFamily="34" charset="0"/>
                <a:cs typeface="Arial" panose="020B0604020202020204" pitchFamily="34" charset="0"/>
              </a:rPr>
              <a:t>          </a:t>
            </a:r>
            <a:r>
              <a:rPr lang="en-US" altLang="en-US" sz="2000" b="1" i="1">
                <a:latin typeface="Arial" panose="020B0604020202020204" pitchFamily="34" charset="0"/>
                <a:cs typeface="Arial" panose="020B0604020202020204" pitchFamily="34" charset="0"/>
              </a:rPr>
              <a:t>Diode under forward biasing conditions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2273348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946DB1FB-1CB8-4DA5-98AC-61EC06DFD47C}"/>
              </a:ext>
            </a:extLst>
          </p:cNvPr>
          <p:cNvSpPr>
            <a:spLocks noGrp="1"/>
          </p:cNvSpPr>
          <p:nvPr>
            <p:ph type="title"/>
          </p:nvPr>
        </p:nvSpPr>
        <p:spPr>
          <a:xfrm>
            <a:off x="2362201" y="155509"/>
            <a:ext cx="8229600" cy="827088"/>
          </a:xfrm>
        </p:spPr>
        <p:txBody>
          <a:bodyPr>
            <a:normAutofit/>
          </a:bodyPr>
          <a:lstStyle/>
          <a:p>
            <a:r>
              <a:rPr lang="en-IN" altLang="en-US" sz="3600" dirty="0">
                <a:solidFill>
                  <a:schemeClr val="accent2">
                    <a:lumMod val="75000"/>
                  </a:schemeClr>
                </a:solidFill>
                <a:latin typeface="Times New Roman" panose="02020603050405020304" pitchFamily="18" charset="0"/>
                <a:cs typeface="Times New Roman" panose="02020603050405020304" pitchFamily="18" charset="0"/>
              </a:rPr>
              <a:t>Forward Bias</a:t>
            </a:r>
          </a:p>
        </p:txBody>
      </p:sp>
      <p:pic>
        <p:nvPicPr>
          <p:cNvPr id="43011" name="Content Placeholder 4">
            <a:extLst>
              <a:ext uri="{FF2B5EF4-FFF2-40B4-BE49-F238E27FC236}">
                <a16:creationId xmlns:a16="http://schemas.microsoft.com/office/drawing/2014/main" id="{C2D81DDC-E2C1-4033-BF13-E32B2F3B0D2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11314" y="1295401"/>
            <a:ext cx="8980487" cy="491331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
        <p:nvSpPr>
          <p:cNvPr id="6" name="Line 8">
            <a:extLst>
              <a:ext uri="{FF2B5EF4-FFF2-40B4-BE49-F238E27FC236}">
                <a16:creationId xmlns:a16="http://schemas.microsoft.com/office/drawing/2014/main" id="{1BD22B54-66D5-4844-B960-E95CA62CDDF3}"/>
              </a:ext>
            </a:extLst>
          </p:cNvPr>
          <p:cNvSpPr>
            <a:spLocks noChangeShapeType="1"/>
          </p:cNvSpPr>
          <p:nvPr/>
        </p:nvSpPr>
        <p:spPr bwMode="auto">
          <a:xfrm>
            <a:off x="1524000" y="1056415"/>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849914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B2EE6D8-91C5-4C1A-8338-4A906E2E080F}"/>
              </a:ext>
            </a:extLst>
          </p:cNvPr>
          <p:cNvSpPr>
            <a:spLocks noGrp="1" noChangeArrowheads="1"/>
          </p:cNvSpPr>
          <p:nvPr>
            <p:ph type="title"/>
          </p:nvPr>
        </p:nvSpPr>
        <p:spPr>
          <a:xfrm>
            <a:off x="1752600" y="246063"/>
            <a:ext cx="8229600" cy="827087"/>
          </a:xfrm>
        </p:spPr>
        <p:txBody>
          <a:bodyPr anchor="t">
            <a:normAutofit/>
          </a:bodyPr>
          <a:lstStyle/>
          <a:p>
            <a:pPr eaLnBrk="1" hangingPunct="1"/>
            <a:r>
              <a:rPr lang="en-US" altLang="en-US" sz="3600" dirty="0">
                <a:solidFill>
                  <a:schemeClr val="accent2">
                    <a:lumMod val="75000"/>
                  </a:schemeClr>
                </a:solidFill>
                <a:latin typeface="Times New Roman" panose="02020603050405020304" pitchFamily="18" charset="0"/>
                <a:cs typeface="Times New Roman" panose="02020603050405020304" pitchFamily="18" charset="0"/>
              </a:rPr>
              <a:t>Reverse bias</a:t>
            </a:r>
          </a:p>
        </p:txBody>
      </p:sp>
      <p:sp>
        <p:nvSpPr>
          <p:cNvPr id="44035" name="Rectangle 3">
            <a:extLst>
              <a:ext uri="{FF2B5EF4-FFF2-40B4-BE49-F238E27FC236}">
                <a16:creationId xmlns:a16="http://schemas.microsoft.com/office/drawing/2014/main" id="{7C5745C0-7566-4660-9C8E-B745D9E097DB}"/>
              </a:ext>
            </a:extLst>
          </p:cNvPr>
          <p:cNvSpPr txBox="1">
            <a:spLocks noChangeArrowheads="1"/>
          </p:cNvSpPr>
          <p:nvPr/>
        </p:nvSpPr>
        <p:spPr bwMode="auto">
          <a:xfrm>
            <a:off x="1981200" y="129540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Wingdings" panose="05000000000000000000" pitchFamily="2" charset="2"/>
              <a:buChar char="§"/>
            </a:pPr>
            <a:r>
              <a:rPr lang="en-US" altLang="en-US" sz="2400">
                <a:latin typeface="Arial" panose="020B0604020202020204" pitchFamily="34" charset="0"/>
                <a:cs typeface="Arial" panose="020B0604020202020204" pitchFamily="34" charset="0"/>
              </a:rPr>
              <a:t>Positive of battery connected to n-type material (cathode)</a:t>
            </a:r>
          </a:p>
          <a:p>
            <a:pPr eaLnBrk="1" hangingPunct="1">
              <a:buFont typeface="Wingdings" panose="05000000000000000000" pitchFamily="2" charset="2"/>
              <a:buChar char="§"/>
            </a:pPr>
            <a:r>
              <a:rPr lang="en-US" altLang="en-US" sz="2400">
                <a:latin typeface="Arial" panose="020B0604020202020204" pitchFamily="34" charset="0"/>
                <a:cs typeface="Arial" panose="020B0604020202020204" pitchFamily="34" charset="0"/>
              </a:rPr>
              <a:t>Negative of battery connected to p-type material (anode)</a:t>
            </a:r>
          </a:p>
        </p:txBody>
      </p:sp>
      <p:pic>
        <p:nvPicPr>
          <p:cNvPr id="44036" name="Picture 154" descr="Didode d">
            <a:extLst>
              <a:ext uri="{FF2B5EF4-FFF2-40B4-BE49-F238E27FC236}">
                <a16:creationId xmlns:a16="http://schemas.microsoft.com/office/drawing/2014/main" id="{23A7D8BB-F385-4B1A-ABD2-873FFF891F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438400"/>
            <a:ext cx="7467600"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Rectangle 3">
            <a:extLst>
              <a:ext uri="{FF2B5EF4-FFF2-40B4-BE49-F238E27FC236}">
                <a16:creationId xmlns:a16="http://schemas.microsoft.com/office/drawing/2014/main" id="{DB036CF6-2CC8-4B70-8C30-9157756E77C8}"/>
              </a:ext>
            </a:extLst>
          </p:cNvPr>
          <p:cNvSpPr txBox="1">
            <a:spLocks noChangeArrowheads="1"/>
          </p:cNvSpPr>
          <p:nvPr/>
        </p:nvSpPr>
        <p:spPr bwMode="auto">
          <a:xfrm>
            <a:off x="2667000" y="59436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 typeface="Wingdings" panose="05000000000000000000" pitchFamily="2" charset="2"/>
              <a:buNone/>
            </a:pPr>
            <a:r>
              <a:rPr lang="en-US" altLang="en-US" sz="2000">
                <a:latin typeface="Arial" panose="020B0604020202020204" pitchFamily="34" charset="0"/>
                <a:cs typeface="Arial" panose="020B0604020202020204" pitchFamily="34" charset="0"/>
              </a:rPr>
              <a:t>          </a:t>
            </a:r>
            <a:r>
              <a:rPr lang="en-US" altLang="en-US" sz="2000" b="1" i="1">
                <a:latin typeface="Arial" panose="020B0604020202020204" pitchFamily="34" charset="0"/>
                <a:cs typeface="Arial" panose="020B0604020202020204" pitchFamily="34" charset="0"/>
              </a:rPr>
              <a:t>Diode under reverse biasing conditions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
        <p:nvSpPr>
          <p:cNvPr id="8" name="Line 8">
            <a:extLst>
              <a:ext uri="{FF2B5EF4-FFF2-40B4-BE49-F238E27FC236}">
                <a16:creationId xmlns:a16="http://schemas.microsoft.com/office/drawing/2014/main" id="{1BD22B54-66D5-4844-B960-E95CA62CDDF3}"/>
              </a:ext>
            </a:extLst>
          </p:cNvPr>
          <p:cNvSpPr>
            <a:spLocks noChangeShapeType="1"/>
          </p:cNvSpPr>
          <p:nvPr/>
        </p:nvSpPr>
        <p:spPr bwMode="auto">
          <a:xfrm>
            <a:off x="1524000" y="945576"/>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849200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92433084-8877-4BF5-9B56-27F5B380735D}"/>
              </a:ext>
            </a:extLst>
          </p:cNvPr>
          <p:cNvSpPr>
            <a:spLocks noGrp="1"/>
          </p:cNvSpPr>
          <p:nvPr>
            <p:ph type="title"/>
          </p:nvPr>
        </p:nvSpPr>
        <p:spPr>
          <a:xfrm>
            <a:off x="4104054" y="267493"/>
            <a:ext cx="8229600" cy="827088"/>
          </a:xfrm>
        </p:spPr>
        <p:txBody>
          <a:bodyPr>
            <a:normAutofit/>
          </a:bodyPr>
          <a:lstStyle/>
          <a:p>
            <a:r>
              <a:rPr lang="en-US" altLang="en-US" sz="3600" dirty="0">
                <a:solidFill>
                  <a:schemeClr val="accent2">
                    <a:lumMod val="75000"/>
                  </a:schemeClr>
                </a:solidFill>
                <a:latin typeface="Times New Roman" panose="02020603050405020304" pitchFamily="18" charset="0"/>
                <a:cs typeface="Times New Roman" panose="02020603050405020304" pitchFamily="18" charset="0"/>
              </a:rPr>
              <a:t>Reverse bias</a:t>
            </a:r>
            <a:endParaRPr lang="en-IN" altLang="en-US" sz="3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6083" name="Content Placeholder 5">
            <a:extLst>
              <a:ext uri="{FF2B5EF4-FFF2-40B4-BE49-F238E27FC236}">
                <a16:creationId xmlns:a16="http://schemas.microsoft.com/office/drawing/2014/main" id="{53BE08BB-1B71-4F44-B8DE-F614DB664FA6}"/>
              </a:ext>
            </a:extLst>
          </p:cNvPr>
          <p:cNvSpPr>
            <a:spLocks noGrp="1"/>
          </p:cNvSpPr>
          <p:nvPr>
            <p:ph idx="1"/>
          </p:nvPr>
        </p:nvSpPr>
        <p:spPr/>
        <p:txBody>
          <a:bodyPr/>
          <a:lstStyle/>
          <a:p>
            <a:pPr marL="0" indent="0">
              <a:buNone/>
            </a:pPr>
            <a:endParaRPr lang="en-IN" altLang="en-US" dirty="0"/>
          </a:p>
        </p:txBody>
      </p:sp>
      <p:pic>
        <p:nvPicPr>
          <p:cNvPr id="46084" name="Picture 6">
            <a:extLst>
              <a:ext uri="{FF2B5EF4-FFF2-40B4-BE49-F238E27FC236}">
                <a16:creationId xmlns:a16="http://schemas.microsoft.com/office/drawing/2014/main" id="{91F71685-86C9-42A9-AC9F-9372A7848C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3901" y="844550"/>
            <a:ext cx="8093075"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3026780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DC2A4B8D-DB3E-497E-A086-F761DBB2DCA1}"/>
              </a:ext>
            </a:extLst>
          </p:cNvPr>
          <p:cNvSpPr>
            <a:spLocks noGrp="1"/>
          </p:cNvSpPr>
          <p:nvPr>
            <p:ph type="title"/>
          </p:nvPr>
        </p:nvSpPr>
        <p:spPr>
          <a:xfrm>
            <a:off x="2057400" y="389733"/>
            <a:ext cx="8229600" cy="827088"/>
          </a:xfrm>
        </p:spPr>
        <p:txBody>
          <a:bodyPr>
            <a:normAutofit/>
          </a:bodyPr>
          <a:lstStyle/>
          <a:p>
            <a:pPr eaLnBrk="1" hangingPunct="1"/>
            <a:r>
              <a:rPr lang="en-US" altLang="en-US" sz="3600" dirty="0">
                <a:solidFill>
                  <a:schemeClr val="accent2">
                    <a:lumMod val="75000"/>
                  </a:schemeClr>
                </a:solidFill>
              </a:rPr>
              <a:t>I-V characteristic of practical diode</a:t>
            </a:r>
          </a:p>
        </p:txBody>
      </p:sp>
      <p:pic>
        <p:nvPicPr>
          <p:cNvPr id="47107" name="Picture 2" descr="Diode characteristics curve">
            <a:extLst>
              <a:ext uri="{FF2B5EF4-FFF2-40B4-BE49-F238E27FC236}">
                <a16:creationId xmlns:a16="http://schemas.microsoft.com/office/drawing/2014/main" id="{F9145529-1F9B-459B-BC74-2359611939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600200"/>
            <a:ext cx="4114800"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Text Box 34">
            <a:extLst>
              <a:ext uri="{FF2B5EF4-FFF2-40B4-BE49-F238E27FC236}">
                <a16:creationId xmlns:a16="http://schemas.microsoft.com/office/drawing/2014/main" id="{B4B2D3A1-4F86-419A-AEA6-1C09C665640F}"/>
              </a:ext>
            </a:extLst>
          </p:cNvPr>
          <p:cNvSpPr txBox="1">
            <a:spLocks noChangeArrowheads="1"/>
          </p:cNvSpPr>
          <p:nvPr/>
        </p:nvSpPr>
        <p:spPr bwMode="auto">
          <a:xfrm>
            <a:off x="8164800" y="5151390"/>
            <a:ext cx="2590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dirty="0">
                <a:latin typeface="Times New Roman" panose="02020603050405020304" pitchFamily="18" charset="0"/>
              </a:rPr>
              <a:t>V</a:t>
            </a:r>
            <a:r>
              <a:rPr lang="el-GR" altLang="en-US" sz="1800" b="1" baseline="-25000" dirty="0">
                <a:latin typeface="Times New Roman" panose="02020603050405020304" pitchFamily="18" charset="0"/>
              </a:rPr>
              <a:t>γ</a:t>
            </a:r>
            <a:r>
              <a:rPr lang="en-US" altLang="en-US" sz="1800" b="1" dirty="0">
                <a:latin typeface="Times New Roman" panose="02020603050405020304" pitchFamily="18" charset="0"/>
                <a:cs typeface="Times New Roman" panose="02020603050405020304" pitchFamily="18" charset="0"/>
              </a:rPr>
              <a:t> is 0.6 ~ 0.7 </a:t>
            </a:r>
            <a:r>
              <a:rPr lang="en-US" altLang="en-US" sz="1800" b="1" dirty="0" err="1">
                <a:latin typeface="Times New Roman" panose="02020603050405020304" pitchFamily="18" charset="0"/>
                <a:cs typeface="Times New Roman" panose="02020603050405020304" pitchFamily="18" charset="0"/>
              </a:rPr>
              <a:t>Vfor</a:t>
            </a:r>
            <a:r>
              <a:rPr lang="en-US" altLang="en-US" sz="1800" b="1" dirty="0">
                <a:latin typeface="Times New Roman" panose="02020603050405020304" pitchFamily="18" charset="0"/>
                <a:cs typeface="Times New Roman" panose="02020603050405020304" pitchFamily="18" charset="0"/>
              </a:rPr>
              <a:t> Si</a:t>
            </a:r>
            <a:endParaRPr lang="el-GR" altLang="en-US" sz="1800" b="1" dirty="0">
              <a:latin typeface="Times New Roman" panose="02020603050405020304" pitchFamily="18" charset="0"/>
              <a:cs typeface="Times New Roman" panose="02020603050405020304" pitchFamily="18" charset="0"/>
            </a:endParaRPr>
          </a:p>
          <a:p>
            <a:pPr eaLnBrk="1" hangingPunct="1">
              <a:spcBef>
                <a:spcPct val="50000"/>
              </a:spcBef>
              <a:buFontTx/>
              <a:buNone/>
            </a:pPr>
            <a:r>
              <a:rPr lang="en-US" altLang="en-US" sz="1800" b="1" dirty="0">
                <a:latin typeface="Times New Roman" panose="02020603050405020304" pitchFamily="18" charset="0"/>
                <a:cs typeface="Times New Roman" panose="02020603050405020304" pitchFamily="18" charset="0"/>
              </a:rPr>
              <a:t>         0.2 ~ 0.3 V for   Ge</a:t>
            </a:r>
          </a:p>
          <a:p>
            <a:pPr eaLnBrk="1" hangingPunct="1">
              <a:spcBef>
                <a:spcPct val="50000"/>
              </a:spcBef>
              <a:buFontTx/>
              <a:buNone/>
            </a:pPr>
            <a:r>
              <a:rPr lang="en-US" altLang="en-US" sz="1800" b="1" dirty="0">
                <a:latin typeface="Times New Roman" panose="02020603050405020304" pitchFamily="18" charset="0"/>
                <a:cs typeface="Times New Roman" panose="02020603050405020304" pitchFamily="18" charset="0"/>
              </a:rPr>
              <a:t>         </a:t>
            </a:r>
            <a:endParaRPr lang="el-GR" altLang="en-US" sz="1800" b="1" dirty="0">
              <a:latin typeface="Times New Roman" panose="02020603050405020304" pitchFamily="18" charset="0"/>
              <a:cs typeface="Times New Roman" panose="02020603050405020304" pitchFamily="18" charset="0"/>
            </a:endParaRPr>
          </a:p>
        </p:txBody>
      </p:sp>
      <p:sp>
        <p:nvSpPr>
          <p:cNvPr id="47111" name="Text Box 14">
            <a:extLst>
              <a:ext uri="{FF2B5EF4-FFF2-40B4-BE49-F238E27FC236}">
                <a16:creationId xmlns:a16="http://schemas.microsoft.com/office/drawing/2014/main" id="{2EF9D918-A739-49F4-B467-77C73EF97126}"/>
              </a:ext>
            </a:extLst>
          </p:cNvPr>
          <p:cNvSpPr txBox="1">
            <a:spLocks noChangeArrowheads="1"/>
          </p:cNvSpPr>
          <p:nvPr/>
        </p:nvSpPr>
        <p:spPr bwMode="auto">
          <a:xfrm>
            <a:off x="6781800" y="1524001"/>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Times New Roman" panose="02020603050405020304" pitchFamily="18" charset="0"/>
              </a:rPr>
              <a:t>(mA)</a:t>
            </a:r>
          </a:p>
        </p:txBody>
      </p:sp>
      <p:sp>
        <p:nvSpPr>
          <p:cNvPr id="47112" name="Text Box 13">
            <a:extLst>
              <a:ext uri="{FF2B5EF4-FFF2-40B4-BE49-F238E27FC236}">
                <a16:creationId xmlns:a16="http://schemas.microsoft.com/office/drawing/2014/main" id="{5BEBB029-E7D7-4D5F-B9DD-B05BAB9059A8}"/>
              </a:ext>
            </a:extLst>
          </p:cNvPr>
          <p:cNvSpPr txBox="1">
            <a:spLocks noChangeArrowheads="1"/>
          </p:cNvSpPr>
          <p:nvPr/>
        </p:nvSpPr>
        <p:spPr bwMode="auto">
          <a:xfrm>
            <a:off x="6477000" y="54102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Times New Roman" panose="02020603050405020304" pitchFamily="18" charset="0"/>
                <a:cs typeface="Times New Roman" panose="02020603050405020304" pitchFamily="18" charset="0"/>
              </a:rPr>
              <a:t>(</a:t>
            </a:r>
            <a:r>
              <a:rPr lang="el-GR" altLang="en-US" sz="1800" b="1">
                <a:latin typeface="Times New Roman" panose="02020603050405020304" pitchFamily="18" charset="0"/>
                <a:cs typeface="Times New Roman" panose="02020603050405020304" pitchFamily="18" charset="0"/>
              </a:rPr>
              <a:t>μ</a:t>
            </a:r>
            <a:r>
              <a:rPr lang="en-US" altLang="en-US" sz="1800" b="1">
                <a:latin typeface="Times New Roman" panose="02020603050405020304" pitchFamily="18" charset="0"/>
                <a:cs typeface="Times New Roman" panose="02020603050405020304" pitchFamily="18" charset="0"/>
              </a:rPr>
              <a:t>A)</a:t>
            </a:r>
            <a:endParaRPr lang="el-GR" altLang="en-US" sz="1800" b="1">
              <a:latin typeface="Times New Roman" panose="02020603050405020304" pitchFamily="18" charset="0"/>
              <a:cs typeface="Times New Roman" panose="02020603050405020304" pitchFamily="18" charset="0"/>
            </a:endParaRPr>
          </a:p>
        </p:txBody>
      </p:sp>
      <p:sp>
        <p:nvSpPr>
          <p:cNvPr id="47114" name="TextBox 1">
            <a:extLst>
              <a:ext uri="{FF2B5EF4-FFF2-40B4-BE49-F238E27FC236}">
                <a16:creationId xmlns:a16="http://schemas.microsoft.com/office/drawing/2014/main" id="{44CA60A3-972F-4AB0-A8A7-BBDD9CC4DBA6}"/>
              </a:ext>
            </a:extLst>
          </p:cNvPr>
          <p:cNvSpPr txBox="1">
            <a:spLocks noChangeArrowheads="1"/>
          </p:cNvSpPr>
          <p:nvPr/>
        </p:nvSpPr>
        <p:spPr bwMode="auto">
          <a:xfrm>
            <a:off x="6400800" y="4724400"/>
            <a:ext cx="8382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
        <p:nvSpPr>
          <p:cNvPr id="19" name="Line 8">
            <a:extLst>
              <a:ext uri="{FF2B5EF4-FFF2-40B4-BE49-F238E27FC236}">
                <a16:creationId xmlns:a16="http://schemas.microsoft.com/office/drawing/2014/main" id="{1BD22B54-66D5-4844-B960-E95CA62CDDF3}"/>
              </a:ext>
            </a:extLst>
          </p:cNvPr>
          <p:cNvSpPr>
            <a:spLocks noChangeShapeType="1"/>
          </p:cNvSpPr>
          <p:nvPr/>
        </p:nvSpPr>
        <p:spPr bwMode="auto">
          <a:xfrm>
            <a:off x="1524000" y="1097979"/>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6361200" y="311400"/>
              <a:ext cx="3607200" cy="3595320"/>
            </p14:xfrm>
          </p:contentPart>
        </mc:Choice>
        <mc:Fallback xmlns="">
          <p:pic>
            <p:nvPicPr>
              <p:cNvPr id="4" name="Ink 3"/>
              <p:cNvPicPr/>
              <p:nvPr/>
            </p:nvPicPr>
            <p:blipFill>
              <a:blip r:embed="rId6"/>
              <a:stretch>
                <a:fillRect/>
              </a:stretch>
            </p:blipFill>
            <p:spPr>
              <a:xfrm>
                <a:off x="6351840" y="301320"/>
                <a:ext cx="3624480" cy="3612600"/>
              </a:xfrm>
              <a:prstGeom prst="rect">
                <a:avLst/>
              </a:prstGeom>
            </p:spPr>
          </p:pic>
        </mc:Fallback>
      </mc:AlternateContent>
    </p:spTree>
    <p:extLst>
      <p:ext uri="{BB962C8B-B14F-4D97-AF65-F5344CB8AC3E}">
        <p14:creationId xmlns:p14="http://schemas.microsoft.com/office/powerpoint/2010/main" val="2382809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772227" y="924862"/>
            <a:ext cx="8229600" cy="827088"/>
          </a:xfrm>
        </p:spPr>
        <p:txBody>
          <a:bodyPr/>
          <a:lstStyle/>
          <a:p>
            <a:pPr eaLnBrk="1" hangingPunct="1"/>
            <a:r>
              <a:rPr lang="en-US" altLang="en-US" sz="3600" dirty="0">
                <a:solidFill>
                  <a:schemeClr val="accent2"/>
                </a:solidFill>
              </a:rPr>
              <a:t>Breakdown phenomenon in diodes</a:t>
            </a:r>
          </a:p>
        </p:txBody>
      </p:sp>
      <p:sp>
        <p:nvSpPr>
          <p:cNvPr id="7" name="Rectangle 6"/>
          <p:cNvSpPr/>
          <p:nvPr/>
        </p:nvSpPr>
        <p:spPr>
          <a:xfrm>
            <a:off x="1772227" y="2055379"/>
            <a:ext cx="8715663" cy="3694113"/>
          </a:xfrm>
          <a:prstGeom prst="rect">
            <a:avLst/>
          </a:prstGeom>
        </p:spPr>
        <p:txBody>
          <a:bodyPr wrap="square">
            <a:spAutoFit/>
          </a:bodyPr>
          <a:lstStyle/>
          <a:p>
            <a:pPr algn="just">
              <a:lnSpc>
                <a:spcPct val="150000"/>
              </a:lnSpc>
              <a:defRPr/>
            </a:pPr>
            <a:r>
              <a:rPr lang="en-US" sz="2800" dirty="0">
                <a:latin typeface="Arial" pitchFamily="34" charset="0"/>
                <a:cs typeface="Arial" pitchFamily="34" charset="0"/>
              </a:rPr>
              <a:t>Two breakdown mechanisms:</a:t>
            </a:r>
          </a:p>
          <a:p>
            <a:pPr marL="342900" lvl="1" indent="-342900" algn="just">
              <a:lnSpc>
                <a:spcPct val="150000"/>
              </a:lnSpc>
              <a:buFontTx/>
              <a:buChar char="•"/>
              <a:defRPr/>
            </a:pPr>
            <a:r>
              <a:rPr lang="en-US" sz="2400" b="1" dirty="0">
                <a:latin typeface="Arial" pitchFamily="34" charset="0"/>
                <a:cs typeface="Arial" pitchFamily="34" charset="0"/>
              </a:rPr>
              <a:t>Avalanche breakdown : </a:t>
            </a:r>
          </a:p>
          <a:p>
            <a:pPr marL="685800" lvl="1" indent="-228600" algn="just">
              <a:buFontTx/>
              <a:buChar char="•"/>
              <a:defRPr/>
            </a:pPr>
            <a:r>
              <a:rPr lang="en-US" sz="2400" dirty="0">
                <a:latin typeface="Arial" pitchFamily="34" charset="0"/>
                <a:cs typeface="Arial" pitchFamily="34" charset="0"/>
              </a:rPr>
              <a:t>Occurs in Lightly doped diodes, </a:t>
            </a:r>
          </a:p>
          <a:p>
            <a:pPr marL="685800" lvl="1" indent="-228600" algn="just">
              <a:buFontTx/>
              <a:buChar char="•"/>
              <a:defRPr/>
            </a:pPr>
            <a:r>
              <a:rPr lang="en-US" sz="2400" dirty="0">
                <a:latin typeface="Arial" pitchFamily="34" charset="0"/>
                <a:cs typeface="Arial" pitchFamily="34" charset="0"/>
              </a:rPr>
              <a:t>Occurs at high reverse Voltage.</a:t>
            </a:r>
          </a:p>
          <a:p>
            <a:pPr lvl="1" algn="just">
              <a:defRPr/>
            </a:pPr>
            <a:endParaRPr lang="en-US" sz="2400" dirty="0">
              <a:latin typeface="Arial" pitchFamily="34" charset="0"/>
              <a:cs typeface="Arial" pitchFamily="34" charset="0"/>
            </a:endParaRPr>
          </a:p>
          <a:p>
            <a:pPr marL="342900" lvl="1" indent="-342900" algn="just">
              <a:lnSpc>
                <a:spcPct val="150000"/>
              </a:lnSpc>
              <a:buFontTx/>
              <a:buChar char="•"/>
              <a:defRPr/>
            </a:pPr>
            <a:r>
              <a:rPr lang="en-US" sz="2400" b="1" dirty="0" err="1">
                <a:latin typeface="Arial" pitchFamily="34" charset="0"/>
                <a:cs typeface="Arial" pitchFamily="34" charset="0"/>
              </a:rPr>
              <a:t>Zener</a:t>
            </a:r>
            <a:r>
              <a:rPr lang="en-US" sz="2400" b="1" dirty="0">
                <a:latin typeface="Arial" pitchFamily="34" charset="0"/>
                <a:cs typeface="Arial" pitchFamily="34" charset="0"/>
              </a:rPr>
              <a:t> Breakdown: </a:t>
            </a:r>
          </a:p>
          <a:p>
            <a:pPr marL="685800" lvl="1" indent="-228600" algn="just">
              <a:buFontTx/>
              <a:buChar char="•"/>
              <a:defRPr/>
            </a:pPr>
            <a:r>
              <a:rPr lang="en-US" sz="2400" dirty="0">
                <a:latin typeface="Arial" pitchFamily="34" charset="0"/>
                <a:cs typeface="Arial" pitchFamily="34" charset="0"/>
              </a:rPr>
              <a:t>Occurs in heavily doped diodes.</a:t>
            </a:r>
          </a:p>
          <a:p>
            <a:pPr marL="685800" lvl="1" indent="-228600" algn="just">
              <a:buFontTx/>
              <a:buChar char="•"/>
              <a:defRPr/>
            </a:pPr>
            <a:r>
              <a:rPr lang="en-US" sz="2400" dirty="0">
                <a:latin typeface="Arial" pitchFamily="34" charset="0"/>
                <a:cs typeface="Arial" pitchFamily="34" charset="0"/>
              </a:rPr>
              <a:t>at lower reverse bias voltages.</a:t>
            </a:r>
          </a:p>
        </p:txBody>
      </p:sp>
    </p:spTree>
    <p:extLst>
      <p:ext uri="{BB962C8B-B14F-4D97-AF65-F5344CB8AC3E}">
        <p14:creationId xmlns:p14="http://schemas.microsoft.com/office/powerpoint/2010/main" val="277153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495550" y="643731"/>
            <a:ext cx="8229600" cy="827088"/>
          </a:xfrm>
        </p:spPr>
        <p:txBody>
          <a:bodyPr/>
          <a:lstStyle/>
          <a:p>
            <a:pPr eaLnBrk="1" hangingPunct="1"/>
            <a:r>
              <a:rPr lang="en-US" altLang="en-US" dirty="0">
                <a:solidFill>
                  <a:schemeClr val="accent2"/>
                </a:solidFill>
              </a:rPr>
              <a:t>Avalanche Breakdown</a:t>
            </a:r>
          </a:p>
        </p:txBody>
      </p:sp>
      <p:pic>
        <p:nvPicPr>
          <p:cNvPr id="112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0" y="1689100"/>
            <a:ext cx="7486650" cy="398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itle 1"/>
          <p:cNvSpPr txBox="1">
            <a:spLocks/>
          </p:cNvSpPr>
          <p:nvPr/>
        </p:nvSpPr>
        <p:spPr bwMode="auto">
          <a:xfrm>
            <a:off x="2124075" y="5678488"/>
            <a:ext cx="82296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i="1" dirty="0">
              <a:latin typeface="Arial" panose="020B0604020202020204" pitchFamily="34" charset="0"/>
              <a:cs typeface="Arial" panose="020B0604020202020204" pitchFamily="34" charset="0"/>
            </a:endParaRPr>
          </a:p>
          <a:p>
            <a:pPr algn="ctr" eaLnBrk="1" hangingPunct="1">
              <a:spcBef>
                <a:spcPct val="0"/>
              </a:spcBef>
              <a:buFontTx/>
              <a:buNone/>
            </a:pPr>
            <a:r>
              <a:rPr lang="en-US" altLang="en-US" sz="2400" b="1" i="1" dirty="0">
                <a:latin typeface="Arial" panose="020B0604020202020204" pitchFamily="34" charset="0"/>
                <a:cs typeface="Arial" panose="020B0604020202020204" pitchFamily="34" charset="0"/>
              </a:rPr>
              <a:t>Schematic of Avalanche phenomenon</a:t>
            </a:r>
          </a:p>
        </p:txBody>
      </p:sp>
    </p:spTree>
    <p:extLst>
      <p:ext uri="{BB962C8B-B14F-4D97-AF65-F5344CB8AC3E}">
        <p14:creationId xmlns:p14="http://schemas.microsoft.com/office/powerpoint/2010/main" val="1145339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268518" y="504032"/>
            <a:ext cx="8229600" cy="827088"/>
          </a:xfrm>
        </p:spPr>
        <p:txBody>
          <a:bodyPr/>
          <a:lstStyle/>
          <a:p>
            <a:pPr eaLnBrk="1" hangingPunct="1"/>
            <a:r>
              <a:rPr lang="en-US" altLang="en-US" sz="3600" dirty="0" err="1">
                <a:solidFill>
                  <a:schemeClr val="accent2"/>
                </a:solidFill>
              </a:rPr>
              <a:t>Zener</a:t>
            </a:r>
            <a:r>
              <a:rPr lang="en-US" altLang="en-US" sz="3600" dirty="0">
                <a:solidFill>
                  <a:schemeClr val="accent2"/>
                </a:solidFill>
              </a:rPr>
              <a:t> Breakdown</a:t>
            </a:r>
          </a:p>
        </p:txBody>
      </p:sp>
      <p:pic>
        <p:nvPicPr>
          <p:cNvPr id="92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1493838"/>
            <a:ext cx="7696200"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itle 1"/>
          <p:cNvSpPr txBox="1">
            <a:spLocks/>
          </p:cNvSpPr>
          <p:nvPr/>
        </p:nvSpPr>
        <p:spPr bwMode="auto">
          <a:xfrm>
            <a:off x="2057400" y="5846622"/>
            <a:ext cx="82296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i="1" dirty="0">
              <a:latin typeface="Arial" panose="020B0604020202020204" pitchFamily="34" charset="0"/>
              <a:cs typeface="Arial" panose="020B0604020202020204" pitchFamily="34" charset="0"/>
            </a:endParaRPr>
          </a:p>
          <a:p>
            <a:pPr algn="ctr" eaLnBrk="1" hangingPunct="1">
              <a:spcBef>
                <a:spcPct val="0"/>
              </a:spcBef>
              <a:buFontTx/>
              <a:buNone/>
            </a:pPr>
            <a:r>
              <a:rPr lang="en-US" altLang="en-US" sz="2400" b="1" i="1" dirty="0">
                <a:latin typeface="Arial" panose="020B0604020202020204" pitchFamily="34" charset="0"/>
                <a:cs typeface="Arial" panose="020B0604020202020204" pitchFamily="34" charset="0"/>
              </a:rPr>
              <a:t>Schematic of </a:t>
            </a:r>
            <a:r>
              <a:rPr lang="en-US" altLang="en-US" sz="2400" b="1" i="1" dirty="0" err="1">
                <a:latin typeface="Arial" panose="020B0604020202020204" pitchFamily="34" charset="0"/>
                <a:cs typeface="Arial" panose="020B0604020202020204" pitchFamily="34" charset="0"/>
              </a:rPr>
              <a:t>Zener</a:t>
            </a:r>
            <a:r>
              <a:rPr lang="en-US" altLang="en-US" sz="2400" b="1" i="1" dirty="0">
                <a:latin typeface="Arial" panose="020B0604020202020204" pitchFamily="34" charset="0"/>
                <a:cs typeface="Arial" panose="020B0604020202020204" pitchFamily="34" charset="0"/>
              </a:rPr>
              <a:t> phenomenon</a:t>
            </a:r>
          </a:p>
        </p:txBody>
      </p:sp>
    </p:spTree>
    <p:extLst>
      <p:ext uri="{BB962C8B-B14F-4D97-AF65-F5344CB8AC3E}">
        <p14:creationId xmlns:p14="http://schemas.microsoft.com/office/powerpoint/2010/main" val="2586103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F217211-A72F-438C-ABE1-5E3B3934E286}"/>
              </a:ext>
            </a:extLst>
          </p:cNvPr>
          <p:cNvSpPr>
            <a:spLocks noGrp="1"/>
          </p:cNvSpPr>
          <p:nvPr>
            <p:ph type="title"/>
          </p:nvPr>
        </p:nvSpPr>
        <p:spPr>
          <a:xfrm>
            <a:off x="3233882" y="11112"/>
            <a:ext cx="7607300" cy="750888"/>
          </a:xfrm>
        </p:spPr>
        <p:txBody>
          <a:bodyPr>
            <a:normAutofit/>
          </a:bodyPr>
          <a:lstStyle/>
          <a:p>
            <a:r>
              <a:rPr lang="en-US" altLang="en-US" sz="3600" dirty="0">
                <a:solidFill>
                  <a:schemeClr val="accent2">
                    <a:lumMod val="75000"/>
                  </a:schemeClr>
                </a:solidFill>
                <a:latin typeface="Times New Roman" panose="02020603050405020304" pitchFamily="18" charset="0"/>
                <a:cs typeface="Times New Roman" panose="02020603050405020304" pitchFamily="18" charset="0"/>
              </a:rPr>
              <a:t>Course Outcomes</a:t>
            </a:r>
          </a:p>
        </p:txBody>
      </p:sp>
      <p:sp>
        <p:nvSpPr>
          <p:cNvPr id="11267" name="Content Placeholder 2">
            <a:extLst>
              <a:ext uri="{FF2B5EF4-FFF2-40B4-BE49-F238E27FC236}">
                <a16:creationId xmlns:a16="http://schemas.microsoft.com/office/drawing/2014/main" id="{7ACEFD19-DD33-4E01-8E67-3788C8190C96}"/>
              </a:ext>
            </a:extLst>
          </p:cNvPr>
          <p:cNvSpPr>
            <a:spLocks noGrp="1"/>
          </p:cNvSpPr>
          <p:nvPr>
            <p:ph idx="1"/>
          </p:nvPr>
        </p:nvSpPr>
        <p:spPr>
          <a:xfrm>
            <a:off x="1752600" y="990601"/>
            <a:ext cx="8839200" cy="4525963"/>
          </a:xfrm>
        </p:spPr>
        <p:txBody>
          <a:bodyPr>
            <a:normAutofit/>
          </a:bodyPr>
          <a:lstStyle/>
          <a:p>
            <a:pPr marL="0" indent="0" algn="just">
              <a:buNone/>
            </a:pPr>
            <a:r>
              <a:rPr lang="en-US" altLang="en-US" b="1" i="1" dirty="0">
                <a:latin typeface="Times New Roman" panose="02020603050405020304" pitchFamily="18" charset="0"/>
                <a:cs typeface="Times New Roman" panose="02020603050405020304" pitchFamily="18" charset="0"/>
              </a:rPr>
              <a:t>At the end of this course, student will be able to:</a:t>
            </a:r>
            <a:endParaRPr lang="en-US" altLang="en-US" dirty="0">
              <a:latin typeface="Times New Roman" panose="02020603050405020304" pitchFamily="18" charset="0"/>
              <a:cs typeface="Times New Roman" panose="02020603050405020304" pitchFamily="18" charset="0"/>
            </a:endParaRPr>
          </a:p>
          <a:p>
            <a:pPr marL="0" indent="0" algn="just">
              <a:buNone/>
            </a:pPr>
            <a:r>
              <a:rPr lang="en-US" altLang="en-US" sz="2400" b="1" dirty="0">
                <a:latin typeface="Times New Roman" panose="02020603050405020304" pitchFamily="18" charset="0"/>
                <a:cs typeface="Times New Roman" panose="02020603050405020304" pitchFamily="18" charset="0"/>
              </a:rPr>
              <a:t>CO1</a:t>
            </a:r>
            <a:r>
              <a:rPr lang="en-US" altLang="en-US" sz="2400" dirty="0">
                <a:latin typeface="Times New Roman" panose="02020603050405020304" pitchFamily="18" charset="0"/>
                <a:cs typeface="Times New Roman" panose="02020603050405020304" pitchFamily="18" charset="0"/>
              </a:rPr>
              <a:t>: Describe the characteristics of various electronic devices and analyze simple circuit applications using them. </a:t>
            </a:r>
          </a:p>
          <a:p>
            <a:pPr marL="0" indent="0" algn="just">
              <a:buNone/>
            </a:pPr>
            <a:r>
              <a:rPr lang="en-US" altLang="en-US" sz="2400" b="1" dirty="0">
                <a:latin typeface="Times New Roman" panose="02020603050405020304" pitchFamily="18" charset="0"/>
                <a:cs typeface="Times New Roman" panose="02020603050405020304" pitchFamily="18" charset="0"/>
              </a:rPr>
              <a:t>CO2</a:t>
            </a:r>
            <a:r>
              <a:rPr lang="en-US" altLang="en-US" sz="2400" dirty="0">
                <a:latin typeface="Times New Roman" panose="02020603050405020304" pitchFamily="18" charset="0"/>
                <a:cs typeface="Times New Roman" panose="02020603050405020304" pitchFamily="18" charset="0"/>
              </a:rPr>
              <a:t>: Describe the working of rectifier, voltage regulator and R-C coupled amplifier. </a:t>
            </a:r>
          </a:p>
          <a:p>
            <a:pPr marL="0" indent="0" algn="just">
              <a:buNone/>
            </a:pPr>
            <a:r>
              <a:rPr lang="en-US" altLang="en-US" sz="2400" b="1" dirty="0">
                <a:latin typeface="Times New Roman" panose="02020603050405020304" pitchFamily="18" charset="0"/>
                <a:cs typeface="Times New Roman" panose="02020603050405020304" pitchFamily="18" charset="0"/>
              </a:rPr>
              <a:t>CO3</a:t>
            </a:r>
            <a:r>
              <a:rPr lang="en-US" altLang="en-US" sz="2400" dirty="0">
                <a:latin typeface="Times New Roman" panose="02020603050405020304" pitchFamily="18" charset="0"/>
                <a:cs typeface="Times New Roman" panose="02020603050405020304" pitchFamily="18" charset="0"/>
              </a:rPr>
              <a:t>: Explain the concept of Op-Amp and its basic applications using suitable circuits. </a:t>
            </a:r>
          </a:p>
          <a:p>
            <a:pPr marL="0" indent="0" algn="just">
              <a:buNone/>
            </a:pPr>
            <a:r>
              <a:rPr lang="en-US" altLang="en-US" sz="2400" b="1" dirty="0">
                <a:latin typeface="Times New Roman" panose="02020603050405020304" pitchFamily="18" charset="0"/>
                <a:cs typeface="Times New Roman" panose="02020603050405020304" pitchFamily="18" charset="0"/>
              </a:rPr>
              <a:t>CO4</a:t>
            </a:r>
            <a:r>
              <a:rPr lang="en-US" altLang="en-US" sz="2400" dirty="0">
                <a:latin typeface="Times New Roman" panose="02020603050405020304" pitchFamily="18" charset="0"/>
                <a:cs typeface="Times New Roman" panose="02020603050405020304" pitchFamily="18" charset="0"/>
              </a:rPr>
              <a:t>: Simplify Boolean expressions and implement simple digital circuits using logic gates.</a:t>
            </a:r>
          </a:p>
          <a:p>
            <a:pPr marL="0" indent="0" algn="just">
              <a:buNone/>
            </a:pPr>
            <a:r>
              <a:rPr lang="en-US" altLang="en-US" sz="2400" b="1" dirty="0">
                <a:latin typeface="Times New Roman" panose="02020603050405020304" pitchFamily="18" charset="0"/>
                <a:cs typeface="Times New Roman" panose="02020603050405020304" pitchFamily="18" charset="0"/>
              </a:rPr>
              <a:t>CO5</a:t>
            </a:r>
            <a:r>
              <a:rPr lang="en-US" altLang="en-US" sz="2400" dirty="0">
                <a:latin typeface="Times New Roman" panose="02020603050405020304" pitchFamily="18" charset="0"/>
                <a:cs typeface="Times New Roman" panose="02020603050405020304" pitchFamily="18" charset="0"/>
              </a:rPr>
              <a:t>: Describe the principles of analog and digital communication.</a:t>
            </a:r>
          </a:p>
        </p:txBody>
      </p:sp>
      <p:sp>
        <p:nvSpPr>
          <p:cNvPr id="11268" name="Text Box 10">
            <a:extLst>
              <a:ext uri="{FF2B5EF4-FFF2-40B4-BE49-F238E27FC236}">
                <a16:creationId xmlns:a16="http://schemas.microsoft.com/office/drawing/2014/main" id="{8CC6AF3D-0B9C-4441-83CA-DCECAEA31E22}"/>
              </a:ext>
            </a:extLst>
          </p:cNvPr>
          <p:cNvSpPr txBox="1">
            <a:spLocks noChangeArrowheads="1"/>
          </p:cNvSpPr>
          <p:nvPr/>
        </p:nvSpPr>
        <p:spPr bwMode="auto">
          <a:xfrm>
            <a:off x="1524000" y="6583364"/>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11269" name="Text Box 3">
            <a:extLst>
              <a:ext uri="{FF2B5EF4-FFF2-40B4-BE49-F238E27FC236}">
                <a16:creationId xmlns:a16="http://schemas.microsoft.com/office/drawing/2014/main" id="{1FDA250D-C437-45B6-BE4D-1BB070D8096C}"/>
              </a:ext>
            </a:extLst>
          </p:cNvPr>
          <p:cNvSpPr txBox="1">
            <a:spLocks noChangeArrowheads="1"/>
          </p:cNvSpPr>
          <p:nvPr/>
        </p:nvSpPr>
        <p:spPr bwMode="auto">
          <a:xfrm>
            <a:off x="1524000" y="6583364"/>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11270" name="Line 8">
            <a:extLst>
              <a:ext uri="{FF2B5EF4-FFF2-40B4-BE49-F238E27FC236}">
                <a16:creationId xmlns:a16="http://schemas.microsoft.com/office/drawing/2014/main" id="{1716F56F-73A1-45CF-8C08-9BFB2F584219}"/>
              </a:ext>
            </a:extLst>
          </p:cNvPr>
          <p:cNvSpPr>
            <a:spLocks noChangeShapeType="1"/>
          </p:cNvSpPr>
          <p:nvPr/>
        </p:nvSpPr>
        <p:spPr bwMode="auto">
          <a:xfrm>
            <a:off x="152400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1360021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BDDE7FEC-9DEB-4389-9D94-1107D87E1459}"/>
              </a:ext>
            </a:extLst>
          </p:cNvPr>
          <p:cNvSpPr>
            <a:spLocks noGrp="1"/>
          </p:cNvSpPr>
          <p:nvPr>
            <p:ph type="title"/>
          </p:nvPr>
        </p:nvSpPr>
        <p:spPr>
          <a:xfrm>
            <a:off x="3569482" y="239712"/>
            <a:ext cx="8229600" cy="827088"/>
          </a:xfrm>
        </p:spPr>
        <p:txBody>
          <a:bodyPr>
            <a:normAutofit/>
          </a:bodyPr>
          <a:lstStyle/>
          <a:p>
            <a:pPr eaLnBrk="1" hangingPunct="1"/>
            <a:r>
              <a:rPr lang="en-US" altLang="en-US" sz="3600" dirty="0">
                <a:solidFill>
                  <a:schemeClr val="accent2">
                    <a:lumMod val="75000"/>
                  </a:schemeClr>
                </a:solidFill>
                <a:latin typeface="Times New Roman" panose="02020603050405020304" pitchFamily="18" charset="0"/>
                <a:cs typeface="Times New Roman" panose="02020603050405020304" pitchFamily="18" charset="0"/>
              </a:rPr>
              <a:t>Silicon vs. Germanium</a:t>
            </a:r>
          </a:p>
        </p:txBody>
      </p:sp>
      <p:pic>
        <p:nvPicPr>
          <p:cNvPr id="49155" name="Picture 2" descr="http://www.technologyuk.net/physics/electrical_principles/images/diode_16.gif">
            <a:extLst>
              <a:ext uri="{FF2B5EF4-FFF2-40B4-BE49-F238E27FC236}">
                <a16:creationId xmlns:a16="http://schemas.microsoft.com/office/drawing/2014/main" id="{496D2809-89B0-484F-8A3F-8D88CFB7B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066800"/>
            <a:ext cx="6858000"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
        <p:nvSpPr>
          <p:cNvPr id="8" name="Line 8">
            <a:extLst>
              <a:ext uri="{FF2B5EF4-FFF2-40B4-BE49-F238E27FC236}">
                <a16:creationId xmlns:a16="http://schemas.microsoft.com/office/drawing/2014/main" id="{1BD22B54-66D5-4844-B960-E95CA62CDDF3}"/>
              </a:ext>
            </a:extLst>
          </p:cNvPr>
          <p:cNvSpPr>
            <a:spLocks noChangeShapeType="1"/>
          </p:cNvSpPr>
          <p:nvPr/>
        </p:nvSpPr>
        <p:spPr bwMode="auto">
          <a:xfrm>
            <a:off x="1524000" y="904014"/>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669500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0728-7811-4035-845C-E00C3DC6283B}"/>
              </a:ext>
            </a:extLst>
          </p:cNvPr>
          <p:cNvSpPr>
            <a:spLocks noGrp="1"/>
          </p:cNvSpPr>
          <p:nvPr>
            <p:ph type="title"/>
          </p:nvPr>
        </p:nvSpPr>
        <p:spPr>
          <a:xfrm>
            <a:off x="2400300" y="-55580"/>
            <a:ext cx="9715500" cy="827088"/>
          </a:xfrm>
        </p:spPr>
        <p:txBody>
          <a:bodyPr>
            <a:normAutofit/>
          </a:bodyPr>
          <a:lstStyle/>
          <a:p>
            <a:pPr>
              <a:defRPr/>
            </a:pPr>
            <a:r>
              <a:rPr lang="en-US" sz="3600" dirty="0">
                <a:solidFill>
                  <a:schemeClr val="accent2">
                    <a:lumMod val="75000"/>
                  </a:schemeClr>
                </a:solidFill>
                <a:latin typeface="Times New Roman" panose="02020603050405020304" pitchFamily="18" charset="0"/>
                <a:cs typeface="Times New Roman" panose="02020603050405020304" pitchFamily="18" charset="0"/>
              </a:rPr>
              <a:t>Effect of Temperature on the Reverse current</a:t>
            </a:r>
          </a:p>
        </p:txBody>
      </p:sp>
      <p:grpSp>
        <p:nvGrpSpPr>
          <p:cNvPr id="52227" name="Group 4">
            <a:extLst>
              <a:ext uri="{FF2B5EF4-FFF2-40B4-BE49-F238E27FC236}">
                <a16:creationId xmlns:a16="http://schemas.microsoft.com/office/drawing/2014/main" id="{1373EA09-705A-4F21-AA15-BEA8DAA51DC1}"/>
              </a:ext>
            </a:extLst>
          </p:cNvPr>
          <p:cNvGrpSpPr>
            <a:grpSpLocks/>
          </p:cNvGrpSpPr>
          <p:nvPr/>
        </p:nvGrpSpPr>
        <p:grpSpPr bwMode="auto">
          <a:xfrm>
            <a:off x="2362200" y="1295401"/>
            <a:ext cx="7010400" cy="4633913"/>
            <a:chOff x="838200" y="1295400"/>
            <a:chExt cx="7010400" cy="4633913"/>
          </a:xfrm>
        </p:grpSpPr>
        <p:sp>
          <p:nvSpPr>
            <p:cNvPr id="52232" name="Line 4">
              <a:extLst>
                <a:ext uri="{FF2B5EF4-FFF2-40B4-BE49-F238E27FC236}">
                  <a16:creationId xmlns:a16="http://schemas.microsoft.com/office/drawing/2014/main" id="{7F472C3E-6B0B-4482-8359-5E46B34C39C3}"/>
                </a:ext>
              </a:extLst>
            </p:cNvPr>
            <p:cNvSpPr>
              <a:spLocks noChangeShapeType="1"/>
            </p:cNvSpPr>
            <p:nvPr/>
          </p:nvSpPr>
          <p:spPr bwMode="auto">
            <a:xfrm>
              <a:off x="838200" y="3810000"/>
              <a:ext cx="60960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2233" name="Line 6">
              <a:extLst>
                <a:ext uri="{FF2B5EF4-FFF2-40B4-BE49-F238E27FC236}">
                  <a16:creationId xmlns:a16="http://schemas.microsoft.com/office/drawing/2014/main" id="{ED841894-1713-40B8-9E66-CCFB9759B2B4}"/>
                </a:ext>
              </a:extLst>
            </p:cNvPr>
            <p:cNvSpPr>
              <a:spLocks noChangeShapeType="1"/>
            </p:cNvSpPr>
            <p:nvPr/>
          </p:nvSpPr>
          <p:spPr bwMode="auto">
            <a:xfrm>
              <a:off x="4343400" y="3810000"/>
              <a:ext cx="762000"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2234" name="Freeform 7">
              <a:extLst>
                <a:ext uri="{FF2B5EF4-FFF2-40B4-BE49-F238E27FC236}">
                  <a16:creationId xmlns:a16="http://schemas.microsoft.com/office/drawing/2014/main" id="{6F56284B-228F-4E5B-A4F4-41C1DF9B1E44}"/>
                </a:ext>
              </a:extLst>
            </p:cNvPr>
            <p:cNvSpPr>
              <a:spLocks/>
            </p:cNvSpPr>
            <p:nvPr/>
          </p:nvSpPr>
          <p:spPr bwMode="auto">
            <a:xfrm>
              <a:off x="5105400" y="1295400"/>
              <a:ext cx="685800" cy="2514600"/>
            </a:xfrm>
            <a:custGeom>
              <a:avLst/>
              <a:gdLst>
                <a:gd name="T0" fmla="*/ 0 w 432"/>
                <a:gd name="T1" fmla="*/ 2147483646 h 1584"/>
                <a:gd name="T2" fmla="*/ 2147483646 w 432"/>
                <a:gd name="T3" fmla="*/ 2147483646 h 1584"/>
                <a:gd name="T4" fmla="*/ 2147483646 w 432"/>
                <a:gd name="T5" fmla="*/ 2147483646 h 1584"/>
                <a:gd name="T6" fmla="*/ 2147483646 w 432"/>
                <a:gd name="T7" fmla="*/ 0 h 1584"/>
                <a:gd name="T8" fmla="*/ 0 60000 65536"/>
                <a:gd name="T9" fmla="*/ 0 60000 65536"/>
                <a:gd name="T10" fmla="*/ 0 60000 65536"/>
                <a:gd name="T11" fmla="*/ 0 60000 65536"/>
                <a:gd name="T12" fmla="*/ 0 w 432"/>
                <a:gd name="T13" fmla="*/ 0 h 1584"/>
                <a:gd name="T14" fmla="*/ 432 w 432"/>
                <a:gd name="T15" fmla="*/ 1584 h 1584"/>
              </a:gdLst>
              <a:ahLst/>
              <a:cxnLst>
                <a:cxn ang="T8">
                  <a:pos x="T0" y="T1"/>
                </a:cxn>
                <a:cxn ang="T9">
                  <a:pos x="T2" y="T3"/>
                </a:cxn>
                <a:cxn ang="T10">
                  <a:pos x="T4" y="T5"/>
                </a:cxn>
                <a:cxn ang="T11">
                  <a:pos x="T6" y="T7"/>
                </a:cxn>
              </a:cxnLst>
              <a:rect l="T12" t="T13" r="T14" b="T15"/>
              <a:pathLst>
                <a:path w="432" h="1584">
                  <a:moveTo>
                    <a:pt x="0" y="1584"/>
                  </a:moveTo>
                  <a:cubicBezTo>
                    <a:pt x="72" y="1568"/>
                    <a:pt x="144" y="1552"/>
                    <a:pt x="192" y="1488"/>
                  </a:cubicBezTo>
                  <a:cubicBezTo>
                    <a:pt x="240" y="1424"/>
                    <a:pt x="248" y="1448"/>
                    <a:pt x="288" y="1200"/>
                  </a:cubicBezTo>
                  <a:cubicBezTo>
                    <a:pt x="328" y="952"/>
                    <a:pt x="408" y="200"/>
                    <a:pt x="432" y="0"/>
                  </a:cubicBezTo>
                </a:path>
              </a:pathLst>
            </a:cu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35" name="Line 8">
              <a:extLst>
                <a:ext uri="{FF2B5EF4-FFF2-40B4-BE49-F238E27FC236}">
                  <a16:creationId xmlns:a16="http://schemas.microsoft.com/office/drawing/2014/main" id="{7F5C93B5-E61A-4E17-9239-4B807F83DA39}"/>
                </a:ext>
              </a:extLst>
            </p:cNvPr>
            <p:cNvSpPr>
              <a:spLocks noChangeShapeType="1"/>
            </p:cNvSpPr>
            <p:nvPr/>
          </p:nvSpPr>
          <p:spPr bwMode="auto">
            <a:xfrm flipH="1">
              <a:off x="4191000" y="3810000"/>
              <a:ext cx="152400" cy="60960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2236" name="Freeform 9">
              <a:extLst>
                <a:ext uri="{FF2B5EF4-FFF2-40B4-BE49-F238E27FC236}">
                  <a16:creationId xmlns:a16="http://schemas.microsoft.com/office/drawing/2014/main" id="{49DE45E1-7CCE-425D-AF88-79054103119A}"/>
                </a:ext>
              </a:extLst>
            </p:cNvPr>
            <p:cNvSpPr>
              <a:spLocks/>
            </p:cNvSpPr>
            <p:nvPr/>
          </p:nvSpPr>
          <p:spPr bwMode="auto">
            <a:xfrm>
              <a:off x="3581400" y="4419600"/>
              <a:ext cx="609600" cy="304800"/>
            </a:xfrm>
            <a:custGeom>
              <a:avLst/>
              <a:gdLst>
                <a:gd name="T0" fmla="*/ 2147483646 w 384"/>
                <a:gd name="T1" fmla="*/ 0 h 192"/>
                <a:gd name="T2" fmla="*/ 2147483646 w 384"/>
                <a:gd name="T3" fmla="*/ 2147483646 h 192"/>
                <a:gd name="T4" fmla="*/ 0 w 384"/>
                <a:gd name="T5" fmla="*/ 2147483646 h 192"/>
                <a:gd name="T6" fmla="*/ 0 60000 65536"/>
                <a:gd name="T7" fmla="*/ 0 60000 65536"/>
                <a:gd name="T8" fmla="*/ 0 60000 65536"/>
                <a:gd name="T9" fmla="*/ 0 w 384"/>
                <a:gd name="T10" fmla="*/ 0 h 192"/>
                <a:gd name="T11" fmla="*/ 384 w 384"/>
                <a:gd name="T12" fmla="*/ 192 h 192"/>
              </a:gdLst>
              <a:ahLst/>
              <a:cxnLst>
                <a:cxn ang="T6">
                  <a:pos x="T0" y="T1"/>
                </a:cxn>
                <a:cxn ang="T7">
                  <a:pos x="T2" y="T3"/>
                </a:cxn>
                <a:cxn ang="T8">
                  <a:pos x="T4" y="T5"/>
                </a:cxn>
              </a:cxnLst>
              <a:rect l="T9" t="T10" r="T11" b="T12"/>
              <a:pathLst>
                <a:path w="384" h="192">
                  <a:moveTo>
                    <a:pt x="384" y="0"/>
                  </a:moveTo>
                  <a:cubicBezTo>
                    <a:pt x="368" y="56"/>
                    <a:pt x="352" y="112"/>
                    <a:pt x="288" y="144"/>
                  </a:cubicBezTo>
                  <a:cubicBezTo>
                    <a:pt x="224" y="176"/>
                    <a:pt x="48" y="184"/>
                    <a:pt x="0" y="192"/>
                  </a:cubicBezTo>
                </a:path>
              </a:pathLst>
            </a:cu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37" name="Line 10">
              <a:extLst>
                <a:ext uri="{FF2B5EF4-FFF2-40B4-BE49-F238E27FC236}">
                  <a16:creationId xmlns:a16="http://schemas.microsoft.com/office/drawing/2014/main" id="{BB062038-10A0-4926-B73A-792F8108DD26}"/>
                </a:ext>
              </a:extLst>
            </p:cNvPr>
            <p:cNvSpPr>
              <a:spLocks noChangeShapeType="1"/>
            </p:cNvSpPr>
            <p:nvPr/>
          </p:nvSpPr>
          <p:spPr bwMode="auto">
            <a:xfrm flipH="1">
              <a:off x="1143000" y="4724400"/>
              <a:ext cx="2438400"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2238" name="Freeform 11">
              <a:extLst>
                <a:ext uri="{FF2B5EF4-FFF2-40B4-BE49-F238E27FC236}">
                  <a16:creationId xmlns:a16="http://schemas.microsoft.com/office/drawing/2014/main" id="{6E65DDC1-85E6-45CE-B7B7-C1D738C06E23}"/>
                </a:ext>
              </a:extLst>
            </p:cNvPr>
            <p:cNvSpPr>
              <a:spLocks/>
            </p:cNvSpPr>
            <p:nvPr/>
          </p:nvSpPr>
          <p:spPr bwMode="auto">
            <a:xfrm>
              <a:off x="5562600" y="1295400"/>
              <a:ext cx="685800" cy="2514600"/>
            </a:xfrm>
            <a:custGeom>
              <a:avLst/>
              <a:gdLst>
                <a:gd name="T0" fmla="*/ 0 w 432"/>
                <a:gd name="T1" fmla="*/ 2147483646 h 1584"/>
                <a:gd name="T2" fmla="*/ 2147483646 w 432"/>
                <a:gd name="T3" fmla="*/ 2147483646 h 1584"/>
                <a:gd name="T4" fmla="*/ 2147483646 w 432"/>
                <a:gd name="T5" fmla="*/ 2147483646 h 1584"/>
                <a:gd name="T6" fmla="*/ 2147483646 w 432"/>
                <a:gd name="T7" fmla="*/ 0 h 1584"/>
                <a:gd name="T8" fmla="*/ 0 60000 65536"/>
                <a:gd name="T9" fmla="*/ 0 60000 65536"/>
                <a:gd name="T10" fmla="*/ 0 60000 65536"/>
                <a:gd name="T11" fmla="*/ 0 60000 65536"/>
                <a:gd name="T12" fmla="*/ 0 w 432"/>
                <a:gd name="T13" fmla="*/ 0 h 1584"/>
                <a:gd name="T14" fmla="*/ 432 w 432"/>
                <a:gd name="T15" fmla="*/ 1584 h 1584"/>
              </a:gdLst>
              <a:ahLst/>
              <a:cxnLst>
                <a:cxn ang="T8">
                  <a:pos x="T0" y="T1"/>
                </a:cxn>
                <a:cxn ang="T9">
                  <a:pos x="T2" y="T3"/>
                </a:cxn>
                <a:cxn ang="T10">
                  <a:pos x="T4" y="T5"/>
                </a:cxn>
                <a:cxn ang="T11">
                  <a:pos x="T6" y="T7"/>
                </a:cxn>
              </a:cxnLst>
              <a:rect l="T12" t="T13" r="T14" b="T15"/>
              <a:pathLst>
                <a:path w="432" h="1584">
                  <a:moveTo>
                    <a:pt x="0" y="1584"/>
                  </a:moveTo>
                  <a:cubicBezTo>
                    <a:pt x="72" y="1568"/>
                    <a:pt x="144" y="1552"/>
                    <a:pt x="192" y="1488"/>
                  </a:cubicBezTo>
                  <a:cubicBezTo>
                    <a:pt x="240" y="1424"/>
                    <a:pt x="248" y="1448"/>
                    <a:pt x="288" y="1200"/>
                  </a:cubicBezTo>
                  <a:cubicBezTo>
                    <a:pt x="328" y="952"/>
                    <a:pt x="408" y="200"/>
                    <a:pt x="432" y="0"/>
                  </a:cubicBezTo>
                </a:path>
              </a:pathLst>
            </a:custGeom>
            <a:noFill/>
            <a:ln w="381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39" name="Freeform 12">
              <a:extLst>
                <a:ext uri="{FF2B5EF4-FFF2-40B4-BE49-F238E27FC236}">
                  <a16:creationId xmlns:a16="http://schemas.microsoft.com/office/drawing/2014/main" id="{2317994E-34EB-45BE-83B3-50B0C4E78CA9}"/>
                </a:ext>
              </a:extLst>
            </p:cNvPr>
            <p:cNvSpPr>
              <a:spLocks/>
            </p:cNvSpPr>
            <p:nvPr/>
          </p:nvSpPr>
          <p:spPr bwMode="auto">
            <a:xfrm>
              <a:off x="4648200" y="1295400"/>
              <a:ext cx="685800" cy="2514600"/>
            </a:xfrm>
            <a:custGeom>
              <a:avLst/>
              <a:gdLst>
                <a:gd name="T0" fmla="*/ 0 w 432"/>
                <a:gd name="T1" fmla="*/ 2147483646 h 1584"/>
                <a:gd name="T2" fmla="*/ 2147483646 w 432"/>
                <a:gd name="T3" fmla="*/ 2147483646 h 1584"/>
                <a:gd name="T4" fmla="*/ 2147483646 w 432"/>
                <a:gd name="T5" fmla="*/ 2147483646 h 1584"/>
                <a:gd name="T6" fmla="*/ 2147483646 w 432"/>
                <a:gd name="T7" fmla="*/ 0 h 1584"/>
                <a:gd name="T8" fmla="*/ 0 60000 65536"/>
                <a:gd name="T9" fmla="*/ 0 60000 65536"/>
                <a:gd name="T10" fmla="*/ 0 60000 65536"/>
                <a:gd name="T11" fmla="*/ 0 60000 65536"/>
                <a:gd name="T12" fmla="*/ 0 w 432"/>
                <a:gd name="T13" fmla="*/ 0 h 1584"/>
                <a:gd name="T14" fmla="*/ 432 w 432"/>
                <a:gd name="T15" fmla="*/ 1584 h 1584"/>
              </a:gdLst>
              <a:ahLst/>
              <a:cxnLst>
                <a:cxn ang="T8">
                  <a:pos x="T0" y="T1"/>
                </a:cxn>
                <a:cxn ang="T9">
                  <a:pos x="T2" y="T3"/>
                </a:cxn>
                <a:cxn ang="T10">
                  <a:pos x="T4" y="T5"/>
                </a:cxn>
                <a:cxn ang="T11">
                  <a:pos x="T6" y="T7"/>
                </a:cxn>
              </a:cxnLst>
              <a:rect l="T12" t="T13" r="T14" b="T15"/>
              <a:pathLst>
                <a:path w="432" h="1584">
                  <a:moveTo>
                    <a:pt x="0" y="1584"/>
                  </a:moveTo>
                  <a:cubicBezTo>
                    <a:pt x="72" y="1568"/>
                    <a:pt x="144" y="1552"/>
                    <a:pt x="192" y="1488"/>
                  </a:cubicBezTo>
                  <a:cubicBezTo>
                    <a:pt x="240" y="1424"/>
                    <a:pt x="248" y="1448"/>
                    <a:pt x="288" y="1200"/>
                  </a:cubicBezTo>
                  <a:cubicBezTo>
                    <a:pt x="328" y="952"/>
                    <a:pt x="408" y="200"/>
                    <a:pt x="432" y="0"/>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40" name="Line 14">
              <a:extLst>
                <a:ext uri="{FF2B5EF4-FFF2-40B4-BE49-F238E27FC236}">
                  <a16:creationId xmlns:a16="http://schemas.microsoft.com/office/drawing/2014/main" id="{F9E36B67-9046-4996-9FB7-C34F1BFBBA6C}"/>
                </a:ext>
              </a:extLst>
            </p:cNvPr>
            <p:cNvSpPr>
              <a:spLocks noChangeShapeType="1"/>
            </p:cNvSpPr>
            <p:nvPr/>
          </p:nvSpPr>
          <p:spPr bwMode="auto">
            <a:xfrm flipH="1">
              <a:off x="1143000" y="3886200"/>
              <a:ext cx="31242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2241" name="Line 15">
              <a:extLst>
                <a:ext uri="{FF2B5EF4-FFF2-40B4-BE49-F238E27FC236}">
                  <a16:creationId xmlns:a16="http://schemas.microsoft.com/office/drawing/2014/main" id="{709C30EA-DE97-4089-B86F-6602817E2298}"/>
                </a:ext>
              </a:extLst>
            </p:cNvPr>
            <p:cNvSpPr>
              <a:spLocks noChangeShapeType="1"/>
            </p:cNvSpPr>
            <p:nvPr/>
          </p:nvSpPr>
          <p:spPr bwMode="auto">
            <a:xfrm flipH="1">
              <a:off x="4219575" y="3810000"/>
              <a:ext cx="152400" cy="7620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2242" name="Line 16">
              <a:extLst>
                <a:ext uri="{FF2B5EF4-FFF2-40B4-BE49-F238E27FC236}">
                  <a16:creationId xmlns:a16="http://schemas.microsoft.com/office/drawing/2014/main" id="{3426184F-369F-4712-9D6E-719FBA7AA2EB}"/>
                </a:ext>
              </a:extLst>
            </p:cNvPr>
            <p:cNvSpPr>
              <a:spLocks noChangeShapeType="1"/>
            </p:cNvSpPr>
            <p:nvPr/>
          </p:nvSpPr>
          <p:spPr bwMode="auto">
            <a:xfrm flipH="1">
              <a:off x="5105400" y="3810000"/>
              <a:ext cx="4572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2243" name="Line 17">
              <a:extLst>
                <a:ext uri="{FF2B5EF4-FFF2-40B4-BE49-F238E27FC236}">
                  <a16:creationId xmlns:a16="http://schemas.microsoft.com/office/drawing/2014/main" id="{8CFEF4E1-5E7E-499D-86FB-99DA670BCD00}"/>
                </a:ext>
              </a:extLst>
            </p:cNvPr>
            <p:cNvSpPr>
              <a:spLocks noChangeShapeType="1"/>
            </p:cNvSpPr>
            <p:nvPr/>
          </p:nvSpPr>
          <p:spPr bwMode="auto">
            <a:xfrm flipH="1">
              <a:off x="4191000" y="3810000"/>
              <a:ext cx="152400" cy="167640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2244" name="Freeform 19">
              <a:extLst>
                <a:ext uri="{FF2B5EF4-FFF2-40B4-BE49-F238E27FC236}">
                  <a16:creationId xmlns:a16="http://schemas.microsoft.com/office/drawing/2014/main" id="{47529545-5F63-4917-B667-76A843934059}"/>
                </a:ext>
              </a:extLst>
            </p:cNvPr>
            <p:cNvSpPr>
              <a:spLocks/>
            </p:cNvSpPr>
            <p:nvPr/>
          </p:nvSpPr>
          <p:spPr bwMode="auto">
            <a:xfrm>
              <a:off x="3581400" y="5486400"/>
              <a:ext cx="609600" cy="381000"/>
            </a:xfrm>
            <a:custGeom>
              <a:avLst/>
              <a:gdLst>
                <a:gd name="T0" fmla="*/ 2147483646 w 384"/>
                <a:gd name="T1" fmla="*/ 0 h 240"/>
                <a:gd name="T2" fmla="*/ 2147483646 w 384"/>
                <a:gd name="T3" fmla="*/ 2147483646 h 240"/>
                <a:gd name="T4" fmla="*/ 0 w 384"/>
                <a:gd name="T5" fmla="*/ 2147483646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384" y="0"/>
                  </a:moveTo>
                  <a:cubicBezTo>
                    <a:pt x="368" y="76"/>
                    <a:pt x="352" y="152"/>
                    <a:pt x="288" y="192"/>
                  </a:cubicBezTo>
                  <a:cubicBezTo>
                    <a:pt x="224" y="232"/>
                    <a:pt x="48" y="232"/>
                    <a:pt x="0" y="240"/>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45" name="Line 20">
              <a:extLst>
                <a:ext uri="{FF2B5EF4-FFF2-40B4-BE49-F238E27FC236}">
                  <a16:creationId xmlns:a16="http://schemas.microsoft.com/office/drawing/2014/main" id="{EC1BAEDF-2F10-4932-9442-A9ECC158E4C6}"/>
                </a:ext>
              </a:extLst>
            </p:cNvPr>
            <p:cNvSpPr>
              <a:spLocks noChangeShapeType="1"/>
            </p:cNvSpPr>
            <p:nvPr/>
          </p:nvSpPr>
          <p:spPr bwMode="auto">
            <a:xfrm flipH="1">
              <a:off x="1219200" y="5867400"/>
              <a:ext cx="2362200" cy="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2246" name="Text Box 21">
              <a:extLst>
                <a:ext uri="{FF2B5EF4-FFF2-40B4-BE49-F238E27FC236}">
                  <a16:creationId xmlns:a16="http://schemas.microsoft.com/office/drawing/2014/main" id="{DECE08AA-086E-4184-8216-CEAE63BFFE3F}"/>
                </a:ext>
              </a:extLst>
            </p:cNvPr>
            <p:cNvSpPr txBox="1">
              <a:spLocks noChangeArrowheads="1"/>
            </p:cNvSpPr>
            <p:nvPr/>
          </p:nvSpPr>
          <p:spPr bwMode="auto">
            <a:xfrm>
              <a:off x="3505200" y="136366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Arial" panose="020B0604020202020204" pitchFamily="34" charset="0"/>
                </a:rPr>
                <a:t>I (mA)</a:t>
              </a:r>
            </a:p>
          </p:txBody>
        </p:sp>
        <p:sp>
          <p:nvSpPr>
            <p:cNvPr id="52247" name="Text Box 22">
              <a:extLst>
                <a:ext uri="{FF2B5EF4-FFF2-40B4-BE49-F238E27FC236}">
                  <a16:creationId xmlns:a16="http://schemas.microsoft.com/office/drawing/2014/main" id="{67C97E84-89AD-497F-88DB-43BE05E600D0}"/>
                </a:ext>
              </a:extLst>
            </p:cNvPr>
            <p:cNvSpPr txBox="1">
              <a:spLocks noChangeArrowheads="1"/>
            </p:cNvSpPr>
            <p:nvPr/>
          </p:nvSpPr>
          <p:spPr bwMode="auto">
            <a:xfrm>
              <a:off x="6629400" y="38862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Arial" panose="020B0604020202020204" pitchFamily="34" charset="0"/>
                </a:rPr>
                <a:t>V (volts)</a:t>
              </a:r>
            </a:p>
          </p:txBody>
        </p:sp>
        <p:sp>
          <p:nvSpPr>
            <p:cNvPr id="52248" name="Text Box 23">
              <a:extLst>
                <a:ext uri="{FF2B5EF4-FFF2-40B4-BE49-F238E27FC236}">
                  <a16:creationId xmlns:a16="http://schemas.microsoft.com/office/drawing/2014/main" id="{68F32F54-60DF-4695-8849-344FE16CED4D}"/>
                </a:ext>
              </a:extLst>
            </p:cNvPr>
            <p:cNvSpPr txBox="1">
              <a:spLocks noChangeArrowheads="1"/>
            </p:cNvSpPr>
            <p:nvPr/>
          </p:nvSpPr>
          <p:spPr bwMode="auto">
            <a:xfrm>
              <a:off x="4572000" y="5562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Arial" panose="020B0604020202020204" pitchFamily="34" charset="0"/>
                </a:rPr>
                <a:t>I (</a:t>
              </a:r>
              <a:r>
                <a:rPr lang="el-GR" altLang="en-US" sz="1800" b="1">
                  <a:latin typeface="Arial" panose="020B0604020202020204" pitchFamily="34" charset="0"/>
                  <a:cs typeface="Times New Roman" panose="02020603050405020304" pitchFamily="18" charset="0"/>
                </a:rPr>
                <a:t>μ</a:t>
              </a:r>
              <a:r>
                <a:rPr lang="en-US" altLang="en-US" sz="1800" b="1">
                  <a:latin typeface="Arial" panose="020B0604020202020204" pitchFamily="34" charset="0"/>
                </a:rPr>
                <a:t>A)  </a:t>
              </a:r>
            </a:p>
          </p:txBody>
        </p:sp>
        <p:sp>
          <p:nvSpPr>
            <p:cNvPr id="52249" name="AutoShape 24">
              <a:extLst>
                <a:ext uri="{FF2B5EF4-FFF2-40B4-BE49-F238E27FC236}">
                  <a16:creationId xmlns:a16="http://schemas.microsoft.com/office/drawing/2014/main" id="{EBE60607-419F-46E8-9F53-725A24315975}"/>
                </a:ext>
              </a:extLst>
            </p:cNvPr>
            <p:cNvSpPr>
              <a:spLocks noChangeArrowheads="1"/>
            </p:cNvSpPr>
            <p:nvPr/>
          </p:nvSpPr>
          <p:spPr bwMode="auto">
            <a:xfrm>
              <a:off x="6477000" y="1752600"/>
              <a:ext cx="1371600" cy="381000"/>
            </a:xfrm>
            <a:prstGeom prst="wedgeEllipseCallout">
              <a:avLst>
                <a:gd name="adj1" fmla="val -71250"/>
                <a:gd name="adj2" fmla="val -9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cs typeface="Times New Roman" panose="02020603050405020304" pitchFamily="18" charset="0"/>
                </a:rPr>
                <a:t>–75</a:t>
              </a:r>
              <a:r>
                <a:rPr lang="en-US" altLang="en-US" sz="1800" b="1" baseline="30000">
                  <a:cs typeface="Times New Roman" panose="02020603050405020304" pitchFamily="18" charset="0"/>
                </a:rPr>
                <a:t>o</a:t>
              </a:r>
              <a:r>
                <a:rPr lang="en-US" altLang="en-US" sz="1800" b="1">
                  <a:cs typeface="Times New Roman" panose="02020603050405020304" pitchFamily="18" charset="0"/>
                </a:rPr>
                <a:t>C</a:t>
              </a:r>
            </a:p>
          </p:txBody>
        </p:sp>
        <p:sp>
          <p:nvSpPr>
            <p:cNvPr id="52250" name="AutoShape 25">
              <a:extLst>
                <a:ext uri="{FF2B5EF4-FFF2-40B4-BE49-F238E27FC236}">
                  <a16:creationId xmlns:a16="http://schemas.microsoft.com/office/drawing/2014/main" id="{744B9C9C-6706-4EBC-A7C4-718CAEBF12F8}"/>
                </a:ext>
              </a:extLst>
            </p:cNvPr>
            <p:cNvSpPr>
              <a:spLocks noChangeArrowheads="1"/>
            </p:cNvSpPr>
            <p:nvPr/>
          </p:nvSpPr>
          <p:spPr bwMode="auto">
            <a:xfrm>
              <a:off x="6553200" y="2514600"/>
              <a:ext cx="1143000" cy="381000"/>
            </a:xfrm>
            <a:prstGeom prst="wedgeEllipseCallout">
              <a:avLst>
                <a:gd name="adj1" fmla="val -118333"/>
                <a:gd name="adj2" fmla="val -230833"/>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cs typeface="Times New Roman" panose="02020603050405020304" pitchFamily="18" charset="0"/>
                </a:rPr>
                <a:t>25</a:t>
              </a:r>
              <a:r>
                <a:rPr lang="en-US" altLang="en-US" sz="1800" b="1" baseline="30000">
                  <a:cs typeface="Times New Roman" panose="02020603050405020304" pitchFamily="18" charset="0"/>
                </a:rPr>
                <a:t>o</a:t>
              </a:r>
              <a:r>
                <a:rPr lang="en-US" altLang="en-US" sz="1800" b="1">
                  <a:cs typeface="Times New Roman" panose="02020603050405020304" pitchFamily="18" charset="0"/>
                </a:rPr>
                <a:t>C</a:t>
              </a:r>
            </a:p>
          </p:txBody>
        </p:sp>
        <p:sp>
          <p:nvSpPr>
            <p:cNvPr id="52251" name="AutoShape 26">
              <a:extLst>
                <a:ext uri="{FF2B5EF4-FFF2-40B4-BE49-F238E27FC236}">
                  <a16:creationId xmlns:a16="http://schemas.microsoft.com/office/drawing/2014/main" id="{A98CFEBC-25C9-4DB9-B102-8E1246A3E3FC}"/>
                </a:ext>
              </a:extLst>
            </p:cNvPr>
            <p:cNvSpPr>
              <a:spLocks noChangeArrowheads="1"/>
            </p:cNvSpPr>
            <p:nvPr/>
          </p:nvSpPr>
          <p:spPr bwMode="auto">
            <a:xfrm>
              <a:off x="3124200" y="2514600"/>
              <a:ext cx="1143000" cy="457200"/>
            </a:xfrm>
            <a:prstGeom prst="wedgeEllipseCallout">
              <a:avLst>
                <a:gd name="adj1" fmla="val 133194"/>
                <a:gd name="adj2" fmla="val -130903"/>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FFFF"/>
                  </a:solidFill>
                  <a:cs typeface="Times New Roman" panose="02020603050405020304" pitchFamily="18" charset="0"/>
                </a:rPr>
                <a:t>125</a:t>
              </a:r>
              <a:r>
                <a:rPr lang="en-US" altLang="en-US" sz="1800" b="1" baseline="30000">
                  <a:solidFill>
                    <a:srgbClr val="FFFFFF"/>
                  </a:solidFill>
                  <a:cs typeface="Times New Roman" panose="02020603050405020304" pitchFamily="18" charset="0"/>
                </a:rPr>
                <a:t>o</a:t>
              </a:r>
              <a:r>
                <a:rPr lang="en-US" altLang="en-US" sz="1800" b="1">
                  <a:solidFill>
                    <a:srgbClr val="FFFFFF"/>
                  </a:solidFill>
                  <a:cs typeface="Times New Roman" panose="02020603050405020304" pitchFamily="18" charset="0"/>
                </a:rPr>
                <a:t>C</a:t>
              </a:r>
            </a:p>
          </p:txBody>
        </p:sp>
      </p:grpSp>
      <p:cxnSp>
        <p:nvCxnSpPr>
          <p:cNvPr id="26" name="Straight Connector 25">
            <a:extLst>
              <a:ext uri="{FF2B5EF4-FFF2-40B4-BE49-F238E27FC236}">
                <a16:creationId xmlns:a16="http://schemas.microsoft.com/office/drawing/2014/main" id="{439251ED-F091-40EE-A0EB-338C4333F14D}"/>
              </a:ext>
            </a:extLst>
          </p:cNvPr>
          <p:cNvCxnSpPr/>
          <p:nvPr/>
        </p:nvCxnSpPr>
        <p:spPr>
          <a:xfrm>
            <a:off x="2667000" y="3810000"/>
            <a:ext cx="6858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D3D5DD-B18C-405C-AE28-A1FA38F9FB06}"/>
              </a:ext>
            </a:extLst>
          </p:cNvPr>
          <p:cNvCxnSpPr/>
          <p:nvPr/>
        </p:nvCxnSpPr>
        <p:spPr>
          <a:xfrm rot="16200000" flipH="1">
            <a:off x="3581400" y="3505200"/>
            <a:ext cx="4648200" cy="76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2230" name="Line 14">
            <a:extLst>
              <a:ext uri="{FF2B5EF4-FFF2-40B4-BE49-F238E27FC236}">
                <a16:creationId xmlns:a16="http://schemas.microsoft.com/office/drawing/2014/main" id="{13848C6E-5330-4C6C-86DA-6ADB620B3492}"/>
              </a:ext>
            </a:extLst>
          </p:cNvPr>
          <p:cNvSpPr>
            <a:spLocks noChangeShapeType="1"/>
          </p:cNvSpPr>
          <p:nvPr/>
        </p:nvSpPr>
        <p:spPr bwMode="auto">
          <a:xfrm flipH="1">
            <a:off x="2667000" y="3886200"/>
            <a:ext cx="3124200" cy="0"/>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
        <p:nvSpPr>
          <p:cNvPr id="29" name="Line 8">
            <a:extLst>
              <a:ext uri="{FF2B5EF4-FFF2-40B4-BE49-F238E27FC236}">
                <a16:creationId xmlns:a16="http://schemas.microsoft.com/office/drawing/2014/main" id="{1BD22B54-66D5-4844-B960-E95CA62CDDF3}"/>
              </a:ext>
            </a:extLst>
          </p:cNvPr>
          <p:cNvSpPr>
            <a:spLocks noChangeShapeType="1"/>
          </p:cNvSpPr>
          <p:nvPr/>
        </p:nvSpPr>
        <p:spPr bwMode="auto">
          <a:xfrm>
            <a:off x="1524000" y="890157"/>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890687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A9A26E8-B4B6-4947-8DBF-130BF53E6E5C}"/>
              </a:ext>
            </a:extLst>
          </p:cNvPr>
          <p:cNvSpPr>
            <a:spLocks noGrp="1" noChangeArrowheads="1"/>
          </p:cNvSpPr>
          <p:nvPr>
            <p:ph type="title"/>
          </p:nvPr>
        </p:nvSpPr>
        <p:spPr>
          <a:xfrm>
            <a:off x="4724400" y="157651"/>
            <a:ext cx="8229600" cy="827088"/>
          </a:xfrm>
        </p:spPr>
        <p:txBody>
          <a:bodyPr anchor="t">
            <a:normAutofit/>
          </a:bodyPr>
          <a:lstStyle/>
          <a:p>
            <a:pPr eaLnBrk="1" hangingPunct="1"/>
            <a:r>
              <a:rPr lang="en-US" altLang="en-US" sz="3600" dirty="0">
                <a:solidFill>
                  <a:schemeClr val="accent2">
                    <a:lumMod val="75000"/>
                  </a:schemeClr>
                </a:solidFill>
                <a:latin typeface="Times New Roman" panose="02020603050405020304" pitchFamily="18" charset="0"/>
                <a:cs typeface="Times New Roman" panose="02020603050405020304" pitchFamily="18" charset="0"/>
              </a:rPr>
              <a:t>Diode current equation</a:t>
            </a:r>
          </a:p>
        </p:txBody>
      </p:sp>
      <p:sp>
        <p:nvSpPr>
          <p:cNvPr id="50180" name="Rectangle 3">
            <a:extLst>
              <a:ext uri="{FF2B5EF4-FFF2-40B4-BE49-F238E27FC236}">
                <a16:creationId xmlns:a16="http://schemas.microsoft.com/office/drawing/2014/main" id="{D9BDB07C-CA3A-40DC-9854-67D6E3F3BF1A}"/>
              </a:ext>
            </a:extLst>
          </p:cNvPr>
          <p:cNvSpPr txBox="1">
            <a:spLocks noChangeArrowheads="1"/>
          </p:cNvSpPr>
          <p:nvPr/>
        </p:nvSpPr>
        <p:spPr bwMode="auto">
          <a:xfrm>
            <a:off x="1814943" y="3803071"/>
            <a:ext cx="8915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Wingdings" panose="05000000000000000000" pitchFamily="2" charset="2"/>
              <a:buChar char="§"/>
              <a:defRPr/>
            </a:pPr>
            <a:r>
              <a:rPr lang="en-US" altLang="en-US" sz="2000" i="1" dirty="0">
                <a:latin typeface="Arial" panose="020B0604020202020204" pitchFamily="34" charset="0"/>
                <a:cs typeface="Arial" panose="020B0604020202020204" pitchFamily="34" charset="0"/>
              </a:rPr>
              <a:t>I</a:t>
            </a:r>
            <a:r>
              <a:rPr lang="en-US" altLang="en-US" sz="2000" i="1" baseline="-25000" dirty="0">
                <a:latin typeface="Arial" panose="020B0604020202020204" pitchFamily="34" charset="0"/>
                <a:cs typeface="Arial" panose="020B0604020202020204" pitchFamily="34" charset="0"/>
              </a:rPr>
              <a:t>D</a:t>
            </a:r>
            <a:r>
              <a:rPr lang="en-US" altLang="en-US" sz="2000" i="1" dirty="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is diode current </a:t>
            </a:r>
          </a:p>
          <a:p>
            <a:pPr eaLnBrk="1" hangingPunct="1">
              <a:buFont typeface="Wingdings" panose="05000000000000000000" pitchFamily="2" charset="2"/>
              <a:buChar char="§"/>
              <a:defRPr/>
            </a:pPr>
            <a:r>
              <a:rPr lang="en-US" altLang="en-US" sz="2000" i="1" dirty="0">
                <a:latin typeface="Arial" panose="020B0604020202020204" pitchFamily="34" charset="0"/>
                <a:cs typeface="Arial" panose="020B0604020202020204" pitchFamily="34" charset="0"/>
              </a:rPr>
              <a:t>I</a:t>
            </a:r>
            <a:r>
              <a:rPr lang="en-US" altLang="en-US" sz="2000" i="1" baseline="-25000" dirty="0">
                <a:latin typeface="Arial" panose="020B0604020202020204" pitchFamily="34" charset="0"/>
                <a:cs typeface="Arial" panose="020B0604020202020204" pitchFamily="34" charset="0"/>
              </a:rPr>
              <a:t>o</a:t>
            </a:r>
            <a:r>
              <a:rPr lang="en-US" altLang="en-US" sz="2000" i="1" dirty="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is reverse saturation current</a:t>
            </a:r>
            <a:endParaRPr lang="en-US" altLang="en-US" sz="2000" i="1" dirty="0">
              <a:latin typeface="Arial" panose="020B0604020202020204" pitchFamily="34" charset="0"/>
              <a:cs typeface="Arial" panose="020B0604020202020204" pitchFamily="34" charset="0"/>
            </a:endParaRPr>
          </a:p>
          <a:p>
            <a:pPr eaLnBrk="1" hangingPunct="1">
              <a:buFont typeface="Wingdings" panose="05000000000000000000" pitchFamily="2" charset="2"/>
              <a:buChar char="§"/>
              <a:defRPr/>
            </a:pPr>
            <a:r>
              <a:rPr lang="en-US" altLang="en-US" sz="2000" i="1" dirty="0">
                <a:latin typeface="Arial" panose="020B0604020202020204" pitchFamily="34" charset="0"/>
                <a:cs typeface="Arial" panose="020B0604020202020204" pitchFamily="34" charset="0"/>
              </a:rPr>
              <a:t>V</a:t>
            </a:r>
            <a:r>
              <a:rPr lang="en-US" altLang="en-US" sz="2000" i="1" baseline="-25000" dirty="0">
                <a:latin typeface="Arial" panose="020B0604020202020204" pitchFamily="34" charset="0"/>
                <a:cs typeface="Arial" panose="020B0604020202020204" pitchFamily="34" charset="0"/>
              </a:rPr>
              <a:t>D</a:t>
            </a:r>
            <a:r>
              <a:rPr lang="en-US" altLang="en-US" sz="2000" i="1" dirty="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is voltage applied to diode (+</a:t>
            </a:r>
            <a:r>
              <a:rPr lang="en-US" altLang="en-US" sz="2000" dirty="0" err="1">
                <a:latin typeface="Arial" panose="020B0604020202020204" pitchFamily="34" charset="0"/>
                <a:cs typeface="Arial" panose="020B0604020202020204" pitchFamily="34" charset="0"/>
              </a:rPr>
              <a:t>ve</a:t>
            </a:r>
            <a:r>
              <a:rPr lang="en-US" altLang="en-US" sz="2000" dirty="0">
                <a:latin typeface="Arial" panose="020B0604020202020204" pitchFamily="34" charset="0"/>
                <a:cs typeface="Arial" panose="020B0604020202020204" pitchFamily="34" charset="0"/>
              </a:rPr>
              <a:t> for forward and –</a:t>
            </a:r>
            <a:r>
              <a:rPr lang="en-US" altLang="en-US" sz="2000" dirty="0" err="1">
                <a:latin typeface="Arial" panose="020B0604020202020204" pitchFamily="34" charset="0"/>
                <a:cs typeface="Arial" panose="020B0604020202020204" pitchFamily="34" charset="0"/>
              </a:rPr>
              <a:t>ve</a:t>
            </a:r>
            <a:r>
              <a:rPr lang="en-US" altLang="en-US" sz="2000" dirty="0">
                <a:latin typeface="Arial" panose="020B0604020202020204" pitchFamily="34" charset="0"/>
                <a:cs typeface="Arial" panose="020B0604020202020204" pitchFamily="34" charset="0"/>
              </a:rPr>
              <a:t> for reverse bias)</a:t>
            </a:r>
          </a:p>
          <a:p>
            <a:pPr eaLnBrk="1" hangingPunct="1">
              <a:buFont typeface="Wingdings" panose="05000000000000000000" pitchFamily="2" charset="2"/>
              <a:buChar char="§"/>
              <a:defRPr/>
            </a:pPr>
            <a:r>
              <a:rPr lang="en-US" altLang="en-US" sz="2000" i="1" dirty="0">
                <a:latin typeface="Arial" panose="020B0604020202020204" pitchFamily="34" charset="0"/>
                <a:cs typeface="Arial" panose="020B0604020202020204" pitchFamily="34" charset="0"/>
              </a:rPr>
              <a:t>V</a:t>
            </a:r>
            <a:r>
              <a:rPr lang="en-US" altLang="en-US" sz="2000" i="1" baseline="-25000" dirty="0">
                <a:latin typeface="Arial" panose="020B0604020202020204" pitchFamily="34" charset="0"/>
                <a:cs typeface="Arial" panose="020B0604020202020204" pitchFamily="34" charset="0"/>
              </a:rPr>
              <a:t>T</a:t>
            </a:r>
            <a:r>
              <a:rPr lang="en-US" altLang="en-US" sz="2000" i="1" dirty="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is thermal voltage = </a:t>
            </a:r>
            <a:r>
              <a:rPr lang="en-US" altLang="en-US" sz="2000" dirty="0" err="1">
                <a:latin typeface="Arial" panose="020B0604020202020204" pitchFamily="34" charset="0"/>
                <a:cs typeface="Arial" panose="020B0604020202020204" pitchFamily="34" charset="0"/>
              </a:rPr>
              <a:t>kT</a:t>
            </a:r>
            <a:r>
              <a:rPr lang="en-US" altLang="en-US" sz="2000" dirty="0">
                <a:latin typeface="Arial" panose="020B0604020202020204" pitchFamily="34" charset="0"/>
                <a:cs typeface="Arial" panose="020B0604020202020204" pitchFamily="34" charset="0"/>
              </a:rPr>
              <a:t>/q = T / 11600 (T is temperature in Kelvin = 						      273+temp in </a:t>
            </a:r>
            <a:r>
              <a:rPr lang="en-US" altLang="en-US" sz="1800" baseline="30000" dirty="0">
                <a:latin typeface="Arial" panose="020B0604020202020204" pitchFamily="34" charset="0"/>
                <a:cs typeface="Arial" panose="020B0604020202020204" pitchFamily="34" charset="0"/>
              </a:rPr>
              <a:t>O</a:t>
            </a:r>
            <a:r>
              <a:rPr lang="en-US" altLang="en-US" sz="2000" dirty="0">
                <a:latin typeface="Arial" panose="020B0604020202020204" pitchFamily="34" charset="0"/>
                <a:cs typeface="Arial" panose="020B0604020202020204" pitchFamily="34" charset="0"/>
              </a:rPr>
              <a:t>C)</a:t>
            </a:r>
          </a:p>
          <a:p>
            <a:pPr eaLnBrk="1" hangingPunct="1">
              <a:buFont typeface="Wingdings" panose="05000000000000000000" pitchFamily="2" charset="2"/>
              <a:buChar char="§"/>
              <a:defRPr/>
            </a:pPr>
            <a:r>
              <a:rPr lang="el-GR" altLang="en-US" sz="2000" i="1" dirty="0">
                <a:latin typeface="Arial" panose="020B0604020202020204" pitchFamily="34" charset="0"/>
                <a:cs typeface="Arial" panose="020B0604020202020204" pitchFamily="34" charset="0"/>
              </a:rPr>
              <a:t>η</a:t>
            </a:r>
            <a:r>
              <a:rPr lang="en-US" altLang="en-US" sz="2000" dirty="0">
                <a:latin typeface="Arial" panose="020B0604020202020204" pitchFamily="34" charset="0"/>
                <a:cs typeface="Arial" panose="020B0604020202020204" pitchFamily="34" charset="0"/>
              </a:rPr>
              <a:t> is a constant = 1 for Ge and 2 for Si</a:t>
            </a:r>
          </a:p>
          <a:p>
            <a:pPr marL="0" indent="0">
              <a:buNone/>
              <a:defRPr/>
            </a:pPr>
            <a:endParaRPr lang="en-US" altLang="en-US" sz="2000" dirty="0">
              <a:latin typeface="Arial" panose="020B0604020202020204" pitchFamily="34" charset="0"/>
              <a:cs typeface="Arial" panose="020B0604020202020204" pitchFamily="34" charset="0"/>
            </a:endParaRPr>
          </a:p>
        </p:txBody>
      </p:sp>
      <p:graphicFrame>
        <p:nvGraphicFramePr>
          <p:cNvPr id="3" name="Object 8">
            <a:extLst>
              <a:ext uri="{FF2B5EF4-FFF2-40B4-BE49-F238E27FC236}">
                <a16:creationId xmlns:a16="http://schemas.microsoft.com/office/drawing/2014/main" id="{FFA69C24-9169-4A2A-A650-AB913C824CA4}"/>
              </a:ext>
            </a:extLst>
          </p:cNvPr>
          <p:cNvGraphicFramePr>
            <a:graphicFrameLocks noChangeAspect="1"/>
          </p:cNvGraphicFramePr>
          <p:nvPr>
            <p:extLst>
              <p:ext uri="{D42A27DB-BD31-4B8C-83A1-F6EECF244321}">
                <p14:modId xmlns:p14="http://schemas.microsoft.com/office/powerpoint/2010/main" val="3091469353"/>
              </p:ext>
            </p:extLst>
          </p:nvPr>
        </p:nvGraphicFramePr>
        <p:xfrm>
          <a:off x="4114800" y="1219208"/>
          <a:ext cx="3124200" cy="652463"/>
        </p:xfrm>
        <a:graphic>
          <a:graphicData uri="http://schemas.openxmlformats.org/presentationml/2006/ole">
            <mc:AlternateContent xmlns:mc="http://schemas.openxmlformats.org/markup-compatibility/2006">
              <mc:Choice xmlns:v="urn:schemas-microsoft-com:vml" Requires="v">
                <p:oleObj spid="_x0000_s1078" name="Equation" r:id="rId3" imgW="1155700" imgH="241300" progId="Equation.3">
                  <p:embed/>
                </p:oleObj>
              </mc:Choice>
              <mc:Fallback>
                <p:oleObj name="Equation" r:id="rId3" imgW="1155700" imgH="241300" progId="Equation.3">
                  <p:embed/>
                  <p:pic>
                    <p:nvPicPr>
                      <p:cNvPr id="3" name="Object 8">
                        <a:extLst>
                          <a:ext uri="{FF2B5EF4-FFF2-40B4-BE49-F238E27FC236}">
                            <a16:creationId xmlns:a16="http://schemas.microsoft.com/office/drawing/2014/main" id="{FFA69C24-9169-4A2A-A650-AB913C824C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219208"/>
                        <a:ext cx="31242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1" name="Object 9">
            <a:extLst>
              <a:ext uri="{FF2B5EF4-FFF2-40B4-BE49-F238E27FC236}">
                <a16:creationId xmlns:a16="http://schemas.microsoft.com/office/drawing/2014/main" id="{BA54C065-ACE5-4069-B24B-42AA963B3C24}"/>
              </a:ext>
            </a:extLst>
          </p:cNvPr>
          <p:cNvGraphicFramePr>
            <a:graphicFrameLocks noChangeAspect="1"/>
          </p:cNvGraphicFramePr>
          <p:nvPr>
            <p:extLst>
              <p:ext uri="{D42A27DB-BD31-4B8C-83A1-F6EECF244321}">
                <p14:modId xmlns:p14="http://schemas.microsoft.com/office/powerpoint/2010/main" val="766986383"/>
              </p:ext>
            </p:extLst>
          </p:nvPr>
        </p:nvGraphicFramePr>
        <p:xfrm>
          <a:off x="4724400" y="2001986"/>
          <a:ext cx="2133600" cy="571500"/>
        </p:xfrm>
        <a:graphic>
          <a:graphicData uri="http://schemas.openxmlformats.org/presentationml/2006/ole">
            <mc:AlternateContent xmlns:mc="http://schemas.openxmlformats.org/markup-compatibility/2006">
              <mc:Choice xmlns:v="urn:schemas-microsoft-com:vml" Requires="v">
                <p:oleObj spid="_x0000_s1079" name="Equation" r:id="rId5" imgW="901309" imgH="241195" progId="Equation.3">
                  <p:embed/>
                </p:oleObj>
              </mc:Choice>
              <mc:Fallback>
                <p:oleObj name="Equation" r:id="rId5" imgW="901309" imgH="241195" progId="Equation.3">
                  <p:embed/>
                  <p:pic>
                    <p:nvPicPr>
                      <p:cNvPr id="50181" name="Object 9">
                        <a:extLst>
                          <a:ext uri="{FF2B5EF4-FFF2-40B4-BE49-F238E27FC236}">
                            <a16:creationId xmlns:a16="http://schemas.microsoft.com/office/drawing/2014/main" id="{BA54C065-ACE5-4069-B24B-42AA963B3C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001986"/>
                        <a:ext cx="2133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
        <p:nvSpPr>
          <p:cNvPr id="10" name="Line 8">
            <a:extLst>
              <a:ext uri="{FF2B5EF4-FFF2-40B4-BE49-F238E27FC236}">
                <a16:creationId xmlns:a16="http://schemas.microsoft.com/office/drawing/2014/main" id="{1BD22B54-66D5-4844-B960-E95CA62CDDF3}"/>
              </a:ext>
            </a:extLst>
          </p:cNvPr>
          <p:cNvSpPr>
            <a:spLocks noChangeShapeType="1"/>
          </p:cNvSpPr>
          <p:nvPr/>
        </p:nvSpPr>
        <p:spPr bwMode="auto">
          <a:xfrm>
            <a:off x="1524000" y="7239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539587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accent2">
                    <a:lumMod val="75000"/>
                  </a:schemeClr>
                </a:solidFill>
                <a:latin typeface="Times New Roman" panose="02020603050405020304" pitchFamily="18" charset="0"/>
                <a:cs typeface="Times New Roman" panose="02020603050405020304" pitchFamily="18" charset="0"/>
              </a:rPr>
              <a:t>Diode current equation</a:t>
            </a:r>
            <a:endParaRPr lang="en-IN" dirty="0"/>
          </a:p>
        </p:txBody>
      </p:sp>
      <p:sp>
        <p:nvSpPr>
          <p:cNvPr id="4" name="Rectangle 3">
            <a:extLst>
              <a:ext uri="{FF2B5EF4-FFF2-40B4-BE49-F238E27FC236}">
                <a16:creationId xmlns:a16="http://schemas.microsoft.com/office/drawing/2014/main" id="{557CABB5-CC1D-46AE-89CC-8EAF7F78E806}"/>
              </a:ext>
            </a:extLst>
          </p:cNvPr>
          <p:cNvSpPr txBox="1">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Wingdings" panose="05000000000000000000" pitchFamily="2" charset="2"/>
              <a:buChar char="§"/>
            </a:pPr>
            <a:endParaRPr lang="en-US" altLang="en-US" sz="2000" dirty="0">
              <a:latin typeface="Arial" panose="020B0604020202020204" pitchFamily="34" charset="0"/>
              <a:cs typeface="Arial" panose="020B0604020202020204" pitchFamily="34" charset="0"/>
            </a:endParaRPr>
          </a:p>
          <a:p>
            <a:pPr eaLnBrk="1" hangingPunct="1">
              <a:buFont typeface="Wingdings" panose="05000000000000000000" pitchFamily="2" charset="2"/>
              <a:buChar char="§"/>
            </a:pPr>
            <a:endParaRPr lang="en-US" altLang="en-US" sz="2000" dirty="0">
              <a:latin typeface="Arial" panose="020B0604020202020204" pitchFamily="34" charset="0"/>
              <a:cs typeface="Arial" panose="020B0604020202020204" pitchFamily="34" charset="0"/>
            </a:endParaRPr>
          </a:p>
          <a:p>
            <a:pPr eaLnBrk="1" hangingPunct="1">
              <a:buFont typeface="Wingdings" panose="05000000000000000000" pitchFamily="2" charset="2"/>
              <a:buChar char="§"/>
            </a:pPr>
            <a:endParaRPr lang="en-US" altLang="en-US" sz="2000" dirty="0">
              <a:latin typeface="Arial" panose="020B0604020202020204" pitchFamily="34" charset="0"/>
              <a:cs typeface="Arial" panose="020B0604020202020204" pitchFamily="34" charset="0"/>
            </a:endParaRPr>
          </a:p>
          <a:p>
            <a:pPr eaLnBrk="1" hangingPunct="1">
              <a:buFont typeface="Wingdings" panose="05000000000000000000" pitchFamily="2" charset="2"/>
              <a:buChar char="§"/>
            </a:pPr>
            <a:r>
              <a:rPr lang="en-US" altLang="en-US" sz="2000" dirty="0">
                <a:latin typeface="Arial" panose="020B0604020202020204" pitchFamily="34" charset="0"/>
                <a:cs typeface="Arial" panose="020B0604020202020204" pitchFamily="34" charset="0"/>
              </a:rPr>
              <a:t>For positive values of V</a:t>
            </a:r>
            <a:r>
              <a:rPr lang="en-US" altLang="en-US" sz="2000" baseline="-25000" dirty="0">
                <a:latin typeface="Arial" panose="020B0604020202020204" pitchFamily="34" charset="0"/>
                <a:cs typeface="Arial" panose="020B0604020202020204" pitchFamily="34" charset="0"/>
              </a:rPr>
              <a:t>D</a:t>
            </a:r>
            <a:r>
              <a:rPr lang="en-US" altLang="en-US" sz="2000" dirty="0">
                <a:latin typeface="Arial" panose="020B0604020202020204" pitchFamily="34" charset="0"/>
                <a:cs typeface="Arial" panose="020B0604020202020204" pitchFamily="34" charset="0"/>
              </a:rPr>
              <a:t> (forward bias), </a:t>
            </a:r>
            <a:endParaRPr lang="en-US" altLang="en-US" sz="20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
            </a:pPr>
            <a:endParaRPr lang="en-US" altLang="en-US" sz="2000" dirty="0">
              <a:latin typeface="Arial" panose="020B0604020202020204" pitchFamily="34" charset="0"/>
              <a:cs typeface="Arial" panose="020B0604020202020204" pitchFamily="34" charset="0"/>
            </a:endParaRPr>
          </a:p>
          <a:p>
            <a:pPr eaLnBrk="1" hangingPunct="1">
              <a:buFont typeface="Wingdings" panose="05000000000000000000" pitchFamily="2" charset="2"/>
              <a:buChar char="§"/>
            </a:pPr>
            <a:endParaRPr lang="en-US" altLang="en-US" sz="2000" dirty="0">
              <a:latin typeface="Arial" panose="020B0604020202020204" pitchFamily="34" charset="0"/>
              <a:cs typeface="Arial" panose="020B0604020202020204" pitchFamily="34" charset="0"/>
            </a:endParaRPr>
          </a:p>
          <a:p>
            <a:pPr eaLnBrk="1" hangingPunct="1">
              <a:buFont typeface="Wingdings" panose="05000000000000000000" pitchFamily="2" charset="2"/>
              <a:buChar char="§"/>
            </a:pPr>
            <a:endParaRPr lang="en-US" altLang="en-US" sz="2000" dirty="0">
              <a:latin typeface="Arial" panose="020B0604020202020204" pitchFamily="34" charset="0"/>
              <a:cs typeface="Arial" panose="020B0604020202020204" pitchFamily="34" charset="0"/>
            </a:endParaRPr>
          </a:p>
          <a:p>
            <a:pPr eaLnBrk="1" hangingPunct="1">
              <a:buFont typeface="Wingdings" panose="05000000000000000000" pitchFamily="2" charset="2"/>
              <a:buChar char="§"/>
            </a:pPr>
            <a:endParaRPr lang="en-US" altLang="en-US" sz="2000" dirty="0">
              <a:latin typeface="Arial" panose="020B0604020202020204" pitchFamily="34" charset="0"/>
              <a:cs typeface="Arial" panose="020B0604020202020204" pitchFamily="34" charset="0"/>
            </a:endParaRPr>
          </a:p>
          <a:p>
            <a:pPr eaLnBrk="1" hangingPunct="1">
              <a:buFont typeface="Wingdings" panose="05000000000000000000" pitchFamily="2" charset="2"/>
              <a:buChar char="§"/>
            </a:pPr>
            <a:r>
              <a:rPr lang="en-US" altLang="en-US" sz="2000" dirty="0">
                <a:latin typeface="Arial" panose="020B0604020202020204" pitchFamily="34" charset="0"/>
                <a:cs typeface="Arial" panose="020B0604020202020204" pitchFamily="34" charset="0"/>
              </a:rPr>
              <a:t>For large negative values of V</a:t>
            </a:r>
            <a:r>
              <a:rPr lang="en-US" altLang="en-US" sz="2000" baseline="-25000" dirty="0">
                <a:latin typeface="Arial" panose="020B0604020202020204" pitchFamily="34" charset="0"/>
                <a:cs typeface="Arial" panose="020B0604020202020204" pitchFamily="34" charset="0"/>
              </a:rPr>
              <a:t>D</a:t>
            </a:r>
            <a:r>
              <a:rPr lang="en-US" altLang="en-US" sz="2000" dirty="0">
                <a:latin typeface="Arial" panose="020B0604020202020204" pitchFamily="34" charset="0"/>
                <a:cs typeface="Arial" panose="020B0604020202020204" pitchFamily="34" charset="0"/>
              </a:rPr>
              <a:t> (reverse bias), </a:t>
            </a:r>
            <a:r>
              <a:rPr lang="en-US" altLang="en-US" sz="2000" i="1"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I</a:t>
            </a:r>
            <a:r>
              <a:rPr lang="en-US" altLang="en-US" sz="2400" i="1" baseline="-25000" dirty="0">
                <a:latin typeface="Times New Roman" panose="02020603050405020304" pitchFamily="18" charset="0"/>
                <a:cs typeface="Times New Roman" panose="02020603050405020304" pitchFamily="18" charset="0"/>
              </a:rPr>
              <a:t>D</a:t>
            </a:r>
            <a:r>
              <a:rPr lang="en-US" altLang="en-US" sz="2400" i="1" dirty="0">
                <a:latin typeface="Times New Roman" panose="02020603050405020304" pitchFamily="18" charset="0"/>
                <a:cs typeface="Times New Roman" panose="02020603050405020304" pitchFamily="18" charset="0"/>
              </a:rPr>
              <a:t> ≈ –I</a:t>
            </a:r>
            <a:r>
              <a:rPr lang="en-US" altLang="en-US" sz="2400" i="1" baseline="-25000" dirty="0">
                <a:latin typeface="Times New Roman" panose="02020603050405020304" pitchFamily="18" charset="0"/>
                <a:cs typeface="Times New Roman" panose="02020603050405020304" pitchFamily="18" charset="0"/>
              </a:rPr>
              <a:t>o</a:t>
            </a:r>
          </a:p>
          <a:p>
            <a:pPr eaLnBrk="1" hangingPunct="1">
              <a:buFont typeface="Wingdings" panose="05000000000000000000" pitchFamily="2" charset="2"/>
              <a:buChar char="§"/>
            </a:pPr>
            <a:endParaRPr lang="en-US" altLang="en-US" sz="2000" b="1" dirty="0"/>
          </a:p>
        </p:txBody>
      </p:sp>
      <p:graphicFrame>
        <p:nvGraphicFramePr>
          <p:cNvPr id="5" name="Object 1">
            <a:extLst>
              <a:ext uri="{FF2B5EF4-FFF2-40B4-BE49-F238E27FC236}">
                <a16:creationId xmlns:a16="http://schemas.microsoft.com/office/drawing/2014/main" id="{EC7C238B-DB46-45A1-96FF-E554519CFB1A}"/>
              </a:ext>
            </a:extLst>
          </p:cNvPr>
          <p:cNvGraphicFramePr>
            <a:graphicFrameLocks noChangeAspect="1"/>
          </p:cNvGraphicFramePr>
          <p:nvPr>
            <p:extLst>
              <p:ext uri="{D42A27DB-BD31-4B8C-83A1-F6EECF244321}">
                <p14:modId xmlns:p14="http://schemas.microsoft.com/office/powerpoint/2010/main" val="2105976825"/>
              </p:ext>
            </p:extLst>
          </p:nvPr>
        </p:nvGraphicFramePr>
        <p:xfrm>
          <a:off x="7223126" y="2619670"/>
          <a:ext cx="1852613" cy="533400"/>
        </p:xfrm>
        <a:graphic>
          <a:graphicData uri="http://schemas.openxmlformats.org/presentationml/2006/ole">
            <mc:AlternateContent xmlns:mc="http://schemas.openxmlformats.org/markup-compatibility/2006">
              <mc:Choice xmlns:v="urn:schemas-microsoft-com:vml" Requires="v">
                <p:oleObj spid="_x0000_s6168" name="Equation" r:id="rId3" imgW="838200" imgH="241300" progId="Equation.3">
                  <p:embed/>
                </p:oleObj>
              </mc:Choice>
              <mc:Fallback>
                <p:oleObj name="Equation" r:id="rId3" imgW="838200" imgH="241300" progId="Equation.3">
                  <p:embed/>
                  <p:pic>
                    <p:nvPicPr>
                      <p:cNvPr id="50183" name="Object 1">
                        <a:extLst>
                          <a:ext uri="{FF2B5EF4-FFF2-40B4-BE49-F238E27FC236}">
                            <a16:creationId xmlns:a16="http://schemas.microsoft.com/office/drawing/2014/main" id="{EC7C238B-DB46-45A1-96FF-E554519CFB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126" y="2619670"/>
                        <a:ext cx="18526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8">
            <a:extLst>
              <a:ext uri="{FF2B5EF4-FFF2-40B4-BE49-F238E27FC236}">
                <a16:creationId xmlns:a16="http://schemas.microsoft.com/office/drawing/2014/main" id="{FFA69C24-9169-4A2A-A650-AB913C824CA4}"/>
              </a:ext>
            </a:extLst>
          </p:cNvPr>
          <p:cNvGraphicFramePr>
            <a:graphicFrameLocks noChangeAspect="1"/>
          </p:cNvGraphicFramePr>
          <p:nvPr>
            <p:extLst>
              <p:ext uri="{D42A27DB-BD31-4B8C-83A1-F6EECF244321}">
                <p14:modId xmlns:p14="http://schemas.microsoft.com/office/powerpoint/2010/main" val="1634191346"/>
              </p:ext>
            </p:extLst>
          </p:nvPr>
        </p:nvGraphicFramePr>
        <p:xfrm>
          <a:off x="4114800" y="1565577"/>
          <a:ext cx="3124200" cy="652463"/>
        </p:xfrm>
        <a:graphic>
          <a:graphicData uri="http://schemas.openxmlformats.org/presentationml/2006/ole">
            <mc:AlternateContent xmlns:mc="http://schemas.openxmlformats.org/markup-compatibility/2006">
              <mc:Choice xmlns:v="urn:schemas-microsoft-com:vml" Requires="v">
                <p:oleObj spid="_x0000_s6169" name="Equation" r:id="rId5" imgW="1155700" imgH="241300" progId="Equation.3">
                  <p:embed/>
                </p:oleObj>
              </mc:Choice>
              <mc:Fallback>
                <p:oleObj name="Equation" r:id="rId5" imgW="1155700" imgH="241300" progId="Equation.3">
                  <p:embed/>
                  <p:pic>
                    <p:nvPicPr>
                      <p:cNvPr id="3" name="Object 8">
                        <a:extLst>
                          <a:ext uri="{FF2B5EF4-FFF2-40B4-BE49-F238E27FC236}">
                            <a16:creationId xmlns:a16="http://schemas.microsoft.com/office/drawing/2014/main" id="{FFA69C24-9169-4A2A-A650-AB913C824C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1565577"/>
                        <a:ext cx="31242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81169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0AF1-ADB8-4468-BA04-697A455C8FB9}"/>
              </a:ext>
            </a:extLst>
          </p:cNvPr>
          <p:cNvSpPr>
            <a:spLocks noGrp="1"/>
          </p:cNvSpPr>
          <p:nvPr>
            <p:ph type="title"/>
          </p:nvPr>
        </p:nvSpPr>
        <p:spPr>
          <a:xfrm>
            <a:off x="2992706" y="201563"/>
            <a:ext cx="9330591" cy="827088"/>
          </a:xfrm>
        </p:spPr>
        <p:txBody>
          <a:bodyPr>
            <a:normAutofit/>
          </a:bodyPr>
          <a:lstStyle/>
          <a:p>
            <a:pPr>
              <a:defRPr/>
            </a:pPr>
            <a:r>
              <a:rPr lang="en-US" sz="3600" dirty="0">
                <a:solidFill>
                  <a:schemeClr val="accent2">
                    <a:lumMod val="75000"/>
                  </a:schemeClr>
                </a:solidFill>
                <a:latin typeface="Times New Roman" panose="02020603050405020304" pitchFamily="18" charset="0"/>
                <a:cs typeface="Times New Roman" panose="02020603050405020304" pitchFamily="18" charset="0"/>
              </a:rPr>
              <a:t>Effect of Temperature on the Diode current</a:t>
            </a:r>
            <a:endParaRPr lang="en-IN" sz="3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1203" name="Content Placeholder 2">
            <a:extLst>
              <a:ext uri="{FF2B5EF4-FFF2-40B4-BE49-F238E27FC236}">
                <a16:creationId xmlns:a16="http://schemas.microsoft.com/office/drawing/2014/main" id="{2E8DF103-BA49-42A0-840C-2A56168879A4}"/>
              </a:ext>
            </a:extLst>
          </p:cNvPr>
          <p:cNvSpPr>
            <a:spLocks noGrp="1"/>
          </p:cNvSpPr>
          <p:nvPr>
            <p:ph idx="1"/>
          </p:nvPr>
        </p:nvSpPr>
        <p:spPr>
          <a:xfrm>
            <a:off x="2107810" y="1368474"/>
            <a:ext cx="8229600" cy="5287963"/>
          </a:xfrm>
        </p:spPr>
        <p:txBody>
          <a:bodyPr/>
          <a:lstStyle/>
          <a:p>
            <a:r>
              <a:rPr lang="en-US" altLang="en-US" sz="2400" dirty="0">
                <a:latin typeface="Times New Roman" panose="02020603050405020304" pitchFamily="18" charset="0"/>
                <a:cs typeface="Times New Roman" panose="02020603050405020304" pitchFamily="18" charset="0"/>
              </a:rPr>
              <a:t>Reverse current  </a:t>
            </a:r>
            <a:r>
              <a:rPr lang="en-US" altLang="en-US" sz="2400" b="1" dirty="0">
                <a:latin typeface="Times New Roman" panose="02020603050405020304" pitchFamily="18" charset="0"/>
                <a:cs typeface="Times New Roman" panose="02020603050405020304" pitchFamily="18" charset="0"/>
              </a:rPr>
              <a:t>doubles</a:t>
            </a:r>
            <a:r>
              <a:rPr lang="en-US" altLang="en-US" sz="2400" dirty="0">
                <a:latin typeface="Times New Roman" panose="02020603050405020304" pitchFamily="18" charset="0"/>
                <a:cs typeface="Times New Roman" panose="02020603050405020304" pitchFamily="18" charset="0"/>
              </a:rPr>
              <a:t> for every </a:t>
            </a:r>
            <a:r>
              <a:rPr lang="en-US" altLang="en-US" sz="2400" b="1" dirty="0">
                <a:latin typeface="Times New Roman" panose="02020603050405020304" pitchFamily="18" charset="0"/>
                <a:cs typeface="Times New Roman" panose="02020603050405020304" pitchFamily="18" charset="0"/>
              </a:rPr>
              <a:t>10 degree rise </a:t>
            </a:r>
            <a:r>
              <a:rPr lang="en-US" altLang="en-US" sz="2400" dirty="0">
                <a:latin typeface="Times New Roman" panose="02020603050405020304" pitchFamily="18" charset="0"/>
                <a:cs typeface="Times New Roman" panose="02020603050405020304" pitchFamily="18" charset="0"/>
              </a:rPr>
              <a:t>in temperature.</a:t>
            </a:r>
          </a:p>
          <a:p>
            <a:endParaRPr lang="en-US" altLang="en-US" sz="2400" dirty="0">
              <a:latin typeface="Times New Roman" panose="02020603050405020304" pitchFamily="18" charset="0"/>
              <a:cs typeface="Times New Roman" panose="02020603050405020304" pitchFamily="18" charset="0"/>
            </a:endParaRPr>
          </a:p>
          <a:p>
            <a:endParaRPr lang="en-IN" altLang="en-US" dirty="0"/>
          </a:p>
          <a:p>
            <a:endParaRPr lang="en-IN" altLang="en-US" dirty="0"/>
          </a:p>
          <a:p>
            <a:endParaRPr lang="en-IN" altLang="en-US" dirty="0"/>
          </a:p>
          <a:p>
            <a:endParaRPr lang="en-IN" altLang="en-US" dirty="0"/>
          </a:p>
          <a:p>
            <a:r>
              <a:rPr lang="en-IN" altLang="en-US" sz="2400" dirty="0">
                <a:latin typeface="Times New Roman" panose="02020603050405020304" pitchFamily="18" charset="0"/>
                <a:cs typeface="Times New Roman" panose="02020603050405020304" pitchFamily="18" charset="0"/>
              </a:rPr>
              <a:t>Forward cut-in voltage changes -2.5mV/</a:t>
            </a:r>
            <a:r>
              <a:rPr lang="en-IN" altLang="en-US" sz="1400" dirty="0">
                <a:latin typeface="Times New Roman" panose="02020603050405020304" pitchFamily="18" charset="0"/>
                <a:cs typeface="Times New Roman" panose="02020603050405020304" pitchFamily="18" charset="0"/>
              </a:rPr>
              <a:t>0</a:t>
            </a:r>
            <a:r>
              <a:rPr lang="en-IN" altLang="en-US" sz="2400" dirty="0">
                <a:latin typeface="Times New Roman" panose="02020603050405020304" pitchFamily="18" charset="0"/>
                <a:cs typeface="Times New Roman" panose="02020603050405020304" pitchFamily="18" charset="0"/>
              </a:rPr>
              <a:t>C increase in </a:t>
            </a:r>
            <a:r>
              <a:rPr lang="en-IN" altLang="en-US" sz="2400" dirty="0" err="1">
                <a:latin typeface="Times New Roman" panose="02020603050405020304" pitchFamily="18" charset="0"/>
                <a:cs typeface="Times New Roman" panose="02020603050405020304" pitchFamily="18" charset="0"/>
              </a:rPr>
              <a:t>temparature</a:t>
            </a:r>
            <a:endParaRPr lang="en-IN" altLang="en-US" sz="2400" dirty="0">
              <a:latin typeface="Times New Roman" panose="02020603050405020304" pitchFamily="18" charset="0"/>
              <a:cs typeface="Times New Roman" panose="02020603050405020304" pitchFamily="18" charset="0"/>
            </a:endParaRPr>
          </a:p>
        </p:txBody>
      </p:sp>
      <p:graphicFrame>
        <p:nvGraphicFramePr>
          <p:cNvPr id="51204" name="Object 7">
            <a:extLst>
              <a:ext uri="{FF2B5EF4-FFF2-40B4-BE49-F238E27FC236}">
                <a16:creationId xmlns:a16="http://schemas.microsoft.com/office/drawing/2014/main" id="{6C62D941-F0B0-4612-82C2-FF4467F6D7E7}"/>
              </a:ext>
            </a:extLst>
          </p:cNvPr>
          <p:cNvGraphicFramePr>
            <a:graphicFrameLocks noChangeAspect="1"/>
          </p:cNvGraphicFramePr>
          <p:nvPr/>
        </p:nvGraphicFramePr>
        <p:xfrm>
          <a:off x="3962400" y="2057400"/>
          <a:ext cx="2967038" cy="685800"/>
        </p:xfrm>
        <a:graphic>
          <a:graphicData uri="http://schemas.openxmlformats.org/presentationml/2006/ole">
            <mc:AlternateContent xmlns:mc="http://schemas.openxmlformats.org/markup-compatibility/2006">
              <mc:Choice xmlns:v="urn:schemas-microsoft-com:vml" Requires="v">
                <p:oleObj spid="_x0000_s2070" name="Equation" r:id="rId3" imgW="1040948" imgH="241195" progId="Equation.3">
                  <p:embed/>
                </p:oleObj>
              </mc:Choice>
              <mc:Fallback>
                <p:oleObj name="Equation" r:id="rId3" imgW="1040948" imgH="241195" progId="Equation.3">
                  <p:embed/>
                  <p:pic>
                    <p:nvPicPr>
                      <p:cNvPr id="51204" name="Object 7">
                        <a:extLst>
                          <a:ext uri="{FF2B5EF4-FFF2-40B4-BE49-F238E27FC236}">
                            <a16:creationId xmlns:a16="http://schemas.microsoft.com/office/drawing/2014/main" id="{6C62D941-F0B0-4612-82C2-FF4467F6D7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057400"/>
                        <a:ext cx="2967038"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
        <p:nvSpPr>
          <p:cNvPr id="7" name="Line 8">
            <a:extLst>
              <a:ext uri="{FF2B5EF4-FFF2-40B4-BE49-F238E27FC236}">
                <a16:creationId xmlns:a16="http://schemas.microsoft.com/office/drawing/2014/main" id="{1BD22B54-66D5-4844-B960-E95CA62CDDF3}"/>
              </a:ext>
            </a:extLst>
          </p:cNvPr>
          <p:cNvSpPr>
            <a:spLocks noChangeShapeType="1"/>
          </p:cNvSpPr>
          <p:nvPr/>
        </p:nvSpPr>
        <p:spPr bwMode="auto">
          <a:xfrm>
            <a:off x="1524000" y="1111828"/>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368530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64B16C1B-05EF-49BE-88E6-217E742C29B9}"/>
              </a:ext>
            </a:extLst>
          </p:cNvPr>
          <p:cNvSpPr>
            <a:spLocks noGrp="1"/>
          </p:cNvSpPr>
          <p:nvPr>
            <p:ph type="title"/>
          </p:nvPr>
        </p:nvSpPr>
        <p:spPr>
          <a:xfrm>
            <a:off x="4860925" y="136525"/>
            <a:ext cx="8229600" cy="827088"/>
          </a:xfrm>
        </p:spPr>
        <p:txBody>
          <a:bodyPr>
            <a:normAutofit/>
          </a:bodyPr>
          <a:lstStyle/>
          <a:p>
            <a:r>
              <a:rPr lang="en-US" altLang="en-US" sz="3600" dirty="0">
                <a:solidFill>
                  <a:schemeClr val="accent2">
                    <a:lumMod val="75000"/>
                  </a:schemeClr>
                </a:solidFill>
                <a:latin typeface="Times New Roman" panose="02020603050405020304" pitchFamily="18" charset="0"/>
                <a:cs typeface="Times New Roman" panose="02020603050405020304" pitchFamily="18" charset="0"/>
              </a:rPr>
              <a:t>Problems</a:t>
            </a:r>
            <a:endParaRPr lang="en-IN" altLang="en-US" sz="3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3251" name="Rectangle 2">
            <a:extLst>
              <a:ext uri="{FF2B5EF4-FFF2-40B4-BE49-F238E27FC236}">
                <a16:creationId xmlns:a16="http://schemas.microsoft.com/office/drawing/2014/main" id="{838AA056-0EC3-4C00-B1CE-02D0CD2BC028}"/>
              </a:ext>
            </a:extLst>
          </p:cNvPr>
          <p:cNvSpPr>
            <a:spLocks noGrp="1" noChangeArrowheads="1"/>
          </p:cNvSpPr>
          <p:nvPr>
            <p:ph idx="1"/>
          </p:nvPr>
        </p:nvSpPr>
        <p:spPr>
          <a:xfrm>
            <a:off x="1543050" y="876300"/>
            <a:ext cx="9124950" cy="839788"/>
          </a:xfrm>
        </p:spPr>
        <p:txBody>
          <a:bodyPr>
            <a:spAutoFit/>
          </a:bodyPr>
          <a:lstStyle/>
          <a:p>
            <a:pPr marL="857250" lvl="1" indent="-457200" algn="just">
              <a:spcBef>
                <a:spcPct val="0"/>
              </a:spcBef>
              <a:buNone/>
            </a:pPr>
            <a:r>
              <a:rPr lang="en-US" altLang="en-US" sz="1800" b="1">
                <a:latin typeface="Arial" panose="020B0604020202020204" pitchFamily="34" charset="0"/>
                <a:cs typeface="Arial" panose="020B0604020202020204" pitchFamily="34" charset="0"/>
              </a:rPr>
              <a:t>Q1. A Si diode has reverse sat current 12nA at 20</a:t>
            </a:r>
            <a:r>
              <a:rPr lang="en-US" altLang="en-US" sz="1800" b="1" baseline="30000">
                <a:latin typeface="Arial" panose="020B0604020202020204" pitchFamily="34" charset="0"/>
                <a:cs typeface="Arial" panose="020B0604020202020204" pitchFamily="34" charset="0"/>
              </a:rPr>
              <a:t>o</a:t>
            </a:r>
            <a:r>
              <a:rPr lang="en-US" altLang="en-US" sz="1800" b="1">
                <a:latin typeface="Arial" panose="020B0604020202020204" pitchFamily="34" charset="0"/>
                <a:cs typeface="Arial" panose="020B0604020202020204" pitchFamily="34" charset="0"/>
              </a:rPr>
              <a:t>C.  (a) Find the diode current when it is forward biased by 0.65 V.  (b) Find the diode current when the temperature rises to 100</a:t>
            </a:r>
            <a:r>
              <a:rPr lang="en-US" altLang="en-US" sz="1800" b="1" baseline="30000">
                <a:latin typeface="Arial" panose="020B0604020202020204" pitchFamily="34" charset="0"/>
                <a:cs typeface="Arial" panose="020B0604020202020204" pitchFamily="34" charset="0"/>
              </a:rPr>
              <a:t>o</a:t>
            </a:r>
            <a:r>
              <a:rPr lang="en-US" altLang="en-US" sz="1800" b="1">
                <a:latin typeface="Arial" panose="020B0604020202020204" pitchFamily="34" charset="0"/>
                <a:cs typeface="Arial" panose="020B0604020202020204" pitchFamily="34" charset="0"/>
              </a:rPr>
              <a:t>C.</a:t>
            </a:r>
            <a:endParaRPr lang="en-IN" altLang="en-US" sz="1800" b="1">
              <a:latin typeface="Arial" panose="020B0604020202020204" pitchFamily="34" charset="0"/>
              <a:cs typeface="Arial" panose="020B0604020202020204" pitchFamily="34" charset="0"/>
            </a:endParaRPr>
          </a:p>
        </p:txBody>
      </p:sp>
      <p:sp>
        <p:nvSpPr>
          <p:cNvPr id="53252" name="TextBox 10">
            <a:extLst>
              <a:ext uri="{FF2B5EF4-FFF2-40B4-BE49-F238E27FC236}">
                <a16:creationId xmlns:a16="http://schemas.microsoft.com/office/drawing/2014/main" id="{870BF0C8-2EB6-42D9-8B60-56C45715C9DB}"/>
              </a:ext>
            </a:extLst>
          </p:cNvPr>
          <p:cNvSpPr txBox="1">
            <a:spLocks noChangeArrowheads="1"/>
          </p:cNvSpPr>
          <p:nvPr/>
        </p:nvSpPr>
        <p:spPr bwMode="auto">
          <a:xfrm>
            <a:off x="7359650" y="1706563"/>
            <a:ext cx="32321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800"/>
              <a:t>Ans:</a:t>
            </a:r>
          </a:p>
          <a:p>
            <a:pPr>
              <a:spcBef>
                <a:spcPct val="0"/>
              </a:spcBef>
              <a:buFontTx/>
              <a:buNone/>
            </a:pPr>
            <a:r>
              <a:rPr lang="en-IN" altLang="en-US" sz="1800"/>
              <a:t>ID1=4.644mA, ID2 = 75.2mA</a:t>
            </a:r>
            <a:endParaRPr lang="en-IN" altLang="en-US" sz="120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260399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619FE7C9-FF8F-4F73-9EC9-ED9F141DF79D}"/>
              </a:ext>
            </a:extLst>
          </p:cNvPr>
          <p:cNvSpPr>
            <a:spLocks noChangeArrowheads="1"/>
          </p:cNvSpPr>
          <p:nvPr/>
        </p:nvSpPr>
        <p:spPr bwMode="auto">
          <a:xfrm>
            <a:off x="1612900" y="1146176"/>
            <a:ext cx="8610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b="1">
                <a:latin typeface="Arial" panose="020B0604020202020204" pitchFamily="34" charset="0"/>
                <a:cs typeface="Arial" panose="020B0604020202020204" pitchFamily="34" charset="0"/>
              </a:rPr>
              <a:t>Q2. </a:t>
            </a:r>
            <a:r>
              <a:rPr lang="en-IN" altLang="en-US" sz="1800" b="1">
                <a:latin typeface="Arial" panose="020B0604020202020204" pitchFamily="34" charset="0"/>
                <a:cs typeface="Arial" panose="020B0604020202020204" pitchFamily="34" charset="0"/>
              </a:rPr>
              <a:t>A Silicon diode has a saturation current of 1pA at 20</a:t>
            </a:r>
            <a:r>
              <a:rPr lang="en-IN" altLang="en-US" sz="1800" b="1" baseline="30000">
                <a:latin typeface="Arial" panose="020B0604020202020204" pitchFamily="34" charset="0"/>
                <a:cs typeface="Arial" panose="020B0604020202020204" pitchFamily="34" charset="0"/>
              </a:rPr>
              <a:t>0</a:t>
            </a:r>
            <a:r>
              <a:rPr lang="en-IN" altLang="en-US" sz="1800" b="1">
                <a:latin typeface="Arial" panose="020B0604020202020204" pitchFamily="34" charset="0"/>
                <a:cs typeface="Arial" panose="020B0604020202020204" pitchFamily="34" charset="0"/>
              </a:rPr>
              <a:t>C. Determine (a) Diode bias voltage when diode current is 3mA (b) Diode bias current when the temperature changes to 100</a:t>
            </a:r>
            <a:r>
              <a:rPr lang="en-IN" altLang="en-US" sz="1800" b="1" baseline="30000">
                <a:latin typeface="Arial" panose="020B0604020202020204" pitchFamily="34" charset="0"/>
                <a:cs typeface="Arial" panose="020B0604020202020204" pitchFamily="34" charset="0"/>
              </a:rPr>
              <a:t>0</a:t>
            </a:r>
            <a:r>
              <a:rPr lang="en-IN" altLang="en-US" sz="1800" b="1">
                <a:latin typeface="Arial" panose="020B0604020202020204" pitchFamily="34" charset="0"/>
                <a:cs typeface="Arial" panose="020B0604020202020204" pitchFamily="34" charset="0"/>
              </a:rPr>
              <a:t>C, for the same bias voltage.</a:t>
            </a:r>
          </a:p>
          <a:p>
            <a:pPr algn="just" eaLnBrk="1" hangingPunct="1">
              <a:spcBef>
                <a:spcPct val="0"/>
              </a:spcBef>
              <a:buFontTx/>
              <a:buNone/>
            </a:pPr>
            <a:endParaRPr lang="en-IN" altLang="en-US" sz="1800" b="1"/>
          </a:p>
          <a:p>
            <a:pPr algn="just" eaLnBrk="1" hangingPunct="1">
              <a:spcBef>
                <a:spcPct val="0"/>
              </a:spcBef>
              <a:buFontTx/>
              <a:buNone/>
            </a:pPr>
            <a:endParaRPr lang="en-US" altLang="en-US" sz="1800" b="1"/>
          </a:p>
        </p:txBody>
      </p:sp>
      <p:sp>
        <p:nvSpPr>
          <p:cNvPr id="54276" name="Rectangle 10">
            <a:extLst>
              <a:ext uri="{FF2B5EF4-FFF2-40B4-BE49-F238E27FC236}">
                <a16:creationId xmlns:a16="http://schemas.microsoft.com/office/drawing/2014/main" id="{7F94BCA3-B66A-4C4C-9740-61C7D43EFBBB}"/>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4" name="Title 3">
            <a:extLst>
              <a:ext uri="{FF2B5EF4-FFF2-40B4-BE49-F238E27FC236}">
                <a16:creationId xmlns:a16="http://schemas.microsoft.com/office/drawing/2014/main" id="{30467507-F8CD-4561-895C-C1F7304A44DF}"/>
              </a:ext>
            </a:extLst>
          </p:cNvPr>
          <p:cNvSpPr>
            <a:spLocks noGrp="1"/>
          </p:cNvSpPr>
          <p:nvPr>
            <p:ph type="title"/>
          </p:nvPr>
        </p:nvSpPr>
        <p:spPr/>
        <p:txBody>
          <a:bodyPr>
            <a:normAutofit fontScale="90000"/>
          </a:bodyPr>
          <a:lstStyle/>
          <a:p>
            <a:r>
              <a:rPr lang="en-US" altLang="en-US" dirty="0">
                <a:solidFill>
                  <a:schemeClr val="accent2">
                    <a:lumMod val="75000"/>
                  </a:schemeClr>
                </a:solidFill>
                <a:latin typeface="Times New Roman" panose="02020603050405020304" pitchFamily="18" charset="0"/>
                <a:cs typeface="Times New Roman" panose="02020603050405020304" pitchFamily="18" charset="0"/>
              </a:rPr>
              <a:t>     </a:t>
            </a:r>
            <a:br>
              <a:rPr lang="en-US" altLang="en-US" dirty="0">
                <a:solidFill>
                  <a:schemeClr val="accent2">
                    <a:lumMod val="75000"/>
                  </a:schemeClr>
                </a:solidFill>
                <a:latin typeface="Times New Roman" panose="02020603050405020304" pitchFamily="18" charset="0"/>
                <a:cs typeface="Times New Roman" panose="02020603050405020304" pitchFamily="18" charset="0"/>
              </a:rPr>
            </a:br>
            <a:r>
              <a:rPr lang="en-US" altLang="en-US" dirty="0">
                <a:solidFill>
                  <a:schemeClr val="accent2">
                    <a:lumMod val="75000"/>
                  </a:schemeClr>
                </a:solidFill>
                <a:latin typeface="Times New Roman" panose="02020603050405020304" pitchFamily="18" charset="0"/>
                <a:cs typeface="Times New Roman" panose="02020603050405020304" pitchFamily="18" charset="0"/>
              </a:rPr>
              <a:t>	Problems</a:t>
            </a:r>
            <a:br>
              <a:rPr lang="en-US" altLang="en-US" dirty="0">
                <a:solidFill>
                  <a:schemeClr val="accent2">
                    <a:lumMod val="75000"/>
                  </a:schemeClr>
                </a:solidFill>
                <a:latin typeface="Times New Roman" panose="02020603050405020304" pitchFamily="18" charset="0"/>
                <a:cs typeface="Times New Roman" panose="02020603050405020304" pitchFamily="18" charset="0"/>
              </a:rPr>
            </a:br>
            <a:br>
              <a:rPr lang="en-US" altLang="en-US" dirty="0">
                <a:solidFill>
                  <a:schemeClr val="accent2">
                    <a:lumMod val="75000"/>
                  </a:schemeClr>
                </a:solidFill>
                <a:latin typeface="Times New Roman" panose="02020603050405020304" pitchFamily="18" charset="0"/>
                <a:cs typeface="Times New Roman" panose="02020603050405020304" pitchFamily="18" charset="0"/>
              </a:rPr>
            </a:br>
            <a:endParaRPr lang="en-IN"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3357917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619FE7C9-FF8F-4F73-9EC9-ED9F141DF79D}"/>
              </a:ext>
            </a:extLst>
          </p:cNvPr>
          <p:cNvSpPr>
            <a:spLocks noChangeArrowheads="1"/>
          </p:cNvSpPr>
          <p:nvPr/>
        </p:nvSpPr>
        <p:spPr bwMode="auto">
          <a:xfrm>
            <a:off x="1612900" y="1146176"/>
            <a:ext cx="8610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b="1">
                <a:latin typeface="Arial" panose="020B0604020202020204" pitchFamily="34" charset="0"/>
                <a:cs typeface="Arial" panose="020B0604020202020204" pitchFamily="34" charset="0"/>
              </a:rPr>
              <a:t>Q2. </a:t>
            </a:r>
            <a:r>
              <a:rPr lang="en-IN" altLang="en-US" sz="1800" b="1">
                <a:latin typeface="Arial" panose="020B0604020202020204" pitchFamily="34" charset="0"/>
                <a:cs typeface="Arial" panose="020B0604020202020204" pitchFamily="34" charset="0"/>
              </a:rPr>
              <a:t>A Silicon diode has a saturation current of 1pA at 20</a:t>
            </a:r>
            <a:r>
              <a:rPr lang="en-IN" altLang="en-US" sz="1800" b="1" baseline="30000">
                <a:latin typeface="Arial" panose="020B0604020202020204" pitchFamily="34" charset="0"/>
                <a:cs typeface="Arial" panose="020B0604020202020204" pitchFamily="34" charset="0"/>
              </a:rPr>
              <a:t>0</a:t>
            </a:r>
            <a:r>
              <a:rPr lang="en-IN" altLang="en-US" sz="1800" b="1">
                <a:latin typeface="Arial" panose="020B0604020202020204" pitchFamily="34" charset="0"/>
                <a:cs typeface="Arial" panose="020B0604020202020204" pitchFamily="34" charset="0"/>
              </a:rPr>
              <a:t>C. Determine (a) Diode bias voltage when diode current is 3mA (b) Diode bias current when the temperature changes to 100</a:t>
            </a:r>
            <a:r>
              <a:rPr lang="en-IN" altLang="en-US" sz="1800" b="1" baseline="30000">
                <a:latin typeface="Arial" panose="020B0604020202020204" pitchFamily="34" charset="0"/>
                <a:cs typeface="Arial" panose="020B0604020202020204" pitchFamily="34" charset="0"/>
              </a:rPr>
              <a:t>0</a:t>
            </a:r>
            <a:r>
              <a:rPr lang="en-IN" altLang="en-US" sz="1800" b="1">
                <a:latin typeface="Arial" panose="020B0604020202020204" pitchFamily="34" charset="0"/>
                <a:cs typeface="Arial" panose="020B0604020202020204" pitchFamily="34" charset="0"/>
              </a:rPr>
              <a:t>C, for the same bias voltage.</a:t>
            </a:r>
          </a:p>
          <a:p>
            <a:pPr algn="just" eaLnBrk="1" hangingPunct="1">
              <a:spcBef>
                <a:spcPct val="0"/>
              </a:spcBef>
              <a:buFontTx/>
              <a:buNone/>
            </a:pPr>
            <a:endParaRPr lang="en-IN" altLang="en-US" sz="1800" b="1"/>
          </a:p>
          <a:p>
            <a:pPr algn="just" eaLnBrk="1" hangingPunct="1">
              <a:spcBef>
                <a:spcPct val="0"/>
              </a:spcBef>
              <a:buFontTx/>
              <a:buNone/>
            </a:pPr>
            <a:endParaRPr lang="en-US" altLang="en-US" sz="1800" b="1"/>
          </a:p>
        </p:txBody>
      </p:sp>
      <p:sp>
        <p:nvSpPr>
          <p:cNvPr id="54276" name="Rectangle 10">
            <a:extLst>
              <a:ext uri="{FF2B5EF4-FFF2-40B4-BE49-F238E27FC236}">
                <a16:creationId xmlns:a16="http://schemas.microsoft.com/office/drawing/2014/main" id="{7F94BCA3-B66A-4C4C-9740-61C7D43EFBBB}"/>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graphicFrame>
        <p:nvGraphicFramePr>
          <p:cNvPr id="54277" name="Object 5">
            <a:extLst>
              <a:ext uri="{FF2B5EF4-FFF2-40B4-BE49-F238E27FC236}">
                <a16:creationId xmlns:a16="http://schemas.microsoft.com/office/drawing/2014/main" id="{EE4A2C72-B129-46A5-9348-2CCA234D3611}"/>
              </a:ext>
            </a:extLst>
          </p:cNvPr>
          <p:cNvGraphicFramePr>
            <a:graphicFrameLocks noChangeAspect="1"/>
          </p:cNvGraphicFramePr>
          <p:nvPr/>
        </p:nvGraphicFramePr>
        <p:xfrm>
          <a:off x="7543800" y="2514601"/>
          <a:ext cx="1828800" cy="1000125"/>
        </p:xfrm>
        <a:graphic>
          <a:graphicData uri="http://schemas.openxmlformats.org/presentationml/2006/ole">
            <mc:AlternateContent xmlns:mc="http://schemas.openxmlformats.org/markup-compatibility/2006">
              <mc:Choice xmlns:v="urn:schemas-microsoft-com:vml" Requires="v">
                <p:oleObj spid="_x0000_s3093" name="Equation" r:id="rId4" imgW="1117600" imgH="609600" progId="Equation.3">
                  <p:embed/>
                </p:oleObj>
              </mc:Choice>
              <mc:Fallback>
                <p:oleObj name="Equation" r:id="rId4" imgW="1117600" imgH="609600" progId="Equation.3">
                  <p:embed/>
                  <p:pic>
                    <p:nvPicPr>
                      <p:cNvPr id="54277" name="Object 5">
                        <a:extLst>
                          <a:ext uri="{FF2B5EF4-FFF2-40B4-BE49-F238E27FC236}">
                            <a16:creationId xmlns:a16="http://schemas.microsoft.com/office/drawing/2014/main" id="{EE4A2C72-B129-46A5-9348-2CCA234D36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2514601"/>
                        <a:ext cx="18288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4278" name="Picture 11">
            <a:extLst>
              <a:ext uri="{FF2B5EF4-FFF2-40B4-BE49-F238E27FC236}">
                <a16:creationId xmlns:a16="http://schemas.microsoft.com/office/drawing/2014/main" id="{5B87C769-B553-438D-87BA-760C4703957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81814" y="2022475"/>
            <a:ext cx="3152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12">
            <a:extLst>
              <a:ext uri="{FF2B5EF4-FFF2-40B4-BE49-F238E27FC236}">
                <a16:creationId xmlns:a16="http://schemas.microsoft.com/office/drawing/2014/main" id="{B33CBED2-B9D7-4C5F-BEF1-83B7EE51645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15188" y="3651250"/>
            <a:ext cx="28194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TextBox 1">
            <a:extLst>
              <a:ext uri="{FF2B5EF4-FFF2-40B4-BE49-F238E27FC236}">
                <a16:creationId xmlns:a16="http://schemas.microsoft.com/office/drawing/2014/main" id="{8BDA1C02-3BC8-49FD-87FD-FC7F14D69CD2}"/>
              </a:ext>
            </a:extLst>
          </p:cNvPr>
          <p:cNvSpPr txBox="1">
            <a:spLocks noChangeArrowheads="1"/>
          </p:cNvSpPr>
          <p:nvPr/>
        </p:nvSpPr>
        <p:spPr bwMode="auto">
          <a:xfrm>
            <a:off x="7778750" y="5662613"/>
            <a:ext cx="2832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800"/>
              <a:t>Ans:</a:t>
            </a:r>
          </a:p>
          <a:p>
            <a:pPr>
              <a:spcBef>
                <a:spcPct val="0"/>
              </a:spcBef>
              <a:buFontTx/>
              <a:buNone/>
            </a:pPr>
            <a:r>
              <a:rPr lang="en-IN" altLang="en-US" sz="1800"/>
              <a:t>V</a:t>
            </a:r>
            <a:r>
              <a:rPr lang="en-IN" altLang="en-US" sz="1200"/>
              <a:t>D </a:t>
            </a:r>
            <a:r>
              <a:rPr lang="en-IN" altLang="en-US" sz="1800"/>
              <a:t>= 1.1 V, ID2 = 7.07mA</a:t>
            </a:r>
            <a:endParaRPr lang="en-IN" altLang="en-US" sz="1200"/>
          </a:p>
        </p:txBody>
      </p:sp>
      <p:sp>
        <p:nvSpPr>
          <p:cNvPr id="4" name="Title 3">
            <a:extLst>
              <a:ext uri="{FF2B5EF4-FFF2-40B4-BE49-F238E27FC236}">
                <a16:creationId xmlns:a16="http://schemas.microsoft.com/office/drawing/2014/main" id="{30467507-F8CD-4561-895C-C1F7304A44DF}"/>
              </a:ext>
            </a:extLst>
          </p:cNvPr>
          <p:cNvSpPr>
            <a:spLocks noGrp="1"/>
          </p:cNvSpPr>
          <p:nvPr>
            <p:ph type="title"/>
          </p:nvPr>
        </p:nvSpPr>
        <p:spPr/>
        <p:txBody>
          <a:bodyPr/>
          <a:lstStyle/>
          <a:p>
            <a:endParaRPr lang="en-IN"/>
          </a:p>
        </p:txBody>
      </p:sp>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794006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77619C98-9936-4592-8BF8-F71FDC8A2172}"/>
              </a:ext>
            </a:extLst>
          </p:cNvPr>
          <p:cNvSpPr>
            <a:spLocks noGrp="1"/>
          </p:cNvSpPr>
          <p:nvPr>
            <p:ph type="title"/>
          </p:nvPr>
        </p:nvSpPr>
        <p:spPr>
          <a:xfrm>
            <a:off x="2908300" y="256381"/>
            <a:ext cx="8229600" cy="827088"/>
          </a:xfrm>
        </p:spPr>
        <p:txBody>
          <a:bodyPr/>
          <a:lstStyle/>
          <a:p>
            <a:r>
              <a:rPr lang="en-IN" altLang="en-US" dirty="0"/>
              <a:t>Exercise Problems</a:t>
            </a:r>
          </a:p>
        </p:txBody>
      </p:sp>
      <p:sp>
        <p:nvSpPr>
          <p:cNvPr id="3" name="Content Placeholder 2">
            <a:extLst>
              <a:ext uri="{FF2B5EF4-FFF2-40B4-BE49-F238E27FC236}">
                <a16:creationId xmlns:a16="http://schemas.microsoft.com/office/drawing/2014/main" id="{714F5AD0-F80D-4599-B76D-5D81256DDD55}"/>
              </a:ext>
            </a:extLst>
          </p:cNvPr>
          <p:cNvSpPr>
            <a:spLocks noGrp="1"/>
          </p:cNvSpPr>
          <p:nvPr>
            <p:ph idx="1"/>
          </p:nvPr>
        </p:nvSpPr>
        <p:spPr>
          <a:xfrm>
            <a:off x="1524000" y="838200"/>
            <a:ext cx="9144000" cy="5715000"/>
          </a:xfrm>
        </p:spPr>
        <p:txBody>
          <a:bodyPr>
            <a:normAutofit lnSpcReduction="10000"/>
          </a:bodyPr>
          <a:lstStyle/>
          <a:p>
            <a:pPr marL="857250" lvl="1" indent="-457200">
              <a:buNone/>
              <a:defRPr/>
            </a:pPr>
            <a:endParaRPr lang="en-US" altLang="en-US" sz="2000" dirty="0">
              <a:latin typeface="Times New Roman" panose="02020603050405020304" pitchFamily="18" charset="0"/>
              <a:cs typeface="Times New Roman" panose="02020603050405020304" pitchFamily="18" charset="0"/>
            </a:endParaRPr>
          </a:p>
          <a:p>
            <a:pPr marL="857250" lvl="1" indent="-457200" algn="just">
              <a:buNone/>
              <a:defRPr/>
            </a:pPr>
            <a:r>
              <a:rPr lang="en-US" altLang="en-US" sz="2000" dirty="0">
                <a:latin typeface="Times New Roman" panose="02020603050405020304" pitchFamily="18" charset="0"/>
                <a:cs typeface="Times New Roman" panose="02020603050405020304" pitchFamily="18" charset="0"/>
              </a:rPr>
              <a:t>Q1. A silicon diode is reverse biased with 5V at room temperature.  if reverse sat current is 60pA, what is the diode current?                                   (</a:t>
            </a:r>
            <a:r>
              <a:rPr lang="en-US" altLang="en-US" sz="2000" dirty="0" err="1">
                <a:latin typeface="Times New Roman" panose="02020603050405020304" pitchFamily="18" charset="0"/>
                <a:cs typeface="Times New Roman" panose="02020603050405020304" pitchFamily="18" charset="0"/>
              </a:rPr>
              <a:t>Ans</a:t>
            </a:r>
            <a:r>
              <a:rPr lang="en-US" altLang="en-US" sz="2000" dirty="0">
                <a:latin typeface="Times New Roman" panose="02020603050405020304" pitchFamily="18" charset="0"/>
                <a:cs typeface="Times New Roman" panose="02020603050405020304" pitchFamily="18" charset="0"/>
              </a:rPr>
              <a:t>: -60pA)</a:t>
            </a:r>
          </a:p>
          <a:p>
            <a:pPr marL="857250" lvl="1" indent="-457200" algn="just">
              <a:buNone/>
              <a:defRPr/>
            </a:pPr>
            <a:endParaRPr lang="en-US" altLang="en-US" sz="2000" dirty="0">
              <a:latin typeface="Times New Roman" panose="02020603050405020304" pitchFamily="18" charset="0"/>
              <a:cs typeface="Times New Roman" panose="02020603050405020304" pitchFamily="18" charset="0"/>
            </a:endParaRPr>
          </a:p>
          <a:p>
            <a:pPr marL="400050" lvl="1" indent="0" algn="just">
              <a:buNone/>
              <a:defRPr/>
            </a:pPr>
            <a:r>
              <a:rPr lang="en-US" altLang="en-US" sz="2000" dirty="0">
                <a:latin typeface="Times New Roman" panose="02020603050405020304" pitchFamily="18" charset="0"/>
                <a:cs typeface="Times New Roman" panose="02020603050405020304" pitchFamily="18" charset="0"/>
              </a:rPr>
              <a:t>Q2. A germanium diode carries a current of 10mA when it is forward biased with     </a:t>
            </a:r>
          </a:p>
          <a:p>
            <a:pPr marL="400050" lvl="1" indent="0" algn="just">
              <a:buNone/>
              <a:defRPr/>
            </a:pPr>
            <a:r>
              <a:rPr lang="en-US" altLang="en-US" sz="2000" dirty="0">
                <a:latin typeface="Times New Roman" panose="02020603050405020304" pitchFamily="18" charset="0"/>
                <a:cs typeface="Times New Roman" panose="02020603050405020304" pitchFamily="18" charset="0"/>
              </a:rPr>
              <a:t>    0.2V at 27</a:t>
            </a:r>
            <a:r>
              <a:rPr lang="en-US" altLang="en-US" sz="2000" baseline="30000" dirty="0">
                <a:latin typeface="Times New Roman" panose="02020603050405020304" pitchFamily="18" charset="0"/>
                <a:cs typeface="Times New Roman" panose="02020603050405020304" pitchFamily="18" charset="0"/>
              </a:rPr>
              <a:t>o</a:t>
            </a:r>
            <a:r>
              <a:rPr lang="en-US" altLang="en-US" sz="2000" dirty="0">
                <a:latin typeface="Times New Roman" panose="02020603050405020304" pitchFamily="18" charset="0"/>
                <a:cs typeface="Times New Roman" panose="02020603050405020304" pitchFamily="18" charset="0"/>
              </a:rPr>
              <a:t>C.  (a) Find reverse sat current.  (b) Find the bias voltage  </a:t>
            </a:r>
          </a:p>
          <a:p>
            <a:pPr marL="400050" lvl="1" indent="0" algn="just">
              <a:buNone/>
              <a:defRPr/>
            </a:pPr>
            <a:r>
              <a:rPr lang="en-US" altLang="en-US" sz="2000" dirty="0">
                <a:latin typeface="Times New Roman" panose="02020603050405020304" pitchFamily="18" charset="0"/>
                <a:cs typeface="Times New Roman" panose="02020603050405020304" pitchFamily="18" charset="0"/>
              </a:rPr>
              <a:t>     required to get a  current of 100mA.                                   </a:t>
            </a:r>
            <a:r>
              <a:rPr lang="en-IN" altLang="en-US" sz="2000" i="1" dirty="0">
                <a:latin typeface="Times New Roman" panose="02020603050405020304" pitchFamily="18" charset="0"/>
                <a:cs typeface="Times New Roman" panose="02020603050405020304" pitchFamily="18" charset="0"/>
              </a:rPr>
              <a:t>(Ans:4.37μA,0.2854V)</a:t>
            </a:r>
            <a:r>
              <a:rPr lang="en-US" altLang="en-US" sz="2000" dirty="0">
                <a:latin typeface="Times New Roman" panose="02020603050405020304" pitchFamily="18" charset="0"/>
                <a:cs typeface="Times New Roman" panose="02020603050405020304" pitchFamily="18" charset="0"/>
              </a:rPr>
              <a:t> </a:t>
            </a:r>
          </a:p>
          <a:p>
            <a:pPr marL="400050" lvl="1" indent="0" algn="just">
              <a:buNone/>
              <a:defRPr/>
            </a:pPr>
            <a:endParaRPr lang="en-US" altLang="en-US" sz="2000" dirty="0">
              <a:latin typeface="Times New Roman" panose="02020603050405020304" pitchFamily="18" charset="0"/>
              <a:cs typeface="Times New Roman" panose="02020603050405020304" pitchFamily="18" charset="0"/>
            </a:endParaRPr>
          </a:p>
          <a:p>
            <a:pPr marL="400050" lvl="1" indent="0" algn="just">
              <a:buNone/>
              <a:defRPr/>
            </a:pPr>
            <a:r>
              <a:rPr lang="en-US" altLang="en-US" sz="2000" dirty="0">
                <a:latin typeface="Times New Roman" panose="02020603050405020304" pitchFamily="18" charset="0"/>
                <a:cs typeface="Times New Roman" panose="02020603050405020304" pitchFamily="18" charset="0"/>
              </a:rPr>
              <a:t>Q3. </a:t>
            </a:r>
            <a:r>
              <a:rPr lang="en-US" sz="2000" dirty="0">
                <a:latin typeface="Times New Roman" panose="02020603050405020304" pitchFamily="18" charset="0"/>
                <a:cs typeface="Times New Roman" panose="02020603050405020304" pitchFamily="18" charset="0"/>
              </a:rPr>
              <a:t>Calculate the factor by which reverse saturation current of silicon diode is  </a:t>
            </a:r>
          </a:p>
          <a:p>
            <a:pPr marL="400050" lvl="1" indent="0" algn="just">
              <a:buNone/>
              <a:defRPr/>
            </a:pPr>
            <a:r>
              <a:rPr lang="en-US" sz="2000" dirty="0">
                <a:latin typeface="Times New Roman" panose="02020603050405020304" pitchFamily="18" charset="0"/>
                <a:cs typeface="Times New Roman" panose="02020603050405020304" pitchFamily="18" charset="0"/>
              </a:rPr>
              <a:t>    multiplied  when the temperature increases from 25 to 100</a:t>
            </a:r>
            <a:r>
              <a:rPr lang="en-US" sz="2000" baseline="30000" dirty="0">
                <a:latin typeface="Times New Roman" panose="02020603050405020304" pitchFamily="18" charset="0"/>
                <a:cs typeface="Times New Roman" panose="02020603050405020304" pitchFamily="18" charset="0"/>
              </a:rPr>
              <a:t>O</a:t>
            </a:r>
            <a:r>
              <a:rPr lang="en-US" sz="2000" dirty="0">
                <a:latin typeface="Times New Roman" panose="02020603050405020304" pitchFamily="18" charset="0"/>
                <a:cs typeface="Times New Roman" panose="02020603050405020304" pitchFamily="18" charset="0"/>
              </a:rPr>
              <a:t>C.									                   (Ans:181)</a:t>
            </a:r>
          </a:p>
          <a:p>
            <a:pPr algn="just" eaLnBrk="1" hangingPunct="1">
              <a:spcBef>
                <a:spcPct val="0"/>
              </a:spcBef>
              <a:buFontTx/>
              <a:buNone/>
              <a:defRPr/>
            </a:pPr>
            <a:r>
              <a:rPr lang="en-IN" altLang="en-US" sz="2000" dirty="0">
                <a:latin typeface="Times New Roman" panose="02020603050405020304" pitchFamily="18" charset="0"/>
                <a:cs typeface="Times New Roman" panose="02020603050405020304" pitchFamily="18" charset="0"/>
              </a:rPr>
              <a:t>	Q6.  The forward current in a Si diode is 15  mA at 27</a:t>
            </a:r>
            <a:r>
              <a:rPr lang="en-IN" altLang="en-US" sz="2000" baseline="30000" dirty="0">
                <a:latin typeface="Times New Roman" panose="02020603050405020304" pitchFamily="18" charset="0"/>
                <a:cs typeface="Times New Roman" panose="02020603050405020304" pitchFamily="18" charset="0"/>
              </a:rPr>
              <a:t>o</a:t>
            </a:r>
            <a:r>
              <a:rPr lang="en-IN" altLang="en-US" sz="2000" dirty="0">
                <a:latin typeface="Times New Roman" panose="02020603050405020304" pitchFamily="18" charset="0"/>
                <a:cs typeface="Times New Roman" panose="02020603050405020304" pitchFamily="18" charset="0"/>
              </a:rPr>
              <a:t>C.  If reverse saturation current is 0.24nA, what is the forward bias voltage?	 		                                                            								    </a:t>
            </a:r>
            <a:r>
              <a:rPr lang="en-IN" altLang="en-US" sz="2000" dirty="0">
                <a:solidFill>
                  <a:srgbClr val="003399"/>
                </a:solidFill>
                <a:latin typeface="Times New Roman" panose="02020603050405020304" pitchFamily="18" charset="0"/>
                <a:cs typeface="Times New Roman" panose="02020603050405020304" pitchFamily="18" charset="0"/>
              </a:rPr>
              <a:t>(</a:t>
            </a:r>
            <a:r>
              <a:rPr lang="en-IN" altLang="en-US" sz="2000" dirty="0" err="1">
                <a:solidFill>
                  <a:srgbClr val="003399"/>
                </a:solidFill>
                <a:latin typeface="Times New Roman" panose="02020603050405020304" pitchFamily="18" charset="0"/>
                <a:cs typeface="Times New Roman" panose="02020603050405020304" pitchFamily="18" charset="0"/>
              </a:rPr>
              <a:t>Ans</a:t>
            </a:r>
            <a:r>
              <a:rPr lang="en-IN" altLang="en-US" sz="2000" dirty="0">
                <a:solidFill>
                  <a:srgbClr val="003399"/>
                </a:solidFill>
                <a:latin typeface="Times New Roman" panose="02020603050405020304" pitchFamily="18" charset="0"/>
                <a:cs typeface="Times New Roman" panose="02020603050405020304" pitchFamily="18" charset="0"/>
              </a:rPr>
              <a:t>: 0.98V)</a:t>
            </a:r>
          </a:p>
          <a:p>
            <a:pPr algn="just" eaLnBrk="1" hangingPunct="1">
              <a:spcBef>
                <a:spcPct val="0"/>
              </a:spcBef>
              <a:buFont typeface="Wingdings" panose="05000000000000000000" pitchFamily="2" charset="2"/>
              <a:buNone/>
              <a:defRPr/>
            </a:pPr>
            <a:r>
              <a:rPr lang="en-IN" altLang="en-US" sz="2000" dirty="0">
                <a:latin typeface="Times New Roman" panose="02020603050405020304" pitchFamily="18" charset="0"/>
                <a:cs typeface="Times New Roman" panose="02020603050405020304" pitchFamily="18" charset="0"/>
              </a:rPr>
              <a:t>	Q7. A germanium diode carries a current of 10mA when it is forward biased with   0.2V at 27</a:t>
            </a:r>
            <a:r>
              <a:rPr lang="en-IN" altLang="en-US" sz="2000" baseline="30000" dirty="0">
                <a:latin typeface="Times New Roman" panose="02020603050405020304" pitchFamily="18" charset="0"/>
                <a:cs typeface="Times New Roman" panose="02020603050405020304" pitchFamily="18" charset="0"/>
              </a:rPr>
              <a:t>o</a:t>
            </a:r>
            <a:r>
              <a:rPr lang="en-IN" altLang="en-US" sz="2000" dirty="0">
                <a:latin typeface="Times New Roman" panose="02020603050405020304" pitchFamily="18" charset="0"/>
                <a:cs typeface="Times New Roman" panose="02020603050405020304" pitchFamily="18" charset="0"/>
              </a:rPr>
              <a:t>C.  (a) Find reverse sat current.  (b) Find the bias voltage required to get a current of 100mA.                                  					           						                 </a:t>
            </a:r>
            <a:r>
              <a:rPr lang="en-IN" altLang="en-US" sz="2000" dirty="0">
                <a:solidFill>
                  <a:srgbClr val="003399"/>
                </a:solidFill>
                <a:latin typeface="Times New Roman" panose="02020603050405020304" pitchFamily="18" charset="0"/>
                <a:cs typeface="Times New Roman" panose="02020603050405020304" pitchFamily="18" charset="0"/>
              </a:rPr>
              <a:t>(Ans:4.37μA,0.2854V)</a:t>
            </a:r>
            <a:endParaRPr lang="en-US" altLang="en-US" sz="2000" dirty="0">
              <a:solidFill>
                <a:srgbClr val="003399"/>
              </a:solidFill>
              <a:latin typeface="Times New Roman" panose="02020603050405020304" pitchFamily="18" charset="0"/>
              <a:cs typeface="Times New Roman" panose="02020603050405020304" pitchFamily="18" charset="0"/>
            </a:endParaRPr>
          </a:p>
          <a:p>
            <a:pPr eaLnBrk="1" hangingPunct="1">
              <a:spcBef>
                <a:spcPct val="0"/>
              </a:spcBef>
              <a:buFontTx/>
              <a:buNone/>
              <a:defRPr/>
            </a:pPr>
            <a:r>
              <a:rPr lang="en-IN" altLang="en-US" sz="2000" dirty="0">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a:p>
            <a:pPr>
              <a:defRPr/>
            </a:pPr>
            <a:endParaRPr lang="en-IN" sz="2000" dirty="0">
              <a:latin typeface="Times New Roman" panose="02020603050405020304" pitchFamily="18" charset="0"/>
              <a:cs typeface="Times New Roman" panose="02020603050405020304" pitchFamily="18" charset="0"/>
            </a:endParaRPr>
          </a:p>
          <a:p>
            <a:pPr marL="400050" lvl="1" indent="0">
              <a:buNone/>
              <a:defRPr/>
            </a:pPr>
            <a:endParaRPr lang="en-US" sz="2000" dirty="0">
              <a:latin typeface="Times New Roman" panose="02020603050405020304" pitchFamily="18" charset="0"/>
              <a:cs typeface="Times New Roman" panose="02020603050405020304" pitchFamily="18" charset="0"/>
            </a:endParaRPr>
          </a:p>
          <a:p>
            <a:pPr marL="400050" lvl="1" indent="0">
              <a:buNone/>
              <a:defRPr/>
            </a:pPr>
            <a:endParaRPr lang="en-US" sz="2000" dirty="0">
              <a:latin typeface="Times New Roman" panose="02020603050405020304" pitchFamily="18" charset="0"/>
              <a:cs typeface="Times New Roman" panose="02020603050405020304" pitchFamily="18" charset="0"/>
            </a:endParaRPr>
          </a:p>
          <a:p>
            <a:pPr marL="400050" lvl="1" indent="0">
              <a:buNone/>
              <a:defRPr/>
            </a:pP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883585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3781BBD3-03E4-4D94-A40F-34B19FD3245F}"/>
              </a:ext>
            </a:extLst>
          </p:cNvPr>
          <p:cNvSpPr>
            <a:spLocks noGrp="1"/>
          </p:cNvSpPr>
          <p:nvPr>
            <p:ph type="title"/>
          </p:nvPr>
        </p:nvSpPr>
        <p:spPr>
          <a:xfrm>
            <a:off x="3352800" y="169068"/>
            <a:ext cx="8229600" cy="827088"/>
          </a:xfrm>
        </p:spPr>
        <p:txBody>
          <a:bodyPr>
            <a:normAutofit/>
          </a:bodyPr>
          <a:lstStyle/>
          <a:p>
            <a:pPr eaLnBrk="1" hangingPunct="1"/>
            <a:r>
              <a:rPr lang="en-US" altLang="en-US" sz="3600" dirty="0">
                <a:solidFill>
                  <a:schemeClr val="accent2">
                    <a:lumMod val="75000"/>
                  </a:schemeClr>
                </a:solidFill>
                <a:latin typeface="Times New Roman" panose="02020603050405020304" pitchFamily="18" charset="0"/>
                <a:cs typeface="Times New Roman" panose="02020603050405020304" pitchFamily="18" charset="0"/>
              </a:rPr>
              <a:t>Diode resistances</a:t>
            </a:r>
          </a:p>
        </p:txBody>
      </p:sp>
      <p:sp>
        <p:nvSpPr>
          <p:cNvPr id="67588" name="Rectangle 3">
            <a:extLst>
              <a:ext uri="{FF2B5EF4-FFF2-40B4-BE49-F238E27FC236}">
                <a16:creationId xmlns:a16="http://schemas.microsoft.com/office/drawing/2014/main" id="{B1A0F8B4-7117-477F-B922-59A9B2CA13A1}"/>
              </a:ext>
            </a:extLst>
          </p:cNvPr>
          <p:cNvSpPr txBox="1">
            <a:spLocks noChangeArrowheads="1"/>
          </p:cNvSpPr>
          <p:nvPr/>
        </p:nvSpPr>
        <p:spPr bwMode="auto">
          <a:xfrm>
            <a:off x="1828800" y="838200"/>
            <a:ext cx="4114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Wingdings" panose="05000000000000000000" pitchFamily="2" charset="2"/>
              <a:buChar char="§"/>
              <a:defRPr/>
            </a:pPr>
            <a:r>
              <a:rPr lang="en-US" altLang="en-US" sz="1800" b="1" dirty="0">
                <a:latin typeface="Arial" panose="020B0604020202020204" pitchFamily="34" charset="0"/>
                <a:cs typeface="Arial" panose="020B0604020202020204" pitchFamily="34" charset="0"/>
              </a:rPr>
              <a:t>Static or DC resistance</a:t>
            </a:r>
            <a:r>
              <a:rPr lang="en-US" altLang="en-US" sz="2400" b="1" dirty="0">
                <a:latin typeface="Arial" panose="020B0604020202020204" pitchFamily="34" charset="0"/>
                <a:cs typeface="Arial" panose="020B0604020202020204" pitchFamily="34" charset="0"/>
              </a:rPr>
              <a:t>:</a:t>
            </a:r>
          </a:p>
          <a:p>
            <a:pPr lvl="1" eaLnBrk="1" hangingPunct="1">
              <a:buFont typeface="Wingdings" panose="05000000000000000000" pitchFamily="2" charset="2"/>
              <a:buChar char="Ø"/>
              <a:defRPr/>
            </a:pPr>
            <a:r>
              <a:rPr lang="en-US" altLang="en-US" sz="2000" dirty="0">
                <a:latin typeface="Times New Roman" panose="02020603050405020304" pitchFamily="18" charset="0"/>
                <a:cs typeface="Times New Roman" panose="02020603050405020304" pitchFamily="18" charset="0"/>
              </a:rPr>
              <a:t>Ratio of diode voltage and diode current</a:t>
            </a:r>
          </a:p>
          <a:p>
            <a:pPr lvl="1" eaLnBrk="1" hangingPunct="1">
              <a:buFont typeface="Wingdings" panose="05000000000000000000" pitchFamily="2" charset="2"/>
              <a:buChar char="Ø"/>
              <a:defRPr/>
            </a:pPr>
            <a:endParaRPr lang="en-US" altLang="en-US" sz="20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endParaRPr lang="en-US" altLang="en-US" sz="20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en-US" sz="2000" dirty="0">
                <a:latin typeface="Times New Roman" panose="02020603050405020304" pitchFamily="18" charset="0"/>
                <a:cs typeface="Times New Roman" panose="02020603050405020304" pitchFamily="18" charset="0"/>
              </a:rPr>
              <a:t>Lower the current through the diode, higher the DC resistance level</a:t>
            </a:r>
          </a:p>
          <a:p>
            <a:pPr lvl="1" eaLnBrk="1" hangingPunct="1">
              <a:buFont typeface="Wingdings" panose="05000000000000000000" pitchFamily="2" charset="2"/>
              <a:buChar char="Ø"/>
              <a:defRPr/>
            </a:pPr>
            <a:r>
              <a:rPr lang="en-US" altLang="en-US" sz="2000" dirty="0">
                <a:latin typeface="Times New Roman" panose="02020603050405020304" pitchFamily="18" charset="0"/>
                <a:cs typeface="Times New Roman" panose="02020603050405020304" pitchFamily="18" charset="0"/>
              </a:rPr>
              <a:t>The dc resistance at the knee and below will be greater than the resistance at the linear section of characteristic</a:t>
            </a:r>
          </a:p>
          <a:p>
            <a:pPr lvl="1" eaLnBrk="1" hangingPunct="1">
              <a:buFont typeface="Wingdings" panose="05000000000000000000" pitchFamily="2" charset="2"/>
              <a:buChar char="Ø"/>
              <a:defRPr/>
            </a:pPr>
            <a:r>
              <a:rPr lang="en-US" altLang="en-US" sz="2000" dirty="0">
                <a:latin typeface="Times New Roman" panose="02020603050405020304" pitchFamily="18" charset="0"/>
                <a:cs typeface="Times New Roman" panose="02020603050405020304" pitchFamily="18" charset="0"/>
              </a:rPr>
              <a:t>The dc resistance in the reverse bias region will naturally be quite high</a:t>
            </a:r>
          </a:p>
          <a:p>
            <a:pPr marL="0" indent="0">
              <a:buNone/>
              <a:defRPr/>
            </a:pPr>
            <a:endParaRPr lang="en-US" altLang="en-US" sz="2400" dirty="0">
              <a:latin typeface="Arial" panose="020B0604020202020204" pitchFamily="34" charset="0"/>
              <a:cs typeface="Arial" panose="020B0604020202020204" pitchFamily="34" charset="0"/>
            </a:endParaRPr>
          </a:p>
          <a:p>
            <a:pPr eaLnBrk="1" hangingPunct="1">
              <a:defRPr/>
            </a:pPr>
            <a:endParaRPr lang="en-US" altLang="en-US" sz="2400" dirty="0">
              <a:latin typeface="Arial" panose="020B0604020202020204" pitchFamily="34" charset="0"/>
              <a:cs typeface="Arial" panose="020B0604020202020204" pitchFamily="34" charset="0"/>
            </a:endParaRPr>
          </a:p>
        </p:txBody>
      </p:sp>
      <p:graphicFrame>
        <p:nvGraphicFramePr>
          <p:cNvPr id="57348" name="Object 6">
            <a:extLst>
              <a:ext uri="{FF2B5EF4-FFF2-40B4-BE49-F238E27FC236}">
                <a16:creationId xmlns:a16="http://schemas.microsoft.com/office/drawing/2014/main" id="{52A2ADCB-9EC3-4137-BCD5-F498CF15B7A9}"/>
              </a:ext>
            </a:extLst>
          </p:cNvPr>
          <p:cNvGraphicFramePr>
            <a:graphicFrameLocks noChangeAspect="1"/>
          </p:cNvGraphicFramePr>
          <p:nvPr/>
        </p:nvGraphicFramePr>
        <p:xfrm>
          <a:off x="2819400" y="1981200"/>
          <a:ext cx="1066800" cy="806450"/>
        </p:xfrm>
        <a:graphic>
          <a:graphicData uri="http://schemas.openxmlformats.org/presentationml/2006/ole">
            <mc:AlternateContent xmlns:mc="http://schemas.openxmlformats.org/markup-compatibility/2006">
              <mc:Choice xmlns:v="urn:schemas-microsoft-com:vml" Requires="v">
                <p:oleObj spid="_x0000_s4119" name="Equation" r:id="rId4" imgW="571252" imgH="431613" progId="Equation.3">
                  <p:embed/>
                </p:oleObj>
              </mc:Choice>
              <mc:Fallback>
                <p:oleObj name="Equation" r:id="rId4" imgW="571252" imgH="431613" progId="Equation.3">
                  <p:embed/>
                  <p:pic>
                    <p:nvPicPr>
                      <p:cNvPr id="57348" name="Object 6">
                        <a:extLst>
                          <a:ext uri="{FF2B5EF4-FFF2-40B4-BE49-F238E27FC236}">
                            <a16:creationId xmlns:a16="http://schemas.microsoft.com/office/drawing/2014/main" id="{52A2ADCB-9EC3-4137-BCD5-F498CF15B7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1981200"/>
                        <a:ext cx="10668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7349" name="Picture 4">
            <a:extLst>
              <a:ext uri="{FF2B5EF4-FFF2-40B4-BE49-F238E27FC236}">
                <a16:creationId xmlns:a16="http://schemas.microsoft.com/office/drawing/2014/main" id="{973B8918-87F9-4715-9C19-DA8523CB73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1188" y="1987550"/>
            <a:ext cx="31432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279290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1C8C582-2CBC-406B-9556-DF5CD19BE6FB}"/>
              </a:ext>
            </a:extLst>
          </p:cNvPr>
          <p:cNvSpPr>
            <a:spLocks noGrp="1"/>
          </p:cNvSpPr>
          <p:nvPr>
            <p:ph type="title"/>
          </p:nvPr>
        </p:nvSpPr>
        <p:spPr>
          <a:xfrm>
            <a:off x="4113220" y="57148"/>
            <a:ext cx="7607300" cy="750888"/>
          </a:xfrm>
        </p:spPr>
        <p:txBody>
          <a:bodyPr>
            <a:normAutofit/>
          </a:bodyPr>
          <a:lstStyle/>
          <a:p>
            <a:r>
              <a:rPr lang="en-US" altLang="en-US" sz="3600" dirty="0">
                <a:solidFill>
                  <a:schemeClr val="accent2">
                    <a:lumMod val="75000"/>
                  </a:schemeClr>
                </a:solidFill>
                <a:latin typeface="Times New Roman" panose="02020603050405020304" pitchFamily="18" charset="0"/>
                <a:cs typeface="Times New Roman" panose="02020603050405020304" pitchFamily="18" charset="0"/>
              </a:rPr>
              <a:t>References</a:t>
            </a:r>
          </a:p>
        </p:txBody>
      </p:sp>
      <p:sp>
        <p:nvSpPr>
          <p:cNvPr id="13315" name="Content Placeholder 2">
            <a:extLst>
              <a:ext uri="{FF2B5EF4-FFF2-40B4-BE49-F238E27FC236}">
                <a16:creationId xmlns:a16="http://schemas.microsoft.com/office/drawing/2014/main" id="{FBD94D7A-E446-4C07-85CC-C3124BDF6180}"/>
              </a:ext>
            </a:extLst>
          </p:cNvPr>
          <p:cNvSpPr>
            <a:spLocks noGrp="1"/>
          </p:cNvSpPr>
          <p:nvPr>
            <p:ph idx="1"/>
          </p:nvPr>
        </p:nvSpPr>
        <p:spPr>
          <a:xfrm>
            <a:off x="1676400" y="990600"/>
            <a:ext cx="8839200" cy="5410200"/>
          </a:xfrm>
        </p:spPr>
        <p:txBody>
          <a:bodyPr/>
          <a:lstStyle/>
          <a:p>
            <a:pPr algn="just"/>
            <a:r>
              <a:rPr lang="en-IN" altLang="en-US" sz="2200">
                <a:latin typeface="Times New Roman" panose="02020603050405020304" pitchFamily="18" charset="0"/>
                <a:cs typeface="Times New Roman" panose="02020603050405020304" pitchFamily="18" charset="0"/>
              </a:rPr>
              <a:t>Albert P Malvino, David J Bates – Electronic Principles,7</a:t>
            </a:r>
            <a:r>
              <a:rPr lang="en-IN" altLang="en-US" sz="2200" baseline="30000">
                <a:latin typeface="Times New Roman" panose="02020603050405020304" pitchFamily="18" charset="0"/>
                <a:cs typeface="Times New Roman" panose="02020603050405020304" pitchFamily="18" charset="0"/>
              </a:rPr>
              <a:t>th</a:t>
            </a:r>
            <a:r>
              <a:rPr lang="en-IN" altLang="en-US" sz="2200">
                <a:latin typeface="Times New Roman" panose="02020603050405020304" pitchFamily="18" charset="0"/>
                <a:cs typeface="Times New Roman" panose="02020603050405020304" pitchFamily="18" charset="0"/>
              </a:rPr>
              <a:t>  edition, TMH,2007</a:t>
            </a:r>
            <a:endParaRPr lang="en-US" altLang="en-US" sz="2200">
              <a:latin typeface="Times New Roman" panose="02020603050405020304" pitchFamily="18" charset="0"/>
              <a:cs typeface="Times New Roman" panose="02020603050405020304" pitchFamily="18" charset="0"/>
            </a:endParaRPr>
          </a:p>
          <a:p>
            <a:pPr algn="just"/>
            <a:r>
              <a:rPr lang="en-IN" altLang="en-US" sz="2200" b="1">
                <a:latin typeface="Times New Roman" panose="02020603050405020304" pitchFamily="18" charset="0"/>
                <a:cs typeface="Times New Roman" panose="02020603050405020304" pitchFamily="18" charset="0"/>
              </a:rPr>
              <a:t>Robert L. Boylestad, Louis Nashelsky- Electronic Devices &amp; Circuit Theory, 11</a:t>
            </a:r>
            <a:r>
              <a:rPr lang="en-IN" altLang="en-US" sz="2200" b="1" baseline="30000">
                <a:latin typeface="Times New Roman" panose="02020603050405020304" pitchFamily="18" charset="0"/>
                <a:cs typeface="Times New Roman" panose="02020603050405020304" pitchFamily="18" charset="0"/>
              </a:rPr>
              <a:t>th</a:t>
            </a:r>
            <a:r>
              <a:rPr lang="en-IN" altLang="en-US" sz="2200" b="1">
                <a:latin typeface="Times New Roman" panose="02020603050405020304" pitchFamily="18" charset="0"/>
                <a:cs typeface="Times New Roman" panose="02020603050405020304" pitchFamily="18" charset="0"/>
              </a:rPr>
              <a:t> Edition, PHI, 2012</a:t>
            </a:r>
            <a:endParaRPr lang="en-US" altLang="en-US" sz="2200" b="1">
              <a:latin typeface="Times New Roman" panose="02020603050405020304" pitchFamily="18" charset="0"/>
              <a:cs typeface="Times New Roman" panose="02020603050405020304" pitchFamily="18" charset="0"/>
            </a:endParaRPr>
          </a:p>
          <a:p>
            <a:pPr algn="just"/>
            <a:r>
              <a:rPr lang="en-IN" altLang="en-US" sz="2200">
                <a:latin typeface="Times New Roman" panose="02020603050405020304" pitchFamily="18" charset="0"/>
                <a:cs typeface="Times New Roman" panose="02020603050405020304" pitchFamily="18" charset="0"/>
              </a:rPr>
              <a:t>Malvino and Leach- Digital Principles &amp; applications, 7</a:t>
            </a:r>
            <a:r>
              <a:rPr lang="en-IN" altLang="en-US" sz="2200" baseline="30000">
                <a:latin typeface="Times New Roman" panose="02020603050405020304" pitchFamily="18" charset="0"/>
                <a:cs typeface="Times New Roman" panose="02020603050405020304" pitchFamily="18" charset="0"/>
              </a:rPr>
              <a:t>th</a:t>
            </a:r>
            <a:r>
              <a:rPr lang="en-IN" altLang="en-US" sz="2200">
                <a:latin typeface="Times New Roman" panose="02020603050405020304" pitchFamily="18" charset="0"/>
                <a:cs typeface="Times New Roman" panose="02020603050405020304" pitchFamily="18" charset="0"/>
              </a:rPr>
              <a:t> edition, TMH, 2010.</a:t>
            </a:r>
            <a:endParaRPr lang="en-US" altLang="en-US" sz="2200">
              <a:latin typeface="Times New Roman" panose="02020603050405020304" pitchFamily="18" charset="0"/>
              <a:cs typeface="Times New Roman" panose="02020603050405020304" pitchFamily="18" charset="0"/>
            </a:endParaRPr>
          </a:p>
          <a:p>
            <a:pPr algn="just"/>
            <a:r>
              <a:rPr lang="en-IN" altLang="en-US" sz="2200" b="1">
                <a:latin typeface="Times New Roman" panose="02020603050405020304" pitchFamily="18" charset="0"/>
                <a:cs typeface="Times New Roman" panose="02020603050405020304" pitchFamily="18" charset="0"/>
              </a:rPr>
              <a:t>Morris Mano- Digital design, Prentice Hall of India, Third Edition.</a:t>
            </a:r>
            <a:endParaRPr lang="en-US" altLang="en-US" sz="2200" b="1">
              <a:latin typeface="Times New Roman" panose="02020603050405020304" pitchFamily="18" charset="0"/>
              <a:cs typeface="Times New Roman" panose="02020603050405020304" pitchFamily="18" charset="0"/>
            </a:endParaRPr>
          </a:p>
          <a:p>
            <a:pPr algn="just"/>
            <a:r>
              <a:rPr lang="en-IN" altLang="en-US" sz="2200" b="1">
                <a:latin typeface="Times New Roman" panose="02020603050405020304" pitchFamily="18" charset="0"/>
                <a:cs typeface="Times New Roman" panose="02020603050405020304" pitchFamily="18" charset="0"/>
              </a:rPr>
              <a:t>George Kennedy, Bernad Davis- Electronic Communication Systems, 4</a:t>
            </a:r>
            <a:r>
              <a:rPr lang="en-IN" altLang="en-US" sz="2200" b="1" baseline="30000">
                <a:latin typeface="Times New Roman" panose="02020603050405020304" pitchFamily="18" charset="0"/>
                <a:cs typeface="Times New Roman" panose="02020603050405020304" pitchFamily="18" charset="0"/>
              </a:rPr>
              <a:t>th</a:t>
            </a:r>
            <a:r>
              <a:rPr lang="en-IN" altLang="en-US" sz="2200" b="1">
                <a:latin typeface="Times New Roman" panose="02020603050405020304" pitchFamily="18" charset="0"/>
                <a:cs typeface="Times New Roman" panose="02020603050405020304" pitchFamily="18" charset="0"/>
              </a:rPr>
              <a:t>edition, TMH, 2004.</a:t>
            </a:r>
            <a:endParaRPr lang="en-US" altLang="en-US" sz="2200" b="1">
              <a:latin typeface="Times New Roman" panose="02020603050405020304" pitchFamily="18" charset="0"/>
              <a:cs typeface="Times New Roman" panose="02020603050405020304" pitchFamily="18" charset="0"/>
            </a:endParaRPr>
          </a:p>
          <a:p>
            <a:pPr algn="just"/>
            <a:r>
              <a:rPr lang="en-IN" altLang="en-US" sz="2200">
                <a:latin typeface="Times New Roman" panose="02020603050405020304" pitchFamily="18" charset="0"/>
                <a:cs typeface="Times New Roman" panose="02020603050405020304" pitchFamily="18" charset="0"/>
              </a:rPr>
              <a:t>Dennis Roddy  &amp; John Coolen , "Electronic Communications" ,4th edition, Pearson Education,2009</a:t>
            </a:r>
            <a:endParaRPr lang="en-US" altLang="en-US" sz="2200">
              <a:latin typeface="Times New Roman" panose="02020603050405020304" pitchFamily="18" charset="0"/>
              <a:cs typeface="Times New Roman" panose="02020603050405020304" pitchFamily="18" charset="0"/>
            </a:endParaRPr>
          </a:p>
          <a:p>
            <a:pPr algn="just"/>
            <a:r>
              <a:rPr lang="en-US" altLang="en-US" sz="2200">
                <a:latin typeface="Times New Roman" panose="02020603050405020304" pitchFamily="18" charset="0"/>
                <a:cs typeface="Times New Roman" panose="02020603050405020304" pitchFamily="18" charset="0"/>
              </a:rPr>
              <a:t>Garcia and Widjaja, “Communication Networks”, McGraw Hill, 2006 </a:t>
            </a:r>
          </a:p>
          <a:p>
            <a:pPr algn="just"/>
            <a:r>
              <a:rPr lang="en-US" altLang="en-US" sz="2200">
                <a:latin typeface="Times New Roman" panose="02020603050405020304" pitchFamily="18" charset="0"/>
                <a:cs typeface="Times New Roman" panose="02020603050405020304" pitchFamily="18" charset="0"/>
              </a:rPr>
              <a:t> Raj Pandya, “Mobile and Personal Communication Services and Systems”, Wiley-IEEE  Press, 1999</a:t>
            </a:r>
          </a:p>
        </p:txBody>
      </p:sp>
      <p:sp>
        <p:nvSpPr>
          <p:cNvPr id="13316" name="Text Box 10">
            <a:extLst>
              <a:ext uri="{FF2B5EF4-FFF2-40B4-BE49-F238E27FC236}">
                <a16:creationId xmlns:a16="http://schemas.microsoft.com/office/drawing/2014/main" id="{11EC2E34-E619-4A09-87B0-BA5C78DA5E9C}"/>
              </a:ext>
            </a:extLst>
          </p:cNvPr>
          <p:cNvSpPr txBox="1">
            <a:spLocks noChangeArrowheads="1"/>
          </p:cNvSpPr>
          <p:nvPr/>
        </p:nvSpPr>
        <p:spPr bwMode="auto">
          <a:xfrm>
            <a:off x="1524000" y="6583364"/>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13317" name="Text Box 3">
            <a:extLst>
              <a:ext uri="{FF2B5EF4-FFF2-40B4-BE49-F238E27FC236}">
                <a16:creationId xmlns:a16="http://schemas.microsoft.com/office/drawing/2014/main" id="{740603DB-5AFD-4EAF-8E77-4FE5843289E5}"/>
              </a:ext>
            </a:extLst>
          </p:cNvPr>
          <p:cNvSpPr txBox="1">
            <a:spLocks noChangeArrowheads="1"/>
          </p:cNvSpPr>
          <p:nvPr/>
        </p:nvSpPr>
        <p:spPr bwMode="auto">
          <a:xfrm>
            <a:off x="1524000" y="6583364"/>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dirty="0">
                <a:solidFill>
                  <a:schemeClr val="bg1"/>
                </a:solidFill>
                <a:latin typeface="Times New Roman" panose="02020603050405020304" pitchFamily="18" charset="0"/>
                <a:cs typeface="Times New Roman" panose="02020603050405020304" pitchFamily="18" charset="0"/>
              </a:rPr>
              <a:t>Department of Electronics and Communication Engineering, MIT, </a:t>
            </a:r>
            <a:r>
              <a:rPr lang="en-US" altLang="en-US" sz="1200" b="1" dirty="0" err="1">
                <a:solidFill>
                  <a:schemeClr val="bg1"/>
                </a:solidFill>
                <a:latin typeface="Times New Roman" panose="02020603050405020304" pitchFamily="18" charset="0"/>
                <a:cs typeface="Times New Roman" panose="02020603050405020304" pitchFamily="18" charset="0"/>
              </a:rPr>
              <a:t>Manipal</a:t>
            </a:r>
            <a:endParaRPr lang="en-US" altLang="en-US" sz="1200" b="1" dirty="0">
              <a:solidFill>
                <a:schemeClr val="bg1"/>
              </a:solidFill>
              <a:latin typeface="Times New Roman" panose="02020603050405020304" pitchFamily="18" charset="0"/>
              <a:cs typeface="Times New Roman" panose="02020603050405020304" pitchFamily="18" charset="0"/>
            </a:endParaRPr>
          </a:p>
        </p:txBody>
      </p:sp>
      <p:sp>
        <p:nvSpPr>
          <p:cNvPr id="13318" name="Line 8">
            <a:extLst>
              <a:ext uri="{FF2B5EF4-FFF2-40B4-BE49-F238E27FC236}">
                <a16:creationId xmlns:a16="http://schemas.microsoft.com/office/drawing/2014/main" id="{7A993403-90D5-48AC-AA3F-F1FC1616C22C}"/>
              </a:ext>
            </a:extLst>
          </p:cNvPr>
          <p:cNvSpPr>
            <a:spLocks noChangeShapeType="1"/>
          </p:cNvSpPr>
          <p:nvPr/>
        </p:nvSpPr>
        <p:spPr bwMode="auto">
          <a:xfrm>
            <a:off x="152400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32939925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DE7FF610-0281-4AB5-ACED-9B5D2CC544CA}"/>
              </a:ext>
            </a:extLst>
          </p:cNvPr>
          <p:cNvSpPr>
            <a:spLocks noGrp="1" noChangeArrowheads="1"/>
          </p:cNvSpPr>
          <p:nvPr>
            <p:ph type="title"/>
          </p:nvPr>
        </p:nvSpPr>
        <p:spPr>
          <a:xfrm>
            <a:off x="1475509" y="339806"/>
            <a:ext cx="8229600" cy="1265238"/>
          </a:xfrm>
        </p:spPr>
        <p:txBody>
          <a:bodyPr anchor="t">
            <a:normAutofit/>
          </a:bodyPr>
          <a:lstStyle/>
          <a:p>
            <a:r>
              <a:rPr lang="en-US" altLang="en-US" sz="3600" dirty="0">
                <a:solidFill>
                  <a:schemeClr val="accent2">
                    <a:lumMod val="75000"/>
                  </a:schemeClr>
                </a:solidFill>
                <a:latin typeface="Times New Roman" panose="02020603050405020304" pitchFamily="18" charset="0"/>
                <a:cs typeface="Times New Roman" panose="02020603050405020304" pitchFamily="18" charset="0"/>
              </a:rPr>
              <a:t>Diode resistances</a:t>
            </a:r>
          </a:p>
        </p:txBody>
      </p:sp>
      <p:sp>
        <p:nvSpPr>
          <p:cNvPr id="59395" name="Rectangle 3">
            <a:extLst>
              <a:ext uri="{FF2B5EF4-FFF2-40B4-BE49-F238E27FC236}">
                <a16:creationId xmlns:a16="http://schemas.microsoft.com/office/drawing/2014/main" id="{4D10B4D0-658B-4472-9694-A607BD0E0BC2}"/>
              </a:ext>
            </a:extLst>
          </p:cNvPr>
          <p:cNvSpPr>
            <a:spLocks noGrp="1" noChangeArrowheads="1"/>
          </p:cNvSpPr>
          <p:nvPr>
            <p:ph type="body" idx="1"/>
          </p:nvPr>
        </p:nvSpPr>
        <p:spPr>
          <a:xfrm>
            <a:off x="1981200" y="1600201"/>
            <a:ext cx="3276600" cy="4525963"/>
          </a:xfrm>
        </p:spPr>
        <p:txBody>
          <a:bodyPr>
            <a:normAutofit fontScale="92500" lnSpcReduction="10000"/>
          </a:bodyPr>
          <a:lstStyle/>
          <a:p>
            <a:r>
              <a:rPr lang="en-US" altLang="en-US" sz="2400">
                <a:latin typeface="Times New Roman" panose="02020603050405020304" pitchFamily="18" charset="0"/>
              </a:rPr>
              <a:t>Determine the dc resistances at the three different operating points A, B and C.</a:t>
            </a:r>
          </a:p>
          <a:p>
            <a:endParaRPr lang="en-US" altLang="en-US" sz="2400">
              <a:latin typeface="Times New Roman" panose="02020603050405020304" pitchFamily="18" charset="0"/>
            </a:endParaRPr>
          </a:p>
          <a:p>
            <a:endParaRPr lang="en-US" altLang="en-US" sz="2400">
              <a:latin typeface="Times New Roman" panose="02020603050405020304" pitchFamily="18" charset="0"/>
            </a:endParaRPr>
          </a:p>
          <a:p>
            <a:endParaRPr lang="en-US" altLang="en-US" sz="2400">
              <a:latin typeface="Times New Roman" panose="02020603050405020304" pitchFamily="18" charset="0"/>
            </a:endParaRPr>
          </a:p>
          <a:p>
            <a:endParaRPr lang="en-US" altLang="en-US" sz="2400">
              <a:latin typeface="Times New Roman" panose="02020603050405020304" pitchFamily="18" charset="0"/>
            </a:endParaRPr>
          </a:p>
          <a:p>
            <a:endParaRPr lang="en-US" altLang="en-US" sz="2400">
              <a:latin typeface="Times New Roman" panose="02020603050405020304" pitchFamily="18" charset="0"/>
            </a:endParaRPr>
          </a:p>
          <a:p>
            <a:r>
              <a:rPr lang="en-US" altLang="en-US" sz="2400">
                <a:latin typeface="Times New Roman" panose="02020603050405020304" pitchFamily="18" charset="0"/>
              </a:rPr>
              <a:t>Ans: </a:t>
            </a:r>
            <a:r>
              <a:rPr lang="en-US" altLang="en-US" sz="1400">
                <a:latin typeface="Times New Roman" panose="02020603050405020304" pitchFamily="18" charset="0"/>
              </a:rPr>
              <a:t>RA= 40 ohms,  RB=250 ohms, RC=10 M ohms</a:t>
            </a:r>
          </a:p>
          <a:p>
            <a:endParaRPr lang="en-US" altLang="en-US" sz="2400">
              <a:solidFill>
                <a:srgbClr val="FFFF00"/>
              </a:solidFill>
              <a:latin typeface="Times New Roman" panose="02020603050405020304" pitchFamily="18" charset="0"/>
            </a:endParaRPr>
          </a:p>
          <a:p>
            <a:pPr>
              <a:buFontTx/>
              <a:buNone/>
            </a:pPr>
            <a:r>
              <a:rPr lang="en-US" altLang="en-US" sz="2400">
                <a:solidFill>
                  <a:srgbClr val="FFFF00"/>
                </a:solidFill>
                <a:latin typeface="Times New Roman" panose="02020603050405020304" pitchFamily="18" charset="0"/>
              </a:rPr>
              <a:t>	</a:t>
            </a:r>
            <a:endParaRPr lang="en-US" altLang="en-US" sz="2000">
              <a:solidFill>
                <a:srgbClr val="FFFF00"/>
              </a:solidFill>
              <a:latin typeface="Times New Roman" panose="02020603050405020304" pitchFamily="18" charset="0"/>
              <a:cs typeface="Times New Roman" panose="02020603050405020304" pitchFamily="18" charset="0"/>
            </a:endParaRPr>
          </a:p>
        </p:txBody>
      </p:sp>
      <p:pic>
        <p:nvPicPr>
          <p:cNvPr id="59396" name="Picture 1">
            <a:extLst>
              <a:ext uri="{FF2B5EF4-FFF2-40B4-BE49-F238E27FC236}">
                <a16:creationId xmlns:a16="http://schemas.microsoft.com/office/drawing/2014/main" id="{9A7B30D6-96A0-47D4-8289-41B9635618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219200"/>
            <a:ext cx="3581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567459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789B774-182A-4F18-AAA5-1F4EC9DC7D4B}"/>
              </a:ext>
            </a:extLst>
          </p:cNvPr>
          <p:cNvSpPr>
            <a:spLocks noGrp="1" noChangeArrowheads="1"/>
          </p:cNvSpPr>
          <p:nvPr>
            <p:ph type="title"/>
          </p:nvPr>
        </p:nvSpPr>
        <p:spPr>
          <a:xfrm>
            <a:off x="1981200" y="152400"/>
            <a:ext cx="8229600" cy="1265238"/>
          </a:xfrm>
        </p:spPr>
        <p:txBody>
          <a:bodyPr anchor="t">
            <a:normAutofit/>
          </a:bodyPr>
          <a:lstStyle/>
          <a:p>
            <a:r>
              <a:rPr lang="en-US" altLang="en-US" sz="3600" dirty="0">
                <a:solidFill>
                  <a:schemeClr val="accent2">
                    <a:lumMod val="75000"/>
                  </a:schemeClr>
                </a:solidFill>
                <a:latin typeface="Times New Roman" panose="02020603050405020304" pitchFamily="18" charset="0"/>
                <a:cs typeface="Times New Roman" panose="02020603050405020304" pitchFamily="18" charset="0"/>
              </a:rPr>
              <a:t>Diode resistances</a:t>
            </a:r>
          </a:p>
        </p:txBody>
      </p:sp>
      <p:sp>
        <p:nvSpPr>
          <p:cNvPr id="61443" name="Rectangle 3">
            <a:extLst>
              <a:ext uri="{FF2B5EF4-FFF2-40B4-BE49-F238E27FC236}">
                <a16:creationId xmlns:a16="http://schemas.microsoft.com/office/drawing/2014/main" id="{B39B17FA-A7E0-4402-8A90-A40B5D1E14A6}"/>
              </a:ext>
            </a:extLst>
          </p:cNvPr>
          <p:cNvSpPr>
            <a:spLocks noGrp="1" noChangeArrowheads="1"/>
          </p:cNvSpPr>
          <p:nvPr>
            <p:ph type="body" idx="1"/>
          </p:nvPr>
        </p:nvSpPr>
        <p:spPr>
          <a:xfrm>
            <a:off x="1981200" y="838200"/>
            <a:ext cx="8229600" cy="4191000"/>
          </a:xfrm>
        </p:spPr>
        <p:txBody>
          <a:bodyPr/>
          <a:lstStyle/>
          <a:p>
            <a:pPr>
              <a:lnSpc>
                <a:spcPct val="90000"/>
              </a:lnSpc>
            </a:pPr>
            <a:r>
              <a:rPr lang="en-US" altLang="en-US" sz="2400" b="1" dirty="0">
                <a:latin typeface="Times New Roman" panose="02020603050405020304" pitchFamily="18" charset="0"/>
              </a:rPr>
              <a:t>Dynamic or AC resistance</a:t>
            </a:r>
          </a:p>
          <a:p>
            <a:pPr lvl="1">
              <a:lnSpc>
                <a:spcPct val="90000"/>
              </a:lnSpc>
            </a:pPr>
            <a:r>
              <a:rPr lang="en-US" altLang="en-US" dirty="0">
                <a:latin typeface="Times New Roman" panose="02020603050405020304" pitchFamily="18" charset="0"/>
              </a:rPr>
              <a:t>When input is ac (varying)</a:t>
            </a:r>
          </a:p>
          <a:p>
            <a:pPr lvl="1">
              <a:lnSpc>
                <a:spcPct val="90000"/>
              </a:lnSpc>
            </a:pPr>
            <a:r>
              <a:rPr lang="en-US" altLang="en-US" dirty="0">
                <a:latin typeface="Times New Roman" panose="02020603050405020304" pitchFamily="18" charset="0"/>
              </a:rPr>
              <a:t>It is the change in the diode voltage divided by the corresponding change in the diode current, where the change is as small as possible</a:t>
            </a:r>
          </a:p>
          <a:p>
            <a:pPr lvl="1">
              <a:lnSpc>
                <a:spcPct val="90000"/>
              </a:lnSpc>
            </a:pPr>
            <a:endParaRPr lang="en-US" altLang="en-US" dirty="0">
              <a:latin typeface="Times New Roman" panose="02020603050405020304" pitchFamily="18" charset="0"/>
            </a:endParaRPr>
          </a:p>
        </p:txBody>
      </p:sp>
      <p:pic>
        <p:nvPicPr>
          <p:cNvPr id="61444" name="Picture 1">
            <a:extLst>
              <a:ext uri="{FF2B5EF4-FFF2-40B4-BE49-F238E27FC236}">
                <a16:creationId xmlns:a16="http://schemas.microsoft.com/office/drawing/2014/main" id="{EF0BB816-633A-4833-A48D-0FCE351C18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29401" y="2317750"/>
            <a:ext cx="324802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3349759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b="1" dirty="0">
                <a:solidFill>
                  <a:schemeClr val="accent2">
                    <a:lumMod val="75000"/>
                  </a:schemeClr>
                </a:solidFill>
                <a:latin typeface="Times New Roman" panose="02020603050405020304" pitchFamily="18" charset="0"/>
              </a:rPr>
              <a:t>Dynamic or AC resistance</a:t>
            </a:r>
            <a:br>
              <a:rPr lang="en-US" altLang="en-US" sz="3600" b="1" dirty="0">
                <a:solidFill>
                  <a:schemeClr val="accent2">
                    <a:lumMod val="75000"/>
                  </a:schemeClr>
                </a:solidFill>
                <a:latin typeface="Times New Roman" panose="02020603050405020304" pitchFamily="18" charset="0"/>
              </a:rPr>
            </a:br>
            <a:endParaRPr lang="en-IN" sz="3600"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rPr>
                              <m:t>𝐷</m:t>
                            </m:r>
                          </m:sub>
                        </m:sSub>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m:t>
                            </m:r>
                          </m:e>
                          <m:sub>
                            <m:r>
                              <a:rPr lang="en-US" b="0" i="1" smtClean="0">
                                <a:latin typeface="Cambria Math" panose="02040503050406030204" pitchFamily="18" charset="0"/>
                                <a:ea typeface="Cambria Math" panose="02040503050406030204" pitchFamily="18" charset="0"/>
                              </a:rPr>
                              <m:t>𝐷</m:t>
                            </m:r>
                          </m:sub>
                        </m:sSub>
                      </m:den>
                    </m:f>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90257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CA1827E-4C78-4657-BF90-D722AB371D05}"/>
              </a:ext>
            </a:extLst>
          </p:cNvPr>
          <p:cNvSpPr>
            <a:spLocks noGrp="1" noChangeArrowheads="1"/>
          </p:cNvSpPr>
          <p:nvPr>
            <p:ph type="title"/>
          </p:nvPr>
        </p:nvSpPr>
        <p:spPr>
          <a:xfrm>
            <a:off x="1981200" y="152400"/>
            <a:ext cx="8229600" cy="1265238"/>
          </a:xfrm>
        </p:spPr>
        <p:txBody>
          <a:bodyPr anchor="t">
            <a:normAutofit/>
          </a:bodyPr>
          <a:lstStyle/>
          <a:p>
            <a:r>
              <a:rPr lang="en-US" altLang="en-US" sz="3600" dirty="0">
                <a:solidFill>
                  <a:schemeClr val="accent2">
                    <a:lumMod val="75000"/>
                  </a:schemeClr>
                </a:solidFill>
              </a:rPr>
              <a:t>Diode resistances</a:t>
            </a:r>
          </a:p>
        </p:txBody>
      </p:sp>
      <p:sp>
        <p:nvSpPr>
          <p:cNvPr id="63491" name="Rectangle 3">
            <a:extLst>
              <a:ext uri="{FF2B5EF4-FFF2-40B4-BE49-F238E27FC236}">
                <a16:creationId xmlns:a16="http://schemas.microsoft.com/office/drawing/2014/main" id="{54F0FC74-0F00-44AB-B8B7-DDD92E3CE43B}"/>
              </a:ext>
            </a:extLst>
          </p:cNvPr>
          <p:cNvSpPr>
            <a:spLocks noGrp="1" noChangeArrowheads="1"/>
          </p:cNvSpPr>
          <p:nvPr>
            <p:ph type="body" idx="1"/>
          </p:nvPr>
        </p:nvSpPr>
        <p:spPr>
          <a:xfrm>
            <a:off x="1981200" y="990600"/>
            <a:ext cx="8229600" cy="2133600"/>
          </a:xfrm>
        </p:spPr>
        <p:txBody>
          <a:bodyPr>
            <a:normAutofit lnSpcReduction="10000"/>
          </a:bodyPr>
          <a:lstStyle/>
          <a:p>
            <a:pPr>
              <a:lnSpc>
                <a:spcPct val="90000"/>
              </a:lnSpc>
            </a:pPr>
            <a:r>
              <a:rPr lang="en-US" altLang="en-US" sz="2400">
                <a:latin typeface="Times New Roman" panose="02020603050405020304" pitchFamily="18" charset="0"/>
              </a:rPr>
              <a:t>AC resistance is nothing but reciprocal of the slope of the tangent line drawn at that point</a:t>
            </a:r>
          </a:p>
          <a:p>
            <a:pPr>
              <a:lnSpc>
                <a:spcPct val="90000"/>
              </a:lnSpc>
            </a:pPr>
            <a:r>
              <a:rPr lang="en-US" altLang="en-US" sz="2400">
                <a:latin typeface="Times New Roman" panose="02020603050405020304" pitchFamily="18" charset="0"/>
              </a:rPr>
              <a:t>AC resistance in reverse region is very high, since slope of characteristic curve is almost zero</a:t>
            </a:r>
          </a:p>
          <a:p>
            <a:pPr>
              <a:lnSpc>
                <a:spcPct val="90000"/>
              </a:lnSpc>
            </a:pPr>
            <a:r>
              <a:rPr lang="en-US" altLang="en-US" sz="2400">
                <a:latin typeface="Times New Roman" panose="02020603050405020304" pitchFamily="18" charset="0"/>
              </a:rPr>
              <a:t>Derivative of a function at a point is equal to the slope of the tangent line at that point</a:t>
            </a:r>
          </a:p>
          <a:p>
            <a:pPr>
              <a:lnSpc>
                <a:spcPct val="90000"/>
              </a:lnSpc>
            </a:pPr>
            <a:endParaRPr lang="en-US" altLang="en-US" sz="2400">
              <a:solidFill>
                <a:srgbClr val="FFFF00"/>
              </a:solidFill>
              <a:latin typeface="Times New Roman" panose="02020603050405020304" pitchFamily="18" charset="0"/>
            </a:endParaRPr>
          </a:p>
          <a:p>
            <a:pPr>
              <a:lnSpc>
                <a:spcPct val="90000"/>
              </a:lnSpc>
            </a:pPr>
            <a:endParaRPr lang="en-US" altLang="en-US" sz="2400">
              <a:solidFill>
                <a:srgbClr val="FFFF00"/>
              </a:solidFill>
              <a:latin typeface="Times New Roman" panose="02020603050405020304" pitchFamily="18" charset="0"/>
            </a:endParaRPr>
          </a:p>
        </p:txBody>
      </p:sp>
      <p:graphicFrame>
        <p:nvGraphicFramePr>
          <p:cNvPr id="63492" name="Object 2">
            <a:extLst>
              <a:ext uri="{FF2B5EF4-FFF2-40B4-BE49-F238E27FC236}">
                <a16:creationId xmlns:a16="http://schemas.microsoft.com/office/drawing/2014/main" id="{1C59410B-9653-4FB8-93CB-1D6B0CFB75F3}"/>
              </a:ext>
            </a:extLst>
          </p:cNvPr>
          <p:cNvGraphicFramePr>
            <a:graphicFrameLocks noChangeAspect="1"/>
          </p:cNvGraphicFramePr>
          <p:nvPr/>
        </p:nvGraphicFramePr>
        <p:xfrm>
          <a:off x="2438400" y="3429001"/>
          <a:ext cx="3581400" cy="817563"/>
        </p:xfrm>
        <a:graphic>
          <a:graphicData uri="http://schemas.openxmlformats.org/presentationml/2006/ole">
            <mc:AlternateContent xmlns:mc="http://schemas.openxmlformats.org/markup-compatibility/2006">
              <mc:Choice xmlns:v="urn:schemas-microsoft-com:vml" Requires="v">
                <p:oleObj spid="_x0000_s5182" name="Equation" r:id="rId4" imgW="1892300" imgH="431800" progId="Equation.3">
                  <p:embed/>
                </p:oleObj>
              </mc:Choice>
              <mc:Fallback>
                <p:oleObj name="Equation" r:id="rId4" imgW="1892300" imgH="431800" progId="Equation.3">
                  <p:embed/>
                  <p:pic>
                    <p:nvPicPr>
                      <p:cNvPr id="63492" name="Object 2">
                        <a:extLst>
                          <a:ext uri="{FF2B5EF4-FFF2-40B4-BE49-F238E27FC236}">
                            <a16:creationId xmlns:a16="http://schemas.microsoft.com/office/drawing/2014/main" id="{1C59410B-9653-4FB8-93CB-1D6B0CFB75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3429001"/>
                        <a:ext cx="3581400" cy="8175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3" name="Object 3">
            <a:extLst>
              <a:ext uri="{FF2B5EF4-FFF2-40B4-BE49-F238E27FC236}">
                <a16:creationId xmlns:a16="http://schemas.microsoft.com/office/drawing/2014/main" id="{CFCE0E68-3C11-45AF-AC4F-C0532A4FEA4E}"/>
              </a:ext>
            </a:extLst>
          </p:cNvPr>
          <p:cNvGraphicFramePr>
            <a:graphicFrameLocks noChangeAspect="1"/>
          </p:cNvGraphicFramePr>
          <p:nvPr/>
        </p:nvGraphicFramePr>
        <p:xfrm>
          <a:off x="2438400" y="4343400"/>
          <a:ext cx="1849438" cy="850900"/>
        </p:xfrm>
        <a:graphic>
          <a:graphicData uri="http://schemas.openxmlformats.org/presentationml/2006/ole">
            <mc:AlternateContent xmlns:mc="http://schemas.openxmlformats.org/markup-compatibility/2006">
              <mc:Choice xmlns:v="urn:schemas-microsoft-com:vml" Requires="v">
                <p:oleObj spid="_x0000_s5183" name="Equation" r:id="rId6" imgW="965200" imgH="444500" progId="Equation.3">
                  <p:embed/>
                </p:oleObj>
              </mc:Choice>
              <mc:Fallback>
                <p:oleObj name="Equation" r:id="rId6" imgW="965200" imgH="444500" progId="Equation.3">
                  <p:embed/>
                  <p:pic>
                    <p:nvPicPr>
                      <p:cNvPr id="63493" name="Object 3">
                        <a:extLst>
                          <a:ext uri="{FF2B5EF4-FFF2-40B4-BE49-F238E27FC236}">
                            <a16:creationId xmlns:a16="http://schemas.microsoft.com/office/drawing/2014/main" id="{CFCE0E68-3C11-45AF-AC4F-C0532A4FEA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4343400"/>
                        <a:ext cx="1849438" cy="8509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4" name="Object 4">
            <a:extLst>
              <a:ext uri="{FF2B5EF4-FFF2-40B4-BE49-F238E27FC236}">
                <a16:creationId xmlns:a16="http://schemas.microsoft.com/office/drawing/2014/main" id="{9C7F0504-543D-4AF0-BED6-C39AF7EB0053}"/>
              </a:ext>
            </a:extLst>
          </p:cNvPr>
          <p:cNvGraphicFramePr>
            <a:graphicFrameLocks noChangeAspect="1"/>
          </p:cNvGraphicFramePr>
          <p:nvPr>
            <p:extLst>
              <p:ext uri="{D42A27DB-BD31-4B8C-83A1-F6EECF244321}">
                <p14:modId xmlns:p14="http://schemas.microsoft.com/office/powerpoint/2010/main" val="320982354"/>
              </p:ext>
            </p:extLst>
          </p:nvPr>
        </p:nvGraphicFramePr>
        <p:xfrm>
          <a:off x="2438400" y="5334000"/>
          <a:ext cx="3703638" cy="776288"/>
        </p:xfrm>
        <a:graphic>
          <a:graphicData uri="http://schemas.openxmlformats.org/presentationml/2006/ole">
            <mc:AlternateContent xmlns:mc="http://schemas.openxmlformats.org/markup-compatibility/2006">
              <mc:Choice xmlns:v="urn:schemas-microsoft-com:vml" Requires="v">
                <p:oleObj spid="_x0000_s5184" name="Equation" r:id="rId8" imgW="2057400" imgH="431640" progId="Equation.3">
                  <p:embed/>
                </p:oleObj>
              </mc:Choice>
              <mc:Fallback>
                <p:oleObj name="Equation" r:id="rId8" imgW="2057400" imgH="431640" progId="Equation.3">
                  <p:embed/>
                  <p:pic>
                    <p:nvPicPr>
                      <p:cNvPr id="63494" name="Object 4">
                        <a:extLst>
                          <a:ext uri="{FF2B5EF4-FFF2-40B4-BE49-F238E27FC236}">
                            <a16:creationId xmlns:a16="http://schemas.microsoft.com/office/drawing/2014/main" id="{9C7F0504-543D-4AF0-BED6-C39AF7EB0053}"/>
                          </a:ext>
                        </a:extLst>
                      </p:cNvPr>
                      <p:cNvPicPr>
                        <a:picLocks noChangeAspect="1" noChangeArrowheads="1"/>
                      </p:cNvPicPr>
                      <p:nvPr/>
                    </p:nvPicPr>
                    <p:blipFill>
                      <a:blip r:embed="rId9"/>
                      <a:srcRect/>
                      <a:stretch>
                        <a:fillRect/>
                      </a:stretch>
                    </p:blipFill>
                    <p:spPr bwMode="auto">
                      <a:xfrm>
                        <a:off x="2438400" y="5334000"/>
                        <a:ext cx="3703638" cy="776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 name="Picture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938497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2F1985F9-F442-45AF-9224-2DA999339621}"/>
              </a:ext>
            </a:extLst>
          </p:cNvPr>
          <p:cNvSpPr>
            <a:spLocks noGrp="1" noChangeArrowheads="1"/>
          </p:cNvSpPr>
          <p:nvPr>
            <p:ph type="title"/>
          </p:nvPr>
        </p:nvSpPr>
        <p:spPr>
          <a:xfrm>
            <a:off x="1981200" y="152400"/>
            <a:ext cx="8229600" cy="1265238"/>
          </a:xfrm>
        </p:spPr>
        <p:txBody>
          <a:bodyPr anchor="t">
            <a:normAutofit/>
          </a:bodyPr>
          <a:lstStyle/>
          <a:p>
            <a:r>
              <a:rPr lang="en-US" altLang="en-US" sz="3600" dirty="0">
                <a:solidFill>
                  <a:schemeClr val="accent2">
                    <a:lumMod val="75000"/>
                  </a:schemeClr>
                </a:solidFill>
              </a:rPr>
              <a:t>Diode resistances</a:t>
            </a:r>
          </a:p>
        </p:txBody>
      </p:sp>
      <p:sp>
        <p:nvSpPr>
          <p:cNvPr id="74756" name="Rectangle 3">
            <a:extLst>
              <a:ext uri="{FF2B5EF4-FFF2-40B4-BE49-F238E27FC236}">
                <a16:creationId xmlns:a16="http://schemas.microsoft.com/office/drawing/2014/main" id="{29A8ED9B-7D0C-4DB0-AC72-6A145C4F156C}"/>
              </a:ext>
            </a:extLst>
          </p:cNvPr>
          <p:cNvSpPr>
            <a:spLocks noGrp="1" noChangeArrowheads="1"/>
          </p:cNvSpPr>
          <p:nvPr>
            <p:ph type="body" idx="1"/>
          </p:nvPr>
        </p:nvSpPr>
        <p:spPr>
          <a:xfrm>
            <a:off x="1981200" y="1600200"/>
            <a:ext cx="3505200" cy="1447800"/>
          </a:xfrm>
        </p:spPr>
        <p:txBody>
          <a:bodyPr>
            <a:normAutofit fontScale="55000" lnSpcReduction="20000"/>
          </a:bodyPr>
          <a:lstStyle/>
          <a:p>
            <a:pPr marL="457200" indent="-457200">
              <a:buFont typeface="+mj-lt"/>
              <a:buAutoNum type="arabicPeriod"/>
              <a:defRPr/>
            </a:pPr>
            <a:r>
              <a:rPr lang="en-US" altLang="en-US" sz="2400" dirty="0">
                <a:latin typeface="Times New Roman" panose="02020603050405020304" pitchFamily="18" charset="0"/>
              </a:rPr>
              <a:t>Determine the AC resistances at operating points A and B</a:t>
            </a:r>
          </a:p>
          <a:p>
            <a:pPr>
              <a:defRPr/>
            </a:pPr>
            <a:endParaRPr lang="en-US" altLang="en-US" sz="2400" dirty="0">
              <a:latin typeface="Times New Roman" panose="02020603050405020304" pitchFamily="18" charset="0"/>
            </a:endParaRPr>
          </a:p>
          <a:p>
            <a:pPr>
              <a:defRPr/>
            </a:pPr>
            <a:endParaRPr lang="en-US" sz="2400" dirty="0"/>
          </a:p>
          <a:p>
            <a:pPr>
              <a:defRPr/>
            </a:pPr>
            <a:endParaRPr lang="en-US" sz="2400" dirty="0"/>
          </a:p>
          <a:p>
            <a:pPr>
              <a:defRPr/>
            </a:pPr>
            <a:r>
              <a:rPr lang="en-US" sz="1600" dirty="0" err="1"/>
              <a:t>Ans</a:t>
            </a:r>
            <a:r>
              <a:rPr lang="en-US" sz="1600" dirty="0"/>
              <a:t>: </a:t>
            </a:r>
            <a:r>
              <a:rPr lang="en-US" sz="1600" dirty="0" err="1"/>
              <a:t>rA</a:t>
            </a:r>
            <a:r>
              <a:rPr lang="en-US" sz="1600" dirty="0"/>
              <a:t>=2 ohms, </a:t>
            </a:r>
            <a:r>
              <a:rPr lang="en-US" sz="1600" dirty="0" err="1"/>
              <a:t>rB</a:t>
            </a:r>
            <a:r>
              <a:rPr lang="en-US" sz="1600" dirty="0"/>
              <a:t>=25 ohms</a:t>
            </a:r>
          </a:p>
          <a:p>
            <a:pPr>
              <a:defRPr/>
            </a:pPr>
            <a:endParaRPr lang="en-US" sz="2400" dirty="0"/>
          </a:p>
          <a:p>
            <a:pPr>
              <a:defRPr/>
            </a:pPr>
            <a:endParaRPr lang="en-US" sz="2400" dirty="0"/>
          </a:p>
          <a:p>
            <a:pPr>
              <a:defRPr/>
            </a:pPr>
            <a:endParaRPr lang="en-US" sz="2400" dirty="0"/>
          </a:p>
          <a:p>
            <a:pPr>
              <a:defRPr/>
            </a:pPr>
            <a:endParaRPr lang="en-US" sz="2400" dirty="0"/>
          </a:p>
          <a:p>
            <a:pPr>
              <a:buFontTx/>
              <a:buNone/>
              <a:defRPr/>
            </a:pPr>
            <a:endParaRPr lang="en-US" altLang="en-US" sz="2400" dirty="0">
              <a:solidFill>
                <a:srgbClr val="FFFF00"/>
              </a:solidFill>
              <a:latin typeface="Times New Roman" panose="02020603050405020304" pitchFamily="18" charset="0"/>
            </a:endParaRPr>
          </a:p>
        </p:txBody>
      </p:sp>
      <p:pic>
        <p:nvPicPr>
          <p:cNvPr id="65540" name="Picture 2">
            <a:extLst>
              <a:ext uri="{FF2B5EF4-FFF2-40B4-BE49-F238E27FC236}">
                <a16:creationId xmlns:a16="http://schemas.microsoft.com/office/drawing/2014/main" id="{EC119593-A2F2-470F-9683-DADB1AFBF3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914401"/>
            <a:ext cx="3810000"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171585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B892BBF7-8982-4537-8569-228597048D50}"/>
              </a:ext>
            </a:extLst>
          </p:cNvPr>
          <p:cNvSpPr>
            <a:spLocks noGrp="1"/>
          </p:cNvSpPr>
          <p:nvPr>
            <p:ph type="title"/>
          </p:nvPr>
        </p:nvSpPr>
        <p:spPr>
          <a:xfrm>
            <a:off x="5867400" y="127488"/>
            <a:ext cx="8229600" cy="827088"/>
          </a:xfrm>
        </p:spPr>
        <p:txBody>
          <a:bodyPr>
            <a:normAutofit/>
          </a:bodyPr>
          <a:lstStyle/>
          <a:p>
            <a:r>
              <a:rPr lang="en-IN" altLang="en-US" sz="3600" dirty="0">
                <a:solidFill>
                  <a:schemeClr val="accent2">
                    <a:lumMod val="75000"/>
                  </a:schemeClr>
                </a:solidFill>
              </a:rPr>
              <a:t>Problems</a:t>
            </a:r>
          </a:p>
        </p:txBody>
      </p:sp>
      <p:sp>
        <p:nvSpPr>
          <p:cNvPr id="67587" name="Content Placeholder 2">
            <a:extLst>
              <a:ext uri="{FF2B5EF4-FFF2-40B4-BE49-F238E27FC236}">
                <a16:creationId xmlns:a16="http://schemas.microsoft.com/office/drawing/2014/main" id="{FEAAAA7E-539A-4FDF-BBC2-1D80DE31E68B}"/>
              </a:ext>
            </a:extLst>
          </p:cNvPr>
          <p:cNvSpPr>
            <a:spLocks noGrp="1"/>
          </p:cNvSpPr>
          <p:nvPr>
            <p:ph idx="1"/>
          </p:nvPr>
        </p:nvSpPr>
        <p:spPr>
          <a:xfrm>
            <a:off x="1981200" y="884238"/>
            <a:ext cx="8229600" cy="5211762"/>
          </a:xfrm>
        </p:spPr>
        <p:txBody>
          <a:bodyPr/>
          <a:lstStyle/>
          <a:p>
            <a:pPr marL="0" indent="0">
              <a:buNone/>
            </a:pPr>
            <a:r>
              <a:rPr lang="en-US" altLang="en-US" sz="1800"/>
              <a:t>2. </a:t>
            </a:r>
            <a:r>
              <a:rPr lang="en-US" altLang="en-US" sz="1800">
                <a:latin typeface="Times New Roman" panose="02020603050405020304" pitchFamily="18" charset="0"/>
                <a:cs typeface="Times New Roman" panose="02020603050405020304" pitchFamily="18" charset="0"/>
              </a:rPr>
              <a:t>Find the static and dynamic resistance of a P-N junction germanium diode if the temperature is 27°C and I0=1μA for an applied forward bias of 0.2V. </a:t>
            </a:r>
          </a:p>
          <a:p>
            <a:pPr marL="0" indent="0">
              <a:buNone/>
            </a:pPr>
            <a:r>
              <a:rPr lang="en-US" altLang="en-US" sz="1800">
                <a:latin typeface="Times New Roman" panose="02020603050405020304" pitchFamily="18" charset="0"/>
                <a:cs typeface="Times New Roman" panose="02020603050405020304" pitchFamily="18" charset="0"/>
              </a:rPr>
              <a:t>			Ans: ID=2.283mA, RD=87.6 Ohms, rD= 11.33 Ohms</a:t>
            </a:r>
          </a:p>
          <a:p>
            <a:pPr marL="0" indent="0">
              <a:buNone/>
            </a:pPr>
            <a:endParaRPr lang="en-IN" alt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879469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263E3B8F-65F8-45E6-A4BF-F411BE705B6B}"/>
              </a:ext>
            </a:extLst>
          </p:cNvPr>
          <p:cNvSpPr>
            <a:spLocks noGrp="1"/>
          </p:cNvSpPr>
          <p:nvPr>
            <p:ph type="title"/>
          </p:nvPr>
        </p:nvSpPr>
        <p:spPr>
          <a:xfrm>
            <a:off x="2950503" y="206863"/>
            <a:ext cx="8229600" cy="827088"/>
          </a:xfrm>
        </p:spPr>
        <p:txBody>
          <a:bodyPr>
            <a:normAutofit/>
          </a:bodyPr>
          <a:lstStyle/>
          <a:p>
            <a:pPr eaLnBrk="1" hangingPunct="1"/>
            <a:r>
              <a:rPr lang="en-US" altLang="en-US" sz="3600" dirty="0">
                <a:solidFill>
                  <a:schemeClr val="accent2">
                    <a:lumMod val="75000"/>
                  </a:schemeClr>
                </a:solidFill>
                <a:latin typeface="Times New Roman" panose="02020603050405020304" pitchFamily="18" charset="0"/>
                <a:cs typeface="Times New Roman" panose="02020603050405020304" pitchFamily="18" charset="0"/>
              </a:rPr>
              <a:t>Exercises</a:t>
            </a:r>
          </a:p>
        </p:txBody>
      </p:sp>
      <p:sp>
        <p:nvSpPr>
          <p:cNvPr id="78852" name="Rectangle 8">
            <a:extLst>
              <a:ext uri="{FF2B5EF4-FFF2-40B4-BE49-F238E27FC236}">
                <a16:creationId xmlns:a16="http://schemas.microsoft.com/office/drawing/2014/main" id="{B28A3283-43AC-4C1B-8890-711347C88A97}"/>
              </a:ext>
            </a:extLst>
          </p:cNvPr>
          <p:cNvSpPr>
            <a:spLocks noChangeArrowheads="1"/>
          </p:cNvSpPr>
          <p:nvPr/>
        </p:nvSpPr>
        <p:spPr bwMode="auto">
          <a:xfrm>
            <a:off x="2070100" y="842963"/>
            <a:ext cx="80772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Arial" panose="020B0604020202020204" pitchFamily="34" charset="0"/>
              <a:buNone/>
              <a:defRPr/>
            </a:pPr>
            <a:r>
              <a:rPr lang="en-IN" altLang="en-US" sz="2000" dirty="0">
                <a:latin typeface="Times New Roman" panose="02020603050405020304" pitchFamily="18" charset="0"/>
                <a:cs typeface="Times New Roman" panose="02020603050405020304" pitchFamily="18" charset="0"/>
              </a:rPr>
              <a:t>3. Calculate the dynamic forward and reverse resistance of a P - N junction diode, when the applied voltage is 0.25V for Germanium Diode. I0 = </a:t>
            </a:r>
            <a:r>
              <a:rPr lang="en-IN" altLang="en-US" sz="2000" dirty="0" err="1">
                <a:latin typeface="Times New Roman" panose="02020603050405020304" pitchFamily="18" charset="0"/>
                <a:cs typeface="Times New Roman" panose="02020603050405020304" pitchFamily="18" charset="0"/>
              </a:rPr>
              <a:t>lμA</a:t>
            </a:r>
            <a:r>
              <a:rPr lang="en-IN" altLang="en-US" sz="2000" dirty="0">
                <a:latin typeface="Times New Roman" panose="02020603050405020304" pitchFamily="18" charset="0"/>
                <a:cs typeface="Times New Roman" panose="02020603050405020304" pitchFamily="18" charset="0"/>
              </a:rPr>
              <a:t> and T = 300 K.</a:t>
            </a:r>
          </a:p>
          <a:p>
            <a:pPr algn="just" eaLnBrk="1" hangingPunct="1">
              <a:spcBef>
                <a:spcPct val="0"/>
              </a:spcBef>
              <a:buFont typeface="Arial" panose="020B0604020202020204" pitchFamily="34" charset="0"/>
              <a:buNone/>
              <a:defRPr/>
            </a:pPr>
            <a:r>
              <a:rPr lang="en-IN" altLang="en-US" sz="2000" dirty="0">
                <a:solidFill>
                  <a:srgbClr val="003399"/>
                </a:solidFill>
                <a:latin typeface="Times New Roman" panose="02020603050405020304" pitchFamily="18" charset="0"/>
                <a:cs typeface="Times New Roman" panose="02020603050405020304" pitchFamily="18" charset="0"/>
              </a:rPr>
              <a:t>					 (</a:t>
            </a:r>
            <a:r>
              <a:rPr lang="en-IN" altLang="en-US" sz="2000" dirty="0" err="1">
                <a:solidFill>
                  <a:srgbClr val="003399"/>
                </a:solidFill>
                <a:latin typeface="Times New Roman" panose="02020603050405020304" pitchFamily="18" charset="0"/>
                <a:cs typeface="Times New Roman" panose="02020603050405020304" pitchFamily="18" charset="0"/>
              </a:rPr>
              <a:t>Ans:rf</a:t>
            </a:r>
            <a:r>
              <a:rPr lang="en-IN" altLang="en-US" sz="2000" dirty="0">
                <a:solidFill>
                  <a:srgbClr val="003399"/>
                </a:solidFill>
                <a:latin typeface="Times New Roman" panose="02020603050405020304" pitchFamily="18" charset="0"/>
                <a:cs typeface="Times New Roman" panose="02020603050405020304" pitchFamily="18" charset="0"/>
              </a:rPr>
              <a:t>=1.637Ω;rr=2.586 MΩ)</a:t>
            </a:r>
          </a:p>
          <a:p>
            <a:pPr algn="just" eaLnBrk="1" hangingPunct="1">
              <a:spcBef>
                <a:spcPct val="0"/>
              </a:spcBef>
              <a:buFont typeface="Arial" panose="020B0604020202020204" pitchFamily="34" charset="0"/>
              <a:buNone/>
              <a:defRPr/>
            </a:pPr>
            <a:r>
              <a:rPr lang="en-IN" altLang="en-US" sz="2000" dirty="0">
                <a:latin typeface="Times New Roman" panose="02020603050405020304" pitchFamily="18" charset="0"/>
                <a:cs typeface="Times New Roman" panose="02020603050405020304" pitchFamily="18" charset="0"/>
              </a:rPr>
              <a:t>      					</a:t>
            </a:r>
          </a:p>
          <a:p>
            <a:pPr marL="457200" indent="-457200" algn="just">
              <a:spcBef>
                <a:spcPct val="0"/>
              </a:spcBef>
              <a:buFont typeface="Arial" panose="020B0604020202020204" pitchFamily="34" charset="0"/>
              <a:buAutoNum type="arabicPeriod"/>
              <a:defRPr/>
            </a:pPr>
            <a:endParaRPr lang="en-IN" altLang="en-US" sz="2000" dirty="0">
              <a:latin typeface="Times New Roman" panose="02020603050405020304" pitchFamily="18" charset="0"/>
              <a:cs typeface="Times New Roman" panose="02020603050405020304" pitchFamily="18" charset="0"/>
            </a:endParaRPr>
          </a:p>
          <a:p>
            <a:pPr marL="457200" indent="-457200" algn="just">
              <a:spcBef>
                <a:spcPct val="0"/>
              </a:spcBef>
              <a:buFont typeface="Arial" panose="020B0604020202020204" pitchFamily="34" charset="0"/>
              <a:buAutoNum type="arabicPeriod"/>
              <a:defRPr/>
            </a:pPr>
            <a:endParaRPr lang="en-IN" altLang="en-US" sz="2000" dirty="0">
              <a:latin typeface="Times New Roman" panose="02020603050405020304" pitchFamily="18" charset="0"/>
              <a:cs typeface="Times New Roman" panose="02020603050405020304" pitchFamily="18" charset="0"/>
            </a:endParaRPr>
          </a:p>
          <a:p>
            <a:pPr marL="457200" indent="-457200" algn="just">
              <a:spcBef>
                <a:spcPct val="0"/>
              </a:spcBef>
              <a:buFont typeface="Arial" panose="020B0604020202020204" pitchFamily="34" charset="0"/>
              <a:buAutoNum type="arabicPeriod"/>
              <a:defRPr/>
            </a:pPr>
            <a:endParaRPr lang="en-IN" altLang="en-US" sz="2000" dirty="0">
              <a:latin typeface="Times New Roman" panose="02020603050405020304" pitchFamily="18" charset="0"/>
              <a:cs typeface="Times New Roman" panose="02020603050405020304" pitchFamily="18" charset="0"/>
            </a:endParaRPr>
          </a:p>
          <a:p>
            <a:pPr algn="just" eaLnBrk="1" hangingPunct="1">
              <a:spcBef>
                <a:spcPct val="0"/>
              </a:spcBef>
              <a:buFont typeface="Arial" panose="020B0604020202020204" pitchFamily="34" charset="0"/>
              <a:buNone/>
              <a:defRPr/>
            </a:pPr>
            <a:endParaRPr lang="en-IN" altLang="en-US" sz="2000" dirty="0">
              <a:latin typeface="Times New Roman" panose="02020603050405020304" pitchFamily="18" charset="0"/>
              <a:cs typeface="Times New Roman" panose="02020603050405020304" pitchFamily="18" charset="0"/>
            </a:endParaRPr>
          </a:p>
        </p:txBody>
      </p:sp>
      <p:sp>
        <p:nvSpPr>
          <p:cNvPr id="68612" name="Rectangle 4">
            <a:extLst>
              <a:ext uri="{FF2B5EF4-FFF2-40B4-BE49-F238E27FC236}">
                <a16:creationId xmlns:a16="http://schemas.microsoft.com/office/drawing/2014/main" id="{4BA46F37-D3F9-4FF1-873C-C3F5EFE7EDB9}"/>
              </a:ext>
            </a:extLst>
          </p:cNvPr>
          <p:cNvSpPr>
            <a:spLocks noChangeArrowheads="1"/>
          </p:cNvSpPr>
          <p:nvPr/>
        </p:nvSpPr>
        <p:spPr bwMode="auto">
          <a:xfrm>
            <a:off x="1993900" y="2509838"/>
            <a:ext cx="63881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4000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gn="just">
              <a:lnSpc>
                <a:spcPct val="90000"/>
              </a:lnSpc>
              <a:spcBef>
                <a:spcPct val="0"/>
              </a:spcBef>
              <a:buFont typeface="Arial" panose="020B0604020202020204" pitchFamily="34" charset="0"/>
              <a:buNone/>
            </a:pPr>
            <a:r>
              <a:rPr lang="en-IN" altLang="en-US" sz="1800">
                <a:solidFill>
                  <a:srgbClr val="000000"/>
                </a:solidFill>
                <a:latin typeface="Times New Roman" panose="02020603050405020304" pitchFamily="18" charset="0"/>
                <a:cs typeface="Times New Roman" panose="02020603050405020304" pitchFamily="18" charset="0"/>
              </a:rPr>
              <a:t>. </a:t>
            </a:r>
            <a:endParaRPr lang="en-US" altLang="en-US" sz="180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3106965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3035165A-4D45-4F72-8A94-E18F1AC65B31}"/>
              </a:ext>
            </a:extLst>
          </p:cNvPr>
          <p:cNvSpPr>
            <a:spLocks noGrp="1"/>
          </p:cNvSpPr>
          <p:nvPr>
            <p:ph type="title"/>
          </p:nvPr>
        </p:nvSpPr>
        <p:spPr>
          <a:xfrm>
            <a:off x="5370146" y="84406"/>
            <a:ext cx="8229600" cy="827088"/>
          </a:xfrm>
        </p:spPr>
        <p:txBody>
          <a:bodyPr>
            <a:normAutofit/>
          </a:bodyPr>
          <a:lstStyle/>
          <a:p>
            <a:r>
              <a:rPr lang="en-IN" altLang="en-US" sz="3600" dirty="0">
                <a:solidFill>
                  <a:schemeClr val="accent2">
                    <a:lumMod val="75000"/>
                  </a:schemeClr>
                </a:solidFill>
                <a:latin typeface="Times New Roman" panose="02020603050405020304" pitchFamily="18" charset="0"/>
                <a:cs typeface="Times New Roman" panose="02020603050405020304" pitchFamily="18" charset="0"/>
              </a:rPr>
              <a:t>Exercises</a:t>
            </a:r>
          </a:p>
        </p:txBody>
      </p:sp>
      <p:sp>
        <p:nvSpPr>
          <p:cNvPr id="3" name="Content Placeholder 2">
            <a:extLst>
              <a:ext uri="{FF2B5EF4-FFF2-40B4-BE49-F238E27FC236}">
                <a16:creationId xmlns:a16="http://schemas.microsoft.com/office/drawing/2014/main" id="{4DC5FC32-5C0C-4944-9D5B-8B77AF0A0EBF}"/>
              </a:ext>
            </a:extLst>
          </p:cNvPr>
          <p:cNvSpPr>
            <a:spLocks noGrp="1"/>
          </p:cNvSpPr>
          <p:nvPr>
            <p:ph idx="1"/>
          </p:nvPr>
        </p:nvSpPr>
        <p:spPr>
          <a:xfrm>
            <a:off x="1981200" y="750889"/>
            <a:ext cx="8229600" cy="5375275"/>
          </a:xfrm>
        </p:spPr>
        <p:txBody>
          <a:bodyPr/>
          <a:lstStyle/>
          <a:p>
            <a:pPr marL="0" indent="0" algn="just">
              <a:spcBef>
                <a:spcPct val="0"/>
              </a:spcBef>
              <a:buNone/>
              <a:defRPr/>
            </a:pPr>
            <a:r>
              <a:rPr lang="en-IN" altLang="en-US" sz="2000" dirty="0">
                <a:solidFill>
                  <a:prstClr val="black"/>
                </a:solidFill>
                <a:latin typeface="Times New Roman" panose="02020603050405020304" pitchFamily="18" charset="0"/>
                <a:cs typeface="Times New Roman" panose="02020603050405020304" pitchFamily="18" charset="0"/>
              </a:rPr>
              <a:t>4. Calculate the dynamic forward and reverse resistance of a P - N junction diode, when the applied voltage is 0.2V for Germanium Diode. I0 = 30μA at a temperature </a:t>
            </a:r>
            <a:r>
              <a:rPr lang="en-US" altLang="en-US" sz="2000" dirty="0">
                <a:latin typeface="Times New Roman" panose="02020603050405020304" pitchFamily="18" charset="0"/>
                <a:cs typeface="Times New Roman" panose="02020603050405020304" pitchFamily="18" charset="0"/>
              </a:rPr>
              <a:t>125</a:t>
            </a:r>
            <a:r>
              <a:rPr lang="en-US" sz="2000" baseline="30000" dirty="0">
                <a:latin typeface="Times New Roman" panose="02020603050405020304" pitchFamily="18" charset="0"/>
                <a:cs typeface="Times New Roman" panose="02020603050405020304" pitchFamily="18" charset="0"/>
              </a:rPr>
              <a:t>o</a:t>
            </a:r>
            <a:r>
              <a:rPr lang="en-US" sz="2000" dirty="0">
                <a:latin typeface="Times New Roman" panose="02020603050405020304" pitchFamily="18" charset="0"/>
                <a:cs typeface="Times New Roman" panose="02020603050405020304" pitchFamily="18" charset="0"/>
              </a:rPr>
              <a:t>C</a:t>
            </a:r>
            <a:r>
              <a:rPr lang="en-IN" altLang="en-US" sz="2000" dirty="0">
                <a:solidFill>
                  <a:srgbClr val="003399"/>
                </a:solidFill>
                <a:latin typeface="Times New Roman" panose="02020603050405020304" pitchFamily="18" charset="0"/>
                <a:cs typeface="Times New Roman" panose="02020603050405020304" pitchFamily="18" charset="0"/>
              </a:rPr>
              <a:t>.              </a:t>
            </a:r>
          </a:p>
          <a:p>
            <a:pPr marL="0" indent="0" algn="just">
              <a:spcBef>
                <a:spcPct val="0"/>
              </a:spcBef>
              <a:buNone/>
              <a:defRPr/>
            </a:pPr>
            <a:r>
              <a:rPr lang="en-IN" altLang="en-US" sz="2000" dirty="0">
                <a:solidFill>
                  <a:srgbClr val="003399"/>
                </a:solidFill>
                <a:latin typeface="Times New Roman" panose="02020603050405020304" pitchFamily="18" charset="0"/>
                <a:cs typeface="Times New Roman" panose="02020603050405020304" pitchFamily="18" charset="0"/>
              </a:rPr>
              <a:t>					 (</a:t>
            </a:r>
            <a:r>
              <a:rPr lang="en-IN" altLang="en-US" sz="2000" dirty="0" err="1">
                <a:solidFill>
                  <a:srgbClr val="003399"/>
                </a:solidFill>
                <a:latin typeface="Times New Roman" panose="02020603050405020304" pitchFamily="18" charset="0"/>
                <a:cs typeface="Times New Roman" panose="02020603050405020304" pitchFamily="18" charset="0"/>
              </a:rPr>
              <a:t>Ans</a:t>
            </a:r>
            <a:r>
              <a:rPr lang="en-IN" altLang="en-US" sz="2000" dirty="0">
                <a:solidFill>
                  <a:srgbClr val="003399"/>
                </a:solidFill>
                <a:latin typeface="Times New Roman" panose="02020603050405020304" pitchFamily="18" charset="0"/>
                <a:cs typeface="Times New Roman" panose="02020603050405020304" pitchFamily="18" charset="0"/>
              </a:rPr>
              <a:t>: 3.356 ohms, 389.49kohms)</a:t>
            </a:r>
          </a:p>
          <a:p>
            <a:pPr marL="400050" lvl="1" indent="0" algn="just">
              <a:buNone/>
              <a:defRPr/>
            </a:pP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buFont typeface="Arial" panose="020B0604020202020204" pitchFamily="34" charset="0"/>
              <a:buNone/>
              <a:defRPr/>
            </a:pPr>
            <a:r>
              <a:rPr lang="en-IN" altLang="en-US" sz="2000" dirty="0">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a:p>
            <a:pPr algn="just" eaLnBrk="1" hangingPunct="1">
              <a:spcBef>
                <a:spcPct val="0"/>
              </a:spcBef>
              <a:buFontTx/>
              <a:buNone/>
              <a:defRPr/>
            </a:pPr>
            <a:endParaRPr lang="en-US" altLang="en-US" sz="2000" i="1" dirty="0">
              <a:latin typeface="Times New Roman" panose="02020603050405020304" pitchFamily="18" charset="0"/>
              <a:cs typeface="Times New Roman" panose="02020603050405020304" pitchFamily="18" charset="0"/>
            </a:endParaRPr>
          </a:p>
          <a:p>
            <a:pPr>
              <a:defRPr/>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3020603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2566C08E-E98B-4A9F-A22A-3C4FD6345D80}"/>
              </a:ext>
            </a:extLst>
          </p:cNvPr>
          <p:cNvSpPr>
            <a:spLocks noGrp="1"/>
          </p:cNvSpPr>
          <p:nvPr>
            <p:ph type="title"/>
          </p:nvPr>
        </p:nvSpPr>
        <p:spPr>
          <a:xfrm>
            <a:off x="2951871" y="252805"/>
            <a:ext cx="8229600" cy="1265238"/>
          </a:xfrm>
        </p:spPr>
        <p:txBody>
          <a:bodyPr anchor="t">
            <a:normAutofit/>
          </a:bodyPr>
          <a:lstStyle/>
          <a:p>
            <a:r>
              <a:rPr lang="en-US" altLang="en-US" sz="3600" dirty="0">
                <a:solidFill>
                  <a:schemeClr val="accent2">
                    <a:lumMod val="75000"/>
                  </a:schemeClr>
                </a:solidFill>
                <a:latin typeface="Times New Roman" panose="02020603050405020304" pitchFamily="18" charset="0"/>
                <a:cs typeface="Times New Roman" panose="02020603050405020304" pitchFamily="18" charset="0"/>
              </a:rPr>
              <a:t>Ideal Diode</a:t>
            </a:r>
            <a:endParaRPr lang="en-IN" altLang="en-US" sz="3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1683" name="Content Placeholder 2">
            <a:extLst>
              <a:ext uri="{FF2B5EF4-FFF2-40B4-BE49-F238E27FC236}">
                <a16:creationId xmlns:a16="http://schemas.microsoft.com/office/drawing/2014/main" id="{459B8253-AF9B-4A71-8420-08742AF5DC63}"/>
              </a:ext>
            </a:extLst>
          </p:cNvPr>
          <p:cNvSpPr>
            <a:spLocks noGrp="1"/>
          </p:cNvSpPr>
          <p:nvPr>
            <p:ph idx="1"/>
          </p:nvPr>
        </p:nvSpPr>
        <p:spPr>
          <a:xfrm>
            <a:off x="1981200" y="990601"/>
            <a:ext cx="8229600" cy="5135563"/>
          </a:xfrm>
        </p:spPr>
        <p:txBody>
          <a:bodyPr/>
          <a:lstStyle/>
          <a:p>
            <a:r>
              <a:rPr lang="en-US" altLang="en-US">
                <a:latin typeface="Times New Roman" panose="02020603050405020304" pitchFamily="18" charset="0"/>
                <a:cs typeface="Times New Roman" panose="02020603050405020304" pitchFamily="18" charset="0"/>
              </a:rPr>
              <a:t>Cut-in voltage is zero</a:t>
            </a:r>
          </a:p>
          <a:p>
            <a:r>
              <a:rPr lang="en-US" altLang="en-US">
                <a:latin typeface="Times New Roman" panose="02020603050405020304" pitchFamily="18" charset="0"/>
                <a:cs typeface="Times New Roman" panose="02020603050405020304" pitchFamily="18" charset="0"/>
              </a:rPr>
              <a:t>No barrier potential. Small forward bias voltage causes conduction through the device</a:t>
            </a:r>
          </a:p>
          <a:p>
            <a:r>
              <a:rPr lang="en-US" altLang="en-US">
                <a:latin typeface="Times New Roman" panose="02020603050405020304" pitchFamily="18" charset="0"/>
                <a:cs typeface="Times New Roman" panose="02020603050405020304" pitchFamily="18" charset="0"/>
              </a:rPr>
              <a:t>Forward resistance is zero</a:t>
            </a:r>
          </a:p>
          <a:p>
            <a:r>
              <a:rPr lang="en-US" altLang="en-US">
                <a:latin typeface="Times New Roman" panose="02020603050405020304" pitchFamily="18" charset="0"/>
                <a:cs typeface="Times New Roman" panose="02020603050405020304" pitchFamily="18" charset="0"/>
              </a:rPr>
              <a:t>Reverse resistance is infinity</a:t>
            </a:r>
          </a:p>
          <a:p>
            <a:r>
              <a:rPr lang="en-US" altLang="en-US">
                <a:latin typeface="Times New Roman" panose="02020603050405020304" pitchFamily="18" charset="0"/>
                <a:cs typeface="Times New Roman" panose="02020603050405020304" pitchFamily="18" charset="0"/>
              </a:rPr>
              <a:t>Conducts when forward biased and blocks conduction when reverse biased. Hence reverse saturation current is zero</a:t>
            </a:r>
            <a:endParaRPr lang="en-IN" alt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8132459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A329-E084-4D7F-B7A3-1E86F6B2A727}"/>
              </a:ext>
            </a:extLst>
          </p:cNvPr>
          <p:cNvSpPr>
            <a:spLocks noGrp="1"/>
          </p:cNvSpPr>
          <p:nvPr>
            <p:ph type="title"/>
          </p:nvPr>
        </p:nvSpPr>
        <p:spPr>
          <a:xfrm>
            <a:off x="2739488" y="544513"/>
            <a:ext cx="8229600" cy="827087"/>
          </a:xfrm>
        </p:spPr>
        <p:txBody>
          <a:bodyPr rtlCol="0">
            <a:noAutofit/>
          </a:bodyPr>
          <a:lstStyle/>
          <a:p>
            <a:pPr>
              <a:defRPr/>
            </a:pPr>
            <a:r>
              <a:rPr lang="en-US" sz="3600" dirty="0">
                <a:solidFill>
                  <a:schemeClr val="accent2">
                    <a:lumMod val="75000"/>
                  </a:schemeClr>
                </a:solidFill>
                <a:latin typeface="Times New Roman" panose="02020603050405020304" pitchFamily="18" charset="0"/>
                <a:cs typeface="Times New Roman" panose="02020603050405020304" pitchFamily="18" charset="0"/>
              </a:rPr>
              <a:t>Ideal diode :   I-V characteristics</a:t>
            </a:r>
            <a:br>
              <a:rPr lang="en-US" sz="3600" dirty="0">
                <a:solidFill>
                  <a:schemeClr val="accent2">
                    <a:lumMod val="75000"/>
                  </a:schemeClr>
                </a:solidFill>
                <a:latin typeface="Times New Roman" panose="02020603050405020304" pitchFamily="18" charset="0"/>
                <a:cs typeface="Times New Roman" panose="02020603050405020304" pitchFamily="18" charset="0"/>
              </a:rPr>
            </a:br>
            <a:endParaRPr lang="en-US" sz="36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72707" name="Picture 1" descr="Description: http://conceptselectronics.com/wp-content/uploads/2014/04/ideal-characteristics-of-diode-and-its-equivalent-model.png">
            <a:extLst>
              <a:ext uri="{FF2B5EF4-FFF2-40B4-BE49-F238E27FC236}">
                <a16:creationId xmlns:a16="http://schemas.microsoft.com/office/drawing/2014/main" id="{6143FEC3-5BE4-47A2-87D4-9426B01AA0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1524000"/>
            <a:ext cx="685641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2E191F63-0F73-498D-9425-AEF88B73E419}"/>
              </a:ext>
            </a:extLst>
          </p:cNvPr>
          <p:cNvSpPr txBox="1">
            <a:spLocks/>
          </p:cNvSpPr>
          <p:nvPr/>
        </p:nvSpPr>
        <p:spPr>
          <a:xfrm>
            <a:off x="2057400" y="5181600"/>
            <a:ext cx="8229600" cy="827088"/>
          </a:xfrm>
          <a:prstGeom prst="rect">
            <a:avLst/>
          </a:prstGeom>
        </p:spPr>
        <p:txBody>
          <a:bodyPr anchor="ctr">
            <a:normAutofit fontScale="97500"/>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pPr>
              <a:defRPr/>
            </a:pPr>
            <a:r>
              <a:rPr lang="en-US" sz="2000" dirty="0">
                <a:solidFill>
                  <a:schemeClr val="tx1"/>
                </a:solidFill>
              </a:rPr>
              <a:t>I-V characteristic of Ideal diode and ideal models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598580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695FC20-CA00-45A7-9034-2621D7A99799}"/>
              </a:ext>
            </a:extLst>
          </p:cNvPr>
          <p:cNvSpPr>
            <a:spLocks noGrp="1"/>
          </p:cNvSpPr>
          <p:nvPr>
            <p:ph type="title"/>
          </p:nvPr>
        </p:nvSpPr>
        <p:spPr>
          <a:xfrm>
            <a:off x="3032867" y="49212"/>
            <a:ext cx="8991600" cy="827088"/>
          </a:xfrm>
        </p:spPr>
        <p:txBody>
          <a:bodyPr>
            <a:normAutofit/>
          </a:bodyPr>
          <a:lstStyle/>
          <a:p>
            <a:r>
              <a:rPr lang="en-US" altLang="en-US" sz="3600" dirty="0">
                <a:solidFill>
                  <a:schemeClr val="accent2">
                    <a:lumMod val="75000"/>
                  </a:schemeClr>
                </a:solidFill>
                <a:latin typeface="Times New Roman" panose="02020603050405020304" pitchFamily="18" charset="0"/>
                <a:cs typeface="Times New Roman" panose="02020603050405020304" pitchFamily="18" charset="0"/>
              </a:rPr>
              <a:t> Part – I : Analog Electronics</a:t>
            </a:r>
          </a:p>
        </p:txBody>
      </p:sp>
      <p:sp>
        <p:nvSpPr>
          <p:cNvPr id="15363" name="Content Placeholder 1">
            <a:extLst>
              <a:ext uri="{FF2B5EF4-FFF2-40B4-BE49-F238E27FC236}">
                <a16:creationId xmlns:a16="http://schemas.microsoft.com/office/drawing/2014/main" id="{F9466175-D4A1-4FDE-A924-3E54A0C149B8}"/>
              </a:ext>
            </a:extLst>
          </p:cNvPr>
          <p:cNvSpPr>
            <a:spLocks noGrp="1"/>
          </p:cNvSpPr>
          <p:nvPr>
            <p:ph idx="1"/>
          </p:nvPr>
        </p:nvSpPr>
        <p:spPr/>
        <p:txBody>
          <a:bodyPr/>
          <a:lstStyle/>
          <a:p>
            <a:pPr marL="0" indent="0" algn="ctr">
              <a:buNone/>
            </a:pPr>
            <a:endParaRPr lang="en-US" altLang="en-US" b="1" dirty="0">
              <a:latin typeface="Times New Roman" panose="02020603050405020304" pitchFamily="18" charset="0"/>
              <a:cs typeface="Times New Roman" panose="02020603050405020304" pitchFamily="18" charset="0"/>
            </a:endParaRPr>
          </a:p>
          <a:p>
            <a:pPr marL="0" indent="0" algn="ctr">
              <a:buNone/>
            </a:pPr>
            <a:r>
              <a:rPr lang="en-US" altLang="en-US" b="1" dirty="0">
                <a:solidFill>
                  <a:srgbClr val="003399"/>
                </a:solidFill>
                <a:latin typeface="Times New Roman" panose="02020603050405020304" pitchFamily="18" charset="0"/>
                <a:cs typeface="Times New Roman" panose="02020603050405020304" pitchFamily="18" charset="0"/>
              </a:rPr>
              <a:t>CHAPTER-1: DIODES AND APPLICATONS </a:t>
            </a:r>
            <a:endParaRPr lang="en-US" altLang="en-US" dirty="0">
              <a:latin typeface="Times New Roman" panose="02020603050405020304" pitchFamily="18" charset="0"/>
              <a:cs typeface="Times New Roman" panose="02020603050405020304" pitchFamily="18" charset="0"/>
            </a:endParaRPr>
          </a:p>
          <a:p>
            <a:pPr marL="0" indent="0">
              <a:buNone/>
            </a:pPr>
            <a:endParaRPr lang="en-US" altLang="en-US" sz="2400" b="1" dirty="0">
              <a:latin typeface="Times New Roman" panose="02020603050405020304" pitchFamily="18" charset="0"/>
              <a:cs typeface="Times New Roman" panose="02020603050405020304" pitchFamily="18" charset="0"/>
            </a:endParaRPr>
          </a:p>
          <a:p>
            <a:pPr marL="0" indent="0">
              <a:buNone/>
            </a:pPr>
            <a:endParaRPr lang="en-US" altLang="en-US" sz="2400" b="1" dirty="0">
              <a:latin typeface="Times New Roman" panose="02020603050405020304" pitchFamily="18" charset="0"/>
              <a:cs typeface="Times New Roman" panose="02020603050405020304" pitchFamily="18" charset="0"/>
            </a:endParaRPr>
          </a:p>
          <a:p>
            <a:pPr marL="0" indent="0" algn="ctr">
              <a:buNone/>
            </a:pPr>
            <a:endParaRPr lang="en-US" altLang="en-US" sz="2400" b="1" dirty="0">
              <a:latin typeface="Times New Roman" panose="02020603050405020304" pitchFamily="18" charset="0"/>
              <a:cs typeface="Times New Roman" panose="02020603050405020304" pitchFamily="18" charset="0"/>
            </a:endParaRPr>
          </a:p>
          <a:p>
            <a:pPr marL="0" indent="0" algn="ctr">
              <a:buNone/>
            </a:pPr>
            <a:r>
              <a:rPr lang="en-US" altLang="en-US" sz="2400" b="1" dirty="0">
                <a:latin typeface="Times New Roman" panose="02020603050405020304" pitchFamily="18" charset="0"/>
                <a:cs typeface="Times New Roman" panose="02020603050405020304" pitchFamily="18" charset="0"/>
              </a:rPr>
              <a:t>Reference: </a:t>
            </a:r>
          </a:p>
          <a:p>
            <a:pPr marL="0" indent="0" algn="ctr">
              <a:buNone/>
            </a:pPr>
            <a:endParaRPr lang="en-US" altLang="en-US" sz="2400" b="1" dirty="0">
              <a:latin typeface="Times New Roman" panose="02020603050405020304" pitchFamily="18" charset="0"/>
              <a:cs typeface="Times New Roman" panose="02020603050405020304" pitchFamily="18" charset="0"/>
            </a:endParaRPr>
          </a:p>
          <a:p>
            <a:pPr marL="0" indent="0" algn="just">
              <a:buNone/>
            </a:pPr>
            <a:r>
              <a:rPr lang="en-IN" altLang="en-US" sz="2400" dirty="0">
                <a:latin typeface="Times New Roman" panose="02020603050405020304" pitchFamily="18" charset="0"/>
                <a:cs typeface="Times New Roman" panose="02020603050405020304" pitchFamily="18" charset="0"/>
              </a:rPr>
              <a:t>Robert L. </a:t>
            </a:r>
            <a:r>
              <a:rPr lang="en-IN" altLang="en-US" sz="2400" dirty="0" err="1">
                <a:latin typeface="Times New Roman" panose="02020603050405020304" pitchFamily="18" charset="0"/>
                <a:cs typeface="Times New Roman" panose="02020603050405020304" pitchFamily="18" charset="0"/>
              </a:rPr>
              <a:t>Boylestad</a:t>
            </a:r>
            <a:r>
              <a:rPr lang="en-IN" altLang="en-US" sz="2400" dirty="0">
                <a:latin typeface="Times New Roman" panose="02020603050405020304" pitchFamily="18" charset="0"/>
                <a:cs typeface="Times New Roman" panose="02020603050405020304" pitchFamily="18" charset="0"/>
              </a:rPr>
              <a:t>, Louis </a:t>
            </a:r>
            <a:r>
              <a:rPr lang="en-IN" altLang="en-US" sz="2400" dirty="0" err="1">
                <a:latin typeface="Times New Roman" panose="02020603050405020304" pitchFamily="18" charset="0"/>
                <a:cs typeface="Times New Roman" panose="02020603050405020304" pitchFamily="18" charset="0"/>
              </a:rPr>
              <a:t>Nashelsky</a:t>
            </a:r>
            <a:r>
              <a:rPr lang="en-IN" altLang="en-US" sz="2400" dirty="0">
                <a:latin typeface="Times New Roman" panose="02020603050405020304" pitchFamily="18" charset="0"/>
                <a:cs typeface="Times New Roman" panose="02020603050405020304" pitchFamily="18" charset="0"/>
              </a:rPr>
              <a:t>, Electronic Devices &amp; Circuit Theory, 11</a:t>
            </a:r>
            <a:r>
              <a:rPr lang="en-IN" altLang="en-US" sz="2400" baseline="30000" dirty="0">
                <a:latin typeface="Times New Roman" panose="02020603050405020304" pitchFamily="18" charset="0"/>
                <a:cs typeface="Times New Roman" panose="02020603050405020304" pitchFamily="18" charset="0"/>
              </a:rPr>
              <a:t>th</a:t>
            </a:r>
            <a:r>
              <a:rPr lang="en-IN" altLang="en-US" sz="2400" dirty="0">
                <a:latin typeface="Times New Roman" panose="02020603050405020304" pitchFamily="18" charset="0"/>
                <a:cs typeface="Times New Roman" panose="02020603050405020304" pitchFamily="18" charset="0"/>
              </a:rPr>
              <a:t> Edition, PHI, 2012</a:t>
            </a:r>
            <a:endParaRPr lang="en-US" altLang="en-US" sz="2400" dirty="0">
              <a:latin typeface="Times New Roman" panose="02020603050405020304" pitchFamily="18" charset="0"/>
              <a:cs typeface="Times New Roman" panose="02020603050405020304" pitchFamily="18" charset="0"/>
            </a:endParaRPr>
          </a:p>
          <a:p>
            <a:pPr marL="0" indent="0">
              <a:buNone/>
            </a:pPr>
            <a:endParaRPr lang="en-US" altLang="en-US" sz="2400" dirty="0">
              <a:latin typeface="Times New Roman" panose="02020603050405020304" pitchFamily="18" charset="0"/>
              <a:cs typeface="Times New Roman" panose="02020603050405020304" pitchFamily="18" charset="0"/>
            </a:endParaRPr>
          </a:p>
          <a:p>
            <a:pPr marL="0" indent="0">
              <a:buNone/>
            </a:pPr>
            <a:endParaRPr lang="en-US" altLang="en-US" dirty="0">
              <a:latin typeface="Times New Roman" panose="02020603050405020304" pitchFamily="18" charset="0"/>
              <a:cs typeface="Times New Roman" panose="02020603050405020304" pitchFamily="18" charset="0"/>
            </a:endParaRPr>
          </a:p>
        </p:txBody>
      </p:sp>
      <p:sp>
        <p:nvSpPr>
          <p:cNvPr id="15364" name="Text Box 10">
            <a:extLst>
              <a:ext uri="{FF2B5EF4-FFF2-40B4-BE49-F238E27FC236}">
                <a16:creationId xmlns:a16="http://schemas.microsoft.com/office/drawing/2014/main" id="{C8AF4188-67C3-4CEB-9D49-0641A7C834FB}"/>
              </a:ext>
            </a:extLst>
          </p:cNvPr>
          <p:cNvSpPr txBox="1">
            <a:spLocks noChangeArrowheads="1"/>
          </p:cNvSpPr>
          <p:nvPr/>
        </p:nvSpPr>
        <p:spPr bwMode="auto">
          <a:xfrm>
            <a:off x="1524000" y="6583364"/>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15365" name="Text Box 3">
            <a:extLst>
              <a:ext uri="{FF2B5EF4-FFF2-40B4-BE49-F238E27FC236}">
                <a16:creationId xmlns:a16="http://schemas.microsoft.com/office/drawing/2014/main" id="{EB58E1E3-B07B-484B-B82D-E64BF529B971}"/>
              </a:ext>
            </a:extLst>
          </p:cNvPr>
          <p:cNvSpPr txBox="1">
            <a:spLocks noChangeArrowheads="1"/>
          </p:cNvSpPr>
          <p:nvPr/>
        </p:nvSpPr>
        <p:spPr bwMode="auto">
          <a:xfrm>
            <a:off x="1524000" y="6583364"/>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15366" name="Line 8">
            <a:extLst>
              <a:ext uri="{FF2B5EF4-FFF2-40B4-BE49-F238E27FC236}">
                <a16:creationId xmlns:a16="http://schemas.microsoft.com/office/drawing/2014/main" id="{8F35A9C1-F407-41F2-B0E3-82A1BA284367}"/>
              </a:ext>
            </a:extLst>
          </p:cNvPr>
          <p:cNvSpPr>
            <a:spLocks noChangeShapeType="1"/>
          </p:cNvSpPr>
          <p:nvPr/>
        </p:nvSpPr>
        <p:spPr bwMode="auto">
          <a:xfrm>
            <a:off x="152400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40439486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2C1BAB70-7343-44C9-AB75-73A162C8114D}"/>
              </a:ext>
            </a:extLst>
          </p:cNvPr>
          <p:cNvSpPr>
            <a:spLocks noGrp="1"/>
          </p:cNvSpPr>
          <p:nvPr>
            <p:ph type="title"/>
          </p:nvPr>
        </p:nvSpPr>
        <p:spPr>
          <a:xfrm>
            <a:off x="1981200" y="152400"/>
            <a:ext cx="8229600" cy="1265238"/>
          </a:xfrm>
        </p:spPr>
        <p:txBody>
          <a:bodyPr anchor="t">
            <a:normAutofit/>
          </a:bodyPr>
          <a:lstStyle/>
          <a:p>
            <a:r>
              <a:rPr lang="en-US" altLang="en-US" sz="3600" dirty="0">
                <a:solidFill>
                  <a:schemeClr val="accent2">
                    <a:lumMod val="75000"/>
                  </a:schemeClr>
                </a:solidFill>
                <a:latin typeface="Times New Roman" panose="02020603050405020304" pitchFamily="18" charset="0"/>
                <a:cs typeface="Times New Roman" panose="02020603050405020304" pitchFamily="18" charset="0"/>
              </a:rPr>
              <a:t>Practical Diode</a:t>
            </a:r>
            <a:endParaRPr lang="en-IN" altLang="en-US" sz="3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0659" name="Content Placeholder 2">
            <a:extLst>
              <a:ext uri="{FF2B5EF4-FFF2-40B4-BE49-F238E27FC236}">
                <a16:creationId xmlns:a16="http://schemas.microsoft.com/office/drawing/2014/main" id="{318FCD78-2D2C-4E79-874B-DAD6A42E4BC3}"/>
              </a:ext>
            </a:extLst>
          </p:cNvPr>
          <p:cNvSpPr>
            <a:spLocks noGrp="1"/>
          </p:cNvSpPr>
          <p:nvPr>
            <p:ph idx="1"/>
          </p:nvPr>
        </p:nvSpPr>
        <p:spPr>
          <a:xfrm>
            <a:off x="1981200" y="914401"/>
            <a:ext cx="8229600" cy="5211763"/>
          </a:xfrm>
        </p:spPr>
        <p:txBody>
          <a:bodyPr/>
          <a:lstStyle/>
          <a:p>
            <a:r>
              <a:rPr lang="en-US" altLang="en-US">
                <a:latin typeface="Times New Roman" panose="02020603050405020304" pitchFamily="18" charset="0"/>
                <a:cs typeface="Times New Roman" panose="02020603050405020304" pitchFamily="18" charset="0"/>
              </a:rPr>
              <a:t>For conduction, the barrier potential has to be overcome</a:t>
            </a:r>
          </a:p>
          <a:p>
            <a:r>
              <a:rPr lang="en-US" altLang="en-US">
                <a:latin typeface="Times New Roman" panose="02020603050405020304" pitchFamily="18" charset="0"/>
                <a:cs typeface="Times New Roman" panose="02020603050405020304" pitchFamily="18" charset="0"/>
              </a:rPr>
              <a:t>Forward resistance is in the range of tens of ohms</a:t>
            </a:r>
          </a:p>
          <a:p>
            <a:r>
              <a:rPr lang="en-US" altLang="en-US">
                <a:latin typeface="Times New Roman" panose="02020603050405020304" pitchFamily="18" charset="0"/>
                <a:cs typeface="Times New Roman" panose="02020603050405020304" pitchFamily="18" charset="0"/>
              </a:rPr>
              <a:t>Reverse resistance is in range of mega ohms</a:t>
            </a:r>
            <a:endParaRPr lang="en-IN"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Does not conduct when reverse biased. However there is reverse saturation current flowing through the device</a:t>
            </a:r>
          </a:p>
        </p:txBody>
      </p:sp>
      <p:pic>
        <p:nvPicPr>
          <p:cNvPr id="70661" name="Picture 2" descr="Diode characteristics curve">
            <a:extLst>
              <a:ext uri="{FF2B5EF4-FFF2-40B4-BE49-F238E27FC236}">
                <a16:creationId xmlns:a16="http://schemas.microsoft.com/office/drawing/2014/main" id="{140577A4-3BE5-454C-BCDC-9FF951D75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3968318"/>
            <a:ext cx="2286000"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5713241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AC059F33-049B-4124-BBE9-96F1931D32E4}"/>
              </a:ext>
            </a:extLst>
          </p:cNvPr>
          <p:cNvSpPr>
            <a:spLocks noGrp="1"/>
          </p:cNvSpPr>
          <p:nvPr>
            <p:ph type="title"/>
          </p:nvPr>
        </p:nvSpPr>
        <p:spPr>
          <a:xfrm>
            <a:off x="2548544" y="432593"/>
            <a:ext cx="8229600" cy="827088"/>
          </a:xfrm>
        </p:spPr>
        <p:txBody>
          <a:bodyPr>
            <a:normAutofit/>
          </a:bodyPr>
          <a:lstStyle/>
          <a:p>
            <a:pPr eaLnBrk="1" hangingPunct="1"/>
            <a:r>
              <a:rPr lang="en-US" altLang="en-US" sz="3600" dirty="0">
                <a:solidFill>
                  <a:schemeClr val="accent2">
                    <a:lumMod val="75000"/>
                  </a:schemeClr>
                </a:solidFill>
              </a:rPr>
              <a:t>Diode Equivalent Circuit</a:t>
            </a:r>
          </a:p>
        </p:txBody>
      </p:sp>
      <p:sp>
        <p:nvSpPr>
          <p:cNvPr id="74755" name="Rectangle 3">
            <a:extLst>
              <a:ext uri="{FF2B5EF4-FFF2-40B4-BE49-F238E27FC236}">
                <a16:creationId xmlns:a16="http://schemas.microsoft.com/office/drawing/2014/main" id="{DB940505-8669-48FA-9E35-C3330563FB0E}"/>
              </a:ext>
            </a:extLst>
          </p:cNvPr>
          <p:cNvSpPr txBox="1">
            <a:spLocks noChangeArrowheads="1"/>
          </p:cNvSpPr>
          <p:nvPr/>
        </p:nvSpPr>
        <p:spPr bwMode="auto">
          <a:xfrm>
            <a:off x="1981200" y="1371600"/>
            <a:ext cx="8229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Font typeface="Wingdings" panose="05000000000000000000" pitchFamily="2" charset="2"/>
              <a:buChar char="§"/>
            </a:pPr>
            <a:r>
              <a:rPr lang="en-US" altLang="en-US" sz="2400" dirty="0">
                <a:latin typeface="Arial" panose="020B0604020202020204" pitchFamily="34" charset="0"/>
                <a:cs typeface="Arial" panose="020B0604020202020204" pitchFamily="34" charset="0"/>
              </a:rPr>
              <a:t>Used during circuit analysis</a:t>
            </a:r>
          </a:p>
          <a:p>
            <a:pPr algn="just" eaLnBrk="1" hangingPunct="1">
              <a:buFont typeface="Wingdings" panose="05000000000000000000" pitchFamily="2" charset="2"/>
              <a:buChar char="§"/>
            </a:pPr>
            <a:r>
              <a:rPr lang="en-US" altLang="en-US" sz="2400" dirty="0">
                <a:latin typeface="Arial" panose="020B0604020202020204" pitchFamily="34" charset="0"/>
                <a:cs typeface="Arial" panose="020B0604020202020204" pitchFamily="34" charset="0"/>
              </a:rPr>
              <a:t>Characteristic curve replaced by straight-line segments (piecewise linear characteristics)</a:t>
            </a:r>
          </a:p>
        </p:txBody>
      </p:sp>
      <p:pic>
        <p:nvPicPr>
          <p:cNvPr id="51" name="Picture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pic>
        <p:nvPicPr>
          <p:cNvPr id="52" name="Picture 2" descr="Diode characteristics curve">
            <a:extLst>
              <a:ext uri="{FF2B5EF4-FFF2-40B4-BE49-F238E27FC236}">
                <a16:creationId xmlns:a16="http://schemas.microsoft.com/office/drawing/2014/main" id="{140577A4-3BE5-454C-BCDC-9FF951D75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036" y="2650794"/>
            <a:ext cx="3900054" cy="4070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stretch>
            <a:fillRect/>
          </a:stretch>
        </p:blipFill>
        <p:spPr>
          <a:xfrm>
            <a:off x="7050232" y="3236119"/>
            <a:ext cx="3562350" cy="2928372"/>
          </a:xfrm>
          <a:prstGeom prst="rect">
            <a:avLst/>
          </a:prstGeom>
        </p:spPr>
      </p:pic>
    </p:spTree>
    <p:extLst>
      <p:ext uri="{BB962C8B-B14F-4D97-AF65-F5344CB8AC3E}">
        <p14:creationId xmlns:p14="http://schemas.microsoft.com/office/powerpoint/2010/main" val="14823465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accent2">
                    <a:lumMod val="75000"/>
                  </a:schemeClr>
                </a:solidFill>
              </a:rPr>
              <a:t>Diode Equivalent Circuit</a:t>
            </a:r>
            <a:endParaRPr lang="en-IN" dirty="0"/>
          </a:p>
        </p:txBody>
      </p:sp>
      <p:sp>
        <p:nvSpPr>
          <p:cNvPr id="3" name="Content Placeholder 2"/>
          <p:cNvSpPr>
            <a:spLocks noGrp="1"/>
          </p:cNvSpPr>
          <p:nvPr>
            <p:ph idx="1"/>
          </p:nvPr>
        </p:nvSpPr>
        <p:spPr/>
        <p:txBody>
          <a:bodyPr/>
          <a:lstStyle/>
          <a:p>
            <a:endParaRPr lang="en-IN" dirty="0"/>
          </a:p>
        </p:txBody>
      </p:sp>
      <p:grpSp>
        <p:nvGrpSpPr>
          <p:cNvPr id="4" name="Group 2">
            <a:extLst>
              <a:ext uri="{FF2B5EF4-FFF2-40B4-BE49-F238E27FC236}">
                <a16:creationId xmlns:a16="http://schemas.microsoft.com/office/drawing/2014/main" id="{74521231-B880-4892-97C9-9594C69A9A2F}"/>
              </a:ext>
            </a:extLst>
          </p:cNvPr>
          <p:cNvGrpSpPr>
            <a:grpSpLocks/>
          </p:cNvGrpSpPr>
          <p:nvPr/>
        </p:nvGrpSpPr>
        <p:grpSpPr bwMode="auto">
          <a:xfrm>
            <a:off x="2057400" y="3200400"/>
            <a:ext cx="8305800" cy="2819400"/>
            <a:chOff x="762000" y="3200400"/>
            <a:chExt cx="8382000" cy="2819400"/>
          </a:xfrm>
        </p:grpSpPr>
        <p:sp>
          <p:nvSpPr>
            <p:cNvPr id="5" name="Text Box 54">
              <a:extLst>
                <a:ext uri="{FF2B5EF4-FFF2-40B4-BE49-F238E27FC236}">
                  <a16:creationId xmlns:a16="http://schemas.microsoft.com/office/drawing/2014/main" id="{88AB435E-E669-4637-8937-0706C9BF667E}"/>
                </a:ext>
              </a:extLst>
            </p:cNvPr>
            <p:cNvSpPr txBox="1">
              <a:spLocks noChangeArrowheads="1"/>
            </p:cNvSpPr>
            <p:nvPr/>
          </p:nvSpPr>
          <p:spPr bwMode="auto">
            <a:xfrm>
              <a:off x="7391400" y="4572000"/>
              <a:ext cx="1752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Forward bias</a:t>
              </a:r>
            </a:p>
          </p:txBody>
        </p:sp>
        <p:sp>
          <p:nvSpPr>
            <p:cNvPr id="6" name="Text Box 55">
              <a:extLst>
                <a:ext uri="{FF2B5EF4-FFF2-40B4-BE49-F238E27FC236}">
                  <a16:creationId xmlns:a16="http://schemas.microsoft.com/office/drawing/2014/main" id="{E531ADAC-E344-4141-BEEA-B8F50408927D}"/>
                </a:ext>
              </a:extLst>
            </p:cNvPr>
            <p:cNvSpPr txBox="1">
              <a:spLocks noChangeArrowheads="1"/>
            </p:cNvSpPr>
            <p:nvPr/>
          </p:nvSpPr>
          <p:spPr bwMode="auto">
            <a:xfrm>
              <a:off x="7391400" y="5486400"/>
              <a:ext cx="1752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Reverse bias</a:t>
              </a:r>
            </a:p>
          </p:txBody>
        </p:sp>
        <p:grpSp>
          <p:nvGrpSpPr>
            <p:cNvPr id="7" name="Group 1">
              <a:extLst>
                <a:ext uri="{FF2B5EF4-FFF2-40B4-BE49-F238E27FC236}">
                  <a16:creationId xmlns:a16="http://schemas.microsoft.com/office/drawing/2014/main" id="{7337F135-F75A-4C20-87C8-FDC649DF5691}"/>
                </a:ext>
              </a:extLst>
            </p:cNvPr>
            <p:cNvGrpSpPr>
              <a:grpSpLocks/>
            </p:cNvGrpSpPr>
            <p:nvPr/>
          </p:nvGrpSpPr>
          <p:grpSpPr bwMode="auto">
            <a:xfrm>
              <a:off x="762000" y="3200400"/>
              <a:ext cx="6629400" cy="2819400"/>
              <a:chOff x="762000" y="3200400"/>
              <a:chExt cx="6629400" cy="2819400"/>
            </a:xfrm>
          </p:grpSpPr>
          <p:grpSp>
            <p:nvGrpSpPr>
              <p:cNvPr id="8" name="Group 36">
                <a:extLst>
                  <a:ext uri="{FF2B5EF4-FFF2-40B4-BE49-F238E27FC236}">
                    <a16:creationId xmlns:a16="http://schemas.microsoft.com/office/drawing/2014/main" id="{A05C4269-4CD2-47F7-9CB0-D95C398CE27A}"/>
                  </a:ext>
                </a:extLst>
              </p:cNvPr>
              <p:cNvGrpSpPr>
                <a:grpSpLocks/>
              </p:cNvGrpSpPr>
              <p:nvPr/>
            </p:nvGrpSpPr>
            <p:grpSpPr bwMode="auto">
              <a:xfrm>
                <a:off x="4876800" y="3200400"/>
                <a:ext cx="2286000" cy="685800"/>
                <a:chOff x="3072" y="2160"/>
                <a:chExt cx="1440" cy="432"/>
              </a:xfrm>
              <a:noFill/>
            </p:grpSpPr>
            <p:sp>
              <p:nvSpPr>
                <p:cNvPr id="46" name="Line 9">
                  <a:extLst>
                    <a:ext uri="{FF2B5EF4-FFF2-40B4-BE49-F238E27FC236}">
                      <a16:creationId xmlns:a16="http://schemas.microsoft.com/office/drawing/2014/main" id="{CEBCE0A5-D391-406D-8A68-C798891B43D8}"/>
                    </a:ext>
                  </a:extLst>
                </p:cNvPr>
                <p:cNvSpPr>
                  <a:spLocks noChangeShapeType="1"/>
                </p:cNvSpPr>
                <p:nvPr/>
              </p:nvSpPr>
              <p:spPr bwMode="auto">
                <a:xfrm>
                  <a:off x="3072" y="2400"/>
                  <a:ext cx="528" cy="0"/>
                </a:xfrm>
                <a:prstGeom prst="line">
                  <a:avLst/>
                </a:prstGeom>
                <a:grpFill/>
                <a:ln w="9525">
                  <a:solidFill>
                    <a:schemeClr val="tx1"/>
                  </a:solidFill>
                  <a:round/>
                  <a:headEnd/>
                  <a:tailEnd/>
                </a:ln>
              </p:spPr>
              <p:txBody>
                <a:bodyPr/>
                <a:lstStyle/>
                <a:p>
                  <a:pPr>
                    <a:defRPr/>
                  </a:pPr>
                  <a:endParaRPr lang="en-US"/>
                </a:p>
              </p:txBody>
            </p:sp>
            <p:sp>
              <p:nvSpPr>
                <p:cNvPr id="47" name="AutoShape 10">
                  <a:extLst>
                    <a:ext uri="{FF2B5EF4-FFF2-40B4-BE49-F238E27FC236}">
                      <a16:creationId xmlns:a16="http://schemas.microsoft.com/office/drawing/2014/main" id="{C1DFE61D-ACA2-406A-B77A-0A64BF03FA32}"/>
                    </a:ext>
                  </a:extLst>
                </p:cNvPr>
                <p:cNvSpPr>
                  <a:spLocks noChangeArrowheads="1"/>
                </p:cNvSpPr>
                <p:nvPr/>
              </p:nvSpPr>
              <p:spPr bwMode="auto">
                <a:xfrm rot="5400000">
                  <a:off x="3576" y="2232"/>
                  <a:ext cx="384" cy="336"/>
                </a:xfrm>
                <a:prstGeom prst="triangle">
                  <a:avLst>
                    <a:gd name="adj" fmla="val 50000"/>
                  </a:avLst>
                </a:prstGeom>
                <a:grpFill/>
                <a:ln w="9525">
                  <a:solidFill>
                    <a:schemeClr val="tx1"/>
                  </a:solidFill>
                  <a:miter lim="800000"/>
                  <a:headEnd/>
                  <a:tailEnd/>
                </a:ln>
              </p:spPr>
              <p:txBody>
                <a:bodyPr wrap="none" anchor="ctr"/>
                <a:lstStyle/>
                <a:p>
                  <a:pPr>
                    <a:defRPr/>
                  </a:pPr>
                  <a:endParaRPr lang="en-US"/>
                </a:p>
              </p:txBody>
            </p:sp>
            <p:sp>
              <p:nvSpPr>
                <p:cNvPr id="48" name="Line 12">
                  <a:extLst>
                    <a:ext uri="{FF2B5EF4-FFF2-40B4-BE49-F238E27FC236}">
                      <a16:creationId xmlns:a16="http://schemas.microsoft.com/office/drawing/2014/main" id="{E82A1BC8-C730-4A9B-9FA4-0C689BC80200}"/>
                    </a:ext>
                  </a:extLst>
                </p:cNvPr>
                <p:cNvSpPr>
                  <a:spLocks noChangeShapeType="1"/>
                </p:cNvSpPr>
                <p:nvPr/>
              </p:nvSpPr>
              <p:spPr bwMode="auto">
                <a:xfrm flipV="1">
                  <a:off x="3936" y="2160"/>
                  <a:ext cx="0" cy="432"/>
                </a:xfrm>
                <a:prstGeom prst="line">
                  <a:avLst/>
                </a:prstGeom>
                <a:grpFill/>
                <a:ln w="38100">
                  <a:solidFill>
                    <a:schemeClr val="tx1"/>
                  </a:solidFill>
                  <a:round/>
                  <a:headEnd/>
                  <a:tailEnd/>
                </a:ln>
              </p:spPr>
              <p:txBody>
                <a:bodyPr/>
                <a:lstStyle/>
                <a:p>
                  <a:pPr>
                    <a:defRPr/>
                  </a:pPr>
                  <a:endParaRPr lang="en-US"/>
                </a:p>
              </p:txBody>
            </p:sp>
            <p:sp>
              <p:nvSpPr>
                <p:cNvPr id="49" name="Line 13">
                  <a:extLst>
                    <a:ext uri="{FF2B5EF4-FFF2-40B4-BE49-F238E27FC236}">
                      <a16:creationId xmlns:a16="http://schemas.microsoft.com/office/drawing/2014/main" id="{E274C4CD-0C76-4BEF-B6A2-45BB986D9918}"/>
                    </a:ext>
                  </a:extLst>
                </p:cNvPr>
                <p:cNvSpPr>
                  <a:spLocks noChangeShapeType="1"/>
                </p:cNvSpPr>
                <p:nvPr/>
              </p:nvSpPr>
              <p:spPr bwMode="auto">
                <a:xfrm>
                  <a:off x="3936" y="2400"/>
                  <a:ext cx="576" cy="0"/>
                </a:xfrm>
                <a:prstGeom prst="line">
                  <a:avLst/>
                </a:prstGeom>
                <a:grpFill/>
                <a:ln w="9525">
                  <a:solidFill>
                    <a:schemeClr val="tx1"/>
                  </a:solidFill>
                  <a:round/>
                  <a:headEnd/>
                  <a:tailEnd/>
                </a:ln>
              </p:spPr>
              <p:txBody>
                <a:bodyPr/>
                <a:lstStyle/>
                <a:p>
                  <a:pPr>
                    <a:defRPr/>
                  </a:pPr>
                  <a:endParaRPr lang="en-US"/>
                </a:p>
              </p:txBody>
            </p:sp>
          </p:grpSp>
          <p:sp>
            <p:nvSpPr>
              <p:cNvPr id="9" name="Line 14">
                <a:extLst>
                  <a:ext uri="{FF2B5EF4-FFF2-40B4-BE49-F238E27FC236}">
                    <a16:creationId xmlns:a16="http://schemas.microsoft.com/office/drawing/2014/main" id="{FE0F7EA7-72BF-422C-AB7F-FB4AD364B8A8}"/>
                  </a:ext>
                </a:extLst>
              </p:cNvPr>
              <p:cNvSpPr>
                <a:spLocks noChangeShapeType="1"/>
              </p:cNvSpPr>
              <p:nvPr/>
            </p:nvSpPr>
            <p:spPr bwMode="auto">
              <a:xfrm>
                <a:off x="4876800" y="4862513"/>
                <a:ext cx="533400" cy="14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 name="Line 15">
                <a:extLst>
                  <a:ext uri="{FF2B5EF4-FFF2-40B4-BE49-F238E27FC236}">
                    <a16:creationId xmlns:a16="http://schemas.microsoft.com/office/drawing/2014/main" id="{559727CE-96A8-4B9A-B727-CA1380DA4CDD}"/>
                  </a:ext>
                </a:extLst>
              </p:cNvPr>
              <p:cNvSpPr>
                <a:spLocks noChangeShapeType="1"/>
              </p:cNvSpPr>
              <p:nvPr/>
            </p:nvSpPr>
            <p:spPr bwMode="auto">
              <a:xfrm>
                <a:off x="5410200" y="4648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 name="Line 16">
                <a:extLst>
                  <a:ext uri="{FF2B5EF4-FFF2-40B4-BE49-F238E27FC236}">
                    <a16:creationId xmlns:a16="http://schemas.microsoft.com/office/drawing/2014/main" id="{16C3DEF5-0A2B-4E7C-9B31-766B7325BC16}"/>
                  </a:ext>
                </a:extLst>
              </p:cNvPr>
              <p:cNvSpPr>
                <a:spLocks noChangeShapeType="1"/>
              </p:cNvSpPr>
              <p:nvPr/>
            </p:nvSpPr>
            <p:spPr bwMode="auto">
              <a:xfrm>
                <a:off x="5519738" y="48006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 name="Line 17">
                <a:extLst>
                  <a:ext uri="{FF2B5EF4-FFF2-40B4-BE49-F238E27FC236}">
                    <a16:creationId xmlns:a16="http://schemas.microsoft.com/office/drawing/2014/main" id="{4A613474-956E-44A2-A62D-F951AEE779CD}"/>
                  </a:ext>
                </a:extLst>
              </p:cNvPr>
              <p:cNvSpPr>
                <a:spLocks noChangeShapeType="1"/>
              </p:cNvSpPr>
              <p:nvPr/>
            </p:nvSpPr>
            <p:spPr bwMode="auto">
              <a:xfrm>
                <a:off x="5514975" y="48768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 name="Line 18">
                <a:extLst>
                  <a:ext uri="{FF2B5EF4-FFF2-40B4-BE49-F238E27FC236}">
                    <a16:creationId xmlns:a16="http://schemas.microsoft.com/office/drawing/2014/main" id="{BFEFFEEB-D333-4C0D-A906-4F44B9797A96}"/>
                  </a:ext>
                </a:extLst>
              </p:cNvPr>
              <p:cNvSpPr>
                <a:spLocks noChangeShapeType="1"/>
              </p:cNvSpPr>
              <p:nvPr/>
            </p:nvSpPr>
            <p:spPr bwMode="auto">
              <a:xfrm flipV="1">
                <a:off x="60531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 name="Line 19">
                <a:extLst>
                  <a:ext uri="{FF2B5EF4-FFF2-40B4-BE49-F238E27FC236}">
                    <a16:creationId xmlns:a16="http://schemas.microsoft.com/office/drawing/2014/main" id="{1D8ABC1A-767B-4DE6-BC73-C7F17EFC7D97}"/>
                  </a:ext>
                </a:extLst>
              </p:cNvPr>
              <p:cNvSpPr>
                <a:spLocks noChangeShapeType="1"/>
              </p:cNvSpPr>
              <p:nvPr/>
            </p:nvSpPr>
            <p:spPr bwMode="auto">
              <a:xfrm>
                <a:off x="61293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 name="Line 20">
                <a:extLst>
                  <a:ext uri="{FF2B5EF4-FFF2-40B4-BE49-F238E27FC236}">
                    <a16:creationId xmlns:a16="http://schemas.microsoft.com/office/drawing/2014/main" id="{4F864FBF-D2E2-4412-9A25-4F38C7EC28F7}"/>
                  </a:ext>
                </a:extLst>
              </p:cNvPr>
              <p:cNvSpPr>
                <a:spLocks noChangeShapeType="1"/>
              </p:cNvSpPr>
              <p:nvPr/>
            </p:nvSpPr>
            <p:spPr bwMode="auto">
              <a:xfrm flipV="1">
                <a:off x="62055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 name="Line 21">
                <a:extLst>
                  <a:ext uri="{FF2B5EF4-FFF2-40B4-BE49-F238E27FC236}">
                    <a16:creationId xmlns:a16="http://schemas.microsoft.com/office/drawing/2014/main" id="{61BAF094-5E8C-49CF-AA23-C3DBF931C7A6}"/>
                  </a:ext>
                </a:extLst>
              </p:cNvPr>
              <p:cNvSpPr>
                <a:spLocks noChangeShapeType="1"/>
              </p:cNvSpPr>
              <p:nvPr/>
            </p:nvSpPr>
            <p:spPr bwMode="auto">
              <a:xfrm flipV="1">
                <a:off x="62055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 name="Line 22">
                <a:extLst>
                  <a:ext uri="{FF2B5EF4-FFF2-40B4-BE49-F238E27FC236}">
                    <a16:creationId xmlns:a16="http://schemas.microsoft.com/office/drawing/2014/main" id="{F7ABDCFD-269F-43B8-A77D-A3C1EC1D9319}"/>
                  </a:ext>
                </a:extLst>
              </p:cNvPr>
              <p:cNvSpPr>
                <a:spLocks noChangeShapeType="1"/>
              </p:cNvSpPr>
              <p:nvPr/>
            </p:nvSpPr>
            <p:spPr bwMode="auto">
              <a:xfrm>
                <a:off x="62817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 name="Line 23">
                <a:extLst>
                  <a:ext uri="{FF2B5EF4-FFF2-40B4-BE49-F238E27FC236}">
                    <a16:creationId xmlns:a16="http://schemas.microsoft.com/office/drawing/2014/main" id="{26B82893-35D9-4DE6-9F21-0B3E1F35685D}"/>
                  </a:ext>
                </a:extLst>
              </p:cNvPr>
              <p:cNvSpPr>
                <a:spLocks noChangeShapeType="1"/>
              </p:cNvSpPr>
              <p:nvPr/>
            </p:nvSpPr>
            <p:spPr bwMode="auto">
              <a:xfrm flipV="1">
                <a:off x="63579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 name="Line 24">
                <a:extLst>
                  <a:ext uri="{FF2B5EF4-FFF2-40B4-BE49-F238E27FC236}">
                    <a16:creationId xmlns:a16="http://schemas.microsoft.com/office/drawing/2014/main" id="{47E82A53-9BC3-46DF-BD4B-0E901C3F58DF}"/>
                  </a:ext>
                </a:extLst>
              </p:cNvPr>
              <p:cNvSpPr>
                <a:spLocks noChangeShapeType="1"/>
              </p:cNvSpPr>
              <p:nvPr/>
            </p:nvSpPr>
            <p:spPr bwMode="auto">
              <a:xfrm>
                <a:off x="64341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 name="Line 25">
                <a:extLst>
                  <a:ext uri="{FF2B5EF4-FFF2-40B4-BE49-F238E27FC236}">
                    <a16:creationId xmlns:a16="http://schemas.microsoft.com/office/drawing/2014/main" id="{2CA62BEC-1BAC-46B6-8C9A-D644AE41C7F6}"/>
                  </a:ext>
                </a:extLst>
              </p:cNvPr>
              <p:cNvSpPr>
                <a:spLocks noChangeShapeType="1"/>
              </p:cNvSpPr>
              <p:nvPr/>
            </p:nvSpPr>
            <p:spPr bwMode="auto">
              <a:xfrm flipV="1">
                <a:off x="65103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 name="Line 26">
                <a:extLst>
                  <a:ext uri="{FF2B5EF4-FFF2-40B4-BE49-F238E27FC236}">
                    <a16:creationId xmlns:a16="http://schemas.microsoft.com/office/drawing/2014/main" id="{F2CE172C-5FFA-4C9B-B570-45013524319F}"/>
                  </a:ext>
                </a:extLst>
              </p:cNvPr>
              <p:cNvSpPr>
                <a:spLocks noChangeShapeType="1"/>
              </p:cNvSpPr>
              <p:nvPr/>
            </p:nvSpPr>
            <p:spPr bwMode="auto">
              <a:xfrm>
                <a:off x="65865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 name="Line 27">
                <a:extLst>
                  <a:ext uri="{FF2B5EF4-FFF2-40B4-BE49-F238E27FC236}">
                    <a16:creationId xmlns:a16="http://schemas.microsoft.com/office/drawing/2014/main" id="{164DE020-00EF-4EF1-935C-2B48C7A66062}"/>
                  </a:ext>
                </a:extLst>
              </p:cNvPr>
              <p:cNvSpPr>
                <a:spLocks noChangeShapeType="1"/>
              </p:cNvSpPr>
              <p:nvPr/>
            </p:nvSpPr>
            <p:spPr bwMode="auto">
              <a:xfrm flipV="1">
                <a:off x="6657975" y="4862513"/>
                <a:ext cx="428625" cy="14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 name="Text Box 28">
                <a:extLst>
                  <a:ext uri="{FF2B5EF4-FFF2-40B4-BE49-F238E27FC236}">
                    <a16:creationId xmlns:a16="http://schemas.microsoft.com/office/drawing/2014/main" id="{D3AF9507-510D-4356-849A-2F582F95CE54}"/>
                  </a:ext>
                </a:extLst>
              </p:cNvPr>
              <p:cNvSpPr txBox="1">
                <a:spLocks noChangeArrowheads="1"/>
              </p:cNvSpPr>
              <p:nvPr/>
            </p:nvSpPr>
            <p:spPr bwMode="auto">
              <a:xfrm>
                <a:off x="5257800" y="5105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V</a:t>
                </a:r>
                <a:r>
                  <a:rPr lang="el-GR" altLang="en-US" sz="1800">
                    <a:latin typeface="Times New Roman" panose="02020603050405020304" pitchFamily="18" charset="0"/>
                    <a:cs typeface="Times New Roman" panose="02020603050405020304" pitchFamily="18" charset="0"/>
                  </a:rPr>
                  <a:t>γ</a:t>
                </a:r>
              </a:p>
            </p:txBody>
          </p:sp>
          <p:sp>
            <p:nvSpPr>
              <p:cNvPr id="24" name="Text Box 32">
                <a:extLst>
                  <a:ext uri="{FF2B5EF4-FFF2-40B4-BE49-F238E27FC236}">
                    <a16:creationId xmlns:a16="http://schemas.microsoft.com/office/drawing/2014/main" id="{235A44D4-FCA8-4D34-86C1-F90860C97925}"/>
                  </a:ext>
                </a:extLst>
              </p:cNvPr>
              <p:cNvSpPr txBox="1">
                <a:spLocks noChangeArrowheads="1"/>
              </p:cNvSpPr>
              <p:nvPr/>
            </p:nvSpPr>
            <p:spPr bwMode="auto">
              <a:xfrm>
                <a:off x="6172200" y="48768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R</a:t>
                </a:r>
                <a:r>
                  <a:rPr lang="en-US" altLang="en-US" sz="1800" baseline="-25000">
                    <a:latin typeface="Times New Roman" panose="02020603050405020304" pitchFamily="18" charset="0"/>
                  </a:rPr>
                  <a:t>F</a:t>
                </a:r>
              </a:p>
            </p:txBody>
          </p:sp>
          <p:grpSp>
            <p:nvGrpSpPr>
              <p:cNvPr id="25" name="Group 45">
                <a:extLst>
                  <a:ext uri="{FF2B5EF4-FFF2-40B4-BE49-F238E27FC236}">
                    <a16:creationId xmlns:a16="http://schemas.microsoft.com/office/drawing/2014/main" id="{3477C598-CAE7-4142-B7D6-88B913B3FAA4}"/>
                  </a:ext>
                </a:extLst>
              </p:cNvPr>
              <p:cNvGrpSpPr>
                <a:grpSpLocks/>
              </p:cNvGrpSpPr>
              <p:nvPr/>
            </p:nvGrpSpPr>
            <p:grpSpPr bwMode="auto">
              <a:xfrm>
                <a:off x="6000750" y="4114800"/>
                <a:ext cx="204788" cy="304800"/>
                <a:chOff x="3780" y="2832"/>
                <a:chExt cx="129" cy="192"/>
              </a:xfrm>
              <a:noFill/>
            </p:grpSpPr>
            <p:sp>
              <p:nvSpPr>
                <p:cNvPr id="43" name="Line 40">
                  <a:extLst>
                    <a:ext uri="{FF2B5EF4-FFF2-40B4-BE49-F238E27FC236}">
                      <a16:creationId xmlns:a16="http://schemas.microsoft.com/office/drawing/2014/main" id="{70726FD9-27B0-47CB-A884-67D1FB691214}"/>
                    </a:ext>
                  </a:extLst>
                </p:cNvPr>
                <p:cNvSpPr>
                  <a:spLocks noChangeShapeType="1"/>
                </p:cNvSpPr>
                <p:nvPr/>
              </p:nvSpPr>
              <p:spPr bwMode="auto">
                <a:xfrm>
                  <a:off x="3780" y="2832"/>
                  <a:ext cx="0" cy="192"/>
                </a:xfrm>
                <a:prstGeom prst="line">
                  <a:avLst/>
                </a:prstGeom>
                <a:grpFill/>
                <a:ln w="9525">
                  <a:solidFill>
                    <a:schemeClr val="tx1"/>
                  </a:solidFill>
                  <a:round/>
                  <a:headEnd/>
                  <a:tailEnd/>
                </a:ln>
              </p:spPr>
              <p:txBody>
                <a:bodyPr/>
                <a:lstStyle/>
                <a:p>
                  <a:pPr>
                    <a:defRPr/>
                  </a:pPr>
                  <a:endParaRPr lang="en-US"/>
                </a:p>
              </p:txBody>
            </p:sp>
            <p:sp>
              <p:nvSpPr>
                <p:cNvPr id="44" name="Line 41">
                  <a:extLst>
                    <a:ext uri="{FF2B5EF4-FFF2-40B4-BE49-F238E27FC236}">
                      <a16:creationId xmlns:a16="http://schemas.microsoft.com/office/drawing/2014/main" id="{C9A7D0CB-7A7E-41B9-A379-9832FAA9182F}"/>
                    </a:ext>
                  </a:extLst>
                </p:cNvPr>
                <p:cNvSpPr>
                  <a:spLocks noChangeShapeType="1"/>
                </p:cNvSpPr>
                <p:nvPr/>
              </p:nvSpPr>
              <p:spPr bwMode="auto">
                <a:xfrm>
                  <a:off x="3840" y="2832"/>
                  <a:ext cx="0" cy="192"/>
                </a:xfrm>
                <a:prstGeom prst="line">
                  <a:avLst/>
                </a:prstGeom>
                <a:grpFill/>
                <a:ln w="9525">
                  <a:solidFill>
                    <a:schemeClr val="tx1"/>
                  </a:solidFill>
                  <a:round/>
                  <a:headEnd/>
                  <a:tailEnd/>
                </a:ln>
              </p:spPr>
              <p:txBody>
                <a:bodyPr/>
                <a:lstStyle/>
                <a:p>
                  <a:pPr>
                    <a:defRPr/>
                  </a:pPr>
                  <a:endParaRPr lang="en-US"/>
                </a:p>
              </p:txBody>
            </p:sp>
            <p:sp>
              <p:nvSpPr>
                <p:cNvPr id="45" name="Line 42">
                  <a:extLst>
                    <a:ext uri="{FF2B5EF4-FFF2-40B4-BE49-F238E27FC236}">
                      <a16:creationId xmlns:a16="http://schemas.microsoft.com/office/drawing/2014/main" id="{5BC4744B-CA79-4918-A233-D39D6A985ED3}"/>
                    </a:ext>
                  </a:extLst>
                </p:cNvPr>
                <p:cNvSpPr>
                  <a:spLocks noChangeShapeType="1"/>
                </p:cNvSpPr>
                <p:nvPr/>
              </p:nvSpPr>
              <p:spPr bwMode="auto">
                <a:xfrm>
                  <a:off x="3909" y="2832"/>
                  <a:ext cx="0" cy="192"/>
                </a:xfrm>
                <a:prstGeom prst="line">
                  <a:avLst/>
                </a:prstGeom>
                <a:grpFill/>
                <a:ln w="9525">
                  <a:solidFill>
                    <a:schemeClr val="tx1"/>
                  </a:solidFill>
                  <a:round/>
                  <a:headEnd/>
                  <a:tailEnd/>
                </a:ln>
              </p:spPr>
              <p:txBody>
                <a:bodyPr/>
                <a:lstStyle/>
                <a:p>
                  <a:pPr>
                    <a:defRPr/>
                  </a:pPr>
                  <a:endParaRPr lang="en-US"/>
                </a:p>
              </p:txBody>
            </p:sp>
          </p:grpSp>
          <p:sp>
            <p:nvSpPr>
              <p:cNvPr id="26" name="Line 46">
                <a:extLst>
                  <a:ext uri="{FF2B5EF4-FFF2-40B4-BE49-F238E27FC236}">
                    <a16:creationId xmlns:a16="http://schemas.microsoft.com/office/drawing/2014/main" id="{66D1AB69-DE05-4DC6-8258-F37993A12DBF}"/>
                  </a:ext>
                </a:extLst>
              </p:cNvPr>
              <p:cNvSpPr>
                <a:spLocks noChangeShapeType="1"/>
              </p:cNvSpPr>
              <p:nvPr/>
            </p:nvSpPr>
            <p:spPr bwMode="auto">
              <a:xfrm>
                <a:off x="4876800" y="5791200"/>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 name="Line 47">
                <a:extLst>
                  <a:ext uri="{FF2B5EF4-FFF2-40B4-BE49-F238E27FC236}">
                    <a16:creationId xmlns:a16="http://schemas.microsoft.com/office/drawing/2014/main" id="{1D620B52-5FE6-4405-A3D1-CDC5CBCE3F86}"/>
                  </a:ext>
                </a:extLst>
              </p:cNvPr>
              <p:cNvSpPr>
                <a:spLocks noChangeShapeType="1"/>
              </p:cNvSpPr>
              <p:nvPr/>
            </p:nvSpPr>
            <p:spPr bwMode="auto">
              <a:xfrm>
                <a:off x="6324600" y="5791200"/>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 name="Text Box 48">
                <a:extLst>
                  <a:ext uri="{FF2B5EF4-FFF2-40B4-BE49-F238E27FC236}">
                    <a16:creationId xmlns:a16="http://schemas.microsoft.com/office/drawing/2014/main" id="{BB413D41-C638-4680-82A5-0EE59F1E4958}"/>
                  </a:ext>
                </a:extLst>
              </p:cNvPr>
              <p:cNvSpPr txBox="1">
                <a:spLocks noChangeArrowheads="1"/>
              </p:cNvSpPr>
              <p:nvPr/>
            </p:nvSpPr>
            <p:spPr bwMode="auto">
              <a:xfrm>
                <a:off x="4876800" y="3200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29" name="Text Box 49">
                <a:extLst>
                  <a:ext uri="{FF2B5EF4-FFF2-40B4-BE49-F238E27FC236}">
                    <a16:creationId xmlns:a16="http://schemas.microsoft.com/office/drawing/2014/main" id="{700AAA69-F0D4-4285-807F-D59A4E1CA0AA}"/>
                  </a:ext>
                </a:extLst>
              </p:cNvPr>
              <p:cNvSpPr txBox="1">
                <a:spLocks noChangeArrowheads="1"/>
              </p:cNvSpPr>
              <p:nvPr/>
            </p:nvSpPr>
            <p:spPr bwMode="auto">
              <a:xfrm>
                <a:off x="6781800" y="3200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30" name="Text Box 50">
                <a:extLst>
                  <a:ext uri="{FF2B5EF4-FFF2-40B4-BE49-F238E27FC236}">
                    <a16:creationId xmlns:a16="http://schemas.microsoft.com/office/drawing/2014/main" id="{8C8AE1F4-FE9A-40B5-BA6E-CD1AC7A7C837}"/>
                  </a:ext>
                </a:extLst>
              </p:cNvPr>
              <p:cNvSpPr txBox="1">
                <a:spLocks noChangeArrowheads="1"/>
              </p:cNvSpPr>
              <p:nvPr/>
            </p:nvSpPr>
            <p:spPr bwMode="auto">
              <a:xfrm>
                <a:off x="4800600" y="4495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31" name="Text Box 51">
                <a:extLst>
                  <a:ext uri="{FF2B5EF4-FFF2-40B4-BE49-F238E27FC236}">
                    <a16:creationId xmlns:a16="http://schemas.microsoft.com/office/drawing/2014/main" id="{04D3031F-E134-4E43-82D5-6CF04B856521}"/>
                  </a:ext>
                </a:extLst>
              </p:cNvPr>
              <p:cNvSpPr txBox="1">
                <a:spLocks noChangeArrowheads="1"/>
              </p:cNvSpPr>
              <p:nvPr/>
            </p:nvSpPr>
            <p:spPr bwMode="auto">
              <a:xfrm>
                <a:off x="6858000" y="4495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32" name="Text Box 52">
                <a:extLst>
                  <a:ext uri="{FF2B5EF4-FFF2-40B4-BE49-F238E27FC236}">
                    <a16:creationId xmlns:a16="http://schemas.microsoft.com/office/drawing/2014/main" id="{C4E95E28-6514-43D1-A52F-36417826C2ED}"/>
                  </a:ext>
                </a:extLst>
              </p:cNvPr>
              <p:cNvSpPr txBox="1">
                <a:spLocks noChangeArrowheads="1"/>
              </p:cNvSpPr>
              <p:nvPr/>
            </p:nvSpPr>
            <p:spPr bwMode="auto">
              <a:xfrm>
                <a:off x="4800600" y="5410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33" name="Text Box 53">
                <a:extLst>
                  <a:ext uri="{FF2B5EF4-FFF2-40B4-BE49-F238E27FC236}">
                    <a16:creationId xmlns:a16="http://schemas.microsoft.com/office/drawing/2014/main" id="{B3B7A99F-5332-42D3-A027-A7195532D87D}"/>
                  </a:ext>
                </a:extLst>
              </p:cNvPr>
              <p:cNvSpPr txBox="1">
                <a:spLocks noChangeArrowheads="1"/>
              </p:cNvSpPr>
              <p:nvPr/>
            </p:nvSpPr>
            <p:spPr bwMode="auto">
              <a:xfrm>
                <a:off x="6858000" y="5410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34" name="Line 4">
                <a:extLst>
                  <a:ext uri="{FF2B5EF4-FFF2-40B4-BE49-F238E27FC236}">
                    <a16:creationId xmlns:a16="http://schemas.microsoft.com/office/drawing/2014/main" id="{08151295-D47E-471C-80E8-2C9CDA0DFCC1}"/>
                  </a:ext>
                </a:extLst>
              </p:cNvPr>
              <p:cNvSpPr>
                <a:spLocks noChangeShapeType="1"/>
              </p:cNvSpPr>
              <p:nvPr/>
            </p:nvSpPr>
            <p:spPr bwMode="auto">
              <a:xfrm>
                <a:off x="2286000" y="35052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 name="Line 5">
                <a:extLst>
                  <a:ext uri="{FF2B5EF4-FFF2-40B4-BE49-F238E27FC236}">
                    <a16:creationId xmlns:a16="http://schemas.microsoft.com/office/drawing/2014/main" id="{5001BA34-C662-4646-9EDE-41820100B5E6}"/>
                  </a:ext>
                </a:extLst>
              </p:cNvPr>
              <p:cNvSpPr>
                <a:spLocks noChangeShapeType="1"/>
              </p:cNvSpPr>
              <p:nvPr/>
            </p:nvSpPr>
            <p:spPr bwMode="auto">
              <a:xfrm>
                <a:off x="762000" y="54864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 name="Line 6">
                <a:extLst>
                  <a:ext uri="{FF2B5EF4-FFF2-40B4-BE49-F238E27FC236}">
                    <a16:creationId xmlns:a16="http://schemas.microsoft.com/office/drawing/2014/main" id="{C8CE3E8F-07AE-414B-8480-D6B621CF93DC}"/>
                  </a:ext>
                </a:extLst>
              </p:cNvPr>
              <p:cNvSpPr>
                <a:spLocks noChangeShapeType="1"/>
              </p:cNvSpPr>
              <p:nvPr/>
            </p:nvSpPr>
            <p:spPr bwMode="auto">
              <a:xfrm>
                <a:off x="1066800" y="5486400"/>
                <a:ext cx="1828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 name="Line 7">
                <a:extLst>
                  <a:ext uri="{FF2B5EF4-FFF2-40B4-BE49-F238E27FC236}">
                    <a16:creationId xmlns:a16="http://schemas.microsoft.com/office/drawing/2014/main" id="{76C4CF8A-F2D0-4E04-89D9-837A93435C97}"/>
                  </a:ext>
                </a:extLst>
              </p:cNvPr>
              <p:cNvSpPr>
                <a:spLocks noChangeShapeType="1"/>
              </p:cNvSpPr>
              <p:nvPr/>
            </p:nvSpPr>
            <p:spPr bwMode="auto">
              <a:xfrm flipV="1">
                <a:off x="2881313" y="3657600"/>
                <a:ext cx="381000" cy="1828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 name="Text Box 8">
                <a:extLst>
                  <a:ext uri="{FF2B5EF4-FFF2-40B4-BE49-F238E27FC236}">
                    <a16:creationId xmlns:a16="http://schemas.microsoft.com/office/drawing/2014/main" id="{75647C62-0390-4EA0-88E9-5CB61612CFD6}"/>
                  </a:ext>
                </a:extLst>
              </p:cNvPr>
              <p:cNvSpPr txBox="1">
                <a:spLocks noChangeArrowheads="1"/>
              </p:cNvSpPr>
              <p:nvPr/>
            </p:nvSpPr>
            <p:spPr bwMode="auto">
              <a:xfrm>
                <a:off x="2667000" y="5638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V</a:t>
                </a:r>
                <a:r>
                  <a:rPr lang="el-GR" altLang="en-US" sz="1800">
                    <a:latin typeface="Times New Roman" panose="02020603050405020304" pitchFamily="18" charset="0"/>
                    <a:cs typeface="Times New Roman" panose="02020603050405020304" pitchFamily="18" charset="0"/>
                  </a:rPr>
                  <a:t>γ</a:t>
                </a:r>
              </a:p>
            </p:txBody>
          </p:sp>
          <p:sp>
            <p:nvSpPr>
              <p:cNvPr id="39" name="Line 29">
                <a:extLst>
                  <a:ext uri="{FF2B5EF4-FFF2-40B4-BE49-F238E27FC236}">
                    <a16:creationId xmlns:a16="http://schemas.microsoft.com/office/drawing/2014/main" id="{895B33F1-67F1-45CB-8B85-E8088F5CA5AF}"/>
                  </a:ext>
                </a:extLst>
              </p:cNvPr>
              <p:cNvSpPr>
                <a:spLocks noChangeShapeType="1"/>
              </p:cNvSpPr>
              <p:nvPr/>
            </p:nvSpPr>
            <p:spPr bwMode="auto">
              <a:xfrm>
                <a:off x="3200400" y="3886200"/>
                <a:ext cx="0" cy="1295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0" name="Line 30">
                <a:extLst>
                  <a:ext uri="{FF2B5EF4-FFF2-40B4-BE49-F238E27FC236}">
                    <a16:creationId xmlns:a16="http://schemas.microsoft.com/office/drawing/2014/main" id="{439686B2-394D-470C-8F9D-1309D4EBFF1E}"/>
                  </a:ext>
                </a:extLst>
              </p:cNvPr>
              <p:cNvSpPr>
                <a:spLocks noChangeShapeType="1"/>
              </p:cNvSpPr>
              <p:nvPr/>
            </p:nvSpPr>
            <p:spPr bwMode="auto">
              <a:xfrm flipH="1">
                <a:off x="2895600" y="5181600"/>
                <a:ext cx="304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1" name="Text Box 31">
                <a:extLst>
                  <a:ext uri="{FF2B5EF4-FFF2-40B4-BE49-F238E27FC236}">
                    <a16:creationId xmlns:a16="http://schemas.microsoft.com/office/drawing/2014/main" id="{7722C63A-852F-41BE-BACA-805498242D7C}"/>
                  </a:ext>
                </a:extLst>
              </p:cNvPr>
              <p:cNvSpPr txBox="1">
                <a:spLocks noChangeArrowheads="1"/>
              </p:cNvSpPr>
              <p:nvPr/>
            </p:nvSpPr>
            <p:spPr bwMode="auto">
              <a:xfrm>
                <a:off x="3200400" y="4419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1/R</a:t>
                </a:r>
                <a:r>
                  <a:rPr lang="en-US" altLang="en-US" sz="1800" baseline="-25000">
                    <a:latin typeface="Times New Roman" panose="02020603050405020304" pitchFamily="18" charset="0"/>
                  </a:rPr>
                  <a:t>F</a:t>
                </a:r>
              </a:p>
            </p:txBody>
          </p:sp>
          <p:sp>
            <p:nvSpPr>
              <p:cNvPr id="42" name="Text Box 43">
                <a:extLst>
                  <a:ext uri="{FF2B5EF4-FFF2-40B4-BE49-F238E27FC236}">
                    <a16:creationId xmlns:a16="http://schemas.microsoft.com/office/drawing/2014/main" id="{AE295236-7B59-472E-8406-A7D4D018CD12}"/>
                  </a:ext>
                </a:extLst>
              </p:cNvPr>
              <p:cNvSpPr txBox="1">
                <a:spLocks noChangeArrowheads="1"/>
              </p:cNvSpPr>
              <p:nvPr/>
            </p:nvSpPr>
            <p:spPr bwMode="auto">
              <a:xfrm>
                <a:off x="1066800" y="5029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R</a:t>
                </a:r>
                <a:r>
                  <a:rPr lang="en-US" altLang="en-US" sz="1800" baseline="-25000">
                    <a:latin typeface="Times New Roman" panose="02020603050405020304" pitchFamily="18" charset="0"/>
                  </a:rPr>
                  <a:t>R </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p>
            </p:txBody>
          </p:sp>
        </p:grpSp>
      </p:grpSp>
    </p:spTree>
    <p:extLst>
      <p:ext uri="{BB962C8B-B14F-4D97-AF65-F5344CB8AC3E}">
        <p14:creationId xmlns:p14="http://schemas.microsoft.com/office/powerpoint/2010/main" val="19464010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CD568B06-1495-4E6E-A8B6-9E6C05F56C5E}"/>
              </a:ext>
            </a:extLst>
          </p:cNvPr>
          <p:cNvSpPr>
            <a:spLocks noGrp="1"/>
          </p:cNvSpPr>
          <p:nvPr>
            <p:ph type="title"/>
          </p:nvPr>
        </p:nvSpPr>
        <p:spPr>
          <a:xfrm>
            <a:off x="2975716" y="256381"/>
            <a:ext cx="8229600" cy="827088"/>
          </a:xfrm>
        </p:spPr>
        <p:txBody>
          <a:bodyPr>
            <a:normAutofit/>
          </a:bodyPr>
          <a:lstStyle/>
          <a:p>
            <a:pPr eaLnBrk="1" hangingPunct="1"/>
            <a:r>
              <a:rPr lang="en-US" altLang="en-US" sz="3600" dirty="0">
                <a:solidFill>
                  <a:schemeClr val="accent2">
                    <a:lumMod val="75000"/>
                  </a:schemeClr>
                </a:solidFill>
              </a:rPr>
              <a:t>Diode Equivalent Circuit</a:t>
            </a:r>
          </a:p>
        </p:txBody>
      </p:sp>
      <p:sp>
        <p:nvSpPr>
          <p:cNvPr id="75779" name="Rectangle 3">
            <a:extLst>
              <a:ext uri="{FF2B5EF4-FFF2-40B4-BE49-F238E27FC236}">
                <a16:creationId xmlns:a16="http://schemas.microsoft.com/office/drawing/2014/main" id="{C9D32FE6-5EFB-4DC6-8E0D-C098DE6FB389}"/>
              </a:ext>
            </a:extLst>
          </p:cNvPr>
          <p:cNvSpPr txBox="1">
            <a:spLocks noChangeArrowheads="1"/>
          </p:cNvSpPr>
          <p:nvPr/>
        </p:nvSpPr>
        <p:spPr bwMode="auto">
          <a:xfrm>
            <a:off x="1905000" y="9906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Font typeface="Wingdings" panose="05000000000000000000" pitchFamily="2" charset="2"/>
              <a:buChar char="§"/>
            </a:pPr>
            <a:r>
              <a:rPr lang="en-US" altLang="en-US" sz="2400" dirty="0">
                <a:latin typeface="Arial" panose="020B0604020202020204" pitchFamily="34" charset="0"/>
                <a:cs typeface="Arial" panose="020B0604020202020204" pitchFamily="34" charset="0"/>
              </a:rPr>
              <a:t>As second approximation, we can neglect the slope of the characteristic i.e., R</a:t>
            </a:r>
            <a:r>
              <a:rPr lang="en-US" altLang="en-US" sz="2400" baseline="-25000" dirty="0">
                <a:latin typeface="Arial" panose="020B0604020202020204" pitchFamily="34" charset="0"/>
                <a:cs typeface="Arial" panose="020B0604020202020204" pitchFamily="34" charset="0"/>
              </a:rPr>
              <a:t>F</a:t>
            </a:r>
            <a:r>
              <a:rPr lang="en-US" altLang="en-US" sz="2400" dirty="0">
                <a:latin typeface="Arial" panose="020B0604020202020204" pitchFamily="34" charset="0"/>
                <a:cs typeface="Arial" panose="020B0604020202020204" pitchFamily="34" charset="0"/>
              </a:rPr>
              <a:t> = 0 and </a:t>
            </a:r>
          </a:p>
        </p:txBody>
      </p:sp>
      <p:grpSp>
        <p:nvGrpSpPr>
          <p:cNvPr id="75780" name="Group 1">
            <a:extLst>
              <a:ext uri="{FF2B5EF4-FFF2-40B4-BE49-F238E27FC236}">
                <a16:creationId xmlns:a16="http://schemas.microsoft.com/office/drawing/2014/main" id="{B0FB6F6C-4023-4018-8E69-976F01E7223B}"/>
              </a:ext>
            </a:extLst>
          </p:cNvPr>
          <p:cNvGrpSpPr>
            <a:grpSpLocks/>
          </p:cNvGrpSpPr>
          <p:nvPr/>
        </p:nvGrpSpPr>
        <p:grpSpPr bwMode="auto">
          <a:xfrm>
            <a:off x="2286000" y="2743200"/>
            <a:ext cx="7848600" cy="2895600"/>
            <a:chOff x="762000" y="2743200"/>
            <a:chExt cx="8153400" cy="2895600"/>
          </a:xfrm>
        </p:grpSpPr>
        <p:grpSp>
          <p:nvGrpSpPr>
            <p:cNvPr id="75782" name="Group 45">
              <a:extLst>
                <a:ext uri="{FF2B5EF4-FFF2-40B4-BE49-F238E27FC236}">
                  <a16:creationId xmlns:a16="http://schemas.microsoft.com/office/drawing/2014/main" id="{6345DC10-65F5-4C0E-B30B-A1F194267CEE}"/>
                </a:ext>
              </a:extLst>
            </p:cNvPr>
            <p:cNvGrpSpPr>
              <a:grpSpLocks/>
            </p:cNvGrpSpPr>
            <p:nvPr/>
          </p:nvGrpSpPr>
          <p:grpSpPr bwMode="auto">
            <a:xfrm>
              <a:off x="4648200" y="2819400"/>
              <a:ext cx="2286000" cy="685800"/>
              <a:chOff x="3072" y="2160"/>
              <a:chExt cx="1440" cy="432"/>
            </a:xfrm>
          </p:grpSpPr>
          <p:sp>
            <p:nvSpPr>
              <p:cNvPr id="75809" name="Line 46">
                <a:extLst>
                  <a:ext uri="{FF2B5EF4-FFF2-40B4-BE49-F238E27FC236}">
                    <a16:creationId xmlns:a16="http://schemas.microsoft.com/office/drawing/2014/main" id="{B191122D-09C4-4511-AAD6-BE23FF3C33CB}"/>
                  </a:ext>
                </a:extLst>
              </p:cNvPr>
              <p:cNvSpPr>
                <a:spLocks noChangeShapeType="1"/>
              </p:cNvSpPr>
              <p:nvPr/>
            </p:nvSpPr>
            <p:spPr bwMode="auto">
              <a:xfrm>
                <a:off x="3072" y="240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810" name="AutoShape 47">
                <a:extLst>
                  <a:ext uri="{FF2B5EF4-FFF2-40B4-BE49-F238E27FC236}">
                    <a16:creationId xmlns:a16="http://schemas.microsoft.com/office/drawing/2014/main" id="{1BB13DD8-84BE-4264-9408-7577274F3E05}"/>
                  </a:ext>
                </a:extLst>
              </p:cNvPr>
              <p:cNvSpPr>
                <a:spLocks noChangeArrowheads="1"/>
              </p:cNvSpPr>
              <p:nvPr/>
            </p:nvSpPr>
            <p:spPr bwMode="auto">
              <a:xfrm rot="5400000">
                <a:off x="3576" y="2232"/>
                <a:ext cx="384" cy="336"/>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75811" name="Line 48">
                <a:extLst>
                  <a:ext uri="{FF2B5EF4-FFF2-40B4-BE49-F238E27FC236}">
                    <a16:creationId xmlns:a16="http://schemas.microsoft.com/office/drawing/2014/main" id="{AE5749E5-0913-4513-933C-2CE6F7A190D8}"/>
                  </a:ext>
                </a:extLst>
              </p:cNvPr>
              <p:cNvSpPr>
                <a:spLocks noChangeShapeType="1"/>
              </p:cNvSpPr>
              <p:nvPr/>
            </p:nvSpPr>
            <p:spPr bwMode="auto">
              <a:xfrm flipV="1">
                <a:off x="3936" y="2160"/>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812" name="Line 49">
                <a:extLst>
                  <a:ext uri="{FF2B5EF4-FFF2-40B4-BE49-F238E27FC236}">
                    <a16:creationId xmlns:a16="http://schemas.microsoft.com/office/drawing/2014/main" id="{EEE683E9-7F8D-46BA-8073-6AAFA06048AA}"/>
                  </a:ext>
                </a:extLst>
              </p:cNvPr>
              <p:cNvSpPr>
                <a:spLocks noChangeShapeType="1"/>
              </p:cNvSpPr>
              <p:nvPr/>
            </p:nvSpPr>
            <p:spPr bwMode="auto">
              <a:xfrm>
                <a:off x="3936" y="240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75783" name="Line 50">
              <a:extLst>
                <a:ext uri="{FF2B5EF4-FFF2-40B4-BE49-F238E27FC236}">
                  <a16:creationId xmlns:a16="http://schemas.microsoft.com/office/drawing/2014/main" id="{54EDD917-469D-4AE0-A4FD-2D36887262EF}"/>
                </a:ext>
              </a:extLst>
            </p:cNvPr>
            <p:cNvSpPr>
              <a:spLocks noChangeShapeType="1"/>
            </p:cNvSpPr>
            <p:nvPr/>
          </p:nvSpPr>
          <p:spPr bwMode="auto">
            <a:xfrm>
              <a:off x="4648200" y="4495800"/>
              <a:ext cx="914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784" name="Line 51">
              <a:extLst>
                <a:ext uri="{FF2B5EF4-FFF2-40B4-BE49-F238E27FC236}">
                  <a16:creationId xmlns:a16="http://schemas.microsoft.com/office/drawing/2014/main" id="{0B182C3D-2B56-4EAD-9FD9-15AB466D5E59}"/>
                </a:ext>
              </a:extLst>
            </p:cNvPr>
            <p:cNvSpPr>
              <a:spLocks noChangeShapeType="1"/>
            </p:cNvSpPr>
            <p:nvPr/>
          </p:nvSpPr>
          <p:spPr bwMode="auto">
            <a:xfrm>
              <a:off x="5562600" y="4267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785" name="Line 52">
              <a:extLst>
                <a:ext uri="{FF2B5EF4-FFF2-40B4-BE49-F238E27FC236}">
                  <a16:creationId xmlns:a16="http://schemas.microsoft.com/office/drawing/2014/main" id="{17C700F1-A00B-412A-9E0D-F666472EA741}"/>
                </a:ext>
              </a:extLst>
            </p:cNvPr>
            <p:cNvSpPr>
              <a:spLocks noChangeShapeType="1"/>
            </p:cNvSpPr>
            <p:nvPr/>
          </p:nvSpPr>
          <p:spPr bwMode="auto">
            <a:xfrm>
              <a:off x="5672138" y="44196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786" name="Line 53">
              <a:extLst>
                <a:ext uri="{FF2B5EF4-FFF2-40B4-BE49-F238E27FC236}">
                  <a16:creationId xmlns:a16="http://schemas.microsoft.com/office/drawing/2014/main" id="{0AE6B9FB-92E4-49C5-963A-EEE042A66BA6}"/>
                </a:ext>
              </a:extLst>
            </p:cNvPr>
            <p:cNvSpPr>
              <a:spLocks noChangeShapeType="1"/>
            </p:cNvSpPr>
            <p:nvPr/>
          </p:nvSpPr>
          <p:spPr bwMode="auto">
            <a:xfrm>
              <a:off x="5667375" y="4495800"/>
              <a:ext cx="11144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787" name="Text Box 64">
              <a:extLst>
                <a:ext uri="{FF2B5EF4-FFF2-40B4-BE49-F238E27FC236}">
                  <a16:creationId xmlns:a16="http://schemas.microsoft.com/office/drawing/2014/main" id="{DF374D99-821C-4F1C-9D42-D61D2E5542E6}"/>
                </a:ext>
              </a:extLst>
            </p:cNvPr>
            <p:cNvSpPr txBox="1">
              <a:spLocks noChangeArrowheads="1"/>
            </p:cNvSpPr>
            <p:nvPr/>
          </p:nvSpPr>
          <p:spPr bwMode="auto">
            <a:xfrm>
              <a:off x="5562600" y="4648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dirty="0">
                  <a:latin typeface="Times New Roman" panose="02020603050405020304" pitchFamily="18" charset="0"/>
                </a:rPr>
                <a:t>V</a:t>
              </a:r>
              <a:r>
                <a:rPr lang="el-GR" altLang="en-US" sz="1800" dirty="0">
                  <a:latin typeface="Times New Roman" panose="02020603050405020304" pitchFamily="18" charset="0"/>
                  <a:cs typeface="Times New Roman" panose="02020603050405020304" pitchFamily="18" charset="0"/>
                </a:rPr>
                <a:t>γ</a:t>
              </a:r>
            </a:p>
          </p:txBody>
        </p:sp>
        <p:grpSp>
          <p:nvGrpSpPr>
            <p:cNvPr id="75788" name="Group 66">
              <a:extLst>
                <a:ext uri="{FF2B5EF4-FFF2-40B4-BE49-F238E27FC236}">
                  <a16:creationId xmlns:a16="http://schemas.microsoft.com/office/drawing/2014/main" id="{E95BC24D-47A1-456A-B8F0-C92C1F9ED13E}"/>
                </a:ext>
              </a:extLst>
            </p:cNvPr>
            <p:cNvGrpSpPr>
              <a:grpSpLocks/>
            </p:cNvGrpSpPr>
            <p:nvPr/>
          </p:nvGrpSpPr>
          <p:grpSpPr bwMode="auto">
            <a:xfrm>
              <a:off x="5772150" y="3733800"/>
              <a:ext cx="204788" cy="304800"/>
              <a:chOff x="3780" y="2832"/>
              <a:chExt cx="129" cy="192"/>
            </a:xfrm>
          </p:grpSpPr>
          <p:sp>
            <p:nvSpPr>
              <p:cNvPr id="75806" name="Line 67">
                <a:extLst>
                  <a:ext uri="{FF2B5EF4-FFF2-40B4-BE49-F238E27FC236}">
                    <a16:creationId xmlns:a16="http://schemas.microsoft.com/office/drawing/2014/main" id="{37C7012A-FDF9-4F0E-9445-FDA6206348AB}"/>
                  </a:ext>
                </a:extLst>
              </p:cNvPr>
              <p:cNvSpPr>
                <a:spLocks noChangeShapeType="1"/>
              </p:cNvSpPr>
              <p:nvPr/>
            </p:nvSpPr>
            <p:spPr bwMode="auto">
              <a:xfrm>
                <a:off x="3780" y="28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807" name="Line 68">
                <a:extLst>
                  <a:ext uri="{FF2B5EF4-FFF2-40B4-BE49-F238E27FC236}">
                    <a16:creationId xmlns:a16="http://schemas.microsoft.com/office/drawing/2014/main" id="{1C2CB0D0-A081-49D6-AA5E-72378611CD10}"/>
                  </a:ext>
                </a:extLst>
              </p:cNvPr>
              <p:cNvSpPr>
                <a:spLocks noChangeShapeType="1"/>
              </p:cNvSpPr>
              <p:nvPr/>
            </p:nvSpPr>
            <p:spPr bwMode="auto">
              <a:xfrm>
                <a:off x="3840" y="28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808" name="Line 69">
                <a:extLst>
                  <a:ext uri="{FF2B5EF4-FFF2-40B4-BE49-F238E27FC236}">
                    <a16:creationId xmlns:a16="http://schemas.microsoft.com/office/drawing/2014/main" id="{2251C6B9-E08F-44C1-B667-066CD7C4ACA7}"/>
                  </a:ext>
                </a:extLst>
              </p:cNvPr>
              <p:cNvSpPr>
                <a:spLocks noChangeShapeType="1"/>
              </p:cNvSpPr>
              <p:nvPr/>
            </p:nvSpPr>
            <p:spPr bwMode="auto">
              <a:xfrm>
                <a:off x="3909" y="28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75789" name="Line 70">
              <a:extLst>
                <a:ext uri="{FF2B5EF4-FFF2-40B4-BE49-F238E27FC236}">
                  <a16:creationId xmlns:a16="http://schemas.microsoft.com/office/drawing/2014/main" id="{4CAE022C-D46A-444C-8A2F-209E8332920F}"/>
                </a:ext>
              </a:extLst>
            </p:cNvPr>
            <p:cNvSpPr>
              <a:spLocks noChangeShapeType="1"/>
            </p:cNvSpPr>
            <p:nvPr/>
          </p:nvSpPr>
          <p:spPr bwMode="auto">
            <a:xfrm>
              <a:off x="4648200" y="5410200"/>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790" name="Line 71">
              <a:extLst>
                <a:ext uri="{FF2B5EF4-FFF2-40B4-BE49-F238E27FC236}">
                  <a16:creationId xmlns:a16="http://schemas.microsoft.com/office/drawing/2014/main" id="{A245F7FC-E152-425C-A3AF-26C5B48B1EC2}"/>
                </a:ext>
              </a:extLst>
            </p:cNvPr>
            <p:cNvSpPr>
              <a:spLocks noChangeShapeType="1"/>
            </p:cNvSpPr>
            <p:nvPr/>
          </p:nvSpPr>
          <p:spPr bwMode="auto">
            <a:xfrm>
              <a:off x="6096000" y="5410200"/>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791" name="Text Box 72">
              <a:extLst>
                <a:ext uri="{FF2B5EF4-FFF2-40B4-BE49-F238E27FC236}">
                  <a16:creationId xmlns:a16="http://schemas.microsoft.com/office/drawing/2014/main" id="{05700AE9-898E-46C5-8F11-32F07F0B876C}"/>
                </a:ext>
              </a:extLst>
            </p:cNvPr>
            <p:cNvSpPr txBox="1">
              <a:spLocks noChangeArrowheads="1"/>
            </p:cNvSpPr>
            <p:nvPr/>
          </p:nvSpPr>
          <p:spPr bwMode="auto">
            <a:xfrm>
              <a:off x="4648200" y="2819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5792" name="Text Box 73">
              <a:extLst>
                <a:ext uri="{FF2B5EF4-FFF2-40B4-BE49-F238E27FC236}">
                  <a16:creationId xmlns:a16="http://schemas.microsoft.com/office/drawing/2014/main" id="{345BEAA4-29D7-49AF-8028-E23B5164F06B}"/>
                </a:ext>
              </a:extLst>
            </p:cNvPr>
            <p:cNvSpPr txBox="1">
              <a:spLocks noChangeArrowheads="1"/>
            </p:cNvSpPr>
            <p:nvPr/>
          </p:nvSpPr>
          <p:spPr bwMode="auto">
            <a:xfrm>
              <a:off x="6553200" y="2819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5793" name="Text Box 74">
              <a:extLst>
                <a:ext uri="{FF2B5EF4-FFF2-40B4-BE49-F238E27FC236}">
                  <a16:creationId xmlns:a16="http://schemas.microsoft.com/office/drawing/2014/main" id="{5D365AB8-CC81-45EC-98A5-F5EB40799C40}"/>
                </a:ext>
              </a:extLst>
            </p:cNvPr>
            <p:cNvSpPr txBox="1">
              <a:spLocks noChangeArrowheads="1"/>
            </p:cNvSpPr>
            <p:nvPr/>
          </p:nvSpPr>
          <p:spPr bwMode="auto">
            <a:xfrm>
              <a:off x="4572000" y="4114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5794" name="Text Box 75">
              <a:extLst>
                <a:ext uri="{FF2B5EF4-FFF2-40B4-BE49-F238E27FC236}">
                  <a16:creationId xmlns:a16="http://schemas.microsoft.com/office/drawing/2014/main" id="{B28F4F4D-0A28-4978-A0AC-5867EFEB7942}"/>
                </a:ext>
              </a:extLst>
            </p:cNvPr>
            <p:cNvSpPr txBox="1">
              <a:spLocks noChangeArrowheads="1"/>
            </p:cNvSpPr>
            <p:nvPr/>
          </p:nvSpPr>
          <p:spPr bwMode="auto">
            <a:xfrm>
              <a:off x="6629400" y="4114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5795" name="Text Box 76">
              <a:extLst>
                <a:ext uri="{FF2B5EF4-FFF2-40B4-BE49-F238E27FC236}">
                  <a16:creationId xmlns:a16="http://schemas.microsoft.com/office/drawing/2014/main" id="{85C544AD-1E91-4509-8A67-659CE5BE42B7}"/>
                </a:ext>
              </a:extLst>
            </p:cNvPr>
            <p:cNvSpPr txBox="1">
              <a:spLocks noChangeArrowheads="1"/>
            </p:cNvSpPr>
            <p:nvPr/>
          </p:nvSpPr>
          <p:spPr bwMode="auto">
            <a:xfrm>
              <a:off x="4572000" y="5029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5796" name="Text Box 77">
              <a:extLst>
                <a:ext uri="{FF2B5EF4-FFF2-40B4-BE49-F238E27FC236}">
                  <a16:creationId xmlns:a16="http://schemas.microsoft.com/office/drawing/2014/main" id="{56439B39-B5D3-45B1-A93A-B7D4FA1334F3}"/>
                </a:ext>
              </a:extLst>
            </p:cNvPr>
            <p:cNvSpPr txBox="1">
              <a:spLocks noChangeArrowheads="1"/>
            </p:cNvSpPr>
            <p:nvPr/>
          </p:nvSpPr>
          <p:spPr bwMode="auto">
            <a:xfrm>
              <a:off x="6629400" y="5029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5797" name="Text Box 78">
              <a:extLst>
                <a:ext uri="{FF2B5EF4-FFF2-40B4-BE49-F238E27FC236}">
                  <a16:creationId xmlns:a16="http://schemas.microsoft.com/office/drawing/2014/main" id="{02F636F7-97FB-4DC4-9518-3FBBA8500FDF}"/>
                </a:ext>
              </a:extLst>
            </p:cNvPr>
            <p:cNvSpPr txBox="1">
              <a:spLocks noChangeArrowheads="1"/>
            </p:cNvSpPr>
            <p:nvPr/>
          </p:nvSpPr>
          <p:spPr bwMode="auto">
            <a:xfrm>
              <a:off x="7162800" y="4191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cs typeface="Times New Roman" panose="02020603050405020304" pitchFamily="18" charset="0"/>
                </a:rPr>
                <a:t>Forward bias</a:t>
              </a:r>
            </a:p>
          </p:txBody>
        </p:sp>
        <p:sp>
          <p:nvSpPr>
            <p:cNvPr id="75798" name="Text Box 79">
              <a:extLst>
                <a:ext uri="{FF2B5EF4-FFF2-40B4-BE49-F238E27FC236}">
                  <a16:creationId xmlns:a16="http://schemas.microsoft.com/office/drawing/2014/main" id="{0B0E6167-5A7A-445E-8927-7D389D04B53D}"/>
                </a:ext>
              </a:extLst>
            </p:cNvPr>
            <p:cNvSpPr txBox="1">
              <a:spLocks noChangeArrowheads="1"/>
            </p:cNvSpPr>
            <p:nvPr/>
          </p:nvSpPr>
          <p:spPr bwMode="auto">
            <a:xfrm>
              <a:off x="7162800" y="51054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cs typeface="Times New Roman" panose="02020603050405020304" pitchFamily="18" charset="0"/>
                </a:rPr>
                <a:t>Reverse bias</a:t>
              </a:r>
            </a:p>
          </p:txBody>
        </p:sp>
        <p:sp>
          <p:nvSpPr>
            <p:cNvPr id="75799" name="Line 7">
              <a:extLst>
                <a:ext uri="{FF2B5EF4-FFF2-40B4-BE49-F238E27FC236}">
                  <a16:creationId xmlns:a16="http://schemas.microsoft.com/office/drawing/2014/main" id="{874AEC44-6B24-4663-95BD-2278BEC3082E}"/>
                </a:ext>
              </a:extLst>
            </p:cNvPr>
            <p:cNvSpPr>
              <a:spLocks noChangeShapeType="1"/>
            </p:cNvSpPr>
            <p:nvPr/>
          </p:nvSpPr>
          <p:spPr bwMode="auto">
            <a:xfrm>
              <a:off x="2395538" y="2743200"/>
              <a:ext cx="1587"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800" name="Line 8">
              <a:extLst>
                <a:ext uri="{FF2B5EF4-FFF2-40B4-BE49-F238E27FC236}">
                  <a16:creationId xmlns:a16="http://schemas.microsoft.com/office/drawing/2014/main" id="{74B4AA08-5FBD-430B-9E7E-C28609D21E04}"/>
                </a:ext>
              </a:extLst>
            </p:cNvPr>
            <p:cNvSpPr>
              <a:spLocks noChangeShapeType="1"/>
            </p:cNvSpPr>
            <p:nvPr/>
          </p:nvSpPr>
          <p:spPr bwMode="auto">
            <a:xfrm>
              <a:off x="762000" y="5024438"/>
              <a:ext cx="32654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801" name="Line 9">
              <a:extLst>
                <a:ext uri="{FF2B5EF4-FFF2-40B4-BE49-F238E27FC236}">
                  <a16:creationId xmlns:a16="http://schemas.microsoft.com/office/drawing/2014/main" id="{908D6900-F140-40DD-A21B-859152F6DDA4}"/>
                </a:ext>
              </a:extLst>
            </p:cNvPr>
            <p:cNvSpPr>
              <a:spLocks noChangeShapeType="1"/>
            </p:cNvSpPr>
            <p:nvPr/>
          </p:nvSpPr>
          <p:spPr bwMode="auto">
            <a:xfrm>
              <a:off x="1089025" y="5024438"/>
              <a:ext cx="1958975" cy="15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802" name="Line 10">
              <a:extLst>
                <a:ext uri="{FF2B5EF4-FFF2-40B4-BE49-F238E27FC236}">
                  <a16:creationId xmlns:a16="http://schemas.microsoft.com/office/drawing/2014/main" id="{164BC13C-1C8B-4D72-A614-2AB60DE46102}"/>
                </a:ext>
              </a:extLst>
            </p:cNvPr>
            <p:cNvSpPr>
              <a:spLocks noChangeShapeType="1"/>
            </p:cNvSpPr>
            <p:nvPr/>
          </p:nvSpPr>
          <p:spPr bwMode="auto">
            <a:xfrm flipV="1">
              <a:off x="3032125" y="2743200"/>
              <a:ext cx="15875" cy="2281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803" name="Text Box 11">
              <a:extLst>
                <a:ext uri="{FF2B5EF4-FFF2-40B4-BE49-F238E27FC236}">
                  <a16:creationId xmlns:a16="http://schemas.microsoft.com/office/drawing/2014/main" id="{161A604D-57EE-4F3F-8778-4EE990C0035D}"/>
                </a:ext>
              </a:extLst>
            </p:cNvPr>
            <p:cNvSpPr txBox="1">
              <a:spLocks noChangeArrowheads="1"/>
            </p:cNvSpPr>
            <p:nvPr/>
          </p:nvSpPr>
          <p:spPr bwMode="auto">
            <a:xfrm>
              <a:off x="2803525" y="5200650"/>
              <a:ext cx="896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V</a:t>
              </a:r>
              <a:r>
                <a:rPr lang="el-GR" altLang="en-US" sz="1800">
                  <a:latin typeface="Times New Roman" panose="02020603050405020304" pitchFamily="18" charset="0"/>
                  <a:cs typeface="Times New Roman" panose="02020603050405020304" pitchFamily="18" charset="0"/>
                </a:rPr>
                <a:t>γ</a:t>
              </a:r>
            </a:p>
          </p:txBody>
        </p:sp>
        <p:sp>
          <p:nvSpPr>
            <p:cNvPr id="75804" name="Text Box 15">
              <a:extLst>
                <a:ext uri="{FF2B5EF4-FFF2-40B4-BE49-F238E27FC236}">
                  <a16:creationId xmlns:a16="http://schemas.microsoft.com/office/drawing/2014/main" id="{6F1471C6-31B9-4545-93BC-4025C5CAFF58}"/>
                </a:ext>
              </a:extLst>
            </p:cNvPr>
            <p:cNvSpPr txBox="1">
              <a:spLocks noChangeArrowheads="1"/>
            </p:cNvSpPr>
            <p:nvPr/>
          </p:nvSpPr>
          <p:spPr bwMode="auto">
            <a:xfrm>
              <a:off x="1089025" y="4497388"/>
              <a:ext cx="1060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R</a:t>
              </a:r>
              <a:r>
                <a:rPr lang="en-US" altLang="en-US" sz="1800" baseline="-25000">
                  <a:latin typeface="Times New Roman" panose="02020603050405020304" pitchFamily="18" charset="0"/>
                </a:rPr>
                <a:t>R </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p>
          </p:txBody>
        </p:sp>
        <p:sp>
          <p:nvSpPr>
            <p:cNvPr id="75805" name="Text Box 16">
              <a:extLst>
                <a:ext uri="{FF2B5EF4-FFF2-40B4-BE49-F238E27FC236}">
                  <a16:creationId xmlns:a16="http://schemas.microsoft.com/office/drawing/2014/main" id="{F635CCB2-2755-4B2E-A090-21F55D77425D}"/>
                </a:ext>
              </a:extLst>
            </p:cNvPr>
            <p:cNvSpPr txBox="1">
              <a:spLocks noChangeArrowheads="1"/>
            </p:cNvSpPr>
            <p:nvPr/>
          </p:nvSpPr>
          <p:spPr bwMode="auto">
            <a:xfrm>
              <a:off x="3128963" y="3444875"/>
              <a:ext cx="1062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R</a:t>
              </a:r>
              <a:r>
                <a:rPr lang="en-US" altLang="en-US" sz="1800" baseline="-25000">
                  <a:latin typeface="Times New Roman" panose="02020603050405020304" pitchFamily="18" charset="0"/>
                </a:rPr>
                <a:t>F </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0</a:t>
              </a:r>
            </a:p>
          </p:txBody>
        </p:sp>
      </p:grpSp>
      <p:pic>
        <p:nvPicPr>
          <p:cNvPr id="37" name="Picture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mc:AlternateContent xmlns:mc="http://schemas.openxmlformats.org/markup-compatibility/2006" xmlns:a14="http://schemas.microsoft.com/office/drawing/2010/main">
        <mc:Choice Requires="a14">
          <p:sp>
            <p:nvSpPr>
              <p:cNvPr id="38" name="Text Box 64">
                <a:extLst>
                  <a:ext uri="{FF2B5EF4-FFF2-40B4-BE49-F238E27FC236}">
                    <a16:creationId xmlns:a16="http://schemas.microsoft.com/office/drawing/2014/main" id="{DF374D99-821C-4F1C-9D42-D61D2E5542E6}"/>
                  </a:ext>
                </a:extLst>
              </p:cNvPr>
              <p:cNvSpPr txBox="1">
                <a:spLocks noChangeArrowheads="1"/>
              </p:cNvSpPr>
              <p:nvPr/>
            </p:nvSpPr>
            <p:spPr bwMode="auto">
              <a:xfrm>
                <a:off x="6943813" y="1410493"/>
                <a:ext cx="1283649"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dirty="0">
                    <a:latin typeface="Times New Roman" panose="02020603050405020304" pitchFamily="18" charset="0"/>
                  </a:rPr>
                  <a:t>V</a:t>
                </a:r>
                <a:r>
                  <a:rPr lang="el-GR" altLang="en-US" sz="1800" dirty="0">
                    <a:latin typeface="Times New Roman" panose="02020603050405020304" pitchFamily="18" charset="0"/>
                    <a:cs typeface="Times New Roman" panose="02020603050405020304" pitchFamily="18" charset="0"/>
                  </a:rPr>
                  <a:t>γ</a:t>
                </a:r>
                <a:r>
                  <a:rPr lang="en-US" alt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18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1800" b="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el-GR" altLang="en-US" sz="1800" dirty="0">
                  <a:latin typeface="Times New Roman" panose="02020603050405020304" pitchFamily="18" charset="0"/>
                  <a:cs typeface="Times New Roman" panose="02020603050405020304" pitchFamily="18" charset="0"/>
                </a:endParaRPr>
              </a:p>
            </p:txBody>
          </p:sp>
        </mc:Choice>
        <mc:Fallback xmlns="">
          <p:sp>
            <p:nvSpPr>
              <p:cNvPr id="38" name="Text Box 64">
                <a:extLst>
                  <a:ext uri="{FF2B5EF4-FFF2-40B4-BE49-F238E27FC236}">
                    <a16:creationId xmlns:a16="http://schemas.microsoft.com/office/drawing/2014/main" id="{DF374D99-821C-4F1C-9D42-D61D2E5542E6}"/>
                  </a:ext>
                </a:extLst>
              </p:cNvPr>
              <p:cNvSpPr txBox="1">
                <a:spLocks noRot="1" noChangeAspect="1" noMove="1" noResize="1" noEditPoints="1" noAdjustHandles="1" noChangeArrowheads="1" noChangeShapeType="1" noTextEdit="1"/>
              </p:cNvSpPr>
              <p:nvPr/>
            </p:nvSpPr>
            <p:spPr bwMode="auto">
              <a:xfrm>
                <a:off x="6943813" y="1410493"/>
                <a:ext cx="1283649" cy="369332"/>
              </a:xfrm>
              <a:prstGeom prst="rect">
                <a:avLst/>
              </a:prstGeom>
              <a:blipFill>
                <a:blip r:embed="rId3"/>
                <a:stretch>
                  <a:fillRect l="-3791" t="-8197" b="-2459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Tree>
    <p:extLst>
      <p:ext uri="{BB962C8B-B14F-4D97-AF65-F5344CB8AC3E}">
        <p14:creationId xmlns:p14="http://schemas.microsoft.com/office/powerpoint/2010/main" val="1615374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0FB3FE5E-52B8-4B9F-80AA-505CA8B29C93}"/>
              </a:ext>
            </a:extLst>
          </p:cNvPr>
          <p:cNvSpPr>
            <a:spLocks noGrp="1"/>
          </p:cNvSpPr>
          <p:nvPr>
            <p:ph type="title"/>
          </p:nvPr>
        </p:nvSpPr>
        <p:spPr>
          <a:xfrm>
            <a:off x="2324100" y="511968"/>
            <a:ext cx="8229600" cy="827088"/>
          </a:xfrm>
        </p:spPr>
        <p:txBody>
          <a:bodyPr>
            <a:normAutofit/>
          </a:bodyPr>
          <a:lstStyle/>
          <a:p>
            <a:pPr eaLnBrk="1" hangingPunct="1"/>
            <a:r>
              <a:rPr lang="en-US" altLang="en-US" sz="3600" dirty="0">
                <a:solidFill>
                  <a:schemeClr val="accent2">
                    <a:lumMod val="75000"/>
                  </a:schemeClr>
                </a:solidFill>
              </a:rPr>
              <a:t>Diode Equivalent Circuit</a:t>
            </a:r>
          </a:p>
        </p:txBody>
      </p:sp>
      <mc:AlternateContent xmlns:mc="http://schemas.openxmlformats.org/markup-compatibility/2006" xmlns:a14="http://schemas.microsoft.com/office/drawing/2010/main">
        <mc:Choice Requires="a14">
          <p:sp>
            <p:nvSpPr>
              <p:cNvPr id="76803" name="Rectangle 3">
                <a:extLst>
                  <a:ext uri="{FF2B5EF4-FFF2-40B4-BE49-F238E27FC236}">
                    <a16:creationId xmlns:a16="http://schemas.microsoft.com/office/drawing/2014/main" id="{FDEE659F-0E1F-40F7-9B17-3B5DA59D05F7}"/>
                  </a:ext>
                </a:extLst>
              </p:cNvPr>
              <p:cNvSpPr txBox="1">
                <a:spLocks noChangeArrowheads="1"/>
              </p:cNvSpPr>
              <p:nvPr/>
            </p:nvSpPr>
            <p:spPr bwMode="auto">
              <a:xfrm>
                <a:off x="1981200" y="1600200"/>
                <a:ext cx="8229600" cy="9906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Wingdings" panose="05000000000000000000" pitchFamily="2" charset="2"/>
                  <a:buChar char="§"/>
                </a:pPr>
                <a:r>
                  <a:rPr lang="en-US" altLang="en-US" sz="2400" dirty="0">
                    <a:latin typeface="Arial" panose="020B0604020202020204" pitchFamily="34" charset="0"/>
                    <a:cs typeface="Arial" panose="020B0604020202020204" pitchFamily="34" charset="0"/>
                  </a:rPr>
                  <a:t>As third approximation, even the cut-in voltage can be neglected (Ideal diode), R</a:t>
                </a:r>
                <a:r>
                  <a:rPr lang="en-US" altLang="en-US" sz="2400" baseline="-25000" dirty="0">
                    <a:latin typeface="Arial" panose="020B0604020202020204" pitchFamily="34" charset="0"/>
                    <a:cs typeface="Arial" panose="020B0604020202020204" pitchFamily="34" charset="0"/>
                  </a:rPr>
                  <a:t>F</a:t>
                </a:r>
                <a:r>
                  <a:rPr lang="en-US" altLang="en-US" sz="2400" dirty="0">
                    <a:latin typeface="Arial" panose="020B0604020202020204" pitchFamily="34" charset="0"/>
                    <a:cs typeface="Arial" panose="020B0604020202020204" pitchFamily="34" charset="0"/>
                  </a:rPr>
                  <a:t> = 0 and </a:t>
                </a:r>
                <a:r>
                  <a:rPr lang="en-US" altLang="en-US" sz="2400" dirty="0">
                    <a:latin typeface="Times New Roman" panose="02020603050405020304" pitchFamily="18" charset="0"/>
                  </a:rPr>
                  <a:t>V</a:t>
                </a:r>
                <a:r>
                  <a:rPr lang="el-GR" altLang="en-US" sz="2400" dirty="0">
                    <a:latin typeface="Times New Roman" panose="02020603050405020304" pitchFamily="18" charset="0"/>
                    <a:cs typeface="Times New Roman" panose="02020603050405020304" pitchFamily="18" charset="0"/>
                  </a:rPr>
                  <a:t>γ</a:t>
                </a:r>
                <a:r>
                  <a:rPr lang="en-US"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4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2400" i="1">
                        <a:latin typeface="Cambria Math" panose="02040503050406030204" pitchFamily="18" charset="0"/>
                        <a:ea typeface="Cambria Math" panose="02040503050406030204" pitchFamily="18" charset="0"/>
                        <a:cs typeface="Times New Roman" panose="02020603050405020304" pitchFamily="18" charset="0"/>
                      </a:rPr>
                      <m:t>0</m:t>
                    </m:r>
                  </m:oMath>
                </a14:m>
                <a:endParaRPr lang="el-GR" alt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altLang="en-US" sz="2400" dirty="0">
                  <a:latin typeface="Arial" panose="020B0604020202020204" pitchFamily="34" charset="0"/>
                  <a:cs typeface="Arial" panose="020B0604020202020204" pitchFamily="34" charset="0"/>
                </a:endParaRPr>
              </a:p>
            </p:txBody>
          </p:sp>
        </mc:Choice>
        <mc:Fallback xmlns="">
          <p:sp>
            <p:nvSpPr>
              <p:cNvPr id="76803" name="Rectangle 3">
                <a:extLst>
                  <a:ext uri="{FF2B5EF4-FFF2-40B4-BE49-F238E27FC236}">
                    <a16:creationId xmlns:a16="http://schemas.microsoft.com/office/drawing/2014/main" id="{FDEE659F-0E1F-40F7-9B17-3B5DA59D05F7}"/>
                  </a:ext>
                </a:extLst>
              </p:cNvPr>
              <p:cNvSpPr txBox="1">
                <a:spLocks noRot="1" noChangeAspect="1" noMove="1" noResize="1" noEditPoints="1" noAdjustHandles="1" noChangeArrowheads="1" noChangeShapeType="1" noTextEdit="1"/>
              </p:cNvSpPr>
              <p:nvPr/>
            </p:nvSpPr>
            <p:spPr bwMode="auto">
              <a:xfrm>
                <a:off x="1981200" y="1600200"/>
                <a:ext cx="8229600" cy="990600"/>
              </a:xfrm>
              <a:prstGeom prst="rect">
                <a:avLst/>
              </a:prstGeom>
              <a:blipFill>
                <a:blip r:embed="rId2"/>
                <a:stretch>
                  <a:fillRect l="-963" t="-43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grpSp>
        <p:nvGrpSpPr>
          <p:cNvPr id="76804" name="Group 2">
            <a:extLst>
              <a:ext uri="{FF2B5EF4-FFF2-40B4-BE49-F238E27FC236}">
                <a16:creationId xmlns:a16="http://schemas.microsoft.com/office/drawing/2014/main" id="{0DCCE485-77FA-431F-A765-C4AEB8135B6D}"/>
              </a:ext>
            </a:extLst>
          </p:cNvPr>
          <p:cNvGrpSpPr>
            <a:grpSpLocks/>
          </p:cNvGrpSpPr>
          <p:nvPr/>
        </p:nvGrpSpPr>
        <p:grpSpPr bwMode="auto">
          <a:xfrm>
            <a:off x="2286000" y="2743200"/>
            <a:ext cx="8153400" cy="2895600"/>
            <a:chOff x="762000" y="2743200"/>
            <a:chExt cx="8153400" cy="2895600"/>
          </a:xfrm>
        </p:grpSpPr>
        <p:sp>
          <p:nvSpPr>
            <p:cNvPr id="76806" name="Text Box 35">
              <a:extLst>
                <a:ext uri="{FF2B5EF4-FFF2-40B4-BE49-F238E27FC236}">
                  <a16:creationId xmlns:a16="http://schemas.microsoft.com/office/drawing/2014/main" id="{918F3C95-FAEA-4134-98D2-C331132617B4}"/>
                </a:ext>
              </a:extLst>
            </p:cNvPr>
            <p:cNvSpPr txBox="1">
              <a:spLocks noChangeArrowheads="1"/>
            </p:cNvSpPr>
            <p:nvPr/>
          </p:nvSpPr>
          <p:spPr bwMode="auto">
            <a:xfrm>
              <a:off x="7162800" y="4191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cs typeface="Times New Roman" panose="02020603050405020304" pitchFamily="18" charset="0"/>
                </a:rPr>
                <a:t>Forward bias</a:t>
              </a:r>
            </a:p>
          </p:txBody>
        </p:sp>
        <p:sp>
          <p:nvSpPr>
            <p:cNvPr id="76807" name="Text Box 36">
              <a:extLst>
                <a:ext uri="{FF2B5EF4-FFF2-40B4-BE49-F238E27FC236}">
                  <a16:creationId xmlns:a16="http://schemas.microsoft.com/office/drawing/2014/main" id="{8167E1D6-6DFC-4DB1-B83D-8315A683E872}"/>
                </a:ext>
              </a:extLst>
            </p:cNvPr>
            <p:cNvSpPr txBox="1">
              <a:spLocks noChangeArrowheads="1"/>
            </p:cNvSpPr>
            <p:nvPr/>
          </p:nvSpPr>
          <p:spPr bwMode="auto">
            <a:xfrm>
              <a:off x="7162800" y="51054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cs typeface="Times New Roman" panose="02020603050405020304" pitchFamily="18" charset="0"/>
                </a:rPr>
                <a:t>Reverse bias</a:t>
              </a:r>
            </a:p>
          </p:txBody>
        </p:sp>
        <p:grpSp>
          <p:nvGrpSpPr>
            <p:cNvPr id="76808" name="Group 1">
              <a:extLst>
                <a:ext uri="{FF2B5EF4-FFF2-40B4-BE49-F238E27FC236}">
                  <a16:creationId xmlns:a16="http://schemas.microsoft.com/office/drawing/2014/main" id="{B3FA4CFB-4F5C-402F-8AF8-F4ED6701C622}"/>
                </a:ext>
              </a:extLst>
            </p:cNvPr>
            <p:cNvGrpSpPr>
              <a:grpSpLocks/>
            </p:cNvGrpSpPr>
            <p:nvPr/>
          </p:nvGrpSpPr>
          <p:grpSpPr bwMode="auto">
            <a:xfrm>
              <a:off x="762000" y="2743200"/>
              <a:ext cx="6400800" cy="2895600"/>
              <a:chOff x="762000" y="2743200"/>
              <a:chExt cx="6400800" cy="2895600"/>
            </a:xfrm>
          </p:grpSpPr>
          <p:grpSp>
            <p:nvGrpSpPr>
              <p:cNvPr id="76809" name="Group 13">
                <a:extLst>
                  <a:ext uri="{FF2B5EF4-FFF2-40B4-BE49-F238E27FC236}">
                    <a16:creationId xmlns:a16="http://schemas.microsoft.com/office/drawing/2014/main" id="{EC40631F-79C1-4608-87AD-7E8EAE3EACB5}"/>
                  </a:ext>
                </a:extLst>
              </p:cNvPr>
              <p:cNvGrpSpPr>
                <a:grpSpLocks/>
              </p:cNvGrpSpPr>
              <p:nvPr/>
            </p:nvGrpSpPr>
            <p:grpSpPr bwMode="auto">
              <a:xfrm>
                <a:off x="4648200" y="2819400"/>
                <a:ext cx="2286000" cy="685800"/>
                <a:chOff x="3072" y="2160"/>
                <a:chExt cx="1440" cy="432"/>
              </a:xfrm>
            </p:grpSpPr>
            <p:sp>
              <p:nvSpPr>
                <p:cNvPr id="76831" name="Line 14">
                  <a:extLst>
                    <a:ext uri="{FF2B5EF4-FFF2-40B4-BE49-F238E27FC236}">
                      <a16:creationId xmlns:a16="http://schemas.microsoft.com/office/drawing/2014/main" id="{57B1C3BF-3250-4BE8-8D28-791F1B9B667D}"/>
                    </a:ext>
                  </a:extLst>
                </p:cNvPr>
                <p:cNvSpPr>
                  <a:spLocks noChangeShapeType="1"/>
                </p:cNvSpPr>
                <p:nvPr/>
              </p:nvSpPr>
              <p:spPr bwMode="auto">
                <a:xfrm>
                  <a:off x="3072" y="240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32" name="AutoShape 15">
                  <a:extLst>
                    <a:ext uri="{FF2B5EF4-FFF2-40B4-BE49-F238E27FC236}">
                      <a16:creationId xmlns:a16="http://schemas.microsoft.com/office/drawing/2014/main" id="{C5772E66-6676-4216-9EBC-D03B1784E675}"/>
                    </a:ext>
                  </a:extLst>
                </p:cNvPr>
                <p:cNvSpPr>
                  <a:spLocks noChangeArrowheads="1"/>
                </p:cNvSpPr>
                <p:nvPr/>
              </p:nvSpPr>
              <p:spPr bwMode="auto">
                <a:xfrm rot="5400000">
                  <a:off x="3576" y="2232"/>
                  <a:ext cx="384" cy="336"/>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76833" name="Line 16">
                  <a:extLst>
                    <a:ext uri="{FF2B5EF4-FFF2-40B4-BE49-F238E27FC236}">
                      <a16:creationId xmlns:a16="http://schemas.microsoft.com/office/drawing/2014/main" id="{FE657AC4-5D88-466C-8436-BAAE728F0F9E}"/>
                    </a:ext>
                  </a:extLst>
                </p:cNvPr>
                <p:cNvSpPr>
                  <a:spLocks noChangeShapeType="1"/>
                </p:cNvSpPr>
                <p:nvPr/>
              </p:nvSpPr>
              <p:spPr bwMode="auto">
                <a:xfrm flipV="1">
                  <a:off x="3936" y="2160"/>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34" name="Line 17">
                  <a:extLst>
                    <a:ext uri="{FF2B5EF4-FFF2-40B4-BE49-F238E27FC236}">
                      <a16:creationId xmlns:a16="http://schemas.microsoft.com/office/drawing/2014/main" id="{52605959-6C14-4DB9-B294-53E86E53E0B2}"/>
                    </a:ext>
                  </a:extLst>
                </p:cNvPr>
                <p:cNvSpPr>
                  <a:spLocks noChangeShapeType="1"/>
                </p:cNvSpPr>
                <p:nvPr/>
              </p:nvSpPr>
              <p:spPr bwMode="auto">
                <a:xfrm>
                  <a:off x="3936" y="240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76810" name="Line 18">
                <a:extLst>
                  <a:ext uri="{FF2B5EF4-FFF2-40B4-BE49-F238E27FC236}">
                    <a16:creationId xmlns:a16="http://schemas.microsoft.com/office/drawing/2014/main" id="{262F52C6-8006-45B5-8242-13E1DE3D0BCA}"/>
                  </a:ext>
                </a:extLst>
              </p:cNvPr>
              <p:cNvSpPr>
                <a:spLocks noChangeShapeType="1"/>
              </p:cNvSpPr>
              <p:nvPr/>
            </p:nvSpPr>
            <p:spPr bwMode="auto">
              <a:xfrm>
                <a:off x="4648200" y="4495800"/>
                <a:ext cx="1143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1" name="Line 21">
                <a:extLst>
                  <a:ext uri="{FF2B5EF4-FFF2-40B4-BE49-F238E27FC236}">
                    <a16:creationId xmlns:a16="http://schemas.microsoft.com/office/drawing/2014/main" id="{75970553-D615-49E0-AAD8-B90C72526717}"/>
                  </a:ext>
                </a:extLst>
              </p:cNvPr>
              <p:cNvSpPr>
                <a:spLocks noChangeShapeType="1"/>
              </p:cNvSpPr>
              <p:nvPr/>
            </p:nvSpPr>
            <p:spPr bwMode="auto">
              <a:xfrm>
                <a:off x="5667375" y="4495800"/>
                <a:ext cx="12668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76812" name="Group 23">
                <a:extLst>
                  <a:ext uri="{FF2B5EF4-FFF2-40B4-BE49-F238E27FC236}">
                    <a16:creationId xmlns:a16="http://schemas.microsoft.com/office/drawing/2014/main" id="{171545A0-806D-4444-B42D-3DC60B05F077}"/>
                  </a:ext>
                </a:extLst>
              </p:cNvPr>
              <p:cNvGrpSpPr>
                <a:grpSpLocks/>
              </p:cNvGrpSpPr>
              <p:nvPr/>
            </p:nvGrpSpPr>
            <p:grpSpPr bwMode="auto">
              <a:xfrm>
                <a:off x="5772150" y="3733800"/>
                <a:ext cx="204788" cy="304800"/>
                <a:chOff x="3780" y="2832"/>
                <a:chExt cx="129" cy="192"/>
              </a:xfrm>
            </p:grpSpPr>
            <p:sp>
              <p:nvSpPr>
                <p:cNvPr id="76828" name="Line 24">
                  <a:extLst>
                    <a:ext uri="{FF2B5EF4-FFF2-40B4-BE49-F238E27FC236}">
                      <a16:creationId xmlns:a16="http://schemas.microsoft.com/office/drawing/2014/main" id="{FE207C2C-1F02-4541-92E9-ECAF29FFA0A1}"/>
                    </a:ext>
                  </a:extLst>
                </p:cNvPr>
                <p:cNvSpPr>
                  <a:spLocks noChangeShapeType="1"/>
                </p:cNvSpPr>
                <p:nvPr/>
              </p:nvSpPr>
              <p:spPr bwMode="auto">
                <a:xfrm>
                  <a:off x="3780" y="28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9" name="Line 25">
                  <a:extLst>
                    <a:ext uri="{FF2B5EF4-FFF2-40B4-BE49-F238E27FC236}">
                      <a16:creationId xmlns:a16="http://schemas.microsoft.com/office/drawing/2014/main" id="{EF4CE3DB-2DDC-4490-9E46-2B45A287CBA5}"/>
                    </a:ext>
                  </a:extLst>
                </p:cNvPr>
                <p:cNvSpPr>
                  <a:spLocks noChangeShapeType="1"/>
                </p:cNvSpPr>
                <p:nvPr/>
              </p:nvSpPr>
              <p:spPr bwMode="auto">
                <a:xfrm>
                  <a:off x="3840" y="28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30" name="Line 26">
                  <a:extLst>
                    <a:ext uri="{FF2B5EF4-FFF2-40B4-BE49-F238E27FC236}">
                      <a16:creationId xmlns:a16="http://schemas.microsoft.com/office/drawing/2014/main" id="{A4712109-BACE-4098-9A03-10270FD17298}"/>
                    </a:ext>
                  </a:extLst>
                </p:cNvPr>
                <p:cNvSpPr>
                  <a:spLocks noChangeShapeType="1"/>
                </p:cNvSpPr>
                <p:nvPr/>
              </p:nvSpPr>
              <p:spPr bwMode="auto">
                <a:xfrm>
                  <a:off x="3909" y="28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76813" name="Line 27">
                <a:extLst>
                  <a:ext uri="{FF2B5EF4-FFF2-40B4-BE49-F238E27FC236}">
                    <a16:creationId xmlns:a16="http://schemas.microsoft.com/office/drawing/2014/main" id="{16D5BA1B-F085-45CC-903C-3575F387F7A2}"/>
                  </a:ext>
                </a:extLst>
              </p:cNvPr>
              <p:cNvSpPr>
                <a:spLocks noChangeShapeType="1"/>
              </p:cNvSpPr>
              <p:nvPr/>
            </p:nvSpPr>
            <p:spPr bwMode="auto">
              <a:xfrm>
                <a:off x="4648200" y="5410200"/>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4" name="Line 28">
                <a:extLst>
                  <a:ext uri="{FF2B5EF4-FFF2-40B4-BE49-F238E27FC236}">
                    <a16:creationId xmlns:a16="http://schemas.microsoft.com/office/drawing/2014/main" id="{37EDAAF4-9F10-4327-84D9-7457392CA511}"/>
                  </a:ext>
                </a:extLst>
              </p:cNvPr>
              <p:cNvSpPr>
                <a:spLocks noChangeShapeType="1"/>
              </p:cNvSpPr>
              <p:nvPr/>
            </p:nvSpPr>
            <p:spPr bwMode="auto">
              <a:xfrm>
                <a:off x="6096000" y="5410200"/>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5" name="Text Box 29">
                <a:extLst>
                  <a:ext uri="{FF2B5EF4-FFF2-40B4-BE49-F238E27FC236}">
                    <a16:creationId xmlns:a16="http://schemas.microsoft.com/office/drawing/2014/main" id="{2DE7867D-2479-41C8-B750-F3A12743923B}"/>
                  </a:ext>
                </a:extLst>
              </p:cNvPr>
              <p:cNvSpPr txBox="1">
                <a:spLocks noChangeArrowheads="1"/>
              </p:cNvSpPr>
              <p:nvPr/>
            </p:nvSpPr>
            <p:spPr bwMode="auto">
              <a:xfrm>
                <a:off x="4648200" y="2819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6816" name="Text Box 30">
                <a:extLst>
                  <a:ext uri="{FF2B5EF4-FFF2-40B4-BE49-F238E27FC236}">
                    <a16:creationId xmlns:a16="http://schemas.microsoft.com/office/drawing/2014/main" id="{6185BD43-C38E-4DCA-A81B-ACAEFA2384A7}"/>
                  </a:ext>
                </a:extLst>
              </p:cNvPr>
              <p:cNvSpPr txBox="1">
                <a:spLocks noChangeArrowheads="1"/>
              </p:cNvSpPr>
              <p:nvPr/>
            </p:nvSpPr>
            <p:spPr bwMode="auto">
              <a:xfrm>
                <a:off x="6553200" y="2819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6817" name="Text Box 31">
                <a:extLst>
                  <a:ext uri="{FF2B5EF4-FFF2-40B4-BE49-F238E27FC236}">
                    <a16:creationId xmlns:a16="http://schemas.microsoft.com/office/drawing/2014/main" id="{8ED52238-E2D0-4D8E-BE42-55A605A52292}"/>
                  </a:ext>
                </a:extLst>
              </p:cNvPr>
              <p:cNvSpPr txBox="1">
                <a:spLocks noChangeArrowheads="1"/>
              </p:cNvSpPr>
              <p:nvPr/>
            </p:nvSpPr>
            <p:spPr bwMode="auto">
              <a:xfrm>
                <a:off x="4572000" y="4114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6818" name="Text Box 32">
                <a:extLst>
                  <a:ext uri="{FF2B5EF4-FFF2-40B4-BE49-F238E27FC236}">
                    <a16:creationId xmlns:a16="http://schemas.microsoft.com/office/drawing/2014/main" id="{486E5199-E324-45CF-B2A5-D68437BFA8CE}"/>
                  </a:ext>
                </a:extLst>
              </p:cNvPr>
              <p:cNvSpPr txBox="1">
                <a:spLocks noChangeArrowheads="1"/>
              </p:cNvSpPr>
              <p:nvPr/>
            </p:nvSpPr>
            <p:spPr bwMode="auto">
              <a:xfrm>
                <a:off x="6629400" y="4114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6819" name="Text Box 33">
                <a:extLst>
                  <a:ext uri="{FF2B5EF4-FFF2-40B4-BE49-F238E27FC236}">
                    <a16:creationId xmlns:a16="http://schemas.microsoft.com/office/drawing/2014/main" id="{384EE315-21AA-4E40-9FFB-08DF1E3DF0F9}"/>
                  </a:ext>
                </a:extLst>
              </p:cNvPr>
              <p:cNvSpPr txBox="1">
                <a:spLocks noChangeArrowheads="1"/>
              </p:cNvSpPr>
              <p:nvPr/>
            </p:nvSpPr>
            <p:spPr bwMode="auto">
              <a:xfrm>
                <a:off x="4572000" y="5029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6820" name="Text Box 34">
                <a:extLst>
                  <a:ext uri="{FF2B5EF4-FFF2-40B4-BE49-F238E27FC236}">
                    <a16:creationId xmlns:a16="http://schemas.microsoft.com/office/drawing/2014/main" id="{EDCBB6DC-6A84-4EA6-BD20-BB4D73E9E0F6}"/>
                  </a:ext>
                </a:extLst>
              </p:cNvPr>
              <p:cNvSpPr txBox="1">
                <a:spLocks noChangeArrowheads="1"/>
              </p:cNvSpPr>
              <p:nvPr/>
            </p:nvSpPr>
            <p:spPr bwMode="auto">
              <a:xfrm>
                <a:off x="6629400" y="5029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6821" name="Line 5">
                <a:extLst>
                  <a:ext uri="{FF2B5EF4-FFF2-40B4-BE49-F238E27FC236}">
                    <a16:creationId xmlns:a16="http://schemas.microsoft.com/office/drawing/2014/main" id="{FE41CCF8-FC2A-4B02-88E6-E5325F23B521}"/>
                  </a:ext>
                </a:extLst>
              </p:cNvPr>
              <p:cNvSpPr>
                <a:spLocks noChangeShapeType="1"/>
              </p:cNvSpPr>
              <p:nvPr/>
            </p:nvSpPr>
            <p:spPr bwMode="auto">
              <a:xfrm>
                <a:off x="2395538" y="2743200"/>
                <a:ext cx="1587"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2" name="Line 6">
                <a:extLst>
                  <a:ext uri="{FF2B5EF4-FFF2-40B4-BE49-F238E27FC236}">
                    <a16:creationId xmlns:a16="http://schemas.microsoft.com/office/drawing/2014/main" id="{3898D1C5-981F-498A-83A6-A764D0D9789A}"/>
                  </a:ext>
                </a:extLst>
              </p:cNvPr>
              <p:cNvSpPr>
                <a:spLocks noChangeShapeType="1"/>
              </p:cNvSpPr>
              <p:nvPr/>
            </p:nvSpPr>
            <p:spPr bwMode="auto">
              <a:xfrm>
                <a:off x="762000" y="5024438"/>
                <a:ext cx="32654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3" name="Line 7">
                <a:extLst>
                  <a:ext uri="{FF2B5EF4-FFF2-40B4-BE49-F238E27FC236}">
                    <a16:creationId xmlns:a16="http://schemas.microsoft.com/office/drawing/2014/main" id="{993E7281-0E88-4253-8E6B-132494F2B6AC}"/>
                  </a:ext>
                </a:extLst>
              </p:cNvPr>
              <p:cNvSpPr>
                <a:spLocks noChangeShapeType="1"/>
              </p:cNvSpPr>
              <p:nvPr/>
            </p:nvSpPr>
            <p:spPr bwMode="auto">
              <a:xfrm>
                <a:off x="1066800" y="5024438"/>
                <a:ext cx="1349375" cy="47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4" name="Line 8">
                <a:extLst>
                  <a:ext uri="{FF2B5EF4-FFF2-40B4-BE49-F238E27FC236}">
                    <a16:creationId xmlns:a16="http://schemas.microsoft.com/office/drawing/2014/main" id="{62C20E6A-36E7-4A6C-A82E-E75546FD40E4}"/>
                  </a:ext>
                </a:extLst>
              </p:cNvPr>
              <p:cNvSpPr>
                <a:spLocks noChangeShapeType="1"/>
              </p:cNvSpPr>
              <p:nvPr/>
            </p:nvSpPr>
            <p:spPr bwMode="auto">
              <a:xfrm flipV="1">
                <a:off x="2381250" y="3048000"/>
                <a:ext cx="15875" cy="19764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5" name="Text Box 9">
                <a:extLst>
                  <a:ext uri="{FF2B5EF4-FFF2-40B4-BE49-F238E27FC236}">
                    <a16:creationId xmlns:a16="http://schemas.microsoft.com/office/drawing/2014/main" id="{304332F8-1D8F-4E37-9F67-3C4D128F7986}"/>
                  </a:ext>
                </a:extLst>
              </p:cNvPr>
              <p:cNvSpPr txBox="1">
                <a:spLocks noChangeArrowheads="1"/>
              </p:cNvSpPr>
              <p:nvPr/>
            </p:nvSpPr>
            <p:spPr bwMode="auto">
              <a:xfrm>
                <a:off x="2362200" y="5105400"/>
                <a:ext cx="896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V</a:t>
                </a:r>
                <a:r>
                  <a:rPr lang="el-GR" altLang="en-US" sz="1800">
                    <a:latin typeface="Times New Roman" panose="02020603050405020304" pitchFamily="18" charset="0"/>
                    <a:cs typeface="Times New Roman" panose="02020603050405020304" pitchFamily="18" charset="0"/>
                  </a:rPr>
                  <a:t>γ</a:t>
                </a:r>
                <a:r>
                  <a:rPr lang="en-US" altLang="en-US" sz="1800">
                    <a:latin typeface="Times New Roman" panose="02020603050405020304" pitchFamily="18" charset="0"/>
                    <a:cs typeface="Times New Roman" panose="02020603050405020304" pitchFamily="18" charset="0"/>
                  </a:rPr>
                  <a:t> = 0</a:t>
                </a:r>
                <a:endParaRPr lang="el-GR" altLang="en-US" sz="1800">
                  <a:latin typeface="Times New Roman" panose="02020603050405020304" pitchFamily="18" charset="0"/>
                  <a:cs typeface="Times New Roman" panose="02020603050405020304" pitchFamily="18" charset="0"/>
                </a:endParaRPr>
              </a:p>
            </p:txBody>
          </p:sp>
          <p:sp>
            <p:nvSpPr>
              <p:cNvPr id="76826" name="Text Box 10">
                <a:extLst>
                  <a:ext uri="{FF2B5EF4-FFF2-40B4-BE49-F238E27FC236}">
                    <a16:creationId xmlns:a16="http://schemas.microsoft.com/office/drawing/2014/main" id="{7CEA1437-63AF-44B4-A916-281226503BE8}"/>
                  </a:ext>
                </a:extLst>
              </p:cNvPr>
              <p:cNvSpPr txBox="1">
                <a:spLocks noChangeArrowheads="1"/>
              </p:cNvSpPr>
              <p:nvPr/>
            </p:nvSpPr>
            <p:spPr bwMode="auto">
              <a:xfrm>
                <a:off x="1219200" y="4572000"/>
                <a:ext cx="1060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R</a:t>
                </a:r>
                <a:r>
                  <a:rPr lang="en-US" altLang="en-US" sz="1800" baseline="-25000">
                    <a:latin typeface="Times New Roman" panose="02020603050405020304" pitchFamily="18" charset="0"/>
                  </a:rPr>
                  <a:t>R </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p>
            </p:txBody>
          </p:sp>
          <p:sp>
            <p:nvSpPr>
              <p:cNvPr id="76827" name="Text Box 11">
                <a:extLst>
                  <a:ext uri="{FF2B5EF4-FFF2-40B4-BE49-F238E27FC236}">
                    <a16:creationId xmlns:a16="http://schemas.microsoft.com/office/drawing/2014/main" id="{2E73A7A0-0717-4775-88E9-86B0B66654F9}"/>
                  </a:ext>
                </a:extLst>
              </p:cNvPr>
              <p:cNvSpPr txBox="1">
                <a:spLocks noChangeArrowheads="1"/>
              </p:cNvSpPr>
              <p:nvPr/>
            </p:nvSpPr>
            <p:spPr bwMode="auto">
              <a:xfrm>
                <a:off x="2438400" y="3505200"/>
                <a:ext cx="1062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R</a:t>
                </a:r>
                <a:r>
                  <a:rPr lang="en-US" altLang="en-US" sz="1800" baseline="-25000">
                    <a:latin typeface="Times New Roman" panose="02020603050405020304" pitchFamily="18" charset="0"/>
                  </a:rPr>
                  <a:t>F </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0</a:t>
                </a:r>
              </a:p>
            </p:txBody>
          </p:sp>
        </p:grpSp>
      </p:gr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11594486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1D21-C807-4A2C-AD6D-918A1723924D}"/>
              </a:ext>
            </a:extLst>
          </p:cNvPr>
          <p:cNvSpPr>
            <a:spLocks noGrp="1"/>
          </p:cNvSpPr>
          <p:nvPr>
            <p:ph type="title"/>
          </p:nvPr>
        </p:nvSpPr>
        <p:spPr>
          <a:xfrm>
            <a:off x="1993900" y="-76200"/>
            <a:ext cx="8229600" cy="827088"/>
          </a:xfrm>
        </p:spPr>
        <p:txBody>
          <a:bodyPr rtlCol="0">
            <a:noAutofit/>
          </a:bodyPr>
          <a:lstStyle/>
          <a:p>
            <a:pPr>
              <a:defRPr/>
            </a:pPr>
            <a:br>
              <a:rPr lang="en-US" sz="3600" dirty="0">
                <a:solidFill>
                  <a:schemeClr val="accent2">
                    <a:lumMod val="75000"/>
                  </a:schemeClr>
                </a:solidFill>
              </a:rPr>
            </a:br>
            <a:r>
              <a:rPr lang="en-US" sz="3600" dirty="0">
                <a:solidFill>
                  <a:schemeClr val="accent2">
                    <a:lumMod val="75000"/>
                  </a:schemeClr>
                </a:solidFill>
              </a:rPr>
              <a:t>Self test</a:t>
            </a:r>
            <a:br>
              <a:rPr lang="en-US" sz="3600" dirty="0">
                <a:solidFill>
                  <a:schemeClr val="accent2">
                    <a:lumMod val="75000"/>
                  </a:schemeClr>
                </a:solidFill>
              </a:rPr>
            </a:br>
            <a:endParaRPr lang="en-US" sz="3600" dirty="0">
              <a:solidFill>
                <a:schemeClr val="accent2">
                  <a:lumMod val="75000"/>
                </a:schemeClr>
              </a:solidFill>
            </a:endParaRPr>
          </a:p>
        </p:txBody>
      </p:sp>
      <p:sp>
        <p:nvSpPr>
          <p:cNvPr id="15364" name="Rectangle 23">
            <a:extLst>
              <a:ext uri="{FF2B5EF4-FFF2-40B4-BE49-F238E27FC236}">
                <a16:creationId xmlns:a16="http://schemas.microsoft.com/office/drawing/2014/main" id="{D34EB533-3651-405F-9045-4E29798966A3}"/>
              </a:ext>
            </a:extLst>
          </p:cNvPr>
          <p:cNvSpPr>
            <a:spLocks noChangeArrowheads="1"/>
          </p:cNvSpPr>
          <p:nvPr/>
        </p:nvSpPr>
        <p:spPr bwMode="auto">
          <a:xfrm>
            <a:off x="1981200" y="1066800"/>
            <a:ext cx="8382000" cy="4876800"/>
          </a:xfrm>
          <a:prstGeom prst="rect">
            <a:avLst/>
          </a:prstGeom>
          <a:solidFill>
            <a:srgbClr val="FDEADA"/>
          </a:solidFill>
          <a:ln w="12700" algn="ctr">
            <a:solidFill>
              <a:srgbClr val="FAC090"/>
            </a:solidFill>
            <a:miter lim="800000"/>
            <a:headEnd/>
            <a:tailEnd/>
          </a:ln>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r>
              <a:rPr lang="en-US" altLang="en-US" sz="2000" i="1" dirty="0">
                <a:solidFill>
                  <a:srgbClr val="000000"/>
                </a:solidFill>
                <a:latin typeface="Arial" charset="0"/>
                <a:cs typeface="Arial" charset="0"/>
              </a:rPr>
              <a:t>1. The arrow direction in the diode symbol indicates</a:t>
            </a:r>
          </a:p>
          <a:p>
            <a:pPr marL="465138" eaLnBrk="1" hangingPunct="1">
              <a:spcBef>
                <a:spcPct val="0"/>
              </a:spcBef>
              <a:buNone/>
              <a:defRPr/>
            </a:pPr>
            <a:r>
              <a:rPr lang="en-US" altLang="en-US" sz="2000" i="1" dirty="0">
                <a:solidFill>
                  <a:srgbClr val="000000"/>
                </a:solidFill>
                <a:latin typeface="Arial" charset="0"/>
                <a:cs typeface="Arial" charset="0"/>
              </a:rPr>
              <a:t>a. Direction of electron flow.</a:t>
            </a:r>
          </a:p>
          <a:p>
            <a:pPr marL="465138" eaLnBrk="1" hangingPunct="1">
              <a:spcBef>
                <a:spcPct val="0"/>
              </a:spcBef>
              <a:buNone/>
              <a:defRPr/>
            </a:pPr>
            <a:r>
              <a:rPr lang="en-US" altLang="en-US" sz="2000" i="1" dirty="0">
                <a:solidFill>
                  <a:srgbClr val="000000"/>
                </a:solidFill>
                <a:latin typeface="Arial" charset="0"/>
                <a:cs typeface="Arial" charset="0"/>
              </a:rPr>
              <a:t>b. Direction of hole flow (Direction of conventional current)</a:t>
            </a:r>
          </a:p>
          <a:p>
            <a:pPr marL="465138" eaLnBrk="1" hangingPunct="1">
              <a:spcBef>
                <a:spcPct val="0"/>
              </a:spcBef>
              <a:buNone/>
              <a:defRPr/>
            </a:pPr>
            <a:r>
              <a:rPr lang="en-US" altLang="en-US" sz="2000" i="1" dirty="0">
                <a:solidFill>
                  <a:srgbClr val="000000"/>
                </a:solidFill>
                <a:latin typeface="Arial" charset="0"/>
                <a:cs typeface="Arial" charset="0"/>
              </a:rPr>
              <a:t>c. Opposite to the direction of hole flow</a:t>
            </a:r>
          </a:p>
          <a:p>
            <a:pPr marL="465138" eaLnBrk="1" hangingPunct="1">
              <a:spcBef>
                <a:spcPct val="0"/>
              </a:spcBef>
              <a:buNone/>
              <a:defRPr/>
            </a:pPr>
            <a:r>
              <a:rPr lang="en-US" altLang="en-US" sz="2000" i="1" dirty="0">
                <a:solidFill>
                  <a:srgbClr val="000000"/>
                </a:solidFill>
                <a:latin typeface="Arial" charset="0"/>
                <a:cs typeface="Arial" charset="0"/>
              </a:rPr>
              <a:t>d. None of the above</a:t>
            </a:r>
          </a:p>
          <a:p>
            <a:pPr eaLnBrk="1" hangingPunct="1">
              <a:spcBef>
                <a:spcPct val="0"/>
              </a:spcBef>
              <a:buFontTx/>
              <a:buNone/>
              <a:defRPr/>
            </a:pPr>
            <a:endParaRPr lang="en-US" altLang="en-US" sz="2000" i="1" dirty="0">
              <a:solidFill>
                <a:srgbClr val="000000"/>
              </a:solidFill>
              <a:latin typeface="Arial" charset="0"/>
              <a:cs typeface="Arial" charset="0"/>
            </a:endParaRPr>
          </a:p>
          <a:p>
            <a:pPr eaLnBrk="1" hangingPunct="1">
              <a:spcBef>
                <a:spcPct val="0"/>
              </a:spcBef>
              <a:buFontTx/>
              <a:buNone/>
              <a:defRPr/>
            </a:pPr>
            <a:r>
              <a:rPr lang="en-US" altLang="en-US" sz="2000" i="1" dirty="0">
                <a:solidFill>
                  <a:srgbClr val="000000"/>
                </a:solidFill>
                <a:latin typeface="Arial" charset="0"/>
                <a:cs typeface="Arial" charset="0"/>
              </a:rPr>
              <a:t>2.</a:t>
            </a:r>
            <a:r>
              <a:rPr lang="en-US" altLang="en-US" sz="2000" dirty="0">
                <a:latin typeface="Arial" charset="0"/>
                <a:cs typeface="Arial" charset="0"/>
              </a:rPr>
              <a:t> </a:t>
            </a:r>
            <a:r>
              <a:rPr lang="en-US" altLang="en-US" sz="2000" i="1" dirty="0">
                <a:solidFill>
                  <a:srgbClr val="000000"/>
                </a:solidFill>
                <a:latin typeface="Arial" charset="0"/>
                <a:cs typeface="Arial" charset="0"/>
              </a:rPr>
              <a:t>When the diode is forward biased, it is equivalent to</a:t>
            </a:r>
          </a:p>
          <a:p>
            <a:pPr marL="465138" eaLnBrk="1" hangingPunct="1">
              <a:spcBef>
                <a:spcPct val="0"/>
              </a:spcBef>
              <a:buNone/>
              <a:defRPr/>
            </a:pPr>
            <a:r>
              <a:rPr lang="en-US" altLang="en-US" sz="2000" i="1" dirty="0">
                <a:solidFill>
                  <a:srgbClr val="000000"/>
                </a:solidFill>
                <a:latin typeface="Arial" charset="0"/>
                <a:cs typeface="Arial" charset="0"/>
              </a:rPr>
              <a:t>a. An off switch                                 b. An On switch</a:t>
            </a:r>
          </a:p>
          <a:p>
            <a:pPr marL="465138" eaLnBrk="1" hangingPunct="1">
              <a:spcBef>
                <a:spcPct val="0"/>
              </a:spcBef>
              <a:buNone/>
              <a:defRPr/>
            </a:pPr>
            <a:r>
              <a:rPr lang="en-US" altLang="en-US" sz="2000" i="1" dirty="0">
                <a:solidFill>
                  <a:srgbClr val="000000"/>
                </a:solidFill>
                <a:latin typeface="Arial" charset="0"/>
                <a:cs typeface="Arial" charset="0"/>
              </a:rPr>
              <a:t>c. A high resistance                          d. None of the above</a:t>
            </a:r>
          </a:p>
          <a:p>
            <a:pPr eaLnBrk="1" hangingPunct="1">
              <a:spcBef>
                <a:spcPct val="0"/>
              </a:spcBef>
              <a:buFontTx/>
              <a:buNone/>
              <a:defRPr/>
            </a:pPr>
            <a:endParaRPr lang="en-US" altLang="en-US" sz="2000" i="1" dirty="0">
              <a:solidFill>
                <a:srgbClr val="000000"/>
              </a:solidFill>
              <a:latin typeface="Arial" charset="0"/>
              <a:cs typeface="Arial" charset="0"/>
            </a:endParaRPr>
          </a:p>
          <a:p>
            <a:pPr eaLnBrk="1" hangingPunct="1">
              <a:spcBef>
                <a:spcPct val="0"/>
              </a:spcBef>
              <a:buFontTx/>
              <a:buNone/>
              <a:defRPr/>
            </a:pPr>
            <a:r>
              <a:rPr lang="en-US" altLang="en-US" sz="1200" i="1" dirty="0">
                <a:solidFill>
                  <a:srgbClr val="000000"/>
                </a:solidFill>
                <a:latin typeface="Arial" charset="0"/>
                <a:cs typeface="Arial" charset="0"/>
              </a:rPr>
              <a:t>.</a:t>
            </a:r>
            <a:endParaRPr lang="en-US" altLang="en-US" sz="1800" dirty="0">
              <a:latin typeface="Arial" charset="0"/>
              <a:cs typeface="Arial"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18949139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CA4AAFBF-448D-4ADA-9E97-D7C1E0AFA3D0}"/>
              </a:ext>
            </a:extLst>
          </p:cNvPr>
          <p:cNvSpPr>
            <a:spLocks noGrp="1"/>
          </p:cNvSpPr>
          <p:nvPr>
            <p:ph type="title"/>
          </p:nvPr>
        </p:nvSpPr>
        <p:spPr>
          <a:xfrm>
            <a:off x="2429999" y="584981"/>
            <a:ext cx="8229600" cy="827088"/>
          </a:xfrm>
        </p:spPr>
        <p:txBody>
          <a:bodyPr>
            <a:normAutofit/>
          </a:bodyPr>
          <a:lstStyle/>
          <a:p>
            <a:r>
              <a:rPr lang="en-US" altLang="en-US" sz="3600" dirty="0">
                <a:solidFill>
                  <a:schemeClr val="accent2">
                    <a:lumMod val="75000"/>
                  </a:schemeClr>
                </a:solidFill>
              </a:rPr>
              <a:t>Self test</a:t>
            </a:r>
          </a:p>
        </p:txBody>
      </p:sp>
      <p:sp>
        <p:nvSpPr>
          <p:cNvPr id="3" name="Content Placeholder 2">
            <a:extLst>
              <a:ext uri="{FF2B5EF4-FFF2-40B4-BE49-F238E27FC236}">
                <a16:creationId xmlns:a16="http://schemas.microsoft.com/office/drawing/2014/main" id="{5D5CAD80-D9D2-42CD-B3DA-86E56E22E8F5}"/>
              </a:ext>
            </a:extLst>
          </p:cNvPr>
          <p:cNvSpPr>
            <a:spLocks noGrp="1"/>
          </p:cNvSpPr>
          <p:nvPr>
            <p:ph idx="1"/>
          </p:nvPr>
        </p:nvSpPr>
        <p:spPr>
          <a:xfrm>
            <a:off x="1981200" y="1600200"/>
            <a:ext cx="8229600" cy="2362200"/>
          </a:xfrm>
        </p:spPr>
        <p:txBody>
          <a:bodyPr/>
          <a:lstStyle/>
          <a:p>
            <a:pPr eaLnBrk="1" hangingPunct="1">
              <a:spcBef>
                <a:spcPct val="0"/>
              </a:spcBef>
              <a:buFontTx/>
              <a:buNone/>
              <a:defRPr/>
            </a:pPr>
            <a:r>
              <a:rPr lang="en-US" altLang="en-US" i="1" dirty="0">
                <a:solidFill>
                  <a:srgbClr val="000000"/>
                </a:solidFill>
                <a:latin typeface="Arial" charset="0"/>
                <a:cs typeface="Arial" charset="0"/>
              </a:rPr>
              <a:t>1.</a:t>
            </a:r>
            <a:r>
              <a:rPr lang="en-US" altLang="en-US" dirty="0">
                <a:latin typeface="Arial" charset="0"/>
                <a:cs typeface="Arial" charset="0"/>
              </a:rPr>
              <a:t> </a:t>
            </a:r>
            <a:r>
              <a:rPr lang="en-US" altLang="en-US" i="1" dirty="0">
                <a:solidFill>
                  <a:srgbClr val="000000"/>
                </a:solidFill>
                <a:latin typeface="Arial" charset="0"/>
                <a:cs typeface="Arial" charset="0"/>
              </a:rPr>
              <a:t>The break-point voltage of Si diode is</a:t>
            </a:r>
          </a:p>
          <a:p>
            <a:pPr marL="465138">
              <a:spcBef>
                <a:spcPct val="0"/>
              </a:spcBef>
              <a:buNone/>
              <a:defRPr/>
            </a:pPr>
            <a:r>
              <a:rPr lang="en-US" altLang="en-US" i="1" dirty="0">
                <a:solidFill>
                  <a:srgbClr val="000000"/>
                </a:solidFill>
                <a:latin typeface="Arial" charset="0"/>
                <a:cs typeface="Arial" charset="0"/>
              </a:rPr>
              <a:t>a. 0.2V   b. 0.7V    c. 0.8V     d. 1.0V</a:t>
            </a:r>
          </a:p>
          <a:p>
            <a:pPr eaLnBrk="1" hangingPunct="1">
              <a:spcBef>
                <a:spcPct val="0"/>
              </a:spcBef>
              <a:buFontTx/>
              <a:buNone/>
              <a:defRPr/>
            </a:pPr>
            <a:endParaRPr lang="en-US" altLang="en-US" i="1" dirty="0">
              <a:solidFill>
                <a:srgbClr val="000000"/>
              </a:solidFill>
              <a:latin typeface="Arial" charset="0"/>
              <a:cs typeface="Arial" charset="0"/>
            </a:endParaRPr>
          </a:p>
          <a:p>
            <a:pPr eaLnBrk="1" hangingPunct="1">
              <a:spcBef>
                <a:spcPct val="0"/>
              </a:spcBef>
              <a:buFontTx/>
              <a:buNone/>
              <a:defRPr/>
            </a:pPr>
            <a:r>
              <a:rPr lang="en-US" altLang="en-US" i="1" dirty="0">
                <a:solidFill>
                  <a:srgbClr val="000000"/>
                </a:solidFill>
                <a:latin typeface="Arial" charset="0"/>
                <a:cs typeface="Arial" charset="0"/>
              </a:rPr>
              <a:t>2.</a:t>
            </a:r>
            <a:r>
              <a:rPr lang="en-US" altLang="en-US" dirty="0">
                <a:latin typeface="Arial" charset="0"/>
                <a:cs typeface="Arial" charset="0"/>
              </a:rPr>
              <a:t> </a:t>
            </a:r>
            <a:r>
              <a:rPr lang="en-US" altLang="en-US" i="1" dirty="0">
                <a:solidFill>
                  <a:srgbClr val="000000"/>
                </a:solidFill>
                <a:latin typeface="Arial" charset="0"/>
                <a:cs typeface="Arial" charset="0"/>
              </a:rPr>
              <a:t>Why would you use silicon diodes instead of germanium diodes?</a:t>
            </a:r>
          </a:p>
          <a:p>
            <a:pPr>
              <a:defRPr/>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1297938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AA4F-3CBA-48AE-A649-C0870AA6D052}"/>
              </a:ext>
            </a:extLst>
          </p:cNvPr>
          <p:cNvSpPr>
            <a:spLocks noGrp="1"/>
          </p:cNvSpPr>
          <p:nvPr>
            <p:ph type="title"/>
          </p:nvPr>
        </p:nvSpPr>
        <p:spPr>
          <a:xfrm>
            <a:off x="1993900" y="-76200"/>
            <a:ext cx="8229600" cy="827088"/>
          </a:xfrm>
        </p:spPr>
        <p:txBody>
          <a:bodyPr rtlCol="0">
            <a:noAutofit/>
          </a:bodyPr>
          <a:lstStyle/>
          <a:p>
            <a:pPr>
              <a:defRPr/>
            </a:pPr>
            <a:br>
              <a:rPr lang="en-US" sz="3600" dirty="0">
                <a:solidFill>
                  <a:schemeClr val="accent2">
                    <a:lumMod val="75000"/>
                  </a:schemeClr>
                </a:solidFill>
                <a:latin typeface="Times New Roman" panose="02020603050405020304" pitchFamily="18" charset="0"/>
                <a:cs typeface="Times New Roman" panose="02020603050405020304" pitchFamily="18" charset="0"/>
              </a:rPr>
            </a:br>
            <a:r>
              <a:rPr lang="en-US" sz="3600" dirty="0">
                <a:solidFill>
                  <a:schemeClr val="accent2">
                    <a:lumMod val="75000"/>
                  </a:schemeClr>
                </a:solidFill>
                <a:latin typeface="Times New Roman" panose="02020603050405020304" pitchFamily="18" charset="0"/>
                <a:cs typeface="Times New Roman" panose="02020603050405020304" pitchFamily="18" charset="0"/>
              </a:rPr>
              <a:t>Self test</a:t>
            </a:r>
            <a:br>
              <a:rPr lang="en-US" sz="3600" dirty="0">
                <a:solidFill>
                  <a:schemeClr val="accent2">
                    <a:lumMod val="75000"/>
                  </a:schemeClr>
                </a:solidFill>
                <a:latin typeface="Times New Roman" panose="02020603050405020304" pitchFamily="18" charset="0"/>
                <a:cs typeface="Times New Roman" panose="02020603050405020304" pitchFamily="18" charset="0"/>
              </a:rPr>
            </a:br>
            <a:endParaRPr lang="en-US" sz="3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172" name="Rectangle 23">
            <a:extLst>
              <a:ext uri="{FF2B5EF4-FFF2-40B4-BE49-F238E27FC236}">
                <a16:creationId xmlns:a16="http://schemas.microsoft.com/office/drawing/2014/main" id="{58D2D437-498D-4BB3-8237-024DD9A29F90}"/>
              </a:ext>
            </a:extLst>
          </p:cNvPr>
          <p:cNvSpPr>
            <a:spLocks noChangeArrowheads="1"/>
          </p:cNvSpPr>
          <p:nvPr/>
        </p:nvSpPr>
        <p:spPr bwMode="auto">
          <a:xfrm>
            <a:off x="2209800" y="1447800"/>
            <a:ext cx="7924800" cy="2895600"/>
          </a:xfrm>
          <a:prstGeom prst="rect">
            <a:avLst/>
          </a:prstGeom>
          <a:solidFill>
            <a:srgbClr val="FDEADA"/>
          </a:solidFill>
          <a:ln w="12700" algn="ctr">
            <a:solidFill>
              <a:srgbClr val="FAC090"/>
            </a:solidFill>
            <a:miter lim="800000"/>
            <a:headEnd/>
            <a:tailEnd/>
          </a:ln>
        </p:spPr>
        <p:txBody>
          <a:bodyPr anchor="ctr"/>
          <a:lstStyle/>
          <a:p>
            <a:pPr lvl="2">
              <a:spcAft>
                <a:spcPts val="1000"/>
              </a:spcAft>
              <a:buClr>
                <a:srgbClr val="000000"/>
              </a:buClr>
              <a:defRPr/>
            </a:pPr>
            <a:endParaRPr lang="en-US" altLang="en-US" sz="2400" i="1" dirty="0">
              <a:solidFill>
                <a:srgbClr val="000000"/>
              </a:solidFill>
              <a:latin typeface="Times New Roman" panose="02020603050405020304" pitchFamily="18" charset="0"/>
              <a:cs typeface="Times New Roman" panose="02020603050405020304" pitchFamily="18" charset="0"/>
            </a:endParaRPr>
          </a:p>
          <a:p>
            <a:pPr lvl="2">
              <a:spcAft>
                <a:spcPts val="1000"/>
              </a:spcAft>
              <a:buClr>
                <a:srgbClr val="000000"/>
              </a:buClr>
              <a:defRPr/>
            </a:pPr>
            <a:endParaRPr lang="en-US" altLang="en-US" sz="2400" i="1" dirty="0">
              <a:solidFill>
                <a:srgbClr val="000000"/>
              </a:solidFill>
              <a:latin typeface="Times New Roman" panose="02020603050405020304" pitchFamily="18" charset="0"/>
              <a:cs typeface="Times New Roman" panose="02020603050405020304" pitchFamily="18" charset="0"/>
            </a:endParaRPr>
          </a:p>
          <a:p>
            <a:pPr algn="just" eaLnBrk="1" hangingPunct="1">
              <a:defRPr/>
            </a:pPr>
            <a:endParaRPr lang="en-US" altLang="en-US" sz="2400" dirty="0">
              <a:latin typeface="Times New Roman" panose="02020603050405020304" pitchFamily="18" charset="0"/>
              <a:cs typeface="Times New Roman" panose="02020603050405020304" pitchFamily="18" charset="0"/>
            </a:endParaRPr>
          </a:p>
          <a:p>
            <a:pPr marL="288925" indent="-288925" algn="just">
              <a:defRPr/>
            </a:pPr>
            <a:r>
              <a:rPr lang="en-US" altLang="en-US" sz="2400" i="1" dirty="0">
                <a:latin typeface="Times New Roman" panose="02020603050405020304" pitchFamily="18" charset="0"/>
                <a:cs typeface="Times New Roman" panose="02020603050405020304" pitchFamily="18" charset="0"/>
              </a:rPr>
              <a:t>1.Why silicon is preferred over germanium for semiconductor devices?</a:t>
            </a:r>
          </a:p>
          <a:p>
            <a:pPr algn="just" eaLnBrk="1" hangingPunct="1">
              <a:defRPr/>
            </a:pPr>
            <a:endParaRPr lang="en-US" altLang="en-US" sz="2400" dirty="0">
              <a:latin typeface="Times New Roman" panose="02020603050405020304" pitchFamily="18" charset="0"/>
              <a:cs typeface="Times New Roman" panose="02020603050405020304" pitchFamily="18" charset="0"/>
            </a:endParaRPr>
          </a:p>
          <a:p>
            <a:pPr marL="288925" indent="-288925" algn="just">
              <a:defRPr/>
            </a:pPr>
            <a:r>
              <a:rPr lang="en-US" altLang="en-US" sz="2400" i="1" dirty="0">
                <a:latin typeface="Times New Roman" panose="02020603050405020304" pitchFamily="18" charset="0"/>
                <a:cs typeface="Times New Roman" panose="02020603050405020304" pitchFamily="18" charset="0"/>
              </a:rPr>
              <a:t>2.List different elemental and compound semiconductors. </a:t>
            </a:r>
          </a:p>
          <a:p>
            <a:pPr eaLnBrk="1" hangingPunct="1">
              <a:defRPr/>
            </a:pPr>
            <a:endParaRPr lang="en-US" altLang="en-US" sz="2400" i="1" dirty="0">
              <a:latin typeface="Times New Roman" panose="02020603050405020304" pitchFamily="18" charset="0"/>
              <a:cs typeface="Times New Roman" panose="02020603050405020304" pitchFamily="18" charset="0"/>
            </a:endParaRPr>
          </a:p>
          <a:p>
            <a:pPr eaLnBrk="1" hangingPunct="1">
              <a:defRPr/>
            </a:pPr>
            <a:endParaRPr lang="en-US" altLang="en-US" sz="2400" i="1" dirty="0">
              <a:latin typeface="Times New Roman" panose="02020603050405020304" pitchFamily="18" charset="0"/>
              <a:cs typeface="Times New Roman" panose="02020603050405020304" pitchFamily="18" charset="0"/>
            </a:endParaRPr>
          </a:p>
          <a:p>
            <a:pPr eaLnBrk="1" hangingPunct="1">
              <a:defRPr/>
            </a:pPr>
            <a:endParaRPr lang="en-US" altLang="en-US" sz="2400" dirty="0">
              <a:latin typeface="Times New Roman" panose="02020603050405020304" pitchFamily="18" charset="0"/>
              <a:cs typeface="Times New Roman" panose="02020603050405020304" pitchFamily="18" charset="0"/>
            </a:endParaRPr>
          </a:p>
        </p:txBody>
      </p:sp>
      <p:sp>
        <p:nvSpPr>
          <p:cNvPr id="78852" name="Text Box 10">
            <a:extLst>
              <a:ext uri="{FF2B5EF4-FFF2-40B4-BE49-F238E27FC236}">
                <a16:creationId xmlns:a16="http://schemas.microsoft.com/office/drawing/2014/main" id="{F85755F6-E4CE-41EB-BDFD-1858C2371F71}"/>
              </a:ext>
            </a:extLst>
          </p:cNvPr>
          <p:cNvSpPr txBox="1">
            <a:spLocks noChangeArrowheads="1"/>
          </p:cNvSpPr>
          <p:nvPr/>
        </p:nvSpPr>
        <p:spPr bwMode="auto">
          <a:xfrm>
            <a:off x="1524000" y="6583364"/>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78853" name="Text Box 3">
            <a:extLst>
              <a:ext uri="{FF2B5EF4-FFF2-40B4-BE49-F238E27FC236}">
                <a16:creationId xmlns:a16="http://schemas.microsoft.com/office/drawing/2014/main" id="{B3676C9F-FC73-4477-B9F3-DFCBC521B46B}"/>
              </a:ext>
            </a:extLst>
          </p:cNvPr>
          <p:cNvSpPr txBox="1">
            <a:spLocks noChangeArrowheads="1"/>
          </p:cNvSpPr>
          <p:nvPr/>
        </p:nvSpPr>
        <p:spPr bwMode="auto">
          <a:xfrm>
            <a:off x="1524000" y="6583364"/>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78854" name="Line 8">
            <a:extLst>
              <a:ext uri="{FF2B5EF4-FFF2-40B4-BE49-F238E27FC236}">
                <a16:creationId xmlns:a16="http://schemas.microsoft.com/office/drawing/2014/main" id="{150C1E77-2FC7-4157-B883-1B52BFBE7CBE}"/>
              </a:ext>
            </a:extLst>
          </p:cNvPr>
          <p:cNvSpPr>
            <a:spLocks noChangeShapeType="1"/>
          </p:cNvSpPr>
          <p:nvPr/>
        </p:nvSpPr>
        <p:spPr bwMode="auto">
          <a:xfrm>
            <a:off x="1622474" y="112776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1472608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BB1A-9BAD-457D-A949-46EC346ECF2D}"/>
              </a:ext>
            </a:extLst>
          </p:cNvPr>
          <p:cNvSpPr>
            <a:spLocks noGrp="1"/>
          </p:cNvSpPr>
          <p:nvPr>
            <p:ph type="title"/>
          </p:nvPr>
        </p:nvSpPr>
        <p:spPr>
          <a:xfrm>
            <a:off x="2977572" y="198067"/>
            <a:ext cx="8229600" cy="827088"/>
          </a:xfrm>
        </p:spPr>
        <p:txBody>
          <a:bodyPr rtlCol="0">
            <a:noAutofit/>
          </a:bodyPr>
          <a:lstStyle/>
          <a:p>
            <a:pPr>
              <a:defRPr/>
            </a:pPr>
            <a:br>
              <a:rPr lang="en-US" sz="3600" dirty="0">
                <a:solidFill>
                  <a:schemeClr val="accent2">
                    <a:lumMod val="75000"/>
                  </a:schemeClr>
                </a:solidFill>
                <a:latin typeface="Times New Roman" panose="02020603050405020304" pitchFamily="18" charset="0"/>
                <a:cs typeface="Times New Roman" panose="02020603050405020304" pitchFamily="18" charset="0"/>
              </a:rPr>
            </a:br>
            <a:r>
              <a:rPr lang="en-US" sz="3600" dirty="0">
                <a:solidFill>
                  <a:schemeClr val="accent2">
                    <a:lumMod val="75000"/>
                  </a:schemeClr>
                </a:solidFill>
                <a:latin typeface="Times New Roman" panose="02020603050405020304" pitchFamily="18" charset="0"/>
                <a:cs typeface="Times New Roman" panose="02020603050405020304" pitchFamily="18" charset="0"/>
              </a:rPr>
              <a:t>Module – 1 : Diodes</a:t>
            </a:r>
            <a:br>
              <a:rPr lang="en-US" sz="3600" dirty="0">
                <a:solidFill>
                  <a:schemeClr val="accent2">
                    <a:lumMod val="75000"/>
                  </a:schemeClr>
                </a:solidFill>
                <a:latin typeface="Times New Roman" panose="02020603050405020304" pitchFamily="18" charset="0"/>
                <a:cs typeface="Times New Roman" panose="02020603050405020304" pitchFamily="18" charset="0"/>
              </a:rPr>
            </a:br>
            <a:endParaRPr lang="en-US" sz="3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5DEA56-F5C9-4F85-BDD9-DDCFAC390D39}"/>
              </a:ext>
            </a:extLst>
          </p:cNvPr>
          <p:cNvSpPr>
            <a:spLocks noGrp="1"/>
          </p:cNvSpPr>
          <p:nvPr>
            <p:ph idx="1"/>
          </p:nvPr>
        </p:nvSpPr>
        <p:spPr>
          <a:xfrm>
            <a:off x="1498600" y="1670843"/>
            <a:ext cx="8229600" cy="4572000"/>
          </a:xfrm>
        </p:spPr>
        <p:txBody>
          <a:bodyPr>
            <a:normAutofit fontScale="70000" lnSpcReduction="20000"/>
          </a:bodyPr>
          <a:lstStyle/>
          <a:p>
            <a:pPr marL="0" indent="0" algn="ctr">
              <a:lnSpc>
                <a:spcPct val="80000"/>
              </a:lnSpc>
              <a:buNone/>
              <a:defRPr/>
            </a:pPr>
            <a:r>
              <a:rPr lang="en-US" sz="4000" b="1" dirty="0">
                <a:latin typeface="Times New Roman" panose="02020603050405020304" pitchFamily="18" charset="0"/>
                <a:cs typeface="Times New Roman" panose="02020603050405020304" pitchFamily="18" charset="0"/>
              </a:rPr>
              <a:t>Learning outcomes</a:t>
            </a:r>
          </a:p>
          <a:p>
            <a:pPr marL="0" indent="0">
              <a:lnSpc>
                <a:spcPct val="80000"/>
              </a:lnSpc>
              <a:buNone/>
              <a:defRPr/>
            </a:pPr>
            <a:endParaRPr lang="en-IN" sz="2400" dirty="0">
              <a:latin typeface="Times New Roman" panose="02020603050405020304" pitchFamily="18" charset="0"/>
              <a:cs typeface="Times New Roman" panose="02020603050405020304" pitchFamily="18" charset="0"/>
            </a:endParaRPr>
          </a:p>
          <a:p>
            <a:pPr marL="0" indent="0">
              <a:lnSpc>
                <a:spcPct val="80000"/>
              </a:lnSpc>
              <a:buNone/>
              <a:defRPr/>
            </a:pPr>
            <a:r>
              <a:rPr lang="en-IN" sz="3400" dirty="0">
                <a:latin typeface="Times New Roman" panose="02020603050405020304" pitchFamily="18" charset="0"/>
                <a:cs typeface="Times New Roman" panose="02020603050405020304" pitchFamily="18" charset="0"/>
              </a:rPr>
              <a:t>At the end of this module, students will be able to:</a:t>
            </a:r>
          </a:p>
          <a:p>
            <a:pPr marL="0" indent="0">
              <a:lnSpc>
                <a:spcPct val="80000"/>
              </a:lnSpc>
              <a:buNone/>
              <a:defRPr/>
            </a:pPr>
            <a:endParaRPr lang="en-US" sz="2600" dirty="0">
              <a:latin typeface="Times New Roman" panose="02020603050405020304" pitchFamily="18" charset="0"/>
              <a:cs typeface="Times New Roman" panose="02020603050405020304" pitchFamily="18" charset="0"/>
            </a:endParaRPr>
          </a:p>
          <a:p>
            <a:pPr marL="465138" indent="-344488" algn="just">
              <a:lnSpc>
                <a:spcPct val="110000"/>
              </a:lnSpc>
              <a:defRPr/>
            </a:pPr>
            <a:r>
              <a:rPr lang="en-IN" sz="2600" i="1" dirty="0">
                <a:latin typeface="Times New Roman" panose="02020603050405020304" pitchFamily="18" charset="0"/>
                <a:cs typeface="Times New Roman" panose="02020603050405020304" pitchFamily="18" charset="0"/>
              </a:rPr>
              <a:t>Explain the operation of PN junction diode under different biasing condition.</a:t>
            </a:r>
          </a:p>
          <a:p>
            <a:pPr marL="465138" indent="-344488" algn="just">
              <a:lnSpc>
                <a:spcPct val="110000"/>
              </a:lnSpc>
              <a:defRPr/>
            </a:pPr>
            <a:endParaRPr lang="en-IN" sz="1500" i="1" dirty="0">
              <a:latin typeface="Times New Roman" panose="02020603050405020304" pitchFamily="18" charset="0"/>
              <a:cs typeface="Times New Roman" panose="02020603050405020304" pitchFamily="18" charset="0"/>
            </a:endParaRPr>
          </a:p>
          <a:p>
            <a:pPr marL="465138" indent="-344488" algn="just">
              <a:lnSpc>
                <a:spcPct val="110000"/>
              </a:lnSpc>
              <a:spcBef>
                <a:spcPts val="0"/>
              </a:spcBef>
              <a:defRPr/>
            </a:pPr>
            <a:r>
              <a:rPr lang="en-IN" sz="2600" i="1" dirty="0">
                <a:latin typeface="Times New Roman" panose="02020603050405020304" pitchFamily="18" charset="0"/>
                <a:cs typeface="Times New Roman" panose="02020603050405020304" pitchFamily="18" charset="0"/>
              </a:rPr>
              <a:t>Draw the I-V characteristic of diode and differentiate between ideal and practical diodes </a:t>
            </a:r>
          </a:p>
          <a:p>
            <a:pPr marL="120650" indent="0" algn="just">
              <a:lnSpc>
                <a:spcPct val="110000"/>
              </a:lnSpc>
              <a:spcBef>
                <a:spcPts val="0"/>
              </a:spcBef>
              <a:buNone/>
              <a:defRPr/>
            </a:pPr>
            <a:endParaRPr lang="en-US" sz="1500" i="1" dirty="0">
              <a:latin typeface="Times New Roman" panose="02020603050405020304" pitchFamily="18" charset="0"/>
              <a:cs typeface="Times New Roman" panose="02020603050405020304" pitchFamily="18" charset="0"/>
            </a:endParaRPr>
          </a:p>
          <a:p>
            <a:pPr marL="465138" indent="-344488" algn="just">
              <a:lnSpc>
                <a:spcPct val="110000"/>
              </a:lnSpc>
              <a:defRPr/>
            </a:pPr>
            <a:r>
              <a:rPr lang="en-IN" sz="2600" i="1" dirty="0">
                <a:latin typeface="Times New Roman" panose="02020603050405020304" pitchFamily="18" charset="0"/>
                <a:cs typeface="Times New Roman" panose="02020603050405020304" pitchFamily="18" charset="0"/>
              </a:rPr>
              <a:t>Explain  the  concept of static and dynamic resistance of the diode.</a:t>
            </a:r>
            <a:endParaRPr lang="en-US" sz="2600" i="1" dirty="0">
              <a:latin typeface="Times New Roman" panose="02020603050405020304" pitchFamily="18" charset="0"/>
              <a:cs typeface="Times New Roman" panose="02020603050405020304" pitchFamily="18" charset="0"/>
            </a:endParaRPr>
          </a:p>
          <a:p>
            <a:pPr marL="465138" indent="-344488" algn="just">
              <a:lnSpc>
                <a:spcPct val="110000"/>
              </a:lnSpc>
              <a:defRPr/>
            </a:pPr>
            <a:endParaRPr lang="en-US" sz="2000" i="1" dirty="0">
              <a:latin typeface="Times New Roman" panose="02020603050405020304" pitchFamily="18" charset="0"/>
              <a:cs typeface="Times New Roman" panose="02020603050405020304" pitchFamily="18" charset="0"/>
            </a:endParaRPr>
          </a:p>
          <a:p>
            <a:pPr marL="465138" indent="-344488" algn="just">
              <a:lnSpc>
                <a:spcPct val="110000"/>
              </a:lnSpc>
              <a:defRPr/>
            </a:pPr>
            <a:r>
              <a:rPr lang="en-IN" sz="2600" i="1" dirty="0">
                <a:latin typeface="Times New Roman" panose="02020603050405020304" pitchFamily="18" charset="0"/>
                <a:cs typeface="Times New Roman" panose="02020603050405020304" pitchFamily="18" charset="0"/>
              </a:rPr>
              <a:t>Explain  various breakdown phenomenon observed in diodes.</a:t>
            </a:r>
            <a:endParaRPr lang="en-US" sz="2600" i="1" dirty="0">
              <a:latin typeface="Times New Roman" panose="02020603050405020304" pitchFamily="18" charset="0"/>
              <a:cs typeface="Times New Roman" panose="02020603050405020304" pitchFamily="18" charset="0"/>
            </a:endParaRPr>
          </a:p>
          <a:p>
            <a:pPr marL="465138" indent="-344488" algn="just">
              <a:lnSpc>
                <a:spcPct val="110000"/>
              </a:lnSpc>
              <a:defRPr/>
            </a:pPr>
            <a:endParaRPr lang="en-US" sz="2000" i="1" dirty="0">
              <a:latin typeface="Times New Roman" panose="02020603050405020304" pitchFamily="18" charset="0"/>
              <a:cs typeface="Times New Roman" panose="02020603050405020304" pitchFamily="18" charset="0"/>
            </a:endParaRPr>
          </a:p>
          <a:p>
            <a:pPr marL="465138" indent="-344488" algn="just">
              <a:lnSpc>
                <a:spcPct val="110000"/>
              </a:lnSpc>
              <a:defRPr/>
            </a:pPr>
            <a:r>
              <a:rPr lang="en-IN" sz="2600" i="1" dirty="0">
                <a:latin typeface="Times New Roman" panose="02020603050405020304" pitchFamily="18" charset="0"/>
                <a:cs typeface="Times New Roman" panose="02020603050405020304" pitchFamily="18" charset="0"/>
              </a:rPr>
              <a:t>Describe the working of  </a:t>
            </a:r>
            <a:r>
              <a:rPr lang="en-IN" sz="2600" i="1" dirty="0" err="1">
                <a:latin typeface="Times New Roman" panose="02020603050405020304" pitchFamily="18" charset="0"/>
                <a:cs typeface="Times New Roman" panose="02020603050405020304" pitchFamily="18" charset="0"/>
              </a:rPr>
              <a:t>Zener</a:t>
            </a:r>
            <a:r>
              <a:rPr lang="en-IN" sz="2600" i="1" dirty="0">
                <a:latin typeface="Times New Roman" panose="02020603050405020304" pitchFamily="18" charset="0"/>
                <a:cs typeface="Times New Roman" panose="02020603050405020304" pitchFamily="18" charset="0"/>
              </a:rPr>
              <a:t> diode  and its I-V characteristic.</a:t>
            </a:r>
            <a:endParaRPr lang="en-US" sz="2600" i="1" dirty="0">
              <a:latin typeface="Times New Roman" panose="02020603050405020304" pitchFamily="18" charset="0"/>
              <a:cs typeface="Times New Roman" panose="02020603050405020304" pitchFamily="18" charset="0"/>
            </a:endParaRPr>
          </a:p>
        </p:txBody>
      </p:sp>
      <p:sp>
        <p:nvSpPr>
          <p:cNvPr id="16388" name="Text Box 10">
            <a:extLst>
              <a:ext uri="{FF2B5EF4-FFF2-40B4-BE49-F238E27FC236}">
                <a16:creationId xmlns:a16="http://schemas.microsoft.com/office/drawing/2014/main" id="{236A0305-CCCC-46C8-A1DA-636851EDEACD}"/>
              </a:ext>
            </a:extLst>
          </p:cNvPr>
          <p:cNvSpPr txBox="1">
            <a:spLocks noChangeArrowheads="1"/>
          </p:cNvSpPr>
          <p:nvPr/>
        </p:nvSpPr>
        <p:spPr bwMode="auto">
          <a:xfrm>
            <a:off x="1524000" y="6583364"/>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16389" name="Text Box 3">
            <a:extLst>
              <a:ext uri="{FF2B5EF4-FFF2-40B4-BE49-F238E27FC236}">
                <a16:creationId xmlns:a16="http://schemas.microsoft.com/office/drawing/2014/main" id="{6AA257CD-768F-4073-833A-BEF8041E0EB8}"/>
              </a:ext>
            </a:extLst>
          </p:cNvPr>
          <p:cNvSpPr txBox="1">
            <a:spLocks noChangeArrowheads="1"/>
          </p:cNvSpPr>
          <p:nvPr/>
        </p:nvSpPr>
        <p:spPr bwMode="auto">
          <a:xfrm>
            <a:off x="1524000" y="6583364"/>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16390" name="Line 8">
            <a:extLst>
              <a:ext uri="{FF2B5EF4-FFF2-40B4-BE49-F238E27FC236}">
                <a16:creationId xmlns:a16="http://schemas.microsoft.com/office/drawing/2014/main" id="{2D0F1B55-3B41-466E-9F96-A9D7169876A4}"/>
              </a:ext>
            </a:extLst>
          </p:cNvPr>
          <p:cNvSpPr>
            <a:spLocks noChangeShapeType="1"/>
          </p:cNvSpPr>
          <p:nvPr/>
        </p:nvSpPr>
        <p:spPr bwMode="auto">
          <a:xfrm>
            <a:off x="1498600" y="1157597"/>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051" y="353661"/>
            <a:ext cx="896190" cy="1072989"/>
          </a:xfrm>
          <a:prstGeom prst="rect">
            <a:avLst/>
          </a:prstGeom>
        </p:spPr>
      </p:pic>
    </p:spTree>
    <p:extLst>
      <p:ext uri="{BB962C8B-B14F-4D97-AF65-F5344CB8AC3E}">
        <p14:creationId xmlns:p14="http://schemas.microsoft.com/office/powerpoint/2010/main" val="2513505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a:extLst>
              <a:ext uri="{FF2B5EF4-FFF2-40B4-BE49-F238E27FC236}">
                <a16:creationId xmlns:a16="http://schemas.microsoft.com/office/drawing/2014/main" id="{AD4D858E-8136-4C51-B41C-0C04012D313F}"/>
              </a:ext>
            </a:extLst>
          </p:cNvPr>
          <p:cNvSpPr>
            <a:spLocks noGrp="1"/>
          </p:cNvSpPr>
          <p:nvPr>
            <p:ph type="title"/>
          </p:nvPr>
        </p:nvSpPr>
        <p:spPr>
          <a:xfrm>
            <a:off x="5159131" y="0"/>
            <a:ext cx="8229600" cy="827088"/>
          </a:xfrm>
        </p:spPr>
        <p:txBody>
          <a:bodyPr/>
          <a:lstStyle/>
          <a:p>
            <a:pPr eaLnBrk="1" hangingPunct="1"/>
            <a:r>
              <a:rPr lang="en-US" altLang="en-US" dirty="0">
                <a:solidFill>
                  <a:schemeClr val="accent2">
                    <a:lumMod val="75000"/>
                  </a:schemeClr>
                </a:solidFill>
                <a:latin typeface="Times New Roman" panose="02020603050405020304" pitchFamily="18" charset="0"/>
                <a:cs typeface="Times New Roman" panose="02020603050405020304" pitchFamily="18" charset="0"/>
              </a:rPr>
              <a:t>Review</a:t>
            </a:r>
          </a:p>
        </p:txBody>
      </p:sp>
      <p:sp>
        <p:nvSpPr>
          <p:cNvPr id="4104" name="TextBox 3">
            <a:extLst>
              <a:ext uri="{FF2B5EF4-FFF2-40B4-BE49-F238E27FC236}">
                <a16:creationId xmlns:a16="http://schemas.microsoft.com/office/drawing/2014/main" id="{F18380A2-C3F4-4F2E-8C8D-CC69E5D0A551}"/>
              </a:ext>
            </a:extLst>
          </p:cNvPr>
          <p:cNvSpPr txBox="1">
            <a:spLocks noChangeArrowheads="1"/>
          </p:cNvSpPr>
          <p:nvPr/>
        </p:nvSpPr>
        <p:spPr bwMode="auto">
          <a:xfrm>
            <a:off x="2736850" y="2895600"/>
            <a:ext cx="746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marL="571500" indent="-571500">
              <a:buFont typeface="Wingdings" pitchFamily="2" charset="2"/>
              <a:buChar char="§"/>
              <a:defRPr/>
            </a:pPr>
            <a:r>
              <a:rPr lang="en-US" altLang="en-US" sz="3600" dirty="0">
                <a:latin typeface="Times New Roman" panose="02020603050405020304" pitchFamily="18" charset="0"/>
                <a:cs typeface="Times New Roman" panose="02020603050405020304" pitchFamily="18" charset="0"/>
              </a:rPr>
              <a:t>Basics of Semiconductors</a:t>
            </a:r>
          </a:p>
          <a:p>
            <a:pPr eaLnBrk="1" hangingPunct="1">
              <a:defRPr/>
            </a:pPr>
            <a:endParaRPr lang="en-US" altLang="en-US" sz="3600" dirty="0">
              <a:latin typeface="Times New Roman" panose="02020603050405020304" pitchFamily="18" charset="0"/>
              <a:cs typeface="Times New Roman" panose="02020603050405020304" pitchFamily="18" charset="0"/>
            </a:endParaRPr>
          </a:p>
        </p:txBody>
      </p:sp>
      <p:sp>
        <p:nvSpPr>
          <p:cNvPr id="18436" name="Text Box 10">
            <a:extLst>
              <a:ext uri="{FF2B5EF4-FFF2-40B4-BE49-F238E27FC236}">
                <a16:creationId xmlns:a16="http://schemas.microsoft.com/office/drawing/2014/main" id="{8E12D12A-0E6C-47D5-ABCF-50A1345D0032}"/>
              </a:ext>
            </a:extLst>
          </p:cNvPr>
          <p:cNvSpPr txBox="1">
            <a:spLocks noChangeArrowheads="1"/>
          </p:cNvSpPr>
          <p:nvPr/>
        </p:nvSpPr>
        <p:spPr bwMode="auto">
          <a:xfrm>
            <a:off x="1524000" y="6583364"/>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18437" name="Text Box 3">
            <a:extLst>
              <a:ext uri="{FF2B5EF4-FFF2-40B4-BE49-F238E27FC236}">
                <a16:creationId xmlns:a16="http://schemas.microsoft.com/office/drawing/2014/main" id="{A2356D79-A47A-4175-B0B7-16F560F472A4}"/>
              </a:ext>
            </a:extLst>
          </p:cNvPr>
          <p:cNvSpPr txBox="1">
            <a:spLocks noChangeArrowheads="1"/>
          </p:cNvSpPr>
          <p:nvPr/>
        </p:nvSpPr>
        <p:spPr bwMode="auto">
          <a:xfrm>
            <a:off x="1524000" y="6583364"/>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18438" name="Line 8">
            <a:extLst>
              <a:ext uri="{FF2B5EF4-FFF2-40B4-BE49-F238E27FC236}">
                <a16:creationId xmlns:a16="http://schemas.microsoft.com/office/drawing/2014/main" id="{28D71FCF-9195-4E50-8D95-D5B16AAF0FE3}"/>
              </a:ext>
            </a:extLst>
          </p:cNvPr>
          <p:cNvSpPr>
            <a:spLocks noChangeShapeType="1"/>
          </p:cNvSpPr>
          <p:nvPr/>
        </p:nvSpPr>
        <p:spPr bwMode="auto">
          <a:xfrm>
            <a:off x="152400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1124805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0">
            <a:extLst>
              <a:ext uri="{FF2B5EF4-FFF2-40B4-BE49-F238E27FC236}">
                <a16:creationId xmlns:a16="http://schemas.microsoft.com/office/drawing/2014/main" id="{0D428D05-16E3-46FC-9100-7C451C441918}"/>
              </a:ext>
            </a:extLst>
          </p:cNvPr>
          <p:cNvSpPr txBox="1">
            <a:spLocks noChangeArrowheads="1"/>
          </p:cNvSpPr>
          <p:nvPr/>
        </p:nvSpPr>
        <p:spPr bwMode="auto">
          <a:xfrm>
            <a:off x="1524000" y="6583364"/>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20483" name="Text Box 3">
            <a:extLst>
              <a:ext uri="{FF2B5EF4-FFF2-40B4-BE49-F238E27FC236}">
                <a16:creationId xmlns:a16="http://schemas.microsoft.com/office/drawing/2014/main" id="{BA299CA8-6D5A-4FCD-BB05-868693114B64}"/>
              </a:ext>
            </a:extLst>
          </p:cNvPr>
          <p:cNvSpPr txBox="1">
            <a:spLocks noChangeArrowheads="1"/>
          </p:cNvSpPr>
          <p:nvPr/>
        </p:nvSpPr>
        <p:spPr bwMode="auto">
          <a:xfrm>
            <a:off x="1524000" y="6583364"/>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dirty="0">
                <a:solidFill>
                  <a:schemeClr val="bg1"/>
                </a:solidFill>
                <a:latin typeface="Times New Roman" panose="02020603050405020304" pitchFamily="18" charset="0"/>
                <a:cs typeface="Times New Roman" panose="02020603050405020304" pitchFamily="18" charset="0"/>
              </a:rPr>
              <a:t>Department of Electronics and Communication Engineering, MIT, </a:t>
            </a:r>
            <a:r>
              <a:rPr lang="en-US" altLang="en-US" sz="1200" b="1" dirty="0" err="1">
                <a:solidFill>
                  <a:schemeClr val="bg1"/>
                </a:solidFill>
                <a:latin typeface="Times New Roman" panose="02020603050405020304" pitchFamily="18" charset="0"/>
                <a:cs typeface="Times New Roman" panose="02020603050405020304" pitchFamily="18" charset="0"/>
              </a:rPr>
              <a:t>Manipal</a:t>
            </a:r>
            <a:endParaRPr lang="en-US" altLang="en-US" sz="1200" b="1" dirty="0">
              <a:solidFill>
                <a:schemeClr val="bg1"/>
              </a:solidFill>
              <a:latin typeface="Times New Roman" panose="02020603050405020304" pitchFamily="18" charset="0"/>
              <a:cs typeface="Times New Roman" panose="02020603050405020304" pitchFamily="18" charset="0"/>
            </a:endParaRPr>
          </a:p>
        </p:txBody>
      </p:sp>
      <p:sp>
        <p:nvSpPr>
          <p:cNvPr id="6149" name="Title 2">
            <a:extLst>
              <a:ext uri="{FF2B5EF4-FFF2-40B4-BE49-F238E27FC236}">
                <a16:creationId xmlns:a16="http://schemas.microsoft.com/office/drawing/2014/main" id="{3B0626D7-BE55-4F63-BD58-837EA035A199}"/>
              </a:ext>
            </a:extLst>
          </p:cNvPr>
          <p:cNvSpPr>
            <a:spLocks noGrp="1"/>
          </p:cNvSpPr>
          <p:nvPr>
            <p:ph type="title"/>
          </p:nvPr>
        </p:nvSpPr>
        <p:spPr>
          <a:xfrm>
            <a:off x="1196241" y="125412"/>
            <a:ext cx="10995759" cy="750888"/>
          </a:xfrm>
        </p:spPr>
        <p:txBody>
          <a:bodyPr>
            <a:noAutofit/>
          </a:bodyPr>
          <a:lstStyle/>
          <a:p>
            <a:pPr>
              <a:defRPr/>
            </a:pPr>
            <a:r>
              <a:rPr lang="en-IN" sz="3600" dirty="0">
                <a:solidFill>
                  <a:schemeClr val="accent2">
                    <a:lumMod val="75000"/>
                  </a:schemeClr>
                </a:solidFill>
                <a:latin typeface="Times New Roman" panose="02020603050405020304" pitchFamily="18" charset="0"/>
                <a:cs typeface="Times New Roman" panose="02020603050405020304" pitchFamily="18" charset="0"/>
              </a:rPr>
              <a:t>Classification of Materials Based on Energy Band Theory</a:t>
            </a:r>
            <a:endParaRPr lang="en-US" sz="3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0485" name="Line 8">
            <a:extLst>
              <a:ext uri="{FF2B5EF4-FFF2-40B4-BE49-F238E27FC236}">
                <a16:creationId xmlns:a16="http://schemas.microsoft.com/office/drawing/2014/main" id="{1BD22B54-66D5-4844-B960-E95CA62CDDF3}"/>
              </a:ext>
            </a:extLst>
          </p:cNvPr>
          <p:cNvSpPr>
            <a:spLocks noChangeShapeType="1"/>
          </p:cNvSpPr>
          <p:nvPr/>
        </p:nvSpPr>
        <p:spPr bwMode="auto">
          <a:xfrm>
            <a:off x="1524000" y="7239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486" name="TextBox 3">
            <a:extLst>
              <a:ext uri="{FF2B5EF4-FFF2-40B4-BE49-F238E27FC236}">
                <a16:creationId xmlns:a16="http://schemas.microsoft.com/office/drawing/2014/main" id="{2885CCCD-06DE-439C-B72B-83483ECD8B81}"/>
              </a:ext>
            </a:extLst>
          </p:cNvPr>
          <p:cNvSpPr txBox="1">
            <a:spLocks noChangeArrowheads="1"/>
          </p:cNvSpPr>
          <p:nvPr/>
        </p:nvSpPr>
        <p:spPr bwMode="auto">
          <a:xfrm>
            <a:off x="2362200" y="1828801"/>
            <a:ext cx="746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3600">
              <a:latin typeface="Times New Roman" panose="02020603050405020304" pitchFamily="18" charset="0"/>
              <a:cs typeface="Times New Roman" panose="02020603050405020304" pitchFamily="18" charset="0"/>
            </a:endParaRPr>
          </a:p>
        </p:txBody>
      </p:sp>
      <p:pic>
        <p:nvPicPr>
          <p:cNvPr id="20487" name="Picture 8" descr="http://hyperphysics.phy-astr.gsu.edu/hbase/solids/imgsol/band3.gif">
            <a:extLst>
              <a:ext uri="{FF2B5EF4-FFF2-40B4-BE49-F238E27FC236}">
                <a16:creationId xmlns:a16="http://schemas.microsoft.com/office/drawing/2014/main" id="{DF378D12-8DA0-484D-BAC7-FFFB6424186E}"/>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362200" y="2082450"/>
            <a:ext cx="7162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Tree>
    <p:extLst>
      <p:ext uri="{BB962C8B-B14F-4D97-AF65-F5344CB8AC3E}">
        <p14:creationId xmlns:p14="http://schemas.microsoft.com/office/powerpoint/2010/main" val="3459064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F3B7155-CB7E-45E4-946E-0AF00CF76FF7}"/>
              </a:ext>
            </a:extLst>
          </p:cNvPr>
          <p:cNvSpPr>
            <a:spLocks noGrp="1"/>
          </p:cNvSpPr>
          <p:nvPr>
            <p:ph type="title"/>
          </p:nvPr>
        </p:nvSpPr>
        <p:spPr>
          <a:xfrm>
            <a:off x="1752600" y="315913"/>
            <a:ext cx="8229600" cy="827088"/>
          </a:xfrm>
        </p:spPr>
        <p:txBody>
          <a:bodyPr>
            <a:normAutofit/>
          </a:bodyPr>
          <a:lstStyle/>
          <a:p>
            <a:r>
              <a:rPr lang="en-IN" altLang="en-US" sz="3600" dirty="0">
                <a:solidFill>
                  <a:schemeClr val="accent2">
                    <a:lumMod val="75000"/>
                  </a:schemeClr>
                </a:solidFill>
              </a:rPr>
              <a:t>Semiconductors</a:t>
            </a:r>
          </a:p>
        </p:txBody>
      </p:sp>
      <p:sp>
        <p:nvSpPr>
          <p:cNvPr id="22531" name="Content Placeholder 2">
            <a:extLst>
              <a:ext uri="{FF2B5EF4-FFF2-40B4-BE49-F238E27FC236}">
                <a16:creationId xmlns:a16="http://schemas.microsoft.com/office/drawing/2014/main" id="{C641D20C-7D24-49A5-8D8D-C1DA2444BD8F}"/>
              </a:ext>
            </a:extLst>
          </p:cNvPr>
          <p:cNvSpPr>
            <a:spLocks noGrp="1"/>
          </p:cNvSpPr>
          <p:nvPr>
            <p:ph idx="1"/>
          </p:nvPr>
        </p:nvSpPr>
        <p:spPr>
          <a:xfrm>
            <a:off x="1096097" y="2195512"/>
            <a:ext cx="8229600" cy="4525963"/>
          </a:xfrm>
        </p:spPr>
        <p:txBody>
          <a:bodyPr/>
          <a:lstStyle/>
          <a:p>
            <a:pPr algn="just" eaLnBrk="1" hangingPunct="1">
              <a:buFontTx/>
              <a:buChar char="•"/>
            </a:pPr>
            <a:r>
              <a:rPr lang="en-US" altLang="ja-JP" sz="2400" dirty="0">
                <a:latin typeface="Times New Roman" panose="02020603050405020304" pitchFamily="18" charset="0"/>
                <a:cs typeface="Times New Roman" panose="02020603050405020304" pitchFamily="18" charset="0"/>
              </a:rPr>
              <a:t>The resistivity of a semiconductor is less than that of an insulator but more than that of a conductor </a:t>
            </a:r>
          </a:p>
          <a:p>
            <a:pPr algn="just" eaLnBrk="1" hangingPunct="1">
              <a:buFontTx/>
              <a:buChar char="•"/>
            </a:pPr>
            <a:endParaRPr lang="en-US" altLang="ja-JP" sz="2400" dirty="0">
              <a:latin typeface="Times New Roman" panose="02020603050405020304" pitchFamily="18" charset="0"/>
              <a:cs typeface="Times New Roman" panose="02020603050405020304" pitchFamily="18" charset="0"/>
            </a:endParaRPr>
          </a:p>
          <a:p>
            <a:pPr algn="just" eaLnBrk="1" hangingPunct="1">
              <a:buFontTx/>
              <a:buChar char="•"/>
            </a:pPr>
            <a:r>
              <a:rPr lang="en-US" altLang="ja-JP" sz="2400" dirty="0">
                <a:latin typeface="Times New Roman" panose="02020603050405020304" pitchFamily="18" charset="0"/>
                <a:cs typeface="Times New Roman" panose="02020603050405020304" pitchFamily="18" charset="0"/>
              </a:rPr>
              <a:t> A semiconductor has negative temperature co-efficient of resistance</a:t>
            </a:r>
          </a:p>
          <a:p>
            <a:pPr algn="just" eaLnBrk="1" hangingPunct="1">
              <a:buFontTx/>
              <a:buChar char="•"/>
            </a:pPr>
            <a:endParaRPr lang="en-US" altLang="ja-JP" sz="2400" dirty="0">
              <a:latin typeface="Times New Roman" panose="02020603050405020304" pitchFamily="18" charset="0"/>
              <a:cs typeface="Times New Roman" panose="02020603050405020304" pitchFamily="18" charset="0"/>
            </a:endParaRPr>
          </a:p>
          <a:p>
            <a:pPr algn="just" eaLnBrk="1" hangingPunct="1">
              <a:buFontTx/>
              <a:buChar char="•"/>
            </a:pPr>
            <a:r>
              <a:rPr lang="en-US" altLang="ja-JP" sz="2400" dirty="0">
                <a:latin typeface="Times New Roman" panose="02020603050405020304" pitchFamily="18" charset="0"/>
                <a:cs typeface="Times New Roman" panose="02020603050405020304" pitchFamily="18" charset="0"/>
              </a:rPr>
              <a:t> Conducting properties change appreciably by adding suitable impurities (e.g.,</a:t>
            </a:r>
            <a:r>
              <a:rPr lang="en-US" altLang="ja-JP" sz="2400" dirty="0" err="1">
                <a:latin typeface="Times New Roman" panose="02020603050405020304" pitchFamily="18" charset="0"/>
                <a:cs typeface="Times New Roman" panose="02020603050405020304" pitchFamily="18" charset="0"/>
              </a:rPr>
              <a:t>Arsenic,Gallium</a:t>
            </a:r>
            <a:r>
              <a:rPr lang="en-US" altLang="ja-JP" sz="2400" dirty="0">
                <a:latin typeface="Times New Roman" panose="02020603050405020304" pitchFamily="18" charset="0"/>
                <a:cs typeface="Times New Roman" panose="02020603050405020304" pitchFamily="18" charset="0"/>
              </a:rPr>
              <a:t> etc.,)-Doping</a:t>
            </a:r>
            <a:endParaRPr lang="en-IN" altLang="en-US" sz="24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51" y="339806"/>
            <a:ext cx="896190" cy="1072989"/>
          </a:xfrm>
          <a:prstGeom prst="rect">
            <a:avLst/>
          </a:prstGeom>
        </p:spPr>
      </p:pic>
      <p:sp>
        <p:nvSpPr>
          <p:cNvPr id="10" name="Line 8">
            <a:extLst>
              <a:ext uri="{FF2B5EF4-FFF2-40B4-BE49-F238E27FC236}">
                <a16:creationId xmlns:a16="http://schemas.microsoft.com/office/drawing/2014/main" id="{1BD22B54-66D5-4844-B960-E95CA62CDDF3}"/>
              </a:ext>
            </a:extLst>
          </p:cNvPr>
          <p:cNvSpPr>
            <a:spLocks noChangeShapeType="1"/>
          </p:cNvSpPr>
          <p:nvPr/>
        </p:nvSpPr>
        <p:spPr bwMode="auto">
          <a:xfrm>
            <a:off x="1323109" y="1146465"/>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674150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documentManagement>
</p:properties>
</file>

<file path=customXml/itemProps1.xml><?xml version="1.0" encoding="utf-8"?>
<ds:datastoreItem xmlns:ds="http://schemas.openxmlformats.org/officeDocument/2006/customXml" ds:itemID="{1C353A40-E45C-458B-BC5F-F2B2DE2713D6}"/>
</file>

<file path=customXml/itemProps2.xml><?xml version="1.0" encoding="utf-8"?>
<ds:datastoreItem xmlns:ds="http://schemas.openxmlformats.org/officeDocument/2006/customXml" ds:itemID="{734607AA-0DF4-42C0-97B6-CE6CE2C6BE10}">
  <ds:schemaRefs>
    <ds:schemaRef ds:uri="http://schemas.microsoft.com/sharepoint/v3/contenttype/forms"/>
  </ds:schemaRefs>
</ds:datastoreItem>
</file>

<file path=customXml/itemProps3.xml><?xml version="1.0" encoding="utf-8"?>
<ds:datastoreItem xmlns:ds="http://schemas.openxmlformats.org/officeDocument/2006/customXml" ds:itemID="{5866BF8D-9733-4A36-8F34-D2FEC4CA0DF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723</TotalTime>
  <Words>3270</Words>
  <Application>Microsoft Office PowerPoint</Application>
  <PresentationFormat>Widescreen</PresentationFormat>
  <Paragraphs>474</Paragraphs>
  <Slides>57</Slides>
  <Notes>26</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ECE 1051 : BASIC ELECTRONICS</vt:lpstr>
      <vt:lpstr>Course Description</vt:lpstr>
      <vt:lpstr>Course Outcomes</vt:lpstr>
      <vt:lpstr>References</vt:lpstr>
      <vt:lpstr> Part – I : Analog Electronics</vt:lpstr>
      <vt:lpstr> Module – 1 : Diodes </vt:lpstr>
      <vt:lpstr>Review</vt:lpstr>
      <vt:lpstr>Classification of Materials Based on Energy Band Theory</vt:lpstr>
      <vt:lpstr>Semiconductors</vt:lpstr>
      <vt:lpstr>Semiconductor Materials</vt:lpstr>
      <vt:lpstr>Semiconductor Materials</vt:lpstr>
      <vt:lpstr>Structure of Semiconductor Material</vt:lpstr>
      <vt:lpstr>Semiconductor Materials</vt:lpstr>
      <vt:lpstr>Intrinsic &amp; Extrinsic Semiconductors</vt:lpstr>
      <vt:lpstr>n-type Semiconductor</vt:lpstr>
      <vt:lpstr>P-type semiconductor</vt:lpstr>
      <vt:lpstr>p-type and n-type materials</vt:lpstr>
      <vt:lpstr>P-N Junction Diode</vt:lpstr>
      <vt:lpstr>P-N Junction Diode</vt:lpstr>
      <vt:lpstr>P-N Junction Diode under biasing</vt:lpstr>
      <vt:lpstr>P-N Junction Diode  </vt:lpstr>
      <vt:lpstr>Forward bias</vt:lpstr>
      <vt:lpstr>Forward Bias</vt:lpstr>
      <vt:lpstr>Reverse bias</vt:lpstr>
      <vt:lpstr>Reverse bias</vt:lpstr>
      <vt:lpstr>I-V characteristic of practical diode</vt:lpstr>
      <vt:lpstr>Breakdown phenomenon in diodes</vt:lpstr>
      <vt:lpstr>Avalanche Breakdown</vt:lpstr>
      <vt:lpstr>Zener Breakdown</vt:lpstr>
      <vt:lpstr>Silicon vs. Germanium</vt:lpstr>
      <vt:lpstr>Effect of Temperature on the Reverse current</vt:lpstr>
      <vt:lpstr>Diode current equation</vt:lpstr>
      <vt:lpstr>Diode current equation</vt:lpstr>
      <vt:lpstr>Effect of Temperature on the Diode current</vt:lpstr>
      <vt:lpstr>Problems</vt:lpstr>
      <vt:lpstr>       Problems  </vt:lpstr>
      <vt:lpstr>PowerPoint Presentation</vt:lpstr>
      <vt:lpstr>Exercise Problems</vt:lpstr>
      <vt:lpstr>Diode resistances</vt:lpstr>
      <vt:lpstr>Diode resistances</vt:lpstr>
      <vt:lpstr>Diode resistances</vt:lpstr>
      <vt:lpstr>Dynamic or AC resistance </vt:lpstr>
      <vt:lpstr>Diode resistances</vt:lpstr>
      <vt:lpstr>Diode resistances</vt:lpstr>
      <vt:lpstr>Problems</vt:lpstr>
      <vt:lpstr>Exercises</vt:lpstr>
      <vt:lpstr>Exercises</vt:lpstr>
      <vt:lpstr>Ideal Diode</vt:lpstr>
      <vt:lpstr>Ideal diode :   I-V characteristics </vt:lpstr>
      <vt:lpstr>Practical Diode</vt:lpstr>
      <vt:lpstr>Diode Equivalent Circuit</vt:lpstr>
      <vt:lpstr>Diode Equivalent Circuit</vt:lpstr>
      <vt:lpstr>Diode Equivalent Circuit</vt:lpstr>
      <vt:lpstr>Diode Equivalent Circuit</vt:lpstr>
      <vt:lpstr> Self test </vt:lpstr>
      <vt:lpstr>Self test</vt:lpstr>
      <vt:lpstr> Self test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MAHE</cp:lastModifiedBy>
  <cp:revision>27</cp:revision>
  <dcterms:created xsi:type="dcterms:W3CDTF">2021-10-17T19:36:50Z</dcterms:created>
  <dcterms:modified xsi:type="dcterms:W3CDTF">2021-12-15T06:03:25Z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ies>
</file>