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9"/>
  </p:notesMasterIdLst>
  <p:sldIdLst>
    <p:sldId id="261" r:id="rId5"/>
    <p:sldId id="262" r:id="rId6"/>
    <p:sldId id="263" r:id="rId7"/>
    <p:sldId id="318" r:id="rId8"/>
    <p:sldId id="319" r:id="rId9"/>
    <p:sldId id="320" r:id="rId10"/>
    <p:sldId id="322" r:id="rId11"/>
    <p:sldId id="323" r:id="rId12"/>
    <p:sldId id="321" r:id="rId13"/>
    <p:sldId id="267" r:id="rId14"/>
    <p:sldId id="268" r:id="rId15"/>
    <p:sldId id="324" r:id="rId16"/>
    <p:sldId id="269" r:id="rId17"/>
    <p:sldId id="325" r:id="rId18"/>
    <p:sldId id="270" r:id="rId19"/>
    <p:sldId id="271" r:id="rId20"/>
    <p:sldId id="272" r:id="rId21"/>
    <p:sldId id="273" r:id="rId22"/>
    <p:sldId id="274" r:id="rId23"/>
    <p:sldId id="275" r:id="rId24"/>
    <p:sldId id="276" r:id="rId25"/>
    <p:sldId id="277" r:id="rId26"/>
    <p:sldId id="329" r:id="rId27"/>
    <p:sldId id="295" r:id="rId28"/>
    <p:sldId id="278" r:id="rId29"/>
    <p:sldId id="279" r:id="rId30"/>
    <p:sldId id="280" r:id="rId31"/>
    <p:sldId id="281" r:id="rId32"/>
    <p:sldId id="330" r:id="rId33"/>
    <p:sldId id="282" r:id="rId34"/>
    <p:sldId id="328" r:id="rId35"/>
    <p:sldId id="283" r:id="rId36"/>
    <p:sldId id="285" r:id="rId37"/>
    <p:sldId id="286" r:id="rId38"/>
    <p:sldId id="287" r:id="rId39"/>
    <p:sldId id="288" r:id="rId40"/>
    <p:sldId id="289" r:id="rId41"/>
    <p:sldId id="290" r:id="rId42"/>
    <p:sldId id="291" r:id="rId43"/>
    <p:sldId id="292" r:id="rId44"/>
    <p:sldId id="293" r:id="rId45"/>
    <p:sldId id="294" r:id="rId46"/>
    <p:sldId id="257" r:id="rId47"/>
    <p:sldId id="258" r:id="rId48"/>
    <p:sldId id="259" r:id="rId49"/>
    <p:sldId id="296" r:id="rId50"/>
    <p:sldId id="331" r:id="rId51"/>
    <p:sldId id="297" r:id="rId52"/>
    <p:sldId id="298" r:id="rId53"/>
    <p:sldId id="300" r:id="rId54"/>
    <p:sldId id="299" r:id="rId55"/>
    <p:sldId id="301" r:id="rId56"/>
    <p:sldId id="302" r:id="rId57"/>
    <p:sldId id="303" r:id="rId58"/>
    <p:sldId id="304" r:id="rId59"/>
    <p:sldId id="305" r:id="rId60"/>
    <p:sldId id="306" r:id="rId61"/>
    <p:sldId id="307" r:id="rId62"/>
    <p:sldId id="313" r:id="rId63"/>
    <p:sldId id="314" r:id="rId64"/>
    <p:sldId id="315" r:id="rId65"/>
    <p:sldId id="316" r:id="rId66"/>
    <p:sldId id="317" r:id="rId67"/>
    <p:sldId id="326"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7210B4-FB00-4617-B791-D20DDE9A632B}" v="1" dt="2022-05-25T08:06:53.723"/>
    <p1510:client id="{7A7F0D98-5A06-4FFA-B61C-2B3F0A3290F3}" v="3" dt="2021-11-23T06:36:03.6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LAY NISHANT-(App. No. 121043538)" userId="S::nilay.nishant@learner.manipal.edu::19a39ec8-9df8-43e3-a5da-f1e2c8c3107b" providerId="AD" clId="Web-{7A7F0D98-5A06-4FFA-B61C-2B3F0A3290F3}"/>
    <pc:docChg chg="sldOrd">
      <pc:chgData name="NILAY NISHANT-(App. No. 121043538)" userId="S::nilay.nishant@learner.manipal.edu::19a39ec8-9df8-43e3-a5da-f1e2c8c3107b" providerId="AD" clId="Web-{7A7F0D98-5A06-4FFA-B61C-2B3F0A3290F3}" dt="2021-11-23T06:36:03.686" v="2"/>
      <pc:docMkLst>
        <pc:docMk/>
      </pc:docMkLst>
      <pc:sldChg chg="ord">
        <pc:chgData name="NILAY NISHANT-(App. No. 121043538)" userId="S::nilay.nishant@learner.manipal.edu::19a39ec8-9df8-43e3-a5da-f1e2c8c3107b" providerId="AD" clId="Web-{7A7F0D98-5A06-4FFA-B61C-2B3F0A3290F3}" dt="2021-11-23T06:36:03.686" v="2"/>
        <pc:sldMkLst>
          <pc:docMk/>
          <pc:sldMk cId="895018966" sldId="300"/>
        </pc:sldMkLst>
      </pc:sldChg>
    </pc:docChg>
  </pc:docChgLst>
  <pc:docChgLst>
    <pc:chgData name="KARTHIK PRABHU BANTWAL - 210904048" userId="S::karthik.bantwal@learner.manipal.edu::298f1fa2-0636-4c7c-a911-dead4afcbba9" providerId="AD" clId="Web-{257210B4-FB00-4617-B791-D20DDE9A632B}"/>
    <pc:docChg chg="modSld">
      <pc:chgData name="KARTHIK PRABHU BANTWAL - 210904048" userId="S::karthik.bantwal@learner.manipal.edu::298f1fa2-0636-4c7c-a911-dead4afcbba9" providerId="AD" clId="Web-{257210B4-FB00-4617-B791-D20DDE9A632B}" dt="2022-05-25T08:06:53.723" v="0" actId="1076"/>
      <pc:docMkLst>
        <pc:docMk/>
      </pc:docMkLst>
      <pc:sldChg chg="modSp">
        <pc:chgData name="KARTHIK PRABHU BANTWAL - 210904048" userId="S::karthik.bantwal@learner.manipal.edu::298f1fa2-0636-4c7c-a911-dead4afcbba9" providerId="AD" clId="Web-{257210B4-FB00-4617-B791-D20DDE9A632B}" dt="2022-05-25T08:06:53.723" v="0" actId="1076"/>
        <pc:sldMkLst>
          <pc:docMk/>
          <pc:sldMk cId="2799647436" sldId="278"/>
        </pc:sldMkLst>
        <pc:spChg chg="mod">
          <ac:chgData name="KARTHIK PRABHU BANTWAL - 210904048" userId="S::karthik.bantwal@learner.manipal.edu::298f1fa2-0636-4c7c-a911-dead4afcbba9" providerId="AD" clId="Web-{257210B4-FB00-4617-B791-D20DDE9A632B}" dt="2022-05-25T08:06:53.723" v="0" actId="1076"/>
          <ac:spMkLst>
            <pc:docMk/>
            <pc:sldMk cId="2799647436" sldId="278"/>
            <ac:spMk id="3"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11" Type="http://schemas.openxmlformats.org/officeDocument/2006/relationships/image" Target="../media/image58.wmf"/><Relationship Id="rId5" Type="http://schemas.openxmlformats.org/officeDocument/2006/relationships/image" Target="../media/image52.wmf"/><Relationship Id="rId10" Type="http://schemas.openxmlformats.org/officeDocument/2006/relationships/image" Target="../media/image57.wmf"/><Relationship Id="rId4" Type="http://schemas.openxmlformats.org/officeDocument/2006/relationships/image" Target="../media/image51.wmf"/><Relationship Id="rId9" Type="http://schemas.openxmlformats.org/officeDocument/2006/relationships/image" Target="../media/image5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4" Type="http://schemas.openxmlformats.org/officeDocument/2006/relationships/image" Target="../media/image69.wmf"/></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0-28T06:01:08.2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1509 16196 1362 0,'0'0'92'0,"0"0"-46"0,0 0-32 15,0 0 28-15,0 0-28 16,0 0-5-16,-10-6-9 16,10 6-6-16,0 0-92 15,0 0-66-15,0 0-358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30T06:00:31.315"/>
    </inkml:context>
    <inkml:brush xml:id="br0">
      <inkml:brushProperty name="width" value="0.05292" units="cm"/>
      <inkml:brushProperty name="height" value="0.05292" units="cm"/>
      <inkml:brushProperty name="color" value="#FF0000"/>
    </inkml:brush>
  </inkml:definitions>
  <inkml:trace contextRef="#ctx0" brushRef="#br0">29371 2264 2227 0,'-1'7'132'0,"-4"-2"-30"16,5-5-35-16,-4 9-1 0,4-9 1 0,-3 8-1 0,3-8 14 15,0 0-1-15,0 0-10 0,0 0-1 16,0 0 0-16,0 0-4 0,9 7-7 0,5-7-7 16,4-3-2-16,14-2-5 0,4 5-4 0,-2 0-8 0,5-3-3 15,-1 2-9-15,-2 1-20 0,-4-3-14 0,-4-1-26 16,-8 1-27-16,2 1-27 0,0-1-36 0,-5-1-21 15,0-1-39-15,-5 1-18 0,-1 0-36 0,-4 3-142 16,-2 0-420-16,-5 1 186 0</inkml:trace>
  <inkml:trace contextRef="#ctx0" brushRef="#br0" timeOffset="152.19">29475 2380 107 0,'0'0'202'0,"0"0"-6"16,-6 7-2-16,6-7-2 0,0 0-15 0,0 0-16 15,-2 7-16-15,2-7-19 0,0 0-12 0,11 3-31 16,-11-3-34-16,18 0-32 0,-7 2-38 0,-1-1-31 16,3 3-46-16,-2-4-55 0,-3 1-88 0,1-1-259 0,-9 0 115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8E2F85-73CB-4622-92C3-CA1D39BF0D1F}" type="datetimeFigureOut">
              <a:rPr lang="en-IN" smtClean="0"/>
              <a:t>25-05-2022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C1974F-8349-4860-87A9-181E41E45BC4}" type="slidenum">
              <a:rPr lang="en-IN" smtClean="0"/>
              <a:t>‹#›</a:t>
            </a:fld>
            <a:endParaRPr lang="en-IN"/>
          </a:p>
        </p:txBody>
      </p:sp>
    </p:spTree>
    <p:extLst>
      <p:ext uri="{BB962C8B-B14F-4D97-AF65-F5344CB8AC3E}">
        <p14:creationId xmlns:p14="http://schemas.microsoft.com/office/powerpoint/2010/main" val="4012080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A step down transformer reduces the voltage of an ac signal is called a step down transformer.</a:t>
            </a: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Rectifiers</a:t>
            </a:r>
            <a:r>
              <a:rPr lang="en-US" sz="1200" kern="1200" baseline="0" dirty="0">
                <a:solidFill>
                  <a:schemeClr val="tx1"/>
                </a:solidFill>
                <a:effectLst/>
                <a:latin typeface="Arial" charset="0"/>
                <a:ea typeface="+mn-ea"/>
                <a:cs typeface="+mn-cs"/>
              </a:rPr>
              <a:t> </a:t>
            </a:r>
            <a:r>
              <a:rPr lang="en-GB" sz="1200" kern="1200" dirty="0">
                <a:solidFill>
                  <a:schemeClr val="tx1"/>
                </a:solidFill>
                <a:effectLst/>
                <a:latin typeface="Arial" charset="0"/>
                <a:ea typeface="+mn-ea"/>
                <a:cs typeface="+mn-cs"/>
              </a:rPr>
              <a:t>converts an ac sinusoidal signal that is bidirectional with positive and negative amplitudes into a signal with only unidirectional amplitudes that is only positive or only negative. Thus rectifier circuit forces the current through the load to flow in only in one direction. The out put of rectifier is called pulsating dc signal.</a:t>
            </a:r>
          </a:p>
          <a:p>
            <a:endParaRPr lang="en-US" sz="1200" kern="1200" dirty="0">
              <a:solidFill>
                <a:schemeClr val="tx1"/>
              </a:solidFill>
              <a:effectLst/>
              <a:latin typeface="Arial" charset="0"/>
              <a:ea typeface="+mn-ea"/>
              <a:cs typeface="+mn-cs"/>
            </a:endParaRPr>
          </a:p>
          <a:p>
            <a:r>
              <a:rPr lang="en-GB" sz="1200" kern="1200" dirty="0">
                <a:solidFill>
                  <a:schemeClr val="tx1"/>
                </a:solidFill>
                <a:effectLst/>
                <a:latin typeface="Arial" charset="0"/>
                <a:ea typeface="+mn-ea"/>
                <a:cs typeface="+mn-cs"/>
              </a:rPr>
              <a:t>A filter circuit filters ac content from pulsating dc. A filter has to have a capacitor, an energy storing component that can hold the voltage to the peak value of the rectified pulsating dc and then dissipate energy to load when the pulsating dc drops.</a:t>
            </a: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Finally regulator is used </a:t>
            </a:r>
            <a:r>
              <a:rPr lang="en-GB" sz="1200" kern="1200" dirty="0">
                <a:solidFill>
                  <a:schemeClr val="tx1"/>
                </a:solidFill>
                <a:effectLst/>
                <a:latin typeface="Arial" charset="0"/>
                <a:ea typeface="+mn-ea"/>
                <a:cs typeface="+mn-cs"/>
              </a:rPr>
              <a:t>to provide constant dc voltage despite of variations in the mains ac power supply or load variations.</a:t>
            </a:r>
            <a:endParaRPr lang="en-US" altLang="en-US" dirty="0"/>
          </a:p>
        </p:txBody>
      </p:sp>
      <p:sp>
        <p:nvSpPr>
          <p:cNvPr id="4" name="Slide Number Placeholder 3"/>
          <p:cNvSpPr>
            <a:spLocks noGrp="1"/>
          </p:cNvSpPr>
          <p:nvPr>
            <p:ph type="sldNum" sz="quarter" idx="10"/>
          </p:nvPr>
        </p:nvSpPr>
        <p:spPr/>
        <p:txBody>
          <a:bodyPr/>
          <a:lstStyle/>
          <a:p>
            <a:fld id="{68A75D01-23B7-41E6-A0E8-AA1EABC519ED}" type="slidenum">
              <a:rPr lang="en-US" smtClean="0"/>
              <a:t>8</a:t>
            </a:fld>
            <a:endParaRPr lang="en-US"/>
          </a:p>
        </p:txBody>
      </p:sp>
    </p:spTree>
    <p:extLst>
      <p:ext uri="{BB962C8B-B14F-4D97-AF65-F5344CB8AC3E}">
        <p14:creationId xmlns:p14="http://schemas.microsoft.com/office/powerpoint/2010/main" val="2254560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56</a:t>
            </a:fld>
            <a:endParaRPr lang="en-US"/>
          </a:p>
        </p:txBody>
      </p:sp>
    </p:spTree>
    <p:extLst>
      <p:ext uri="{BB962C8B-B14F-4D97-AF65-F5344CB8AC3E}">
        <p14:creationId xmlns:p14="http://schemas.microsoft.com/office/powerpoint/2010/main" val="670264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57</a:t>
            </a:fld>
            <a:endParaRPr lang="en-US"/>
          </a:p>
        </p:txBody>
      </p:sp>
    </p:spTree>
    <p:extLst>
      <p:ext uri="{BB962C8B-B14F-4D97-AF65-F5344CB8AC3E}">
        <p14:creationId xmlns:p14="http://schemas.microsoft.com/office/powerpoint/2010/main" val="259283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58</a:t>
            </a:fld>
            <a:endParaRPr lang="en-US"/>
          </a:p>
        </p:txBody>
      </p:sp>
    </p:spTree>
    <p:extLst>
      <p:ext uri="{BB962C8B-B14F-4D97-AF65-F5344CB8AC3E}">
        <p14:creationId xmlns:p14="http://schemas.microsoft.com/office/powerpoint/2010/main" val="3414270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spcBef>
                <a:spcPct val="30000"/>
              </a:spcBef>
              <a:defRPr sz="1100">
                <a:solidFill>
                  <a:schemeClr val="tx1"/>
                </a:solidFill>
                <a:latin typeface="Arial" charset="0"/>
              </a:defRPr>
            </a:lvl1pPr>
            <a:lvl2pPr marL="685817" indent="-263776" defTabSz="914423" eaLnBrk="0" hangingPunct="0">
              <a:spcBef>
                <a:spcPct val="30000"/>
              </a:spcBef>
              <a:defRPr sz="1100">
                <a:solidFill>
                  <a:schemeClr val="tx1"/>
                </a:solidFill>
                <a:latin typeface="Arial" charset="0"/>
              </a:defRPr>
            </a:lvl2pPr>
            <a:lvl3pPr marL="1055103" indent="-211021" defTabSz="914423" eaLnBrk="0" hangingPunct="0">
              <a:spcBef>
                <a:spcPct val="30000"/>
              </a:spcBef>
              <a:defRPr sz="1100">
                <a:solidFill>
                  <a:schemeClr val="tx1"/>
                </a:solidFill>
                <a:latin typeface="Arial" charset="0"/>
              </a:defRPr>
            </a:lvl3pPr>
            <a:lvl4pPr marL="1477145" indent="-211021" defTabSz="914423" eaLnBrk="0" hangingPunct="0">
              <a:spcBef>
                <a:spcPct val="30000"/>
              </a:spcBef>
              <a:defRPr sz="1100">
                <a:solidFill>
                  <a:schemeClr val="tx1"/>
                </a:solidFill>
                <a:latin typeface="Arial" charset="0"/>
              </a:defRPr>
            </a:lvl4pPr>
            <a:lvl5pPr marL="1899186" indent="-211021" defTabSz="914423" eaLnBrk="0" hangingPunct="0">
              <a:spcBef>
                <a:spcPct val="30000"/>
              </a:spcBef>
              <a:defRPr sz="1100">
                <a:solidFill>
                  <a:schemeClr val="tx1"/>
                </a:solidFill>
                <a:latin typeface="Arial" charset="0"/>
              </a:defRPr>
            </a:lvl5pPr>
            <a:lvl6pPr marL="2321227" indent="-211021" defTabSz="914423" eaLnBrk="0" fontAlgn="base" hangingPunct="0">
              <a:spcBef>
                <a:spcPct val="30000"/>
              </a:spcBef>
              <a:spcAft>
                <a:spcPct val="0"/>
              </a:spcAft>
              <a:defRPr sz="1100">
                <a:solidFill>
                  <a:schemeClr val="tx1"/>
                </a:solidFill>
                <a:latin typeface="Arial" charset="0"/>
              </a:defRPr>
            </a:lvl6pPr>
            <a:lvl7pPr marL="2743269" indent="-211021" defTabSz="914423" eaLnBrk="0" fontAlgn="base" hangingPunct="0">
              <a:spcBef>
                <a:spcPct val="30000"/>
              </a:spcBef>
              <a:spcAft>
                <a:spcPct val="0"/>
              </a:spcAft>
              <a:defRPr sz="1100">
                <a:solidFill>
                  <a:schemeClr val="tx1"/>
                </a:solidFill>
                <a:latin typeface="Arial" charset="0"/>
              </a:defRPr>
            </a:lvl7pPr>
            <a:lvl8pPr marL="3165310" indent="-211021" defTabSz="914423" eaLnBrk="0" fontAlgn="base" hangingPunct="0">
              <a:spcBef>
                <a:spcPct val="30000"/>
              </a:spcBef>
              <a:spcAft>
                <a:spcPct val="0"/>
              </a:spcAft>
              <a:defRPr sz="1100">
                <a:solidFill>
                  <a:schemeClr val="tx1"/>
                </a:solidFill>
                <a:latin typeface="Arial" charset="0"/>
              </a:defRPr>
            </a:lvl8pPr>
            <a:lvl9pPr marL="3587351" indent="-211021" defTabSz="914423" eaLnBrk="0" fontAlgn="base" hangingPunct="0">
              <a:spcBef>
                <a:spcPct val="30000"/>
              </a:spcBef>
              <a:spcAft>
                <a:spcPct val="0"/>
              </a:spcAft>
              <a:defRPr sz="1100">
                <a:solidFill>
                  <a:schemeClr val="tx1"/>
                </a:solidFill>
                <a:latin typeface="Arial" charset="0"/>
              </a:defRPr>
            </a:lvl9pPr>
          </a:lstStyle>
          <a:p>
            <a:pPr eaLnBrk="1" hangingPunct="1">
              <a:spcBef>
                <a:spcPct val="0"/>
              </a:spcBef>
            </a:pPr>
            <a:fld id="{97F63262-54E8-419C-A594-7D81D55E7B07}" type="slidenum">
              <a:rPr lang="en-US" altLang="en-US" sz="1200"/>
              <a:pPr eaLnBrk="1" hangingPunct="1">
                <a:spcBef>
                  <a:spcPct val="0"/>
                </a:spcBef>
              </a:pPr>
              <a:t>11</a:t>
            </a:fld>
            <a:endParaRPr lang="en-US" altLang="en-US" sz="1200"/>
          </a:p>
        </p:txBody>
      </p:sp>
      <p:sp>
        <p:nvSpPr>
          <p:cNvPr id="62467" name="Rectangle 2"/>
          <p:cNvSpPr>
            <a:spLocks noGrp="1" noRot="1" noChangeAspect="1" noChangeArrowheads="1" noTextEdit="1"/>
          </p:cNvSpPr>
          <p:nvPr>
            <p:ph type="sldImg"/>
          </p:nvPr>
        </p:nvSpPr>
        <p:spPr>
          <a:xfrm>
            <a:off x="381000" y="685800"/>
            <a:ext cx="6096000" cy="3429000"/>
          </a:xfrm>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100" dirty="0">
                <a:latin typeface="Arial" charset="0"/>
              </a:rPr>
              <a:t>Fig</a:t>
            </a:r>
            <a:r>
              <a:rPr lang="en-US" sz="1100" baseline="0" dirty="0">
                <a:latin typeface="Arial" charset="0"/>
              </a:rPr>
              <a:t> 8</a:t>
            </a:r>
            <a:r>
              <a:rPr lang="en-US" sz="1100" dirty="0">
                <a:latin typeface="Arial" charset="0"/>
              </a:rPr>
              <a:t>: Voltage at node A is positive with respect to voltage at node B, forces the diode to be forward bias and act as a short. This results in current flow through the load resistance </a:t>
            </a:r>
            <a:r>
              <a:rPr lang="en-US" sz="1100" i="1" dirty="0">
                <a:latin typeface="Arial" charset="0"/>
              </a:rPr>
              <a:t>R</a:t>
            </a:r>
            <a:r>
              <a:rPr lang="en-US" sz="1100" i="1" baseline="-25000" dirty="0">
                <a:latin typeface="Arial" charset="0"/>
              </a:rPr>
              <a:t>L</a:t>
            </a:r>
            <a:r>
              <a:rPr lang="en-US" sz="1100" dirty="0">
                <a:latin typeface="Arial" charset="0"/>
              </a:rPr>
              <a:t>. Hence output voltage is approximately equal to the secondary voltage.</a:t>
            </a:r>
            <a:endParaRPr lang="en-GB" sz="1100" dirty="0">
              <a:latin typeface="Arial" charset="0"/>
            </a:endParaRPr>
          </a:p>
          <a:p>
            <a:r>
              <a:rPr lang="en-US" sz="1100" dirty="0">
                <a:latin typeface="Arial" charset="0"/>
              </a:rPr>
              <a:t> </a:t>
            </a:r>
          </a:p>
          <a:p>
            <a:r>
              <a:rPr lang="en-US" sz="1100" dirty="0">
                <a:latin typeface="Arial" charset="0"/>
              </a:rPr>
              <a:t>fig. 9: </a:t>
            </a:r>
            <a:r>
              <a:rPr lang="en-IN" sz="1200" kern="1200" dirty="0">
                <a:solidFill>
                  <a:schemeClr val="tx1"/>
                </a:solidFill>
                <a:effectLst/>
                <a:latin typeface="+mn-lt"/>
                <a:ea typeface="+mn-ea"/>
                <a:cs typeface="+mn-cs"/>
              </a:rPr>
              <a:t>during the negative half cycle, the voltage at node A is negative with respect to node B that forces the diode in reverse biased and act as open circuit. This results in no current flow through the load</a:t>
            </a:r>
            <a:endParaRPr lang="el-GR" altLang="en-US"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198759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8C1974F-8349-4860-87A9-181E41E45BC4}" type="slidenum">
              <a:rPr lang="en-IN" smtClean="0"/>
              <a:t>26</a:t>
            </a:fld>
            <a:endParaRPr lang="en-IN"/>
          </a:p>
        </p:txBody>
      </p:sp>
    </p:spTree>
    <p:extLst>
      <p:ext uri="{BB962C8B-B14F-4D97-AF65-F5344CB8AC3E}">
        <p14:creationId xmlns:p14="http://schemas.microsoft.com/office/powerpoint/2010/main" val="3355935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the first half of the time period, during which node A is positive with respect to B, D1 and D2 are forward biased whereas D3 and D4 are reverse biased. As said earlier considering ideal diodes D1, D2 are shorted and D3,D4 are open as in fig 18. This results in a current flow taking a closed path from node A, through D1, R-Load, D2 and from node B through the secondary coil as indicated. </a:t>
            </a:r>
            <a:r>
              <a:rPr lang="en-US" sz="1200" i="1" kern="1200" dirty="0">
                <a:solidFill>
                  <a:schemeClr val="tx1"/>
                </a:solidFill>
                <a:effectLst/>
                <a:latin typeface="+mn-lt"/>
                <a:ea typeface="+mn-ea"/>
                <a:cs typeface="+mn-cs"/>
              </a:rPr>
              <a:t>Note that current through the load resistor flows from node C to ground.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Similarly for the second half of the time period, during which node B is positive with respect to A, D3 and D4 are forward biased whereas D1 and D2 are reverse biased. Diodes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D3, D4 are shorted and D1,D2 are open as shown in figure 19. This results in a current flow taking a closed path from node B, through D4, R-Load, D3 and from node A through the secondary coil as indicated. </a:t>
            </a:r>
            <a:r>
              <a:rPr lang="en-US" sz="1200" i="1" kern="1200" dirty="0">
                <a:solidFill>
                  <a:schemeClr val="tx1"/>
                </a:solidFill>
                <a:effectLst/>
                <a:latin typeface="+mn-lt"/>
                <a:ea typeface="+mn-ea"/>
                <a:cs typeface="+mn-cs"/>
              </a:rPr>
              <a:t>Note that again current through the load resistor flows from node C to ground </a:t>
            </a:r>
            <a:r>
              <a:rPr lang="en-US" sz="1200" kern="1200" dirty="0">
                <a:solidFill>
                  <a:schemeClr val="tx1"/>
                </a:solidFill>
                <a:effectLst/>
                <a:latin typeface="+mn-lt"/>
                <a:ea typeface="+mn-ea"/>
                <a:cs typeface="+mn-cs"/>
              </a:rPr>
              <a:t>even though the current through the secondary has reversed.</a:t>
            </a:r>
            <a:r>
              <a:rPr lang="en-US" sz="1200" i="1" kern="1200" dirty="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Thus output voltage is unidirectional for both the half cycle</a:t>
            </a:r>
            <a:endParaRPr lang="en-GB"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46</a:t>
            </a:fld>
            <a:endParaRPr lang="en-US"/>
          </a:p>
        </p:txBody>
      </p:sp>
    </p:spTree>
    <p:extLst>
      <p:ext uri="{BB962C8B-B14F-4D97-AF65-F5344CB8AC3E}">
        <p14:creationId xmlns:p14="http://schemas.microsoft.com/office/powerpoint/2010/main" val="1113950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48</a:t>
            </a:fld>
            <a:endParaRPr lang="en-US"/>
          </a:p>
        </p:txBody>
      </p:sp>
    </p:spTree>
    <p:extLst>
      <p:ext uri="{BB962C8B-B14F-4D97-AF65-F5344CB8AC3E}">
        <p14:creationId xmlns:p14="http://schemas.microsoft.com/office/powerpoint/2010/main" val="228257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50</a:t>
            </a:fld>
            <a:endParaRPr lang="en-US"/>
          </a:p>
        </p:txBody>
      </p:sp>
    </p:spTree>
    <p:extLst>
      <p:ext uri="{BB962C8B-B14F-4D97-AF65-F5344CB8AC3E}">
        <p14:creationId xmlns:p14="http://schemas.microsoft.com/office/powerpoint/2010/main" val="1783766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Advantages of HWR over FWR</a:t>
            </a:r>
            <a:endParaRPr lang="en-GB" sz="1200" b="1" dirty="0"/>
          </a:p>
          <a:p>
            <a:pPr marL="584200" lvl="0" indent="-3429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Simple</a:t>
            </a:r>
            <a:r>
              <a:rPr lang="en-US" sz="1200" dirty="0"/>
              <a:t> circuit</a:t>
            </a:r>
            <a:endParaRPr lang="en-GB" sz="1200" dirty="0"/>
          </a:p>
          <a:p>
            <a:pPr marL="584200" lvl="0" indent="-342900">
              <a:buFont typeface="Arial" panose="020B0604020202020204" pitchFamily="34" charset="0"/>
              <a:buChar char="•"/>
            </a:pPr>
            <a:r>
              <a:rPr lang="en-US" sz="1200" dirty="0"/>
              <a:t>Single diode</a:t>
            </a:r>
            <a:endParaRPr lang="en-GB" sz="1200" dirty="0"/>
          </a:p>
          <a:p>
            <a:pPr marL="584200" lvl="0" indent="-342900">
              <a:buFont typeface="Arial" panose="020B0604020202020204" pitchFamily="34" charset="0"/>
              <a:buChar char="•"/>
            </a:pPr>
            <a:r>
              <a:rPr lang="en-US" sz="1200" dirty="0"/>
              <a:t>PIV rating is </a:t>
            </a:r>
            <a:r>
              <a:rPr lang="en-US" sz="1200" i="1" dirty="0" err="1"/>
              <a:t>V</a:t>
            </a:r>
            <a:r>
              <a:rPr lang="en-US" sz="1200" i="1" baseline="-25000" dirty="0" err="1"/>
              <a:t>m</a:t>
            </a:r>
            <a:endParaRPr lang="en-GB" sz="1200" dirty="0"/>
          </a:p>
          <a:p>
            <a:r>
              <a:rPr lang="en-US" sz="1200" dirty="0"/>
              <a:t> </a:t>
            </a:r>
            <a:endParaRPr lang="en-GB" sz="1200" dirty="0"/>
          </a:p>
          <a:p>
            <a:r>
              <a:rPr lang="en-US" sz="1200" b="1" dirty="0"/>
              <a:t>Advantages of Center tapped FWR rectifier over HWR</a:t>
            </a:r>
            <a:endParaRPr lang="en-GB" sz="1200" b="1" dirty="0"/>
          </a:p>
          <a:p>
            <a:pPr marL="584200" indent="-3429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High Efficiency </a:t>
            </a:r>
            <a:endParaRPr lang="en-GB" sz="1200" dirty="0">
              <a:latin typeface="Times New Roman" panose="02020603050405020304" pitchFamily="18" charset="0"/>
              <a:cs typeface="Times New Roman" panose="02020603050405020304" pitchFamily="18" charset="0"/>
            </a:endParaRPr>
          </a:p>
          <a:p>
            <a:pPr marL="584200" indent="-3429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low ripple factor </a:t>
            </a:r>
            <a:endParaRPr lang="en-GB" sz="1200" dirty="0">
              <a:latin typeface="Times New Roman" panose="02020603050405020304" pitchFamily="18" charset="0"/>
              <a:cs typeface="Times New Roman" panose="02020603050405020304" pitchFamily="18" charset="0"/>
            </a:endParaRPr>
          </a:p>
          <a:p>
            <a:r>
              <a:rPr lang="en-IN" sz="1200" dirty="0"/>
              <a:t> </a:t>
            </a:r>
            <a:endParaRPr lang="en-GB" sz="1200" dirty="0"/>
          </a:p>
          <a:p>
            <a:r>
              <a:rPr lang="en-IN" sz="1200" b="1" dirty="0"/>
              <a:t>Advantages of bridge rectifier over to centre-tap </a:t>
            </a:r>
            <a:r>
              <a:rPr lang="en-US" sz="1200" b="1" dirty="0"/>
              <a:t>FWR</a:t>
            </a:r>
            <a:endParaRPr lang="en-GB" sz="1200" b="1" dirty="0"/>
          </a:p>
          <a:p>
            <a:pPr marL="584200" lvl="0" indent="-3429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PIV rating is </a:t>
            </a:r>
            <a:r>
              <a:rPr lang="en-US" sz="1200" dirty="0" err="1">
                <a:latin typeface="Times New Roman" panose="02020603050405020304" pitchFamily="18" charset="0"/>
                <a:cs typeface="Times New Roman" panose="02020603050405020304" pitchFamily="18" charset="0"/>
              </a:rPr>
              <a:t>Vm</a:t>
            </a:r>
            <a:endParaRPr lang="en-GB" sz="1200" dirty="0">
              <a:latin typeface="Times New Roman" panose="02020603050405020304" pitchFamily="18" charset="0"/>
              <a:cs typeface="Times New Roman" panose="02020603050405020304" pitchFamily="18" charset="0"/>
            </a:endParaRPr>
          </a:p>
          <a:p>
            <a:pPr marL="584200" lvl="0" indent="-3429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Does not use Centre-tap transformer</a:t>
            </a:r>
          </a:p>
          <a:p>
            <a:pPr marL="584200" lvl="0" indent="-342900">
              <a:buFont typeface="Arial" panose="020B0604020202020204" pitchFamily="34" charset="0"/>
              <a:buChar char="•"/>
            </a:pPr>
            <a:endParaRPr lang="en-US" altLang="en-US" sz="1200" dirty="0">
              <a:latin typeface="Times New Roman" panose="02020603050405020304" pitchFamily="18" charset="0"/>
              <a:cs typeface="Times New Roman" panose="02020603050405020304" pitchFamily="18" charset="0"/>
            </a:endParaRPr>
          </a:p>
          <a:p>
            <a:pPr marL="584200" lvl="0" indent="-342900">
              <a:buFont typeface="Arial" panose="020B0604020202020204" pitchFamily="34" charset="0"/>
              <a:buChar char="•"/>
            </a:pPr>
            <a:endParaRPr lang="en-US" alt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Disadvantages of HWR over FWR</a:t>
            </a:r>
          </a:p>
          <a:p>
            <a:pPr marL="584200" indent="-3429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High ripple factor</a:t>
            </a:r>
            <a:endParaRPr lang="en-GB" sz="1200" dirty="0">
              <a:latin typeface="Times New Roman" panose="02020603050405020304" pitchFamily="18" charset="0"/>
              <a:cs typeface="Times New Roman" panose="02020603050405020304" pitchFamily="18" charset="0"/>
            </a:endParaRPr>
          </a:p>
          <a:p>
            <a:pPr marL="584200" indent="-3429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Low efficiency</a:t>
            </a:r>
            <a:endParaRPr lang="en-GB" sz="1200" dirty="0">
              <a:latin typeface="Times New Roman" panose="02020603050405020304" pitchFamily="18" charset="0"/>
              <a:cs typeface="Times New Roman" panose="02020603050405020304" pitchFamily="18" charset="0"/>
            </a:endParaRPr>
          </a:p>
          <a:p>
            <a:endParaRPr lang="en-GB" sz="1200" dirty="0"/>
          </a:p>
          <a:p>
            <a:r>
              <a:rPr lang="en-US" sz="1200"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Disadvantages of centre-tap FWR over Bridge</a:t>
            </a:r>
          </a:p>
          <a:p>
            <a:pPr marL="577850" lvl="0" indent="-3365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Uses center tapped transformer</a:t>
            </a:r>
            <a:endParaRPr lang="en-US" altLang="en-US" sz="1200" dirty="0">
              <a:latin typeface="Times New Roman" pitchFamily="18" charset="0"/>
              <a:cs typeface="Times New Roman" panose="02020603050405020304" pitchFamily="18" charset="0"/>
            </a:endParaRPr>
          </a:p>
          <a:p>
            <a:endParaRPr lang="en-GB"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Disadvantages of bridge rectifier over other rectifiers</a:t>
            </a:r>
            <a:endParaRPr lang="en-GB" sz="1200" b="1" dirty="0">
              <a:latin typeface="Times New Roman" panose="02020603050405020304" pitchFamily="18" charset="0"/>
              <a:cs typeface="Times New Roman" panose="02020603050405020304" pitchFamily="18" charset="0"/>
            </a:endParaRPr>
          </a:p>
          <a:p>
            <a:pPr marL="577850" lvl="0" indent="-3365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Four diodes are used</a:t>
            </a:r>
            <a:endParaRPr lang="en-US" altLang="en-US" sz="1200" dirty="0">
              <a:latin typeface="Times New Roman" panose="02020603050405020304" pitchFamily="18" charset="0"/>
              <a:cs typeface="Times New Roman" panose="02020603050405020304" pitchFamily="18" charset="0"/>
            </a:endParaRPr>
          </a:p>
          <a:p>
            <a:pPr marL="241300" lvl="0" indent="0">
              <a:buFont typeface="Arial" panose="020B0604020202020204" pitchFamily="34" charset="0"/>
              <a:buNone/>
            </a:pPr>
            <a:endParaRPr lang="en-US" altLang="en-US" sz="1200" dirty="0">
              <a:latin typeface="Times New Roman" panose="020206030504050203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51</a:t>
            </a:fld>
            <a:endParaRPr lang="en-US"/>
          </a:p>
        </p:txBody>
      </p:sp>
    </p:spTree>
    <p:extLst>
      <p:ext uri="{BB962C8B-B14F-4D97-AF65-F5344CB8AC3E}">
        <p14:creationId xmlns:p14="http://schemas.microsoft.com/office/powerpoint/2010/main" val="3963860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property of a capacitor is that, it allows ac component and blocks dc component. The operation of the capacitor filter is to minimize the ripple and to increase the dc voltage.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8A75D01-23B7-41E6-A0E8-AA1EABC519ED}" type="slidenum">
              <a:rPr lang="en-US" smtClean="0"/>
              <a:t>53</a:t>
            </a:fld>
            <a:endParaRPr lang="en-US"/>
          </a:p>
        </p:txBody>
      </p:sp>
    </p:spTree>
    <p:extLst>
      <p:ext uri="{BB962C8B-B14F-4D97-AF65-F5344CB8AC3E}">
        <p14:creationId xmlns:p14="http://schemas.microsoft.com/office/powerpoint/2010/main" val="4215920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capacitor charges to its peak value through</a:t>
            </a:r>
            <a:r>
              <a:rPr lang="en-US" sz="1200" kern="1200" baseline="0" dirty="0">
                <a:solidFill>
                  <a:schemeClr val="tx1"/>
                </a:solidFill>
                <a:effectLst/>
                <a:latin typeface="+mn-lt"/>
                <a:ea typeface="+mn-ea"/>
                <a:cs typeface="+mn-cs"/>
              </a:rPr>
              <a:t> Diode and secondary. But as the voltage starts reducing from peak value the Capacitor tries to retain the voltage to the peak. But t</a:t>
            </a:r>
            <a:r>
              <a:rPr lang="en-US" sz="1200" kern="1200" dirty="0">
                <a:solidFill>
                  <a:schemeClr val="tx1"/>
                </a:solidFill>
                <a:effectLst/>
                <a:latin typeface="+mn-lt"/>
                <a:ea typeface="+mn-ea"/>
                <a:cs typeface="+mn-cs"/>
              </a:rPr>
              <a:t>he capacitor will discharge through the load resistance slowly until the transformer secondary voltage again increases to a value greater than the capacitor voltage.</a:t>
            </a:r>
            <a:endParaRPr lang="en-GB" dirty="0"/>
          </a:p>
          <a:p>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55</a:t>
            </a:fld>
            <a:endParaRPr lang="en-US"/>
          </a:p>
        </p:txBody>
      </p:sp>
    </p:spTree>
    <p:extLst>
      <p:ext uri="{BB962C8B-B14F-4D97-AF65-F5344CB8AC3E}">
        <p14:creationId xmlns:p14="http://schemas.microsoft.com/office/powerpoint/2010/main" val="3696967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1A61E4D-6850-41D0-B65C-FD70FD669C9B}" type="datetime1">
              <a:rPr lang="en-IN" smtClean="0"/>
              <a:t>25-05-2022</a:t>
            </a:fld>
            <a:endParaRPr lang="en-IN"/>
          </a:p>
        </p:txBody>
      </p:sp>
      <p:sp>
        <p:nvSpPr>
          <p:cNvPr id="5" name="Footer Placeholder 4"/>
          <p:cNvSpPr>
            <a:spLocks noGrp="1"/>
          </p:cNvSpPr>
          <p:nvPr>
            <p:ph type="ftr" sz="quarter" idx="11"/>
          </p:nvPr>
        </p:nvSpPr>
        <p:spPr/>
        <p:txBody>
          <a:bodyPr/>
          <a:lstStyle/>
          <a:p>
            <a:r>
              <a:rPr lang="en-IN" dirty="0"/>
              <a:t>Department of Electronics &amp; Communication Engineering</a:t>
            </a:r>
          </a:p>
        </p:txBody>
      </p:sp>
      <p:sp>
        <p:nvSpPr>
          <p:cNvPr id="6" name="Slide Number Placeholder 5"/>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16789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06AD1C-FA99-4F94-97FA-ED9B8556F802}" type="datetime1">
              <a:rPr lang="en-IN" smtClean="0"/>
              <a:t>25-05-2022</a:t>
            </a:fld>
            <a:endParaRPr lang="en-IN"/>
          </a:p>
        </p:txBody>
      </p:sp>
      <p:sp>
        <p:nvSpPr>
          <p:cNvPr id="5" name="Footer Placeholder 4"/>
          <p:cNvSpPr>
            <a:spLocks noGrp="1"/>
          </p:cNvSpPr>
          <p:nvPr>
            <p:ph type="ftr" sz="quarter" idx="11"/>
          </p:nvPr>
        </p:nvSpPr>
        <p:spPr/>
        <p:txBody>
          <a:bodyPr/>
          <a:lstStyle/>
          <a:p>
            <a:r>
              <a:rPr lang="en-IN"/>
              <a:t>Department of Electronics &amp; Communication Engineering</a:t>
            </a:r>
          </a:p>
        </p:txBody>
      </p:sp>
      <p:sp>
        <p:nvSpPr>
          <p:cNvPr id="6" name="Slide Number Placeholder 5"/>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1188469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FDC00A5-66A3-4482-B01B-F209DD242C45}" type="datetime1">
              <a:rPr lang="en-IN" smtClean="0"/>
              <a:t>25-05-2022</a:t>
            </a:fld>
            <a:endParaRPr lang="en-IN"/>
          </a:p>
        </p:txBody>
      </p:sp>
      <p:sp>
        <p:nvSpPr>
          <p:cNvPr id="5" name="Footer Placeholder 4"/>
          <p:cNvSpPr>
            <a:spLocks noGrp="1"/>
          </p:cNvSpPr>
          <p:nvPr>
            <p:ph type="ftr" sz="quarter" idx="11"/>
          </p:nvPr>
        </p:nvSpPr>
        <p:spPr/>
        <p:txBody>
          <a:bodyPr/>
          <a:lstStyle/>
          <a:p>
            <a:r>
              <a:rPr lang="en-IN"/>
              <a:t>Department of Electronics &amp; Communication Engineering</a:t>
            </a:r>
          </a:p>
        </p:txBody>
      </p:sp>
      <p:sp>
        <p:nvSpPr>
          <p:cNvPr id="6" name="Slide Number Placeholder 5"/>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219623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2074DDC-24E4-478F-A654-D50064B5C798}" type="datetime1">
              <a:rPr lang="en-IN" smtClean="0"/>
              <a:t>25-05-2022</a:t>
            </a:fld>
            <a:endParaRPr lang="en-IN"/>
          </a:p>
        </p:txBody>
      </p:sp>
      <p:sp>
        <p:nvSpPr>
          <p:cNvPr id="5" name="Footer Placeholder 4"/>
          <p:cNvSpPr>
            <a:spLocks noGrp="1"/>
          </p:cNvSpPr>
          <p:nvPr>
            <p:ph type="ftr" sz="quarter" idx="11"/>
          </p:nvPr>
        </p:nvSpPr>
        <p:spPr/>
        <p:txBody>
          <a:bodyPr/>
          <a:lstStyle/>
          <a:p>
            <a:r>
              <a:rPr lang="en-IN"/>
              <a:t>Department of Electronics &amp; Communication Engineering</a:t>
            </a:r>
          </a:p>
        </p:txBody>
      </p:sp>
      <p:sp>
        <p:nvSpPr>
          <p:cNvPr id="6" name="Slide Number Placeholder 5"/>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345971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DDCC6D-F80E-4FD3-877A-E8D0F196A289}" type="datetime1">
              <a:rPr lang="en-IN" smtClean="0"/>
              <a:t>25-05-2022</a:t>
            </a:fld>
            <a:endParaRPr lang="en-IN"/>
          </a:p>
        </p:txBody>
      </p:sp>
      <p:sp>
        <p:nvSpPr>
          <p:cNvPr id="5" name="Footer Placeholder 4"/>
          <p:cNvSpPr>
            <a:spLocks noGrp="1"/>
          </p:cNvSpPr>
          <p:nvPr>
            <p:ph type="ftr" sz="quarter" idx="11"/>
          </p:nvPr>
        </p:nvSpPr>
        <p:spPr/>
        <p:txBody>
          <a:bodyPr/>
          <a:lstStyle/>
          <a:p>
            <a:r>
              <a:rPr lang="en-IN"/>
              <a:t>Department of Electronics &amp; Communication Engineering</a:t>
            </a:r>
          </a:p>
        </p:txBody>
      </p:sp>
      <p:sp>
        <p:nvSpPr>
          <p:cNvPr id="6" name="Slide Number Placeholder 5"/>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370711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2FA188C-B1F2-430F-BC27-28F30FDE1A96}" type="datetime1">
              <a:rPr lang="en-IN" smtClean="0"/>
              <a:t>25-05-2022</a:t>
            </a:fld>
            <a:endParaRPr lang="en-IN"/>
          </a:p>
        </p:txBody>
      </p:sp>
      <p:sp>
        <p:nvSpPr>
          <p:cNvPr id="6" name="Footer Placeholder 5"/>
          <p:cNvSpPr>
            <a:spLocks noGrp="1"/>
          </p:cNvSpPr>
          <p:nvPr>
            <p:ph type="ftr" sz="quarter" idx="11"/>
          </p:nvPr>
        </p:nvSpPr>
        <p:spPr/>
        <p:txBody>
          <a:bodyPr/>
          <a:lstStyle/>
          <a:p>
            <a:r>
              <a:rPr lang="en-IN"/>
              <a:t>Department of Electronics &amp; Communication Engineering</a:t>
            </a:r>
          </a:p>
        </p:txBody>
      </p:sp>
      <p:sp>
        <p:nvSpPr>
          <p:cNvPr id="7" name="Slide Number Placeholder 6"/>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293635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C0D02B5-96EE-4047-8C27-B2288F743C97}" type="datetime1">
              <a:rPr lang="en-IN" smtClean="0"/>
              <a:t>25-05-2022</a:t>
            </a:fld>
            <a:endParaRPr lang="en-IN"/>
          </a:p>
        </p:txBody>
      </p:sp>
      <p:sp>
        <p:nvSpPr>
          <p:cNvPr id="8" name="Footer Placeholder 7"/>
          <p:cNvSpPr>
            <a:spLocks noGrp="1"/>
          </p:cNvSpPr>
          <p:nvPr>
            <p:ph type="ftr" sz="quarter" idx="11"/>
          </p:nvPr>
        </p:nvSpPr>
        <p:spPr/>
        <p:txBody>
          <a:bodyPr/>
          <a:lstStyle/>
          <a:p>
            <a:r>
              <a:rPr lang="en-IN"/>
              <a:t>Department of Electronics &amp; Communication Engineering</a:t>
            </a:r>
          </a:p>
        </p:txBody>
      </p:sp>
      <p:sp>
        <p:nvSpPr>
          <p:cNvPr id="9" name="Slide Number Placeholder 8"/>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265709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A77DA4A-E300-4D0C-B200-3A155C0A968B}" type="datetime1">
              <a:rPr lang="en-IN" smtClean="0"/>
              <a:t>25-05-2022</a:t>
            </a:fld>
            <a:endParaRPr lang="en-IN"/>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1384525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02FC6E-94EC-4834-BE64-B5459D655D77}" type="datetime1">
              <a:rPr lang="en-IN" smtClean="0"/>
              <a:t>25-05-2022</a:t>
            </a:fld>
            <a:endParaRPr lang="en-IN"/>
          </a:p>
        </p:txBody>
      </p:sp>
      <p:sp>
        <p:nvSpPr>
          <p:cNvPr id="3" name="Footer Placeholder 2"/>
          <p:cNvSpPr>
            <a:spLocks noGrp="1"/>
          </p:cNvSpPr>
          <p:nvPr>
            <p:ph type="ftr" sz="quarter" idx="11"/>
          </p:nvPr>
        </p:nvSpPr>
        <p:spPr/>
        <p:txBody>
          <a:bodyPr/>
          <a:lstStyle/>
          <a:p>
            <a:r>
              <a:rPr lang="en-IN" dirty="0"/>
              <a:t>Department of Electronics &amp; Communication Engineering</a:t>
            </a:r>
          </a:p>
        </p:txBody>
      </p:sp>
      <p:sp>
        <p:nvSpPr>
          <p:cNvPr id="4" name="Slide Number Placeholder 3"/>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2296858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B08D57-A281-4E2E-A707-AB4BBD5F51AC}" type="datetime1">
              <a:rPr lang="en-IN" smtClean="0"/>
              <a:t>25-05-2022</a:t>
            </a:fld>
            <a:endParaRPr lang="en-IN"/>
          </a:p>
        </p:txBody>
      </p:sp>
      <p:sp>
        <p:nvSpPr>
          <p:cNvPr id="6" name="Footer Placeholder 5"/>
          <p:cNvSpPr>
            <a:spLocks noGrp="1"/>
          </p:cNvSpPr>
          <p:nvPr>
            <p:ph type="ftr" sz="quarter" idx="11"/>
          </p:nvPr>
        </p:nvSpPr>
        <p:spPr/>
        <p:txBody>
          <a:bodyPr/>
          <a:lstStyle/>
          <a:p>
            <a:r>
              <a:rPr lang="en-IN"/>
              <a:t>Department of Electronics &amp; Communication Engineering</a:t>
            </a:r>
          </a:p>
        </p:txBody>
      </p:sp>
      <p:sp>
        <p:nvSpPr>
          <p:cNvPr id="7" name="Slide Number Placeholder 6"/>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3054565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2AE718-A4F7-43FE-BC0D-E4B063B3064E}" type="datetime1">
              <a:rPr lang="en-IN" smtClean="0"/>
              <a:t>25-05-2022</a:t>
            </a:fld>
            <a:endParaRPr lang="en-IN"/>
          </a:p>
        </p:txBody>
      </p:sp>
      <p:sp>
        <p:nvSpPr>
          <p:cNvPr id="6" name="Footer Placeholder 5"/>
          <p:cNvSpPr>
            <a:spLocks noGrp="1"/>
          </p:cNvSpPr>
          <p:nvPr>
            <p:ph type="ftr" sz="quarter" idx="11"/>
          </p:nvPr>
        </p:nvSpPr>
        <p:spPr/>
        <p:txBody>
          <a:bodyPr/>
          <a:lstStyle/>
          <a:p>
            <a:r>
              <a:rPr lang="en-IN"/>
              <a:t>Department of Electronics &amp; Communication Engineering</a:t>
            </a:r>
          </a:p>
        </p:txBody>
      </p:sp>
      <p:sp>
        <p:nvSpPr>
          <p:cNvPr id="7" name="Slide Number Placeholder 6"/>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3779275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BE17C0-91AD-482E-931C-A06CA52B8EAF}" type="datetime1">
              <a:rPr lang="en-IN" smtClean="0"/>
              <a:t>25-05-2022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Department of Electronics &amp; Communication Engineering</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B18A3-9443-42CE-83B9-DF240F8D6231}" type="slidenum">
              <a:rPr lang="en-IN" smtClean="0"/>
              <a:t>‹#›</a:t>
            </a:fld>
            <a:endParaRPr lang="en-IN"/>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7136"/>
            <a:ext cx="5296687" cy="704080"/>
          </a:xfrm>
          <a:prstGeom prst="rect">
            <a:avLst/>
          </a:prstGeom>
        </p:spPr>
      </p:pic>
    </p:spTree>
    <p:extLst>
      <p:ext uri="{BB962C8B-B14F-4D97-AF65-F5344CB8AC3E}">
        <p14:creationId xmlns:p14="http://schemas.microsoft.com/office/powerpoint/2010/main" val="1824620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5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80.png"/><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1.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7.wmf"/><Relationship Id="rId5" Type="http://schemas.openxmlformats.org/officeDocument/2006/relationships/oleObject" Target="../embeddings/oleObject2.bin"/><Relationship Id="rId4" Type="http://schemas.openxmlformats.org/officeDocument/2006/relationships/image" Target="../media/image46.w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52.wmf"/><Relationship Id="rId18" Type="http://schemas.openxmlformats.org/officeDocument/2006/relationships/image" Target="../media/image54.wmf"/><Relationship Id="rId26" Type="http://schemas.openxmlformats.org/officeDocument/2006/relationships/image" Target="../media/image58.wmf"/><Relationship Id="rId3" Type="http://schemas.openxmlformats.org/officeDocument/2006/relationships/notesSlide" Target="../notesSlides/notesSlide6.xml"/><Relationship Id="rId21" Type="http://schemas.openxmlformats.org/officeDocument/2006/relationships/oleObject" Target="../embeddings/oleObject12.bin"/><Relationship Id="rId7" Type="http://schemas.openxmlformats.org/officeDocument/2006/relationships/image" Target="../media/image49.wmf"/><Relationship Id="rId12" Type="http://schemas.openxmlformats.org/officeDocument/2006/relationships/oleObject" Target="../embeddings/oleObject7.bin"/><Relationship Id="rId17" Type="http://schemas.openxmlformats.org/officeDocument/2006/relationships/oleObject" Target="../embeddings/oleObject10.bin"/><Relationship Id="rId25" Type="http://schemas.openxmlformats.org/officeDocument/2006/relationships/oleObject" Target="../embeddings/oleObject14.bin"/><Relationship Id="rId2" Type="http://schemas.openxmlformats.org/officeDocument/2006/relationships/slideLayout" Target="../slideLayouts/slideLayout2.xml"/><Relationship Id="rId16" Type="http://schemas.openxmlformats.org/officeDocument/2006/relationships/image" Target="../media/image53.wmf"/><Relationship Id="rId20" Type="http://schemas.openxmlformats.org/officeDocument/2006/relationships/image" Target="../media/image55.wmf"/><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51.wmf"/><Relationship Id="rId24" Type="http://schemas.openxmlformats.org/officeDocument/2006/relationships/image" Target="../media/image57.wmf"/><Relationship Id="rId5" Type="http://schemas.openxmlformats.org/officeDocument/2006/relationships/image" Target="../media/image48.wmf"/><Relationship Id="rId15" Type="http://schemas.openxmlformats.org/officeDocument/2006/relationships/oleObject" Target="../embeddings/oleObject9.bin"/><Relationship Id="rId23" Type="http://schemas.openxmlformats.org/officeDocument/2006/relationships/oleObject" Target="../embeddings/oleObject13.bin"/><Relationship Id="rId10" Type="http://schemas.openxmlformats.org/officeDocument/2006/relationships/oleObject" Target="../embeddings/oleObject6.bin"/><Relationship Id="rId19" Type="http://schemas.openxmlformats.org/officeDocument/2006/relationships/oleObject" Target="../embeddings/oleObject11.bin"/><Relationship Id="rId4" Type="http://schemas.openxmlformats.org/officeDocument/2006/relationships/oleObject" Target="../embeddings/oleObject3.bin"/><Relationship Id="rId9" Type="http://schemas.openxmlformats.org/officeDocument/2006/relationships/image" Target="../media/image50.wmf"/><Relationship Id="rId14" Type="http://schemas.openxmlformats.org/officeDocument/2006/relationships/oleObject" Target="../embeddings/oleObject8.bin"/><Relationship Id="rId22" Type="http://schemas.openxmlformats.org/officeDocument/2006/relationships/image" Target="../media/image56.wmf"/></Relationships>
</file>

<file path=ppt/slides/_rels/slide5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5.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6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6.bin"/><Relationship Id="rId5" Type="http://schemas.openxmlformats.org/officeDocument/2006/relationships/image" Target="../media/image62.wmf"/><Relationship Id="rId4" Type="http://schemas.openxmlformats.org/officeDocument/2006/relationships/oleObject" Target="../embeddings/oleObject15.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65.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8.bin"/><Relationship Id="rId5" Type="http://schemas.openxmlformats.org/officeDocument/2006/relationships/image" Target="../media/image64.wmf"/><Relationship Id="rId4" Type="http://schemas.openxmlformats.org/officeDocument/2006/relationships/oleObject" Target="../embeddings/oleObject17.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12.xml"/><Relationship Id="rId7"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0.bin"/><Relationship Id="rId11" Type="http://schemas.openxmlformats.org/officeDocument/2006/relationships/image" Target="../media/image69.wmf"/><Relationship Id="rId5" Type="http://schemas.openxmlformats.org/officeDocument/2006/relationships/image" Target="../media/image66.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68.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479675"/>
          </a:xfrm>
        </p:spPr>
        <p:txBody>
          <a:bodyPr/>
          <a:lstStyle/>
          <a:p>
            <a:r>
              <a:rPr lang="en-US" b="1" dirty="0">
                <a:solidFill>
                  <a:schemeClr val="accent2"/>
                </a:solidFill>
                <a:latin typeface="Times New Roman" panose="02020603050405020304" pitchFamily="18" charset="0"/>
                <a:cs typeface="Times New Roman" panose="02020603050405020304" pitchFamily="18" charset="0"/>
              </a:rPr>
              <a:t>Chapter 1: Diodes and Applications</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IN" dirty="0"/>
          </a:p>
        </p:txBody>
      </p:sp>
      <p:sp>
        <p:nvSpPr>
          <p:cNvPr id="3" name="Subtitle 2"/>
          <p:cNvSpPr>
            <a:spLocks noGrp="1"/>
          </p:cNvSpPr>
          <p:nvPr>
            <p:ph type="subTitle" idx="1"/>
          </p:nvPr>
        </p:nvSpPr>
        <p:spPr>
          <a:xfrm>
            <a:off x="1524000" y="3061855"/>
            <a:ext cx="9144000" cy="2798617"/>
          </a:xfrm>
        </p:spPr>
        <p:txBody>
          <a:bodyPr/>
          <a:lstStyle/>
          <a:p>
            <a:r>
              <a:rPr lang="en-US" b="1" dirty="0">
                <a:solidFill>
                  <a:schemeClr val="accent1"/>
                </a:solidFill>
                <a:latin typeface="Times New Roman" panose="02020603050405020304" pitchFamily="18" charset="0"/>
                <a:cs typeface="Times New Roman" panose="02020603050405020304" pitchFamily="18" charset="0"/>
              </a:rPr>
              <a:t>Module – 2 :</a:t>
            </a:r>
            <a:br>
              <a:rPr lang="en-US" b="1" dirty="0">
                <a:solidFill>
                  <a:schemeClr val="accent1"/>
                </a:solidFill>
                <a:latin typeface="Times New Roman" panose="02020603050405020304" pitchFamily="18" charset="0"/>
                <a:cs typeface="Times New Roman" panose="02020603050405020304" pitchFamily="18" charset="0"/>
              </a:rPr>
            </a:br>
            <a:r>
              <a:rPr lang="en-US" b="1" dirty="0">
                <a:solidFill>
                  <a:schemeClr val="accent1"/>
                </a:solidFill>
              </a:rPr>
              <a:t>Applications of Diodes</a:t>
            </a:r>
          </a:p>
          <a:p>
            <a:pPr lvl="0"/>
            <a:endParaRPr lang="en-US" b="1" dirty="0">
              <a:latin typeface="Times New Roman" panose="02020603050405020304" pitchFamily="18" charset="0"/>
              <a:cs typeface="Times New Roman" panose="02020603050405020304" pitchFamily="18" charset="0"/>
            </a:endParaRPr>
          </a:p>
          <a:p>
            <a:pPr lvl="0"/>
            <a:r>
              <a:rPr lang="en-US" b="1" dirty="0">
                <a:latin typeface="Times New Roman" panose="02020603050405020304" pitchFamily="18" charset="0"/>
                <a:cs typeface="Times New Roman" panose="02020603050405020304" pitchFamily="18" charset="0"/>
              </a:rPr>
              <a:t>Reference</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IN" dirty="0"/>
              <a:t>Robert L. </a:t>
            </a:r>
            <a:r>
              <a:rPr lang="en-IN" dirty="0" err="1"/>
              <a:t>Boylestad</a:t>
            </a:r>
            <a:r>
              <a:rPr lang="en-IN" dirty="0"/>
              <a:t>, Louis </a:t>
            </a:r>
            <a:r>
              <a:rPr lang="en-IN" dirty="0" err="1"/>
              <a:t>Nashelsky</a:t>
            </a:r>
            <a:r>
              <a:rPr lang="en-IN" dirty="0"/>
              <a:t>, Electronic Devices &amp; Circuits Theory, 11</a:t>
            </a:r>
            <a:r>
              <a:rPr lang="en-IN" baseline="30000" dirty="0"/>
              <a:t>th</a:t>
            </a:r>
            <a:r>
              <a:rPr lang="en-IN" dirty="0"/>
              <a:t> Edition, PHI, 2012</a:t>
            </a:r>
            <a:endParaRPr lang="en-GB" dirty="0"/>
          </a:p>
          <a:p>
            <a:pPr>
              <a:lnSpc>
                <a:spcPct val="170000"/>
              </a:lnSpc>
            </a:pPr>
            <a:r>
              <a:rPr lang="en-US" dirty="0">
                <a:latin typeface="Times New Roman" panose="02020603050405020304" pitchFamily="18" charset="0"/>
                <a:cs typeface="Times New Roman" panose="02020603050405020304" pitchFamily="18" charset="0"/>
              </a:rPr>
              <a:t> </a:t>
            </a:r>
          </a:p>
          <a:p>
            <a:endParaRPr lang="en-IN" dirty="0"/>
          </a:p>
        </p:txBody>
      </p:sp>
      <p:sp>
        <p:nvSpPr>
          <p:cNvPr id="4" name="Footer Placeholder 3"/>
          <p:cNvSpPr>
            <a:spLocks noGrp="1"/>
          </p:cNvSpPr>
          <p:nvPr>
            <p:ph type="ftr" sz="quarter" idx="11"/>
          </p:nvPr>
        </p:nvSpPr>
        <p:spPr/>
        <p:txBody>
          <a:bodyPr/>
          <a:lstStyle/>
          <a:p>
            <a:r>
              <a:rPr lang="en-IN"/>
              <a:t>Department of Electronics &amp; Communication Engineering</a:t>
            </a:r>
            <a:endParaRPr lang="en-IN" dirty="0"/>
          </a:p>
        </p:txBody>
      </p:sp>
      <p:sp>
        <p:nvSpPr>
          <p:cNvPr id="5" name="Slide Number Placeholder 4"/>
          <p:cNvSpPr>
            <a:spLocks noGrp="1"/>
          </p:cNvSpPr>
          <p:nvPr>
            <p:ph type="sldNum" sz="quarter" idx="12"/>
          </p:nvPr>
        </p:nvSpPr>
        <p:spPr/>
        <p:txBody>
          <a:bodyPr/>
          <a:lstStyle/>
          <a:p>
            <a:fld id="{77AB18A3-9443-42CE-83B9-DF240F8D6231}" type="slidenum">
              <a:rPr lang="en-IN" smtClean="0"/>
              <a:t>1</a:t>
            </a:fld>
            <a:endParaRPr lang="en-IN"/>
          </a:p>
        </p:txBody>
      </p:sp>
    </p:spTree>
    <p:extLst>
      <p:ext uri="{BB962C8B-B14F-4D97-AF65-F5344CB8AC3E}">
        <p14:creationId xmlns:p14="http://schemas.microsoft.com/office/powerpoint/2010/main" val="428605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1273"/>
            <a:ext cx="10515600" cy="859415"/>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Half wave rectifier</a:t>
            </a:r>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10</a:t>
            </a:fld>
            <a:endParaRPr lang="en-IN"/>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8451" y="1794453"/>
            <a:ext cx="5122149" cy="2805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520" y="2703776"/>
            <a:ext cx="2751810" cy="986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42218" y="2703776"/>
            <a:ext cx="3013364" cy="752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25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437411"/>
            <a:ext cx="6248400" cy="2015838"/>
          </a:xfrm>
          <a:prstGeom prst="rect">
            <a:avLst/>
          </a:prstGeom>
          <a:noFill/>
          <a:ln>
            <a:noFill/>
          </a:ln>
        </p:spPr>
      </p:pic>
      <p:sp>
        <p:nvSpPr>
          <p:cNvPr id="11" name="Rectangle 10"/>
          <p:cNvSpPr/>
          <p:nvPr/>
        </p:nvSpPr>
        <p:spPr>
          <a:xfrm>
            <a:off x="2057400" y="3622966"/>
            <a:ext cx="8458200" cy="400110"/>
          </a:xfrm>
          <a:prstGeom prst="rect">
            <a:avLst/>
          </a:prstGeom>
        </p:spPr>
        <p:txBody>
          <a:bodyPr wrap="square">
            <a:spAutoFit/>
          </a:bodyPr>
          <a:lstStyle/>
          <a:p>
            <a:pPr eaLnBrk="1" hangingPunct="1"/>
            <a:r>
              <a:rPr lang="en-US" sz="2000" dirty="0">
                <a:latin typeface="Arial" charset="0"/>
              </a:rPr>
              <a:t>Equivalent Circuit of HWR, when node A is positive w.r.t node B</a:t>
            </a:r>
          </a:p>
        </p:txBody>
      </p:sp>
      <p:sp>
        <p:nvSpPr>
          <p:cNvPr id="12" name="Slide Number Placeholder 3"/>
          <p:cNvSpPr>
            <a:spLocks noGrp="1"/>
          </p:cNvSpPr>
          <p:nvPr>
            <p:ph type="sldNum" sz="quarter" idx="12"/>
          </p:nvPr>
        </p:nvSpPr>
        <p:spPr>
          <a:xfrm>
            <a:off x="8458200" y="6553201"/>
            <a:ext cx="2133600" cy="365125"/>
          </a:xfrm>
        </p:spPr>
        <p:txBody>
          <a:bodyPr/>
          <a:lstStyle/>
          <a:p>
            <a:fld id="{7DB72B6B-351E-47F5-8A9F-408C781D2328}" type="slidenum">
              <a:rPr lang="en-US" smtClean="0">
                <a:solidFill>
                  <a:schemeClr val="bg1"/>
                </a:solidFill>
              </a:rPr>
              <a:t>11</a:t>
            </a:fld>
            <a:endParaRPr lang="en-US" dirty="0">
              <a:solidFill>
                <a:schemeClr val="bg1"/>
              </a:solidFill>
            </a:endParaRPr>
          </a:p>
        </p:txBody>
      </p:sp>
      <p:sp>
        <p:nvSpPr>
          <p:cNvPr id="2" name="Title 1"/>
          <p:cNvSpPr>
            <a:spLocks noGrp="1"/>
          </p:cNvSpPr>
          <p:nvPr>
            <p:ph type="title"/>
          </p:nvPr>
        </p:nvSpPr>
        <p:spPr>
          <a:xfrm>
            <a:off x="838200" y="365126"/>
            <a:ext cx="10515600" cy="784802"/>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Working of HWR </a:t>
            </a:r>
          </a:p>
        </p:txBody>
      </p:sp>
    </p:spTree>
    <p:extLst>
      <p:ext uri="{BB962C8B-B14F-4D97-AF65-F5344CB8AC3E}">
        <p14:creationId xmlns:p14="http://schemas.microsoft.com/office/powerpoint/2010/main" val="1613090619"/>
      </p:ext>
    </p:extLst>
  </p:cSld>
  <p:clrMapOvr>
    <a:masterClrMapping/>
  </p:clrMapOvr>
  <mc:AlternateContent xmlns:mc="http://schemas.openxmlformats.org/markup-compatibility/2006" xmlns:p14="http://schemas.microsoft.com/office/powerpoint/2010/main">
    <mc:Choice Requires="p14">
      <p:transition p14:dur="1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sz="2800" b="1" dirty="0">
                <a:solidFill>
                  <a:srgbClr val="ED7D31"/>
                </a:solidFill>
                <a:latin typeface="Times New Roman" panose="02020603050405020304" pitchFamily="18" charset="0"/>
                <a:cs typeface="Times New Roman" panose="02020603050405020304" pitchFamily="18" charset="0"/>
              </a:rPr>
            </a:br>
            <a:r>
              <a:rPr lang="en-IN" sz="2800" b="1" dirty="0">
                <a:solidFill>
                  <a:srgbClr val="ED7D31"/>
                </a:solidFill>
                <a:latin typeface="Times New Roman" panose="02020603050405020304" pitchFamily="18" charset="0"/>
                <a:cs typeface="Times New Roman" panose="02020603050405020304" pitchFamily="18" charset="0"/>
              </a:rPr>
              <a:t>Working of HWR </a:t>
            </a:r>
            <a:endParaRPr lang="en-IN" dirty="0"/>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12</a:t>
            </a:fld>
            <a:endParaRPr lang="en-IN"/>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381" y="1154667"/>
            <a:ext cx="6095238" cy="2201905"/>
          </a:xfrm>
          <a:prstGeom prst="rect">
            <a:avLst/>
          </a:prstGeom>
          <a:noFill/>
          <a:ln>
            <a:noFill/>
          </a:ln>
        </p:spPr>
      </p:pic>
      <p:sp>
        <p:nvSpPr>
          <p:cNvPr id="7" name="Rectangle 6"/>
          <p:cNvSpPr/>
          <p:nvPr/>
        </p:nvSpPr>
        <p:spPr>
          <a:xfrm>
            <a:off x="2061117" y="3463635"/>
            <a:ext cx="8458200" cy="400110"/>
          </a:xfrm>
          <a:prstGeom prst="rect">
            <a:avLst/>
          </a:prstGeom>
        </p:spPr>
        <p:txBody>
          <a:bodyPr wrap="square">
            <a:spAutoFit/>
          </a:bodyPr>
          <a:lstStyle/>
          <a:p>
            <a:pPr eaLnBrk="1" hangingPunct="1"/>
            <a:r>
              <a:rPr lang="en-US" sz="2000" dirty="0">
                <a:latin typeface="Arial" charset="0"/>
              </a:rPr>
              <a:t>Equivalent Circuit of HWR, when node A is negative w.r.t node B</a:t>
            </a:r>
          </a:p>
        </p:txBody>
      </p:sp>
    </p:spTree>
    <p:extLst>
      <p:ext uri="{BB962C8B-B14F-4D97-AF65-F5344CB8AC3E}">
        <p14:creationId xmlns:p14="http://schemas.microsoft.com/office/powerpoint/2010/main" val="69273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10515600" cy="928688"/>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HWR Waveforms</a:t>
            </a:r>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13</a:t>
            </a:fld>
            <a:endParaRPr lang="en-IN"/>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5621" y="3158037"/>
            <a:ext cx="5026523" cy="2590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descr="Shahram Marivani - DIODE CHARACTERSITIC AND THE HALF-WAVE RECTIFI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817745"/>
            <a:ext cx="5724525" cy="30765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202873" y="1854106"/>
            <a:ext cx="2036618" cy="400110"/>
          </a:xfrm>
          <a:prstGeom prst="rect">
            <a:avLst/>
          </a:prstGeom>
          <a:noFill/>
        </p:spPr>
        <p:txBody>
          <a:bodyPr wrap="square" rtlCol="0">
            <a:spAutoFit/>
          </a:bodyPr>
          <a:lstStyle/>
          <a:p>
            <a:r>
              <a:rPr lang="en-US" sz="2000" b="1" dirty="0"/>
              <a:t>Ideal Diode</a:t>
            </a:r>
            <a:endParaRPr lang="en-IN" sz="2000" b="1" dirty="0"/>
          </a:p>
        </p:txBody>
      </p:sp>
      <p:sp>
        <p:nvSpPr>
          <p:cNvPr id="8" name="TextBox 7"/>
          <p:cNvSpPr txBox="1"/>
          <p:nvPr/>
        </p:nvSpPr>
        <p:spPr>
          <a:xfrm>
            <a:off x="7592291" y="1909774"/>
            <a:ext cx="2036618" cy="400110"/>
          </a:xfrm>
          <a:prstGeom prst="rect">
            <a:avLst/>
          </a:prstGeom>
          <a:noFill/>
        </p:spPr>
        <p:txBody>
          <a:bodyPr wrap="square" rtlCol="0">
            <a:spAutoFit/>
          </a:bodyPr>
          <a:lstStyle/>
          <a:p>
            <a:r>
              <a:rPr lang="en-US" sz="2000" b="1" dirty="0"/>
              <a:t>Practical Diode</a:t>
            </a:r>
            <a:endParaRPr lang="en-IN" sz="2000" b="1" dirty="0"/>
          </a:p>
        </p:txBody>
      </p:sp>
    </p:spTree>
    <p:extLst>
      <p:ext uri="{BB962C8B-B14F-4D97-AF65-F5344CB8AC3E}">
        <p14:creationId xmlns:p14="http://schemas.microsoft.com/office/powerpoint/2010/main" val="88990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9709"/>
            <a:ext cx="10515600" cy="471055"/>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Performance parameters of HWR</a:t>
            </a:r>
          </a:p>
        </p:txBody>
      </p:sp>
      <p:sp>
        <p:nvSpPr>
          <p:cNvPr id="3" name="Content Placeholder 2"/>
          <p:cNvSpPr>
            <a:spLocks noGrp="1"/>
          </p:cNvSpPr>
          <p:nvPr>
            <p:ph idx="1"/>
          </p:nvPr>
        </p:nvSpPr>
        <p:spPr>
          <a:xfrm>
            <a:off x="838200" y="1551709"/>
            <a:ext cx="10515600" cy="4625254"/>
          </a:xfrm>
        </p:spPr>
        <p:txBody>
          <a:bodyPr/>
          <a:lstStyle/>
          <a:p>
            <a:r>
              <a:rPr lang="en-US" dirty="0"/>
              <a:t>DC/average output voltage</a:t>
            </a:r>
          </a:p>
          <a:p>
            <a:pPr marL="0" indent="0">
              <a:buNone/>
            </a:pPr>
            <a:endParaRPr lang="en-US" dirty="0"/>
          </a:p>
          <a:p>
            <a:r>
              <a:rPr lang="en-US" dirty="0"/>
              <a:t>Ripple factor </a:t>
            </a:r>
          </a:p>
          <a:p>
            <a:endParaRPr lang="en-US" dirty="0"/>
          </a:p>
          <a:p>
            <a:endParaRPr lang="en-US" dirty="0"/>
          </a:p>
          <a:p>
            <a:r>
              <a:rPr lang="en-US" dirty="0"/>
              <a:t>Efficiency </a:t>
            </a:r>
          </a:p>
          <a:p>
            <a:endParaRPr lang="en-US" dirty="0"/>
          </a:p>
          <a:p>
            <a:r>
              <a:rPr lang="en-US" dirty="0"/>
              <a:t>Peak inverse voltage(PIV)</a:t>
            </a:r>
            <a:endParaRPr lang="en-IN" dirty="0"/>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14</a:t>
            </a:fld>
            <a:endParaRPr lang="en-IN"/>
          </a:p>
        </p:txBody>
      </p:sp>
      <p:pic>
        <p:nvPicPr>
          <p:cNvPr id="7170" name="Picture 2" descr="Half Wave Rectifier - an overview | ScienceDirect Top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3793" y="1654535"/>
            <a:ext cx="4180898" cy="23832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2795145" y="3895733"/>
            <a:ext cx="2971800" cy="1200150"/>
          </a:xfrm>
          <a:prstGeom prst="rect">
            <a:avLst/>
          </a:prstGeom>
        </p:spPr>
      </p:pic>
      <p:pic>
        <p:nvPicPr>
          <p:cNvPr id="7" name="Picture 6"/>
          <p:cNvPicPr>
            <a:picLocks noChangeAspect="1"/>
          </p:cNvPicPr>
          <p:nvPr/>
        </p:nvPicPr>
        <p:blipFill>
          <a:blip r:embed="rId4"/>
          <a:stretch>
            <a:fillRect/>
          </a:stretch>
        </p:blipFill>
        <p:spPr>
          <a:xfrm>
            <a:off x="3589190" y="2124083"/>
            <a:ext cx="1771650" cy="1314450"/>
          </a:xfrm>
          <a:prstGeom prst="rect">
            <a:avLst/>
          </a:prstGeom>
        </p:spPr>
      </p:pic>
    </p:spTree>
    <p:extLst>
      <p:ext uri="{BB962C8B-B14F-4D97-AF65-F5344CB8AC3E}">
        <p14:creationId xmlns:p14="http://schemas.microsoft.com/office/powerpoint/2010/main" val="364226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9709"/>
            <a:ext cx="10515600" cy="471055"/>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Performance parameters of HWR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51709"/>
                <a:ext cx="10515600" cy="4625254"/>
              </a:xfrm>
            </p:spPr>
            <p:txBody>
              <a:bodyPr/>
              <a:lstStyle/>
              <a:p>
                <a:pPr marL="0" indent="0">
                  <a:buNone/>
                </a:pPr>
                <a:endParaRPr lang="en-US" i="1" dirty="0">
                  <a:latin typeface="Cambria Math" panose="02040503050406030204" pitchFamily="18" charset="0"/>
                </a:endParaRPr>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m</m:t>
                        </m:r>
                      </m:sub>
                    </m:sSub>
                  </m:oMath>
                </a14:m>
                <a:r>
                  <a:rPr lang="en-IN" dirty="0"/>
                  <a:t>=</a:t>
                </a:r>
                <a14:m>
                  <m:oMath xmlns:m="http://schemas.openxmlformats.org/officeDocument/2006/math">
                    <m:r>
                      <a:rPr lang="en-IN" b="0" i="0" dirty="0" smtClean="0">
                        <a:latin typeface="Cambria Math" panose="02040503050406030204" pitchFamily="18" charset="0"/>
                      </a:rPr>
                      <m:t> </m:t>
                    </m:r>
                    <m:f>
                      <m:fPr>
                        <m:ctrlPr>
                          <a:rPr lang="en-IN" i="1" dirty="0" smtClean="0">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b="0" i="1" smtClean="0">
                                <a:latin typeface="Cambria Math" panose="02040503050406030204" pitchFamily="18" charset="0"/>
                              </a:rPr>
                              <m:t>𝑚</m:t>
                            </m:r>
                          </m:sub>
                        </m:sSub>
                        <m:r>
                          <a:rPr lang="en-IN" b="0" i="1" dirty="0"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𝑉</m:t>
                            </m:r>
                          </m:e>
                          <m:sub>
                            <m:r>
                              <m:rPr>
                                <m:sty m:val="p"/>
                              </m:rPr>
                              <a:rPr lang="el-GR" i="1">
                                <a:latin typeface="Cambria Math" panose="02040503050406030204" pitchFamily="18" charset="0"/>
                              </a:rPr>
                              <m:t>ϒ</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b="0" i="0" smtClean="0">
                                <a:latin typeface="Cambria Math" panose="02040503050406030204" pitchFamily="18" charset="0"/>
                              </a:rPr>
                              <m:t>L</m:t>
                            </m:r>
                          </m:sub>
                        </m:sSub>
                        <m:r>
                          <a:rPr lang="en-IN" b="0" i="1" dirty="0" smtClean="0">
                            <a:latin typeface="Cambria Math" panose="02040503050406030204" pitchFamily="18" charset="0"/>
                          </a:rPr>
                          <m:t>+</m:t>
                        </m:r>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F</m:t>
                            </m:r>
                          </m:sub>
                        </m:sSub>
                      </m:den>
                    </m:f>
                  </m:oMath>
                </a14:m>
                <a:r>
                  <a:rPr lang="en-IN" dirty="0"/>
                  <a:t> </a:t>
                </a:r>
                <a:r>
                  <a:rPr lang="en-IN" dirty="0">
                    <a:latin typeface="Cambria Math" panose="02040503050406030204" pitchFamily="18" charset="0"/>
                    <a:ea typeface="Cambria Math" panose="02040503050406030204" pitchFamily="18" charset="0"/>
                  </a:rPr>
                  <a:t>≃</a:t>
                </a:r>
                <a:r>
                  <a:rPr lang="en-IN" dirty="0"/>
                  <a:t> </a:t>
                </a:r>
                <a14:m>
                  <m:oMath xmlns:m="http://schemas.openxmlformats.org/officeDocument/2006/math">
                    <m:f>
                      <m:fPr>
                        <m:ctrlPr>
                          <a:rPr lang="en-IN" i="1" dirty="0">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𝑚</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oMath>
                </a14:m>
                <a:endParaRPr lang="en-IN" dirty="0"/>
              </a:p>
              <a:p>
                <a:pPr marL="0" indent="0">
                  <a:buNone/>
                </a:pPr>
                <a:r>
                  <a:rPr lang="en-IN" dirty="0"/>
                  <a:t> </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51709"/>
                <a:ext cx="10515600" cy="4625254"/>
              </a:xfrm>
              <a:blipFill>
                <a:blip r:embed="rId2"/>
                <a:stretch>
                  <a:fillRect/>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15</a:t>
            </a:fld>
            <a:endParaRPr lang="en-IN"/>
          </a:p>
        </p:txBody>
      </p:sp>
      <p:pic>
        <p:nvPicPr>
          <p:cNvPr id="6" name="Picture 2" descr="Half Wave Rectifier - an overview | ScienceDirect Top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3793" y="1654535"/>
            <a:ext cx="4180898" cy="238321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p:cNvSpPr txBox="1"/>
              <p:nvPr/>
            </p:nvSpPr>
            <p:spPr>
              <a:xfrm>
                <a:off x="1357746" y="3760752"/>
                <a:ext cx="3218510" cy="1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d>
                        <m:dPr>
                          <m:begChr m:val="{"/>
                          <m:endChr m:val=""/>
                          <m:ctrlPr>
                            <a:rPr lang="en-IN" i="1" smtClean="0">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𝑚</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e>
                              </m:func>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 0≤</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𝜋</m:t>
                              </m:r>
                            </m:e>
                            <m:e>
                              <m:r>
                                <m:rPr>
                                  <m:nor/>
                                </m:rP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𝜋</m:t>
                              </m:r>
                            </m:e>
                          </m:eqArr>
                        </m:e>
                      </m:d>
                    </m:oMath>
                  </m:oMathPara>
                </a14:m>
                <a:endParaRPr lang="en-US" i="1" dirty="0">
                  <a:latin typeface="Cambria Math" panose="02040503050406030204" pitchFamily="18" charset="0"/>
                  <a:ea typeface="Cambria Math" panose="02040503050406030204" pitchFamily="18" charset="0"/>
                </a:endParaRPr>
              </a:p>
              <a:p>
                <a:endParaRPr lang="en-US" dirty="0">
                  <a:ea typeface="Cambria Math" panose="02040503050406030204" pitchFamily="18" charset="0"/>
                </a:endParaRPr>
              </a:p>
              <a:p>
                <a:endParaRPr lang="en-IN" dirty="0"/>
              </a:p>
              <a:p>
                <a:endParaRPr lang="en-IN" dirty="0"/>
              </a:p>
            </p:txBody>
          </p:sp>
        </mc:Choice>
        <mc:Fallback xmlns="">
          <p:sp>
            <p:nvSpPr>
              <p:cNvPr id="7" name="TextBox 6"/>
              <p:cNvSpPr txBox="1">
                <a:spLocks noRot="1" noChangeAspect="1" noMove="1" noResize="1" noEditPoints="1" noAdjustHandles="1" noChangeArrowheads="1" noChangeShapeType="1" noTextEdit="1"/>
              </p:cNvSpPr>
              <p:nvPr/>
            </p:nvSpPr>
            <p:spPr>
              <a:xfrm>
                <a:off x="1357746" y="3760752"/>
                <a:ext cx="3218510" cy="1448858"/>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65127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900545"/>
                <a:ext cx="10515600" cy="568037"/>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Average/DC value of load current (</a:t>
                </a:r>
                <a14:m>
                  <m:oMath xmlns:m="http://schemas.openxmlformats.org/officeDocument/2006/math">
                    <m:sSub>
                      <m:sSubPr>
                        <m:ctrlPr>
                          <a:rPr lang="en-IN" sz="2800" b="1" i="1">
                            <a:solidFill>
                              <a:schemeClr val="accent2"/>
                            </a:solidFill>
                            <a:latin typeface="Cambria Math" panose="02040503050406030204" pitchFamily="18" charset="0"/>
                            <a:cs typeface="Times New Roman" panose="02020603050405020304" pitchFamily="18" charset="0"/>
                          </a:rPr>
                        </m:ctrlPr>
                      </m:sSubPr>
                      <m:e>
                        <m:r>
                          <a:rPr lang="en-IN" sz="2800" b="1">
                            <a:solidFill>
                              <a:schemeClr val="accent2"/>
                            </a:solidFill>
                            <a:latin typeface="Cambria Math" panose="02040503050406030204" pitchFamily="18" charset="0"/>
                            <a:cs typeface="Times New Roman" panose="02020603050405020304" pitchFamily="18" charset="0"/>
                          </a:rPr>
                          <m:t>𝐈</m:t>
                        </m:r>
                      </m:e>
                      <m:sub>
                        <m:r>
                          <a:rPr lang="en-IN" sz="2800" b="1">
                            <a:solidFill>
                              <a:schemeClr val="accent2"/>
                            </a:solidFill>
                            <a:latin typeface="Cambria Math" panose="02040503050406030204" pitchFamily="18" charset="0"/>
                            <a:cs typeface="Times New Roman" panose="02020603050405020304" pitchFamily="18" charset="0"/>
                          </a:rPr>
                          <m:t>𝐝𝐜</m:t>
                        </m:r>
                      </m:sub>
                    </m:sSub>
                  </m:oMath>
                </a14:m>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900545"/>
                <a:ext cx="10515600" cy="568037"/>
              </a:xfrm>
              <a:blipFill>
                <a:blip r:embed="rId2"/>
                <a:stretch>
                  <a:fillRect l="-1217" t="-19355" b="-139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a:t>
                </a:r>
                <a14:m>
                  <m:oMath xmlns:m="http://schemas.openxmlformats.org/officeDocument/2006/math">
                    <m:r>
                      <a:rPr lang="en-IN" dirty="0">
                        <a:latin typeface="Cambria Math" panose="02040503050406030204" pitchFamily="18" charset="0"/>
                        <a:cs typeface="Times New Roman" panose="02020603050405020304" pitchFamily="18" charset="0"/>
                      </a:rPr>
                      <m:t> </m:t>
                    </m:r>
                    <m:f>
                      <m:fPr>
                        <m:ctrlPr>
                          <a:rPr lang="en-IN" i="1" dirty="0">
                            <a:latin typeface="Cambria Math" panose="02040503050406030204" pitchFamily="18" charset="0"/>
                            <a:cs typeface="Times New Roman" panose="02020603050405020304" pitchFamily="18" charset="0"/>
                          </a:rPr>
                        </m:ctrlPr>
                      </m:fPr>
                      <m:num>
                        <m:r>
                          <a:rPr lang="en-IN" i="1" dirty="0">
                            <a:latin typeface="Cambria Math" panose="02040503050406030204" pitchFamily="18" charset="0"/>
                            <a:cs typeface="Times New Roman" panose="02020603050405020304" pitchFamily="18" charset="0"/>
                          </a:rPr>
                          <m:t>1</m:t>
                        </m:r>
                      </m:num>
                      <m:den>
                        <m:r>
                          <a:rPr lang="en-IN" i="1" dirty="0">
                            <a:latin typeface="Cambria Math" panose="02040503050406030204" pitchFamily="18" charset="0"/>
                            <a:cs typeface="Times New Roman" panose="02020603050405020304" pitchFamily="18" charset="0"/>
                          </a:rPr>
                          <m:t>2</m:t>
                        </m:r>
                        <m:r>
                          <m:rPr>
                            <m:sty m:val="p"/>
                          </m:rPr>
                          <a:rPr lang="el-GR" i="1" dirty="0">
                            <a:latin typeface="Cambria Math" panose="02040503050406030204" pitchFamily="18" charset="0"/>
                            <a:cs typeface="Times New Roman" panose="02020603050405020304" pitchFamily="18" charset="0"/>
                          </a:rPr>
                          <m:t>π</m:t>
                        </m:r>
                      </m:den>
                    </m:f>
                    <m:nary>
                      <m:naryPr>
                        <m:ctrlPr>
                          <a:rPr lang="en-IN" i="1" dirty="0">
                            <a:latin typeface="Cambria Math" panose="02040503050406030204" pitchFamily="18" charset="0"/>
                            <a:cs typeface="Times New Roman" panose="02020603050405020304" pitchFamily="18" charset="0"/>
                          </a:rPr>
                        </m:ctrlPr>
                      </m:naryPr>
                      <m:sub>
                        <m:r>
                          <m:rPr>
                            <m:brk m:alnAt="23"/>
                          </m:rPr>
                          <a:rPr lang="en-IN" i="1" dirty="0">
                            <a:latin typeface="Cambria Math" panose="02040503050406030204" pitchFamily="18" charset="0"/>
                            <a:cs typeface="Times New Roman" panose="02020603050405020304" pitchFamily="18" charset="0"/>
                          </a:rPr>
                          <m:t>0</m:t>
                        </m:r>
                      </m:sub>
                      <m:sup>
                        <m:r>
                          <a:rPr lang="en-IN" i="1" dirty="0">
                            <a:latin typeface="Cambria Math" panose="02040503050406030204" pitchFamily="18" charset="0"/>
                            <a:cs typeface="Times New Roman" panose="02020603050405020304" pitchFamily="18" charset="0"/>
                          </a:rPr>
                          <m:t>2</m:t>
                        </m:r>
                        <m:r>
                          <m:rPr>
                            <m:sty m:val="p"/>
                          </m:rPr>
                          <a:rPr lang="el-GR" i="1" dirty="0">
                            <a:latin typeface="Cambria Math" panose="02040503050406030204" pitchFamily="18" charset="0"/>
                            <a:cs typeface="Times New Roman" panose="02020603050405020304" pitchFamily="18" charset="0"/>
                          </a:rPr>
                          <m:t>π</m:t>
                        </m:r>
                      </m:sup>
                      <m:e>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smtClean="0">
                                <a:latin typeface="Cambria Math" panose="02040503050406030204" pitchFamily="18" charset="0"/>
                                <a:cs typeface="Times New Roman" panose="02020603050405020304" pitchFamily="18" charset="0"/>
                              </a:rPr>
                              <m:t>L</m:t>
                            </m:r>
                          </m:sub>
                        </m:sSub>
                      </m:e>
                    </m:nary>
                  </m:oMath>
                </a14:m>
                <a:r>
                  <a:rPr lang="en-IN" dirty="0">
                    <a:latin typeface="Times New Roman" panose="02020603050405020304" pitchFamily="18" charset="0"/>
                    <a:cs typeface="Times New Roman" panose="02020603050405020304" pitchFamily="18" charset="0"/>
                  </a:rPr>
                  <a:t>d</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dirty="0">
                            <a:latin typeface="Cambria Math" panose="02040503050406030204" pitchFamily="18" charset="0"/>
                            <a:cs typeface="Times New Roman" panose="02020603050405020304" pitchFamily="18" charset="0"/>
                          </a:rPr>
                        </m:ctrlPr>
                      </m:fPr>
                      <m:num>
                        <m:r>
                          <a:rPr lang="en-IN" i="1" dirty="0">
                            <a:latin typeface="Cambria Math" panose="02040503050406030204" pitchFamily="18" charset="0"/>
                            <a:cs typeface="Times New Roman" panose="02020603050405020304" pitchFamily="18" charset="0"/>
                          </a:rPr>
                          <m:t>1</m:t>
                        </m:r>
                      </m:num>
                      <m:den>
                        <m:r>
                          <a:rPr lang="en-IN" i="1" dirty="0">
                            <a:latin typeface="Cambria Math" panose="02040503050406030204" pitchFamily="18" charset="0"/>
                            <a:cs typeface="Times New Roman" panose="02020603050405020304" pitchFamily="18" charset="0"/>
                          </a:rPr>
                          <m:t>2</m:t>
                        </m:r>
                        <m:r>
                          <m:rPr>
                            <m:sty m:val="p"/>
                          </m:rPr>
                          <a:rPr lang="el-GR" i="1" dirty="0">
                            <a:latin typeface="Cambria Math" panose="02040503050406030204" pitchFamily="18" charset="0"/>
                            <a:cs typeface="Times New Roman" panose="02020603050405020304" pitchFamily="18" charset="0"/>
                          </a:rPr>
                          <m:t>π</m:t>
                        </m:r>
                      </m:den>
                    </m:f>
                    <m:nary>
                      <m:naryPr>
                        <m:ctrlPr>
                          <a:rPr lang="en-IN" i="1" dirty="0">
                            <a:latin typeface="Cambria Math" panose="02040503050406030204" pitchFamily="18" charset="0"/>
                            <a:cs typeface="Times New Roman" panose="02020603050405020304" pitchFamily="18" charset="0"/>
                          </a:rPr>
                        </m:ctrlPr>
                      </m:naryPr>
                      <m:sub>
                        <m:r>
                          <m:rPr>
                            <m:brk m:alnAt="23"/>
                          </m:rPr>
                          <a:rPr lang="en-IN" i="1" dirty="0">
                            <a:latin typeface="Cambria Math" panose="02040503050406030204" pitchFamily="18" charset="0"/>
                            <a:cs typeface="Times New Roman" panose="02020603050405020304" pitchFamily="18" charset="0"/>
                          </a:rPr>
                          <m:t>0</m:t>
                        </m:r>
                      </m:sub>
                      <m:sup>
                        <m:r>
                          <m:rPr>
                            <m:sty m:val="p"/>
                          </m:rPr>
                          <a:rPr lang="el-GR" i="1" dirty="0">
                            <a:latin typeface="Cambria Math" panose="02040503050406030204" pitchFamily="18" charset="0"/>
                            <a:cs typeface="Times New Roman" panose="02020603050405020304" pitchFamily="18" charset="0"/>
                          </a:rPr>
                          <m:t>π</m:t>
                        </m:r>
                      </m:sup>
                      <m:e>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e>
                    </m:nary>
                  </m:oMath>
                </a14:m>
                <a:r>
                  <a:rPr lang="en-IN" dirty="0">
                    <a:latin typeface="Times New Roman" panose="02020603050405020304" pitchFamily="18" charset="0"/>
                    <a:cs typeface="Times New Roman" panose="02020603050405020304" pitchFamily="18" charset="0"/>
                  </a:rPr>
                  <a:t>sin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IN" dirty="0">
                    <a:latin typeface="Times New Roman" panose="02020603050405020304" pitchFamily="18" charset="0"/>
                    <a:cs typeface="Times New Roman" panose="02020603050405020304" pitchFamily="18" charset="0"/>
                  </a:rPr>
                  <a:t>) d</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IN" dirty="0">
                    <a:latin typeface="Times New Roman" panose="02020603050405020304" pitchFamily="18" charset="0"/>
                    <a:cs typeface="Times New Roman" panose="02020603050405020304" pitchFamily="18" charset="0"/>
                  </a:rPr>
                  <a:t>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r>
                          <a:rPr lang="en-IN" i="1">
                            <a:latin typeface="Cambria Math" panose="02040503050406030204" pitchFamily="18" charset="0"/>
                            <a:cs typeface="Times New Roman" panose="02020603050405020304" pitchFamily="18" charset="0"/>
                          </a:rPr>
                          <m:t>−</m:t>
                        </m:r>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a:rPr lang="en-IN" i="1" dirty="0">
                            <a:latin typeface="Cambria Math" panose="02040503050406030204" pitchFamily="18" charset="0"/>
                            <a:cs typeface="Times New Roman" panose="02020603050405020304" pitchFamily="18" charset="0"/>
                          </a:rPr>
                          <m:t>2</m:t>
                        </m:r>
                        <m:r>
                          <m:rPr>
                            <m:sty m:val="p"/>
                          </m:rPr>
                          <a:rPr lang="el-GR" i="1" dirty="0">
                            <a:latin typeface="Cambria Math" panose="02040503050406030204" pitchFamily="18" charset="0"/>
                            <a:cs typeface="Times New Roman" panose="02020603050405020304" pitchFamily="18" charset="0"/>
                          </a:rPr>
                          <m:t>π</m:t>
                        </m:r>
                      </m:den>
                    </m:f>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IN" i="1" dirty="0">
                            <a:latin typeface="Cambria Math" panose="02040503050406030204" pitchFamily="18" charset="0"/>
                            <a:cs typeface="Times New Roman" panose="02020603050405020304" pitchFamily="18" charset="0"/>
                          </a:rPr>
                        </m:ctrlPr>
                      </m:sSubSupPr>
                      <m:e>
                        <m:d>
                          <m:dPr>
                            <m:begChr m:val="["/>
                            <m:endChr m:val="]"/>
                            <m:ctrlPr>
                              <a:rPr lang="en-IN" i="1" dirty="0">
                                <a:latin typeface="Cambria Math" panose="02040503050406030204" pitchFamily="18" charset="0"/>
                                <a:cs typeface="Times New Roman" panose="02020603050405020304" pitchFamily="18" charset="0"/>
                              </a:rPr>
                            </m:ctrlPr>
                          </m:dPr>
                          <m:e>
                            <m:r>
                              <m:rPr>
                                <m:sty m:val="p"/>
                              </m:rPr>
                              <a:rPr lang="en-IN" dirty="0">
                                <a:latin typeface="Cambria Math" panose="02040503050406030204" pitchFamily="18" charset="0"/>
                                <a:cs typeface="Times New Roman" panose="02020603050405020304" pitchFamily="18" charset="0"/>
                              </a:rPr>
                              <m:t>cos</m:t>
                            </m:r>
                            <m:r>
                              <a:rPr lang="en-IN" i="1" dirty="0">
                                <a:latin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rPr>
                              <m:t>𝜃</m:t>
                            </m:r>
                            <m:r>
                              <a:rPr lang="en-IN" i="1" dirty="0">
                                <a:latin typeface="Cambria Math" panose="02040503050406030204" pitchFamily="18" charset="0"/>
                                <a:cs typeface="Times New Roman" panose="02020603050405020304" pitchFamily="18" charset="0"/>
                              </a:rPr>
                              <m:t>)</m:t>
                            </m:r>
                          </m:e>
                        </m:d>
                      </m:e>
                      <m:sub>
                        <m:r>
                          <a:rPr lang="en-IN" i="1" dirty="0">
                            <a:latin typeface="Cambria Math" panose="02040503050406030204" pitchFamily="18" charset="0"/>
                            <a:cs typeface="Times New Roman" panose="02020603050405020304" pitchFamily="18" charset="0"/>
                          </a:rPr>
                          <m:t>0</m:t>
                        </m:r>
                      </m:sub>
                      <m:sup>
                        <m:r>
                          <m:rPr>
                            <m:sty m:val="p"/>
                          </m:rPr>
                          <a:rPr lang="el-GR" i="1" dirty="0">
                            <a:latin typeface="Cambria Math" panose="02040503050406030204" pitchFamily="18" charset="0"/>
                            <a:cs typeface="Times New Roman" panose="02020603050405020304" pitchFamily="18" charset="0"/>
                          </a:rPr>
                          <m:t>π</m:t>
                        </m:r>
                      </m:sup>
                    </m:sSubSup>
                  </m:oMath>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l-GR" dirty="0">
                            <a:latin typeface="Cambria Math" panose="02040503050406030204" pitchFamily="18" charset="0"/>
                            <a:cs typeface="Times New Roman" panose="02020603050405020304" pitchFamily="18" charset="0"/>
                          </a:rPr>
                          <m:t>π</m:t>
                        </m:r>
                      </m:den>
                    </m:f>
                  </m:oMath>
                </a14:m>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420"/>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16</a:t>
            </a:fld>
            <a:endParaRPr lang="en-IN"/>
          </a:p>
        </p:txBody>
      </p:sp>
    </p:spTree>
    <p:extLst>
      <p:ext uri="{BB962C8B-B14F-4D97-AF65-F5344CB8AC3E}">
        <p14:creationId xmlns:p14="http://schemas.microsoft.com/office/powerpoint/2010/main" val="398990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706582"/>
                <a:ext cx="10515600" cy="678873"/>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Average/DC voltage across the load (</a:t>
                </a:r>
                <a14:m>
                  <m:oMath xmlns:m="http://schemas.openxmlformats.org/officeDocument/2006/math">
                    <m:sSub>
                      <m:sSubPr>
                        <m:ctrlPr>
                          <a:rPr lang="en-IN" sz="2800" b="1" i="1">
                            <a:solidFill>
                              <a:schemeClr val="accent2"/>
                            </a:solidFill>
                            <a:latin typeface="Cambria Math" panose="02040503050406030204" pitchFamily="18" charset="0"/>
                            <a:cs typeface="Times New Roman" panose="02020603050405020304" pitchFamily="18" charset="0"/>
                          </a:rPr>
                        </m:ctrlPr>
                      </m:sSubPr>
                      <m:e>
                        <m:r>
                          <a:rPr lang="en-IN" sz="2800" b="1">
                            <a:solidFill>
                              <a:schemeClr val="accent2"/>
                            </a:solidFill>
                            <a:latin typeface="Cambria Math" panose="02040503050406030204" pitchFamily="18" charset="0"/>
                            <a:cs typeface="Times New Roman" panose="02020603050405020304" pitchFamily="18" charset="0"/>
                          </a:rPr>
                          <m:t>𝐕</m:t>
                        </m:r>
                      </m:e>
                      <m:sub>
                        <m:r>
                          <a:rPr lang="en-IN" sz="2800" b="1">
                            <a:solidFill>
                              <a:schemeClr val="accent2"/>
                            </a:solidFill>
                            <a:latin typeface="Cambria Math" panose="02040503050406030204" pitchFamily="18" charset="0"/>
                            <a:cs typeface="Times New Roman" panose="02020603050405020304" pitchFamily="18" charset="0"/>
                          </a:rPr>
                          <m:t>𝐝𝐜</m:t>
                        </m:r>
                      </m:sub>
                    </m:sSub>
                  </m:oMath>
                </a14:m>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706582"/>
                <a:ext cx="10515600" cy="678873"/>
              </a:xfrm>
              <a:blipFill>
                <a:blip r:embed="rId2"/>
                <a:stretch>
                  <a:fillRect l="-1217" t="-1621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24000"/>
                <a:ext cx="10515600" cy="4652963"/>
              </a:xfrm>
            </p:spPr>
            <p:txBody>
              <a:bodyPr/>
              <a:lstStyle/>
              <a:p>
                <a:pPr marL="0" indent="0">
                  <a:buNone/>
                </a:pP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V</m:t>
                        </m:r>
                      </m:e>
                      <m:sub>
                        <m:r>
                          <m:rPr>
                            <m:sty m:val="p"/>
                          </m:rPr>
                          <a:rPr lang="en-IN">
                            <a:latin typeface="Cambria Math" panose="02040503050406030204" pitchFamily="18" charset="0"/>
                            <a:cs typeface="Times New Roman" panose="02020603050405020304" pitchFamily="18" charset="0"/>
                          </a:rPr>
                          <m:t>dc</m:t>
                        </m:r>
                      </m:sub>
                    </m:sSub>
                    <m:r>
                      <a:rPr lang="en-IN" i="1">
                        <a:latin typeface="Cambria Math" panose="02040503050406030204" pitchFamily="18" charset="0"/>
                        <a:cs typeface="Times New Roman" panose="02020603050405020304" pitchFamily="18" charset="0"/>
                      </a:rPr>
                      <m:t> </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l-GR" i="1" dirty="0">
                            <a:latin typeface="Cambria Math" panose="02040503050406030204" pitchFamily="18" charset="0"/>
                            <a:cs typeface="Times New Roman" panose="02020603050405020304" pitchFamily="18" charset="0"/>
                          </a:rPr>
                          <m:t>π</m:t>
                        </m:r>
                      </m:den>
                    </m:f>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num>
                      <m:den>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r>
                          <a:rPr lang="en-IN" i="1">
                            <a:latin typeface="Cambria Math" panose="02040503050406030204" pitchFamily="18" charset="0"/>
                            <a:cs typeface="Times New Roman" panose="02020603050405020304" pitchFamily="18" charset="0"/>
                          </a:rPr>
                          <m:t>∗</m:t>
                        </m:r>
                        <m:r>
                          <m:rPr>
                            <m:sty m:val="p"/>
                          </m:rPr>
                          <a:rPr lang="el-GR" i="1" dirty="0">
                            <a:latin typeface="Cambria Math" panose="02040503050406030204" pitchFamily="18" charset="0"/>
                            <a:cs typeface="Times New Roman" panose="02020603050405020304" pitchFamily="18" charset="0"/>
                          </a:rPr>
                          <m:t>π</m:t>
                        </m:r>
                      </m:den>
                    </m:f>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V</m:t>
                        </m:r>
                      </m:e>
                      <m:sub>
                        <m:r>
                          <m:rPr>
                            <m:sty m:val="p"/>
                          </m:rPr>
                          <a:rPr lang="en-IN">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l-GR" i="1" dirty="0">
                            <a:latin typeface="Cambria Math" panose="02040503050406030204" pitchFamily="18" charset="0"/>
                            <a:cs typeface="Times New Roman" panose="02020603050405020304" pitchFamily="18" charset="0"/>
                          </a:rPr>
                          <m:t>π</m:t>
                        </m:r>
                      </m:den>
                    </m:f>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24000"/>
                <a:ext cx="10515600" cy="4652963"/>
              </a:xfrm>
              <a:blipFill>
                <a:blip r:embed="rId3"/>
                <a:stretch>
                  <a:fillRect t="-2228"/>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17</a:t>
            </a:fld>
            <a:endParaRPr lang="en-IN"/>
          </a:p>
        </p:txBody>
      </p:sp>
    </p:spTree>
    <p:extLst>
      <p:ext uri="{BB962C8B-B14F-4D97-AF65-F5344CB8AC3E}">
        <p14:creationId xmlns:p14="http://schemas.microsoft.com/office/powerpoint/2010/main" val="276969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775855"/>
                <a:ext cx="10515600" cy="914833"/>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RMS value of load current (</a:t>
                </a:r>
                <a14:m>
                  <m:oMath xmlns:m="http://schemas.openxmlformats.org/officeDocument/2006/math">
                    <m:sSub>
                      <m:sSubPr>
                        <m:ctrlPr>
                          <a:rPr lang="en-IN" sz="2800" b="1" i="1">
                            <a:solidFill>
                              <a:schemeClr val="accent2"/>
                            </a:solidFill>
                            <a:latin typeface="Cambria Math" panose="02040503050406030204" pitchFamily="18" charset="0"/>
                            <a:cs typeface="Times New Roman" panose="02020603050405020304" pitchFamily="18" charset="0"/>
                          </a:rPr>
                        </m:ctrlPr>
                      </m:sSubPr>
                      <m:e>
                        <m:r>
                          <a:rPr lang="en-IN" sz="2800" b="1">
                            <a:solidFill>
                              <a:schemeClr val="accent2"/>
                            </a:solidFill>
                            <a:latin typeface="Cambria Math" panose="02040503050406030204" pitchFamily="18" charset="0"/>
                            <a:cs typeface="Times New Roman" panose="02020603050405020304" pitchFamily="18" charset="0"/>
                          </a:rPr>
                          <m:t>𝐈</m:t>
                        </m:r>
                      </m:e>
                      <m:sub>
                        <m:r>
                          <a:rPr lang="en-IN" sz="2800" b="1">
                            <a:solidFill>
                              <a:schemeClr val="accent2"/>
                            </a:solidFill>
                            <a:latin typeface="Cambria Math" panose="02040503050406030204" pitchFamily="18" charset="0"/>
                            <a:cs typeface="Times New Roman" panose="02020603050405020304" pitchFamily="18" charset="0"/>
                          </a:rPr>
                          <m:t>𝐫𝐦𝐬</m:t>
                        </m:r>
                      </m:sub>
                    </m:sSub>
                  </m:oMath>
                </a14:m>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775855"/>
                <a:ext cx="10515600" cy="914833"/>
              </a:xfrm>
              <a:blipFill>
                <a:blip r:embed="rId2"/>
                <a:stretch>
                  <a:fillRect l="-1217" t="-11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a:t>
                </a:r>
                <a14:m>
                  <m:oMath xmlns:m="http://schemas.openxmlformats.org/officeDocument/2006/math">
                    <m:r>
                      <a:rPr lang="en-IN" dirty="0">
                        <a:latin typeface="Cambria Math" panose="02040503050406030204" pitchFamily="18" charset="0"/>
                        <a:cs typeface="Times New Roman" panose="02020603050405020304" pitchFamily="18" charset="0"/>
                      </a:rPr>
                      <m:t> </m:t>
                    </m:r>
                    <m:rad>
                      <m:radPr>
                        <m:degHide m:val="on"/>
                        <m:ctrlPr>
                          <a:rPr lang="en-IN" i="1">
                            <a:latin typeface="Cambria Math" panose="02040503050406030204" pitchFamily="18" charset="0"/>
                            <a:cs typeface="Times New Roman" panose="02020603050405020304" pitchFamily="18" charset="0"/>
                          </a:rPr>
                        </m:ctrlPr>
                      </m:radPr>
                      <m:deg/>
                      <m:e>
                        <m:f>
                          <m:fPr>
                            <m:ctrlPr>
                              <a:rPr lang="en-IN" i="1" dirty="0">
                                <a:latin typeface="Cambria Math" panose="02040503050406030204" pitchFamily="18" charset="0"/>
                                <a:cs typeface="Times New Roman" panose="02020603050405020304" pitchFamily="18" charset="0"/>
                              </a:rPr>
                            </m:ctrlPr>
                          </m:fPr>
                          <m:num>
                            <m:r>
                              <a:rPr lang="en-IN" i="1" dirty="0">
                                <a:latin typeface="Cambria Math" panose="02040503050406030204" pitchFamily="18" charset="0"/>
                                <a:cs typeface="Times New Roman" panose="02020603050405020304" pitchFamily="18" charset="0"/>
                              </a:rPr>
                              <m:t>1</m:t>
                            </m:r>
                          </m:num>
                          <m:den>
                            <m:r>
                              <a:rPr lang="en-IN" i="1" dirty="0">
                                <a:latin typeface="Cambria Math" panose="02040503050406030204" pitchFamily="18" charset="0"/>
                                <a:cs typeface="Times New Roman" panose="02020603050405020304" pitchFamily="18" charset="0"/>
                              </a:rPr>
                              <m:t>2</m:t>
                            </m:r>
                            <m:r>
                              <m:rPr>
                                <m:sty m:val="p"/>
                              </m:rPr>
                              <a:rPr lang="el-GR" i="1" dirty="0">
                                <a:latin typeface="Cambria Math" panose="02040503050406030204" pitchFamily="18" charset="0"/>
                                <a:cs typeface="Times New Roman" panose="02020603050405020304" pitchFamily="18" charset="0"/>
                              </a:rPr>
                              <m:t>π</m:t>
                            </m:r>
                          </m:den>
                        </m:f>
                        <m:nary>
                          <m:naryPr>
                            <m:ctrlPr>
                              <a:rPr lang="en-IN" i="1" dirty="0">
                                <a:latin typeface="Cambria Math" panose="02040503050406030204" pitchFamily="18" charset="0"/>
                                <a:cs typeface="Times New Roman" panose="02020603050405020304" pitchFamily="18" charset="0"/>
                              </a:rPr>
                            </m:ctrlPr>
                          </m:naryPr>
                          <m:sub>
                            <m:r>
                              <m:rPr>
                                <m:brk m:alnAt="23"/>
                              </m:rPr>
                              <a:rPr lang="en-IN" i="1" dirty="0">
                                <a:latin typeface="Cambria Math" panose="02040503050406030204" pitchFamily="18" charset="0"/>
                                <a:cs typeface="Times New Roman" panose="02020603050405020304" pitchFamily="18" charset="0"/>
                              </a:rPr>
                              <m:t>0</m:t>
                            </m:r>
                          </m:sub>
                          <m:sup>
                            <m:r>
                              <a:rPr lang="en-IN" i="1" dirty="0">
                                <a:latin typeface="Cambria Math" panose="02040503050406030204" pitchFamily="18" charset="0"/>
                                <a:cs typeface="Times New Roman" panose="02020603050405020304" pitchFamily="18" charset="0"/>
                              </a:rPr>
                              <m:t>2</m:t>
                            </m:r>
                            <m:r>
                              <m:rPr>
                                <m:sty m:val="p"/>
                              </m:rPr>
                              <a:rPr lang="el-GR" i="1" dirty="0">
                                <a:latin typeface="Cambria Math" panose="02040503050406030204" pitchFamily="18" charset="0"/>
                                <a:cs typeface="Times New Roman" panose="02020603050405020304" pitchFamily="18" charset="0"/>
                              </a:rPr>
                              <m:t>π</m:t>
                            </m:r>
                          </m:sup>
                          <m:e>
                            <m:sSup>
                              <m:sSupPr>
                                <m:ctrlPr>
                                  <a:rPr lang="el-GR" i="1" dirty="0">
                                    <a:latin typeface="Cambria Math" panose="02040503050406030204" pitchFamily="18" charset="0"/>
                                    <a:cs typeface="Times New Roman" panose="02020603050405020304" pitchFamily="18" charset="0"/>
                                  </a:rPr>
                                </m:ctrlPr>
                              </m:sSupPr>
                              <m:e>
                                <m:r>
                                  <m:rPr>
                                    <m:sty m:val="p"/>
                                  </m:rPr>
                                  <a:rPr lang="en-IN">
                                    <a:latin typeface="Cambria Math" panose="02040503050406030204" pitchFamily="18" charset="0"/>
                                  </a:rPr>
                                  <m:t>I</m:t>
                                </m:r>
                              </m:e>
                              <m:sup>
                                <m:r>
                                  <a:rPr lang="en-IN" i="1" dirty="0">
                                    <a:latin typeface="Cambria Math" panose="02040503050406030204" pitchFamily="18" charset="0"/>
                                    <a:cs typeface="Times New Roman" panose="02020603050405020304" pitchFamily="18" charset="0"/>
                                  </a:rPr>
                                  <m:t>2</m:t>
                                </m:r>
                              </m:sup>
                            </m:sSup>
                          </m:e>
                        </m:nary>
                        <m:r>
                          <m:rPr>
                            <m:nor/>
                          </m:rPr>
                          <a:rPr lang="en-IN" dirty="0">
                            <a:latin typeface="Times New Roman" panose="02020603050405020304" pitchFamily="18" charset="0"/>
                            <a:cs typeface="Times New Roman" panose="02020603050405020304" pitchFamily="18" charset="0"/>
                          </a:rPr>
                          <m:t>d</m:t>
                        </m:r>
                        <m:r>
                          <m:rPr>
                            <m:nor/>
                          </m:rPr>
                          <a:rPr lang="en-IN" dirty="0">
                            <a:latin typeface="Times New Roman" panose="02020603050405020304" pitchFamily="18" charset="0"/>
                            <a:cs typeface="Times New Roman" panose="02020603050405020304" pitchFamily="18" charset="0"/>
                          </a:rPr>
                          <m:t>(</m:t>
                        </m:r>
                        <m:r>
                          <m:rPr>
                            <m:nor/>
                          </m:rPr>
                          <a:rPr lang="el-GR" dirty="0">
                            <a:latin typeface="Times New Roman" panose="02020603050405020304" pitchFamily="18" charset="0"/>
                            <a:cs typeface="Times New Roman" panose="02020603050405020304" pitchFamily="18" charset="0"/>
                          </a:rPr>
                          <m:t>ω</m:t>
                        </m:r>
                        <m:r>
                          <m:rPr>
                            <m:nor/>
                          </m:rPr>
                          <a:rPr lang="en-IN" dirty="0">
                            <a:latin typeface="Times New Roman" panose="02020603050405020304" pitchFamily="18" charset="0"/>
                            <a:cs typeface="Times New Roman" panose="02020603050405020304" pitchFamily="18" charset="0"/>
                          </a:rPr>
                          <m:t>t</m:t>
                        </m:r>
                        <m:r>
                          <m:rPr>
                            <m:nor/>
                          </m:rPr>
                          <a:rPr lang="en-IN" dirty="0">
                            <a:latin typeface="Times New Roman" panose="02020603050405020304" pitchFamily="18" charset="0"/>
                            <a:cs typeface="Times New Roman" panose="02020603050405020304" pitchFamily="18" charset="0"/>
                          </a:rPr>
                          <m:t>)</m:t>
                        </m:r>
                      </m:e>
                    </m:rad>
                  </m:oMath>
                </a14:m>
                <a:r>
                  <a:rPr lang="en-IN" dirty="0">
                    <a:latin typeface="Times New Roman" panose="02020603050405020304" pitchFamily="18" charset="0"/>
                    <a:cs typeface="Times New Roman" panose="02020603050405020304" pitchFamily="18" charset="0"/>
                  </a:rPr>
                  <a:t>    in general</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14:m>
                  <m:oMath xmlns:m="http://schemas.openxmlformats.org/officeDocument/2006/math">
                    <m:sSup>
                      <m:sSupPr>
                        <m:ctrlPr>
                          <a:rPr lang="en-IN" i="1">
                            <a:latin typeface="Cambria Math" panose="02040503050406030204" pitchFamily="18" charset="0"/>
                            <a:cs typeface="Times New Roman" panose="02020603050405020304" pitchFamily="18" charset="0"/>
                          </a:rPr>
                        </m:ctrlPr>
                      </m:sSupPr>
                      <m:e>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rms</m:t>
                            </m:r>
                          </m:sub>
                        </m:sSub>
                      </m:e>
                      <m:sup>
                        <m:r>
                          <a:rPr lang="en-IN" i="1">
                            <a:latin typeface="Cambria Math" panose="02040503050406030204" pitchFamily="18" charset="0"/>
                            <a:cs typeface="Times New Roman" panose="02020603050405020304" pitchFamily="18" charset="0"/>
                          </a:rPr>
                          <m:t>2</m:t>
                        </m:r>
                      </m:sup>
                    </m:sSup>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dirty="0">
                            <a:latin typeface="Cambria Math" panose="02040503050406030204" pitchFamily="18" charset="0"/>
                            <a:cs typeface="Times New Roman" panose="02020603050405020304" pitchFamily="18" charset="0"/>
                          </a:rPr>
                        </m:ctrlPr>
                      </m:fPr>
                      <m:num>
                        <m:r>
                          <a:rPr lang="en-IN" i="1" dirty="0">
                            <a:latin typeface="Cambria Math" panose="02040503050406030204" pitchFamily="18" charset="0"/>
                            <a:cs typeface="Times New Roman" panose="02020603050405020304" pitchFamily="18" charset="0"/>
                          </a:rPr>
                          <m:t>1</m:t>
                        </m:r>
                      </m:num>
                      <m:den>
                        <m:r>
                          <a:rPr lang="en-IN" i="1" dirty="0">
                            <a:latin typeface="Cambria Math" panose="02040503050406030204" pitchFamily="18" charset="0"/>
                            <a:cs typeface="Times New Roman" panose="02020603050405020304" pitchFamily="18" charset="0"/>
                          </a:rPr>
                          <m:t>2</m:t>
                        </m:r>
                        <m:r>
                          <m:rPr>
                            <m:sty m:val="p"/>
                          </m:rPr>
                          <a:rPr lang="el-GR" i="1" dirty="0">
                            <a:latin typeface="Cambria Math" panose="02040503050406030204" pitchFamily="18" charset="0"/>
                            <a:cs typeface="Times New Roman" panose="02020603050405020304" pitchFamily="18" charset="0"/>
                          </a:rPr>
                          <m:t>π</m:t>
                        </m:r>
                      </m:den>
                    </m:f>
                    <m:nary>
                      <m:naryPr>
                        <m:ctrlPr>
                          <a:rPr lang="en-IN" i="1" dirty="0">
                            <a:latin typeface="Cambria Math" panose="02040503050406030204" pitchFamily="18" charset="0"/>
                            <a:cs typeface="Times New Roman" panose="02020603050405020304" pitchFamily="18" charset="0"/>
                          </a:rPr>
                        </m:ctrlPr>
                      </m:naryPr>
                      <m:sub>
                        <m:r>
                          <m:rPr>
                            <m:brk m:alnAt="23"/>
                          </m:rPr>
                          <a:rPr lang="en-IN" i="1" dirty="0">
                            <a:latin typeface="Cambria Math" panose="02040503050406030204" pitchFamily="18" charset="0"/>
                            <a:cs typeface="Times New Roman" panose="02020603050405020304" pitchFamily="18" charset="0"/>
                          </a:rPr>
                          <m:t>0</m:t>
                        </m:r>
                      </m:sub>
                      <m:sup>
                        <m:r>
                          <m:rPr>
                            <m:sty m:val="p"/>
                          </m:rPr>
                          <a:rPr lang="el-GR" i="1" dirty="0">
                            <a:latin typeface="Cambria Math" panose="02040503050406030204" pitchFamily="18" charset="0"/>
                            <a:cs typeface="Times New Roman" panose="02020603050405020304" pitchFamily="18" charset="0"/>
                          </a:rPr>
                          <m:t>π</m:t>
                        </m:r>
                      </m:sup>
                      <m:e>
                        <m:sSup>
                          <m:sSupPr>
                            <m:ctrlPr>
                              <a:rPr lang="el-GR" i="1" dirty="0">
                                <a:latin typeface="Cambria Math" panose="02040503050406030204" pitchFamily="18" charset="0"/>
                                <a:cs typeface="Times New Roman" panose="02020603050405020304" pitchFamily="18" charset="0"/>
                              </a:rPr>
                            </m:ctrlPr>
                          </m:sSupPr>
                          <m:e>
                            <m:sSub>
                              <m:sSubPr>
                                <m:ctrlPr>
                                  <a:rPr lang="el-GR"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e>
                          <m:sup>
                            <m:r>
                              <a:rPr lang="en-IN" i="1" dirty="0">
                                <a:latin typeface="Cambria Math" panose="02040503050406030204" pitchFamily="18" charset="0"/>
                                <a:cs typeface="Times New Roman" panose="02020603050405020304" pitchFamily="18" charset="0"/>
                              </a:rPr>
                              <m:t>2</m:t>
                            </m:r>
                          </m:sup>
                        </m:sSup>
                      </m:e>
                    </m:nary>
                    <m:sSup>
                      <m:sSupPr>
                        <m:ctrlPr>
                          <a:rPr lang="en-IN" i="1" dirty="0">
                            <a:latin typeface="Cambria Math" panose="02040503050406030204" pitchFamily="18" charset="0"/>
                            <a:cs typeface="Times New Roman" panose="02020603050405020304" pitchFamily="18" charset="0"/>
                          </a:rPr>
                        </m:ctrlPr>
                      </m:sSupPr>
                      <m:e>
                        <m:r>
                          <m:rPr>
                            <m:sty m:val="p"/>
                          </m:rPr>
                          <a:rPr lang="en-IN" dirty="0">
                            <a:latin typeface="Cambria Math" panose="02040503050406030204" pitchFamily="18" charset="0"/>
                            <a:cs typeface="Times New Roman" panose="02020603050405020304" pitchFamily="18" charset="0"/>
                          </a:rPr>
                          <m:t>sin</m:t>
                        </m:r>
                      </m:e>
                      <m:sup>
                        <m:r>
                          <a:rPr lang="en-IN" i="1" dirty="0">
                            <a:latin typeface="Cambria Math" panose="02040503050406030204" pitchFamily="18" charset="0"/>
                            <a:cs typeface="Times New Roman" panose="02020603050405020304" pitchFamily="18" charset="0"/>
                          </a:rPr>
                          <m:t>2</m:t>
                        </m:r>
                      </m:sup>
                    </m:sSup>
                    <m:r>
                      <m:rPr>
                        <m:nor/>
                      </m:rPr>
                      <a:rPr lang="en-IN" dirty="0">
                        <a:latin typeface="Times New Roman" panose="02020603050405020304" pitchFamily="18" charset="0"/>
                        <a:cs typeface="Times New Roman" panose="02020603050405020304" pitchFamily="18" charset="0"/>
                      </a:rPr>
                      <m:t>(</m:t>
                    </m:r>
                    <m:r>
                      <m:rPr>
                        <m:nor/>
                      </m:rPr>
                      <a:rPr lang="el-GR" dirty="0">
                        <a:latin typeface="Times New Roman" panose="02020603050405020304" pitchFamily="18" charset="0"/>
                        <a:cs typeface="Times New Roman" panose="02020603050405020304" pitchFamily="18" charset="0"/>
                      </a:rPr>
                      <m:t>ω</m:t>
                    </m:r>
                    <m:r>
                      <m:rPr>
                        <m:nor/>
                      </m:rPr>
                      <a:rPr lang="en-IN" dirty="0">
                        <a:latin typeface="Times New Roman" panose="02020603050405020304" pitchFamily="18" charset="0"/>
                        <a:cs typeface="Times New Roman" panose="02020603050405020304" pitchFamily="18" charset="0"/>
                      </a:rPr>
                      <m:t>t</m:t>
                    </m:r>
                    <m:r>
                      <m:rPr>
                        <m:nor/>
                      </m:rPr>
                      <a:rPr lang="en-IN" dirty="0">
                        <a:latin typeface="Times New Roman" panose="02020603050405020304" pitchFamily="18" charset="0"/>
                        <a:cs typeface="Times New Roman" panose="02020603050405020304" pitchFamily="18" charset="0"/>
                      </a:rPr>
                      <m:t>) </m:t>
                    </m:r>
                    <m:r>
                      <m:rPr>
                        <m:nor/>
                      </m:rPr>
                      <a:rPr lang="en-IN" dirty="0">
                        <a:latin typeface="Times New Roman" panose="02020603050405020304" pitchFamily="18" charset="0"/>
                        <a:cs typeface="Times New Roman" panose="02020603050405020304" pitchFamily="18" charset="0"/>
                      </a:rPr>
                      <m:t>d</m:t>
                    </m:r>
                    <m:r>
                      <m:rPr>
                        <m:nor/>
                      </m:rPr>
                      <a:rPr lang="en-IN" dirty="0">
                        <a:latin typeface="Times New Roman" panose="02020603050405020304" pitchFamily="18" charset="0"/>
                        <a:cs typeface="Times New Roman" panose="02020603050405020304" pitchFamily="18" charset="0"/>
                      </a:rPr>
                      <m:t>(</m:t>
                    </m:r>
                    <m:r>
                      <m:rPr>
                        <m:nor/>
                      </m:rPr>
                      <a:rPr lang="el-GR" dirty="0">
                        <a:latin typeface="Times New Roman" panose="02020603050405020304" pitchFamily="18" charset="0"/>
                        <a:cs typeface="Times New Roman" panose="02020603050405020304" pitchFamily="18" charset="0"/>
                      </a:rPr>
                      <m:t>ω</m:t>
                    </m:r>
                    <m:r>
                      <m:rPr>
                        <m:nor/>
                      </m:rPr>
                      <a:rPr lang="en-IN" dirty="0">
                        <a:latin typeface="Times New Roman" panose="02020603050405020304" pitchFamily="18" charset="0"/>
                        <a:cs typeface="Times New Roman" panose="02020603050405020304" pitchFamily="18" charset="0"/>
                      </a:rPr>
                      <m:t>t</m:t>
                    </m:r>
                    <m:r>
                      <m:rPr>
                        <m:nor/>
                      </m:rPr>
                      <a:rPr lang="en-IN" dirty="0">
                        <a:latin typeface="Times New Roman" panose="02020603050405020304" pitchFamily="18" charset="0"/>
                        <a:cs typeface="Times New Roman" panose="02020603050405020304" pitchFamily="18" charset="0"/>
                      </a:rPr>
                      <m:t>)</m:t>
                    </m:r>
                  </m:oMath>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p>
                          <m:sSupPr>
                            <m:ctrlPr>
                              <a:rPr lang="en-IN" i="1">
                                <a:latin typeface="Cambria Math" panose="02040503050406030204" pitchFamily="18" charset="0"/>
                                <a:cs typeface="Times New Roman" panose="02020603050405020304" pitchFamily="18" charset="0"/>
                              </a:rPr>
                            </m:ctrlPr>
                          </m:sSupPr>
                          <m:e>
                            <m:sSub>
                              <m:sSubPr>
                                <m:ctrlPr>
                                  <a:rPr lang="el-GR"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e>
                          <m:sup>
                            <m:r>
                              <a:rPr lang="en-IN" i="1">
                                <a:latin typeface="Cambria Math" panose="02040503050406030204" pitchFamily="18" charset="0"/>
                                <a:cs typeface="Times New Roman" panose="02020603050405020304" pitchFamily="18" charset="0"/>
                              </a:rPr>
                              <m:t>2</m:t>
                            </m:r>
                          </m:sup>
                        </m:sSup>
                      </m:num>
                      <m:den>
                        <m:r>
                          <a:rPr lang="en-IN" i="1" dirty="0">
                            <a:latin typeface="Cambria Math" panose="02040503050406030204" pitchFamily="18" charset="0"/>
                            <a:cs typeface="Times New Roman" panose="02020603050405020304" pitchFamily="18" charset="0"/>
                          </a:rPr>
                          <m:t>2</m:t>
                        </m:r>
                        <m:r>
                          <m:rPr>
                            <m:sty m:val="p"/>
                          </m:rPr>
                          <a:rPr lang="el-GR" i="1" dirty="0">
                            <a:latin typeface="Cambria Math" panose="02040503050406030204" pitchFamily="18" charset="0"/>
                            <a:cs typeface="Times New Roman" panose="02020603050405020304" pitchFamily="18" charset="0"/>
                          </a:rPr>
                          <m:t>π</m:t>
                        </m:r>
                      </m:den>
                    </m:f>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nary>
                      <m:naryPr>
                        <m:ctrlPr>
                          <a:rPr lang="en-IN" i="1" dirty="0">
                            <a:latin typeface="Cambria Math" panose="02040503050406030204" pitchFamily="18" charset="0"/>
                            <a:cs typeface="Times New Roman" panose="02020603050405020304" pitchFamily="18" charset="0"/>
                          </a:rPr>
                        </m:ctrlPr>
                      </m:naryPr>
                      <m:sub>
                        <m:r>
                          <m:rPr>
                            <m:brk m:alnAt="23"/>
                          </m:rPr>
                          <a:rPr lang="en-IN" i="1" dirty="0">
                            <a:latin typeface="Cambria Math" panose="02040503050406030204" pitchFamily="18" charset="0"/>
                            <a:cs typeface="Times New Roman" panose="02020603050405020304" pitchFamily="18" charset="0"/>
                          </a:rPr>
                          <m:t>0</m:t>
                        </m:r>
                      </m:sub>
                      <m:sup>
                        <m:r>
                          <m:rPr>
                            <m:sty m:val="p"/>
                          </m:rPr>
                          <a:rPr lang="el-GR" i="1" dirty="0">
                            <a:latin typeface="Cambria Math" panose="02040503050406030204" pitchFamily="18" charset="0"/>
                            <a:cs typeface="Times New Roman" panose="02020603050405020304" pitchFamily="18" charset="0"/>
                          </a:rPr>
                          <m:t>π</m:t>
                        </m:r>
                      </m:sup>
                      <m:e>
                        <m:d>
                          <m:dPr>
                            <m:begChr m:val="["/>
                            <m:endChr m:val="]"/>
                            <m:ctrlPr>
                              <a:rPr lang="en-IN" i="1" dirty="0">
                                <a:latin typeface="Cambria Math" panose="02040503050406030204" pitchFamily="18" charset="0"/>
                                <a:cs typeface="Times New Roman" panose="02020603050405020304" pitchFamily="18" charset="0"/>
                              </a:rPr>
                            </m:ctrlPr>
                          </m:dPr>
                          <m:e>
                            <m:f>
                              <m:fPr>
                                <m:ctrlPr>
                                  <a:rPr lang="en-IN" i="1" dirty="0">
                                    <a:latin typeface="Cambria Math" panose="02040503050406030204" pitchFamily="18" charset="0"/>
                                    <a:cs typeface="Times New Roman" panose="02020603050405020304" pitchFamily="18" charset="0"/>
                                  </a:rPr>
                                </m:ctrlPr>
                              </m:fPr>
                              <m:num>
                                <m:r>
                                  <a:rPr lang="en-IN" i="1" dirty="0">
                                    <a:latin typeface="Cambria Math" panose="02040503050406030204" pitchFamily="18" charset="0"/>
                                    <a:cs typeface="Times New Roman" panose="02020603050405020304" pitchFamily="18" charset="0"/>
                                  </a:rPr>
                                  <m:t>1−</m:t>
                                </m:r>
                                <m:r>
                                  <m:rPr>
                                    <m:sty m:val="p"/>
                                  </m:rPr>
                                  <a:rPr lang="en-IN" dirty="0">
                                    <a:latin typeface="Cambria Math" panose="02040503050406030204" pitchFamily="18" charset="0"/>
                                    <a:cs typeface="Times New Roman" panose="02020603050405020304" pitchFamily="18" charset="0"/>
                                  </a:rPr>
                                  <m:t>cos</m:t>
                                </m:r>
                                <m:r>
                                  <a:rPr lang="en-IN" i="1" dirty="0">
                                    <a:latin typeface="Cambria Math" panose="02040503050406030204" pitchFamily="18" charset="0"/>
                                    <a:cs typeface="Times New Roman" panose="02020603050405020304" pitchFamily="18" charset="0"/>
                                  </a:rPr>
                                  <m:t>(2</m:t>
                                </m:r>
                                <m:r>
                                  <m:rPr>
                                    <m:nor/>
                                  </m:rPr>
                                  <a:rPr lang="el-GR" dirty="0">
                                    <a:latin typeface="Times New Roman" panose="02020603050405020304" pitchFamily="18" charset="0"/>
                                    <a:cs typeface="Times New Roman" panose="02020603050405020304" pitchFamily="18" charset="0"/>
                                  </a:rPr>
                                  <m:t>ω</m:t>
                                </m:r>
                                <m:r>
                                  <m:rPr>
                                    <m:nor/>
                                  </m:rPr>
                                  <a:rPr lang="en-IN" dirty="0">
                                    <a:latin typeface="Times New Roman" panose="02020603050405020304" pitchFamily="18" charset="0"/>
                                    <a:cs typeface="Times New Roman" panose="02020603050405020304" pitchFamily="18" charset="0"/>
                                  </a:rPr>
                                  <m:t>t</m:t>
                                </m:r>
                                <m:r>
                                  <a:rPr lang="en-IN" i="1" dirty="0">
                                    <a:latin typeface="Cambria Math" panose="02040503050406030204" pitchFamily="18" charset="0"/>
                                    <a:cs typeface="Times New Roman" panose="02020603050405020304" pitchFamily="18" charset="0"/>
                                  </a:rPr>
                                  <m:t>)</m:t>
                                </m:r>
                              </m:num>
                              <m:den>
                                <m:r>
                                  <a:rPr lang="en-IN" i="1" dirty="0">
                                    <a:latin typeface="Cambria Math" panose="02040503050406030204" pitchFamily="18" charset="0"/>
                                    <a:cs typeface="Times New Roman" panose="02020603050405020304" pitchFamily="18" charset="0"/>
                                  </a:rPr>
                                  <m:t>2</m:t>
                                </m:r>
                              </m:den>
                            </m:f>
                          </m:e>
                        </m:d>
                      </m:e>
                    </m:nary>
                  </m:oMath>
                </a14:m>
                <a:r>
                  <a:rPr lang="en-IN" dirty="0">
                    <a:cs typeface="Times New Roman" panose="02020603050405020304" pitchFamily="18" charset="0"/>
                  </a:rPr>
                  <a:t> </a:t>
                </a:r>
                <a14:m>
                  <m:oMath xmlns:m="http://schemas.openxmlformats.org/officeDocument/2006/math">
                    <m:r>
                      <m:rPr>
                        <m:nor/>
                      </m:rPr>
                      <a:rPr lang="en-IN" dirty="0">
                        <a:latin typeface="Times New Roman" panose="02020603050405020304" pitchFamily="18" charset="0"/>
                        <a:cs typeface="Times New Roman" panose="02020603050405020304" pitchFamily="18" charset="0"/>
                      </a:rPr>
                      <m:t>d</m:t>
                    </m:r>
                    <m:r>
                      <m:rPr>
                        <m:nor/>
                      </m:rPr>
                      <a:rPr lang="en-IN" dirty="0">
                        <a:latin typeface="Times New Roman" panose="02020603050405020304" pitchFamily="18" charset="0"/>
                        <a:cs typeface="Times New Roman" panose="02020603050405020304" pitchFamily="18" charset="0"/>
                      </a:rPr>
                      <m:t>(</m:t>
                    </m:r>
                    <m:r>
                      <m:rPr>
                        <m:nor/>
                      </m:rPr>
                      <a:rPr lang="el-GR" dirty="0">
                        <a:latin typeface="Times New Roman" panose="02020603050405020304" pitchFamily="18" charset="0"/>
                        <a:cs typeface="Times New Roman" panose="02020603050405020304" pitchFamily="18" charset="0"/>
                      </a:rPr>
                      <m:t>ω</m:t>
                    </m:r>
                    <m:r>
                      <m:rPr>
                        <m:nor/>
                      </m:rPr>
                      <a:rPr lang="en-IN" dirty="0">
                        <a:latin typeface="Times New Roman" panose="02020603050405020304" pitchFamily="18" charset="0"/>
                        <a:cs typeface="Times New Roman" panose="02020603050405020304" pitchFamily="18" charset="0"/>
                      </a:rPr>
                      <m:t>t</m:t>
                    </m:r>
                    <m:r>
                      <m:rPr>
                        <m:nor/>
                      </m:rPr>
                      <a:rPr lang="en-IN" dirty="0">
                        <a:latin typeface="Times New Roman" panose="020206030504050203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p>
                          <m:sSupPr>
                            <m:ctrlPr>
                              <a:rPr lang="en-IN" i="1">
                                <a:latin typeface="Cambria Math" panose="02040503050406030204" pitchFamily="18" charset="0"/>
                                <a:cs typeface="Times New Roman" panose="02020603050405020304" pitchFamily="18" charset="0"/>
                              </a:rPr>
                            </m:ctrlPr>
                          </m:sSupPr>
                          <m:e>
                            <m:sSub>
                              <m:sSubPr>
                                <m:ctrlPr>
                                  <a:rPr lang="el-GR"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e>
                          <m:sup>
                            <m:r>
                              <a:rPr lang="en-IN" i="1">
                                <a:latin typeface="Cambria Math" panose="02040503050406030204" pitchFamily="18" charset="0"/>
                                <a:cs typeface="Times New Roman" panose="02020603050405020304" pitchFamily="18" charset="0"/>
                              </a:rPr>
                              <m:t>2</m:t>
                            </m:r>
                          </m:sup>
                        </m:sSup>
                      </m:num>
                      <m:den>
                        <m:r>
                          <a:rPr lang="en-IN" i="1">
                            <a:latin typeface="Cambria Math" panose="02040503050406030204" pitchFamily="18" charset="0"/>
                            <a:cs typeface="Times New Roman" panose="02020603050405020304" pitchFamily="18" charset="0"/>
                          </a:rPr>
                          <m:t>4</m:t>
                        </m:r>
                      </m:den>
                    </m:f>
                  </m:oMath>
                </a14:m>
                <a:endParaRPr lang="en-IN"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rms</m:t>
                        </m:r>
                      </m:sub>
                    </m:sSub>
                  </m:oMath>
                </a14:m>
                <a:r>
                  <a:rPr lang="en-IN" dirty="0"/>
                  <a:t> =</a:t>
                </a:r>
                <a14:m>
                  <m:oMath xmlns:m="http://schemas.openxmlformats.org/officeDocument/2006/math">
                    <m:r>
                      <a:rPr lang="en-IN" dirty="0">
                        <a:latin typeface="Cambria Math" panose="02040503050406030204" pitchFamily="18" charset="0"/>
                      </a:rPr>
                      <m:t> </m:t>
                    </m:r>
                    <m:f>
                      <m:fPr>
                        <m:ctrlPr>
                          <a:rPr lang="en-IN" i="1" dirty="0">
                            <a:latin typeface="Cambria Math" panose="02040503050406030204" pitchFamily="18" charset="0"/>
                          </a:rPr>
                        </m:ctrlPr>
                      </m:fPr>
                      <m:num>
                        <m:sSub>
                          <m:sSubPr>
                            <m:ctrlPr>
                              <a:rPr lang="el-GR"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a:rPr lang="en-IN" i="1" dirty="0">
                            <a:latin typeface="Cambria Math" panose="02040503050406030204" pitchFamily="18" charset="0"/>
                          </a:rPr>
                          <m:t>2</m:t>
                        </m:r>
                      </m:den>
                    </m:f>
                  </m:oMath>
                </a14:m>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b="-5742"/>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18</a:t>
            </a:fld>
            <a:endParaRPr lang="en-IN"/>
          </a:p>
        </p:txBody>
      </p:sp>
    </p:spTree>
    <p:extLst>
      <p:ext uri="{BB962C8B-B14F-4D97-AF65-F5344CB8AC3E}">
        <p14:creationId xmlns:p14="http://schemas.microsoft.com/office/powerpoint/2010/main" val="72087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692727"/>
                <a:ext cx="10515600" cy="997961"/>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RMS value of the load voltage (</a:t>
                </a:r>
                <a14:m>
                  <m:oMath xmlns:m="http://schemas.openxmlformats.org/officeDocument/2006/math">
                    <m:sSub>
                      <m:sSubPr>
                        <m:ctrlPr>
                          <a:rPr lang="en-IN" sz="2800" b="1" i="1">
                            <a:solidFill>
                              <a:schemeClr val="accent2"/>
                            </a:solidFill>
                            <a:latin typeface="Cambria Math" panose="02040503050406030204" pitchFamily="18" charset="0"/>
                            <a:cs typeface="Times New Roman" panose="02020603050405020304" pitchFamily="18" charset="0"/>
                          </a:rPr>
                        </m:ctrlPr>
                      </m:sSubPr>
                      <m:e>
                        <m:r>
                          <a:rPr lang="en-IN" sz="2800" b="1">
                            <a:solidFill>
                              <a:schemeClr val="accent2"/>
                            </a:solidFill>
                            <a:latin typeface="Cambria Math" panose="02040503050406030204" pitchFamily="18" charset="0"/>
                            <a:cs typeface="Times New Roman" panose="02020603050405020304" pitchFamily="18" charset="0"/>
                          </a:rPr>
                          <m:t>𝐕</m:t>
                        </m:r>
                      </m:e>
                      <m:sub>
                        <m:r>
                          <a:rPr lang="en-IN" sz="2800" b="1">
                            <a:solidFill>
                              <a:schemeClr val="accent2"/>
                            </a:solidFill>
                            <a:latin typeface="Cambria Math" panose="02040503050406030204" pitchFamily="18" charset="0"/>
                            <a:cs typeface="Times New Roman" panose="02020603050405020304" pitchFamily="18" charset="0"/>
                          </a:rPr>
                          <m:t>𝐫𝐦𝐬</m:t>
                        </m:r>
                      </m:sub>
                    </m:sSub>
                  </m:oMath>
                </a14:m>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692727"/>
                <a:ext cx="10515600" cy="997961"/>
              </a:xfrm>
              <a:blipFill>
                <a:blip r:embed="rId2"/>
                <a:stretch>
                  <a:fillRect l="-1217" t="-1104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2436"/>
                <a:ext cx="10515600" cy="4694527"/>
              </a:xfrm>
            </p:spPr>
            <p:txBody>
              <a:bodyPr/>
              <a:lstStyle/>
              <a:p>
                <a:pPr marL="0" indent="0">
                  <a:buNone/>
                </a:pP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V</m:t>
                        </m:r>
                      </m:e>
                      <m:sub>
                        <m:r>
                          <m:rPr>
                            <m:sty m:val="p"/>
                          </m:rPr>
                          <a:rPr lang="en-IN">
                            <a:latin typeface="Cambria Math" panose="02040503050406030204" pitchFamily="18" charset="0"/>
                            <a:cs typeface="Times New Roman" panose="02020603050405020304" pitchFamily="18" charset="0"/>
                          </a:rPr>
                          <m:t>rms</m:t>
                        </m:r>
                      </m:sub>
                    </m:sSub>
                    <m:r>
                      <a:rPr lang="en-IN" i="1">
                        <a:latin typeface="Cambria Math" panose="02040503050406030204" pitchFamily="18" charset="0"/>
                        <a:cs typeface="Times New Roman" panose="02020603050405020304" pitchFamily="18" charset="0"/>
                      </a:rPr>
                      <m:t> </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a:rPr lang="en-IN" i="1" dirty="0">
                            <a:latin typeface="Cambria Math" panose="02040503050406030204" pitchFamily="18" charset="0"/>
                            <a:cs typeface="Times New Roman" panose="02020603050405020304" pitchFamily="18" charset="0"/>
                          </a:rPr>
                          <m:t>2</m:t>
                        </m:r>
                      </m:den>
                    </m:f>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num>
                      <m:den>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r>
                          <a:rPr lang="en-IN" i="1">
                            <a:latin typeface="Cambria Math" panose="02040503050406030204" pitchFamily="18" charset="0"/>
                            <a:cs typeface="Times New Roman" panose="02020603050405020304" pitchFamily="18" charset="0"/>
                          </a:rPr>
                          <m:t>∗2</m:t>
                        </m:r>
                      </m:den>
                    </m:f>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V</m:t>
                        </m:r>
                      </m:e>
                      <m:sub>
                        <m:r>
                          <m:rPr>
                            <m:sty m:val="p"/>
                          </m:rPr>
                          <a:rPr lang="en-IN">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num>
                      <m:den>
                        <m:r>
                          <a:rPr lang="en-IN" i="1" dirty="0">
                            <a:latin typeface="Cambria Math" panose="02040503050406030204" pitchFamily="18" charset="0"/>
                            <a:cs typeface="Times New Roman" panose="02020603050405020304" pitchFamily="18" charset="0"/>
                          </a:rPr>
                          <m:t>2</m:t>
                        </m:r>
                      </m:den>
                    </m:f>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2436"/>
                <a:ext cx="10515600" cy="4694527"/>
              </a:xfrm>
              <a:blipFill>
                <a:blip r:embed="rId3"/>
                <a:stretch>
                  <a:fillRect t="-2208"/>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19</a:t>
            </a:fld>
            <a:endParaRPr lang="en-IN"/>
          </a:p>
        </p:txBody>
      </p:sp>
    </p:spTree>
    <p:extLst>
      <p:ext uri="{BB962C8B-B14F-4D97-AF65-F5344CB8AC3E}">
        <p14:creationId xmlns:p14="http://schemas.microsoft.com/office/powerpoint/2010/main" val="232763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692727"/>
            <a:ext cx="10515600" cy="997961"/>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At the end of this module, students will be able to:</a:t>
            </a:r>
            <a:br>
              <a:rPr lang="en-IN" b="1" dirty="0">
                <a:solidFill>
                  <a:schemeClr val="accent2"/>
                </a:solidFill>
              </a:rPr>
            </a:br>
            <a:endParaRPr lang="en-IN" dirty="0">
              <a:solidFill>
                <a:schemeClr val="accent2"/>
              </a:solidFill>
            </a:endParaRPr>
          </a:p>
        </p:txBody>
      </p:sp>
      <p:sp>
        <p:nvSpPr>
          <p:cNvPr id="5" name="Content Placeholder 4"/>
          <p:cNvSpPr>
            <a:spLocks noGrp="1"/>
          </p:cNvSpPr>
          <p:nvPr>
            <p:ph idx="1"/>
          </p:nvPr>
        </p:nvSpPr>
        <p:spPr>
          <a:xfrm>
            <a:off x="838200" y="983674"/>
            <a:ext cx="10515600" cy="5193290"/>
          </a:xfrm>
        </p:spPr>
        <p:txBody>
          <a:bodyPr/>
          <a:lstStyle/>
          <a:p>
            <a:pPr marL="0" indent="0">
              <a:lnSpc>
                <a:spcPct val="150000"/>
              </a:lnSpc>
              <a:buNone/>
            </a:pPr>
            <a:endParaRPr lang="en-GB" sz="1800" b="1" dirty="0"/>
          </a:p>
          <a:p>
            <a:pPr lvl="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Explain need for AC to DC conversion </a:t>
            </a:r>
          </a:p>
          <a:p>
            <a:pPr marL="0" lvl="0" indent="0">
              <a:lnSpc>
                <a:spcPct val="150000"/>
              </a:lnSpc>
              <a:buNone/>
            </a:pPr>
            <a:endParaRPr lang="en-GB" sz="2400"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Discuss basic DC power supply unit. </a:t>
            </a:r>
          </a:p>
          <a:p>
            <a:pPr lvl="0">
              <a:lnSpc>
                <a:spcPct val="150000"/>
              </a:lnSpc>
              <a:buFont typeface="Wingdings" panose="05000000000000000000" pitchFamily="2" charset="2"/>
              <a:buChar char="Ø"/>
            </a:pPr>
            <a:endParaRPr lang="en-GB" sz="2400"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Discuss  and analyze the working of a various rectifier circuits.</a:t>
            </a:r>
          </a:p>
          <a:p>
            <a:pPr lvl="0">
              <a:lnSpc>
                <a:spcPct val="150000"/>
              </a:lnSpc>
              <a:buFont typeface="Wingdings" panose="05000000000000000000" pitchFamily="2" charset="2"/>
              <a:buChar char="Ø"/>
            </a:pPr>
            <a:endParaRPr lang="en-GB" sz="2400"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Explain how capacitor filter can be used to minimize the ac component.</a:t>
            </a:r>
            <a:endParaRPr lang="en-GB"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IN"/>
              <a:t>Department of Electronics &amp; Communication Engineering</a:t>
            </a:r>
            <a:endParaRPr lang="en-IN" dirty="0"/>
          </a:p>
        </p:txBody>
      </p:sp>
      <p:sp>
        <p:nvSpPr>
          <p:cNvPr id="3" name="Slide Number Placeholder 2"/>
          <p:cNvSpPr>
            <a:spLocks noGrp="1"/>
          </p:cNvSpPr>
          <p:nvPr>
            <p:ph type="sldNum" sz="quarter" idx="12"/>
          </p:nvPr>
        </p:nvSpPr>
        <p:spPr/>
        <p:txBody>
          <a:bodyPr/>
          <a:lstStyle/>
          <a:p>
            <a:fld id="{77AB18A3-9443-42CE-83B9-DF240F8D6231}" type="slidenum">
              <a:rPr lang="en-IN" smtClean="0"/>
              <a:t>2</a:t>
            </a:fld>
            <a:endParaRPr lang="en-IN"/>
          </a:p>
        </p:txBody>
      </p:sp>
    </p:spTree>
    <p:extLst>
      <p:ext uri="{BB962C8B-B14F-4D97-AF65-F5344CB8AC3E}">
        <p14:creationId xmlns:p14="http://schemas.microsoft.com/office/powerpoint/2010/main" val="138020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5018"/>
            <a:ext cx="10515600" cy="609600"/>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Ripple factor (</a:t>
            </a:r>
            <a:r>
              <a:rPr lang="el-GR" sz="2800" b="1" dirty="0">
                <a:solidFill>
                  <a:schemeClr val="accent2"/>
                </a:solidFill>
                <a:latin typeface="Times New Roman" panose="02020603050405020304" pitchFamily="18" charset="0"/>
                <a:cs typeface="Times New Roman" panose="02020603050405020304" pitchFamily="18" charset="0"/>
              </a:rPr>
              <a:t>ϒ</a:t>
            </a:r>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371600"/>
                <a:ext cx="11062855" cy="4805363"/>
              </a:xfrm>
            </p:spPr>
            <p:txBody>
              <a:bodyPr/>
              <a:lstStyle/>
              <a:p>
                <a:pPr marL="0" indent="0">
                  <a:buNone/>
                </a:pPr>
                <a:r>
                  <a:rPr lang="el-GR" dirty="0"/>
                  <a:t>ϒ</a:t>
                </a:r>
                <a:r>
                  <a:rPr lang="en-IN" dirty="0"/>
                  <a:t>= </a:t>
                </a:r>
                <a14:m>
                  <m:oMath xmlns:m="http://schemas.openxmlformats.org/officeDocument/2006/math">
                    <m:f>
                      <m:fPr>
                        <m:ctrlPr>
                          <a:rPr lang="en-IN" i="1">
                            <a:latin typeface="Cambria Math" panose="02040503050406030204" pitchFamily="18" charset="0"/>
                          </a:rPr>
                        </m:ctrlPr>
                      </m:fPr>
                      <m:num>
                        <m:r>
                          <m:rPr>
                            <m:sty m:val="p"/>
                          </m:rPr>
                          <a:rPr lang="en-IN">
                            <a:latin typeface="Cambria Math" panose="02040503050406030204" pitchFamily="18" charset="0"/>
                          </a:rPr>
                          <m:t>RMS</m:t>
                        </m:r>
                        <m:r>
                          <a:rPr lang="en-IN">
                            <a:latin typeface="Cambria Math" panose="02040503050406030204" pitchFamily="18" charset="0"/>
                          </a:rPr>
                          <m:t> </m:t>
                        </m:r>
                        <m:r>
                          <m:rPr>
                            <m:sty m:val="p"/>
                          </m:rPr>
                          <a:rPr lang="en-IN">
                            <a:latin typeface="Cambria Math" panose="02040503050406030204" pitchFamily="18" charset="0"/>
                          </a:rPr>
                          <m:t>value</m:t>
                        </m:r>
                        <m:r>
                          <a:rPr lang="en-IN">
                            <a:latin typeface="Cambria Math" panose="02040503050406030204" pitchFamily="18" charset="0"/>
                          </a:rPr>
                          <m:t> </m:t>
                        </m:r>
                        <m:r>
                          <m:rPr>
                            <m:sty m:val="p"/>
                          </m:rPr>
                          <a:rPr lang="en-IN">
                            <a:latin typeface="Cambria Math" panose="02040503050406030204" pitchFamily="18" charset="0"/>
                          </a:rPr>
                          <m:t>of</m:t>
                        </m:r>
                        <m:r>
                          <a:rPr lang="en-IN">
                            <a:latin typeface="Cambria Math" panose="02040503050406030204" pitchFamily="18" charset="0"/>
                          </a:rPr>
                          <m:t> </m:t>
                        </m:r>
                        <m:r>
                          <m:rPr>
                            <m:sty m:val="p"/>
                          </m:rPr>
                          <a:rPr lang="en-IN">
                            <a:latin typeface="Cambria Math" panose="02040503050406030204" pitchFamily="18" charset="0"/>
                          </a:rPr>
                          <m:t>the</m:t>
                        </m:r>
                        <m:r>
                          <a:rPr lang="en-IN">
                            <a:latin typeface="Cambria Math" panose="02040503050406030204" pitchFamily="18" charset="0"/>
                          </a:rPr>
                          <m:t> </m:t>
                        </m:r>
                        <m:r>
                          <m:rPr>
                            <m:sty m:val="p"/>
                          </m:rPr>
                          <a:rPr lang="en-IN">
                            <a:latin typeface="Cambria Math" panose="02040503050406030204" pitchFamily="18" charset="0"/>
                          </a:rPr>
                          <m:t>AC</m:t>
                        </m:r>
                        <m:r>
                          <a:rPr lang="en-IN">
                            <a:latin typeface="Cambria Math" panose="02040503050406030204" pitchFamily="18" charset="0"/>
                          </a:rPr>
                          <m:t> </m:t>
                        </m:r>
                        <m:r>
                          <m:rPr>
                            <m:sty m:val="p"/>
                          </m:rPr>
                          <a:rPr lang="en-IN">
                            <a:latin typeface="Cambria Math" panose="02040503050406030204" pitchFamily="18" charset="0"/>
                          </a:rPr>
                          <m:t>component</m:t>
                        </m:r>
                        <m:r>
                          <a:rPr lang="en-IN">
                            <a:latin typeface="Cambria Math" panose="02040503050406030204" pitchFamily="18" charset="0"/>
                          </a:rPr>
                          <m:t> </m:t>
                        </m:r>
                        <m:r>
                          <m:rPr>
                            <m:sty m:val="p"/>
                          </m:rPr>
                          <a:rPr lang="en-IN">
                            <a:latin typeface="Cambria Math" panose="02040503050406030204" pitchFamily="18" charset="0"/>
                          </a:rPr>
                          <m:t>of</m:t>
                        </m:r>
                        <m:r>
                          <a:rPr lang="en-IN">
                            <a:latin typeface="Cambria Math" panose="02040503050406030204" pitchFamily="18" charset="0"/>
                          </a:rPr>
                          <m:t> </m:t>
                        </m:r>
                        <m:r>
                          <m:rPr>
                            <m:sty m:val="p"/>
                          </m:rPr>
                          <a:rPr lang="en-IN">
                            <a:latin typeface="Cambria Math" panose="02040503050406030204" pitchFamily="18" charset="0"/>
                          </a:rPr>
                          <m:t>the</m:t>
                        </m:r>
                        <m:r>
                          <a:rPr lang="en-IN">
                            <a:latin typeface="Cambria Math" panose="02040503050406030204" pitchFamily="18" charset="0"/>
                          </a:rPr>
                          <m:t> </m:t>
                        </m:r>
                        <m:r>
                          <m:rPr>
                            <m:sty m:val="p"/>
                          </m:rPr>
                          <a:rPr lang="en-IN">
                            <a:latin typeface="Cambria Math" panose="02040503050406030204" pitchFamily="18" charset="0"/>
                          </a:rPr>
                          <m:t>load</m:t>
                        </m:r>
                        <m:r>
                          <a:rPr lang="en-IN">
                            <a:latin typeface="Cambria Math" panose="02040503050406030204" pitchFamily="18" charset="0"/>
                          </a:rPr>
                          <m:t> </m:t>
                        </m:r>
                        <m:r>
                          <m:rPr>
                            <m:sty m:val="p"/>
                          </m:rPr>
                          <a:rPr lang="en-IN">
                            <a:latin typeface="Cambria Math" panose="02040503050406030204" pitchFamily="18" charset="0"/>
                          </a:rPr>
                          <m:t>current</m:t>
                        </m:r>
                        <m:r>
                          <a:rPr lang="en-IN">
                            <a:latin typeface="Cambria Math" panose="02040503050406030204" pitchFamily="18" charset="0"/>
                          </a:rPr>
                          <m:t>/</m:t>
                        </m:r>
                        <m:r>
                          <m:rPr>
                            <m:sty m:val="p"/>
                          </m:rPr>
                          <a:rPr lang="en-IN">
                            <a:latin typeface="Cambria Math" panose="02040503050406030204" pitchFamily="18" charset="0"/>
                          </a:rPr>
                          <m:t>voltage</m:t>
                        </m:r>
                        <m:r>
                          <a:rPr lang="en-IN">
                            <a:latin typeface="Cambria Math" panose="02040503050406030204" pitchFamily="18" charset="0"/>
                          </a:rPr>
                          <m:t> </m:t>
                        </m:r>
                      </m:num>
                      <m:den>
                        <m:r>
                          <m:rPr>
                            <m:sty m:val="p"/>
                          </m:rPr>
                          <a:rPr lang="en-IN">
                            <a:latin typeface="Cambria Math" panose="02040503050406030204" pitchFamily="18" charset="0"/>
                          </a:rPr>
                          <m:t>DC</m:t>
                        </m:r>
                        <m:r>
                          <a:rPr lang="en-IN">
                            <a:latin typeface="Cambria Math" panose="02040503050406030204" pitchFamily="18" charset="0"/>
                          </a:rPr>
                          <m:t> </m:t>
                        </m:r>
                        <m:r>
                          <m:rPr>
                            <m:sty m:val="p"/>
                          </m:rPr>
                          <a:rPr lang="en-IN">
                            <a:latin typeface="Cambria Math" panose="02040503050406030204" pitchFamily="18" charset="0"/>
                          </a:rPr>
                          <m:t>component</m:t>
                        </m:r>
                        <m:r>
                          <a:rPr lang="en-IN">
                            <a:latin typeface="Cambria Math" panose="02040503050406030204" pitchFamily="18" charset="0"/>
                          </a:rPr>
                          <m:t> </m:t>
                        </m:r>
                        <m:r>
                          <m:rPr>
                            <m:sty m:val="p"/>
                          </m:rPr>
                          <a:rPr lang="en-IN">
                            <a:latin typeface="Cambria Math" panose="02040503050406030204" pitchFamily="18" charset="0"/>
                          </a:rPr>
                          <m:t>of</m:t>
                        </m:r>
                        <m:r>
                          <a:rPr lang="en-IN">
                            <a:latin typeface="Cambria Math" panose="02040503050406030204" pitchFamily="18" charset="0"/>
                          </a:rPr>
                          <m:t> </m:t>
                        </m:r>
                        <m:r>
                          <m:rPr>
                            <m:sty m:val="p"/>
                          </m:rPr>
                          <a:rPr lang="en-IN">
                            <a:latin typeface="Cambria Math" panose="02040503050406030204" pitchFamily="18" charset="0"/>
                          </a:rPr>
                          <m:t>the</m:t>
                        </m:r>
                        <m:r>
                          <a:rPr lang="en-IN">
                            <a:latin typeface="Cambria Math" panose="02040503050406030204" pitchFamily="18" charset="0"/>
                          </a:rPr>
                          <m:t> </m:t>
                        </m:r>
                        <m:r>
                          <m:rPr>
                            <m:sty m:val="p"/>
                          </m:rPr>
                          <a:rPr lang="en-IN">
                            <a:latin typeface="Cambria Math" panose="02040503050406030204" pitchFamily="18" charset="0"/>
                          </a:rPr>
                          <m:t>load</m:t>
                        </m:r>
                        <m:r>
                          <a:rPr lang="en-IN">
                            <a:latin typeface="Cambria Math" panose="02040503050406030204" pitchFamily="18" charset="0"/>
                          </a:rPr>
                          <m:t> </m:t>
                        </m:r>
                        <m:r>
                          <m:rPr>
                            <m:sty m:val="p"/>
                          </m:rPr>
                          <a:rPr lang="en-IN">
                            <a:latin typeface="Cambria Math" panose="02040503050406030204" pitchFamily="18" charset="0"/>
                          </a:rPr>
                          <m:t>current</m:t>
                        </m:r>
                        <m:r>
                          <a:rPr lang="en-IN" i="1">
                            <a:latin typeface="Cambria Math" panose="02040503050406030204" pitchFamily="18" charset="0"/>
                          </a:rPr>
                          <m:t>/</m:t>
                        </m:r>
                        <m:r>
                          <m:rPr>
                            <m:sty m:val="p"/>
                          </m:rPr>
                          <a:rPr lang="en-IN">
                            <a:latin typeface="Cambria Math" panose="02040503050406030204" pitchFamily="18" charset="0"/>
                          </a:rPr>
                          <m:t>voltage</m:t>
                        </m:r>
                      </m:den>
                    </m:f>
                  </m:oMath>
                </a14:m>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r>
                  <a:rPr lang="el-GR" dirty="0"/>
                  <a:t>ϒ </a:t>
                </a:r>
                <a:r>
                  <a:rPr lang="en-IN" dirty="0"/>
                  <a:t>=</a:t>
                </a:r>
                <a14:m>
                  <m:oMath xmlns:m="http://schemas.openxmlformats.org/officeDocument/2006/math">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d>
                              <m:dPr>
                                <m:ctrlPr>
                                  <a:rPr lang="en-IN" i="1">
                                    <a:latin typeface="Cambria Math" panose="02040503050406030204" pitchFamily="18" charset="0"/>
                                  </a:rPr>
                                </m:ctrlPr>
                              </m:dPr>
                              <m:e>
                                <m:f>
                                  <m:fPr>
                                    <m:ctrlPr>
                                      <a:rPr lang="en-IN" i="1">
                                        <a:latin typeface="Cambria Math" panose="02040503050406030204" pitchFamily="18" charset="0"/>
                                      </a:rPr>
                                    </m:ctrlPr>
                                  </m:fPr>
                                  <m:num>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US" b="0" i="0" dirty="0" smtClean="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num>
                                      <m:den>
                                        <m:r>
                                          <a:rPr lang="en-IN" i="1" dirty="0">
                                            <a:latin typeface="Cambria Math" panose="02040503050406030204" pitchFamily="18" charset="0"/>
                                            <a:cs typeface="Times New Roman" panose="02020603050405020304" pitchFamily="18" charset="0"/>
                                          </a:rPr>
                                          <m:t>2</m:t>
                                        </m:r>
                                      </m:den>
                                    </m:f>
                                  </m:num>
                                  <m:den>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US" b="0" i="0" dirty="0" smtClean="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n-IN" i="1" dirty="0">
                                            <a:latin typeface="Cambria Math" panose="02040503050406030204" pitchFamily="18" charset="0"/>
                                            <a:cs typeface="Times New Roman" panose="02020603050405020304" pitchFamily="18" charset="0"/>
                                          </a:rPr>
                                          <m:t>π</m:t>
                                        </m:r>
                                      </m:den>
                                    </m:f>
                                  </m:den>
                                </m:f>
                              </m:e>
                            </m:d>
                          </m:e>
                          <m:sup>
                            <m:r>
                              <a:rPr lang="en-IN" i="1">
                                <a:latin typeface="Cambria Math" panose="02040503050406030204" pitchFamily="18" charset="0"/>
                              </a:rPr>
                              <m:t>2</m:t>
                            </m:r>
                          </m:sup>
                        </m:sSup>
                        <m:r>
                          <a:rPr lang="en-IN" i="1">
                            <a:latin typeface="Cambria Math" panose="02040503050406030204" pitchFamily="18" charset="0"/>
                          </a:rPr>
                          <m:t>−1</m:t>
                        </m:r>
                      </m:e>
                    </m:rad>
                  </m:oMath>
                </a14:m>
                <a:r>
                  <a:rPr lang="en-IN" dirty="0"/>
                  <a:t>      = 1.21     independent of load current and input voltage</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371600"/>
                <a:ext cx="11062855" cy="4805363"/>
              </a:xfrm>
              <a:blipFill>
                <a:blip r:embed="rId2"/>
                <a:stretch>
                  <a:fillRect l="-1102" r="-606"/>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20</a:t>
            </a:fld>
            <a:endParaRPr lang="en-IN"/>
          </a:p>
        </p:txBody>
      </p:sp>
      <p:pic>
        <p:nvPicPr>
          <p:cNvPr id="6" name="Picture 5"/>
          <p:cNvPicPr>
            <a:picLocks noChangeAspect="1"/>
          </p:cNvPicPr>
          <p:nvPr/>
        </p:nvPicPr>
        <p:blipFill>
          <a:blip r:embed="rId3"/>
          <a:stretch>
            <a:fillRect/>
          </a:stretch>
        </p:blipFill>
        <p:spPr>
          <a:xfrm>
            <a:off x="735154" y="2248774"/>
            <a:ext cx="1771650" cy="1314450"/>
          </a:xfrm>
          <a:prstGeom prst="rect">
            <a:avLst/>
          </a:prstGeom>
        </p:spPr>
      </p:pic>
    </p:spTree>
    <p:extLst>
      <p:ext uri="{BB962C8B-B14F-4D97-AF65-F5344CB8AC3E}">
        <p14:creationId xmlns:p14="http://schemas.microsoft.com/office/powerpoint/2010/main" val="95964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8873"/>
            <a:ext cx="10515600" cy="637309"/>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Efficiency (</a:t>
            </a:r>
            <a:r>
              <a:rPr lang="el-GR" sz="2800" b="1" dirty="0">
                <a:solidFill>
                  <a:schemeClr val="accent2"/>
                </a:solidFill>
                <a:latin typeface="Times New Roman" panose="02020603050405020304" pitchFamily="18" charset="0"/>
                <a:cs typeface="Times New Roman" panose="02020603050405020304" pitchFamily="18" charset="0"/>
              </a:rPr>
              <a:t>η</a:t>
            </a:r>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19200"/>
                <a:ext cx="10515600" cy="4957763"/>
              </a:xfrm>
            </p:spPr>
            <p:txBody>
              <a:bodyPr/>
              <a:lstStyle/>
              <a:p>
                <a:pPr marL="0" indent="0">
                  <a:buNone/>
                </a:pPr>
                <a:r>
                  <a:rPr lang="el-GR" dirty="0"/>
                  <a:t>η</a:t>
                </a:r>
                <a:r>
                  <a:rPr lang="el-GR" b="1" dirty="0"/>
                  <a:t> </a:t>
                </a:r>
                <a:r>
                  <a:rPr lang="en-IN" dirty="0"/>
                  <a:t>= </a:t>
                </a:r>
                <a14:m>
                  <m:oMath xmlns:m="http://schemas.openxmlformats.org/officeDocument/2006/math">
                    <m:f>
                      <m:fPr>
                        <m:ctrlPr>
                          <a:rPr lang="en-IN" i="1">
                            <a:latin typeface="Cambria Math" panose="02040503050406030204" pitchFamily="18" charset="0"/>
                          </a:rPr>
                        </m:ctrlPr>
                      </m:fPr>
                      <m:num>
                        <m:r>
                          <m:rPr>
                            <m:sty m:val="p"/>
                          </m:rPr>
                          <a:rPr lang="en-IN">
                            <a:latin typeface="Cambria Math" panose="02040503050406030204" pitchFamily="18" charset="0"/>
                          </a:rPr>
                          <m:t>DC</m:t>
                        </m:r>
                        <m:r>
                          <a:rPr lang="en-IN">
                            <a:latin typeface="Cambria Math" panose="02040503050406030204" pitchFamily="18" charset="0"/>
                          </a:rPr>
                          <m:t> </m:t>
                        </m:r>
                        <m:r>
                          <m:rPr>
                            <m:sty m:val="p"/>
                          </m:rPr>
                          <a:rPr lang="en-IN">
                            <a:latin typeface="Cambria Math" panose="02040503050406030204" pitchFamily="18" charset="0"/>
                          </a:rPr>
                          <m:t>power</m:t>
                        </m:r>
                        <m:r>
                          <a:rPr lang="en-IN">
                            <a:latin typeface="Cambria Math" panose="02040503050406030204" pitchFamily="18" charset="0"/>
                          </a:rPr>
                          <m:t> </m:t>
                        </m:r>
                        <m:r>
                          <m:rPr>
                            <m:sty m:val="p"/>
                          </m:rPr>
                          <a:rPr lang="en-IN">
                            <a:latin typeface="Cambria Math" panose="02040503050406030204" pitchFamily="18" charset="0"/>
                          </a:rPr>
                          <m:t>delivered</m:t>
                        </m:r>
                        <m:r>
                          <a:rPr lang="en-IN">
                            <a:latin typeface="Cambria Math" panose="02040503050406030204" pitchFamily="18" charset="0"/>
                          </a:rPr>
                          <m:t> </m:t>
                        </m:r>
                        <m:r>
                          <m:rPr>
                            <m:sty m:val="p"/>
                          </m:rPr>
                          <a:rPr lang="en-IN">
                            <a:latin typeface="Cambria Math" panose="02040503050406030204" pitchFamily="18" charset="0"/>
                          </a:rPr>
                          <m:t>to</m:t>
                        </m:r>
                        <m:r>
                          <a:rPr lang="en-IN">
                            <a:latin typeface="Cambria Math" panose="02040503050406030204" pitchFamily="18" charset="0"/>
                          </a:rPr>
                          <m:t> </m:t>
                        </m:r>
                        <m:r>
                          <m:rPr>
                            <m:sty m:val="p"/>
                          </m:rPr>
                          <a:rPr lang="en-IN">
                            <a:latin typeface="Cambria Math" panose="02040503050406030204" pitchFamily="18" charset="0"/>
                          </a:rPr>
                          <m:t>the</m:t>
                        </m:r>
                        <m:r>
                          <a:rPr lang="en-IN">
                            <a:latin typeface="Cambria Math" panose="02040503050406030204" pitchFamily="18" charset="0"/>
                          </a:rPr>
                          <m:t> </m:t>
                        </m:r>
                        <m:r>
                          <m:rPr>
                            <m:sty m:val="p"/>
                          </m:rPr>
                          <a:rPr lang="en-IN">
                            <a:latin typeface="Cambria Math" panose="02040503050406030204" pitchFamily="18" charset="0"/>
                          </a:rPr>
                          <m:t>load</m:t>
                        </m:r>
                      </m:num>
                      <m:den>
                        <m:r>
                          <m:rPr>
                            <m:sty m:val="p"/>
                          </m:rPr>
                          <a:rPr lang="en-IN">
                            <a:latin typeface="Cambria Math" panose="02040503050406030204" pitchFamily="18" charset="0"/>
                          </a:rPr>
                          <m:t>AC</m:t>
                        </m:r>
                        <m:r>
                          <a:rPr lang="en-IN">
                            <a:latin typeface="Cambria Math" panose="02040503050406030204" pitchFamily="18" charset="0"/>
                          </a:rPr>
                          <m:t> </m:t>
                        </m:r>
                        <m:r>
                          <m:rPr>
                            <m:sty m:val="p"/>
                          </m:rPr>
                          <a:rPr lang="en-IN">
                            <a:latin typeface="Cambria Math" panose="02040503050406030204" pitchFamily="18" charset="0"/>
                          </a:rPr>
                          <m:t>power</m:t>
                        </m:r>
                        <m:r>
                          <a:rPr lang="en-IN">
                            <a:latin typeface="Cambria Math" panose="02040503050406030204" pitchFamily="18" charset="0"/>
                          </a:rPr>
                          <m:t> </m:t>
                        </m:r>
                        <m:r>
                          <m:rPr>
                            <m:sty m:val="p"/>
                          </m:rPr>
                          <a:rPr lang="en-IN">
                            <a:latin typeface="Cambria Math" panose="02040503050406030204" pitchFamily="18" charset="0"/>
                          </a:rPr>
                          <m:t>supplied</m:t>
                        </m:r>
                        <m:r>
                          <a:rPr lang="en-IN">
                            <a:latin typeface="Cambria Math" panose="02040503050406030204" pitchFamily="18" charset="0"/>
                          </a:rPr>
                          <m:t> </m:t>
                        </m:r>
                        <m:r>
                          <m:rPr>
                            <m:sty m:val="p"/>
                          </m:rPr>
                          <a:rPr lang="en-IN">
                            <a:latin typeface="Cambria Math" panose="02040503050406030204" pitchFamily="18" charset="0"/>
                          </a:rPr>
                          <m:t>by</m:t>
                        </m:r>
                        <m:r>
                          <a:rPr lang="en-IN">
                            <a:latin typeface="Cambria Math" panose="02040503050406030204" pitchFamily="18" charset="0"/>
                          </a:rPr>
                          <m:t> </m:t>
                        </m:r>
                        <m:sSup>
                          <m:sSupPr>
                            <m:ctrlPr>
                              <a:rPr lang="en-IN" i="1">
                                <a:latin typeface="Cambria Math" panose="02040503050406030204" pitchFamily="18" charset="0"/>
                              </a:rPr>
                            </m:ctrlPr>
                          </m:sSupPr>
                          <m:e>
                            <m:r>
                              <a:rPr lang="en-IN">
                                <a:latin typeface="Cambria Math" panose="02040503050406030204" pitchFamily="18" charset="0"/>
                              </a:rPr>
                              <m:t>2</m:t>
                            </m:r>
                          </m:e>
                          <m:sup>
                            <m:r>
                              <a:rPr lang="en-IN">
                                <a:latin typeface="Cambria Math" panose="02040503050406030204" pitchFamily="18" charset="0"/>
                              </a:rPr>
                              <m:t>0</m:t>
                            </m:r>
                          </m:sup>
                        </m:sSup>
                        <m:r>
                          <a:rPr lang="en-IN">
                            <a:latin typeface="Cambria Math" panose="02040503050406030204" pitchFamily="18" charset="0"/>
                          </a:rPr>
                          <m:t> </m:t>
                        </m:r>
                        <m:r>
                          <m:rPr>
                            <m:sty m:val="p"/>
                          </m:rPr>
                          <a:rPr lang="en-IN">
                            <a:latin typeface="Cambria Math" panose="02040503050406030204" pitchFamily="18" charset="0"/>
                          </a:rPr>
                          <m:t>of</m:t>
                        </m:r>
                        <m:r>
                          <a:rPr lang="en-IN">
                            <a:latin typeface="Cambria Math" panose="02040503050406030204" pitchFamily="18" charset="0"/>
                          </a:rPr>
                          <m:t> </m:t>
                        </m:r>
                        <m:r>
                          <m:rPr>
                            <m:sty m:val="p"/>
                          </m:rPr>
                          <a:rPr lang="en-IN">
                            <a:latin typeface="Cambria Math" panose="02040503050406030204" pitchFamily="18" charset="0"/>
                          </a:rPr>
                          <m:t>transformer</m:t>
                        </m:r>
                      </m:den>
                    </m:f>
                  </m:oMath>
                </a14:m>
                <a:r>
                  <a:rPr lang="en-IN" dirty="0"/>
                  <a:t>  </a:t>
                </a:r>
              </a:p>
              <a:p>
                <a:pPr marL="0" indent="0">
                  <a:buNone/>
                </a:pPr>
                <a:endParaRPr lang="en-IN" dirty="0"/>
              </a:p>
              <a:p>
                <a:pPr marL="0" indent="0">
                  <a:buNone/>
                </a:pP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𝑑𝑐</m:t>
                        </m:r>
                      </m:sub>
                    </m:sSub>
                  </m:oMath>
                </a14:m>
                <a:r>
                  <a:rPr lang="en-IN" dirty="0"/>
                  <a:t>=</a:t>
                </a:r>
                <a14:m>
                  <m:oMath xmlns:m="http://schemas.openxmlformats.org/officeDocument/2006/math">
                    <m:sSup>
                      <m:sSupPr>
                        <m:ctrlPr>
                          <a:rPr lang="en-IN" i="1" dirty="0">
                            <a:latin typeface="Cambria Math" panose="02040503050406030204" pitchFamily="18" charset="0"/>
                          </a:rPr>
                        </m:ctrlPr>
                      </m:sSupPr>
                      <m:e>
                        <m:sSub>
                          <m:sSubPr>
                            <m:ctrlPr>
                              <a:rPr lang="en-IN" i="1" dirty="0">
                                <a:latin typeface="Cambria Math" panose="02040503050406030204" pitchFamily="18" charset="0"/>
                              </a:rPr>
                            </m:ctrlPr>
                          </m:sSubPr>
                          <m:e>
                            <m:r>
                              <a:rPr lang="en-IN" i="1" dirty="0">
                                <a:latin typeface="Cambria Math" panose="02040503050406030204" pitchFamily="18" charset="0"/>
                              </a:rPr>
                              <m:t>𝐼</m:t>
                            </m:r>
                          </m:e>
                          <m:sub>
                            <m:r>
                              <a:rPr lang="en-IN" i="1" dirty="0">
                                <a:latin typeface="Cambria Math" panose="02040503050406030204" pitchFamily="18" charset="0"/>
                              </a:rPr>
                              <m:t>𝑑𝑐</m:t>
                            </m:r>
                          </m:sub>
                        </m:sSub>
                      </m:e>
                      <m:sup>
                        <m:r>
                          <a:rPr lang="en-IN" i="1" dirty="0">
                            <a:latin typeface="Cambria Math" panose="02040503050406030204" pitchFamily="18" charset="0"/>
                          </a:rPr>
                          <m:t>2</m:t>
                        </m:r>
                      </m:sup>
                    </m:sSup>
                    <m:r>
                      <a:rPr lang="en-IN" i="1" dirty="0">
                        <a:latin typeface="Cambria Math" panose="02040503050406030204" pitchFamily="18" charset="0"/>
                      </a:rPr>
                      <m:t>∗</m:t>
                    </m:r>
                  </m:oMath>
                </a14:m>
                <a:r>
                  <a:rPr lang="en-IN" dirty="0"/>
                  <a:t> </a:t>
                </a:r>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𝐿</m:t>
                        </m:r>
                      </m:sub>
                    </m:sSub>
                  </m:oMath>
                </a14:m>
                <a:r>
                  <a:rPr lang="en-IN" dirty="0"/>
                  <a:t> = </a:t>
                </a:r>
                <a14:m>
                  <m:oMath xmlns:m="http://schemas.openxmlformats.org/officeDocument/2006/math">
                    <m:f>
                      <m:fPr>
                        <m:ctrlPr>
                          <a:rPr lang="en-IN" i="1">
                            <a:latin typeface="Cambria Math" panose="02040503050406030204" pitchFamily="18" charset="0"/>
                          </a:rPr>
                        </m:ctrlPr>
                      </m:fPr>
                      <m:num>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𝑚</m:t>
                                </m:r>
                              </m:sub>
                            </m:sSub>
                          </m:e>
                          <m:sup>
                            <m:r>
                              <a:rPr lang="en-IN" i="1">
                                <a:latin typeface="Cambria Math" panose="02040503050406030204" pitchFamily="18" charset="0"/>
                              </a:rPr>
                              <m:t>2</m:t>
                            </m:r>
                          </m:sup>
                        </m:sSup>
                      </m:num>
                      <m:den>
                        <m:sSup>
                          <m:sSupPr>
                            <m:ctrlPr>
                              <a:rPr lang="en-IN" i="1">
                                <a:latin typeface="Cambria Math" panose="02040503050406030204" pitchFamily="18" charset="0"/>
                              </a:rPr>
                            </m:ctrlPr>
                          </m:sSupPr>
                          <m:e>
                            <m:r>
                              <m:rPr>
                                <m:sty m:val="p"/>
                              </m:rPr>
                              <a:rPr lang="el-GR" i="1">
                                <a:latin typeface="Cambria Math" panose="02040503050406030204" pitchFamily="18" charset="0"/>
                              </a:rPr>
                              <m:t>π</m:t>
                            </m:r>
                          </m:e>
                          <m:sup>
                            <m:r>
                              <a:rPr lang="en-IN" i="1">
                                <a:latin typeface="Cambria Math" panose="02040503050406030204" pitchFamily="18" charset="0"/>
                              </a:rPr>
                              <m:t>2</m:t>
                            </m:r>
                          </m:sup>
                        </m:sSup>
                      </m:den>
                    </m:f>
                  </m:oMath>
                </a14:m>
                <a:r>
                  <a:rPr lang="en-IN" dirty="0"/>
                  <a:t> * </a:t>
                </a:r>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𝐿</m:t>
                        </m:r>
                      </m:sub>
                    </m:sSub>
                  </m:oMath>
                </a14:m>
                <a:endParaRPr lang="en-IN" dirty="0"/>
              </a:p>
              <a:p>
                <a:pPr marL="0" indent="0">
                  <a:buNone/>
                </a:pP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𝑎𝑐</m:t>
                        </m:r>
                      </m:sub>
                    </m:sSub>
                  </m:oMath>
                </a14:m>
                <a:r>
                  <a:rPr lang="en-IN" dirty="0"/>
                  <a:t>= </a:t>
                </a:r>
                <a14:m>
                  <m:oMath xmlns:m="http://schemas.openxmlformats.org/officeDocument/2006/math">
                    <m:sSup>
                      <m:sSupPr>
                        <m:ctrlPr>
                          <a:rPr lang="en-IN" i="1" dirty="0">
                            <a:latin typeface="Cambria Math" panose="02040503050406030204" pitchFamily="18" charset="0"/>
                          </a:rPr>
                        </m:ctrlPr>
                      </m:sSupPr>
                      <m:e>
                        <m:sSub>
                          <m:sSubPr>
                            <m:ctrlPr>
                              <a:rPr lang="en-IN" i="1" dirty="0">
                                <a:latin typeface="Cambria Math" panose="02040503050406030204" pitchFamily="18" charset="0"/>
                              </a:rPr>
                            </m:ctrlPr>
                          </m:sSubPr>
                          <m:e>
                            <m:r>
                              <a:rPr lang="en-IN" i="1" dirty="0">
                                <a:latin typeface="Cambria Math" panose="02040503050406030204" pitchFamily="18" charset="0"/>
                              </a:rPr>
                              <m:t>𝐼</m:t>
                            </m:r>
                          </m:e>
                          <m:sub>
                            <m:r>
                              <a:rPr lang="en-IN" i="1" dirty="0">
                                <a:latin typeface="Cambria Math" panose="02040503050406030204" pitchFamily="18" charset="0"/>
                              </a:rPr>
                              <m:t>𝑎𝑐</m:t>
                            </m:r>
                          </m:sub>
                        </m:sSub>
                      </m:e>
                      <m:sup>
                        <m:r>
                          <a:rPr lang="en-IN" i="1" dirty="0">
                            <a:latin typeface="Cambria Math" panose="02040503050406030204" pitchFamily="18" charset="0"/>
                          </a:rPr>
                          <m:t>2</m:t>
                        </m:r>
                      </m:sup>
                    </m:sSup>
                    <m:r>
                      <a:rPr lang="en-IN" i="1" dirty="0">
                        <a:latin typeface="Cambria Math" panose="02040503050406030204" pitchFamily="18" charset="0"/>
                      </a:rPr>
                      <m:t>∗</m:t>
                    </m:r>
                  </m:oMath>
                </a14:m>
                <a:r>
                  <a:rPr lang="en-IN" dirty="0"/>
                  <a:t> </a:t>
                </a:r>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m:t>
                        </m:r>
                        <m:r>
                          <a:rPr lang="en-IN" i="1" dirty="0">
                            <a:latin typeface="Cambria Math" panose="02040503050406030204" pitchFamily="18" charset="0"/>
                          </a:rPr>
                          <m:t>𝑅</m:t>
                        </m:r>
                      </m:e>
                      <m:sub>
                        <m:r>
                          <a:rPr lang="en-IN" i="1" dirty="0">
                            <a:latin typeface="Cambria Math" panose="02040503050406030204" pitchFamily="18" charset="0"/>
                          </a:rPr>
                          <m:t>𝐿</m:t>
                        </m:r>
                      </m:sub>
                    </m:sSub>
                    <m:r>
                      <a:rPr lang="en-IN" i="1" dirty="0">
                        <a:latin typeface="Cambria Math" panose="02040503050406030204" pitchFamily="18" charset="0"/>
                      </a:rPr>
                      <m:t>+</m:t>
                    </m:r>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𝐹</m:t>
                        </m:r>
                      </m:sub>
                    </m:sSub>
                    <m:r>
                      <a:rPr lang="en-IN" i="1" dirty="0">
                        <a:latin typeface="Cambria Math" panose="02040503050406030204" pitchFamily="18" charset="0"/>
                      </a:rPr>
                      <m:t>)</m:t>
                    </m:r>
                  </m:oMath>
                </a14:m>
                <a:r>
                  <a:rPr lang="en-IN" dirty="0"/>
                  <a:t>= </a:t>
                </a:r>
                <a14:m>
                  <m:oMath xmlns:m="http://schemas.openxmlformats.org/officeDocument/2006/math">
                    <m:f>
                      <m:fPr>
                        <m:ctrlPr>
                          <a:rPr lang="en-IN" i="1">
                            <a:latin typeface="Cambria Math" panose="02040503050406030204" pitchFamily="18" charset="0"/>
                          </a:rPr>
                        </m:ctrlPr>
                      </m:fPr>
                      <m:num>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𝑚</m:t>
                                </m:r>
                              </m:sub>
                            </m:sSub>
                          </m:e>
                          <m:sup>
                            <m:r>
                              <a:rPr lang="en-IN" i="1">
                                <a:latin typeface="Cambria Math" panose="02040503050406030204" pitchFamily="18" charset="0"/>
                              </a:rPr>
                              <m:t>2</m:t>
                            </m:r>
                          </m:sup>
                        </m:sSup>
                      </m:num>
                      <m:den>
                        <m:r>
                          <a:rPr lang="en-IN" i="1">
                            <a:latin typeface="Cambria Math" panose="02040503050406030204" pitchFamily="18" charset="0"/>
                          </a:rPr>
                          <m:t>4</m:t>
                        </m:r>
                      </m:den>
                    </m:f>
                  </m:oMath>
                </a14:m>
                <a:r>
                  <a:rPr lang="en-IN" dirty="0"/>
                  <a:t> *</a:t>
                </a:r>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m:t>
                        </m:r>
                        <m:r>
                          <a:rPr lang="en-IN" i="1" dirty="0">
                            <a:latin typeface="Cambria Math" panose="02040503050406030204" pitchFamily="18" charset="0"/>
                          </a:rPr>
                          <m:t>𝑅</m:t>
                        </m:r>
                      </m:e>
                      <m:sub>
                        <m:r>
                          <a:rPr lang="en-IN" i="1" dirty="0">
                            <a:latin typeface="Cambria Math" panose="02040503050406030204" pitchFamily="18" charset="0"/>
                          </a:rPr>
                          <m:t>𝐿</m:t>
                        </m:r>
                      </m:sub>
                    </m:sSub>
                    <m:r>
                      <a:rPr lang="en-IN" i="1" dirty="0">
                        <a:latin typeface="Cambria Math" panose="02040503050406030204" pitchFamily="18" charset="0"/>
                      </a:rPr>
                      <m:t>+</m:t>
                    </m:r>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𝐹</m:t>
                        </m:r>
                      </m:sub>
                    </m:sSub>
                    <m:r>
                      <a:rPr lang="en-IN" i="1" dirty="0">
                        <a:latin typeface="Cambria Math" panose="02040503050406030204" pitchFamily="18" charset="0"/>
                      </a:rPr>
                      <m:t>)</m:t>
                    </m:r>
                  </m:oMath>
                </a14:m>
                <a:endParaRPr lang="en-IN" dirty="0"/>
              </a:p>
              <a:p>
                <a:pPr marL="0" indent="0">
                  <a:buNone/>
                </a:pPr>
                <a:endParaRPr lang="en-IN" dirty="0"/>
              </a:p>
              <a:p>
                <a:pPr marL="0" indent="0">
                  <a:buNone/>
                </a:pPr>
                <a:r>
                  <a:rPr lang="el-GR" dirty="0"/>
                  <a:t>η </a:t>
                </a:r>
                <a:r>
                  <a:rPr lang="en-IN" dirty="0"/>
                  <a:t>= </a:t>
                </a:r>
                <a14:m>
                  <m:oMath xmlns:m="http://schemas.openxmlformats.org/officeDocument/2006/math">
                    <m:f>
                      <m:fPr>
                        <m:ctrlPr>
                          <a:rPr lang="en-IN" i="1">
                            <a:latin typeface="Cambria Math" panose="02040503050406030204" pitchFamily="18" charset="0"/>
                          </a:rPr>
                        </m:ctrlPr>
                      </m:fPr>
                      <m:num>
                        <m:f>
                          <m:fPr>
                            <m:ctrlPr>
                              <a:rPr lang="en-IN" i="1">
                                <a:latin typeface="Cambria Math" panose="02040503050406030204" pitchFamily="18" charset="0"/>
                              </a:rPr>
                            </m:ctrlPr>
                          </m:fPr>
                          <m:num>
                            <m:r>
                              <a:rPr lang="en-IN" i="1">
                                <a:latin typeface="Cambria Math" panose="02040503050406030204" pitchFamily="18" charset="0"/>
                              </a:rPr>
                              <m:t>4</m:t>
                            </m:r>
                          </m:num>
                          <m:den>
                            <m:sSup>
                              <m:sSupPr>
                                <m:ctrlPr>
                                  <a:rPr lang="en-IN" i="1">
                                    <a:latin typeface="Cambria Math" panose="02040503050406030204" pitchFamily="18" charset="0"/>
                                  </a:rPr>
                                </m:ctrlPr>
                              </m:sSupPr>
                              <m:e>
                                <m:r>
                                  <m:rPr>
                                    <m:sty m:val="p"/>
                                  </m:rPr>
                                  <a:rPr lang="el-GR" i="1">
                                    <a:latin typeface="Cambria Math" panose="02040503050406030204" pitchFamily="18" charset="0"/>
                                  </a:rPr>
                                  <m:t>π</m:t>
                                </m:r>
                              </m:e>
                              <m:sup>
                                <m:r>
                                  <a:rPr lang="en-IN" i="1">
                                    <a:latin typeface="Cambria Math" panose="02040503050406030204" pitchFamily="18" charset="0"/>
                                  </a:rPr>
                                  <m:t>2</m:t>
                                </m:r>
                              </m:sup>
                            </m:sSup>
                          </m:den>
                        </m:f>
                      </m:num>
                      <m:den>
                        <m:r>
                          <a:rPr lang="en-IN" i="1">
                            <a:latin typeface="Cambria Math" panose="02040503050406030204" pitchFamily="18" charset="0"/>
                          </a:rPr>
                          <m:t>1+</m:t>
                        </m:r>
                        <m:f>
                          <m:fPr>
                            <m:ctrlPr>
                              <a:rPr lang="en-IN" i="1">
                                <a:latin typeface="Cambria Math" panose="02040503050406030204" pitchFamily="18" charset="0"/>
                              </a:rPr>
                            </m:ctrlPr>
                          </m:fPr>
                          <m:num>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𝐹</m:t>
                                </m:r>
                              </m:sub>
                            </m:sSub>
                          </m:num>
                          <m:den>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𝐿</m:t>
                                </m:r>
                              </m:sub>
                            </m:sSub>
                          </m:den>
                        </m:f>
                      </m:den>
                    </m:f>
                  </m:oMath>
                </a14:m>
                <a:r>
                  <a:rPr lang="en-IN" dirty="0"/>
                  <a:t>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0.406</m:t>
                        </m:r>
                      </m:num>
                      <m:den>
                        <m:r>
                          <a:rPr lang="en-IN" i="1">
                            <a:latin typeface="Cambria Math" panose="02040503050406030204" pitchFamily="18" charset="0"/>
                          </a:rPr>
                          <m:t>1+</m:t>
                        </m:r>
                        <m:f>
                          <m:fPr>
                            <m:ctrlPr>
                              <a:rPr lang="en-IN" i="1">
                                <a:latin typeface="Cambria Math" panose="02040503050406030204" pitchFamily="18" charset="0"/>
                              </a:rPr>
                            </m:ctrlPr>
                          </m:fPr>
                          <m:num>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𝐹</m:t>
                                </m:r>
                              </m:sub>
                            </m:sSub>
                          </m:num>
                          <m:den>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𝐿</m:t>
                                </m:r>
                              </m:sub>
                            </m:sSub>
                          </m:den>
                        </m:f>
                      </m:den>
                    </m:f>
                  </m:oMath>
                </a14:m>
                <a:r>
                  <a:rPr lang="en-IN" dirty="0"/>
                  <a:t>   </a:t>
                </a:r>
              </a:p>
              <a:p>
                <a:pPr marL="0" indent="0">
                  <a:buNone/>
                </a:pPr>
                <a:r>
                  <a:rPr lang="en-IN" dirty="0"/>
                  <a:t>If diode is ideal, </a:t>
                </a:r>
                <a:r>
                  <a:rPr lang="el-GR" dirty="0"/>
                  <a:t>η</a:t>
                </a:r>
                <a:r>
                  <a:rPr lang="en-IN" dirty="0"/>
                  <a:t>= 40.6%</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19200"/>
                <a:ext cx="10515600" cy="4957763"/>
              </a:xfrm>
              <a:blipFill>
                <a:blip r:embed="rId2"/>
                <a:stretch>
                  <a:fillRect l="-1217"/>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21</a:t>
            </a:fld>
            <a:endParaRPr lang="en-IN"/>
          </a:p>
        </p:txBody>
      </p:sp>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539640" y="5828400"/>
              <a:ext cx="3960" cy="2520"/>
            </p14:xfrm>
          </p:contentPart>
        </mc:Choice>
        <mc:Fallback xmlns="">
          <p:pic>
            <p:nvPicPr>
              <p:cNvPr id="6" name="Ink 5"/>
              <p:cNvPicPr/>
              <p:nvPr/>
            </p:nvPicPr>
            <p:blipFill>
              <a:blip r:embed="rId4"/>
              <a:stretch>
                <a:fillRect/>
              </a:stretch>
            </p:blipFill>
            <p:spPr>
              <a:xfrm>
                <a:off x="517320" y="5738760"/>
                <a:ext cx="48600" cy="181440"/>
              </a:xfrm>
              <a:prstGeom prst="rect">
                <a:avLst/>
              </a:prstGeom>
            </p:spPr>
          </p:pic>
        </mc:Fallback>
      </mc:AlternateContent>
    </p:spTree>
    <p:extLst>
      <p:ext uri="{BB962C8B-B14F-4D97-AF65-F5344CB8AC3E}">
        <p14:creationId xmlns:p14="http://schemas.microsoft.com/office/powerpoint/2010/main" val="334196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1273"/>
            <a:ext cx="10515600" cy="859415"/>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Peak Inverse Voltage(PIV)</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t>Peak inverse voltage (PIV) is the maximum voltage which appears across the diode when it is reverse biased.</a:t>
                </a:r>
              </a:p>
              <a:p>
                <a:r>
                  <a:rPr lang="en-IN" dirty="0"/>
                  <a:t>Choose a diode such that the breakdown voltage of the diode is greater than PIV, otherwise the diode will get damaged.</a:t>
                </a:r>
              </a:p>
              <a:p>
                <a:pPr marL="0" indent="0">
                  <a:buNone/>
                </a:pPr>
                <a:endParaRPr lang="en-IN" dirty="0"/>
              </a:p>
              <a:p>
                <a:r>
                  <a:rPr lang="en-IN" dirty="0"/>
                  <a:t>For HWR choose a diode with PIV rating&gt; </a:t>
                </a:r>
                <a14:m>
                  <m:oMath xmlns:m="http://schemas.openxmlformats.org/officeDocument/2006/math">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oMath>
                </a14:m>
                <a:r>
                  <a:rPr lang="en-IN" dirty="0"/>
                  <a:t>  </a:t>
                </a:r>
              </a:p>
              <a:p>
                <a:pPr marL="0" indent="0">
                  <a:buNone/>
                </a:pPr>
                <a:endParaRPr lang="en-US" dirty="0"/>
              </a:p>
              <a:p>
                <a:pPr marL="0" indent="0">
                  <a:buNone/>
                </a:pP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22</a:t>
            </a:fld>
            <a:endParaRPr lang="en-IN"/>
          </a:p>
        </p:txBody>
      </p:sp>
      <p:pic>
        <p:nvPicPr>
          <p:cNvPr id="7" name="Picture 6"/>
          <p:cNvPicPr>
            <a:picLocks noChangeAspect="1"/>
          </p:cNvPicPr>
          <p:nvPr/>
        </p:nvPicPr>
        <p:blipFill>
          <a:blip r:embed="rId3"/>
          <a:stretch>
            <a:fillRect/>
          </a:stretch>
        </p:blipFill>
        <p:spPr>
          <a:xfrm>
            <a:off x="7606151" y="3714458"/>
            <a:ext cx="4267200" cy="2447925"/>
          </a:xfrm>
          <a:prstGeom prst="rect">
            <a:avLst/>
          </a:prstGeom>
        </p:spPr>
      </p:pic>
    </p:spTree>
    <p:extLst>
      <p:ext uri="{BB962C8B-B14F-4D97-AF65-F5344CB8AC3E}">
        <p14:creationId xmlns:p14="http://schemas.microsoft.com/office/powerpoint/2010/main" val="149069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3600" dirty="0">
                <a:solidFill>
                  <a:schemeClr val="accent2">
                    <a:lumMod val="75000"/>
                  </a:schemeClr>
                </a:solidFill>
              </a:rPr>
            </a:br>
            <a:r>
              <a:rPr lang="en-US" sz="3600" dirty="0">
                <a:solidFill>
                  <a:schemeClr val="accent2">
                    <a:lumMod val="75000"/>
                  </a:schemeClr>
                </a:solidFill>
              </a:rPr>
              <a:t>Topics covered in last class</a:t>
            </a:r>
            <a:endParaRPr lang="en-IN" sz="3600" dirty="0">
              <a:solidFill>
                <a:schemeClr val="accent2">
                  <a:lumMod val="75000"/>
                </a:schemeClr>
              </a:solidFill>
            </a:endParaRPr>
          </a:p>
        </p:txBody>
      </p:sp>
      <p:sp>
        <p:nvSpPr>
          <p:cNvPr id="3" name="Content Placeholder 2"/>
          <p:cNvSpPr>
            <a:spLocks noGrp="1"/>
          </p:cNvSpPr>
          <p:nvPr>
            <p:ph idx="1"/>
          </p:nvPr>
        </p:nvSpPr>
        <p:spPr/>
        <p:txBody>
          <a:bodyPr/>
          <a:lstStyle/>
          <a:p>
            <a:r>
              <a:rPr lang="en-US" dirty="0"/>
              <a:t>Need of AC to DC conversion</a:t>
            </a:r>
          </a:p>
          <a:p>
            <a:r>
              <a:rPr lang="en-US" dirty="0"/>
              <a:t>Block diagram of DC power supply unit</a:t>
            </a:r>
          </a:p>
          <a:p>
            <a:r>
              <a:rPr lang="en-US" dirty="0"/>
              <a:t>Introduction to Rectifiers</a:t>
            </a:r>
          </a:p>
          <a:p>
            <a:r>
              <a:rPr lang="en-US" dirty="0"/>
              <a:t>Working of half wave rectifier</a:t>
            </a:r>
          </a:p>
          <a:p>
            <a:r>
              <a:rPr lang="en-US" dirty="0"/>
              <a:t>Performance analysis of half wave rectifier</a:t>
            </a:r>
            <a:endParaRPr lang="en-IN" dirty="0"/>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23</a:t>
            </a:fld>
            <a:endParaRPr lang="en-IN"/>
          </a:p>
        </p:txBody>
      </p:sp>
    </p:spTree>
    <p:extLst>
      <p:ext uri="{BB962C8B-B14F-4D97-AF65-F5344CB8AC3E}">
        <p14:creationId xmlns:p14="http://schemas.microsoft.com/office/powerpoint/2010/main" val="3502972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746" y="697635"/>
            <a:ext cx="10515600" cy="784802"/>
          </a:xfrm>
        </p:spPr>
        <p:txBody>
          <a:bodyPr/>
          <a:lstStyle/>
          <a:p>
            <a:r>
              <a:rPr lang="en-IN" sz="3200" b="1" dirty="0">
                <a:solidFill>
                  <a:schemeClr val="accent2"/>
                </a:solidFill>
                <a:latin typeface="Times New Roman" panose="02020603050405020304" pitchFamily="18" charset="0"/>
                <a:cs typeface="Times New Roman" panose="02020603050405020304" pitchFamily="18" charset="0"/>
              </a:rPr>
              <a:t>Numerical Problems</a:t>
            </a:r>
            <a:endParaRPr lang="en-IN" sz="3200" dirty="0"/>
          </a:p>
        </p:txBody>
      </p:sp>
      <p:sp>
        <p:nvSpPr>
          <p:cNvPr id="3" name="Content Placeholder 2"/>
          <p:cNvSpPr>
            <a:spLocks noGrp="1"/>
          </p:cNvSpPr>
          <p:nvPr>
            <p:ph idx="1"/>
          </p:nvPr>
        </p:nvSpPr>
        <p:spPr>
          <a:xfrm>
            <a:off x="214745" y="1354569"/>
            <a:ext cx="10515600" cy="4866121"/>
          </a:xfrm>
        </p:spPr>
        <p:txBody>
          <a:bodyPr/>
          <a:lstStyle/>
          <a:p>
            <a:pPr marL="0" indent="0">
              <a:buNone/>
            </a:pPr>
            <a:r>
              <a:rPr lang="en-US" altLang="en-US" sz="2400" dirty="0">
                <a:latin typeface="Times New Roman" panose="02020603050405020304" pitchFamily="18" charset="0"/>
              </a:rPr>
              <a:t>Q1. A voltage v = 100 Sin </a:t>
            </a:r>
            <a:r>
              <a:rPr lang="el-GR" altLang="en-US" sz="2200" dirty="0">
                <a:cs typeface="Times New Roman" panose="02020603050405020304" pitchFamily="18" charset="0"/>
              </a:rPr>
              <a:t>ω</a:t>
            </a:r>
            <a:r>
              <a:rPr lang="en-US" altLang="en-US" sz="2200" dirty="0">
                <a:cs typeface="Times New Roman" panose="02020603050405020304" pitchFamily="18" charset="0"/>
              </a:rPr>
              <a:t>t</a:t>
            </a:r>
            <a:r>
              <a:rPr lang="en-US" altLang="en-US" sz="2200" dirty="0">
                <a:latin typeface="Times New Roman" panose="02020603050405020304" pitchFamily="18" charset="0"/>
              </a:rPr>
              <a:t> </a:t>
            </a:r>
            <a:r>
              <a:rPr lang="en-US" altLang="en-US" sz="2400" dirty="0">
                <a:latin typeface="Times New Roman" panose="02020603050405020304" pitchFamily="18" charset="0"/>
              </a:rPr>
              <a:t>and frequency 50 Hz is applied to half wave rectifier. If the load resistance is 2K</a:t>
            </a:r>
            <a:r>
              <a:rPr lang="en-US" altLang="en-US" sz="2400" dirty="0">
                <a:latin typeface="Times New Roman" panose="02020603050405020304" pitchFamily="18" charset="0"/>
                <a:cs typeface="Times New Roman" panose="02020603050405020304" pitchFamily="18" charset="0"/>
              </a:rPr>
              <a:t>Ω , calculate:</a:t>
            </a:r>
          </a:p>
          <a:p>
            <a:pPr marL="990600" lvl="1" indent="-533400">
              <a:buFontTx/>
              <a:buAutoNum type="alphaLcParenR"/>
            </a:pPr>
            <a:r>
              <a:rPr lang="en-US" altLang="en-US" dirty="0">
                <a:latin typeface="Times New Roman" panose="02020603050405020304" pitchFamily="18" charset="0"/>
                <a:cs typeface="Times New Roman" panose="02020603050405020304" pitchFamily="18" charset="0"/>
              </a:rPr>
              <a:t>Peak value of load current </a:t>
            </a:r>
          </a:p>
          <a:p>
            <a:pPr marL="990600" lvl="1" indent="-533400">
              <a:buFontTx/>
              <a:buAutoNum type="alphaLcParenR"/>
            </a:pPr>
            <a:r>
              <a:rPr lang="en-US" altLang="en-US" dirty="0">
                <a:latin typeface="Times New Roman" panose="02020603050405020304" pitchFamily="18" charset="0"/>
                <a:cs typeface="Times New Roman" panose="02020603050405020304" pitchFamily="18" charset="0"/>
              </a:rPr>
              <a:t>Average load current</a:t>
            </a:r>
          </a:p>
          <a:p>
            <a:pPr marL="990600" lvl="1" indent="-533400">
              <a:buFontTx/>
              <a:buAutoNum type="alphaLcParenR"/>
            </a:pPr>
            <a:r>
              <a:rPr lang="en-US" altLang="en-US" dirty="0" err="1">
                <a:latin typeface="Times New Roman" panose="02020603050405020304" pitchFamily="18" charset="0"/>
                <a:cs typeface="Times New Roman" panose="02020603050405020304" pitchFamily="18" charset="0"/>
              </a:rPr>
              <a:t>Rms</a:t>
            </a:r>
            <a:r>
              <a:rPr lang="en-US" altLang="en-US" dirty="0">
                <a:latin typeface="Times New Roman" panose="02020603050405020304" pitchFamily="18" charset="0"/>
                <a:cs typeface="Times New Roman" panose="02020603050405020304" pitchFamily="18" charset="0"/>
              </a:rPr>
              <a:t> or effective load current</a:t>
            </a:r>
          </a:p>
          <a:p>
            <a:pPr marL="990600" lvl="1" indent="-533400">
              <a:buFontTx/>
              <a:buAutoNum type="alphaLcParenR"/>
            </a:pPr>
            <a:r>
              <a:rPr lang="en-US" altLang="en-US" dirty="0">
                <a:latin typeface="Times New Roman" panose="02020603050405020304" pitchFamily="18" charset="0"/>
                <a:cs typeface="Times New Roman" panose="02020603050405020304" pitchFamily="18" charset="0"/>
              </a:rPr>
              <a:t>Average output voltage, </a:t>
            </a:r>
            <a:r>
              <a:rPr lang="en-US" altLang="en-US" dirty="0" err="1">
                <a:latin typeface="Times New Roman" panose="02020603050405020304" pitchFamily="18" charset="0"/>
                <a:cs typeface="Times New Roman" panose="02020603050405020304" pitchFamily="18" charset="0"/>
              </a:rPr>
              <a:t>Rms</a:t>
            </a:r>
            <a:r>
              <a:rPr lang="en-US" altLang="en-US" dirty="0">
                <a:latin typeface="Times New Roman" panose="02020603050405020304" pitchFamily="18" charset="0"/>
                <a:cs typeface="Times New Roman" panose="02020603050405020304" pitchFamily="18" charset="0"/>
              </a:rPr>
              <a:t> output voltage</a:t>
            </a:r>
          </a:p>
          <a:p>
            <a:pPr marL="990600" lvl="1" indent="-533400">
              <a:buFontTx/>
              <a:buAutoNum type="alphaLcParenR"/>
            </a:pPr>
            <a:r>
              <a:rPr lang="en-US" altLang="en-US" dirty="0">
                <a:latin typeface="Times New Roman" panose="02020603050405020304" pitchFamily="18" charset="0"/>
                <a:cs typeface="Times New Roman" panose="02020603050405020304" pitchFamily="18" charset="0"/>
              </a:rPr>
              <a:t>AC input power, DC output power</a:t>
            </a:r>
          </a:p>
          <a:p>
            <a:pPr marL="990600" lvl="1" indent="-533400">
              <a:buFontTx/>
              <a:buAutoNum type="alphaLcParenR"/>
            </a:pPr>
            <a:r>
              <a:rPr lang="en-US" altLang="en-US" dirty="0">
                <a:latin typeface="Times New Roman" panose="02020603050405020304" pitchFamily="18" charset="0"/>
                <a:cs typeface="Times New Roman" panose="02020603050405020304" pitchFamily="18" charset="0"/>
              </a:rPr>
              <a:t>Efficiency</a:t>
            </a:r>
          </a:p>
          <a:p>
            <a:pPr marL="990600" lvl="1" indent="-533400">
              <a:buFontTx/>
              <a:buAutoNum type="alphaLcParenR"/>
            </a:pPr>
            <a:r>
              <a:rPr lang="en-US" altLang="en-US" dirty="0">
                <a:latin typeface="Times New Roman" panose="02020603050405020304" pitchFamily="18" charset="0"/>
                <a:cs typeface="Times New Roman" panose="02020603050405020304" pitchFamily="18" charset="0"/>
              </a:rPr>
              <a:t>Ripple factor</a:t>
            </a:r>
          </a:p>
          <a:p>
            <a:pPr marL="457200" lvl="1" indent="0">
              <a:buNone/>
            </a:pPr>
            <a:endParaRPr lang="en-US" altLang="en-US" dirty="0">
              <a:latin typeface="Times New Roman" panose="02020603050405020304" pitchFamily="18" charset="0"/>
              <a:cs typeface="Times New Roman" panose="02020603050405020304" pitchFamily="18" charset="0"/>
            </a:endParaRPr>
          </a:p>
          <a:p>
            <a:pPr marL="457200" lvl="1" indent="0">
              <a:buNone/>
            </a:pPr>
            <a:r>
              <a:rPr lang="en-US" altLang="en-US" dirty="0" err="1">
                <a:solidFill>
                  <a:srgbClr val="C00000"/>
                </a:solidFill>
                <a:latin typeface="Times New Roman" panose="02020603050405020304" pitchFamily="18" charset="0"/>
                <a:cs typeface="Times New Roman" panose="02020603050405020304" pitchFamily="18" charset="0"/>
              </a:rPr>
              <a:t>Ans</a:t>
            </a:r>
            <a:r>
              <a:rPr lang="en-US" altLang="en-US" dirty="0">
                <a:solidFill>
                  <a:srgbClr val="C00000"/>
                </a:solidFill>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Vm</a:t>
            </a:r>
            <a:r>
              <a:rPr lang="en-US" altLang="en-US" dirty="0">
                <a:latin typeface="Times New Roman" panose="02020603050405020304" pitchFamily="18" charset="0"/>
                <a:cs typeface="Times New Roman" panose="02020603050405020304" pitchFamily="18" charset="0"/>
              </a:rPr>
              <a:t>=100V, (a) 50mA, (b)15.9mA, (c) 25mA (d) 31.8V , 50V (e) 1.25W, 0.50562W (f) 0.404 (g) 1.21 </a:t>
            </a:r>
          </a:p>
          <a:p>
            <a:pPr marL="990600" lvl="1" indent="-533400">
              <a:buFontTx/>
              <a:buAutoNum type="alphaLcParenR"/>
            </a:pPr>
            <a:endParaRPr lang="en-US" altLang="en-US" dirty="0">
              <a:latin typeface="Times New Roman" panose="02020603050405020304" pitchFamily="18" charset="0"/>
              <a:cs typeface="Times New Roman" panose="02020603050405020304" pitchFamily="18" charset="0"/>
            </a:endParaRPr>
          </a:p>
          <a:p>
            <a:pPr marL="457200" lvl="1" indent="0">
              <a:buNone/>
            </a:pPr>
            <a:endParaRPr lang="en-US" altLang="en-US" dirty="0">
              <a:latin typeface="Times New Roman" panose="02020603050405020304" pitchFamily="18" charset="0"/>
              <a:cs typeface="Times New Roman" panose="02020603050405020304" pitchFamily="18" charset="0"/>
            </a:endParaRPr>
          </a:p>
          <a:p>
            <a:endParaRPr lang="en-IN" dirty="0"/>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24</a:t>
            </a:fld>
            <a:endParaRPr lang="en-IN"/>
          </a:p>
        </p:txBody>
      </p:sp>
    </p:spTree>
    <p:extLst>
      <p:ext uri="{BB962C8B-B14F-4D97-AF65-F5344CB8AC3E}">
        <p14:creationId xmlns:p14="http://schemas.microsoft.com/office/powerpoint/2010/main" val="142740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029743"/>
                <a:ext cx="10515600" cy="5165581"/>
              </a:xfrm>
            </p:spPr>
            <p:txBody>
              <a:bodyPr/>
              <a:lstStyle/>
              <a:p>
                <a:pPr marL="0" indent="0">
                  <a:buNone/>
                </a:pPr>
                <a:r>
                  <a:rPr lang="en-IN" dirty="0"/>
                  <a:t>Q2. An AC input of 230V,50Hz is applied to a transformer having turns ratio 10:1. Secondary of the transformer is connected to a HWR. Find all the performance parameters of the rectifier.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oMath>
                </a14:m>
                <a:r>
                  <a:rPr lang="en-IN" dirty="0"/>
                  <a:t>= 1k</a:t>
                </a:r>
                <a:r>
                  <a:rPr lang="el-GR" dirty="0"/>
                  <a:t>Ω</a:t>
                </a:r>
                <a:endParaRPr lang="en-IN" dirty="0"/>
              </a:p>
              <a:p>
                <a:pPr marL="0" indent="0">
                  <a:buNone/>
                </a:pPr>
                <a:endParaRPr lang="en-IN" dirty="0"/>
              </a:p>
              <a:p>
                <a:pPr marL="0" indent="0">
                  <a:buNone/>
                </a:pPr>
                <a:r>
                  <a:rPr lang="en-IN" dirty="0"/>
                  <a:t>RMS voltage at the primary of transformer= 230V</a:t>
                </a:r>
              </a:p>
              <a:p>
                <a:pPr marL="0" indent="0">
                  <a:buNone/>
                </a:pPr>
                <a:r>
                  <a:rPr lang="en-IN" dirty="0"/>
                  <a:t>Turns ratio= 10:1</a:t>
                </a:r>
              </a:p>
              <a:p>
                <a:pPr marL="0" indent="0">
                  <a:buNone/>
                </a:pPr>
                <a:r>
                  <a:rPr lang="en-IN" dirty="0"/>
                  <a:t>RMS voltage at the secondary of transformer= 23V</a:t>
                </a:r>
              </a:p>
              <a:p>
                <a:pPr marL="0" indent="0">
                  <a:buNone/>
                </a:pPr>
                <a:endParaRPr lang="en-IN" b="1" i="1" dirty="0">
                  <a:latin typeface="Cambria Math" panose="02040503050406030204" pitchFamily="18" charset="0"/>
                  <a:ea typeface="Cambria Math" panose="02040503050406030204" pitchFamily="18" charset="0"/>
                </a:endParaRPr>
              </a:p>
              <a:p>
                <a:pPr marL="0" indent="0">
                  <a:buNone/>
                </a:pPr>
                <a:r>
                  <a:rPr lang="en-IN" dirty="0">
                    <a:latin typeface="Cambria Math" panose="02040503050406030204" pitchFamily="18" charset="0"/>
                    <a:ea typeface="Cambria Math" panose="02040503050406030204" pitchFamily="18" charset="0"/>
                  </a:rPr>
                  <a:t>Input to the rectifier </a:t>
                </a:r>
                <a14:m>
                  <m:oMath xmlns:m="http://schemas.openxmlformats.org/officeDocument/2006/math">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i</m:t>
                        </m:r>
                      </m:sub>
                    </m:sSub>
                  </m:oMath>
                </a14:m>
                <a:r>
                  <a:rPr lang="en-IN" dirty="0">
                    <a:latin typeface="Cambria Math" panose="02040503050406030204" pitchFamily="18" charset="0"/>
                    <a:ea typeface="Cambria Math" panose="02040503050406030204" pitchFamily="18" charset="0"/>
                  </a:rPr>
                  <a:t>=</a:t>
                </a:r>
                <a14:m>
                  <m:oMath xmlns:m="http://schemas.openxmlformats.org/officeDocument/2006/math">
                    <m:r>
                      <a:rPr lang="en-IN" i="1" dirty="0">
                        <a:latin typeface="Cambria Math" panose="02040503050406030204" pitchFamily="18" charset="0"/>
                      </a:rPr>
                      <m:t>32.52</m:t>
                    </m:r>
                  </m:oMath>
                </a14:m>
                <a:r>
                  <a:rPr lang="en-IN" dirty="0">
                    <a:latin typeface="Times New Roman" panose="02020603050405020304" pitchFamily="18" charset="0"/>
                    <a:cs typeface="Times New Roman" panose="02020603050405020304" pitchFamily="18" charset="0"/>
                  </a:rPr>
                  <a:t>sin (</a:t>
                </a:r>
                <a:r>
                  <a:rPr lang="el-GR" dirty="0">
                    <a:latin typeface="Times New Roman" panose="02020603050405020304" pitchFamily="18" charset="0"/>
                    <a:cs typeface="Times New Roman" panose="02020603050405020304" pitchFamily="18" charset="0"/>
                  </a:rPr>
                  <a:t>ω</a:t>
                </a:r>
                <a:r>
                  <a:rPr lang="en-IN" dirty="0">
                    <a:latin typeface="Times New Roman" panose="02020603050405020304" pitchFamily="18" charset="0"/>
                    <a:cs typeface="Times New Roman" panose="02020603050405020304" pitchFamily="18" charset="0"/>
                  </a:rPr>
                  <a:t>t)</a:t>
                </a:r>
                <a:endParaRPr lang="en-IN"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IN" b="1" i="1">
                        <a:latin typeface="Cambria Math" panose="02040503050406030204" pitchFamily="18" charset="0"/>
                        <a:ea typeface="Cambria Math" panose="02040503050406030204" pitchFamily="18" charset="0"/>
                      </a:rPr>
                      <m:t>∴</m:t>
                    </m:r>
                  </m:oMath>
                </a14:m>
                <a:r>
                  <a:rPr lang="en-IN" dirty="0"/>
                  <a:t> </a:t>
                </a:r>
                <a14:m>
                  <m:oMath xmlns:m="http://schemas.openxmlformats.org/officeDocument/2006/math">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oMath>
                </a14:m>
                <a:r>
                  <a:rPr lang="en-IN" dirty="0"/>
                  <a:t>= 32.52V</a:t>
                </a:r>
              </a:p>
              <a:p>
                <a:pPr marL="0" indent="0">
                  <a:buNone/>
                </a:pP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029743"/>
                <a:ext cx="10515600" cy="5165581"/>
              </a:xfrm>
              <a:blipFill>
                <a:blip r:embed="rId2"/>
                <a:stretch>
                  <a:fillRect l="-1217" t="-2007"/>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25</a:t>
            </a:fld>
            <a:endParaRPr lang="en-IN"/>
          </a:p>
        </p:txBody>
      </p:sp>
      <p:sp>
        <p:nvSpPr>
          <p:cNvPr id="2" name="Rectangle 1"/>
          <p:cNvSpPr/>
          <p:nvPr/>
        </p:nvSpPr>
        <p:spPr>
          <a:xfrm>
            <a:off x="7273636" y="2826327"/>
            <a:ext cx="879764" cy="387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684318" y="3400208"/>
            <a:ext cx="879764" cy="387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550727" y="3788136"/>
            <a:ext cx="879764" cy="387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641272" y="4835235"/>
            <a:ext cx="2909455" cy="581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804554" y="5417127"/>
            <a:ext cx="1201882" cy="387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9964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0" nodeType="click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8"/>
                                        </p:tgtEl>
                                      </p:cBhvr>
                                    </p:animEffect>
                                    <p:set>
                                      <p:cBhvr>
                                        <p:cTn id="42" dur="1" fill="hold">
                                          <p:stCondLst>
                                            <p:cond delay="499"/>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0" nodeType="clickEffect">
                                  <p:stCondLst>
                                    <p:cond delay="0"/>
                                  </p:stCondLst>
                                  <p:childTnLst>
                                    <p:animEffect transition="out" filter="fade">
                                      <p:cBhvr>
                                        <p:cTn id="50" dur="500"/>
                                        <p:tgtEl>
                                          <p:spTgt spid="9"/>
                                        </p:tgtEl>
                                      </p:cBhvr>
                                    </p:animEffect>
                                    <p:set>
                                      <p:cBhvr>
                                        <p:cTn id="5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14400"/>
                <a:ext cx="10515600" cy="5262563"/>
              </a:xfrm>
            </p:spPr>
            <p:txBody>
              <a:bodyPr/>
              <a:lstStyle/>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m</m:t>
                        </m:r>
                      </m:sub>
                    </m:sSub>
                  </m:oMath>
                </a14:m>
                <a:r>
                  <a:rPr lang="en-IN" dirty="0"/>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oMath>
                </a14:m>
                <a:r>
                  <a:rPr lang="en-IN" dirty="0"/>
                  <a:t> = 32.52mA</a:t>
                </a:r>
              </a:p>
              <a:p>
                <a:pPr marL="0" indent="0">
                  <a:buNone/>
                </a:pPr>
                <a:r>
                  <a:rPr lang="en-IN" dirty="0">
                    <a:latin typeface="Times New Roman" panose="02020603050405020304" pitchFamily="18" charset="0"/>
                    <a:cs typeface="Times New Roman" panose="02020603050405020304" pitchFamily="18" charset="0"/>
                  </a:rPr>
                  <a:t>Average/DC value of load current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I</m:t>
                        </m:r>
                      </m:e>
                      <m:sub>
                        <m:r>
                          <m:rPr>
                            <m:sty m:val="p"/>
                          </m:rPr>
                          <a:rPr lang="en-IN" i="1">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
                          <m:rPr>
                            <m:sty m:val="p"/>
                          </m:rPr>
                          <a:rPr lang="el-GR" i="1" dirty="0">
                            <a:latin typeface="Cambria Math" panose="02040503050406030204" pitchFamily="18" charset="0"/>
                          </a:rPr>
                          <m:t>π</m:t>
                        </m:r>
                      </m:den>
                    </m:f>
                  </m:oMath>
                </a14:m>
                <a:r>
                  <a:rPr lang="en-IN" dirty="0">
                    <a:latin typeface="Times New Roman" panose="02020603050405020304" pitchFamily="18" charset="0"/>
                    <a:cs typeface="Times New Roman" panose="02020603050405020304" pitchFamily="18" charset="0"/>
                  </a:rPr>
                  <a:t> = 10.35mA</a:t>
                </a:r>
              </a:p>
              <a:p>
                <a:pPr marL="0" indent="0">
                  <a:buNone/>
                </a:pPr>
                <a:r>
                  <a:rPr lang="en-IN" dirty="0">
                    <a:latin typeface="Times New Roman" panose="02020603050405020304" pitchFamily="18" charset="0"/>
                    <a:cs typeface="Times New Roman" panose="02020603050405020304" pitchFamily="18" charset="0"/>
                  </a:rPr>
                  <a:t>Average/DC voltage across the load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V</m:t>
                        </m:r>
                      </m:e>
                      <m:sub>
                        <m:r>
                          <m:rPr>
                            <m:sty m:val="p"/>
                          </m:rPr>
                          <a:rPr lang="en-IN" i="1">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num>
                      <m:den>
                        <m:r>
                          <m:rPr>
                            <m:sty m:val="p"/>
                          </m:rPr>
                          <a:rPr lang="el-GR" i="1" dirty="0">
                            <a:latin typeface="Cambria Math" panose="02040503050406030204" pitchFamily="18" charset="0"/>
                          </a:rPr>
                          <m:t>π</m:t>
                        </m:r>
                      </m:den>
                    </m:f>
                  </m:oMath>
                </a14:m>
                <a:r>
                  <a:rPr lang="en-IN" dirty="0">
                    <a:latin typeface="Times New Roman" panose="02020603050405020304" pitchFamily="18" charset="0"/>
                    <a:cs typeface="Times New Roman" panose="02020603050405020304" pitchFamily="18" charset="0"/>
                  </a:rPr>
                  <a:t> = 10.35V</a:t>
                </a:r>
              </a:p>
              <a:p>
                <a:pPr marL="0" indent="0">
                  <a:buNone/>
                </a:pPr>
                <a:r>
                  <a:rPr lang="en-IN" dirty="0">
                    <a:latin typeface="Times New Roman" panose="02020603050405020304" pitchFamily="18" charset="0"/>
                    <a:cs typeface="Times New Roman" panose="02020603050405020304" pitchFamily="18" charset="0"/>
                  </a:rPr>
                  <a:t>RMS value of load current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I</m:t>
                        </m:r>
                      </m:e>
                      <m:sub>
                        <m:r>
                          <m:rPr>
                            <m:sty m:val="p"/>
                          </m:rPr>
                          <a:rPr lang="en-IN" i="1">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
                          <a:rPr lang="en-IN" i="1" dirty="0">
                            <a:latin typeface="Cambria Math" panose="02040503050406030204" pitchFamily="18" charset="0"/>
                          </a:rPr>
                          <m:t>2</m:t>
                        </m:r>
                      </m:den>
                    </m:f>
                  </m:oMath>
                </a14:m>
                <a:r>
                  <a:rPr lang="en-IN" dirty="0">
                    <a:latin typeface="Times New Roman" panose="02020603050405020304" pitchFamily="18" charset="0"/>
                    <a:cs typeface="Times New Roman" panose="02020603050405020304" pitchFamily="18" charset="0"/>
                  </a:rPr>
                  <a:t> = 16.25mA</a:t>
                </a:r>
              </a:p>
              <a:p>
                <a:pPr marL="0" indent="0">
                  <a:buNone/>
                </a:pPr>
                <a:r>
                  <a:rPr lang="en-IN" dirty="0">
                    <a:latin typeface="Times New Roman" panose="02020603050405020304" pitchFamily="18" charset="0"/>
                    <a:cs typeface="Times New Roman" panose="02020603050405020304" pitchFamily="18" charset="0"/>
                  </a:rPr>
                  <a:t>RMS value of the load voltage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V</m:t>
                        </m:r>
                      </m:e>
                      <m:sub>
                        <m:r>
                          <m:rPr>
                            <m:sty m:val="p"/>
                          </m:rPr>
                          <a:rPr lang="en-IN" i="1">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num>
                      <m:den>
                        <m:r>
                          <a:rPr lang="en-IN" i="1" dirty="0">
                            <a:latin typeface="Cambria Math" panose="02040503050406030204" pitchFamily="18" charset="0"/>
                          </a:rPr>
                          <m:t>2</m:t>
                        </m:r>
                      </m:den>
                    </m:f>
                  </m:oMath>
                </a14:m>
                <a:r>
                  <a:rPr lang="en-IN" dirty="0">
                    <a:latin typeface="Times New Roman" panose="02020603050405020304" pitchFamily="18" charset="0"/>
                    <a:cs typeface="Times New Roman" panose="02020603050405020304" pitchFamily="18" charset="0"/>
                  </a:rPr>
                  <a:t> = 16.25V</a:t>
                </a:r>
              </a:p>
              <a:p>
                <a:pPr marL="0" indent="0">
                  <a:buNone/>
                </a:pPr>
                <a:r>
                  <a:rPr lang="en-IN" dirty="0"/>
                  <a:t>Ripple factor  </a:t>
                </a:r>
                <a:r>
                  <a:rPr lang="el-GR" dirty="0"/>
                  <a:t>ϒ </a:t>
                </a:r>
                <a:r>
                  <a:rPr lang="en-IN" dirty="0"/>
                  <a:t>=</a:t>
                </a:r>
                <a14:m>
                  <m:oMath xmlns:m="http://schemas.openxmlformats.org/officeDocument/2006/math">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d>
                              <m:dPr>
                                <m:ctrlPr>
                                  <a:rPr lang="en-IN" i="1">
                                    <a:latin typeface="Cambria Math" panose="02040503050406030204" pitchFamily="18" charset="0"/>
                                  </a:rPr>
                                </m:ctrlPr>
                              </m:dPr>
                              <m:e>
                                <m:f>
                                  <m:fPr>
                                    <m:ctrlPr>
                                      <a:rPr lang="en-IN" i="1">
                                        <a:latin typeface="Cambria Math" panose="02040503050406030204" pitchFamily="18" charset="0"/>
                                      </a:rPr>
                                    </m:ctrlPr>
                                  </m:fPr>
                                  <m:num>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a:rPr lang="en-IN" i="1" dirty="0">
                                            <a:latin typeface="Cambria Math" panose="02040503050406030204" pitchFamily="18" charset="0"/>
                                            <a:cs typeface="Times New Roman" panose="02020603050405020304" pitchFamily="18" charset="0"/>
                                          </a:rPr>
                                          <m:t>2</m:t>
                                        </m:r>
                                      </m:den>
                                    </m:f>
                                  </m:num>
                                  <m:den>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n-IN" i="1" dirty="0">
                                            <a:latin typeface="Cambria Math" panose="02040503050406030204" pitchFamily="18" charset="0"/>
                                            <a:cs typeface="Times New Roman" panose="02020603050405020304" pitchFamily="18" charset="0"/>
                                          </a:rPr>
                                          <m:t>π</m:t>
                                        </m:r>
                                      </m:den>
                                    </m:f>
                                  </m:den>
                                </m:f>
                              </m:e>
                            </m:d>
                          </m:e>
                          <m:sup>
                            <m:r>
                              <a:rPr lang="en-IN" i="1">
                                <a:latin typeface="Cambria Math" panose="02040503050406030204" pitchFamily="18" charset="0"/>
                              </a:rPr>
                              <m:t>2</m:t>
                            </m:r>
                          </m:sup>
                        </m:sSup>
                        <m:r>
                          <a:rPr lang="en-IN" i="1">
                            <a:latin typeface="Cambria Math" panose="02040503050406030204" pitchFamily="18" charset="0"/>
                          </a:rPr>
                          <m:t>−1</m:t>
                        </m:r>
                      </m:e>
                    </m:rad>
                  </m:oMath>
                </a14:m>
                <a:r>
                  <a:rPr lang="en-IN" dirty="0"/>
                  <a:t>      = 1.21</a:t>
                </a:r>
              </a:p>
              <a:p>
                <a:pPr marL="0" indent="0">
                  <a:buNone/>
                </a:pPr>
                <a:r>
                  <a:rPr lang="en-IN" dirty="0">
                    <a:latin typeface="Times New Roman" panose="02020603050405020304" pitchFamily="18" charset="0"/>
                    <a:cs typeface="Times New Roman" panose="02020603050405020304" pitchFamily="18" charset="0"/>
                  </a:rPr>
                  <a:t>Efficiency </a:t>
                </a:r>
                <a:r>
                  <a:rPr lang="el-GR" dirty="0"/>
                  <a:t>η</a:t>
                </a:r>
                <a:r>
                  <a:rPr lang="en-IN" dirty="0"/>
                  <a:t>= 40.6% </a:t>
                </a:r>
              </a:p>
              <a:p>
                <a:pPr marL="0" indent="0">
                  <a:buNone/>
                </a:pPr>
                <a:r>
                  <a:rPr lang="en-IN" dirty="0">
                    <a:latin typeface="Times New Roman" panose="02020603050405020304" pitchFamily="18" charset="0"/>
                    <a:cs typeface="Times New Roman" panose="02020603050405020304" pitchFamily="18" charset="0"/>
                  </a:rPr>
                  <a:t>PIV &gt; </a:t>
                </a:r>
                <a14:m>
                  <m:oMath xmlns:m="http://schemas.openxmlformats.org/officeDocument/2006/math">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oMath>
                </a14:m>
                <a:r>
                  <a:rPr lang="en-IN" dirty="0">
                    <a:latin typeface="Times New Roman" panose="02020603050405020304" pitchFamily="18" charset="0"/>
                    <a:cs typeface="Times New Roman" panose="02020603050405020304" pitchFamily="18" charset="0"/>
                  </a:rPr>
                  <a:t> : PIV &gt;32.52V</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14400"/>
                <a:ext cx="10515600" cy="5262563"/>
              </a:xfrm>
              <a:blipFill>
                <a:blip r:embed="rId3"/>
                <a:stretch>
                  <a:fillRect l="-1217" t="-116" b="-11472"/>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26</a:t>
            </a:fld>
            <a:endParaRPr lang="en-IN"/>
          </a:p>
        </p:txBody>
      </p:sp>
      <p:sp>
        <p:nvSpPr>
          <p:cNvPr id="6" name="Rectangle 5"/>
          <p:cNvSpPr/>
          <p:nvPr/>
        </p:nvSpPr>
        <p:spPr>
          <a:xfrm>
            <a:off x="2258290" y="914400"/>
            <a:ext cx="1551710"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183585" y="1593272"/>
            <a:ext cx="1551710"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7675418" y="2285277"/>
            <a:ext cx="1551710"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393871" y="3060770"/>
            <a:ext cx="1551710"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7058890" y="3752775"/>
            <a:ext cx="1662546"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5888181" y="4895235"/>
            <a:ext cx="1551710"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909453" y="5664345"/>
            <a:ext cx="1551710"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424545" y="6010348"/>
            <a:ext cx="2244437"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6219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0" nodeType="click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0" nodeType="clickEffect">
                                  <p:stCondLst>
                                    <p:cond delay="0"/>
                                  </p:stCondLst>
                                  <p:childTnLst>
                                    <p:animEffect transition="out" filter="fade">
                                      <p:cBhvr>
                                        <p:cTn id="55" dur="500"/>
                                        <p:tgtEl>
                                          <p:spTgt spid="11"/>
                                        </p:tgtEl>
                                      </p:cBhvr>
                                    </p:animEffect>
                                    <p:set>
                                      <p:cBhvr>
                                        <p:cTn id="56" dur="1" fill="hold">
                                          <p:stCondLst>
                                            <p:cond delay="499"/>
                                          </p:stCondLst>
                                        </p:cTn>
                                        <p:tgtEl>
                                          <p:spTgt spid="1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0" nodeType="clickEffect">
                                  <p:stCondLst>
                                    <p:cond delay="0"/>
                                  </p:stCondLst>
                                  <p:childTnLst>
                                    <p:animEffect transition="out" filter="fade">
                                      <p:cBhvr>
                                        <p:cTn id="64" dur="500"/>
                                        <p:tgtEl>
                                          <p:spTgt spid="12"/>
                                        </p:tgtEl>
                                      </p:cBhvr>
                                    </p:animEffect>
                                    <p:set>
                                      <p:cBhvr>
                                        <p:cTn id="65" dur="1" fill="hold">
                                          <p:stCondLst>
                                            <p:cond delay="499"/>
                                          </p:stCondLst>
                                        </p:cTn>
                                        <p:tgtEl>
                                          <p:spTgt spid="12"/>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0" nodeType="clickEffect">
                                  <p:stCondLst>
                                    <p:cond delay="0"/>
                                  </p:stCondLst>
                                  <p:childTnLst>
                                    <p:animEffect transition="out" filter="fade">
                                      <p:cBhvr>
                                        <p:cTn id="73" dur="500"/>
                                        <p:tgtEl>
                                          <p:spTgt spid="13"/>
                                        </p:tgtEl>
                                      </p:cBhvr>
                                    </p:animEffect>
                                    <p:set>
                                      <p:cBhvr>
                                        <p:cTn id="7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P spid="9" grpId="0" animBg="1"/>
      <p:bldP spid="10" grpId="0" animBg="1"/>
      <p:bldP spid="11" grpId="0" animBg="1"/>
      <p:bldP spid="12"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8982"/>
            <a:ext cx="10515600" cy="5317981"/>
          </a:xfrm>
        </p:spPr>
        <p:txBody>
          <a:bodyPr/>
          <a:lstStyle/>
          <a:p>
            <a:pPr marL="0" indent="0">
              <a:buNone/>
            </a:pPr>
            <a:r>
              <a:rPr lang="en-IN" dirty="0"/>
              <a:t>Q3. A sinusoidal voltage of peak value 10V is applied to a HWR. If the load resistance is 800</a:t>
            </a:r>
            <a:r>
              <a:rPr lang="el-GR" dirty="0"/>
              <a:t>Ω</a:t>
            </a:r>
            <a:r>
              <a:rPr lang="en-IN" dirty="0"/>
              <a:t>, calculate all the performance parameters of the rectifier.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a:p>
            <a:pPr marL="0" indent="0">
              <a:buNone/>
            </a:pPr>
            <a:endParaRPr lang="en-IN" dirty="0"/>
          </a:p>
          <a:p>
            <a:pPr marL="0" indent="0">
              <a:buNone/>
            </a:pPr>
            <a:endParaRPr lang="en-IN" dirty="0"/>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27</a:t>
            </a:fld>
            <a:endParaRPr lang="en-IN"/>
          </a:p>
        </p:txBody>
      </p:sp>
    </p:spTree>
    <p:extLst>
      <p:ext uri="{BB962C8B-B14F-4D97-AF65-F5344CB8AC3E}">
        <p14:creationId xmlns:p14="http://schemas.microsoft.com/office/powerpoint/2010/main" val="4708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4291"/>
            <a:ext cx="10515600" cy="484909"/>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Full Wave Rectifier with centre tapped transformer</a:t>
            </a:r>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28</a:t>
            </a:fld>
            <a:endParaRPr lang="en-IN"/>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2202" y="1458733"/>
            <a:ext cx="4315691" cy="4318611"/>
          </a:xfrm>
          <a:prstGeom prst="rect">
            <a:avLst/>
          </a:prstGeom>
          <a:noFill/>
          <a:ln>
            <a:noFill/>
          </a:ln>
        </p:spPr>
      </p:pic>
    </p:spTree>
    <p:extLst>
      <p:ext uri="{BB962C8B-B14F-4D97-AF65-F5344CB8AC3E}">
        <p14:creationId xmlns:p14="http://schemas.microsoft.com/office/powerpoint/2010/main" val="334609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4291"/>
            <a:ext cx="10515600" cy="484909"/>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Full Wave Rectifier with centre tapped transformer</a:t>
            </a:r>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29</a:t>
            </a:fld>
            <a:endParaRPr lang="en-IN"/>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472" y="1458733"/>
            <a:ext cx="4315691" cy="4318611"/>
          </a:xfrm>
          <a:prstGeom prst="rect">
            <a:avLst/>
          </a:prstGeom>
          <a:noFill/>
          <a:ln>
            <a:noFill/>
          </a:ln>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712" y="1316183"/>
            <a:ext cx="6704146" cy="4696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714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4290"/>
            <a:ext cx="10515600" cy="720437"/>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Topics</a:t>
            </a:r>
          </a:p>
        </p:txBody>
      </p:sp>
      <p:sp>
        <p:nvSpPr>
          <p:cNvPr id="3" name="Content Placeholder 2"/>
          <p:cNvSpPr>
            <a:spLocks noGrp="1"/>
          </p:cNvSpPr>
          <p:nvPr>
            <p:ph idx="1"/>
          </p:nvPr>
        </p:nvSpPr>
        <p:spPr>
          <a:xfrm>
            <a:off x="838200" y="1357745"/>
            <a:ext cx="10515600" cy="4819218"/>
          </a:xfrm>
        </p:spPr>
        <p:txBody>
          <a:bodyPr/>
          <a:lstStyle/>
          <a:p>
            <a:r>
              <a:rPr lang="en-IN" dirty="0"/>
              <a:t>Introduction</a:t>
            </a:r>
          </a:p>
          <a:p>
            <a:r>
              <a:rPr lang="en-IN" dirty="0"/>
              <a:t>Half wave rectifier</a:t>
            </a:r>
          </a:p>
          <a:p>
            <a:r>
              <a:rPr lang="en-IN" dirty="0"/>
              <a:t>Full wave rectifier</a:t>
            </a:r>
          </a:p>
          <a:p>
            <a:pPr lvl="1"/>
            <a:r>
              <a:rPr lang="en-IN" dirty="0" err="1"/>
              <a:t>Center</a:t>
            </a:r>
            <a:r>
              <a:rPr lang="en-IN" dirty="0"/>
              <a:t> tapped FWR</a:t>
            </a:r>
          </a:p>
          <a:p>
            <a:pPr lvl="1"/>
            <a:r>
              <a:rPr lang="en-IN" dirty="0"/>
              <a:t>Full wave bridge rectifier</a:t>
            </a:r>
          </a:p>
          <a:p>
            <a:r>
              <a:rPr lang="en-IN" dirty="0"/>
              <a:t>Rectifiers with capacitor filter</a:t>
            </a:r>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3</a:t>
            </a:fld>
            <a:endParaRPr lang="en-IN"/>
          </a:p>
        </p:txBody>
      </p:sp>
    </p:spTree>
    <p:extLst>
      <p:ext uri="{BB962C8B-B14F-4D97-AF65-F5344CB8AC3E}">
        <p14:creationId xmlns:p14="http://schemas.microsoft.com/office/powerpoint/2010/main" val="189390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8982"/>
            <a:ext cx="10515600" cy="457200"/>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Working of Full Wave Bridge Rectifier </a:t>
            </a:r>
            <a:endParaRPr lang="en-IN" sz="2800" dirty="0"/>
          </a:p>
        </p:txBody>
      </p:sp>
      <p:sp>
        <p:nvSpPr>
          <p:cNvPr id="3" name="Content Placeholder 2"/>
          <p:cNvSpPr>
            <a:spLocks noGrp="1"/>
          </p:cNvSpPr>
          <p:nvPr>
            <p:ph idx="1"/>
          </p:nvPr>
        </p:nvSpPr>
        <p:spPr>
          <a:xfrm>
            <a:off x="332509" y="1316182"/>
            <a:ext cx="11499273" cy="4860781"/>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30</a:t>
            </a:fld>
            <a:endParaRPr lang="en-IN"/>
          </a:p>
        </p:txBody>
      </p:sp>
      <p:grpSp>
        <p:nvGrpSpPr>
          <p:cNvPr id="6" name="Group 5"/>
          <p:cNvGrpSpPr/>
          <p:nvPr/>
        </p:nvGrpSpPr>
        <p:grpSpPr>
          <a:xfrm>
            <a:off x="6539341" y="1399312"/>
            <a:ext cx="4566526" cy="4523511"/>
            <a:chOff x="-312420" y="-1197686"/>
            <a:chExt cx="4566526" cy="4524640"/>
          </a:xfrm>
        </p:grpSpPr>
        <p:sp>
          <p:nvSpPr>
            <p:cNvPr id="7" name="Text Box 4244"/>
            <p:cNvSpPr txBox="1"/>
            <p:nvPr/>
          </p:nvSpPr>
          <p:spPr>
            <a:xfrm>
              <a:off x="-48457" y="2254966"/>
              <a:ext cx="4038600" cy="1071988"/>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400" dirty="0">
                  <a:solidFill>
                    <a:srgbClr val="000000"/>
                  </a:solidFill>
                  <a:effectLst/>
                  <a:latin typeface="Times New Roman"/>
                  <a:ea typeface="Times New Roman"/>
                  <a:cs typeface="Tunga"/>
                </a:rPr>
                <a:t>C</a:t>
              </a:r>
              <a:r>
                <a:rPr lang="en-US" sz="2400" dirty="0">
                  <a:effectLst/>
                  <a:latin typeface="Times New Roman"/>
                  <a:ea typeface="Calibri"/>
                  <a:cs typeface="Tunga"/>
                </a:rPr>
                <a:t>enter tapped FWR for  node A is positive w.r.t B</a:t>
              </a:r>
              <a:endParaRPr lang="en-GB" sz="2400" dirty="0">
                <a:effectLst/>
                <a:latin typeface="Calibri"/>
                <a:ea typeface="Calibri"/>
                <a:cs typeface="Tunga"/>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420" y="-1197686"/>
              <a:ext cx="4566526" cy="2817644"/>
            </a:xfrm>
            <a:prstGeom prst="rect">
              <a:avLst/>
            </a:prstGeom>
            <a:noFill/>
            <a:ln>
              <a:noFill/>
            </a:ln>
          </p:spPr>
        </p:pic>
      </p:grpSp>
      <p:pic>
        <p:nvPicPr>
          <p:cNvPr id="11" name="Content Placeholder 5"/>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145472" y="1458733"/>
            <a:ext cx="4315691" cy="4318611"/>
          </a:xfrm>
          <a:prstGeom prst="rect">
            <a:avLst/>
          </a:prstGeom>
          <a:noFill/>
          <a:ln>
            <a:noFill/>
          </a:ln>
        </p:spPr>
      </p:pic>
    </p:spTree>
    <p:extLst>
      <p:ext uri="{BB962C8B-B14F-4D97-AF65-F5344CB8AC3E}">
        <p14:creationId xmlns:p14="http://schemas.microsoft.com/office/powerpoint/2010/main" val="184661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sz="2800" b="1" dirty="0">
                <a:solidFill>
                  <a:srgbClr val="ED7D31"/>
                </a:solidFill>
                <a:latin typeface="Times New Roman" panose="02020603050405020304" pitchFamily="18" charset="0"/>
                <a:cs typeface="Times New Roman" panose="02020603050405020304" pitchFamily="18" charset="0"/>
              </a:rPr>
            </a:br>
            <a:r>
              <a:rPr lang="en-IN" sz="2800" b="1" dirty="0">
                <a:solidFill>
                  <a:srgbClr val="ED7D31"/>
                </a:solidFill>
                <a:latin typeface="Times New Roman" panose="02020603050405020304" pitchFamily="18" charset="0"/>
                <a:cs typeface="Times New Roman" panose="02020603050405020304" pitchFamily="18" charset="0"/>
              </a:rPr>
              <a:t>Working of Full Wave Bridge Rectifier </a:t>
            </a:r>
            <a:endParaRPr lang="en-IN" dirty="0"/>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31</a:t>
            </a:fld>
            <a:endParaRPr lang="en-IN"/>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69988" y="1633018"/>
            <a:ext cx="4191363" cy="2575238"/>
          </a:xfrm>
          <a:prstGeom prst="rect">
            <a:avLst/>
          </a:prstGeom>
          <a:noFill/>
          <a:ln>
            <a:noFill/>
          </a:ln>
        </p:spPr>
      </p:pic>
      <p:sp>
        <p:nvSpPr>
          <p:cNvPr id="7" name="Text Box 4244"/>
          <p:cNvSpPr txBox="1"/>
          <p:nvPr/>
        </p:nvSpPr>
        <p:spPr>
          <a:xfrm>
            <a:off x="7198130" y="4601718"/>
            <a:ext cx="4038600" cy="1071720"/>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400" dirty="0">
                <a:solidFill>
                  <a:srgbClr val="000000"/>
                </a:solidFill>
                <a:effectLst/>
                <a:latin typeface="Times New Roman"/>
                <a:ea typeface="Times New Roman"/>
                <a:cs typeface="Tunga"/>
              </a:rPr>
              <a:t>C</a:t>
            </a:r>
            <a:r>
              <a:rPr lang="en-US" sz="2400" dirty="0">
                <a:effectLst/>
                <a:latin typeface="Times New Roman"/>
                <a:ea typeface="Calibri"/>
                <a:cs typeface="Tunga"/>
              </a:rPr>
              <a:t>enter tapped FWR for  node B is positive w.r.t A</a:t>
            </a:r>
            <a:endParaRPr lang="en-GB" sz="2400" dirty="0">
              <a:effectLst/>
              <a:latin typeface="Calibri"/>
              <a:ea typeface="Calibri"/>
              <a:cs typeface="Tunga"/>
            </a:endParaRPr>
          </a:p>
        </p:txBody>
      </p:sp>
      <p:pic>
        <p:nvPicPr>
          <p:cNvPr id="8" name="Content Placeholder 5"/>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145472" y="1458733"/>
            <a:ext cx="4315691" cy="4318611"/>
          </a:xfrm>
          <a:prstGeom prst="rect">
            <a:avLst/>
          </a:prstGeom>
          <a:noFill/>
          <a:ln>
            <a:noFill/>
          </a:ln>
        </p:spPr>
      </p:pic>
    </p:spTree>
    <p:extLst>
      <p:ext uri="{BB962C8B-B14F-4D97-AF65-F5344CB8AC3E}">
        <p14:creationId xmlns:p14="http://schemas.microsoft.com/office/powerpoint/2010/main" val="218737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9709"/>
            <a:ext cx="10515600" cy="5387254"/>
          </a:xfrm>
        </p:spPr>
        <p:txBody>
          <a:bodyPr/>
          <a:lstStyle/>
          <a:p>
            <a:pPr marL="0" indent="0">
              <a:buNone/>
            </a:pPr>
            <a:r>
              <a:rPr lang="en-US" b="1" dirty="0">
                <a:solidFill>
                  <a:srgbClr val="000000"/>
                </a:solidFill>
                <a:latin typeface="Times New Roman"/>
                <a:ea typeface="Times New Roman"/>
                <a:cs typeface="Tunga"/>
              </a:rPr>
              <a:t>Note: Current through load during both cycles is in same direction  </a:t>
            </a:r>
            <a:r>
              <a:rPr lang="en-US" b="1" dirty="0">
                <a:latin typeface="Times New Roman" panose="02020603050405020304" pitchFamily="18" charset="0"/>
                <a:cs typeface="Times New Roman" panose="02020603050405020304" pitchFamily="18" charset="0"/>
              </a:rPr>
              <a:t>   (from node C to ground)</a:t>
            </a:r>
            <a:endParaRPr lang="en-GB" b="1" dirty="0"/>
          </a:p>
          <a:p>
            <a:pPr marL="0" indent="0">
              <a:buNone/>
            </a:pPr>
            <a:r>
              <a:rPr lang="en-US" b="1" dirty="0">
                <a:solidFill>
                  <a:srgbClr val="000000"/>
                </a:solidFill>
                <a:latin typeface="Times New Roman"/>
                <a:ea typeface="Times New Roman"/>
                <a:cs typeface="Tunga"/>
              </a:rPr>
              <a:t>The frequency of the output signal =Twice the  input frequency</a:t>
            </a:r>
          </a:p>
          <a:p>
            <a:pPr marL="0" indent="0">
              <a:buNone/>
            </a:pPr>
            <a:endParaRPr lang="en-US" b="1" dirty="0">
              <a:solidFill>
                <a:srgbClr val="000000"/>
              </a:solidFill>
              <a:latin typeface="Times New Roman"/>
              <a:ea typeface="Calibri"/>
              <a:cs typeface="Tunga"/>
            </a:endParaRPr>
          </a:p>
          <a:p>
            <a:pPr marL="0" indent="0">
              <a:buNone/>
            </a:pPr>
            <a:endParaRPr lang="en-GB" b="1" dirty="0">
              <a:ea typeface="Calibri"/>
              <a:cs typeface="Tunga"/>
            </a:endParaRPr>
          </a:p>
          <a:p>
            <a:pPr marL="0" indent="0">
              <a:buNone/>
            </a:pPr>
            <a:endParaRPr lang="en-IN" dirty="0"/>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32</a:t>
            </a:fld>
            <a:endParaRPr lang="en-IN"/>
          </a:p>
        </p:txBody>
      </p:sp>
      <p:pic>
        <p:nvPicPr>
          <p:cNvPr id="6" name="Picture 2" descr="Full-Wave Bridge Rectifier (Uncontrolled) - Working, Construction, With  Resistive load, With Inductive Load | D&amp;amp;E no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3787" y="2247925"/>
            <a:ext cx="4764426" cy="3811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119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9709"/>
            <a:ext cx="10515600" cy="471055"/>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Performance parameters of FWR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51709"/>
                <a:ext cx="10515600" cy="4625254"/>
              </a:xfrm>
            </p:spPr>
            <p:txBody>
              <a:bodyPr/>
              <a:lstStyle/>
              <a:p>
                <a:pPr marL="0" indent="0">
                  <a:buNone/>
                </a:pPr>
                <a:r>
                  <a:rPr lang="en-IN" dirty="0"/>
                  <a:t> </a:t>
                </a:r>
                <a14:m>
                  <m:oMath xmlns:m="http://schemas.openxmlformats.org/officeDocument/2006/math">
                    <m:r>
                      <m:rPr>
                        <m:sty m:val="p"/>
                      </m:rPr>
                      <a:rPr lang="en-IN">
                        <a:latin typeface="Cambria Math" panose="02040503050406030204" pitchFamily="18" charset="0"/>
                      </a:rPr>
                      <m:t>I</m:t>
                    </m:r>
                    <m:r>
                      <a:rPr lang="en-IN" i="1">
                        <a:latin typeface="Cambria Math" panose="02040503050406030204" pitchFamily="18" charset="0"/>
                      </a:rPr>
                      <m:t> </m:t>
                    </m:r>
                  </m:oMath>
                </a14:m>
                <a:r>
                  <a:rPr lang="en-IN" dirty="0"/>
                  <a:t>= </a:t>
                </a:r>
                <a14:m>
                  <m:oMath xmlns:m="http://schemas.openxmlformats.org/officeDocument/2006/math">
                    <m:sSub>
                      <m:sSubPr>
                        <m:ctrlPr>
                          <a:rPr lang="en-IN" i="1" smtClean="0">
                            <a:latin typeface="Cambria Math" panose="02040503050406030204" pitchFamily="18" charset="0"/>
                          </a:rPr>
                        </m:ctrlPr>
                      </m:sSubPr>
                      <m:e>
                        <m:r>
                          <m:rPr>
                            <m:sty m:val="p"/>
                          </m:rPr>
                          <a:rPr lang="en-IN" b="0" i="0" smtClean="0">
                            <a:latin typeface="Cambria Math" panose="02040503050406030204" pitchFamily="18" charset="0"/>
                          </a:rPr>
                          <m:t>I</m:t>
                        </m:r>
                      </m:e>
                      <m:sub>
                        <m:r>
                          <m:rPr>
                            <m:sty m:val="p"/>
                          </m:rPr>
                          <a:rPr lang="en-IN" b="0" i="0" smtClean="0">
                            <a:latin typeface="Cambria Math" panose="02040503050406030204" pitchFamily="18" charset="0"/>
                          </a:rPr>
                          <m:t>m</m:t>
                        </m:r>
                      </m:sub>
                    </m:sSub>
                  </m:oMath>
                </a14:m>
                <a:r>
                  <a:rPr lang="en-IN" dirty="0">
                    <a:latin typeface="Times New Roman" panose="02020603050405020304" pitchFamily="18" charset="0"/>
                    <a:cs typeface="Times New Roman" panose="02020603050405020304" pitchFamily="18" charset="0"/>
                  </a:rPr>
                  <a:t>sin (</a:t>
                </a:r>
                <a14:m>
                  <m:oMath xmlns:m="http://schemas.openxmlformats.org/officeDocument/2006/math">
                    <m:r>
                      <a:rPr lang="el-GR" i="1" smtClean="0">
                        <a:latin typeface="Cambria Math" panose="02040503050406030204" pitchFamily="18" charset="0"/>
                        <a:ea typeface="Cambria Math" panose="02040503050406030204" pitchFamily="18" charset="0"/>
                        <a:cs typeface="Times New Roman" panose="02020603050405020304" pitchFamily="18" charset="0"/>
                      </a:rPr>
                      <m:t>𝜃</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0≤</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𝜋</m:t>
                    </m:r>
                  </m:oMath>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m</m:t>
                        </m:r>
                      </m:sub>
                    </m:sSub>
                  </m:oMath>
                </a14:m>
                <a:r>
                  <a:rPr lang="en-IN" dirty="0">
                    <a:latin typeface="Times New Roman" panose="02020603050405020304" pitchFamily="18" charset="0"/>
                    <a:cs typeface="Times New Roman" panose="02020603050405020304" pitchFamily="18" charset="0"/>
                  </a:rPr>
                  <a:t> is the peak value of the input current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m</m:t>
                        </m:r>
                      </m:sub>
                    </m:sSub>
                  </m:oMath>
                </a14:m>
                <a:r>
                  <a:rPr lang="en-IN" dirty="0"/>
                  <a:t>=</a:t>
                </a:r>
                <a14:m>
                  <m:oMath xmlns:m="http://schemas.openxmlformats.org/officeDocument/2006/math">
                    <m:r>
                      <a:rPr lang="en-IN" b="0" i="0" dirty="0" smtClean="0">
                        <a:latin typeface="Cambria Math" panose="02040503050406030204" pitchFamily="18" charset="0"/>
                      </a:rPr>
                      <m:t> </m:t>
                    </m:r>
                    <m:f>
                      <m:fPr>
                        <m:ctrlPr>
                          <a:rPr lang="en-IN" i="1" dirty="0" smtClean="0">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b="0" i="1" smtClean="0">
                                <a:latin typeface="Cambria Math" panose="02040503050406030204" pitchFamily="18" charset="0"/>
                              </a:rPr>
                              <m:t>𝑚</m:t>
                            </m:r>
                          </m:sub>
                        </m:sSub>
                        <m:r>
                          <a:rPr lang="en-IN" b="0" i="1" dirty="0"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𝑉</m:t>
                            </m:r>
                          </m:e>
                          <m:sub>
                            <m:r>
                              <m:rPr>
                                <m:sty m:val="p"/>
                              </m:rPr>
                              <a:rPr lang="el-GR" i="1">
                                <a:latin typeface="Cambria Math" panose="02040503050406030204" pitchFamily="18" charset="0"/>
                              </a:rPr>
                              <m:t>ϒ</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b="0" i="0" smtClean="0">
                                <a:latin typeface="Cambria Math" panose="02040503050406030204" pitchFamily="18" charset="0"/>
                              </a:rPr>
                              <m:t>L</m:t>
                            </m:r>
                          </m:sub>
                        </m:sSub>
                        <m:r>
                          <a:rPr lang="en-IN" b="0" i="1" dirty="0" smtClean="0">
                            <a:latin typeface="Cambria Math" panose="02040503050406030204" pitchFamily="18" charset="0"/>
                          </a:rPr>
                          <m:t>+</m:t>
                        </m:r>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F</m:t>
                            </m:r>
                          </m:sub>
                        </m:sSub>
                      </m:den>
                    </m:f>
                  </m:oMath>
                </a14:m>
                <a:r>
                  <a:rPr lang="en-IN" dirty="0"/>
                  <a:t> = </a:t>
                </a:r>
                <a14:m>
                  <m:oMath xmlns:m="http://schemas.openxmlformats.org/officeDocument/2006/math">
                    <m:f>
                      <m:fPr>
                        <m:ctrlPr>
                          <a:rPr lang="en-IN" i="1" dirty="0">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𝑚</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oMath>
                </a14:m>
                <a:r>
                  <a:rPr lang="en-IN" dirty="0"/>
                  <a:t>  (Assume ideal diode with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𝑉</m:t>
                        </m:r>
                      </m:e>
                      <m:sub>
                        <m:r>
                          <m:rPr>
                            <m:sty m:val="p"/>
                          </m:rPr>
                          <a:rPr lang="el-GR" i="1">
                            <a:latin typeface="Cambria Math" panose="02040503050406030204" pitchFamily="18" charset="0"/>
                          </a:rPr>
                          <m:t>ϒ</m:t>
                        </m:r>
                      </m:sub>
                    </m:sSub>
                  </m:oMath>
                </a14:m>
                <a:r>
                  <a:rPr lang="en-IN" dirty="0"/>
                  <a:t>= 0 ;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F</m:t>
                        </m:r>
                      </m:sub>
                    </m:sSub>
                  </m:oMath>
                </a14:m>
                <a:r>
                  <a:rPr lang="en-IN" dirty="0"/>
                  <a:t>=0)</a:t>
                </a:r>
              </a:p>
              <a:p>
                <a:pPr marL="0" indent="0">
                  <a:buNone/>
                </a:pPr>
                <a:endParaRPr lang="en-IN" dirty="0"/>
              </a:p>
              <a:p>
                <a:pPr marL="0" indent="0">
                  <a:buNone/>
                </a:pPr>
                <a:r>
                  <a:rPr lang="en-IN" dirty="0"/>
                  <a:t> </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51709"/>
                <a:ext cx="10515600" cy="4625254"/>
              </a:xfrm>
              <a:blipFill>
                <a:blip r:embed="rId2"/>
                <a:stretch>
                  <a:fillRect l="-1217" t="-2507"/>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33</a:t>
            </a:fld>
            <a:endParaRPr lang="en-IN"/>
          </a:p>
        </p:txBody>
      </p:sp>
      <p:pic>
        <p:nvPicPr>
          <p:cNvPr id="6" name="Picture 5"/>
          <p:cNvPicPr>
            <a:picLocks noChangeAspect="1"/>
          </p:cNvPicPr>
          <p:nvPr/>
        </p:nvPicPr>
        <p:blipFill>
          <a:blip r:embed="rId3"/>
          <a:stretch>
            <a:fillRect/>
          </a:stretch>
        </p:blipFill>
        <p:spPr>
          <a:xfrm>
            <a:off x="7284881" y="3665831"/>
            <a:ext cx="3524250" cy="2352675"/>
          </a:xfrm>
          <a:prstGeom prst="rect">
            <a:avLst/>
          </a:prstGeom>
        </p:spPr>
      </p:pic>
    </p:spTree>
    <p:extLst>
      <p:ext uri="{BB962C8B-B14F-4D97-AF65-F5344CB8AC3E}">
        <p14:creationId xmlns:p14="http://schemas.microsoft.com/office/powerpoint/2010/main" val="364845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900545"/>
                <a:ext cx="10515600" cy="568037"/>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Average/DC value of load current (</a:t>
                </a:r>
                <a14:m>
                  <m:oMath xmlns:m="http://schemas.openxmlformats.org/officeDocument/2006/math">
                    <m:sSub>
                      <m:sSubPr>
                        <m:ctrlPr>
                          <a:rPr lang="en-IN" sz="2800" b="1" i="1">
                            <a:solidFill>
                              <a:schemeClr val="accent2"/>
                            </a:solidFill>
                            <a:latin typeface="Cambria Math" panose="02040503050406030204" pitchFamily="18" charset="0"/>
                            <a:cs typeface="Times New Roman" panose="02020603050405020304" pitchFamily="18" charset="0"/>
                          </a:rPr>
                        </m:ctrlPr>
                      </m:sSubPr>
                      <m:e>
                        <m:r>
                          <a:rPr lang="en-IN" sz="2800" b="1">
                            <a:solidFill>
                              <a:schemeClr val="accent2"/>
                            </a:solidFill>
                            <a:latin typeface="Cambria Math" panose="02040503050406030204" pitchFamily="18" charset="0"/>
                            <a:cs typeface="Times New Roman" panose="02020603050405020304" pitchFamily="18" charset="0"/>
                          </a:rPr>
                          <m:t>𝐈</m:t>
                        </m:r>
                      </m:e>
                      <m:sub>
                        <m:r>
                          <a:rPr lang="en-IN" sz="2800" b="1">
                            <a:solidFill>
                              <a:schemeClr val="accent2"/>
                            </a:solidFill>
                            <a:latin typeface="Cambria Math" panose="02040503050406030204" pitchFamily="18" charset="0"/>
                            <a:cs typeface="Times New Roman" panose="02020603050405020304" pitchFamily="18" charset="0"/>
                          </a:rPr>
                          <m:t>𝐝𝐜</m:t>
                        </m:r>
                      </m:sub>
                    </m:sSub>
                  </m:oMath>
                </a14:m>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900545"/>
                <a:ext cx="10515600" cy="568037"/>
              </a:xfrm>
              <a:blipFill>
                <a:blip r:embed="rId2"/>
                <a:stretch>
                  <a:fillRect l="-1217" t="-19355" b="-139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a:t>
                </a:r>
                <a14:m>
                  <m:oMath xmlns:m="http://schemas.openxmlformats.org/officeDocument/2006/math">
                    <m:r>
                      <a:rPr lang="en-IN" dirty="0">
                        <a:latin typeface="Cambria Math" panose="02040503050406030204" pitchFamily="18" charset="0"/>
                        <a:cs typeface="Times New Roman" panose="02020603050405020304" pitchFamily="18" charset="0"/>
                      </a:rPr>
                      <m:t> </m:t>
                    </m:r>
                    <m:f>
                      <m:fPr>
                        <m:ctrlPr>
                          <a:rPr lang="en-IN" i="1" dirty="0">
                            <a:latin typeface="Cambria Math" panose="02040503050406030204" pitchFamily="18" charset="0"/>
                            <a:cs typeface="Times New Roman" panose="02020603050405020304" pitchFamily="18" charset="0"/>
                          </a:rPr>
                        </m:ctrlPr>
                      </m:fPr>
                      <m:num>
                        <m:r>
                          <a:rPr lang="en-IN" i="1" dirty="0">
                            <a:latin typeface="Cambria Math" panose="02040503050406030204" pitchFamily="18" charset="0"/>
                            <a:cs typeface="Times New Roman" panose="02020603050405020304" pitchFamily="18" charset="0"/>
                          </a:rPr>
                          <m:t>1</m:t>
                        </m:r>
                      </m:num>
                      <m:den>
                        <m:r>
                          <m:rPr>
                            <m:sty m:val="p"/>
                          </m:rPr>
                          <a:rPr lang="el-GR" i="1" dirty="0">
                            <a:latin typeface="Cambria Math" panose="02040503050406030204" pitchFamily="18" charset="0"/>
                            <a:cs typeface="Times New Roman" panose="02020603050405020304" pitchFamily="18" charset="0"/>
                          </a:rPr>
                          <m:t>π</m:t>
                        </m:r>
                      </m:den>
                    </m:f>
                    <m:nary>
                      <m:naryPr>
                        <m:ctrlPr>
                          <a:rPr lang="en-IN" i="1" dirty="0">
                            <a:latin typeface="Cambria Math" panose="02040503050406030204" pitchFamily="18" charset="0"/>
                            <a:cs typeface="Times New Roman" panose="02020603050405020304" pitchFamily="18" charset="0"/>
                          </a:rPr>
                        </m:ctrlPr>
                      </m:naryPr>
                      <m:sub>
                        <m:r>
                          <m:rPr>
                            <m:brk m:alnAt="23"/>
                          </m:rPr>
                          <a:rPr lang="en-IN" i="1" dirty="0">
                            <a:latin typeface="Cambria Math" panose="02040503050406030204" pitchFamily="18" charset="0"/>
                            <a:cs typeface="Times New Roman" panose="02020603050405020304" pitchFamily="18" charset="0"/>
                          </a:rPr>
                          <m:t>0</m:t>
                        </m:r>
                      </m:sub>
                      <m:sup>
                        <m:r>
                          <m:rPr>
                            <m:sty m:val="p"/>
                          </m:rPr>
                          <a:rPr lang="el-GR" i="1" dirty="0">
                            <a:latin typeface="Cambria Math" panose="02040503050406030204" pitchFamily="18" charset="0"/>
                            <a:cs typeface="Times New Roman" panose="02020603050405020304" pitchFamily="18" charset="0"/>
                          </a:rPr>
                          <m:t>π</m:t>
                        </m:r>
                      </m:sup>
                      <m:e>
                        <m:r>
                          <m:rPr>
                            <m:sty m:val="p"/>
                          </m:rPr>
                          <a:rPr lang="en-IN" dirty="0">
                            <a:latin typeface="Cambria Math" panose="02040503050406030204" pitchFamily="18" charset="0"/>
                            <a:cs typeface="Times New Roman" panose="02020603050405020304" pitchFamily="18" charset="0"/>
                          </a:rPr>
                          <m:t>I</m:t>
                        </m:r>
                        <m:r>
                          <a:rPr lang="en-IN" b="0" i="1" dirty="0" smtClean="0">
                            <a:latin typeface="Cambria Math" panose="02040503050406030204" pitchFamily="18" charset="0"/>
                            <a:cs typeface="Times New Roman" panose="02020603050405020304" pitchFamily="18" charset="0"/>
                          </a:rPr>
                          <m:t> </m:t>
                        </m:r>
                      </m:e>
                    </m:nary>
                  </m:oMath>
                </a14:m>
                <a:r>
                  <a:rPr lang="en-IN" dirty="0">
                    <a:latin typeface="Times New Roman" panose="02020603050405020304" pitchFamily="18" charset="0"/>
                    <a:cs typeface="Times New Roman" panose="02020603050405020304" pitchFamily="18" charset="0"/>
                  </a:rPr>
                  <a:t>d(</a:t>
                </a:r>
                <a14:m>
                  <m:oMath xmlns:m="http://schemas.openxmlformats.org/officeDocument/2006/math">
                    <m:r>
                      <a:rPr lang="el-GR" i="1">
                        <a:latin typeface="Cambria Math" panose="02040503050406030204" pitchFamily="18" charset="0"/>
                        <a:ea typeface="Cambria Math" panose="02040503050406030204" pitchFamily="18" charset="0"/>
                        <a:cs typeface="Times New Roman" panose="02020603050405020304" pitchFamily="18" charset="0"/>
                      </a:rPr>
                      <m:t>𝜃</m:t>
                    </m:r>
                  </m:oMath>
                </a14:m>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dirty="0">
                            <a:latin typeface="Cambria Math" panose="02040503050406030204" pitchFamily="18" charset="0"/>
                            <a:cs typeface="Times New Roman" panose="02020603050405020304" pitchFamily="18" charset="0"/>
                          </a:rPr>
                        </m:ctrlPr>
                      </m:fPr>
                      <m:num>
                        <m:r>
                          <a:rPr lang="en-IN" i="1" dirty="0">
                            <a:latin typeface="Cambria Math" panose="02040503050406030204" pitchFamily="18" charset="0"/>
                            <a:cs typeface="Times New Roman" panose="02020603050405020304" pitchFamily="18" charset="0"/>
                          </a:rPr>
                          <m:t>1</m:t>
                        </m:r>
                      </m:num>
                      <m:den>
                        <m:r>
                          <m:rPr>
                            <m:sty m:val="p"/>
                          </m:rPr>
                          <a:rPr lang="el-GR" i="1" dirty="0">
                            <a:latin typeface="Cambria Math" panose="02040503050406030204" pitchFamily="18" charset="0"/>
                            <a:cs typeface="Times New Roman" panose="02020603050405020304" pitchFamily="18" charset="0"/>
                          </a:rPr>
                          <m:t>π</m:t>
                        </m:r>
                      </m:den>
                    </m:f>
                    <m:nary>
                      <m:naryPr>
                        <m:ctrlPr>
                          <a:rPr lang="en-IN" i="1" dirty="0">
                            <a:latin typeface="Cambria Math" panose="02040503050406030204" pitchFamily="18" charset="0"/>
                            <a:cs typeface="Times New Roman" panose="02020603050405020304" pitchFamily="18" charset="0"/>
                          </a:rPr>
                        </m:ctrlPr>
                      </m:naryPr>
                      <m:sub>
                        <m:r>
                          <m:rPr>
                            <m:brk m:alnAt="23"/>
                          </m:rPr>
                          <a:rPr lang="en-IN" i="1" dirty="0">
                            <a:latin typeface="Cambria Math" panose="02040503050406030204" pitchFamily="18" charset="0"/>
                            <a:cs typeface="Times New Roman" panose="02020603050405020304" pitchFamily="18" charset="0"/>
                          </a:rPr>
                          <m:t>0</m:t>
                        </m:r>
                      </m:sub>
                      <m:sup>
                        <m:r>
                          <m:rPr>
                            <m:sty m:val="p"/>
                          </m:rPr>
                          <a:rPr lang="el-GR" i="1" dirty="0">
                            <a:latin typeface="Cambria Math" panose="02040503050406030204" pitchFamily="18" charset="0"/>
                            <a:cs typeface="Times New Roman" panose="02020603050405020304" pitchFamily="18" charset="0"/>
                          </a:rPr>
                          <m:t>π</m:t>
                        </m:r>
                      </m:sup>
                      <m:e>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e>
                    </m:nary>
                  </m:oMath>
                </a14:m>
                <a:r>
                  <a:rPr lang="en-IN" dirty="0">
                    <a:latin typeface="Times New Roman" panose="02020603050405020304" pitchFamily="18" charset="0"/>
                    <a:cs typeface="Times New Roman" panose="02020603050405020304" pitchFamily="18" charset="0"/>
                  </a:rPr>
                  <a:t>sin (</a:t>
                </a:r>
                <a14:m>
                  <m:oMath xmlns:m="http://schemas.openxmlformats.org/officeDocument/2006/math">
                    <m:r>
                      <a:rPr lang="el-GR" i="1">
                        <a:latin typeface="Cambria Math" panose="02040503050406030204" pitchFamily="18" charset="0"/>
                        <a:ea typeface="Cambria Math" panose="02040503050406030204" pitchFamily="18" charset="0"/>
                        <a:cs typeface="Times New Roman" panose="02020603050405020304" pitchFamily="18" charset="0"/>
                      </a:rPr>
                      <m:t>𝜃</m:t>
                    </m:r>
                  </m:oMath>
                </a14:m>
                <a:r>
                  <a:rPr lang="en-IN" dirty="0">
                    <a:latin typeface="Times New Roman" panose="02020603050405020304" pitchFamily="18" charset="0"/>
                    <a:cs typeface="Times New Roman" panose="02020603050405020304" pitchFamily="18" charset="0"/>
                  </a:rPr>
                  <a:t>)d(</a:t>
                </a:r>
                <a14:m>
                  <m:oMath xmlns:m="http://schemas.openxmlformats.org/officeDocument/2006/math">
                    <m:r>
                      <a:rPr lang="el-GR" i="1">
                        <a:latin typeface="Cambria Math" panose="02040503050406030204" pitchFamily="18" charset="0"/>
                        <a:ea typeface="Cambria Math" panose="02040503050406030204" pitchFamily="18" charset="0"/>
                        <a:cs typeface="Times New Roman" panose="02020603050405020304" pitchFamily="18" charset="0"/>
                      </a:rPr>
                      <m:t>𝜃</m:t>
                    </m:r>
                  </m:oMath>
                </a14:m>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l-GR" i="1" dirty="0">
                            <a:latin typeface="Cambria Math" panose="02040503050406030204" pitchFamily="18" charset="0"/>
                            <a:cs typeface="Times New Roman" panose="02020603050405020304" pitchFamily="18" charset="0"/>
                          </a:rPr>
                          <m:t>π</m:t>
                        </m:r>
                      </m:den>
                    </m:f>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IN" i="1" dirty="0">
                            <a:latin typeface="Cambria Math" panose="02040503050406030204" pitchFamily="18" charset="0"/>
                            <a:cs typeface="Times New Roman" panose="02020603050405020304" pitchFamily="18" charset="0"/>
                          </a:rPr>
                        </m:ctrlPr>
                      </m:sSubSupPr>
                      <m:e>
                        <m:d>
                          <m:dPr>
                            <m:begChr m:val="["/>
                            <m:endChr m:val="]"/>
                            <m:ctrlPr>
                              <a:rPr lang="en-IN" i="1" dirty="0">
                                <a:latin typeface="Cambria Math" panose="02040503050406030204" pitchFamily="18" charset="0"/>
                                <a:cs typeface="Times New Roman" panose="02020603050405020304" pitchFamily="18" charset="0"/>
                              </a:rPr>
                            </m:ctrlPr>
                          </m:dPr>
                          <m:e>
                            <m:r>
                              <a:rPr lang="en-IN" b="0" i="1" dirty="0" smtClean="0">
                                <a:latin typeface="Cambria Math" panose="02040503050406030204" pitchFamily="18" charset="0"/>
                                <a:cs typeface="Times New Roman" panose="02020603050405020304" pitchFamily="18" charset="0"/>
                              </a:rPr>
                              <m:t>−</m:t>
                            </m:r>
                            <m:r>
                              <m:rPr>
                                <m:sty m:val="p"/>
                              </m:rPr>
                              <a:rPr lang="en-IN" dirty="0">
                                <a:latin typeface="Cambria Math" panose="02040503050406030204" pitchFamily="18" charset="0"/>
                                <a:cs typeface="Times New Roman" panose="02020603050405020304" pitchFamily="18" charset="0"/>
                              </a:rPr>
                              <m:t>cos</m:t>
                            </m:r>
                            <m:r>
                              <a:rPr lang="en-IN" i="1" dirty="0">
                                <a:latin typeface="Cambria Math" panose="02040503050406030204" pitchFamily="18" charset="0"/>
                                <a:cs typeface="Times New Roman" panose="02020603050405020304" pitchFamily="18" charset="0"/>
                              </a:rPr>
                              <m:t>⁡(</m:t>
                            </m:r>
                            <m:r>
                              <a:rPr lang="el-GR" i="1">
                                <a:latin typeface="Cambria Math" panose="02040503050406030204" pitchFamily="18" charset="0"/>
                                <a:ea typeface="Cambria Math" panose="02040503050406030204" pitchFamily="18" charset="0"/>
                                <a:cs typeface="Times New Roman" panose="02020603050405020304" pitchFamily="18" charset="0"/>
                              </a:rPr>
                              <m:t>𝜃</m:t>
                            </m:r>
                            <m:r>
                              <a:rPr lang="en-IN" i="1" dirty="0">
                                <a:latin typeface="Cambria Math" panose="02040503050406030204" pitchFamily="18" charset="0"/>
                                <a:cs typeface="Times New Roman" panose="02020603050405020304" pitchFamily="18" charset="0"/>
                              </a:rPr>
                              <m:t>)</m:t>
                            </m:r>
                          </m:e>
                        </m:d>
                      </m:e>
                      <m:sub>
                        <m:r>
                          <a:rPr lang="en-IN" i="1" dirty="0">
                            <a:latin typeface="Cambria Math" panose="02040503050406030204" pitchFamily="18" charset="0"/>
                            <a:cs typeface="Times New Roman" panose="02020603050405020304" pitchFamily="18" charset="0"/>
                          </a:rPr>
                          <m:t>0</m:t>
                        </m:r>
                      </m:sub>
                      <m:sup>
                        <m:r>
                          <m:rPr>
                            <m:sty m:val="p"/>
                          </m:rPr>
                          <a:rPr lang="el-GR" i="1" dirty="0">
                            <a:latin typeface="Cambria Math" panose="02040503050406030204" pitchFamily="18" charset="0"/>
                            <a:cs typeface="Times New Roman" panose="02020603050405020304" pitchFamily="18" charset="0"/>
                          </a:rPr>
                          <m:t>π</m:t>
                        </m:r>
                      </m:sup>
                    </m:sSubSup>
                  </m:oMath>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a:rPr lang="en-IN" b="0" i="0" dirty="0" smtClean="0">
                                <a:latin typeface="Cambria Math" panose="02040503050406030204" pitchFamily="18" charset="0"/>
                                <a:cs typeface="Times New Roman" panose="02020603050405020304" pitchFamily="18" charset="0"/>
                              </a:rPr>
                              <m:t>2</m:t>
                            </m:r>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l-GR" dirty="0">
                            <a:latin typeface="Cambria Math" panose="02040503050406030204" pitchFamily="18" charset="0"/>
                            <a:cs typeface="Times New Roman" panose="02020603050405020304" pitchFamily="18" charset="0"/>
                          </a:rPr>
                          <m:t>π</m:t>
                        </m:r>
                      </m:den>
                    </m:f>
                  </m:oMath>
                </a14:m>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560"/>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34</a:t>
            </a:fld>
            <a:endParaRPr lang="en-IN"/>
          </a:p>
        </p:txBody>
      </p:sp>
    </p:spTree>
    <p:extLst>
      <p:ext uri="{BB962C8B-B14F-4D97-AF65-F5344CB8AC3E}">
        <p14:creationId xmlns:p14="http://schemas.microsoft.com/office/powerpoint/2010/main" val="428600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706582"/>
                <a:ext cx="10515600" cy="678873"/>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Average/DC voltage across the load (</a:t>
                </a:r>
                <a14:m>
                  <m:oMath xmlns:m="http://schemas.openxmlformats.org/officeDocument/2006/math">
                    <m:sSub>
                      <m:sSubPr>
                        <m:ctrlPr>
                          <a:rPr lang="en-IN" sz="2800" b="1" i="1">
                            <a:solidFill>
                              <a:schemeClr val="accent2"/>
                            </a:solidFill>
                            <a:latin typeface="Cambria Math" panose="02040503050406030204" pitchFamily="18" charset="0"/>
                            <a:cs typeface="Times New Roman" panose="02020603050405020304" pitchFamily="18" charset="0"/>
                          </a:rPr>
                        </m:ctrlPr>
                      </m:sSubPr>
                      <m:e>
                        <m:r>
                          <a:rPr lang="en-IN" sz="2800" b="1">
                            <a:solidFill>
                              <a:schemeClr val="accent2"/>
                            </a:solidFill>
                            <a:latin typeface="Cambria Math" panose="02040503050406030204" pitchFamily="18" charset="0"/>
                            <a:cs typeface="Times New Roman" panose="02020603050405020304" pitchFamily="18" charset="0"/>
                          </a:rPr>
                          <m:t>𝐕</m:t>
                        </m:r>
                      </m:e>
                      <m:sub>
                        <m:r>
                          <a:rPr lang="en-IN" sz="2800" b="1">
                            <a:solidFill>
                              <a:schemeClr val="accent2"/>
                            </a:solidFill>
                            <a:latin typeface="Cambria Math" panose="02040503050406030204" pitchFamily="18" charset="0"/>
                            <a:cs typeface="Times New Roman" panose="02020603050405020304" pitchFamily="18" charset="0"/>
                          </a:rPr>
                          <m:t>𝐝𝐜</m:t>
                        </m:r>
                      </m:sub>
                    </m:sSub>
                  </m:oMath>
                </a14:m>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706582"/>
                <a:ext cx="10515600" cy="678873"/>
              </a:xfrm>
              <a:blipFill>
                <a:blip r:embed="rId2"/>
                <a:stretch>
                  <a:fillRect l="-1217" t="-1621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24000"/>
                <a:ext cx="10515600" cy="4652963"/>
              </a:xfrm>
            </p:spPr>
            <p:txBody>
              <a:bodyPr/>
              <a:lstStyle/>
              <a:p>
                <a:pPr marL="0" indent="0">
                  <a:buNone/>
                </a:pP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V</m:t>
                        </m:r>
                      </m:e>
                      <m:sub>
                        <m:r>
                          <m:rPr>
                            <m:sty m:val="p"/>
                          </m:rPr>
                          <a:rPr lang="en-IN">
                            <a:latin typeface="Cambria Math" panose="02040503050406030204" pitchFamily="18" charset="0"/>
                            <a:cs typeface="Times New Roman" panose="02020603050405020304" pitchFamily="18" charset="0"/>
                          </a:rPr>
                          <m:t>dc</m:t>
                        </m:r>
                      </m:sub>
                    </m:sSub>
                    <m:r>
                      <a:rPr lang="en-IN" i="1">
                        <a:latin typeface="Cambria Math" panose="02040503050406030204" pitchFamily="18" charset="0"/>
                        <a:cs typeface="Times New Roman" panose="02020603050405020304" pitchFamily="18" charset="0"/>
                      </a:rPr>
                      <m:t> </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a:rPr lang="en-IN" b="0" i="0" dirty="0" smtClean="0">
                                <a:latin typeface="Cambria Math" panose="02040503050406030204" pitchFamily="18" charset="0"/>
                                <a:cs typeface="Times New Roman" panose="02020603050405020304" pitchFamily="18" charset="0"/>
                              </a:rPr>
                              <m:t>2</m:t>
                            </m:r>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l-GR" i="1" dirty="0">
                            <a:latin typeface="Cambria Math" panose="02040503050406030204" pitchFamily="18" charset="0"/>
                            <a:cs typeface="Times New Roman" panose="02020603050405020304" pitchFamily="18" charset="0"/>
                          </a:rPr>
                          <m:t>π</m:t>
                        </m:r>
                      </m:den>
                    </m:f>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a:rPr lang="en-IN" b="0" i="1" dirty="0" smtClean="0">
                                <a:latin typeface="Cambria Math" panose="02040503050406030204" pitchFamily="18" charset="0"/>
                                <a:cs typeface="Times New Roman" panose="02020603050405020304" pitchFamily="18" charset="0"/>
                              </a:rPr>
                              <m:t>2</m:t>
                            </m:r>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num>
                      <m:den>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r>
                          <a:rPr lang="en-IN" i="1">
                            <a:latin typeface="Cambria Math" panose="02040503050406030204" pitchFamily="18" charset="0"/>
                            <a:cs typeface="Times New Roman" panose="02020603050405020304" pitchFamily="18" charset="0"/>
                          </a:rPr>
                          <m:t>∗</m:t>
                        </m:r>
                        <m:r>
                          <m:rPr>
                            <m:sty m:val="p"/>
                          </m:rPr>
                          <a:rPr lang="el-GR" i="1" dirty="0">
                            <a:latin typeface="Cambria Math" panose="02040503050406030204" pitchFamily="18" charset="0"/>
                            <a:cs typeface="Times New Roman" panose="02020603050405020304" pitchFamily="18" charset="0"/>
                          </a:rPr>
                          <m:t>π</m:t>
                        </m:r>
                      </m:den>
                    </m:f>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V</m:t>
                        </m:r>
                      </m:e>
                      <m:sub>
                        <m:r>
                          <m:rPr>
                            <m:sty m:val="p"/>
                          </m:rPr>
                          <a:rPr lang="en-IN">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a:rPr lang="en-IN" b="0" i="1" dirty="0" smtClean="0">
                                <a:latin typeface="Cambria Math" panose="02040503050406030204" pitchFamily="18" charset="0"/>
                                <a:cs typeface="Times New Roman" panose="02020603050405020304" pitchFamily="18" charset="0"/>
                              </a:rPr>
                              <m:t>2</m:t>
                            </m:r>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l-GR" i="1" dirty="0">
                            <a:latin typeface="Cambria Math" panose="02040503050406030204" pitchFamily="18" charset="0"/>
                            <a:cs typeface="Times New Roman" panose="02020603050405020304" pitchFamily="18" charset="0"/>
                          </a:rPr>
                          <m:t>π</m:t>
                        </m:r>
                      </m:den>
                    </m:f>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24000"/>
                <a:ext cx="10515600" cy="4652963"/>
              </a:xfrm>
              <a:blipFill>
                <a:blip r:embed="rId3"/>
                <a:stretch>
                  <a:fillRect t="-2228"/>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35</a:t>
            </a:fld>
            <a:endParaRPr lang="en-IN"/>
          </a:p>
        </p:txBody>
      </p:sp>
    </p:spTree>
    <p:extLst>
      <p:ext uri="{BB962C8B-B14F-4D97-AF65-F5344CB8AC3E}">
        <p14:creationId xmlns:p14="http://schemas.microsoft.com/office/powerpoint/2010/main" val="145562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775855"/>
                <a:ext cx="10515600" cy="914833"/>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RMS value of load current (</a:t>
                </a:r>
                <a14:m>
                  <m:oMath xmlns:m="http://schemas.openxmlformats.org/officeDocument/2006/math">
                    <m:sSub>
                      <m:sSubPr>
                        <m:ctrlPr>
                          <a:rPr lang="en-IN" sz="2800" b="1" i="1">
                            <a:solidFill>
                              <a:schemeClr val="accent2"/>
                            </a:solidFill>
                            <a:latin typeface="Cambria Math" panose="02040503050406030204" pitchFamily="18" charset="0"/>
                            <a:cs typeface="Times New Roman" panose="02020603050405020304" pitchFamily="18" charset="0"/>
                          </a:rPr>
                        </m:ctrlPr>
                      </m:sSubPr>
                      <m:e>
                        <m:r>
                          <a:rPr lang="en-IN" sz="2800" b="1">
                            <a:solidFill>
                              <a:schemeClr val="accent2"/>
                            </a:solidFill>
                            <a:latin typeface="Cambria Math" panose="02040503050406030204" pitchFamily="18" charset="0"/>
                            <a:cs typeface="Times New Roman" panose="02020603050405020304" pitchFamily="18" charset="0"/>
                          </a:rPr>
                          <m:t>𝐈</m:t>
                        </m:r>
                      </m:e>
                      <m:sub>
                        <m:r>
                          <a:rPr lang="en-IN" sz="2800" b="1">
                            <a:solidFill>
                              <a:schemeClr val="accent2"/>
                            </a:solidFill>
                            <a:latin typeface="Cambria Math" panose="02040503050406030204" pitchFamily="18" charset="0"/>
                            <a:cs typeface="Times New Roman" panose="02020603050405020304" pitchFamily="18" charset="0"/>
                          </a:rPr>
                          <m:t>𝐫𝐦𝐬</m:t>
                        </m:r>
                      </m:sub>
                    </m:sSub>
                  </m:oMath>
                </a14:m>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775855"/>
                <a:ext cx="10515600" cy="914833"/>
              </a:xfrm>
              <a:blipFill>
                <a:blip r:embed="rId2"/>
                <a:stretch>
                  <a:fillRect l="-1217" t="-11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a:t>
                </a:r>
                <a14:m>
                  <m:oMath xmlns:m="http://schemas.openxmlformats.org/officeDocument/2006/math">
                    <m:r>
                      <a:rPr lang="en-IN" dirty="0">
                        <a:latin typeface="Cambria Math" panose="02040503050406030204" pitchFamily="18" charset="0"/>
                        <a:cs typeface="Times New Roman" panose="02020603050405020304" pitchFamily="18" charset="0"/>
                      </a:rPr>
                      <m:t> </m:t>
                    </m:r>
                    <m:rad>
                      <m:radPr>
                        <m:degHide m:val="on"/>
                        <m:ctrlPr>
                          <a:rPr lang="en-IN" i="1">
                            <a:latin typeface="Cambria Math" panose="02040503050406030204" pitchFamily="18" charset="0"/>
                            <a:cs typeface="Times New Roman" panose="02020603050405020304" pitchFamily="18" charset="0"/>
                          </a:rPr>
                        </m:ctrlPr>
                      </m:radPr>
                      <m:deg/>
                      <m:e>
                        <m:f>
                          <m:fPr>
                            <m:ctrlPr>
                              <a:rPr lang="en-IN" i="1" dirty="0">
                                <a:latin typeface="Cambria Math" panose="02040503050406030204" pitchFamily="18" charset="0"/>
                                <a:cs typeface="Times New Roman" panose="02020603050405020304" pitchFamily="18" charset="0"/>
                              </a:rPr>
                            </m:ctrlPr>
                          </m:fPr>
                          <m:num>
                            <m:r>
                              <a:rPr lang="en-IN" i="1" dirty="0">
                                <a:latin typeface="Cambria Math" panose="02040503050406030204" pitchFamily="18" charset="0"/>
                                <a:cs typeface="Times New Roman" panose="02020603050405020304" pitchFamily="18" charset="0"/>
                              </a:rPr>
                              <m:t>1</m:t>
                            </m:r>
                          </m:num>
                          <m:den>
                            <m:r>
                              <m:rPr>
                                <m:sty m:val="p"/>
                              </m:rPr>
                              <a:rPr lang="el-GR" i="1" dirty="0">
                                <a:latin typeface="Cambria Math" panose="02040503050406030204" pitchFamily="18" charset="0"/>
                                <a:cs typeface="Times New Roman" panose="02020603050405020304" pitchFamily="18" charset="0"/>
                              </a:rPr>
                              <m:t>π</m:t>
                            </m:r>
                          </m:den>
                        </m:f>
                        <m:nary>
                          <m:naryPr>
                            <m:ctrlPr>
                              <a:rPr lang="en-IN" i="1" dirty="0">
                                <a:latin typeface="Cambria Math" panose="02040503050406030204" pitchFamily="18" charset="0"/>
                                <a:cs typeface="Times New Roman" panose="02020603050405020304" pitchFamily="18" charset="0"/>
                              </a:rPr>
                            </m:ctrlPr>
                          </m:naryPr>
                          <m:sub>
                            <m:r>
                              <m:rPr>
                                <m:brk m:alnAt="23"/>
                              </m:rPr>
                              <a:rPr lang="en-IN" i="1" dirty="0">
                                <a:latin typeface="Cambria Math" panose="02040503050406030204" pitchFamily="18" charset="0"/>
                                <a:cs typeface="Times New Roman" panose="02020603050405020304" pitchFamily="18" charset="0"/>
                              </a:rPr>
                              <m:t>0</m:t>
                            </m:r>
                          </m:sub>
                          <m:sup>
                            <m:r>
                              <m:rPr>
                                <m:sty m:val="p"/>
                              </m:rPr>
                              <a:rPr lang="el-GR" i="1" dirty="0">
                                <a:latin typeface="Cambria Math" panose="02040503050406030204" pitchFamily="18" charset="0"/>
                                <a:cs typeface="Times New Roman" panose="02020603050405020304" pitchFamily="18" charset="0"/>
                              </a:rPr>
                              <m:t>π</m:t>
                            </m:r>
                          </m:sup>
                          <m:e>
                            <m:sSup>
                              <m:sSupPr>
                                <m:ctrlPr>
                                  <a:rPr lang="el-GR" i="1" dirty="0">
                                    <a:latin typeface="Cambria Math" panose="02040503050406030204" pitchFamily="18" charset="0"/>
                                    <a:cs typeface="Times New Roman" panose="02020603050405020304" pitchFamily="18" charset="0"/>
                                  </a:rPr>
                                </m:ctrlPr>
                              </m:sSupPr>
                              <m:e>
                                <m:r>
                                  <m:rPr>
                                    <m:sty m:val="p"/>
                                  </m:rPr>
                                  <a:rPr lang="en-IN" dirty="0">
                                    <a:latin typeface="Cambria Math" panose="02040503050406030204" pitchFamily="18" charset="0"/>
                                    <a:cs typeface="Times New Roman" panose="02020603050405020304" pitchFamily="18" charset="0"/>
                                  </a:rPr>
                                  <m:t>I</m:t>
                                </m:r>
                              </m:e>
                              <m:sup>
                                <m:r>
                                  <a:rPr lang="en-IN" i="1" dirty="0">
                                    <a:latin typeface="Cambria Math" panose="02040503050406030204" pitchFamily="18" charset="0"/>
                                    <a:cs typeface="Times New Roman" panose="02020603050405020304" pitchFamily="18" charset="0"/>
                                  </a:rPr>
                                  <m:t>2</m:t>
                                </m:r>
                              </m:sup>
                            </m:sSup>
                          </m:e>
                        </m:nary>
                        <m:r>
                          <m:rPr>
                            <m:nor/>
                          </m:rPr>
                          <a:rPr lang="en-IN" dirty="0">
                            <a:latin typeface="Times New Roman" panose="02020603050405020304" pitchFamily="18" charset="0"/>
                            <a:cs typeface="Times New Roman" panose="02020603050405020304" pitchFamily="18" charset="0"/>
                          </a:rPr>
                          <m:t>d</m:t>
                        </m:r>
                        <m:r>
                          <a:rPr lang="el-GR" i="1">
                            <a:latin typeface="Cambria Math" panose="02040503050406030204" pitchFamily="18" charset="0"/>
                            <a:ea typeface="Cambria Math" panose="02040503050406030204" pitchFamily="18" charset="0"/>
                            <a:cs typeface="Times New Roman" panose="02020603050405020304" pitchFamily="18" charset="0"/>
                          </a:rPr>
                          <m:t>𝜃</m:t>
                        </m:r>
                      </m:e>
                    </m:rad>
                  </m:oMath>
                </a14:m>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14:m>
                  <m:oMath xmlns:m="http://schemas.openxmlformats.org/officeDocument/2006/math">
                    <m:sSup>
                      <m:sSupPr>
                        <m:ctrlPr>
                          <a:rPr lang="en-IN" i="1">
                            <a:latin typeface="Cambria Math" panose="02040503050406030204" pitchFamily="18" charset="0"/>
                            <a:cs typeface="Times New Roman" panose="02020603050405020304" pitchFamily="18" charset="0"/>
                          </a:rPr>
                        </m:ctrlPr>
                      </m:sSupPr>
                      <m:e>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rms</m:t>
                            </m:r>
                          </m:sub>
                        </m:sSub>
                      </m:e>
                      <m:sup>
                        <m:r>
                          <a:rPr lang="en-IN" i="1">
                            <a:latin typeface="Cambria Math" panose="02040503050406030204" pitchFamily="18" charset="0"/>
                            <a:cs typeface="Times New Roman" panose="02020603050405020304" pitchFamily="18" charset="0"/>
                          </a:rPr>
                          <m:t>2</m:t>
                        </m:r>
                      </m:sup>
                    </m:sSup>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dirty="0">
                            <a:latin typeface="Cambria Math" panose="02040503050406030204" pitchFamily="18" charset="0"/>
                            <a:cs typeface="Times New Roman" panose="02020603050405020304" pitchFamily="18" charset="0"/>
                          </a:rPr>
                        </m:ctrlPr>
                      </m:fPr>
                      <m:num>
                        <m:r>
                          <a:rPr lang="en-IN" i="1" dirty="0">
                            <a:latin typeface="Cambria Math" panose="02040503050406030204" pitchFamily="18" charset="0"/>
                            <a:cs typeface="Times New Roman" panose="02020603050405020304" pitchFamily="18" charset="0"/>
                          </a:rPr>
                          <m:t>1</m:t>
                        </m:r>
                      </m:num>
                      <m:den>
                        <m:r>
                          <m:rPr>
                            <m:sty m:val="p"/>
                          </m:rPr>
                          <a:rPr lang="el-GR" i="1" dirty="0">
                            <a:latin typeface="Cambria Math" panose="02040503050406030204" pitchFamily="18" charset="0"/>
                            <a:cs typeface="Times New Roman" panose="02020603050405020304" pitchFamily="18" charset="0"/>
                          </a:rPr>
                          <m:t>π</m:t>
                        </m:r>
                      </m:den>
                    </m:f>
                    <m:nary>
                      <m:naryPr>
                        <m:ctrlPr>
                          <a:rPr lang="en-IN" i="1" dirty="0">
                            <a:latin typeface="Cambria Math" panose="02040503050406030204" pitchFamily="18" charset="0"/>
                            <a:cs typeface="Times New Roman" panose="02020603050405020304" pitchFamily="18" charset="0"/>
                          </a:rPr>
                        </m:ctrlPr>
                      </m:naryPr>
                      <m:sub>
                        <m:r>
                          <m:rPr>
                            <m:brk m:alnAt="23"/>
                          </m:rPr>
                          <a:rPr lang="en-IN" i="1" dirty="0">
                            <a:latin typeface="Cambria Math" panose="02040503050406030204" pitchFamily="18" charset="0"/>
                            <a:cs typeface="Times New Roman" panose="02020603050405020304" pitchFamily="18" charset="0"/>
                          </a:rPr>
                          <m:t>0</m:t>
                        </m:r>
                      </m:sub>
                      <m:sup>
                        <m:r>
                          <m:rPr>
                            <m:sty m:val="p"/>
                          </m:rPr>
                          <a:rPr lang="el-GR" i="1" dirty="0">
                            <a:latin typeface="Cambria Math" panose="02040503050406030204" pitchFamily="18" charset="0"/>
                            <a:cs typeface="Times New Roman" panose="02020603050405020304" pitchFamily="18" charset="0"/>
                          </a:rPr>
                          <m:t>π</m:t>
                        </m:r>
                      </m:sup>
                      <m:e>
                        <m:sSup>
                          <m:sSupPr>
                            <m:ctrlPr>
                              <a:rPr lang="el-GR" i="1" dirty="0">
                                <a:latin typeface="Cambria Math" panose="02040503050406030204" pitchFamily="18" charset="0"/>
                                <a:cs typeface="Times New Roman" panose="02020603050405020304" pitchFamily="18" charset="0"/>
                              </a:rPr>
                            </m:ctrlPr>
                          </m:sSupPr>
                          <m:e>
                            <m:sSub>
                              <m:sSubPr>
                                <m:ctrlPr>
                                  <a:rPr lang="el-GR"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e>
                          <m:sup>
                            <m:r>
                              <a:rPr lang="en-IN" i="1" dirty="0">
                                <a:latin typeface="Cambria Math" panose="02040503050406030204" pitchFamily="18" charset="0"/>
                                <a:cs typeface="Times New Roman" panose="02020603050405020304" pitchFamily="18" charset="0"/>
                              </a:rPr>
                              <m:t>2</m:t>
                            </m:r>
                          </m:sup>
                        </m:sSup>
                      </m:e>
                    </m:nary>
                    <m:sSup>
                      <m:sSupPr>
                        <m:ctrlPr>
                          <a:rPr lang="en-IN" i="1" dirty="0">
                            <a:latin typeface="Cambria Math" panose="02040503050406030204" pitchFamily="18" charset="0"/>
                            <a:cs typeface="Times New Roman" panose="02020603050405020304" pitchFamily="18" charset="0"/>
                          </a:rPr>
                        </m:ctrlPr>
                      </m:sSupPr>
                      <m:e>
                        <m:r>
                          <m:rPr>
                            <m:sty m:val="p"/>
                          </m:rPr>
                          <a:rPr lang="en-IN" dirty="0">
                            <a:latin typeface="Cambria Math" panose="02040503050406030204" pitchFamily="18" charset="0"/>
                            <a:cs typeface="Times New Roman" panose="02020603050405020304" pitchFamily="18" charset="0"/>
                          </a:rPr>
                          <m:t>sin</m:t>
                        </m:r>
                      </m:e>
                      <m:sup>
                        <m:r>
                          <a:rPr lang="en-IN" i="1" dirty="0">
                            <a:latin typeface="Cambria Math" panose="02040503050406030204" pitchFamily="18" charset="0"/>
                            <a:cs typeface="Times New Roman" panose="02020603050405020304" pitchFamily="18" charset="0"/>
                          </a:rPr>
                          <m:t>2</m:t>
                        </m:r>
                      </m:sup>
                    </m:sSup>
                    <m:r>
                      <a:rPr lang="el-GR" i="1">
                        <a:latin typeface="Cambria Math" panose="02040503050406030204" pitchFamily="18" charset="0"/>
                        <a:ea typeface="Cambria Math" panose="02040503050406030204" pitchFamily="18" charset="0"/>
                        <a:cs typeface="Times New Roman" panose="02020603050405020304" pitchFamily="18" charset="0"/>
                      </a:rPr>
                      <m:t>𝜃</m:t>
                    </m:r>
                    <m:r>
                      <m:rPr>
                        <m:nor/>
                      </m:rPr>
                      <a:rPr lang="en-IN" dirty="0">
                        <a:latin typeface="Times New Roman" panose="02020603050405020304" pitchFamily="18" charset="0"/>
                        <a:cs typeface="Times New Roman" panose="02020603050405020304" pitchFamily="18" charset="0"/>
                      </a:rPr>
                      <m:t>d</m:t>
                    </m:r>
                    <m:r>
                      <a:rPr lang="el-GR" i="1">
                        <a:latin typeface="Cambria Math" panose="02040503050406030204" pitchFamily="18" charset="0"/>
                        <a:ea typeface="Cambria Math" panose="02040503050406030204" pitchFamily="18" charset="0"/>
                        <a:cs typeface="Times New Roman" panose="02020603050405020304" pitchFamily="18" charset="0"/>
                      </a:rPr>
                      <m:t>𝜃</m:t>
                    </m:r>
                  </m:oMath>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p>
                          <m:sSupPr>
                            <m:ctrlPr>
                              <a:rPr lang="en-IN" i="1">
                                <a:latin typeface="Cambria Math" panose="02040503050406030204" pitchFamily="18" charset="0"/>
                                <a:cs typeface="Times New Roman" panose="02020603050405020304" pitchFamily="18" charset="0"/>
                              </a:rPr>
                            </m:ctrlPr>
                          </m:sSupPr>
                          <m:e>
                            <m:sSub>
                              <m:sSubPr>
                                <m:ctrlPr>
                                  <a:rPr lang="el-GR"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e>
                          <m:sup>
                            <m:r>
                              <a:rPr lang="en-IN" i="1">
                                <a:latin typeface="Cambria Math" panose="02040503050406030204" pitchFamily="18" charset="0"/>
                                <a:cs typeface="Times New Roman" panose="02020603050405020304" pitchFamily="18" charset="0"/>
                              </a:rPr>
                              <m:t>2</m:t>
                            </m:r>
                          </m:sup>
                        </m:sSup>
                      </m:num>
                      <m:den>
                        <m:r>
                          <a:rPr lang="en-IN" b="0" i="1" smtClean="0">
                            <a:latin typeface="Cambria Math" panose="02040503050406030204" pitchFamily="18" charset="0"/>
                            <a:cs typeface="Times New Roman" panose="02020603050405020304" pitchFamily="18" charset="0"/>
                          </a:rPr>
                          <m:t>2</m:t>
                        </m:r>
                        <m:r>
                          <m:rPr>
                            <m:sty m:val="p"/>
                          </m:rPr>
                          <a:rPr lang="el-GR" i="1" dirty="0">
                            <a:latin typeface="Cambria Math" panose="02040503050406030204" pitchFamily="18" charset="0"/>
                            <a:cs typeface="Times New Roman" panose="02020603050405020304" pitchFamily="18" charset="0"/>
                          </a:rPr>
                          <m:t>π</m:t>
                        </m:r>
                      </m:den>
                    </m:f>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nary>
                      <m:naryPr>
                        <m:ctrlPr>
                          <a:rPr lang="en-IN" i="1" dirty="0">
                            <a:latin typeface="Cambria Math" panose="02040503050406030204" pitchFamily="18" charset="0"/>
                            <a:cs typeface="Times New Roman" panose="02020603050405020304" pitchFamily="18" charset="0"/>
                          </a:rPr>
                        </m:ctrlPr>
                      </m:naryPr>
                      <m:sub>
                        <m:r>
                          <m:rPr>
                            <m:brk m:alnAt="23"/>
                          </m:rPr>
                          <a:rPr lang="en-IN" i="1" dirty="0">
                            <a:latin typeface="Cambria Math" panose="02040503050406030204" pitchFamily="18" charset="0"/>
                            <a:cs typeface="Times New Roman" panose="02020603050405020304" pitchFamily="18" charset="0"/>
                          </a:rPr>
                          <m:t>0</m:t>
                        </m:r>
                      </m:sub>
                      <m:sup>
                        <m:r>
                          <m:rPr>
                            <m:sty m:val="p"/>
                          </m:rPr>
                          <a:rPr lang="el-GR" i="1" dirty="0">
                            <a:latin typeface="Cambria Math" panose="02040503050406030204" pitchFamily="18" charset="0"/>
                            <a:cs typeface="Times New Roman" panose="02020603050405020304" pitchFamily="18" charset="0"/>
                          </a:rPr>
                          <m:t>π</m:t>
                        </m:r>
                      </m:sup>
                      <m:e>
                        <m:d>
                          <m:dPr>
                            <m:begChr m:val="["/>
                            <m:endChr m:val="]"/>
                            <m:ctrlPr>
                              <a:rPr lang="en-IN" i="1" dirty="0">
                                <a:latin typeface="Cambria Math" panose="02040503050406030204" pitchFamily="18" charset="0"/>
                                <a:cs typeface="Times New Roman" panose="02020603050405020304" pitchFamily="18" charset="0"/>
                              </a:rPr>
                            </m:ctrlPr>
                          </m:dPr>
                          <m:e>
                            <m:r>
                              <a:rPr lang="en-IN" i="1" dirty="0">
                                <a:latin typeface="Cambria Math" panose="02040503050406030204" pitchFamily="18" charset="0"/>
                                <a:cs typeface="Times New Roman" panose="02020603050405020304" pitchFamily="18" charset="0"/>
                              </a:rPr>
                              <m:t>1−</m:t>
                            </m:r>
                            <m:r>
                              <m:rPr>
                                <m:sty m:val="p"/>
                              </m:rPr>
                              <a:rPr lang="en-IN" dirty="0">
                                <a:latin typeface="Cambria Math" panose="02040503050406030204" pitchFamily="18" charset="0"/>
                                <a:cs typeface="Times New Roman" panose="02020603050405020304" pitchFamily="18" charset="0"/>
                              </a:rPr>
                              <m:t>cos</m:t>
                            </m:r>
                            <m:r>
                              <a:rPr lang="en-IN" i="1" dirty="0">
                                <a:latin typeface="Cambria Math" panose="02040503050406030204" pitchFamily="18" charset="0"/>
                                <a:cs typeface="Times New Roman" panose="02020603050405020304" pitchFamily="18" charset="0"/>
                              </a:rPr>
                              <m:t>(2</m:t>
                            </m:r>
                            <m:r>
                              <a:rPr lang="el-GR" i="1">
                                <a:latin typeface="Cambria Math" panose="02040503050406030204" pitchFamily="18" charset="0"/>
                                <a:ea typeface="Cambria Math" panose="02040503050406030204" pitchFamily="18" charset="0"/>
                                <a:cs typeface="Times New Roman" panose="02020603050405020304" pitchFamily="18" charset="0"/>
                              </a:rPr>
                              <m:t>𝜃</m:t>
                            </m:r>
                            <m:r>
                              <a:rPr lang="en-IN" i="1" dirty="0">
                                <a:latin typeface="Cambria Math" panose="02040503050406030204" pitchFamily="18" charset="0"/>
                                <a:cs typeface="Times New Roman" panose="02020603050405020304" pitchFamily="18" charset="0"/>
                              </a:rPr>
                              <m:t>)</m:t>
                            </m:r>
                          </m:e>
                        </m:d>
                      </m:e>
                    </m:nary>
                  </m:oMath>
                </a14:m>
                <a:r>
                  <a:rPr lang="en-IN" dirty="0">
                    <a:cs typeface="Times New Roman" panose="02020603050405020304" pitchFamily="18" charset="0"/>
                  </a:rPr>
                  <a:t> </a:t>
                </a:r>
                <a14:m>
                  <m:oMath xmlns:m="http://schemas.openxmlformats.org/officeDocument/2006/math">
                    <m:r>
                      <m:rPr>
                        <m:nor/>
                      </m:rPr>
                      <a:rPr lang="en-IN" dirty="0">
                        <a:latin typeface="Times New Roman" panose="02020603050405020304" pitchFamily="18" charset="0"/>
                        <a:cs typeface="Times New Roman" panose="02020603050405020304" pitchFamily="18" charset="0"/>
                      </a:rPr>
                      <m:t>d</m:t>
                    </m:r>
                    <m:r>
                      <m:rPr>
                        <m:nor/>
                      </m:rPr>
                      <a:rPr lang="en-IN" dirty="0">
                        <a:latin typeface="Times New Roman" panose="02020603050405020304" pitchFamily="18" charset="0"/>
                        <a:cs typeface="Times New Roman" panose="02020603050405020304" pitchFamily="18" charset="0"/>
                      </a:rPr>
                      <m:t>(</m:t>
                    </m:r>
                    <m:r>
                      <a:rPr lang="el-GR" i="1">
                        <a:latin typeface="Cambria Math" panose="02040503050406030204" pitchFamily="18" charset="0"/>
                        <a:ea typeface="Cambria Math" panose="02040503050406030204" pitchFamily="18" charset="0"/>
                        <a:cs typeface="Times New Roman" panose="02020603050405020304" pitchFamily="18" charset="0"/>
                      </a:rPr>
                      <m:t>𝜃</m:t>
                    </m:r>
                    <m:r>
                      <m:rPr>
                        <m:nor/>
                      </m:rPr>
                      <a:rPr lang="en-IN" dirty="0">
                        <a:latin typeface="Times New Roman" panose="020206030504050203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p>
                          <m:sSupPr>
                            <m:ctrlPr>
                              <a:rPr lang="en-IN" i="1">
                                <a:latin typeface="Cambria Math" panose="02040503050406030204" pitchFamily="18" charset="0"/>
                                <a:cs typeface="Times New Roman" panose="02020603050405020304" pitchFamily="18" charset="0"/>
                              </a:rPr>
                            </m:ctrlPr>
                          </m:sSupPr>
                          <m:e>
                            <m:sSub>
                              <m:sSubPr>
                                <m:ctrlPr>
                                  <a:rPr lang="el-GR"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e>
                          <m:sup>
                            <m:r>
                              <a:rPr lang="en-IN" i="1">
                                <a:latin typeface="Cambria Math" panose="02040503050406030204" pitchFamily="18" charset="0"/>
                                <a:cs typeface="Times New Roman" panose="02020603050405020304" pitchFamily="18" charset="0"/>
                              </a:rPr>
                              <m:t>2</m:t>
                            </m:r>
                          </m:sup>
                        </m:sSup>
                      </m:num>
                      <m:den>
                        <m:r>
                          <a:rPr lang="en-IN" b="0" i="1" smtClean="0">
                            <a:latin typeface="Cambria Math" panose="02040503050406030204" pitchFamily="18" charset="0"/>
                            <a:cs typeface="Times New Roman" panose="02020603050405020304" pitchFamily="18" charset="0"/>
                          </a:rPr>
                          <m:t>2</m:t>
                        </m:r>
                      </m:den>
                    </m:f>
                  </m:oMath>
                </a14:m>
                <a:endParaRPr lang="en-IN"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rms</m:t>
                        </m:r>
                      </m:sub>
                    </m:sSub>
                  </m:oMath>
                </a14:m>
                <a:r>
                  <a:rPr lang="en-IN" dirty="0"/>
                  <a:t> =</a:t>
                </a:r>
                <a14:m>
                  <m:oMath xmlns:m="http://schemas.openxmlformats.org/officeDocument/2006/math">
                    <m:r>
                      <a:rPr lang="en-IN" dirty="0">
                        <a:latin typeface="Cambria Math" panose="02040503050406030204" pitchFamily="18" charset="0"/>
                      </a:rPr>
                      <m:t> </m:t>
                    </m:r>
                    <m:f>
                      <m:fPr>
                        <m:ctrlPr>
                          <a:rPr lang="en-IN" i="1" dirty="0" smtClean="0">
                            <a:latin typeface="Cambria Math" panose="02040503050406030204" pitchFamily="18" charset="0"/>
                          </a:rPr>
                        </m:ctrlPr>
                      </m:fPr>
                      <m:num>
                        <m:sSub>
                          <m:sSubPr>
                            <m:ctrlPr>
                              <a:rPr lang="el-GR"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ad>
                          <m:radPr>
                            <m:degHide m:val="on"/>
                            <m:ctrlPr>
                              <a:rPr lang="en-IN" i="1" dirty="0">
                                <a:latin typeface="Cambria Math" panose="02040503050406030204" pitchFamily="18" charset="0"/>
                              </a:rPr>
                            </m:ctrlPr>
                          </m:radPr>
                          <m:deg/>
                          <m:e>
                            <m:r>
                              <a:rPr lang="en-IN" b="0" i="1" dirty="0" smtClean="0">
                                <a:latin typeface="Cambria Math" panose="02040503050406030204" pitchFamily="18" charset="0"/>
                              </a:rPr>
                              <m:t>2</m:t>
                            </m:r>
                          </m:e>
                        </m:rad>
                      </m:den>
                    </m:f>
                  </m:oMath>
                </a14:m>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b="-5742"/>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36</a:t>
            </a:fld>
            <a:endParaRPr lang="en-IN"/>
          </a:p>
        </p:txBody>
      </p:sp>
    </p:spTree>
    <p:extLst>
      <p:ext uri="{BB962C8B-B14F-4D97-AF65-F5344CB8AC3E}">
        <p14:creationId xmlns:p14="http://schemas.microsoft.com/office/powerpoint/2010/main" val="107165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692727"/>
                <a:ext cx="10515600" cy="997961"/>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RMS value of the load voltage (</a:t>
                </a:r>
                <a14:m>
                  <m:oMath xmlns:m="http://schemas.openxmlformats.org/officeDocument/2006/math">
                    <m:sSub>
                      <m:sSubPr>
                        <m:ctrlPr>
                          <a:rPr lang="en-IN" sz="2800" b="1" i="1">
                            <a:solidFill>
                              <a:schemeClr val="accent2"/>
                            </a:solidFill>
                            <a:latin typeface="Cambria Math" panose="02040503050406030204" pitchFamily="18" charset="0"/>
                            <a:cs typeface="Times New Roman" panose="02020603050405020304" pitchFamily="18" charset="0"/>
                          </a:rPr>
                        </m:ctrlPr>
                      </m:sSubPr>
                      <m:e>
                        <m:r>
                          <a:rPr lang="en-IN" sz="2800" b="1">
                            <a:solidFill>
                              <a:schemeClr val="accent2"/>
                            </a:solidFill>
                            <a:latin typeface="Cambria Math" panose="02040503050406030204" pitchFamily="18" charset="0"/>
                            <a:cs typeface="Times New Roman" panose="02020603050405020304" pitchFamily="18" charset="0"/>
                          </a:rPr>
                          <m:t>𝐕</m:t>
                        </m:r>
                      </m:e>
                      <m:sub>
                        <m:r>
                          <a:rPr lang="en-IN" sz="2800" b="1">
                            <a:solidFill>
                              <a:schemeClr val="accent2"/>
                            </a:solidFill>
                            <a:latin typeface="Cambria Math" panose="02040503050406030204" pitchFamily="18" charset="0"/>
                            <a:cs typeface="Times New Roman" panose="02020603050405020304" pitchFamily="18" charset="0"/>
                          </a:rPr>
                          <m:t>𝐫𝐦𝐬</m:t>
                        </m:r>
                      </m:sub>
                    </m:sSub>
                  </m:oMath>
                </a14:m>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692727"/>
                <a:ext cx="10515600" cy="997961"/>
              </a:xfrm>
              <a:blipFill>
                <a:blip r:embed="rId2"/>
                <a:stretch>
                  <a:fillRect l="-1217" t="-1104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2436"/>
                <a:ext cx="10515600" cy="4694527"/>
              </a:xfrm>
            </p:spPr>
            <p:txBody>
              <a:bodyPr/>
              <a:lstStyle/>
              <a:p>
                <a:pPr marL="0" indent="0">
                  <a:buNone/>
                </a:pP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V</m:t>
                        </m:r>
                      </m:e>
                      <m:sub>
                        <m:r>
                          <m:rPr>
                            <m:sty m:val="p"/>
                          </m:rPr>
                          <a:rPr lang="en-IN">
                            <a:latin typeface="Cambria Math" panose="02040503050406030204" pitchFamily="18" charset="0"/>
                            <a:cs typeface="Times New Roman" panose="02020603050405020304" pitchFamily="18" charset="0"/>
                          </a:rPr>
                          <m:t>rms</m:t>
                        </m:r>
                      </m:sub>
                    </m:sSub>
                    <m:r>
                      <a:rPr lang="en-IN" i="1">
                        <a:latin typeface="Cambria Math" panose="02040503050406030204" pitchFamily="18" charset="0"/>
                        <a:cs typeface="Times New Roman" panose="02020603050405020304" pitchFamily="18" charset="0"/>
                      </a:rPr>
                      <m:t> </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b="0" i="0" dirty="0" smtClean="0">
                        <a:latin typeface="Cambria Math" panose="02040503050406030204" pitchFamily="18" charset="0"/>
                      </a:rPr>
                      <m:t> </m:t>
                    </m:r>
                    <m:f>
                      <m:fPr>
                        <m:ctrlPr>
                          <a:rPr lang="en-IN" i="1" dirty="0">
                            <a:latin typeface="Cambria Math" panose="02040503050406030204" pitchFamily="18" charset="0"/>
                          </a:rPr>
                        </m:ctrlPr>
                      </m:fPr>
                      <m:num>
                        <m:sSub>
                          <m:sSubPr>
                            <m:ctrlPr>
                              <a:rPr lang="el-GR"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num>
                      <m:den>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r>
                          <a:rPr lang="en-IN" i="1">
                            <a:latin typeface="Cambria Math" panose="02040503050406030204" pitchFamily="18" charset="0"/>
                            <a:cs typeface="Times New Roman" panose="02020603050405020304" pitchFamily="18" charset="0"/>
                          </a:rPr>
                          <m:t>∗</m:t>
                        </m:r>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V</m:t>
                        </m:r>
                      </m:e>
                      <m:sub>
                        <m:r>
                          <m:rPr>
                            <m:sty m:val="p"/>
                          </m:rPr>
                          <a:rPr lang="en-IN">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2436"/>
                <a:ext cx="10515600" cy="4694527"/>
              </a:xfrm>
              <a:blipFill>
                <a:blip r:embed="rId3"/>
                <a:stretch>
                  <a:fillRect t="-2208"/>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37</a:t>
            </a:fld>
            <a:endParaRPr lang="en-IN"/>
          </a:p>
        </p:txBody>
      </p:sp>
    </p:spTree>
    <p:extLst>
      <p:ext uri="{BB962C8B-B14F-4D97-AF65-F5344CB8AC3E}">
        <p14:creationId xmlns:p14="http://schemas.microsoft.com/office/powerpoint/2010/main" val="371316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5018"/>
            <a:ext cx="10515600" cy="609600"/>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Ripple factor (</a:t>
            </a:r>
            <a:r>
              <a:rPr lang="el-GR" sz="2800" b="1" dirty="0">
                <a:solidFill>
                  <a:schemeClr val="accent2"/>
                </a:solidFill>
                <a:latin typeface="Times New Roman" panose="02020603050405020304" pitchFamily="18" charset="0"/>
                <a:cs typeface="Times New Roman" panose="02020603050405020304" pitchFamily="18" charset="0"/>
              </a:rPr>
              <a:t>ϒ</a:t>
            </a:r>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371600"/>
                <a:ext cx="11062855" cy="4805363"/>
              </a:xfrm>
            </p:spPr>
            <p:txBody>
              <a:bodyPr/>
              <a:lstStyle/>
              <a:p>
                <a:pPr marL="0" indent="0">
                  <a:buNone/>
                </a:pPr>
                <a:r>
                  <a:rPr lang="el-GR" dirty="0"/>
                  <a:t>ϒ</a:t>
                </a:r>
                <a:r>
                  <a:rPr lang="en-IN" dirty="0"/>
                  <a:t>= </a:t>
                </a:r>
                <a14:m>
                  <m:oMath xmlns:m="http://schemas.openxmlformats.org/officeDocument/2006/math">
                    <m:f>
                      <m:fPr>
                        <m:ctrlPr>
                          <a:rPr lang="en-IN" i="1">
                            <a:latin typeface="Cambria Math" panose="02040503050406030204" pitchFamily="18" charset="0"/>
                          </a:rPr>
                        </m:ctrlPr>
                      </m:fPr>
                      <m:num>
                        <m:r>
                          <m:rPr>
                            <m:sty m:val="p"/>
                          </m:rPr>
                          <a:rPr lang="en-IN">
                            <a:latin typeface="Cambria Math" panose="02040503050406030204" pitchFamily="18" charset="0"/>
                          </a:rPr>
                          <m:t>RMS</m:t>
                        </m:r>
                        <m:r>
                          <a:rPr lang="en-IN">
                            <a:latin typeface="Cambria Math" panose="02040503050406030204" pitchFamily="18" charset="0"/>
                          </a:rPr>
                          <m:t> </m:t>
                        </m:r>
                        <m:r>
                          <m:rPr>
                            <m:sty m:val="p"/>
                          </m:rPr>
                          <a:rPr lang="en-IN">
                            <a:latin typeface="Cambria Math" panose="02040503050406030204" pitchFamily="18" charset="0"/>
                          </a:rPr>
                          <m:t>value</m:t>
                        </m:r>
                        <m:r>
                          <a:rPr lang="en-IN">
                            <a:latin typeface="Cambria Math" panose="02040503050406030204" pitchFamily="18" charset="0"/>
                          </a:rPr>
                          <m:t> </m:t>
                        </m:r>
                        <m:r>
                          <m:rPr>
                            <m:sty m:val="p"/>
                          </m:rPr>
                          <a:rPr lang="en-IN">
                            <a:latin typeface="Cambria Math" panose="02040503050406030204" pitchFamily="18" charset="0"/>
                          </a:rPr>
                          <m:t>of</m:t>
                        </m:r>
                        <m:r>
                          <a:rPr lang="en-IN">
                            <a:latin typeface="Cambria Math" panose="02040503050406030204" pitchFamily="18" charset="0"/>
                          </a:rPr>
                          <m:t> </m:t>
                        </m:r>
                        <m:r>
                          <m:rPr>
                            <m:sty m:val="p"/>
                          </m:rPr>
                          <a:rPr lang="en-IN">
                            <a:latin typeface="Cambria Math" panose="02040503050406030204" pitchFamily="18" charset="0"/>
                          </a:rPr>
                          <m:t>the</m:t>
                        </m:r>
                        <m:r>
                          <a:rPr lang="en-IN">
                            <a:latin typeface="Cambria Math" panose="02040503050406030204" pitchFamily="18" charset="0"/>
                          </a:rPr>
                          <m:t> </m:t>
                        </m:r>
                        <m:r>
                          <m:rPr>
                            <m:sty m:val="p"/>
                          </m:rPr>
                          <a:rPr lang="en-IN">
                            <a:latin typeface="Cambria Math" panose="02040503050406030204" pitchFamily="18" charset="0"/>
                          </a:rPr>
                          <m:t>AC</m:t>
                        </m:r>
                        <m:r>
                          <a:rPr lang="en-IN">
                            <a:latin typeface="Cambria Math" panose="02040503050406030204" pitchFamily="18" charset="0"/>
                          </a:rPr>
                          <m:t> </m:t>
                        </m:r>
                        <m:r>
                          <m:rPr>
                            <m:sty m:val="p"/>
                          </m:rPr>
                          <a:rPr lang="en-IN">
                            <a:latin typeface="Cambria Math" panose="02040503050406030204" pitchFamily="18" charset="0"/>
                          </a:rPr>
                          <m:t>component</m:t>
                        </m:r>
                        <m:r>
                          <a:rPr lang="en-IN">
                            <a:latin typeface="Cambria Math" panose="02040503050406030204" pitchFamily="18" charset="0"/>
                          </a:rPr>
                          <m:t> </m:t>
                        </m:r>
                        <m:r>
                          <m:rPr>
                            <m:sty m:val="p"/>
                          </m:rPr>
                          <a:rPr lang="en-IN">
                            <a:latin typeface="Cambria Math" panose="02040503050406030204" pitchFamily="18" charset="0"/>
                          </a:rPr>
                          <m:t>of</m:t>
                        </m:r>
                        <m:r>
                          <a:rPr lang="en-IN">
                            <a:latin typeface="Cambria Math" panose="02040503050406030204" pitchFamily="18" charset="0"/>
                          </a:rPr>
                          <m:t> </m:t>
                        </m:r>
                        <m:r>
                          <m:rPr>
                            <m:sty m:val="p"/>
                          </m:rPr>
                          <a:rPr lang="en-IN">
                            <a:latin typeface="Cambria Math" panose="02040503050406030204" pitchFamily="18" charset="0"/>
                          </a:rPr>
                          <m:t>the</m:t>
                        </m:r>
                        <m:r>
                          <a:rPr lang="en-IN">
                            <a:latin typeface="Cambria Math" panose="02040503050406030204" pitchFamily="18" charset="0"/>
                          </a:rPr>
                          <m:t> </m:t>
                        </m:r>
                        <m:r>
                          <m:rPr>
                            <m:sty m:val="p"/>
                          </m:rPr>
                          <a:rPr lang="en-IN">
                            <a:latin typeface="Cambria Math" panose="02040503050406030204" pitchFamily="18" charset="0"/>
                          </a:rPr>
                          <m:t>load</m:t>
                        </m:r>
                        <m:r>
                          <a:rPr lang="en-IN">
                            <a:latin typeface="Cambria Math" panose="02040503050406030204" pitchFamily="18" charset="0"/>
                          </a:rPr>
                          <m:t> </m:t>
                        </m:r>
                        <m:r>
                          <m:rPr>
                            <m:sty m:val="p"/>
                          </m:rPr>
                          <a:rPr lang="en-IN">
                            <a:latin typeface="Cambria Math" panose="02040503050406030204" pitchFamily="18" charset="0"/>
                          </a:rPr>
                          <m:t>current</m:t>
                        </m:r>
                        <m:r>
                          <a:rPr lang="en-IN">
                            <a:latin typeface="Cambria Math" panose="02040503050406030204" pitchFamily="18" charset="0"/>
                          </a:rPr>
                          <m:t>/</m:t>
                        </m:r>
                        <m:r>
                          <m:rPr>
                            <m:sty m:val="p"/>
                          </m:rPr>
                          <a:rPr lang="en-IN">
                            <a:latin typeface="Cambria Math" panose="02040503050406030204" pitchFamily="18" charset="0"/>
                          </a:rPr>
                          <m:t>voltage</m:t>
                        </m:r>
                        <m:r>
                          <a:rPr lang="en-IN">
                            <a:latin typeface="Cambria Math" panose="02040503050406030204" pitchFamily="18" charset="0"/>
                          </a:rPr>
                          <m:t> </m:t>
                        </m:r>
                      </m:num>
                      <m:den>
                        <m:r>
                          <m:rPr>
                            <m:sty m:val="p"/>
                          </m:rPr>
                          <a:rPr lang="en-IN">
                            <a:latin typeface="Cambria Math" panose="02040503050406030204" pitchFamily="18" charset="0"/>
                          </a:rPr>
                          <m:t>DC</m:t>
                        </m:r>
                        <m:r>
                          <a:rPr lang="en-IN">
                            <a:latin typeface="Cambria Math" panose="02040503050406030204" pitchFamily="18" charset="0"/>
                          </a:rPr>
                          <m:t> </m:t>
                        </m:r>
                        <m:r>
                          <m:rPr>
                            <m:sty m:val="p"/>
                          </m:rPr>
                          <a:rPr lang="en-IN">
                            <a:latin typeface="Cambria Math" panose="02040503050406030204" pitchFamily="18" charset="0"/>
                          </a:rPr>
                          <m:t>component</m:t>
                        </m:r>
                        <m:r>
                          <a:rPr lang="en-IN">
                            <a:latin typeface="Cambria Math" panose="02040503050406030204" pitchFamily="18" charset="0"/>
                          </a:rPr>
                          <m:t> </m:t>
                        </m:r>
                        <m:r>
                          <m:rPr>
                            <m:sty m:val="p"/>
                          </m:rPr>
                          <a:rPr lang="en-IN">
                            <a:latin typeface="Cambria Math" panose="02040503050406030204" pitchFamily="18" charset="0"/>
                          </a:rPr>
                          <m:t>of</m:t>
                        </m:r>
                        <m:r>
                          <a:rPr lang="en-IN">
                            <a:latin typeface="Cambria Math" panose="02040503050406030204" pitchFamily="18" charset="0"/>
                          </a:rPr>
                          <m:t> </m:t>
                        </m:r>
                        <m:r>
                          <m:rPr>
                            <m:sty m:val="p"/>
                          </m:rPr>
                          <a:rPr lang="en-IN">
                            <a:latin typeface="Cambria Math" panose="02040503050406030204" pitchFamily="18" charset="0"/>
                          </a:rPr>
                          <m:t>the</m:t>
                        </m:r>
                        <m:r>
                          <a:rPr lang="en-IN">
                            <a:latin typeface="Cambria Math" panose="02040503050406030204" pitchFamily="18" charset="0"/>
                          </a:rPr>
                          <m:t> </m:t>
                        </m:r>
                        <m:r>
                          <m:rPr>
                            <m:sty m:val="p"/>
                          </m:rPr>
                          <a:rPr lang="en-IN">
                            <a:latin typeface="Cambria Math" panose="02040503050406030204" pitchFamily="18" charset="0"/>
                          </a:rPr>
                          <m:t>load</m:t>
                        </m:r>
                        <m:r>
                          <a:rPr lang="en-IN">
                            <a:latin typeface="Cambria Math" panose="02040503050406030204" pitchFamily="18" charset="0"/>
                          </a:rPr>
                          <m:t> </m:t>
                        </m:r>
                        <m:r>
                          <m:rPr>
                            <m:sty m:val="p"/>
                          </m:rPr>
                          <a:rPr lang="en-IN">
                            <a:latin typeface="Cambria Math" panose="02040503050406030204" pitchFamily="18" charset="0"/>
                          </a:rPr>
                          <m:t>current</m:t>
                        </m:r>
                        <m:r>
                          <a:rPr lang="en-IN" i="1">
                            <a:latin typeface="Cambria Math" panose="02040503050406030204" pitchFamily="18" charset="0"/>
                          </a:rPr>
                          <m:t>/</m:t>
                        </m:r>
                        <m:r>
                          <m:rPr>
                            <m:sty m:val="p"/>
                          </m:rPr>
                          <a:rPr lang="en-IN">
                            <a:latin typeface="Cambria Math" panose="02040503050406030204" pitchFamily="18" charset="0"/>
                          </a:rPr>
                          <m:t>voltage</m:t>
                        </m:r>
                      </m:den>
                    </m:f>
                  </m:oMath>
                </a14:m>
                <a:r>
                  <a:rPr lang="en-IN" dirty="0"/>
                  <a:t>  = </a:t>
                </a:r>
                <a14:m>
                  <m:oMath xmlns:m="http://schemas.openxmlformats.org/officeDocument/2006/math">
                    <m:f>
                      <m:fPr>
                        <m:ctrlPr>
                          <a:rPr lang="en-IN" i="1">
                            <a:latin typeface="Cambria Math" panose="02040503050406030204" pitchFamily="18" charset="0"/>
                          </a:rPr>
                        </m:ctrlPr>
                      </m:fPr>
                      <m:num>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r</m:t>
                            </m:r>
                            <m:r>
                              <a:rPr lang="en-IN">
                                <a:latin typeface="Cambria Math" panose="02040503050406030204" pitchFamily="18" charset="0"/>
                              </a:rPr>
                              <m:t> </m:t>
                            </m:r>
                            <m:r>
                              <m:rPr>
                                <m:sty m:val="p"/>
                              </m:rPr>
                              <a:rPr lang="en-IN">
                                <a:latin typeface="Cambria Math" panose="02040503050406030204" pitchFamily="18" charset="0"/>
                              </a:rPr>
                              <m:t>rms</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dc</m:t>
                            </m:r>
                          </m:sub>
                        </m:sSub>
                      </m:den>
                    </m:f>
                  </m:oMath>
                </a14:m>
                <a:endParaRPr lang="en-IN" dirty="0"/>
              </a:p>
              <a:p>
                <a:pPr marL="0" indent="0">
                  <a:buNone/>
                </a:pPr>
                <a:endParaRPr lang="en-IN" dirty="0"/>
              </a:p>
              <a:p>
                <a:pPr marL="0" indent="0">
                  <a:buNone/>
                </a:pPr>
                <a:r>
                  <a:rPr lang="el-GR" dirty="0"/>
                  <a:t>ϒ</a:t>
                </a:r>
                <a:r>
                  <a:rPr lang="en-IN" dirty="0"/>
                  <a:t>= = </a:t>
                </a:r>
                <a14:m>
                  <m:oMath xmlns:m="http://schemas.openxmlformats.org/officeDocument/2006/math">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d>
                              <m:dPr>
                                <m:ctrlPr>
                                  <a:rPr lang="en-IN" i="1">
                                    <a:latin typeface="Cambria Math" panose="02040503050406030204" pitchFamily="18" charset="0"/>
                                  </a:rPr>
                                </m:ctrlPr>
                              </m:dPr>
                              <m:e>
                                <m:f>
                                  <m:fPr>
                                    <m:ctrlPr>
                                      <a:rPr lang="en-IN" i="1">
                                        <a:latin typeface="Cambria Math" panose="02040503050406030204" pitchFamily="18" charset="0"/>
                                      </a:rPr>
                                    </m:ctrlPr>
                                  </m:fPr>
                                  <m:num>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rms</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dc</m:t>
                                        </m:r>
                                      </m:sub>
                                    </m:sSub>
                                  </m:den>
                                </m:f>
                              </m:e>
                            </m:d>
                          </m:e>
                          <m:sup>
                            <m:r>
                              <a:rPr lang="en-IN">
                                <a:latin typeface="Cambria Math" panose="02040503050406030204" pitchFamily="18" charset="0"/>
                              </a:rPr>
                              <m:t>2</m:t>
                            </m:r>
                          </m:sup>
                        </m:sSup>
                        <m:r>
                          <a:rPr lang="en-IN">
                            <a:latin typeface="Cambria Math" panose="02040503050406030204" pitchFamily="18" charset="0"/>
                          </a:rPr>
                          <m:t>−1</m:t>
                        </m:r>
                      </m:e>
                    </m:rad>
                  </m:oMath>
                </a14:m>
                <a:r>
                  <a:rPr lang="en-IN" dirty="0"/>
                  <a:t> </a:t>
                </a:r>
              </a:p>
              <a:p>
                <a:pPr marL="0" indent="0">
                  <a:buNone/>
                </a:pPr>
                <a:endParaRPr lang="en-IN" dirty="0"/>
              </a:p>
              <a:p>
                <a:pPr marL="0" indent="0">
                  <a:buNone/>
                </a:pPr>
                <a:r>
                  <a:rPr lang="en-IN" dirty="0"/>
                  <a:t> </a:t>
                </a:r>
                <a:r>
                  <a:rPr lang="el-GR" dirty="0"/>
                  <a:t>ϒ </a:t>
                </a:r>
                <a:r>
                  <a:rPr lang="en-IN" dirty="0"/>
                  <a:t>=</a:t>
                </a:r>
                <a14:m>
                  <m:oMath xmlns:m="http://schemas.openxmlformats.org/officeDocument/2006/math">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d>
                              <m:dPr>
                                <m:ctrlPr>
                                  <a:rPr lang="en-IN" i="1">
                                    <a:latin typeface="Cambria Math" panose="02040503050406030204" pitchFamily="18" charset="0"/>
                                  </a:rPr>
                                </m:ctrlPr>
                              </m:dPr>
                              <m:e>
                                <m:f>
                                  <m:fPr>
                                    <m:ctrlPr>
                                      <a:rPr lang="en-IN" i="1">
                                        <a:latin typeface="Cambria Math" panose="02040503050406030204" pitchFamily="18" charset="0"/>
                                      </a:rPr>
                                    </m:ctrlPr>
                                  </m:fPr>
                                  <m:num>
                                    <m:f>
                                      <m:fPr>
                                        <m:ctrlPr>
                                          <a:rPr lang="en-IN" i="1" dirty="0">
                                            <a:latin typeface="Cambria Math" panose="02040503050406030204" pitchFamily="18" charset="0"/>
                                          </a:rPr>
                                        </m:ctrlPr>
                                      </m:fPr>
                                      <m:num>
                                        <m:sSub>
                                          <m:sSubPr>
                                            <m:ctrlPr>
                                              <a:rPr lang="el-GR"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num>
                                  <m:den>
                                    <m:f>
                                      <m:fPr>
                                        <m:ctrlPr>
                                          <a:rPr lang="en-IN" i="1" dirty="0">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a:rPr lang="en-IN" dirty="0">
                                                <a:latin typeface="Cambria Math" panose="02040503050406030204" pitchFamily="18" charset="0"/>
                                                <a:cs typeface="Times New Roman" panose="02020603050405020304" pitchFamily="18" charset="0"/>
                                              </a:rPr>
                                              <m:t>2</m:t>
                                            </m:r>
                                            <m:r>
                                              <a:rPr lang="en-IN" b="0" i="0" dirty="0" smtClean="0">
                                                <a:latin typeface="Cambria Math" panose="02040503050406030204" pitchFamily="18" charset="0"/>
                                                <a:cs typeface="Times New Roman" panose="02020603050405020304" pitchFamily="18" charset="0"/>
                                              </a:rPr>
                                              <m:t> </m:t>
                                            </m:r>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l-GR" dirty="0">
                                            <a:latin typeface="Cambria Math" panose="02040503050406030204" pitchFamily="18" charset="0"/>
                                            <a:cs typeface="Times New Roman" panose="02020603050405020304" pitchFamily="18" charset="0"/>
                                          </a:rPr>
                                          <m:t>π</m:t>
                                        </m:r>
                                      </m:den>
                                    </m:f>
                                  </m:den>
                                </m:f>
                              </m:e>
                            </m:d>
                          </m:e>
                          <m:sup>
                            <m:r>
                              <a:rPr lang="en-IN" i="1">
                                <a:latin typeface="Cambria Math" panose="02040503050406030204" pitchFamily="18" charset="0"/>
                              </a:rPr>
                              <m:t>2</m:t>
                            </m:r>
                          </m:sup>
                        </m:sSup>
                        <m:r>
                          <a:rPr lang="en-IN" i="1">
                            <a:latin typeface="Cambria Math" panose="02040503050406030204" pitchFamily="18" charset="0"/>
                          </a:rPr>
                          <m:t>−1</m:t>
                        </m:r>
                      </m:e>
                    </m:rad>
                  </m:oMath>
                </a14:m>
                <a:r>
                  <a:rPr lang="en-IN" dirty="0"/>
                  <a:t>    = 0.483  independent of load current and input voltage</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371600"/>
                <a:ext cx="11062855" cy="4805363"/>
              </a:xfrm>
              <a:blipFill>
                <a:blip r:embed="rId2"/>
                <a:stretch>
                  <a:fillRect l="-1102"/>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38</a:t>
            </a:fld>
            <a:endParaRPr lang="en-IN"/>
          </a:p>
        </p:txBody>
      </p:sp>
    </p:spTree>
    <p:extLst>
      <p:ext uri="{BB962C8B-B14F-4D97-AF65-F5344CB8AC3E}">
        <p14:creationId xmlns:p14="http://schemas.microsoft.com/office/powerpoint/2010/main" val="1084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8873"/>
            <a:ext cx="10515600" cy="637309"/>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Efficiency (</a:t>
            </a:r>
            <a:r>
              <a:rPr lang="el-GR" sz="2800" b="1" dirty="0">
                <a:solidFill>
                  <a:schemeClr val="accent2"/>
                </a:solidFill>
                <a:latin typeface="Times New Roman" panose="02020603050405020304" pitchFamily="18" charset="0"/>
                <a:cs typeface="Times New Roman" panose="02020603050405020304" pitchFamily="18" charset="0"/>
              </a:rPr>
              <a:t>η</a:t>
            </a:r>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19200"/>
                <a:ext cx="10515600" cy="4957763"/>
              </a:xfrm>
            </p:spPr>
            <p:txBody>
              <a:bodyPr/>
              <a:lstStyle/>
              <a:p>
                <a:pPr marL="0" indent="0">
                  <a:buNone/>
                </a:pPr>
                <a:r>
                  <a:rPr lang="el-GR" dirty="0"/>
                  <a:t>η</a:t>
                </a:r>
                <a:r>
                  <a:rPr lang="el-GR" b="1" dirty="0"/>
                  <a:t> </a:t>
                </a:r>
                <a:r>
                  <a:rPr lang="en-IN" dirty="0"/>
                  <a:t>= </a:t>
                </a:r>
                <a14:m>
                  <m:oMath xmlns:m="http://schemas.openxmlformats.org/officeDocument/2006/math">
                    <m:f>
                      <m:fPr>
                        <m:ctrlPr>
                          <a:rPr lang="en-IN" i="1">
                            <a:latin typeface="Cambria Math" panose="02040503050406030204" pitchFamily="18" charset="0"/>
                          </a:rPr>
                        </m:ctrlPr>
                      </m:fPr>
                      <m:num>
                        <m:r>
                          <m:rPr>
                            <m:sty m:val="p"/>
                          </m:rPr>
                          <a:rPr lang="en-IN">
                            <a:latin typeface="Cambria Math" panose="02040503050406030204" pitchFamily="18" charset="0"/>
                          </a:rPr>
                          <m:t>DC</m:t>
                        </m:r>
                        <m:r>
                          <a:rPr lang="en-IN">
                            <a:latin typeface="Cambria Math" panose="02040503050406030204" pitchFamily="18" charset="0"/>
                          </a:rPr>
                          <m:t> </m:t>
                        </m:r>
                        <m:r>
                          <m:rPr>
                            <m:sty m:val="p"/>
                          </m:rPr>
                          <a:rPr lang="en-IN">
                            <a:latin typeface="Cambria Math" panose="02040503050406030204" pitchFamily="18" charset="0"/>
                          </a:rPr>
                          <m:t>power</m:t>
                        </m:r>
                        <m:r>
                          <a:rPr lang="en-IN">
                            <a:latin typeface="Cambria Math" panose="02040503050406030204" pitchFamily="18" charset="0"/>
                          </a:rPr>
                          <m:t> </m:t>
                        </m:r>
                        <m:r>
                          <m:rPr>
                            <m:sty m:val="p"/>
                          </m:rPr>
                          <a:rPr lang="en-IN">
                            <a:latin typeface="Cambria Math" panose="02040503050406030204" pitchFamily="18" charset="0"/>
                          </a:rPr>
                          <m:t>delivered</m:t>
                        </m:r>
                        <m:r>
                          <a:rPr lang="en-IN">
                            <a:latin typeface="Cambria Math" panose="02040503050406030204" pitchFamily="18" charset="0"/>
                          </a:rPr>
                          <m:t> </m:t>
                        </m:r>
                        <m:r>
                          <m:rPr>
                            <m:sty m:val="p"/>
                          </m:rPr>
                          <a:rPr lang="en-IN">
                            <a:latin typeface="Cambria Math" panose="02040503050406030204" pitchFamily="18" charset="0"/>
                          </a:rPr>
                          <m:t>to</m:t>
                        </m:r>
                        <m:r>
                          <a:rPr lang="en-IN">
                            <a:latin typeface="Cambria Math" panose="02040503050406030204" pitchFamily="18" charset="0"/>
                          </a:rPr>
                          <m:t> </m:t>
                        </m:r>
                        <m:r>
                          <m:rPr>
                            <m:sty m:val="p"/>
                          </m:rPr>
                          <a:rPr lang="en-IN">
                            <a:latin typeface="Cambria Math" panose="02040503050406030204" pitchFamily="18" charset="0"/>
                          </a:rPr>
                          <m:t>the</m:t>
                        </m:r>
                        <m:r>
                          <a:rPr lang="en-IN">
                            <a:latin typeface="Cambria Math" panose="02040503050406030204" pitchFamily="18" charset="0"/>
                          </a:rPr>
                          <m:t> </m:t>
                        </m:r>
                        <m:r>
                          <m:rPr>
                            <m:sty m:val="p"/>
                          </m:rPr>
                          <a:rPr lang="en-IN">
                            <a:latin typeface="Cambria Math" panose="02040503050406030204" pitchFamily="18" charset="0"/>
                          </a:rPr>
                          <m:t>load</m:t>
                        </m:r>
                      </m:num>
                      <m:den>
                        <m:r>
                          <m:rPr>
                            <m:sty m:val="p"/>
                          </m:rPr>
                          <a:rPr lang="en-IN">
                            <a:latin typeface="Cambria Math" panose="02040503050406030204" pitchFamily="18" charset="0"/>
                          </a:rPr>
                          <m:t>AC</m:t>
                        </m:r>
                        <m:r>
                          <a:rPr lang="en-IN">
                            <a:latin typeface="Cambria Math" panose="02040503050406030204" pitchFamily="18" charset="0"/>
                          </a:rPr>
                          <m:t> </m:t>
                        </m:r>
                        <m:r>
                          <m:rPr>
                            <m:sty m:val="p"/>
                          </m:rPr>
                          <a:rPr lang="en-IN">
                            <a:latin typeface="Cambria Math" panose="02040503050406030204" pitchFamily="18" charset="0"/>
                          </a:rPr>
                          <m:t>power</m:t>
                        </m:r>
                        <m:r>
                          <a:rPr lang="en-IN">
                            <a:latin typeface="Cambria Math" panose="02040503050406030204" pitchFamily="18" charset="0"/>
                          </a:rPr>
                          <m:t> </m:t>
                        </m:r>
                        <m:r>
                          <m:rPr>
                            <m:sty m:val="p"/>
                          </m:rPr>
                          <a:rPr lang="en-IN">
                            <a:latin typeface="Cambria Math" panose="02040503050406030204" pitchFamily="18" charset="0"/>
                          </a:rPr>
                          <m:t>supplied</m:t>
                        </m:r>
                        <m:r>
                          <a:rPr lang="en-IN">
                            <a:latin typeface="Cambria Math" panose="02040503050406030204" pitchFamily="18" charset="0"/>
                          </a:rPr>
                          <m:t> </m:t>
                        </m:r>
                        <m:r>
                          <m:rPr>
                            <m:sty m:val="p"/>
                          </m:rPr>
                          <a:rPr lang="en-IN">
                            <a:latin typeface="Cambria Math" panose="02040503050406030204" pitchFamily="18" charset="0"/>
                          </a:rPr>
                          <m:t>by</m:t>
                        </m:r>
                        <m:r>
                          <a:rPr lang="en-IN">
                            <a:latin typeface="Cambria Math" panose="02040503050406030204" pitchFamily="18" charset="0"/>
                          </a:rPr>
                          <m:t> </m:t>
                        </m:r>
                        <m:sSup>
                          <m:sSupPr>
                            <m:ctrlPr>
                              <a:rPr lang="en-IN" i="1">
                                <a:latin typeface="Cambria Math" panose="02040503050406030204" pitchFamily="18" charset="0"/>
                              </a:rPr>
                            </m:ctrlPr>
                          </m:sSupPr>
                          <m:e>
                            <m:r>
                              <a:rPr lang="en-IN">
                                <a:latin typeface="Cambria Math" panose="02040503050406030204" pitchFamily="18" charset="0"/>
                              </a:rPr>
                              <m:t>2</m:t>
                            </m:r>
                          </m:e>
                          <m:sup>
                            <m:r>
                              <a:rPr lang="en-IN">
                                <a:latin typeface="Cambria Math" panose="02040503050406030204" pitchFamily="18" charset="0"/>
                              </a:rPr>
                              <m:t>0</m:t>
                            </m:r>
                          </m:sup>
                        </m:sSup>
                        <m:r>
                          <a:rPr lang="en-IN">
                            <a:latin typeface="Cambria Math" panose="02040503050406030204" pitchFamily="18" charset="0"/>
                          </a:rPr>
                          <m:t> </m:t>
                        </m:r>
                        <m:r>
                          <m:rPr>
                            <m:sty m:val="p"/>
                          </m:rPr>
                          <a:rPr lang="en-IN">
                            <a:latin typeface="Cambria Math" panose="02040503050406030204" pitchFamily="18" charset="0"/>
                          </a:rPr>
                          <m:t>of</m:t>
                        </m:r>
                        <m:r>
                          <a:rPr lang="en-IN">
                            <a:latin typeface="Cambria Math" panose="02040503050406030204" pitchFamily="18" charset="0"/>
                          </a:rPr>
                          <m:t> </m:t>
                        </m:r>
                        <m:r>
                          <m:rPr>
                            <m:sty m:val="p"/>
                          </m:rPr>
                          <a:rPr lang="en-IN">
                            <a:latin typeface="Cambria Math" panose="02040503050406030204" pitchFamily="18" charset="0"/>
                          </a:rPr>
                          <m:t>transformer</m:t>
                        </m:r>
                      </m:den>
                    </m:f>
                  </m:oMath>
                </a14:m>
                <a:r>
                  <a:rPr lang="en-IN" dirty="0"/>
                  <a:t>  </a:t>
                </a:r>
              </a:p>
              <a:p>
                <a:pPr marL="0" indent="0">
                  <a:buNone/>
                </a:pPr>
                <a:endParaRPr lang="en-IN" dirty="0"/>
              </a:p>
              <a:p>
                <a:pPr marL="0" indent="0">
                  <a:buNone/>
                </a:pP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𝑑𝑐</m:t>
                        </m:r>
                      </m:sub>
                    </m:sSub>
                  </m:oMath>
                </a14:m>
                <a:r>
                  <a:rPr lang="en-IN" dirty="0"/>
                  <a:t>=</a:t>
                </a:r>
                <a14:m>
                  <m:oMath xmlns:m="http://schemas.openxmlformats.org/officeDocument/2006/math">
                    <m:sSup>
                      <m:sSupPr>
                        <m:ctrlPr>
                          <a:rPr lang="en-IN" i="1" dirty="0">
                            <a:latin typeface="Cambria Math" panose="02040503050406030204" pitchFamily="18" charset="0"/>
                          </a:rPr>
                        </m:ctrlPr>
                      </m:sSupPr>
                      <m:e>
                        <m:sSub>
                          <m:sSubPr>
                            <m:ctrlPr>
                              <a:rPr lang="en-IN" i="1" dirty="0">
                                <a:latin typeface="Cambria Math" panose="02040503050406030204" pitchFamily="18" charset="0"/>
                              </a:rPr>
                            </m:ctrlPr>
                          </m:sSubPr>
                          <m:e>
                            <m:r>
                              <a:rPr lang="en-IN" i="1" dirty="0">
                                <a:latin typeface="Cambria Math" panose="02040503050406030204" pitchFamily="18" charset="0"/>
                              </a:rPr>
                              <m:t>𝐼</m:t>
                            </m:r>
                          </m:e>
                          <m:sub>
                            <m:r>
                              <a:rPr lang="en-IN" i="1" dirty="0">
                                <a:latin typeface="Cambria Math" panose="02040503050406030204" pitchFamily="18" charset="0"/>
                              </a:rPr>
                              <m:t>𝑑𝑐</m:t>
                            </m:r>
                          </m:sub>
                        </m:sSub>
                      </m:e>
                      <m:sup>
                        <m:r>
                          <a:rPr lang="en-IN" i="1" dirty="0">
                            <a:latin typeface="Cambria Math" panose="02040503050406030204" pitchFamily="18" charset="0"/>
                          </a:rPr>
                          <m:t>2</m:t>
                        </m:r>
                      </m:sup>
                    </m:sSup>
                    <m:r>
                      <a:rPr lang="en-IN" i="1" dirty="0">
                        <a:latin typeface="Cambria Math" panose="02040503050406030204" pitchFamily="18" charset="0"/>
                      </a:rPr>
                      <m:t>∗</m:t>
                    </m:r>
                  </m:oMath>
                </a14:m>
                <a:r>
                  <a:rPr lang="en-IN" dirty="0"/>
                  <a:t> </a:t>
                </a:r>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𝐿</m:t>
                        </m:r>
                      </m:sub>
                    </m:sSub>
                  </m:oMath>
                </a14:m>
                <a:r>
                  <a:rPr lang="en-IN" dirty="0"/>
                  <a:t> = </a:t>
                </a:r>
                <a14:m>
                  <m:oMath xmlns:m="http://schemas.openxmlformats.org/officeDocument/2006/math">
                    <m:f>
                      <m:fPr>
                        <m:ctrlPr>
                          <a:rPr lang="en-IN" i="1">
                            <a:latin typeface="Cambria Math" panose="02040503050406030204" pitchFamily="18" charset="0"/>
                          </a:rPr>
                        </m:ctrlPr>
                      </m:fPr>
                      <m:num>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b="0" i="1" smtClean="0">
                                    <a:latin typeface="Cambria Math" panose="02040503050406030204" pitchFamily="18" charset="0"/>
                                  </a:rPr>
                                  <m:t>4 </m:t>
                                </m:r>
                                <m:r>
                                  <a:rPr lang="en-IN" i="1">
                                    <a:latin typeface="Cambria Math" panose="02040503050406030204" pitchFamily="18" charset="0"/>
                                  </a:rPr>
                                  <m:t>𝐼</m:t>
                                </m:r>
                              </m:e>
                              <m:sub>
                                <m:r>
                                  <a:rPr lang="en-IN" i="1">
                                    <a:latin typeface="Cambria Math" panose="02040503050406030204" pitchFamily="18" charset="0"/>
                                  </a:rPr>
                                  <m:t>𝑚</m:t>
                                </m:r>
                              </m:sub>
                            </m:sSub>
                          </m:e>
                          <m:sup>
                            <m:r>
                              <a:rPr lang="en-IN" i="1">
                                <a:latin typeface="Cambria Math" panose="02040503050406030204" pitchFamily="18" charset="0"/>
                              </a:rPr>
                              <m:t>2</m:t>
                            </m:r>
                          </m:sup>
                        </m:sSup>
                      </m:num>
                      <m:den>
                        <m:sSup>
                          <m:sSupPr>
                            <m:ctrlPr>
                              <a:rPr lang="en-IN" i="1">
                                <a:latin typeface="Cambria Math" panose="02040503050406030204" pitchFamily="18" charset="0"/>
                              </a:rPr>
                            </m:ctrlPr>
                          </m:sSupPr>
                          <m:e>
                            <m:r>
                              <m:rPr>
                                <m:sty m:val="p"/>
                              </m:rPr>
                              <a:rPr lang="el-GR" i="1">
                                <a:latin typeface="Cambria Math" panose="02040503050406030204" pitchFamily="18" charset="0"/>
                              </a:rPr>
                              <m:t>π</m:t>
                            </m:r>
                          </m:e>
                          <m:sup>
                            <m:r>
                              <a:rPr lang="en-IN" i="1">
                                <a:latin typeface="Cambria Math" panose="02040503050406030204" pitchFamily="18" charset="0"/>
                              </a:rPr>
                              <m:t>2</m:t>
                            </m:r>
                          </m:sup>
                        </m:sSup>
                      </m:den>
                    </m:f>
                  </m:oMath>
                </a14:m>
                <a:r>
                  <a:rPr lang="en-IN" dirty="0"/>
                  <a:t> * </a:t>
                </a:r>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𝐿</m:t>
                        </m:r>
                      </m:sub>
                    </m:sSub>
                  </m:oMath>
                </a14:m>
                <a:endParaRPr lang="en-IN" dirty="0"/>
              </a:p>
              <a:p>
                <a:pPr marL="0" indent="0">
                  <a:buNone/>
                </a:pP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𝑎𝑐</m:t>
                        </m:r>
                      </m:sub>
                    </m:sSub>
                  </m:oMath>
                </a14:m>
                <a:r>
                  <a:rPr lang="en-IN" dirty="0"/>
                  <a:t>= </a:t>
                </a:r>
                <a14:m>
                  <m:oMath xmlns:m="http://schemas.openxmlformats.org/officeDocument/2006/math">
                    <m:sSup>
                      <m:sSupPr>
                        <m:ctrlPr>
                          <a:rPr lang="en-IN" i="1" dirty="0">
                            <a:latin typeface="Cambria Math" panose="02040503050406030204" pitchFamily="18" charset="0"/>
                          </a:rPr>
                        </m:ctrlPr>
                      </m:sSupPr>
                      <m:e>
                        <m:sSub>
                          <m:sSubPr>
                            <m:ctrlPr>
                              <a:rPr lang="en-IN" i="1" dirty="0">
                                <a:latin typeface="Cambria Math" panose="02040503050406030204" pitchFamily="18" charset="0"/>
                              </a:rPr>
                            </m:ctrlPr>
                          </m:sSubPr>
                          <m:e>
                            <m:r>
                              <a:rPr lang="en-IN" i="1" dirty="0">
                                <a:latin typeface="Cambria Math" panose="02040503050406030204" pitchFamily="18" charset="0"/>
                              </a:rPr>
                              <m:t>𝐼</m:t>
                            </m:r>
                          </m:e>
                          <m:sub>
                            <m:r>
                              <a:rPr lang="en-IN" i="1" dirty="0">
                                <a:latin typeface="Cambria Math" panose="02040503050406030204" pitchFamily="18" charset="0"/>
                              </a:rPr>
                              <m:t>𝑎𝑐</m:t>
                            </m:r>
                          </m:sub>
                        </m:sSub>
                      </m:e>
                      <m:sup>
                        <m:r>
                          <a:rPr lang="en-IN" i="1" dirty="0">
                            <a:latin typeface="Cambria Math" panose="02040503050406030204" pitchFamily="18" charset="0"/>
                          </a:rPr>
                          <m:t>2</m:t>
                        </m:r>
                      </m:sup>
                    </m:sSup>
                    <m:r>
                      <a:rPr lang="en-IN" i="1" dirty="0">
                        <a:latin typeface="Cambria Math" panose="02040503050406030204" pitchFamily="18" charset="0"/>
                      </a:rPr>
                      <m:t>∗</m:t>
                    </m:r>
                  </m:oMath>
                </a14:m>
                <a:r>
                  <a:rPr lang="en-IN" dirty="0"/>
                  <a:t> </a:t>
                </a:r>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m:t>
                        </m:r>
                        <m:r>
                          <a:rPr lang="en-IN" i="1" dirty="0">
                            <a:latin typeface="Cambria Math" panose="02040503050406030204" pitchFamily="18" charset="0"/>
                          </a:rPr>
                          <m:t>𝑅</m:t>
                        </m:r>
                      </m:e>
                      <m:sub>
                        <m:r>
                          <a:rPr lang="en-IN" i="1" dirty="0">
                            <a:latin typeface="Cambria Math" panose="02040503050406030204" pitchFamily="18" charset="0"/>
                          </a:rPr>
                          <m:t>𝐿</m:t>
                        </m:r>
                      </m:sub>
                    </m:sSub>
                    <m:r>
                      <a:rPr lang="en-IN" i="1" dirty="0">
                        <a:latin typeface="Cambria Math" panose="02040503050406030204" pitchFamily="18" charset="0"/>
                      </a:rPr>
                      <m:t>+</m:t>
                    </m:r>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𝐹</m:t>
                        </m:r>
                      </m:sub>
                    </m:sSub>
                    <m:r>
                      <a:rPr lang="en-IN" i="1" dirty="0">
                        <a:latin typeface="Cambria Math" panose="02040503050406030204" pitchFamily="18" charset="0"/>
                      </a:rPr>
                      <m:t>)</m:t>
                    </m:r>
                  </m:oMath>
                </a14:m>
                <a:r>
                  <a:rPr lang="en-IN" dirty="0"/>
                  <a:t>= </a:t>
                </a:r>
                <a14:m>
                  <m:oMath xmlns:m="http://schemas.openxmlformats.org/officeDocument/2006/math">
                    <m:f>
                      <m:fPr>
                        <m:ctrlPr>
                          <a:rPr lang="en-IN" i="1">
                            <a:latin typeface="Cambria Math" panose="02040503050406030204" pitchFamily="18" charset="0"/>
                          </a:rPr>
                        </m:ctrlPr>
                      </m:fPr>
                      <m:num>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𝑚</m:t>
                                </m:r>
                              </m:sub>
                            </m:sSub>
                          </m:e>
                          <m:sup>
                            <m:r>
                              <a:rPr lang="en-IN" i="1">
                                <a:latin typeface="Cambria Math" panose="02040503050406030204" pitchFamily="18" charset="0"/>
                              </a:rPr>
                              <m:t>2</m:t>
                            </m:r>
                          </m:sup>
                        </m:sSup>
                      </m:num>
                      <m:den>
                        <m:r>
                          <a:rPr lang="en-IN" b="0" i="1" smtClean="0">
                            <a:latin typeface="Cambria Math" panose="02040503050406030204" pitchFamily="18" charset="0"/>
                          </a:rPr>
                          <m:t>2</m:t>
                        </m:r>
                      </m:den>
                    </m:f>
                  </m:oMath>
                </a14:m>
                <a:r>
                  <a:rPr lang="en-IN" dirty="0"/>
                  <a:t> *</a:t>
                </a:r>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m:t>
                        </m:r>
                        <m:r>
                          <a:rPr lang="en-IN" i="1" dirty="0">
                            <a:latin typeface="Cambria Math" panose="02040503050406030204" pitchFamily="18" charset="0"/>
                          </a:rPr>
                          <m:t>𝑅</m:t>
                        </m:r>
                      </m:e>
                      <m:sub>
                        <m:r>
                          <a:rPr lang="en-IN" i="1" dirty="0">
                            <a:latin typeface="Cambria Math" panose="02040503050406030204" pitchFamily="18" charset="0"/>
                          </a:rPr>
                          <m:t>𝐿</m:t>
                        </m:r>
                      </m:sub>
                    </m:sSub>
                    <m:r>
                      <a:rPr lang="en-IN" i="1" dirty="0">
                        <a:latin typeface="Cambria Math" panose="02040503050406030204" pitchFamily="18" charset="0"/>
                      </a:rPr>
                      <m:t>+</m:t>
                    </m:r>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𝐹</m:t>
                        </m:r>
                      </m:sub>
                    </m:sSub>
                    <m:r>
                      <a:rPr lang="en-IN" i="1" dirty="0">
                        <a:latin typeface="Cambria Math" panose="02040503050406030204" pitchFamily="18" charset="0"/>
                      </a:rPr>
                      <m:t>)</m:t>
                    </m:r>
                  </m:oMath>
                </a14:m>
                <a:endParaRPr lang="en-IN" dirty="0"/>
              </a:p>
              <a:p>
                <a:pPr marL="0" indent="0">
                  <a:buNone/>
                </a:pPr>
                <a:endParaRPr lang="en-IN" dirty="0"/>
              </a:p>
              <a:p>
                <a:pPr marL="0" indent="0">
                  <a:buNone/>
                </a:pPr>
                <a:r>
                  <a:rPr lang="el-GR" dirty="0"/>
                  <a:t>η </a:t>
                </a:r>
                <a:r>
                  <a:rPr lang="en-IN" dirty="0"/>
                  <a:t>= </a:t>
                </a:r>
                <a14:m>
                  <m:oMath xmlns:m="http://schemas.openxmlformats.org/officeDocument/2006/math">
                    <m:f>
                      <m:fPr>
                        <m:ctrlPr>
                          <a:rPr lang="en-IN" i="1">
                            <a:latin typeface="Cambria Math" panose="02040503050406030204" pitchFamily="18" charset="0"/>
                          </a:rPr>
                        </m:ctrlPr>
                      </m:fPr>
                      <m:num>
                        <m:f>
                          <m:fPr>
                            <m:ctrlPr>
                              <a:rPr lang="en-IN" i="1">
                                <a:latin typeface="Cambria Math" panose="02040503050406030204" pitchFamily="18" charset="0"/>
                              </a:rPr>
                            </m:ctrlPr>
                          </m:fPr>
                          <m:num>
                            <m:r>
                              <a:rPr lang="en-IN" b="0" i="1" smtClean="0">
                                <a:latin typeface="Cambria Math" panose="02040503050406030204" pitchFamily="18" charset="0"/>
                              </a:rPr>
                              <m:t>8</m:t>
                            </m:r>
                          </m:num>
                          <m:den>
                            <m:sSup>
                              <m:sSupPr>
                                <m:ctrlPr>
                                  <a:rPr lang="en-IN" i="1">
                                    <a:latin typeface="Cambria Math" panose="02040503050406030204" pitchFamily="18" charset="0"/>
                                  </a:rPr>
                                </m:ctrlPr>
                              </m:sSupPr>
                              <m:e>
                                <m:r>
                                  <m:rPr>
                                    <m:sty m:val="p"/>
                                  </m:rPr>
                                  <a:rPr lang="el-GR" i="1">
                                    <a:latin typeface="Cambria Math" panose="02040503050406030204" pitchFamily="18" charset="0"/>
                                  </a:rPr>
                                  <m:t>π</m:t>
                                </m:r>
                              </m:e>
                              <m:sup>
                                <m:r>
                                  <a:rPr lang="en-IN" i="1">
                                    <a:latin typeface="Cambria Math" panose="02040503050406030204" pitchFamily="18" charset="0"/>
                                  </a:rPr>
                                  <m:t>2</m:t>
                                </m:r>
                              </m:sup>
                            </m:sSup>
                          </m:den>
                        </m:f>
                      </m:num>
                      <m:den>
                        <m:r>
                          <a:rPr lang="en-IN" i="1">
                            <a:latin typeface="Cambria Math" panose="02040503050406030204" pitchFamily="18" charset="0"/>
                          </a:rPr>
                          <m:t>1+</m:t>
                        </m:r>
                        <m:f>
                          <m:fPr>
                            <m:ctrlPr>
                              <a:rPr lang="en-IN" i="1">
                                <a:latin typeface="Cambria Math" panose="02040503050406030204" pitchFamily="18" charset="0"/>
                              </a:rPr>
                            </m:ctrlPr>
                          </m:fPr>
                          <m:num>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𝐹</m:t>
                                </m:r>
                              </m:sub>
                            </m:sSub>
                          </m:num>
                          <m:den>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𝐿</m:t>
                                </m:r>
                              </m:sub>
                            </m:sSub>
                          </m:den>
                        </m:f>
                      </m:den>
                    </m:f>
                  </m:oMath>
                </a14:m>
                <a:r>
                  <a:rPr lang="en-IN" dirty="0"/>
                  <a:t>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0.</m:t>
                        </m:r>
                        <m:r>
                          <a:rPr lang="en-IN" b="0" i="1" smtClean="0">
                            <a:latin typeface="Cambria Math" panose="02040503050406030204" pitchFamily="18" charset="0"/>
                          </a:rPr>
                          <m:t>81</m:t>
                        </m:r>
                      </m:num>
                      <m:den>
                        <m:r>
                          <a:rPr lang="en-IN" i="1">
                            <a:latin typeface="Cambria Math" panose="02040503050406030204" pitchFamily="18" charset="0"/>
                          </a:rPr>
                          <m:t>1+</m:t>
                        </m:r>
                        <m:f>
                          <m:fPr>
                            <m:ctrlPr>
                              <a:rPr lang="en-IN" i="1">
                                <a:latin typeface="Cambria Math" panose="02040503050406030204" pitchFamily="18" charset="0"/>
                              </a:rPr>
                            </m:ctrlPr>
                          </m:fPr>
                          <m:num>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𝐹</m:t>
                                </m:r>
                              </m:sub>
                            </m:sSub>
                          </m:num>
                          <m:den>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𝐿</m:t>
                                </m:r>
                              </m:sub>
                            </m:sSub>
                          </m:den>
                        </m:f>
                      </m:den>
                    </m:f>
                  </m:oMath>
                </a14:m>
                <a:r>
                  <a:rPr lang="en-IN" dirty="0"/>
                  <a:t>   </a:t>
                </a:r>
              </a:p>
              <a:p>
                <a:pPr marL="0" indent="0">
                  <a:buNone/>
                </a:pPr>
                <a:r>
                  <a:rPr lang="en-IN" dirty="0"/>
                  <a:t>If diode is ideal, </a:t>
                </a:r>
                <a:r>
                  <a:rPr lang="el-GR" dirty="0"/>
                  <a:t>η</a:t>
                </a:r>
                <a:r>
                  <a:rPr lang="en-IN" dirty="0"/>
                  <a:t>= 81%</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19200"/>
                <a:ext cx="10515600" cy="4957763"/>
              </a:xfrm>
              <a:blipFill>
                <a:blip r:embed="rId2"/>
                <a:stretch>
                  <a:fillRect l="-1217"/>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39</a:t>
            </a:fld>
            <a:endParaRPr lang="en-IN"/>
          </a:p>
        </p:txBody>
      </p:sp>
    </p:spTree>
    <p:extLst>
      <p:ext uri="{BB962C8B-B14F-4D97-AF65-F5344CB8AC3E}">
        <p14:creationId xmlns:p14="http://schemas.microsoft.com/office/powerpoint/2010/main" val="174112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sz="3600" dirty="0">
                <a:solidFill>
                  <a:schemeClr val="accent2"/>
                </a:solidFill>
                <a:latin typeface="Times New Roman" panose="02020603050405020304" pitchFamily="18" charset="0"/>
                <a:cs typeface="Times New Roman" panose="02020603050405020304" pitchFamily="18" charset="0"/>
              </a:rPr>
            </a:br>
            <a:r>
              <a:rPr lang="en-IN" sz="3600" dirty="0">
                <a:solidFill>
                  <a:schemeClr val="accent2"/>
                </a:solidFill>
                <a:latin typeface="Times New Roman" panose="02020603050405020304" pitchFamily="18" charset="0"/>
                <a:cs typeface="Times New Roman" panose="02020603050405020304" pitchFamily="18" charset="0"/>
              </a:rPr>
              <a:t>Introduction</a:t>
            </a:r>
            <a:endParaRPr lang="en-IN"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AC and DC signal</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𝑖𝑛</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𝑓𝑡</m:t>
                            </m:r>
                          </m:e>
                        </m:d>
                      </m:e>
                    </m:func>
                  </m:oMath>
                </a14:m>
                <a:endParaRPr lang="en-US" b="0" dirty="0">
                  <a:ea typeface="Cambria Math" panose="02040503050406030204" pitchFamily="18" charset="0"/>
                </a:endParaRP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𝑖𝑛</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b="0" i="1" smtClean="0">
                        <a:latin typeface="Cambria Math" panose="02040503050406030204" pitchFamily="18" charset="0"/>
                      </a:rPr>
                      <m:t>230</m:t>
                    </m:r>
                    <m:func>
                      <m:funcPr>
                        <m:ctrlPr>
                          <a:rPr lang="en-US" i="1">
                            <a:latin typeface="Cambria Math" panose="02040503050406030204" pitchFamily="18" charset="0"/>
                          </a:rPr>
                        </m:ctrlPr>
                      </m:funcPr>
                      <m:fName>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2 </m:t>
                            </m:r>
                          </m:e>
                        </m:rad>
                        <m:r>
                          <m:rPr>
                            <m:sty m:val="p"/>
                          </m:rPr>
                          <a:rPr lang="en-US">
                            <a:latin typeface="Cambria Math" panose="02040503050406030204" pitchFamily="18" charset="0"/>
                          </a:rPr>
                          <m:t>sin</m:t>
                        </m:r>
                      </m:fName>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50</m:t>
                            </m:r>
                            <m:r>
                              <a:rPr lang="en-US" i="1">
                                <a:latin typeface="Cambria Math" panose="02040503050406030204" pitchFamily="18" charset="0"/>
                                <a:ea typeface="Cambria Math" panose="02040503050406030204" pitchFamily="18" charset="0"/>
                              </a:rPr>
                              <m:t>𝑡</m:t>
                            </m:r>
                          </m:e>
                        </m:d>
                      </m:e>
                    </m:func>
                  </m:oMath>
                </a14:m>
                <a:endParaRPr lang="en-US" dirty="0">
                  <a:ea typeface="Cambria Math" panose="02040503050406030204" pitchFamily="18" charset="0"/>
                </a:endParaRPr>
              </a:p>
              <a:p>
                <a:endParaRPr lang="en-US" dirty="0">
                  <a:ea typeface="Cambria Math" panose="02040503050406030204" pitchFamily="18" charset="0"/>
                </a:endParaRPr>
              </a:p>
              <a:p>
                <a:endParaRPr lang="en-US" dirty="0">
                  <a:ea typeface="Cambria Math" panose="02040503050406030204" pitchFamily="18" charset="0"/>
                </a:endParaRPr>
              </a:p>
              <a:p>
                <a:endParaRPr lang="en-US" dirty="0">
                  <a:ea typeface="Cambria Math" panose="02040503050406030204" pitchFamily="18" charset="0"/>
                </a:endParaRPr>
              </a:p>
              <a:p>
                <a:endParaRPr lang="en-US" dirty="0">
                  <a:ea typeface="Cambria Math" panose="02040503050406030204" pitchFamily="18" charset="0"/>
                </a:endParaRPr>
              </a:p>
              <a:p>
                <a:r>
                  <a:rPr lang="en-US" altLang="en-US" dirty="0">
                    <a:latin typeface="Times New Roman" pitchFamily="18" charset="0"/>
                  </a:rPr>
                  <a:t>Electricity distribution in INDIA: AC signal of 230V, 50HZ.</a:t>
                </a:r>
              </a:p>
              <a:p>
                <a:endParaRPr lang="en-US" dirty="0">
                  <a:ea typeface="Cambria Math" panose="02040503050406030204" pitchFamily="18" charset="0"/>
                </a:endParaRPr>
              </a:p>
              <a:p>
                <a:endParaRPr lang="en-US" b="0" dirty="0">
                  <a:ea typeface="Cambria Math" panose="02040503050406030204" pitchFamily="18" charset="0"/>
                </a:endParaRPr>
              </a:p>
              <a:p>
                <a:endParaRPr lang="en-US" dirty="0"/>
              </a:p>
              <a:p>
                <a:endParaRPr lang="en-US"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4</a:t>
            </a:fld>
            <a:endParaRPr lang="en-IN"/>
          </a:p>
        </p:txBody>
      </p:sp>
      <p:grpSp>
        <p:nvGrpSpPr>
          <p:cNvPr id="8" name="Group 7"/>
          <p:cNvGrpSpPr/>
          <p:nvPr/>
        </p:nvGrpSpPr>
        <p:grpSpPr>
          <a:xfrm>
            <a:off x="5791200" y="1797627"/>
            <a:ext cx="5334000" cy="2502932"/>
            <a:chOff x="9145859" y="228600"/>
            <a:chExt cx="5334000" cy="2502932"/>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5859" y="228600"/>
              <a:ext cx="5334000" cy="2133600"/>
            </a:xfrm>
            <a:prstGeom prst="rect">
              <a:avLst/>
            </a:prstGeom>
            <a:noFill/>
            <a:ln>
              <a:noFill/>
            </a:ln>
          </p:spPr>
        </p:pic>
        <p:sp>
          <p:nvSpPr>
            <p:cNvPr id="10" name="TextBox 9"/>
            <p:cNvSpPr txBox="1"/>
            <p:nvPr/>
          </p:nvSpPr>
          <p:spPr>
            <a:xfrm>
              <a:off x="9448799" y="2362200"/>
              <a:ext cx="5031059" cy="369332"/>
            </a:xfrm>
            <a:prstGeom prst="rect">
              <a:avLst/>
            </a:prstGeom>
            <a:noFill/>
          </p:spPr>
          <p:txBody>
            <a:bodyPr wrap="square" rtlCol="0">
              <a:spAutoFit/>
            </a:bodyPr>
            <a:lstStyle/>
            <a:p>
              <a:r>
                <a:rPr lang="en-US" altLang="en-US" dirty="0">
                  <a:latin typeface="Times New Roman" pitchFamily="18" charset="0"/>
                </a:rPr>
                <a:t>                 AC signal with </a:t>
              </a:r>
              <a:r>
                <a:rPr lang="en-US" altLang="en-US" i="1" dirty="0">
                  <a:latin typeface="Times New Roman" pitchFamily="18" charset="0"/>
                </a:rPr>
                <a:t>A=</a:t>
              </a:r>
              <a:r>
                <a:rPr lang="en-US" altLang="en-US" dirty="0">
                  <a:latin typeface="Times New Roman" pitchFamily="18" charset="0"/>
                </a:rPr>
                <a:t>230V</a:t>
              </a:r>
              <a:r>
                <a:rPr lang="en-US" altLang="en-US" i="1" dirty="0">
                  <a:latin typeface="Times New Roman" pitchFamily="18" charset="0"/>
                </a:rPr>
                <a:t>, f=</a:t>
              </a:r>
              <a:r>
                <a:rPr lang="en-US" altLang="en-US" dirty="0">
                  <a:latin typeface="Times New Roman" pitchFamily="18" charset="0"/>
                </a:rPr>
                <a:t>50Hz</a:t>
              </a:r>
              <a:endParaRPr lang="en-GB" dirty="0"/>
            </a:p>
          </p:txBody>
        </p:sp>
      </p:grpSp>
    </p:spTree>
    <p:extLst>
      <p:ext uri="{BB962C8B-B14F-4D97-AF65-F5344CB8AC3E}">
        <p14:creationId xmlns:p14="http://schemas.microsoft.com/office/powerpoint/2010/main" val="412069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1273"/>
            <a:ext cx="10515600" cy="859415"/>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Peak Inverse Voltage(PIV)</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IN" dirty="0"/>
                  <a:t>Maximum voltage across the diode when it is reverse biased</a:t>
                </a:r>
              </a:p>
              <a:p>
                <a:pPr marL="0" indent="0">
                  <a:buNone/>
                </a:pPr>
                <a:r>
                  <a:rPr lang="en-IN" dirty="0"/>
                  <a:t>Choose a diode with PIV&gt; </a:t>
                </a:r>
                <a14:m>
                  <m:oMath xmlns:m="http://schemas.openxmlformats.org/officeDocument/2006/math">
                    <m:r>
                      <a:rPr lang="en-IN" b="0" i="0" dirty="0" smtClean="0">
                        <a:latin typeface="Cambria Math" panose="02040503050406030204" pitchFamily="18" charset="0"/>
                        <a:cs typeface="Times New Roman" panose="02020603050405020304" pitchFamily="18" charset="0"/>
                      </a:rPr>
                      <m:t>2</m:t>
                    </m:r>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oMath>
                </a14:m>
                <a:r>
                  <a:rPr lang="en-IN" dirty="0"/>
                  <a:t>  </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40</a:t>
            </a:fld>
            <a:endParaRPr lang="en-IN"/>
          </a:p>
        </p:txBody>
      </p:sp>
      <p:pic>
        <p:nvPicPr>
          <p:cNvPr id="6" name="Picture 5"/>
          <p:cNvPicPr>
            <a:picLocks noChangeAspect="1"/>
          </p:cNvPicPr>
          <p:nvPr/>
        </p:nvPicPr>
        <p:blipFill>
          <a:blip r:embed="rId3"/>
          <a:stretch>
            <a:fillRect/>
          </a:stretch>
        </p:blipFill>
        <p:spPr>
          <a:xfrm>
            <a:off x="6320706" y="3209929"/>
            <a:ext cx="5286375" cy="2571750"/>
          </a:xfrm>
          <a:prstGeom prst="rect">
            <a:avLst/>
          </a:prstGeom>
        </p:spPr>
      </p:pic>
    </p:spTree>
    <p:extLst>
      <p:ext uri="{BB962C8B-B14F-4D97-AF65-F5344CB8AC3E}">
        <p14:creationId xmlns:p14="http://schemas.microsoft.com/office/powerpoint/2010/main" val="276624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42109"/>
                <a:ext cx="10515600" cy="5234854"/>
              </a:xfrm>
            </p:spPr>
            <p:txBody>
              <a:bodyPr/>
              <a:lstStyle/>
              <a:p>
                <a:pPr marL="0" indent="0">
                  <a:buNone/>
                </a:pPr>
                <a:r>
                  <a:rPr lang="en-IN" dirty="0"/>
                  <a:t>Q4. A sinusoidal voltage of </a:t>
                </a:r>
                <a14:m>
                  <m:oMath xmlns:m="http://schemas.openxmlformats.org/officeDocument/2006/math">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V</m:t>
                        </m:r>
                      </m:e>
                      <m:sub>
                        <m:r>
                          <m:rPr>
                            <m:sty m:val="p"/>
                          </m:rPr>
                          <a:rPr lang="en-IN" b="0" i="0" smtClean="0">
                            <a:latin typeface="Cambria Math" panose="02040503050406030204" pitchFamily="18" charset="0"/>
                          </a:rPr>
                          <m:t>i</m:t>
                        </m:r>
                      </m:sub>
                    </m:sSub>
                  </m:oMath>
                </a14:m>
                <a:r>
                  <a:rPr lang="en-IN" dirty="0"/>
                  <a:t>= 20 </a:t>
                </a:r>
                <a:r>
                  <a:rPr lang="en-IN" dirty="0">
                    <a:latin typeface="Times New Roman" panose="02020603050405020304" pitchFamily="18" charset="0"/>
                    <a:cs typeface="Times New Roman" panose="02020603050405020304" pitchFamily="18" charset="0"/>
                  </a:rPr>
                  <a:t>sin (2</a:t>
                </a:r>
                <a:r>
                  <a:rPr lang="el-GR" dirty="0">
                    <a:latin typeface="Times New Roman" panose="02020603050405020304" pitchFamily="18" charset="0"/>
                    <a:cs typeface="Times New Roman" panose="02020603050405020304" pitchFamily="18" charset="0"/>
                  </a:rPr>
                  <a:t>π</a:t>
                </a:r>
                <a:r>
                  <a:rPr lang="en-IN" dirty="0">
                    <a:latin typeface="Times New Roman" panose="02020603050405020304" pitchFamily="18" charset="0"/>
                    <a:cs typeface="Times New Roman" panose="02020603050405020304" pitchFamily="18" charset="0"/>
                  </a:rPr>
                  <a:t>*50*t) is applied to a FWR. If </a:t>
                </a:r>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R</m:t>
                        </m:r>
                      </m:e>
                      <m:sub>
                        <m:r>
                          <m:rPr>
                            <m:sty m:val="p"/>
                          </m:rPr>
                          <a:rPr lang="en-IN" b="0" i="0" smtClean="0">
                            <a:latin typeface="Cambria Math" panose="02040503050406030204" pitchFamily="18" charset="0"/>
                          </a:rPr>
                          <m:t>L</m:t>
                        </m:r>
                      </m:sub>
                    </m:sSub>
                  </m:oMath>
                </a14:m>
                <a:r>
                  <a:rPr lang="en-IN" dirty="0"/>
                  <a:t>= 1k</a:t>
                </a:r>
                <a:r>
                  <a:rPr lang="el-GR" dirty="0"/>
                  <a:t>Ω</a:t>
                </a:r>
                <a:r>
                  <a:rPr lang="en-IN" dirty="0"/>
                  <a:t>, calculate all the performance parameters.</a:t>
                </a:r>
              </a:p>
              <a:p>
                <a:pPr marL="0" indent="0">
                  <a:buNone/>
                </a:pPr>
                <a:endParaRPr lang="en-IN" dirty="0">
                  <a:latin typeface="Cambria Math" panose="02040503050406030204" pitchFamily="18" charset="0"/>
                  <a:ea typeface="Cambria Math" panose="02040503050406030204" pitchFamily="18" charset="0"/>
                </a:endParaRPr>
              </a:p>
              <a:p>
                <a:pPr marL="0" indent="0">
                  <a:buNone/>
                </a:pPr>
                <a:endParaRPr lang="en-IN" dirty="0">
                  <a:latin typeface="Cambria Math" panose="02040503050406030204" pitchFamily="18" charset="0"/>
                  <a:ea typeface="Cambria Math" panose="02040503050406030204" pitchFamily="18" charset="0"/>
                </a:endParaRPr>
              </a:p>
              <a:p>
                <a:pPr marL="0" indent="0">
                  <a:buNone/>
                </a:pPr>
                <a:r>
                  <a:rPr lang="en-IN" dirty="0">
                    <a:latin typeface="Cambria Math" panose="02040503050406030204" pitchFamily="18" charset="0"/>
                    <a:ea typeface="Cambria Math" panose="02040503050406030204" pitchFamily="18" charset="0"/>
                  </a:rPr>
                  <a:t>Input to the rectifier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i</m:t>
                        </m:r>
                      </m:sub>
                    </m:sSub>
                  </m:oMath>
                </a14:m>
                <a:r>
                  <a:rPr lang="en-IN" dirty="0"/>
                  <a:t>= 20 </a:t>
                </a:r>
                <a:r>
                  <a:rPr lang="en-IN" dirty="0">
                    <a:latin typeface="Times New Roman" panose="02020603050405020304" pitchFamily="18" charset="0"/>
                    <a:cs typeface="Times New Roman" panose="02020603050405020304" pitchFamily="18" charset="0"/>
                  </a:rPr>
                  <a:t>sin (2</a:t>
                </a:r>
                <a:r>
                  <a:rPr lang="el-GR" dirty="0">
                    <a:latin typeface="Times New Roman" panose="02020603050405020304" pitchFamily="18" charset="0"/>
                    <a:cs typeface="Times New Roman" panose="02020603050405020304" pitchFamily="18" charset="0"/>
                  </a:rPr>
                  <a:t>π</a:t>
                </a:r>
                <a:r>
                  <a:rPr lang="en-IN" dirty="0">
                    <a:latin typeface="Times New Roman" panose="02020603050405020304" pitchFamily="18" charset="0"/>
                    <a:cs typeface="Times New Roman" panose="02020603050405020304" pitchFamily="18" charset="0"/>
                  </a:rPr>
                  <a:t>*50*t)</a:t>
                </a:r>
                <a:endParaRPr lang="en-IN"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IN" b="1" i="1">
                        <a:latin typeface="Cambria Math" panose="02040503050406030204" pitchFamily="18" charset="0"/>
                        <a:ea typeface="Cambria Math" panose="02040503050406030204" pitchFamily="18" charset="0"/>
                      </a:rPr>
                      <m:t>∴</m:t>
                    </m:r>
                  </m:oMath>
                </a14:m>
                <a:r>
                  <a:rPr lang="en-IN" dirty="0"/>
                  <a:t> </a:t>
                </a:r>
                <a14:m>
                  <m:oMath xmlns:m="http://schemas.openxmlformats.org/officeDocument/2006/math">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oMath>
                </a14:m>
                <a:r>
                  <a:rPr lang="en-IN" dirty="0"/>
                  <a:t>= 20V</a:t>
                </a:r>
              </a:p>
              <a:p>
                <a:pPr marL="0" indent="0">
                  <a:buNone/>
                </a:pP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42109"/>
                <a:ext cx="10515600" cy="5234854"/>
              </a:xfrm>
              <a:blipFill>
                <a:blip r:embed="rId2"/>
                <a:stretch>
                  <a:fillRect l="-1217" t="-2214" r="-232"/>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41</a:t>
            </a:fld>
            <a:endParaRPr lang="en-IN"/>
          </a:p>
        </p:txBody>
      </p:sp>
      <p:sp>
        <p:nvSpPr>
          <p:cNvPr id="6" name="Rectangle 5"/>
          <p:cNvSpPr/>
          <p:nvPr/>
        </p:nvSpPr>
        <p:spPr>
          <a:xfrm>
            <a:off x="4544289" y="2880663"/>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1856507" y="3559536"/>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5156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678873"/>
                <a:ext cx="10515600" cy="5498090"/>
              </a:xfrm>
            </p:spPr>
            <p:txBody>
              <a:bodyPr/>
              <a:lstStyle/>
              <a:p>
                <a:pPr marL="0" indent="0">
                  <a:buNone/>
                </a:pPr>
                <a14:m>
                  <m:oMath xmlns:m="http://schemas.openxmlformats.org/officeDocument/2006/math">
                    <m:sSub>
                      <m:sSubPr>
                        <m:ctrlPr>
                          <a:rPr lang="en-IN" i="1" smtClean="0">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m</m:t>
                        </m:r>
                      </m:sub>
                    </m:sSub>
                  </m:oMath>
                </a14:m>
                <a:r>
                  <a:rPr lang="en-IN" dirty="0"/>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oMath>
                </a14:m>
                <a:r>
                  <a:rPr lang="en-IN" dirty="0"/>
                  <a:t> = 20mA</a:t>
                </a:r>
              </a:p>
              <a:p>
                <a:pPr marL="0" indent="0">
                  <a:buNone/>
                </a:pPr>
                <a:r>
                  <a:rPr lang="en-IN" dirty="0">
                    <a:latin typeface="Times New Roman" panose="02020603050405020304" pitchFamily="18" charset="0"/>
                    <a:cs typeface="Times New Roman" panose="02020603050405020304" pitchFamily="18" charset="0"/>
                  </a:rPr>
                  <a:t>Average/DC value of load current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I</m:t>
                        </m:r>
                      </m:e>
                      <m:sub>
                        <m:r>
                          <m:rPr>
                            <m:sty m:val="p"/>
                          </m:rPr>
                          <a:rPr lang="en-IN" i="1">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r>
                          <a:rPr lang="en-IN" b="0" i="1" dirty="0" smtClean="0">
                            <a:latin typeface="Cambria Math" panose="02040503050406030204" pitchFamily="18" charset="0"/>
                          </a:rPr>
                          <m:t>2∗</m:t>
                        </m:r>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
                          <m:rPr>
                            <m:sty m:val="p"/>
                          </m:rPr>
                          <a:rPr lang="el-GR" i="1" dirty="0">
                            <a:latin typeface="Cambria Math" panose="02040503050406030204" pitchFamily="18" charset="0"/>
                          </a:rPr>
                          <m:t>π</m:t>
                        </m:r>
                      </m:den>
                    </m:f>
                  </m:oMath>
                </a14:m>
                <a:r>
                  <a:rPr lang="en-IN" dirty="0">
                    <a:latin typeface="Times New Roman" panose="02020603050405020304" pitchFamily="18" charset="0"/>
                    <a:cs typeface="Times New Roman" panose="02020603050405020304" pitchFamily="18" charset="0"/>
                  </a:rPr>
                  <a:t> = 12.73mA</a:t>
                </a:r>
              </a:p>
              <a:p>
                <a:pPr marL="0" indent="0">
                  <a:buNone/>
                </a:pPr>
                <a:r>
                  <a:rPr lang="en-IN" dirty="0">
                    <a:latin typeface="Times New Roman" panose="02020603050405020304" pitchFamily="18" charset="0"/>
                    <a:cs typeface="Times New Roman" panose="02020603050405020304" pitchFamily="18" charset="0"/>
                  </a:rPr>
                  <a:t>Average/DC voltage across the load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V</m:t>
                        </m:r>
                      </m:e>
                      <m:sub>
                        <m:r>
                          <m:rPr>
                            <m:sty m:val="p"/>
                          </m:rPr>
                          <a:rPr lang="en-IN" i="1">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r>
                          <a:rPr lang="en-IN" b="0" i="1" dirty="0" smtClean="0">
                            <a:latin typeface="Cambria Math" panose="02040503050406030204" pitchFamily="18" charset="0"/>
                          </a:rPr>
                          <m:t>2∗</m:t>
                        </m:r>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num>
                      <m:den>
                        <m:r>
                          <m:rPr>
                            <m:sty m:val="p"/>
                          </m:rPr>
                          <a:rPr lang="el-GR" i="1" dirty="0">
                            <a:latin typeface="Cambria Math" panose="02040503050406030204" pitchFamily="18" charset="0"/>
                          </a:rPr>
                          <m:t>π</m:t>
                        </m:r>
                      </m:den>
                    </m:f>
                  </m:oMath>
                </a14:m>
                <a:r>
                  <a:rPr lang="en-IN" dirty="0">
                    <a:latin typeface="Times New Roman" panose="02020603050405020304" pitchFamily="18" charset="0"/>
                    <a:cs typeface="Times New Roman" panose="02020603050405020304" pitchFamily="18" charset="0"/>
                  </a:rPr>
                  <a:t> = 12.73V</a:t>
                </a:r>
              </a:p>
              <a:p>
                <a:pPr marL="0" indent="0">
                  <a:buNone/>
                </a:pPr>
                <a:r>
                  <a:rPr lang="en-IN" dirty="0">
                    <a:latin typeface="Times New Roman" panose="02020603050405020304" pitchFamily="18" charset="0"/>
                    <a:cs typeface="Times New Roman" panose="02020603050405020304" pitchFamily="18" charset="0"/>
                  </a:rPr>
                  <a:t>RMS value of load current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I</m:t>
                        </m:r>
                      </m:e>
                      <m:sub>
                        <m:r>
                          <m:rPr>
                            <m:sty m:val="p"/>
                          </m:rPr>
                          <a:rPr lang="en-IN" i="1">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ad>
                          <m:radPr>
                            <m:degHide m:val="on"/>
                            <m:ctrlPr>
                              <a:rPr lang="en-IN" i="1" dirty="0" smtClean="0">
                                <a:latin typeface="Cambria Math" panose="02040503050406030204" pitchFamily="18" charset="0"/>
                              </a:rPr>
                            </m:ctrlPr>
                          </m:radPr>
                          <m:deg/>
                          <m:e>
                            <m:r>
                              <a:rPr lang="en-IN" b="0" i="1" dirty="0" smtClean="0">
                                <a:latin typeface="Cambria Math" panose="02040503050406030204" pitchFamily="18" charset="0"/>
                              </a:rPr>
                              <m:t>2</m:t>
                            </m:r>
                          </m:e>
                        </m:rad>
                      </m:den>
                    </m:f>
                  </m:oMath>
                </a14:m>
                <a:r>
                  <a:rPr lang="en-IN" dirty="0">
                    <a:latin typeface="Times New Roman" panose="02020603050405020304" pitchFamily="18" charset="0"/>
                    <a:cs typeface="Times New Roman" panose="02020603050405020304" pitchFamily="18" charset="0"/>
                  </a:rPr>
                  <a:t> = 14.142mA</a:t>
                </a:r>
              </a:p>
              <a:p>
                <a:pPr marL="0" indent="0">
                  <a:buNone/>
                </a:pPr>
                <a:r>
                  <a:rPr lang="en-IN" dirty="0">
                    <a:latin typeface="Times New Roman" panose="02020603050405020304" pitchFamily="18" charset="0"/>
                    <a:cs typeface="Times New Roman" panose="02020603050405020304" pitchFamily="18" charset="0"/>
                  </a:rPr>
                  <a:t>RMS value of the load voltage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V</m:t>
                        </m:r>
                      </m:e>
                      <m:sub>
                        <m:r>
                          <m:rPr>
                            <m:sty m:val="p"/>
                          </m:rPr>
                          <a:rPr lang="en-IN" i="1">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oMath>
                </a14:m>
                <a:r>
                  <a:rPr lang="en-IN" dirty="0">
                    <a:latin typeface="Times New Roman" panose="02020603050405020304" pitchFamily="18" charset="0"/>
                    <a:cs typeface="Times New Roman" panose="02020603050405020304" pitchFamily="18" charset="0"/>
                  </a:rPr>
                  <a:t> = 14.142V</a:t>
                </a:r>
              </a:p>
              <a:p>
                <a:pPr marL="0" indent="0">
                  <a:buNone/>
                </a:pPr>
                <a:r>
                  <a:rPr lang="en-IN" dirty="0"/>
                  <a:t>Ripple factor  </a:t>
                </a:r>
                <a:r>
                  <a:rPr lang="el-GR" dirty="0"/>
                  <a:t>ϒ </a:t>
                </a:r>
                <a:r>
                  <a:rPr lang="en-IN" dirty="0"/>
                  <a:t>=</a:t>
                </a:r>
                <a14:m>
                  <m:oMath xmlns:m="http://schemas.openxmlformats.org/officeDocument/2006/math">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d>
                              <m:dPr>
                                <m:ctrlPr>
                                  <a:rPr lang="en-IN" i="1">
                                    <a:latin typeface="Cambria Math" panose="02040503050406030204" pitchFamily="18" charset="0"/>
                                  </a:rPr>
                                </m:ctrlPr>
                              </m:dPr>
                              <m:e>
                                <m:f>
                                  <m:fPr>
                                    <m:ctrlPr>
                                      <a:rPr lang="en-IN" i="1">
                                        <a:latin typeface="Cambria Math" panose="02040503050406030204" pitchFamily="18" charset="0"/>
                                      </a:rPr>
                                    </m:ctrlPr>
                                  </m:fPr>
                                  <m:num>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num>
                                  <m:den>
                                    <m:f>
                                      <m:fPr>
                                        <m:ctrlPr>
                                          <a:rPr lang="en-IN" i="1" dirty="0">
                                            <a:latin typeface="Cambria Math" panose="02040503050406030204" pitchFamily="18" charset="0"/>
                                          </a:rPr>
                                        </m:ctrlPr>
                                      </m:fPr>
                                      <m:num>
                                        <m:r>
                                          <a:rPr lang="en-IN" i="1" dirty="0">
                                            <a:latin typeface="Cambria Math" panose="02040503050406030204" pitchFamily="18" charset="0"/>
                                          </a:rPr>
                                          <m:t>2∗</m:t>
                                        </m:r>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
                                          <m:rPr>
                                            <m:sty m:val="p"/>
                                          </m:rPr>
                                          <a:rPr lang="el-GR" i="1" dirty="0">
                                            <a:latin typeface="Cambria Math" panose="02040503050406030204" pitchFamily="18" charset="0"/>
                                          </a:rPr>
                                          <m:t>π</m:t>
                                        </m:r>
                                      </m:den>
                                    </m:f>
                                  </m:den>
                                </m:f>
                              </m:e>
                            </m:d>
                          </m:e>
                          <m:sup>
                            <m:r>
                              <a:rPr lang="en-IN" i="1">
                                <a:latin typeface="Cambria Math" panose="02040503050406030204" pitchFamily="18" charset="0"/>
                              </a:rPr>
                              <m:t>2</m:t>
                            </m:r>
                          </m:sup>
                        </m:sSup>
                        <m:r>
                          <a:rPr lang="en-IN" i="1">
                            <a:latin typeface="Cambria Math" panose="02040503050406030204" pitchFamily="18" charset="0"/>
                          </a:rPr>
                          <m:t>−1</m:t>
                        </m:r>
                      </m:e>
                    </m:rad>
                  </m:oMath>
                </a14:m>
                <a:r>
                  <a:rPr lang="en-IN" dirty="0"/>
                  <a:t>      = 0.483</a:t>
                </a:r>
              </a:p>
              <a:p>
                <a:pPr marL="0" indent="0">
                  <a:buNone/>
                </a:pPr>
                <a:r>
                  <a:rPr lang="en-IN" dirty="0">
                    <a:latin typeface="Times New Roman" panose="02020603050405020304" pitchFamily="18" charset="0"/>
                    <a:cs typeface="Times New Roman" panose="02020603050405020304" pitchFamily="18" charset="0"/>
                  </a:rPr>
                  <a:t>Efficiency </a:t>
                </a:r>
                <a:r>
                  <a:rPr lang="el-GR" dirty="0"/>
                  <a:t>η</a:t>
                </a:r>
                <a:r>
                  <a:rPr lang="en-IN" dirty="0"/>
                  <a:t>= 80.12% </a:t>
                </a:r>
              </a:p>
              <a:p>
                <a:pPr marL="0" indent="0">
                  <a:buNone/>
                </a:pPr>
                <a:r>
                  <a:rPr lang="en-IN" dirty="0">
                    <a:latin typeface="Times New Roman" panose="02020603050405020304" pitchFamily="18" charset="0"/>
                    <a:cs typeface="Times New Roman" panose="02020603050405020304" pitchFamily="18" charset="0"/>
                  </a:rPr>
                  <a:t>PIV &gt; </a:t>
                </a:r>
                <a14:m>
                  <m:oMath xmlns:m="http://schemas.openxmlformats.org/officeDocument/2006/math">
                    <m:r>
                      <a:rPr lang="en-IN" b="0" i="0" dirty="0" smtClean="0">
                        <a:latin typeface="Cambria Math" panose="02040503050406030204" pitchFamily="18" charset="0"/>
                        <a:cs typeface="Times New Roman" panose="02020603050405020304" pitchFamily="18" charset="0"/>
                      </a:rPr>
                      <m:t>2∗</m:t>
                    </m:r>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oMath>
                </a14:m>
                <a:r>
                  <a:rPr lang="en-IN" dirty="0">
                    <a:latin typeface="Times New Roman" panose="02020603050405020304" pitchFamily="18" charset="0"/>
                    <a:cs typeface="Times New Roman" panose="02020603050405020304" pitchFamily="18" charset="0"/>
                  </a:rPr>
                  <a:t> : PIV &gt;40V</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678873"/>
                <a:ext cx="10515600" cy="5498090"/>
              </a:xfrm>
              <a:blipFill>
                <a:blip r:embed="rId2"/>
                <a:stretch>
                  <a:fillRect l="-1217" t="-111" b="-7428"/>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42</a:t>
            </a:fld>
            <a:endParaRPr lang="en-IN"/>
          </a:p>
        </p:txBody>
      </p:sp>
      <p:sp>
        <p:nvSpPr>
          <p:cNvPr id="6" name="Rectangle 5"/>
          <p:cNvSpPr/>
          <p:nvPr/>
        </p:nvSpPr>
        <p:spPr>
          <a:xfrm>
            <a:off x="2272144" y="678873"/>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363690" y="1398227"/>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7938653" y="2117581"/>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386943" y="2901445"/>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7093525" y="3629566"/>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6096000" y="4546131"/>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951016" y="5497730"/>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3075707" y="6003962"/>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1626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0" nodeType="click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0" nodeType="clickEffect">
                                  <p:stCondLst>
                                    <p:cond delay="0"/>
                                  </p:stCondLst>
                                  <p:childTnLst>
                                    <p:animEffect transition="out" filter="fade">
                                      <p:cBhvr>
                                        <p:cTn id="55" dur="500"/>
                                        <p:tgtEl>
                                          <p:spTgt spid="11"/>
                                        </p:tgtEl>
                                      </p:cBhvr>
                                    </p:animEffect>
                                    <p:set>
                                      <p:cBhvr>
                                        <p:cTn id="56" dur="1" fill="hold">
                                          <p:stCondLst>
                                            <p:cond delay="499"/>
                                          </p:stCondLst>
                                        </p:cTn>
                                        <p:tgtEl>
                                          <p:spTgt spid="1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0" nodeType="clickEffect">
                                  <p:stCondLst>
                                    <p:cond delay="0"/>
                                  </p:stCondLst>
                                  <p:childTnLst>
                                    <p:animEffect transition="out" filter="fade">
                                      <p:cBhvr>
                                        <p:cTn id="64" dur="500"/>
                                        <p:tgtEl>
                                          <p:spTgt spid="12"/>
                                        </p:tgtEl>
                                      </p:cBhvr>
                                    </p:animEffect>
                                    <p:set>
                                      <p:cBhvr>
                                        <p:cTn id="65" dur="1" fill="hold">
                                          <p:stCondLst>
                                            <p:cond delay="499"/>
                                          </p:stCondLst>
                                        </p:cTn>
                                        <p:tgtEl>
                                          <p:spTgt spid="12"/>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0" nodeType="clickEffect">
                                  <p:stCondLst>
                                    <p:cond delay="0"/>
                                  </p:stCondLst>
                                  <p:childTnLst>
                                    <p:animEffect transition="out" filter="fade">
                                      <p:cBhvr>
                                        <p:cTn id="73" dur="500"/>
                                        <p:tgtEl>
                                          <p:spTgt spid="13"/>
                                        </p:tgtEl>
                                      </p:cBhvr>
                                    </p:animEffect>
                                    <p:set>
                                      <p:cBhvr>
                                        <p:cTn id="7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817418"/>
                <a:ext cx="10515600" cy="873270"/>
              </a:xfrm>
            </p:spPr>
            <p:txBody>
              <a:bodyPr/>
              <a:lstStyle/>
              <a:p>
                <a:r>
                  <a:rPr lang="en-IN" sz="2000" dirty="0">
                    <a:latin typeface="Times New Roman" panose="02020603050405020304" pitchFamily="18" charset="0"/>
                    <a:cs typeface="Times New Roman" panose="02020603050405020304" pitchFamily="18" charset="0"/>
                  </a:rPr>
                  <a:t>Q4.</a:t>
                </a:r>
                <a:r>
                  <a:rPr lang="en-US" altLang="en-US" sz="2000" dirty="0">
                    <a:solidFill>
                      <a:srgbClr val="000000"/>
                    </a:solidFill>
                    <a:latin typeface="Times New Roman" pitchFamily="18" charset="0"/>
                    <a:ea typeface="Calibri" pitchFamily="34" charset="0"/>
                    <a:cs typeface="Times New Roman" pitchFamily="18" charset="0"/>
                  </a:rPr>
                  <a:t> A center-tapped FWR is supplied with 230V, 50 Hz AC mains through a step down transformer with turns ratio equal to 10. </a:t>
                </a:r>
                <a:r>
                  <a:rPr lang="en-IN" sz="2000" dirty="0">
                    <a:latin typeface="Times New Roman" panose="02020603050405020304" pitchFamily="18" charset="0"/>
                    <a:cs typeface="Times New Roman" panose="02020603050405020304" pitchFamily="18" charset="0"/>
                  </a:rPr>
                  <a:t>If </a:t>
                </a:r>
                <a14:m>
                  <m:oMath xmlns:m="http://schemas.openxmlformats.org/officeDocument/2006/math">
                    <m:sSub>
                      <m:sSubPr>
                        <m:ctrlPr>
                          <a:rPr lang="en-IN" sz="2000" i="1">
                            <a:latin typeface="Cambria Math" panose="02040503050406030204" pitchFamily="18" charset="0"/>
                          </a:rPr>
                        </m:ctrlPr>
                      </m:sSubPr>
                      <m:e>
                        <m:r>
                          <m:rPr>
                            <m:sty m:val="p"/>
                          </m:rPr>
                          <a:rPr lang="en-IN" sz="2000">
                            <a:latin typeface="Cambria Math" panose="02040503050406030204" pitchFamily="18" charset="0"/>
                          </a:rPr>
                          <m:t>R</m:t>
                        </m:r>
                      </m:e>
                      <m:sub>
                        <m:r>
                          <m:rPr>
                            <m:sty m:val="p"/>
                          </m:rPr>
                          <a:rPr lang="en-IN" sz="2000">
                            <a:latin typeface="Cambria Math" panose="02040503050406030204" pitchFamily="18" charset="0"/>
                          </a:rPr>
                          <m:t>L</m:t>
                        </m:r>
                      </m:sub>
                    </m:sSub>
                  </m:oMath>
                </a14:m>
                <a:r>
                  <a:rPr lang="en-IN" sz="2000" dirty="0"/>
                  <a:t>= 1k</a:t>
                </a:r>
                <a:r>
                  <a:rPr lang="el-GR" sz="2000" dirty="0"/>
                  <a:t>Ω</a:t>
                </a:r>
                <a:r>
                  <a:rPr lang="en-IN" sz="2000" dirty="0"/>
                  <a:t>, f</a:t>
                </a:r>
                <a:r>
                  <a:rPr lang="en-US" altLang="en-US" sz="2000" dirty="0" err="1">
                    <a:solidFill>
                      <a:srgbClr val="000000"/>
                    </a:solidFill>
                    <a:latin typeface="Times New Roman" pitchFamily="18" charset="0"/>
                    <a:ea typeface="Calibri" pitchFamily="34" charset="0"/>
                    <a:cs typeface="Times New Roman" pitchFamily="18" charset="0"/>
                  </a:rPr>
                  <a:t>ind</a:t>
                </a:r>
                <a:r>
                  <a:rPr lang="en-US" altLang="en-US" sz="2000" dirty="0">
                    <a:solidFill>
                      <a:srgbClr val="000000"/>
                    </a:solidFill>
                    <a:latin typeface="Times New Roman" pitchFamily="18" charset="0"/>
                    <a:ea typeface="Calibri" pitchFamily="34" charset="0"/>
                    <a:cs typeface="Times New Roman" pitchFamily="18" charset="0"/>
                  </a:rPr>
                  <a:t> the </a:t>
                </a:r>
                <a:r>
                  <a:rPr lang="en-US" altLang="en-US" sz="2000" b="1" dirty="0">
                    <a:solidFill>
                      <a:srgbClr val="000000"/>
                    </a:solidFill>
                    <a:latin typeface="Times New Roman" pitchFamily="18" charset="0"/>
                    <a:ea typeface="Calibri" pitchFamily="34" charset="0"/>
                    <a:cs typeface="Times New Roman" pitchFamily="18" charset="0"/>
                  </a:rPr>
                  <a:t>average</a:t>
                </a:r>
                <a:r>
                  <a:rPr lang="en-US" altLang="en-US" sz="2000" dirty="0">
                    <a:solidFill>
                      <a:srgbClr val="000000"/>
                    </a:solidFill>
                    <a:latin typeface="Times New Roman" pitchFamily="18" charset="0"/>
                    <a:ea typeface="Calibri" pitchFamily="34" charset="0"/>
                    <a:cs typeface="Times New Roman" pitchFamily="18" charset="0"/>
                  </a:rPr>
                  <a:t> and </a:t>
                </a:r>
                <a:r>
                  <a:rPr lang="en-US" altLang="en-US" sz="2000" b="1" dirty="0">
                    <a:solidFill>
                      <a:srgbClr val="000000"/>
                    </a:solidFill>
                    <a:latin typeface="Times New Roman" pitchFamily="18" charset="0"/>
                    <a:ea typeface="Calibri" pitchFamily="34" charset="0"/>
                    <a:cs typeface="Times New Roman" pitchFamily="18" charset="0"/>
                  </a:rPr>
                  <a:t>RMS</a:t>
                </a:r>
                <a:r>
                  <a:rPr lang="en-US" altLang="en-US" sz="2000" dirty="0">
                    <a:solidFill>
                      <a:srgbClr val="000000"/>
                    </a:solidFill>
                    <a:latin typeface="Times New Roman" pitchFamily="18" charset="0"/>
                    <a:ea typeface="Calibri" pitchFamily="34" charset="0"/>
                    <a:cs typeface="Times New Roman" pitchFamily="18" charset="0"/>
                  </a:rPr>
                  <a:t> value of the load current, PIV </a:t>
                </a:r>
                <a:r>
                  <a:rPr lang="en-US" altLang="en-US" sz="2000" b="1" dirty="0">
                    <a:solidFill>
                      <a:srgbClr val="000000"/>
                    </a:solidFill>
                    <a:latin typeface="Times New Roman" pitchFamily="18" charset="0"/>
                    <a:ea typeface="Calibri" pitchFamily="34" charset="0"/>
                    <a:cs typeface="Times New Roman" pitchFamily="18" charset="0"/>
                  </a:rPr>
                  <a:t>rating </a:t>
                </a:r>
                <a:r>
                  <a:rPr lang="en-US" altLang="en-US" sz="2000" dirty="0">
                    <a:solidFill>
                      <a:srgbClr val="000000"/>
                    </a:solidFill>
                    <a:latin typeface="Times New Roman" pitchFamily="18" charset="0"/>
                    <a:ea typeface="Calibri" pitchFamily="34" charset="0"/>
                    <a:cs typeface="Times New Roman" pitchFamily="18" charset="0"/>
                  </a:rPr>
                  <a:t>of the diode used for proper working.</a:t>
                </a:r>
                <a:br>
                  <a:rPr lang="en-US" altLang="en-US" sz="2000" b="1" i="1" dirty="0">
                    <a:solidFill>
                      <a:srgbClr val="000000"/>
                    </a:solidFill>
                    <a:latin typeface="Times New Roman" pitchFamily="18" charset="0"/>
                    <a:ea typeface="Calibri" pitchFamily="34" charset="0"/>
                    <a:cs typeface="Times New Roman" pitchFamily="18" charset="0"/>
                  </a:rPr>
                </a:br>
                <a:br>
                  <a:rPr lang="en-US" altLang="en-US" sz="2000" b="1" i="1" dirty="0">
                    <a:solidFill>
                      <a:srgbClr val="000000"/>
                    </a:solidFill>
                    <a:latin typeface="Times New Roman" pitchFamily="18" charset="0"/>
                    <a:ea typeface="Calibri" pitchFamily="34" charset="0"/>
                    <a:cs typeface="Times New Roman" pitchFamily="18" charset="0"/>
                  </a:rPr>
                </a:br>
                <a:br>
                  <a:rPr lang="en-US" altLang="en-US" sz="2000" b="1" i="1" dirty="0">
                    <a:solidFill>
                      <a:srgbClr val="000000"/>
                    </a:solidFill>
                    <a:latin typeface="Times New Roman" pitchFamily="18" charset="0"/>
                    <a:ea typeface="Calibri" pitchFamily="34" charset="0"/>
                    <a:cs typeface="Times New Roman" pitchFamily="18" charset="0"/>
                  </a:rPr>
                </a:br>
                <a:br>
                  <a:rPr lang="en-US" altLang="en-US" sz="2000" b="1" i="1" dirty="0">
                    <a:solidFill>
                      <a:srgbClr val="000000"/>
                    </a:solidFill>
                    <a:latin typeface="Times New Roman" pitchFamily="18" charset="0"/>
                    <a:ea typeface="Calibri" pitchFamily="34" charset="0"/>
                    <a:cs typeface="Times New Roman" pitchFamily="18" charset="0"/>
                  </a:rPr>
                </a:br>
                <a:br>
                  <a:rPr lang="en-US" altLang="en-US" sz="2000" b="1" i="1" dirty="0">
                    <a:solidFill>
                      <a:srgbClr val="000000"/>
                    </a:solidFill>
                    <a:latin typeface="Times New Roman" pitchFamily="18" charset="0"/>
                    <a:ea typeface="Calibri" pitchFamily="34" charset="0"/>
                    <a:cs typeface="Times New Roman" pitchFamily="18" charset="0"/>
                  </a:rPr>
                </a:br>
                <a:br>
                  <a:rPr lang="en-US" altLang="en-US" sz="2000" b="1" i="1" dirty="0">
                    <a:solidFill>
                      <a:srgbClr val="000000"/>
                    </a:solidFill>
                    <a:latin typeface="Times New Roman" pitchFamily="18" charset="0"/>
                    <a:ea typeface="Calibri" pitchFamily="34" charset="0"/>
                    <a:cs typeface="Times New Roman" pitchFamily="18" charset="0"/>
                  </a:rPr>
                </a:br>
                <a:br>
                  <a:rPr lang="en-US" altLang="en-US" sz="2000" b="1" i="1" dirty="0">
                    <a:solidFill>
                      <a:srgbClr val="000000"/>
                    </a:solidFill>
                    <a:latin typeface="Times New Roman" pitchFamily="18" charset="0"/>
                    <a:ea typeface="Calibri" pitchFamily="34" charset="0"/>
                    <a:cs typeface="Times New Roman" pitchFamily="18" charset="0"/>
                  </a:rPr>
                </a:br>
                <a:br>
                  <a:rPr lang="en-US" altLang="en-US" sz="2000" b="1" i="1" dirty="0">
                    <a:solidFill>
                      <a:srgbClr val="000000"/>
                    </a:solidFill>
                    <a:latin typeface="Times New Roman" pitchFamily="18" charset="0"/>
                    <a:ea typeface="Calibri" pitchFamily="34" charset="0"/>
                    <a:cs typeface="Times New Roman" pitchFamily="18" charset="0"/>
                  </a:rPr>
                </a:br>
                <a:br>
                  <a:rPr lang="en-US" altLang="en-US" sz="2000" b="1" i="1" dirty="0">
                    <a:solidFill>
                      <a:srgbClr val="000000"/>
                    </a:solidFill>
                    <a:latin typeface="Times New Roman" pitchFamily="18" charset="0"/>
                    <a:ea typeface="Calibri" pitchFamily="34" charset="0"/>
                    <a:cs typeface="Times New Roman" pitchFamily="18" charset="0"/>
                  </a:rPr>
                </a:br>
                <a:br>
                  <a:rPr lang="en-US" altLang="en-US" sz="2000" b="1" i="1" dirty="0">
                    <a:solidFill>
                      <a:srgbClr val="000000"/>
                    </a:solidFill>
                    <a:latin typeface="Times New Roman" pitchFamily="18" charset="0"/>
                    <a:ea typeface="Calibri" pitchFamily="34" charset="0"/>
                    <a:cs typeface="Times New Roman" pitchFamily="18" charset="0"/>
                  </a:rPr>
                </a:br>
                <a:br>
                  <a:rPr lang="en-US" altLang="en-US" sz="2000" b="1" i="1" dirty="0">
                    <a:solidFill>
                      <a:srgbClr val="000000"/>
                    </a:solidFill>
                    <a:latin typeface="Times New Roman" pitchFamily="18" charset="0"/>
                    <a:ea typeface="Calibri" pitchFamily="34" charset="0"/>
                    <a:cs typeface="Times New Roman" pitchFamily="18" charset="0"/>
                  </a:rPr>
                </a:br>
                <a:br>
                  <a:rPr lang="en-US" altLang="en-US" sz="2000" b="1" i="1" dirty="0">
                    <a:solidFill>
                      <a:srgbClr val="000000"/>
                    </a:solidFill>
                    <a:latin typeface="Times New Roman" pitchFamily="18" charset="0"/>
                    <a:ea typeface="Calibri" pitchFamily="34" charset="0"/>
                    <a:cs typeface="Times New Roman" pitchFamily="18" charset="0"/>
                  </a:rPr>
                </a:br>
                <a:br>
                  <a:rPr lang="en-US" altLang="en-US" sz="2000" b="1" i="1" dirty="0">
                    <a:solidFill>
                      <a:srgbClr val="000000"/>
                    </a:solidFill>
                    <a:latin typeface="Times New Roman" pitchFamily="18" charset="0"/>
                    <a:ea typeface="Calibri" pitchFamily="34" charset="0"/>
                    <a:cs typeface="Times New Roman" pitchFamily="18" charset="0"/>
                  </a:rPr>
                </a:br>
                <a:br>
                  <a:rPr lang="en-US" altLang="en-US" sz="2000" b="1" i="1" dirty="0">
                    <a:solidFill>
                      <a:srgbClr val="000000"/>
                    </a:solidFill>
                    <a:latin typeface="Times New Roman" pitchFamily="18" charset="0"/>
                    <a:ea typeface="Calibri" pitchFamily="34" charset="0"/>
                    <a:cs typeface="Times New Roman" pitchFamily="18" charset="0"/>
                  </a:rPr>
                </a:br>
                <a:br>
                  <a:rPr lang="en-US" altLang="en-US" sz="2000" b="1" i="1" dirty="0">
                    <a:solidFill>
                      <a:srgbClr val="000000"/>
                    </a:solidFill>
                    <a:latin typeface="Times New Roman" pitchFamily="18" charset="0"/>
                    <a:ea typeface="Calibri" pitchFamily="34" charset="0"/>
                    <a:cs typeface="Times New Roman" pitchFamily="18" charset="0"/>
                  </a:rPr>
                </a:br>
                <a:br>
                  <a:rPr lang="en-US" altLang="en-US" sz="2000" b="1" i="1" dirty="0">
                    <a:solidFill>
                      <a:srgbClr val="000000"/>
                    </a:solidFill>
                    <a:latin typeface="Times New Roman" pitchFamily="18" charset="0"/>
                    <a:ea typeface="Calibri" pitchFamily="34" charset="0"/>
                    <a:cs typeface="Times New Roman" pitchFamily="18" charset="0"/>
                  </a:rPr>
                </a:br>
                <a:endParaRPr lang="en-IN" sz="2000" dirty="0">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817418"/>
                <a:ext cx="10515600" cy="873270"/>
              </a:xfrm>
              <a:blipFill>
                <a:blip r:embed="rId2"/>
                <a:stretch>
                  <a:fillRect l="-638" t="-6993" b="-17483"/>
                </a:stretch>
              </a:blipFill>
            </p:spPr>
            <p:txBody>
              <a:bodyPr/>
              <a:lstStyle/>
              <a:p>
                <a:r>
                  <a:rPr lang="en-IN">
                    <a:noFill/>
                  </a:rPr>
                  <a:t> </a:t>
                </a:r>
              </a:p>
            </p:txBody>
          </p:sp>
        </mc:Fallback>
      </mc:AlternateContent>
      <p:sp>
        <p:nvSpPr>
          <p:cNvPr id="3" name="Content Placeholder 2"/>
          <p:cNvSpPr>
            <a:spLocks noGrp="1"/>
          </p:cNvSpPr>
          <p:nvPr>
            <p:ph idx="1"/>
          </p:nvPr>
        </p:nvSpPr>
        <p:spPr>
          <a:xfrm>
            <a:off x="838200" y="1825625"/>
            <a:ext cx="10515600" cy="3605357"/>
          </a:xfrm>
        </p:spPr>
        <p:txBody>
          <a:bodyPr/>
          <a:lstStyle/>
          <a:p>
            <a:endParaRPr lang="en-IN" dirty="0"/>
          </a:p>
          <a:p>
            <a:endParaRPr lang="en-IN" dirty="0"/>
          </a:p>
          <a:p>
            <a:endParaRPr lang="en-IN" dirty="0"/>
          </a:p>
          <a:p>
            <a:endParaRPr lang="en-IN" dirty="0"/>
          </a:p>
          <a:p>
            <a:endParaRPr lang="en-IN" dirty="0"/>
          </a:p>
          <a:p>
            <a:endParaRPr lang="en-IN" dirty="0"/>
          </a:p>
          <a:p>
            <a:r>
              <a:rPr lang="en-IN" sz="1600" dirty="0" err="1">
                <a:solidFill>
                  <a:srgbClr val="C00000"/>
                </a:solidFill>
                <a:latin typeface="Times New Roman" panose="02020603050405020304" pitchFamily="18" charset="0"/>
                <a:cs typeface="Times New Roman" panose="02020603050405020304" pitchFamily="18" charset="0"/>
              </a:rPr>
              <a:t>Ans</a:t>
            </a:r>
            <a:r>
              <a:rPr lang="en-IN" sz="1600" dirty="0">
                <a:solidFill>
                  <a:srgbClr val="C00000"/>
                </a:solidFill>
                <a:latin typeface="Times New Roman" panose="02020603050405020304" pitchFamily="18" charset="0"/>
                <a:cs typeface="Times New Roman" panose="02020603050405020304" pitchFamily="18" charset="0"/>
              </a:rPr>
              <a:t>: </a:t>
            </a:r>
            <a:r>
              <a:rPr lang="en-IN" sz="1600" dirty="0" err="1">
                <a:solidFill>
                  <a:srgbClr val="C00000"/>
                </a:solidFill>
                <a:latin typeface="Times New Roman" panose="02020603050405020304" pitchFamily="18" charset="0"/>
                <a:cs typeface="Times New Roman" panose="02020603050405020304" pitchFamily="18" charset="0"/>
              </a:rPr>
              <a:t>Vm</a:t>
            </a:r>
            <a:r>
              <a:rPr lang="en-IN" sz="1600" dirty="0">
                <a:solidFill>
                  <a:srgbClr val="C00000"/>
                </a:solidFill>
                <a:latin typeface="Times New Roman" panose="02020603050405020304" pitchFamily="18" charset="0"/>
                <a:cs typeface="Times New Roman" panose="02020603050405020304" pitchFamily="18" charset="0"/>
              </a:rPr>
              <a:t>=16.26V, </a:t>
            </a:r>
            <a:r>
              <a:rPr lang="en-IN" sz="1600" dirty="0" err="1">
                <a:solidFill>
                  <a:srgbClr val="C00000"/>
                </a:solidFill>
                <a:latin typeface="Times New Roman" panose="02020603050405020304" pitchFamily="18" charset="0"/>
                <a:cs typeface="Times New Roman" panose="02020603050405020304" pitchFamily="18" charset="0"/>
              </a:rPr>
              <a:t>Im</a:t>
            </a:r>
            <a:r>
              <a:rPr lang="en-IN" sz="1600" dirty="0">
                <a:solidFill>
                  <a:srgbClr val="C00000"/>
                </a:solidFill>
                <a:latin typeface="Times New Roman" panose="02020603050405020304" pitchFamily="18" charset="0"/>
                <a:cs typeface="Times New Roman" panose="02020603050405020304" pitchFamily="18" charset="0"/>
              </a:rPr>
              <a:t>=16.26mA, </a:t>
            </a:r>
            <a:r>
              <a:rPr lang="en-IN" sz="1600" dirty="0" err="1">
                <a:solidFill>
                  <a:srgbClr val="C00000"/>
                </a:solidFill>
                <a:latin typeface="Times New Roman" panose="02020603050405020304" pitchFamily="18" charset="0"/>
                <a:cs typeface="Times New Roman" panose="02020603050405020304" pitchFamily="18" charset="0"/>
              </a:rPr>
              <a:t>Iav</a:t>
            </a:r>
            <a:r>
              <a:rPr lang="en-IN" sz="1600" dirty="0">
                <a:solidFill>
                  <a:srgbClr val="C00000"/>
                </a:solidFill>
                <a:latin typeface="Times New Roman" panose="02020603050405020304" pitchFamily="18" charset="0"/>
                <a:cs typeface="Times New Roman" panose="02020603050405020304" pitchFamily="18" charset="0"/>
              </a:rPr>
              <a:t>=10.35mA, </a:t>
            </a:r>
            <a:r>
              <a:rPr lang="en-IN" sz="1600" dirty="0" err="1">
                <a:solidFill>
                  <a:srgbClr val="C00000"/>
                </a:solidFill>
                <a:latin typeface="Times New Roman" panose="02020603050405020304" pitchFamily="18" charset="0"/>
                <a:cs typeface="Times New Roman" panose="02020603050405020304" pitchFamily="18" charset="0"/>
              </a:rPr>
              <a:t>Irms</a:t>
            </a:r>
            <a:r>
              <a:rPr lang="en-IN" sz="1600" dirty="0">
                <a:solidFill>
                  <a:srgbClr val="C00000"/>
                </a:solidFill>
                <a:latin typeface="Times New Roman" panose="02020603050405020304" pitchFamily="18" charset="0"/>
                <a:cs typeface="Times New Roman" panose="02020603050405020304" pitchFamily="18" charset="0"/>
              </a:rPr>
              <a:t> =11.49mA, PIV&gt;32.52V</a:t>
            </a:r>
          </a:p>
          <a:p>
            <a:endParaRPr lang="en-IN" sz="16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43</a:t>
            </a:fld>
            <a:endParaRPr lang="en-IN"/>
          </a:p>
        </p:txBody>
      </p:sp>
    </p:spTree>
    <p:extLst>
      <p:ext uri="{BB962C8B-B14F-4D97-AF65-F5344CB8AC3E}">
        <p14:creationId xmlns:p14="http://schemas.microsoft.com/office/powerpoint/2010/main" val="197786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10515600" cy="928688"/>
          </a:xfrm>
        </p:spPr>
        <p:txBody>
          <a:bodyPr/>
          <a:lstStyle/>
          <a:p>
            <a:pPr marL="609600" indent="-609600"/>
            <a:r>
              <a:rPr lang="en-IN" sz="1800" dirty="0">
                <a:latin typeface="Times New Roman" panose="02020603050405020304" pitchFamily="18" charset="0"/>
                <a:cs typeface="Times New Roman" panose="02020603050405020304" pitchFamily="18" charset="0"/>
              </a:rPr>
              <a:t>Q5.</a:t>
            </a:r>
            <a:r>
              <a:rPr lang="en-US" altLang="en-US" sz="1800" dirty="0">
                <a:latin typeface="Times New Roman" panose="02020603050405020304" pitchFamily="18" charset="0"/>
              </a:rPr>
              <a:t> </a:t>
            </a:r>
            <a:r>
              <a:rPr lang="en-US" altLang="en-US" sz="2000" dirty="0">
                <a:latin typeface="Times New Roman" panose="02020603050405020304" pitchFamily="18" charset="0"/>
              </a:rPr>
              <a:t>A sinusoidal voltage with 20-0-20 V applied to secondary of the transformer used for full wave rectification.  If the load resistance is 1000Ω, calculate :</a:t>
            </a:r>
            <a:br>
              <a:rPr lang="en-US" altLang="en-US" sz="2000" dirty="0">
                <a:latin typeface="Times New Roman" panose="02020603050405020304" pitchFamily="18" charset="0"/>
              </a:rPr>
            </a:br>
            <a:r>
              <a:rPr lang="en-US" altLang="en-US" sz="2000" dirty="0">
                <a:latin typeface="Times New Roman" panose="02020603050405020304" pitchFamily="18" charset="0"/>
              </a:rPr>
              <a:t>(a) Peak value of load current</a:t>
            </a:r>
            <a:br>
              <a:rPr lang="en-US" altLang="en-US" sz="2000" dirty="0">
                <a:latin typeface="Times New Roman" panose="02020603050405020304" pitchFamily="18" charset="0"/>
              </a:rPr>
            </a:br>
            <a:r>
              <a:rPr lang="en-US" altLang="en-US" sz="2000" dirty="0">
                <a:latin typeface="Times New Roman" panose="02020603050405020304" pitchFamily="18" charset="0"/>
              </a:rPr>
              <a:t>(b) Average load current</a:t>
            </a:r>
            <a:br>
              <a:rPr lang="en-US" altLang="en-US" sz="2000" dirty="0">
                <a:latin typeface="Times New Roman" panose="02020603050405020304" pitchFamily="18" charset="0"/>
              </a:rPr>
            </a:br>
            <a:r>
              <a:rPr lang="en-US" altLang="en-US" sz="2000" dirty="0">
                <a:latin typeface="Times New Roman" panose="02020603050405020304" pitchFamily="18" charset="0"/>
              </a:rPr>
              <a:t>(c) </a:t>
            </a:r>
            <a:r>
              <a:rPr lang="en-US" altLang="en-US" sz="2000" dirty="0" err="1">
                <a:latin typeface="Times New Roman" panose="02020603050405020304" pitchFamily="18" charset="0"/>
              </a:rPr>
              <a:t>Rms</a:t>
            </a:r>
            <a:r>
              <a:rPr lang="en-US" altLang="en-US" sz="2000" dirty="0">
                <a:latin typeface="Times New Roman" panose="02020603050405020304" pitchFamily="18" charset="0"/>
              </a:rPr>
              <a:t> load current</a:t>
            </a:r>
            <a:br>
              <a:rPr lang="en-US" altLang="en-US" sz="2000" dirty="0">
                <a:latin typeface="Times New Roman" panose="02020603050405020304" pitchFamily="18" charset="0"/>
              </a:rPr>
            </a:br>
            <a:r>
              <a:rPr lang="en-US" altLang="en-US" sz="2000" dirty="0">
                <a:latin typeface="Times New Roman" panose="02020603050405020304" pitchFamily="18" charset="0"/>
              </a:rPr>
              <a:t>(d) Average output voltage</a:t>
            </a:r>
            <a:br>
              <a:rPr lang="en-US" altLang="en-US" sz="2000" dirty="0">
                <a:latin typeface="Times New Roman" panose="02020603050405020304" pitchFamily="18" charset="0"/>
              </a:rPr>
            </a:br>
            <a:r>
              <a:rPr lang="en-US" altLang="en-US" sz="2000" dirty="0">
                <a:latin typeface="Times New Roman" panose="02020603050405020304" pitchFamily="18" charset="0"/>
              </a:rPr>
              <a:t>(e) </a:t>
            </a:r>
            <a:r>
              <a:rPr lang="en-US" altLang="en-US" sz="2000" dirty="0" err="1">
                <a:latin typeface="Times New Roman" panose="02020603050405020304" pitchFamily="18" charset="0"/>
              </a:rPr>
              <a:t>Rms</a:t>
            </a:r>
            <a:r>
              <a:rPr lang="en-US" altLang="en-US" sz="2000" dirty="0">
                <a:latin typeface="Times New Roman" panose="02020603050405020304" pitchFamily="18" charset="0"/>
              </a:rPr>
              <a:t> output voltage</a:t>
            </a:r>
            <a:br>
              <a:rPr lang="en-US" altLang="en-US" sz="2000" dirty="0">
                <a:latin typeface="Times New Roman" panose="02020603050405020304" pitchFamily="18" charset="0"/>
              </a:rPr>
            </a:br>
            <a:r>
              <a:rPr lang="en-US" altLang="en-US" sz="2000" dirty="0">
                <a:latin typeface="Times New Roman" panose="02020603050405020304" pitchFamily="18" charset="0"/>
              </a:rPr>
              <a:t>(f) Efficiency</a:t>
            </a:r>
            <a:br>
              <a:rPr lang="en-US" altLang="en-US" sz="2000" dirty="0">
                <a:latin typeface="Times New Roman" panose="02020603050405020304" pitchFamily="18" charset="0"/>
              </a:rPr>
            </a:br>
            <a:r>
              <a:rPr lang="en-US" altLang="en-US" sz="2000" dirty="0">
                <a:latin typeface="Times New Roman" panose="02020603050405020304" pitchFamily="18" charset="0"/>
              </a:rPr>
              <a:t>(g) Ripple factor</a:t>
            </a:r>
            <a:br>
              <a:rPr lang="en-US" altLang="en-US" sz="2000" dirty="0">
                <a:latin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4156363"/>
            <a:ext cx="10515600" cy="2020599"/>
          </a:xfrm>
        </p:spPr>
        <p:txBody>
          <a:bodyPr/>
          <a:lstStyle/>
          <a:p>
            <a:endParaRPr lang="en-IN" dirty="0"/>
          </a:p>
          <a:p>
            <a:endParaRPr lang="en-IN" dirty="0"/>
          </a:p>
          <a:p>
            <a:endParaRPr lang="en-IN" dirty="0"/>
          </a:p>
          <a:p>
            <a:r>
              <a:rPr lang="en-IN" sz="1800" dirty="0" err="1">
                <a:solidFill>
                  <a:srgbClr val="C00000"/>
                </a:solidFill>
                <a:latin typeface="Times New Roman" panose="02020603050405020304" pitchFamily="18" charset="0"/>
                <a:cs typeface="Times New Roman" panose="02020603050405020304" pitchFamily="18" charset="0"/>
              </a:rPr>
              <a:t>Ans</a:t>
            </a:r>
            <a:r>
              <a:rPr lang="en-IN" sz="1800" dirty="0">
                <a:solidFill>
                  <a:srgbClr val="C00000"/>
                </a:solidFill>
                <a:latin typeface="Times New Roman" panose="02020603050405020304" pitchFamily="18" charset="0"/>
                <a:cs typeface="Times New Roman" panose="02020603050405020304" pitchFamily="18" charset="0"/>
              </a:rPr>
              <a:t>: </a:t>
            </a:r>
            <a:r>
              <a:rPr lang="en-IN" sz="1800" dirty="0" err="1">
                <a:solidFill>
                  <a:srgbClr val="C00000"/>
                </a:solidFill>
                <a:latin typeface="Times New Roman" panose="02020603050405020304" pitchFamily="18" charset="0"/>
                <a:cs typeface="Times New Roman" panose="02020603050405020304" pitchFamily="18" charset="0"/>
              </a:rPr>
              <a:t>Vm</a:t>
            </a:r>
            <a:r>
              <a:rPr lang="en-IN" sz="1800" dirty="0">
                <a:solidFill>
                  <a:srgbClr val="C00000"/>
                </a:solidFill>
                <a:latin typeface="Times New Roman" panose="02020603050405020304" pitchFamily="18" charset="0"/>
                <a:cs typeface="Times New Roman" panose="02020603050405020304" pitchFamily="18" charset="0"/>
              </a:rPr>
              <a:t>=28.28V, </a:t>
            </a:r>
            <a:r>
              <a:rPr lang="en-IN" sz="1800" dirty="0" err="1">
                <a:solidFill>
                  <a:srgbClr val="C00000"/>
                </a:solidFill>
                <a:latin typeface="Times New Roman" panose="02020603050405020304" pitchFamily="18" charset="0"/>
                <a:cs typeface="Times New Roman" panose="02020603050405020304" pitchFamily="18" charset="0"/>
              </a:rPr>
              <a:t>Im</a:t>
            </a:r>
            <a:r>
              <a:rPr lang="en-IN" sz="1800" dirty="0">
                <a:solidFill>
                  <a:srgbClr val="C00000"/>
                </a:solidFill>
                <a:latin typeface="Times New Roman" panose="02020603050405020304" pitchFamily="18" charset="0"/>
                <a:cs typeface="Times New Roman" panose="02020603050405020304" pitchFamily="18" charset="0"/>
              </a:rPr>
              <a:t>=27.4mA, </a:t>
            </a:r>
            <a:r>
              <a:rPr lang="en-IN" sz="1800" dirty="0" err="1">
                <a:solidFill>
                  <a:srgbClr val="C00000"/>
                </a:solidFill>
                <a:latin typeface="Times New Roman" panose="02020603050405020304" pitchFamily="18" charset="0"/>
                <a:cs typeface="Times New Roman" panose="02020603050405020304" pitchFamily="18" charset="0"/>
              </a:rPr>
              <a:t>Idc</a:t>
            </a:r>
            <a:r>
              <a:rPr lang="en-IN" sz="1800" dirty="0">
                <a:solidFill>
                  <a:srgbClr val="C00000"/>
                </a:solidFill>
                <a:latin typeface="Times New Roman" panose="02020603050405020304" pitchFamily="18" charset="0"/>
                <a:cs typeface="Times New Roman" panose="02020603050405020304" pitchFamily="18" charset="0"/>
              </a:rPr>
              <a:t>=17.44mA, </a:t>
            </a:r>
            <a:r>
              <a:rPr lang="en-IN" sz="1800" dirty="0" err="1">
                <a:solidFill>
                  <a:srgbClr val="C00000"/>
                </a:solidFill>
                <a:latin typeface="Times New Roman" panose="02020603050405020304" pitchFamily="18" charset="0"/>
                <a:cs typeface="Times New Roman" panose="02020603050405020304" pitchFamily="18" charset="0"/>
              </a:rPr>
              <a:t>Irms</a:t>
            </a:r>
            <a:r>
              <a:rPr lang="en-IN" sz="1800" dirty="0">
                <a:solidFill>
                  <a:srgbClr val="C00000"/>
                </a:solidFill>
                <a:latin typeface="Times New Roman" panose="02020603050405020304" pitchFamily="18" charset="0"/>
                <a:cs typeface="Times New Roman" panose="02020603050405020304" pitchFamily="18" charset="0"/>
              </a:rPr>
              <a:t>=19.3mA, </a:t>
            </a:r>
            <a:r>
              <a:rPr lang="en-IN" sz="1800" dirty="0" err="1">
                <a:solidFill>
                  <a:srgbClr val="C00000"/>
                </a:solidFill>
                <a:latin typeface="Times New Roman" panose="02020603050405020304" pitchFamily="18" charset="0"/>
                <a:cs typeface="Times New Roman" panose="02020603050405020304" pitchFamily="18" charset="0"/>
              </a:rPr>
              <a:t>Vrms</a:t>
            </a:r>
            <a:r>
              <a:rPr lang="en-IN" sz="1800" dirty="0">
                <a:solidFill>
                  <a:srgbClr val="C00000"/>
                </a:solidFill>
                <a:latin typeface="Times New Roman" panose="02020603050405020304" pitchFamily="18" charset="0"/>
                <a:cs typeface="Times New Roman" panose="02020603050405020304" pitchFamily="18" charset="0"/>
              </a:rPr>
              <a:t>=19.37V, </a:t>
            </a:r>
            <a:r>
              <a:rPr lang="en-IN" sz="1800" dirty="0" err="1">
                <a:solidFill>
                  <a:srgbClr val="C00000"/>
                </a:solidFill>
                <a:latin typeface="Times New Roman" panose="02020603050405020304" pitchFamily="18" charset="0"/>
                <a:cs typeface="Times New Roman" panose="02020603050405020304" pitchFamily="18" charset="0"/>
              </a:rPr>
              <a:t>Vdc</a:t>
            </a:r>
            <a:r>
              <a:rPr lang="en-IN" sz="1800" dirty="0">
                <a:solidFill>
                  <a:srgbClr val="C00000"/>
                </a:solidFill>
                <a:latin typeface="Times New Roman" panose="02020603050405020304" pitchFamily="18" charset="0"/>
                <a:cs typeface="Times New Roman" panose="02020603050405020304" pitchFamily="18" charset="0"/>
              </a:rPr>
              <a:t>=17.44V, Eff=80%, Ripple factor=0.483</a:t>
            </a:r>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44</a:t>
            </a:fld>
            <a:endParaRPr lang="en-IN"/>
          </a:p>
        </p:txBody>
      </p:sp>
    </p:spTree>
    <p:extLst>
      <p:ext uri="{BB962C8B-B14F-4D97-AF65-F5344CB8AC3E}">
        <p14:creationId xmlns:p14="http://schemas.microsoft.com/office/powerpoint/2010/main" val="202470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6" y="858982"/>
            <a:ext cx="10515600" cy="928688"/>
          </a:xfrm>
        </p:spPr>
        <p:txBody>
          <a:bodyPr/>
          <a:lstStyle/>
          <a:p>
            <a:pPr algn="ctr"/>
            <a:r>
              <a:rPr lang="en-IN" sz="3200" b="1" dirty="0">
                <a:solidFill>
                  <a:schemeClr val="accent2"/>
                </a:solidFill>
                <a:latin typeface="Times New Roman" panose="02020603050405020304" pitchFamily="18" charset="0"/>
                <a:cs typeface="Times New Roman" panose="02020603050405020304" pitchFamily="18" charset="0"/>
              </a:rPr>
              <a:t>Bridge Rectifier</a:t>
            </a:r>
            <a:br>
              <a:rPr lang="en-IN" sz="3200" b="1" dirty="0">
                <a:solidFill>
                  <a:schemeClr val="accent2"/>
                </a:solidFill>
                <a:latin typeface="Times New Roman" panose="02020603050405020304" pitchFamily="18" charset="0"/>
                <a:cs typeface="Times New Roman" panose="02020603050405020304" pitchFamily="18" charset="0"/>
              </a:rPr>
            </a:br>
            <a:endParaRPr lang="en-IN" sz="3200" dirty="0"/>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45</a:t>
            </a:fld>
            <a:endParaRPr lang="en-IN"/>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43619" y="2448913"/>
            <a:ext cx="4704762" cy="3104762"/>
          </a:xfrm>
          <a:prstGeom prst="rect">
            <a:avLst/>
          </a:prstGeom>
          <a:noFill/>
          <a:ln>
            <a:noFill/>
          </a:ln>
        </p:spPr>
      </p:pic>
      <p:sp>
        <p:nvSpPr>
          <p:cNvPr id="7" name="Rectangle 6"/>
          <p:cNvSpPr/>
          <p:nvPr/>
        </p:nvSpPr>
        <p:spPr>
          <a:xfrm>
            <a:off x="4574590" y="5749571"/>
            <a:ext cx="2460930" cy="410882"/>
          </a:xfrm>
          <a:prstGeom prst="rect">
            <a:avLst/>
          </a:prstGeom>
        </p:spPr>
        <p:txBody>
          <a:bodyPr wrap="none">
            <a:spAutoFit/>
          </a:bodyPr>
          <a:lstStyle/>
          <a:p>
            <a:pPr>
              <a:lnSpc>
                <a:spcPct val="115000"/>
              </a:lnSpc>
              <a:spcAft>
                <a:spcPts val="1000"/>
              </a:spcAft>
            </a:pPr>
            <a:r>
              <a:rPr lang="en-US" dirty="0">
                <a:solidFill>
                  <a:srgbClr val="000000"/>
                </a:solidFill>
                <a:latin typeface="Times New Roman"/>
                <a:ea typeface="Times New Roman"/>
                <a:cs typeface="Tunga"/>
              </a:rPr>
              <a:t>Fig.17(a) : </a:t>
            </a:r>
            <a:r>
              <a:rPr lang="en-US" dirty="0">
                <a:latin typeface="Times New Roman"/>
                <a:ea typeface="Calibri"/>
                <a:cs typeface="Tunga"/>
              </a:rPr>
              <a:t>Bridge FWR </a:t>
            </a:r>
            <a:endParaRPr lang="en-GB" dirty="0">
              <a:ea typeface="Calibri"/>
              <a:cs typeface="Tunga"/>
            </a:endParaRPr>
          </a:p>
        </p:txBody>
      </p:sp>
    </p:spTree>
    <p:extLst>
      <p:ext uri="{BB962C8B-B14F-4D97-AF65-F5344CB8AC3E}">
        <p14:creationId xmlns:p14="http://schemas.microsoft.com/office/powerpoint/2010/main" val="24842754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1724" y="811398"/>
            <a:ext cx="8229600" cy="827087"/>
          </a:xfrm>
        </p:spPr>
        <p:txBody>
          <a:bodyPr/>
          <a:lstStyle/>
          <a:p>
            <a:r>
              <a:rPr lang="en-US" sz="3600" b="1" i="0" dirty="0">
                <a:solidFill>
                  <a:schemeClr val="accent2"/>
                </a:solidFill>
              </a:rPr>
              <a:t>Working of Bridge FWR</a:t>
            </a:r>
            <a:endParaRPr lang="en-US" sz="3600" b="1" dirty="0">
              <a:solidFill>
                <a:schemeClr val="accent2"/>
              </a:solidFill>
            </a:endParaRPr>
          </a:p>
        </p:txBody>
      </p:sp>
      <p:sp>
        <p:nvSpPr>
          <p:cNvPr id="7" name="Text Box 4244"/>
          <p:cNvSpPr txBox="1"/>
          <p:nvPr/>
        </p:nvSpPr>
        <p:spPr>
          <a:xfrm>
            <a:off x="1586345" y="4352290"/>
            <a:ext cx="4038600" cy="1071720"/>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2400" dirty="0">
                <a:solidFill>
                  <a:srgbClr val="000000"/>
                </a:solidFill>
                <a:latin typeface="Times New Roman"/>
                <a:ea typeface="Times New Roman"/>
                <a:cs typeface="Tunga"/>
              </a:rPr>
              <a:t> Bridge FWR </a:t>
            </a:r>
            <a:r>
              <a:rPr lang="en-US" sz="2400" dirty="0">
                <a:latin typeface="Times New Roman"/>
                <a:ea typeface="Calibri"/>
                <a:cs typeface="Tunga"/>
              </a:rPr>
              <a:t>when node A is positive w.r.t B</a:t>
            </a:r>
            <a:endParaRPr lang="en-GB" sz="2400" dirty="0">
              <a:latin typeface="Calibri"/>
              <a:ea typeface="Calibri"/>
              <a:cs typeface="Tunga"/>
            </a:endParaRPr>
          </a:p>
        </p:txBody>
      </p:sp>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1266237" y="1912207"/>
            <a:ext cx="3990975" cy="2376170"/>
          </a:xfrm>
          <a:prstGeom prst="rect">
            <a:avLst/>
          </a:prstGeom>
          <a:noFill/>
          <a:ln>
            <a:noFill/>
          </a:ln>
        </p:spPr>
      </p:pic>
      <p:sp>
        <p:nvSpPr>
          <p:cNvPr id="15" name="Slide Number Placeholder 3"/>
          <p:cNvSpPr>
            <a:spLocks noGrp="1"/>
          </p:cNvSpPr>
          <p:nvPr>
            <p:ph type="sldNum" sz="quarter" idx="12"/>
          </p:nvPr>
        </p:nvSpPr>
        <p:spPr>
          <a:xfrm>
            <a:off x="8458200" y="6553201"/>
            <a:ext cx="2133600" cy="365125"/>
          </a:xfrm>
        </p:spPr>
        <p:txBody>
          <a:bodyPr/>
          <a:lstStyle/>
          <a:p>
            <a:fld id="{7DB72B6B-351E-47F5-8A9F-408C781D2328}" type="slidenum">
              <a:rPr lang="en-US" smtClean="0">
                <a:solidFill>
                  <a:schemeClr val="bg1"/>
                </a:solidFill>
              </a:rPr>
              <a:t>46</a:t>
            </a:fld>
            <a:endParaRPr lang="en-US" dirty="0">
              <a:solidFill>
                <a:schemeClr val="bg1"/>
              </a:solidFill>
            </a:endParaRPr>
          </a:p>
        </p:txBody>
      </p:sp>
    </p:spTree>
    <p:extLst>
      <p:ext uri="{BB962C8B-B14F-4D97-AF65-F5344CB8AC3E}">
        <p14:creationId xmlns:p14="http://schemas.microsoft.com/office/powerpoint/2010/main" val="2259999904"/>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3600" b="1" dirty="0">
                <a:solidFill>
                  <a:srgbClr val="ED7D31"/>
                </a:solidFill>
              </a:rPr>
            </a:br>
            <a:r>
              <a:rPr lang="en-US" sz="3600" b="1" dirty="0">
                <a:solidFill>
                  <a:srgbClr val="ED7D31"/>
                </a:solidFill>
              </a:rPr>
              <a:t>Working of Bridge FWR</a:t>
            </a:r>
            <a:endParaRPr lang="en-IN" dirty="0"/>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47</a:t>
            </a:fld>
            <a:endParaRPr lang="en-IN"/>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6728" y="1803858"/>
            <a:ext cx="3741744" cy="2316681"/>
          </a:xfrm>
          <a:prstGeom prst="rect">
            <a:avLst/>
          </a:prstGeom>
          <a:noFill/>
          <a:ln>
            <a:noFill/>
          </a:ln>
        </p:spPr>
      </p:pic>
      <p:sp>
        <p:nvSpPr>
          <p:cNvPr id="7" name="Text Box 4244"/>
          <p:cNvSpPr txBox="1"/>
          <p:nvPr/>
        </p:nvSpPr>
        <p:spPr>
          <a:xfrm>
            <a:off x="1639233" y="4399374"/>
            <a:ext cx="4348874" cy="1071720"/>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2400" dirty="0">
                <a:solidFill>
                  <a:srgbClr val="000000"/>
                </a:solidFill>
                <a:latin typeface="Times New Roman"/>
                <a:ea typeface="Times New Roman"/>
                <a:cs typeface="Tunga"/>
              </a:rPr>
              <a:t> Bridge FWR when </a:t>
            </a:r>
            <a:r>
              <a:rPr lang="en-US" sz="2400" dirty="0">
                <a:latin typeface="Times New Roman"/>
                <a:ea typeface="Calibri"/>
                <a:cs typeface="Tunga"/>
              </a:rPr>
              <a:t> node B is positive w.r.t. A</a:t>
            </a:r>
            <a:endParaRPr lang="en-GB" sz="2400" dirty="0">
              <a:latin typeface="Calibri"/>
              <a:ea typeface="Calibri"/>
              <a:cs typeface="Tunga"/>
            </a:endParaRPr>
          </a:p>
        </p:txBody>
      </p:sp>
      <p:sp>
        <p:nvSpPr>
          <p:cNvPr id="8" name="Rectangle 7"/>
          <p:cNvSpPr/>
          <p:nvPr/>
        </p:nvSpPr>
        <p:spPr>
          <a:xfrm>
            <a:off x="1821180" y="5448482"/>
            <a:ext cx="8686800" cy="830997"/>
          </a:xfrm>
          <a:prstGeom prst="rect">
            <a:avLst/>
          </a:prstGeom>
          <a:solidFill>
            <a:srgbClr val="92D050"/>
          </a:solidFill>
          <a:ln>
            <a:solidFill>
              <a:schemeClr val="tx1"/>
            </a:solidFill>
          </a:ln>
        </p:spPr>
        <p:txBody>
          <a:bodyPr wrap="square">
            <a:spAutoFit/>
          </a:bodyPr>
          <a:lstStyle/>
          <a:p>
            <a:pPr algn="just">
              <a:defRPr/>
            </a:pPr>
            <a:r>
              <a:rPr lang="en-US" sz="2400" b="1" dirty="0">
                <a:solidFill>
                  <a:srgbClr val="000000"/>
                </a:solidFill>
                <a:latin typeface="Times New Roman"/>
                <a:ea typeface="Times New Roman"/>
                <a:cs typeface="Tunga"/>
              </a:rPr>
              <a:t>Note: Current through load for both cycles is in same direction</a:t>
            </a:r>
          </a:p>
          <a:p>
            <a:pPr algn="just">
              <a:defRPr/>
            </a:pPr>
            <a:r>
              <a:rPr lang="en-US" sz="2400" b="1" dirty="0">
                <a:latin typeface="Times New Roman" panose="02020603050405020304" pitchFamily="18" charset="0"/>
                <a:cs typeface="Times New Roman" panose="02020603050405020304" pitchFamily="18" charset="0"/>
              </a:rPr>
              <a:t>          (from node C to ground)</a:t>
            </a:r>
            <a:endParaRPr lang="en-GB" sz="2400" b="1" dirty="0"/>
          </a:p>
        </p:txBody>
      </p:sp>
    </p:spTree>
    <p:extLst>
      <p:ext uri="{BB962C8B-B14F-4D97-AF65-F5344CB8AC3E}">
        <p14:creationId xmlns:p14="http://schemas.microsoft.com/office/powerpoint/2010/main" val="283375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6491" y="768902"/>
            <a:ext cx="8229600" cy="417155"/>
          </a:xfrm>
        </p:spPr>
        <p:txBody>
          <a:bodyPr/>
          <a:lstStyle/>
          <a:p>
            <a:r>
              <a:rPr lang="en-US" sz="3600" i="0" dirty="0">
                <a:solidFill>
                  <a:schemeClr val="accent2"/>
                </a:solidFill>
                <a:latin typeface="Times New Roman" panose="02020603050405020304" pitchFamily="18" charset="0"/>
                <a:cs typeface="Times New Roman" panose="02020603050405020304" pitchFamily="18" charset="0"/>
              </a:rPr>
              <a:t>Bridge FWR</a:t>
            </a:r>
            <a:endParaRPr lang="en-US" sz="3600" dirty="0">
              <a:solidFill>
                <a:schemeClr val="accent2"/>
              </a:solidFill>
              <a:latin typeface="Times New Roman" panose="02020603050405020304" pitchFamily="18" charset="0"/>
              <a:cs typeface="Times New Roman" panose="02020603050405020304" pitchFamily="18" charset="0"/>
            </a:endParaRPr>
          </a:p>
        </p:txBody>
      </p:sp>
      <p:sp>
        <p:nvSpPr>
          <p:cNvPr id="7" name="Text Box 391"/>
          <p:cNvSpPr txBox="1"/>
          <p:nvPr/>
        </p:nvSpPr>
        <p:spPr>
          <a:xfrm>
            <a:off x="2233943" y="5418901"/>
            <a:ext cx="7266913" cy="441727"/>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2400" dirty="0">
                <a:solidFill>
                  <a:srgbClr val="000000"/>
                </a:solidFill>
                <a:latin typeface="Times New Roman"/>
                <a:ea typeface="Times New Roman"/>
                <a:cs typeface="Tunga"/>
              </a:rPr>
              <a:t>Fig. 20 : Input and output waveforms of bridge rectifier</a:t>
            </a:r>
            <a:endParaRPr lang="en-GB" sz="2400" dirty="0">
              <a:latin typeface="Calibri"/>
              <a:ea typeface="Calibri"/>
              <a:cs typeface="Tunga"/>
            </a:endParaRPr>
          </a:p>
        </p:txBody>
      </p:sp>
      <p:sp>
        <p:nvSpPr>
          <p:cNvPr id="11" name="Rectangle 10"/>
          <p:cNvSpPr/>
          <p:nvPr/>
        </p:nvSpPr>
        <p:spPr>
          <a:xfrm>
            <a:off x="1911928" y="6082513"/>
            <a:ext cx="8742558" cy="481670"/>
          </a:xfrm>
          <a:prstGeom prst="rect">
            <a:avLst/>
          </a:prstGeom>
          <a:solidFill>
            <a:srgbClr val="92D050"/>
          </a:solidFill>
          <a:ln>
            <a:solidFill>
              <a:schemeClr val="tx1"/>
            </a:solidFill>
          </a:ln>
        </p:spPr>
        <p:txBody>
          <a:bodyPr wrap="square">
            <a:spAutoFit/>
          </a:bodyPr>
          <a:lstStyle/>
          <a:p>
            <a:pPr>
              <a:lnSpc>
                <a:spcPct val="115000"/>
              </a:lnSpc>
              <a:spcAft>
                <a:spcPts val="1000"/>
              </a:spcAft>
            </a:pPr>
            <a:r>
              <a:rPr lang="en-US" sz="2200" b="1" dirty="0">
                <a:solidFill>
                  <a:srgbClr val="000000"/>
                </a:solidFill>
                <a:latin typeface="Times New Roman"/>
                <a:ea typeface="Times New Roman"/>
                <a:cs typeface="Tunga"/>
              </a:rPr>
              <a:t>Note: The frequency of the output signal =2 times the  input frequency</a:t>
            </a:r>
            <a:endParaRPr lang="en-GB" sz="2200" b="1" dirty="0">
              <a:ea typeface="Calibri"/>
              <a:cs typeface="Tunga"/>
            </a:endParaRPr>
          </a:p>
        </p:txBody>
      </p:sp>
      <p:sp>
        <p:nvSpPr>
          <p:cNvPr id="12" name="Slide Number Placeholder 3"/>
          <p:cNvSpPr>
            <a:spLocks noGrp="1"/>
          </p:cNvSpPr>
          <p:nvPr>
            <p:ph type="sldNum" sz="quarter" idx="12"/>
          </p:nvPr>
        </p:nvSpPr>
        <p:spPr>
          <a:xfrm>
            <a:off x="8458200" y="6553201"/>
            <a:ext cx="2133600" cy="365125"/>
          </a:xfrm>
        </p:spPr>
        <p:txBody>
          <a:bodyPr/>
          <a:lstStyle/>
          <a:p>
            <a:fld id="{7DB72B6B-351E-47F5-8A9F-408C781D2328}" type="slidenum">
              <a:rPr lang="en-US" smtClean="0">
                <a:solidFill>
                  <a:schemeClr val="bg1"/>
                </a:solidFill>
              </a:rPr>
              <a:t>48</a:t>
            </a:fld>
            <a:endParaRPr lang="en-US" dirty="0">
              <a:solidFill>
                <a:schemeClr val="bg1"/>
              </a:solidFill>
            </a:endParaRPr>
          </a:p>
        </p:txBody>
      </p:sp>
      <p:pic>
        <p:nvPicPr>
          <p:cNvPr id="727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943" y="1635226"/>
            <a:ext cx="5686425"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1246396"/>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845127" y="1469694"/>
            <a:ext cx="8458200" cy="5596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600" kern="1200">
                <a:solidFill>
                  <a:srgbClr val="003399"/>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Ø"/>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rgbClr val="A85000"/>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3200" i="1" dirty="0"/>
              <a:t>PIV</a:t>
            </a:r>
            <a:r>
              <a:rPr lang="en-US" sz="3200" dirty="0"/>
              <a:t> :  </a:t>
            </a:r>
            <a:r>
              <a:rPr lang="en-US" sz="3200" i="1" dirty="0" err="1"/>
              <a:t>V</a:t>
            </a:r>
            <a:r>
              <a:rPr lang="en-US" sz="3200" i="1" baseline="-25000" dirty="0" err="1"/>
              <a:t>m</a:t>
            </a:r>
            <a:r>
              <a:rPr lang="en-US" sz="3200" i="1" baseline="-25000" dirty="0"/>
              <a:t> </a:t>
            </a:r>
            <a:r>
              <a:rPr lang="en-US" sz="3200" i="1" dirty="0"/>
              <a:t>, where </a:t>
            </a:r>
            <a:r>
              <a:rPr lang="en-US" sz="3200" i="1" dirty="0" err="1"/>
              <a:t>V</a:t>
            </a:r>
            <a:r>
              <a:rPr lang="en-US" sz="3200" i="1" baseline="-25000" dirty="0" err="1"/>
              <a:t>m</a:t>
            </a:r>
            <a:r>
              <a:rPr lang="en-US" sz="3200" i="1" baseline="-25000" dirty="0"/>
              <a:t> </a:t>
            </a:r>
            <a:r>
              <a:rPr lang="en-US" sz="3200" i="1" dirty="0"/>
              <a:t>peak </a:t>
            </a:r>
            <a:r>
              <a:rPr lang="en-US" sz="3200" dirty="0"/>
              <a:t>of secondary voltage (between node A and node B).</a:t>
            </a:r>
            <a:endParaRPr lang="en-GB" sz="3200" dirty="0"/>
          </a:p>
          <a:p>
            <a:endParaRPr lang="en-US" altLang="en-US" sz="3200" i="1" dirty="0">
              <a:latin typeface="Times New Roman" pitchFamily="18" charset="0"/>
            </a:endParaRPr>
          </a:p>
          <a:p>
            <a:r>
              <a:rPr lang="en-US" altLang="en-US" sz="3200" i="1" dirty="0">
                <a:latin typeface="Times New Roman" pitchFamily="18" charset="0"/>
              </a:rPr>
              <a:t>Other parameters same as Center tapped FWR:</a:t>
            </a:r>
          </a:p>
          <a:p>
            <a:endParaRPr lang="en-US" altLang="en-US" sz="3200" i="1" dirty="0">
              <a:latin typeface="Times New Roman" pitchFamily="18" charset="0"/>
            </a:endParaRPr>
          </a:p>
          <a:p>
            <a:r>
              <a:rPr lang="en-US" altLang="en-US" sz="3200" dirty="0">
                <a:latin typeface="Times New Roman" pitchFamily="18" charset="0"/>
              </a:rPr>
              <a:t>Ripple factor is:  </a:t>
            </a:r>
          </a:p>
          <a:p>
            <a:endParaRPr lang="en-US" altLang="en-US" sz="3200" dirty="0">
              <a:latin typeface="Times New Roman" pitchFamily="18" charset="0"/>
            </a:endParaRPr>
          </a:p>
          <a:p>
            <a:r>
              <a:rPr lang="en-US" altLang="en-US" sz="3200" dirty="0">
                <a:latin typeface="Times New Roman" pitchFamily="18" charset="0"/>
              </a:rPr>
              <a:t>Efficiency: </a:t>
            </a:r>
          </a:p>
          <a:p>
            <a:endParaRPr lang="en-US" altLang="en-US" sz="3200" dirty="0">
              <a:latin typeface="Times New Roman" pitchFamily="18" charset="0"/>
            </a:endParaRPr>
          </a:p>
        </p:txBody>
      </p:sp>
      <p:sp>
        <p:nvSpPr>
          <p:cNvPr id="6" name="Title 1"/>
          <p:cNvSpPr txBox="1">
            <a:spLocks/>
          </p:cNvSpPr>
          <p:nvPr/>
        </p:nvSpPr>
        <p:spPr>
          <a:xfrm>
            <a:off x="2148423" y="238732"/>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i="0" dirty="0">
                <a:solidFill>
                  <a:schemeClr val="accent2"/>
                </a:solidFill>
              </a:rPr>
              <a:t>Bridge FWR</a:t>
            </a:r>
            <a:endParaRPr lang="en-US" dirty="0">
              <a:solidFill>
                <a:schemeClr val="accent2"/>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208049023"/>
              </p:ext>
            </p:extLst>
          </p:nvPr>
        </p:nvGraphicFramePr>
        <p:xfrm>
          <a:off x="4230183" y="4267756"/>
          <a:ext cx="1406009" cy="480687"/>
        </p:xfrm>
        <a:graphic>
          <a:graphicData uri="http://schemas.openxmlformats.org/presentationml/2006/ole">
            <mc:AlternateContent xmlns:mc="http://schemas.openxmlformats.org/markup-compatibility/2006">
              <mc:Choice xmlns:v="urn:schemas-microsoft-com:vml" Requires="v">
                <p:oleObj spid="_x0000_s2112" name="Equation" r:id="rId3" imgW="520560" imgH="177480" progId="Equation.3">
                  <p:embed/>
                </p:oleObj>
              </mc:Choice>
              <mc:Fallback>
                <p:oleObj name="Equation" r:id="rId3" imgW="520560" imgH="177480" progId="Equation.3">
                  <p:embed/>
                  <p:pic>
                    <p:nvPicPr>
                      <p:cNvPr id="7" name="Object 6"/>
                      <p:cNvPicPr/>
                      <p:nvPr/>
                    </p:nvPicPr>
                    <p:blipFill>
                      <a:blip r:embed="rId4"/>
                      <a:stretch>
                        <a:fillRect/>
                      </a:stretch>
                    </p:blipFill>
                    <p:spPr>
                      <a:xfrm>
                        <a:off x="4230183" y="4267756"/>
                        <a:ext cx="1406009" cy="48068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856306301"/>
              </p:ext>
            </p:extLst>
          </p:nvPr>
        </p:nvGraphicFramePr>
        <p:xfrm>
          <a:off x="3266498" y="5652655"/>
          <a:ext cx="1473654" cy="457200"/>
        </p:xfrm>
        <a:graphic>
          <a:graphicData uri="http://schemas.openxmlformats.org/presentationml/2006/ole">
            <mc:AlternateContent xmlns:mc="http://schemas.openxmlformats.org/markup-compatibility/2006">
              <mc:Choice xmlns:v="urn:schemas-microsoft-com:vml" Requires="v">
                <p:oleObj spid="_x0000_s2113" name="Equation" r:id="rId5" imgW="571320" imgH="177480" progId="Equation.3">
                  <p:embed/>
                </p:oleObj>
              </mc:Choice>
              <mc:Fallback>
                <p:oleObj name="Equation" r:id="rId5" imgW="571320" imgH="177480" progId="Equation.3">
                  <p:embed/>
                  <p:pic>
                    <p:nvPicPr>
                      <p:cNvPr id="8" name="Object 7"/>
                      <p:cNvPicPr/>
                      <p:nvPr/>
                    </p:nvPicPr>
                    <p:blipFill>
                      <a:blip r:embed="rId6"/>
                      <a:stretch>
                        <a:fillRect/>
                      </a:stretch>
                    </p:blipFill>
                    <p:spPr>
                      <a:xfrm>
                        <a:off x="3266498" y="5652655"/>
                        <a:ext cx="1473654" cy="457200"/>
                      </a:xfrm>
                      <a:prstGeom prst="rect">
                        <a:avLst/>
                      </a:prstGeom>
                    </p:spPr>
                  </p:pic>
                </p:oleObj>
              </mc:Fallback>
            </mc:AlternateContent>
          </a:graphicData>
        </a:graphic>
      </p:graphicFrame>
      <p:sp>
        <p:nvSpPr>
          <p:cNvPr id="9" name="Slide Number Placeholder 3"/>
          <p:cNvSpPr>
            <a:spLocks noGrp="1"/>
          </p:cNvSpPr>
          <p:nvPr>
            <p:ph type="sldNum" sz="quarter" idx="12"/>
          </p:nvPr>
        </p:nvSpPr>
        <p:spPr>
          <a:xfrm>
            <a:off x="8458200" y="6553201"/>
            <a:ext cx="2133600" cy="365125"/>
          </a:xfrm>
        </p:spPr>
        <p:txBody>
          <a:bodyPr/>
          <a:lstStyle/>
          <a:p>
            <a:fld id="{7DB72B6B-351E-47F5-8A9F-408C781D2328}" type="slidenum">
              <a:rPr lang="en-US" smtClean="0">
                <a:solidFill>
                  <a:schemeClr val="bg1"/>
                </a:solidFill>
              </a:rPr>
              <a:t>49</a:t>
            </a:fld>
            <a:endParaRPr lang="en-US" dirty="0">
              <a:solidFill>
                <a:schemeClr val="bg1"/>
              </a:solidFill>
            </a:endParaRPr>
          </a:p>
        </p:txBody>
      </p:sp>
    </p:spTree>
    <p:extLst>
      <p:ext uri="{BB962C8B-B14F-4D97-AF65-F5344CB8AC3E}">
        <p14:creationId xmlns:p14="http://schemas.microsoft.com/office/powerpoint/2010/main" val="1029094859"/>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solidFill>
                  <a:schemeClr val="accent2"/>
                </a:solidFill>
                <a:latin typeface="Times New Roman" panose="02020603050405020304" pitchFamily="18" charset="0"/>
                <a:cs typeface="Times New Roman" panose="02020603050405020304" pitchFamily="18" charset="0"/>
              </a:rPr>
            </a:br>
            <a:r>
              <a:rPr lang="en-IN" dirty="0">
                <a:solidFill>
                  <a:schemeClr val="accent2"/>
                </a:solidFill>
                <a:latin typeface="Times New Roman" panose="02020603050405020304" pitchFamily="18" charset="0"/>
                <a:cs typeface="Times New Roman" panose="02020603050405020304" pitchFamily="18" charset="0"/>
              </a:rPr>
              <a:t>Introduction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AC Signal  </a:t>
                </a:r>
                <a14:m>
                  <m:oMath xmlns:m="http://schemas.openxmlformats.org/officeDocument/2006/math">
                    <m:r>
                      <a:rPr lang="en-US" b="0" i="1" smtClean="0">
                        <a:latin typeface="Cambria Math" panose="02040503050406030204" pitchFamily="18" charset="0"/>
                      </a:rPr>
                      <m:t>𝑉</m:t>
                    </m:r>
                    <m:d>
                      <m:dPr>
                        <m:ctrlPr>
                          <a:rPr lang="en-US" i="1">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𝑚</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e>
                    </m:func>
                  </m:oMath>
                </a14:m>
                <a:endParaRPr lang="en-US" dirty="0">
                  <a:ea typeface="Cambria Math" panose="02040503050406030204" pitchFamily="18" charset="0"/>
                </a:endParaRPr>
              </a:p>
              <a:p>
                <a:r>
                  <a:rPr lang="en-US" dirty="0"/>
                  <a:t>Define</a:t>
                </a:r>
              </a:p>
              <a:p>
                <a:r>
                  <a:rPr lang="en-US" dirty="0"/>
                  <a:t>Average/DC/mean value</a:t>
                </a:r>
              </a:p>
              <a:p>
                <a:endParaRPr lang="en-US" dirty="0"/>
              </a:p>
              <a:p>
                <a:endParaRPr lang="en-US" dirty="0"/>
              </a:p>
              <a:p>
                <a:r>
                  <a:rPr lang="en-US" dirty="0"/>
                  <a:t>RMS of effective value</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5</a:t>
            </a:fld>
            <a:endParaRPr lang="en-IN"/>
          </a:p>
        </p:txBody>
      </p:sp>
      <p:pic>
        <p:nvPicPr>
          <p:cNvPr id="6" name="Picture 5"/>
          <p:cNvPicPr>
            <a:picLocks noChangeAspect="1"/>
          </p:cNvPicPr>
          <p:nvPr/>
        </p:nvPicPr>
        <p:blipFill>
          <a:blip r:embed="rId3"/>
          <a:stretch>
            <a:fillRect/>
          </a:stretch>
        </p:blipFill>
        <p:spPr>
          <a:xfrm>
            <a:off x="6805612" y="1063625"/>
            <a:ext cx="4067175" cy="1524000"/>
          </a:xfrm>
          <a:prstGeom prst="rect">
            <a:avLst/>
          </a:prstGeom>
        </p:spPr>
      </p:pic>
      <p:pic>
        <p:nvPicPr>
          <p:cNvPr id="7" name="Picture 6"/>
          <p:cNvPicPr>
            <a:picLocks noChangeAspect="1"/>
          </p:cNvPicPr>
          <p:nvPr/>
        </p:nvPicPr>
        <p:blipFill>
          <a:blip r:embed="rId4"/>
          <a:stretch>
            <a:fillRect/>
          </a:stretch>
        </p:blipFill>
        <p:spPr>
          <a:xfrm>
            <a:off x="5074228" y="2899569"/>
            <a:ext cx="3079172" cy="1279521"/>
          </a:xfrm>
          <a:prstGeom prst="rect">
            <a:avLst/>
          </a:prstGeom>
        </p:spPr>
      </p:pic>
      <p:pic>
        <p:nvPicPr>
          <p:cNvPr id="8" name="Picture 7"/>
          <p:cNvPicPr>
            <a:picLocks noChangeAspect="1"/>
          </p:cNvPicPr>
          <p:nvPr/>
        </p:nvPicPr>
        <p:blipFill>
          <a:blip r:embed="rId5"/>
          <a:stretch>
            <a:fillRect/>
          </a:stretch>
        </p:blipFill>
        <p:spPr>
          <a:xfrm>
            <a:off x="4804064" y="4358477"/>
            <a:ext cx="3619500" cy="1323975"/>
          </a:xfrm>
          <a:prstGeom prst="rect">
            <a:avLst/>
          </a:prstGeom>
        </p:spPr>
      </p:pic>
    </p:spTree>
    <p:extLst>
      <p:ext uri="{BB962C8B-B14F-4D97-AF65-F5344CB8AC3E}">
        <p14:creationId xmlns:p14="http://schemas.microsoft.com/office/powerpoint/2010/main" val="39475714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029691" y="308995"/>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i="0" dirty="0">
                <a:solidFill>
                  <a:schemeClr val="accent2"/>
                </a:solidFill>
              </a:rPr>
              <a:t>Comparison of Rectifiers</a:t>
            </a:r>
            <a:endParaRPr lang="en-US" dirty="0">
              <a:solidFill>
                <a:schemeClr val="accent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653406683"/>
              </p:ext>
            </p:extLst>
          </p:nvPr>
        </p:nvGraphicFramePr>
        <p:xfrm>
          <a:off x="1564798" y="1335693"/>
          <a:ext cx="7787020" cy="5352826"/>
        </p:xfrm>
        <a:graphic>
          <a:graphicData uri="http://schemas.openxmlformats.org/drawingml/2006/table">
            <a:tbl>
              <a:tblPr firstRow="1" firstCol="1" bandRow="1">
                <a:tableStyleId>{5C22544A-7EE6-4342-B048-85BDC9FD1C3A}</a:tableStyleId>
              </a:tblPr>
              <a:tblGrid>
                <a:gridCol w="1977050">
                  <a:extLst>
                    <a:ext uri="{9D8B030D-6E8A-4147-A177-3AD203B41FA5}">
                      <a16:colId xmlns:a16="http://schemas.microsoft.com/office/drawing/2014/main" val="20000"/>
                    </a:ext>
                  </a:extLst>
                </a:gridCol>
                <a:gridCol w="1719434">
                  <a:extLst>
                    <a:ext uri="{9D8B030D-6E8A-4147-A177-3AD203B41FA5}">
                      <a16:colId xmlns:a16="http://schemas.microsoft.com/office/drawing/2014/main" val="20001"/>
                    </a:ext>
                  </a:extLst>
                </a:gridCol>
                <a:gridCol w="2037959">
                  <a:extLst>
                    <a:ext uri="{9D8B030D-6E8A-4147-A177-3AD203B41FA5}">
                      <a16:colId xmlns:a16="http://schemas.microsoft.com/office/drawing/2014/main" val="20002"/>
                    </a:ext>
                  </a:extLst>
                </a:gridCol>
                <a:gridCol w="2052577">
                  <a:extLst>
                    <a:ext uri="{9D8B030D-6E8A-4147-A177-3AD203B41FA5}">
                      <a16:colId xmlns:a16="http://schemas.microsoft.com/office/drawing/2014/main" val="20003"/>
                    </a:ext>
                  </a:extLst>
                </a:gridCol>
              </a:tblGrid>
              <a:tr h="1310810">
                <a:tc>
                  <a:txBody>
                    <a:bodyPr/>
                    <a:lstStyle/>
                    <a:p>
                      <a:pPr marL="0" marR="0" algn="ctr">
                        <a:lnSpc>
                          <a:spcPct val="150000"/>
                        </a:lnSpc>
                        <a:spcBef>
                          <a:spcPts val="600"/>
                        </a:spcBef>
                        <a:spcAft>
                          <a:spcPts val="0"/>
                        </a:spcAft>
                        <a:tabLst>
                          <a:tab pos="685800" algn="l"/>
                        </a:tabLst>
                      </a:pPr>
                      <a:r>
                        <a:rPr lang="en-US" sz="2000" dirty="0">
                          <a:effectLst/>
                        </a:rPr>
                        <a:t>Parameters of rectified signal</a:t>
                      </a:r>
                      <a:endParaRPr lang="en-GB" sz="200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r>
                        <a:rPr lang="en-US" sz="2000" dirty="0">
                          <a:effectLst/>
                        </a:rPr>
                        <a:t>HWR</a:t>
                      </a:r>
                      <a:endParaRPr lang="en-GB" sz="200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r>
                        <a:rPr lang="en-US" sz="2000" dirty="0">
                          <a:effectLst/>
                        </a:rPr>
                        <a:t>Center-tapped FWR</a:t>
                      </a:r>
                      <a:endParaRPr lang="en-GB" sz="200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r>
                        <a:rPr lang="en-US" sz="2000" dirty="0">
                          <a:effectLst/>
                        </a:rPr>
                        <a:t>Bridge FWR</a:t>
                      </a:r>
                      <a:endParaRPr lang="en-GB" sz="2000" dirty="0">
                        <a:effectLst/>
                        <a:latin typeface="Calibri"/>
                      </a:endParaRPr>
                    </a:p>
                  </a:txBody>
                  <a:tcPr marL="68580" marR="68580" marT="0" marB="0"/>
                </a:tc>
                <a:extLst>
                  <a:ext uri="{0D108BD9-81ED-4DB2-BD59-A6C34878D82A}">
                    <a16:rowId xmlns:a16="http://schemas.microsoft.com/office/drawing/2014/main" val="10000"/>
                  </a:ext>
                </a:extLst>
              </a:tr>
              <a:tr h="619732">
                <a:tc>
                  <a:txBody>
                    <a:bodyPr/>
                    <a:lstStyle/>
                    <a:p>
                      <a:pPr marL="0" marR="0" algn="ctr">
                        <a:lnSpc>
                          <a:spcPct val="150000"/>
                        </a:lnSpc>
                        <a:spcBef>
                          <a:spcPts val="600"/>
                        </a:spcBef>
                        <a:spcAft>
                          <a:spcPts val="0"/>
                        </a:spcAft>
                        <a:tabLst>
                          <a:tab pos="685800" algn="l"/>
                        </a:tabLst>
                      </a:pPr>
                      <a:r>
                        <a:rPr lang="en-US" sz="2000" dirty="0" err="1">
                          <a:effectLst/>
                        </a:rPr>
                        <a:t>V</a:t>
                      </a:r>
                      <a:r>
                        <a:rPr lang="en-US" sz="2000" baseline="-25000" dirty="0" err="1">
                          <a:effectLst/>
                        </a:rPr>
                        <a:t>dc</a:t>
                      </a:r>
                      <a:endParaRPr lang="en-US" sz="2000" baseline="-25000" dirty="0">
                        <a:effectLst/>
                      </a:endParaRPr>
                    </a:p>
                    <a:p>
                      <a:pPr marL="0" marR="0" algn="ctr">
                        <a:lnSpc>
                          <a:spcPct val="150000"/>
                        </a:lnSpc>
                        <a:spcBef>
                          <a:spcPts val="600"/>
                        </a:spcBef>
                        <a:spcAft>
                          <a:spcPts val="0"/>
                        </a:spcAft>
                        <a:tabLst>
                          <a:tab pos="685800" algn="l"/>
                        </a:tabLst>
                      </a:pPr>
                      <a:endParaRPr lang="en-GB" sz="200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US" sz="2000" dirty="0">
                        <a:effectLst/>
                        <a:latin typeface="Times New Roman"/>
                      </a:endParaRPr>
                    </a:p>
                  </a:txBody>
                  <a:tcPr marL="68580" marR="68580" marT="0" marB="0"/>
                </a:tc>
                <a:tc>
                  <a:txBody>
                    <a:bodyPr/>
                    <a:lstStyle/>
                    <a:p>
                      <a:pPr marL="0" marR="0" algn="ctr">
                        <a:lnSpc>
                          <a:spcPct val="150000"/>
                        </a:lnSpc>
                        <a:spcBef>
                          <a:spcPts val="600"/>
                        </a:spcBef>
                        <a:spcAft>
                          <a:spcPts val="0"/>
                        </a:spcAft>
                        <a:tabLst>
                          <a:tab pos="685800" algn="l"/>
                        </a:tabLst>
                      </a:pPr>
                      <a:endParaRPr lang="en-US" sz="2000" dirty="0">
                        <a:effectLst/>
                        <a:latin typeface="Times New Roman"/>
                      </a:endParaRPr>
                    </a:p>
                  </a:txBody>
                  <a:tcPr marL="68580" marR="68580" marT="0" marB="0"/>
                </a:tc>
                <a:tc>
                  <a:txBody>
                    <a:bodyPr/>
                    <a:lstStyle/>
                    <a:p>
                      <a:pPr marL="0" marR="0" algn="ctr">
                        <a:lnSpc>
                          <a:spcPct val="150000"/>
                        </a:lnSpc>
                        <a:spcBef>
                          <a:spcPts val="600"/>
                        </a:spcBef>
                        <a:spcAft>
                          <a:spcPts val="0"/>
                        </a:spcAft>
                        <a:tabLst>
                          <a:tab pos="685800" algn="l"/>
                        </a:tabLst>
                      </a:pPr>
                      <a:endParaRPr lang="en-US" sz="2000" dirty="0">
                        <a:effectLst/>
                        <a:latin typeface="Times New Roman"/>
                      </a:endParaRPr>
                    </a:p>
                  </a:txBody>
                  <a:tcPr marL="68580" marR="68580" marT="0" marB="0"/>
                </a:tc>
                <a:extLst>
                  <a:ext uri="{0D108BD9-81ED-4DB2-BD59-A6C34878D82A}">
                    <a16:rowId xmlns:a16="http://schemas.microsoft.com/office/drawing/2014/main" val="10001"/>
                  </a:ext>
                </a:extLst>
              </a:tr>
              <a:tr h="619732">
                <a:tc>
                  <a:txBody>
                    <a:bodyPr/>
                    <a:lstStyle/>
                    <a:p>
                      <a:pPr marL="0" marR="0" algn="ctr">
                        <a:lnSpc>
                          <a:spcPct val="150000"/>
                        </a:lnSpc>
                        <a:spcBef>
                          <a:spcPts val="600"/>
                        </a:spcBef>
                        <a:spcAft>
                          <a:spcPts val="0"/>
                        </a:spcAft>
                        <a:tabLst>
                          <a:tab pos="685800" algn="l"/>
                        </a:tabLst>
                      </a:pPr>
                      <a:r>
                        <a:rPr lang="en-US" sz="2000">
                          <a:effectLst/>
                        </a:rPr>
                        <a:t>V</a:t>
                      </a:r>
                      <a:r>
                        <a:rPr lang="en-US" sz="2000" baseline="-25000">
                          <a:effectLst/>
                        </a:rPr>
                        <a:t>RMS</a:t>
                      </a:r>
                      <a:endParaRPr lang="en-GB" sz="200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US" sz="2000" dirty="0">
                        <a:effectLst/>
                        <a:latin typeface="Times New Roman"/>
                      </a:endParaRPr>
                    </a:p>
                  </a:txBody>
                  <a:tcPr marL="68580" marR="68580" marT="0" marB="0"/>
                </a:tc>
                <a:tc>
                  <a:txBody>
                    <a:bodyPr/>
                    <a:lstStyle/>
                    <a:p>
                      <a:pPr marL="0" marR="0" algn="ctr">
                        <a:lnSpc>
                          <a:spcPct val="150000"/>
                        </a:lnSpc>
                        <a:spcBef>
                          <a:spcPts val="600"/>
                        </a:spcBef>
                        <a:spcAft>
                          <a:spcPts val="0"/>
                        </a:spcAft>
                        <a:tabLst>
                          <a:tab pos="685800" algn="l"/>
                        </a:tabLst>
                      </a:pPr>
                      <a:endParaRPr lang="en-US" sz="2000" dirty="0">
                        <a:effectLst/>
                        <a:latin typeface="Times New Roman"/>
                      </a:endParaRPr>
                    </a:p>
                  </a:txBody>
                  <a:tcPr marL="68580" marR="68580" marT="0" marB="0"/>
                </a:tc>
                <a:tc>
                  <a:txBody>
                    <a:bodyPr/>
                    <a:lstStyle/>
                    <a:p>
                      <a:pPr marL="0" marR="0" algn="ctr">
                        <a:lnSpc>
                          <a:spcPct val="150000"/>
                        </a:lnSpc>
                        <a:spcBef>
                          <a:spcPts val="600"/>
                        </a:spcBef>
                        <a:spcAft>
                          <a:spcPts val="0"/>
                        </a:spcAft>
                        <a:tabLst>
                          <a:tab pos="685800" algn="l"/>
                        </a:tabLst>
                      </a:pPr>
                      <a:endParaRPr lang="en-US" sz="2000">
                        <a:effectLst/>
                        <a:latin typeface="Times New Roman"/>
                      </a:endParaRPr>
                    </a:p>
                  </a:txBody>
                  <a:tcPr marL="68580" marR="68580" marT="0" marB="0"/>
                </a:tc>
                <a:extLst>
                  <a:ext uri="{0D108BD9-81ED-4DB2-BD59-A6C34878D82A}">
                    <a16:rowId xmlns:a16="http://schemas.microsoft.com/office/drawing/2014/main" val="10002"/>
                  </a:ext>
                </a:extLst>
              </a:tr>
              <a:tr h="619732">
                <a:tc>
                  <a:txBody>
                    <a:bodyPr/>
                    <a:lstStyle/>
                    <a:p>
                      <a:pPr marL="0" marR="0" algn="ctr">
                        <a:lnSpc>
                          <a:spcPct val="150000"/>
                        </a:lnSpc>
                        <a:spcBef>
                          <a:spcPts val="600"/>
                        </a:spcBef>
                        <a:spcAft>
                          <a:spcPts val="0"/>
                        </a:spcAft>
                        <a:tabLst>
                          <a:tab pos="685800" algn="l"/>
                        </a:tabLst>
                      </a:pPr>
                      <a:r>
                        <a:rPr lang="en-US" sz="2000">
                          <a:effectLst/>
                        </a:rPr>
                        <a:t>PIV</a:t>
                      </a:r>
                      <a:endParaRPr lang="en-GB" sz="200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1"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1"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1" dirty="0">
                        <a:effectLst/>
                        <a:latin typeface="Calibri"/>
                      </a:endParaRPr>
                    </a:p>
                  </a:txBody>
                  <a:tcPr marL="68580" marR="68580" marT="0" marB="0"/>
                </a:tc>
                <a:extLst>
                  <a:ext uri="{0D108BD9-81ED-4DB2-BD59-A6C34878D82A}">
                    <a16:rowId xmlns:a16="http://schemas.microsoft.com/office/drawing/2014/main" val="10003"/>
                  </a:ext>
                </a:extLst>
              </a:tr>
              <a:tr h="619732">
                <a:tc>
                  <a:txBody>
                    <a:bodyPr/>
                    <a:lstStyle/>
                    <a:p>
                      <a:pPr marL="0" marR="0" algn="ctr">
                        <a:lnSpc>
                          <a:spcPct val="150000"/>
                        </a:lnSpc>
                        <a:spcBef>
                          <a:spcPts val="600"/>
                        </a:spcBef>
                        <a:spcAft>
                          <a:spcPts val="0"/>
                        </a:spcAft>
                        <a:tabLst>
                          <a:tab pos="685800" algn="l"/>
                        </a:tabLst>
                      </a:pPr>
                      <a:r>
                        <a:rPr lang="en-US" sz="2000">
                          <a:effectLst/>
                        </a:rPr>
                        <a:t>Ripple factor</a:t>
                      </a:r>
                      <a:endParaRPr lang="en-GB" sz="200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0" dirty="0">
                        <a:effectLst/>
                        <a:latin typeface="Calibri"/>
                      </a:endParaRPr>
                    </a:p>
                  </a:txBody>
                  <a:tcPr marL="68580" marR="68580" marT="0" marB="0"/>
                </a:tc>
                <a:extLst>
                  <a:ext uri="{0D108BD9-81ED-4DB2-BD59-A6C34878D82A}">
                    <a16:rowId xmlns:a16="http://schemas.microsoft.com/office/drawing/2014/main" val="10004"/>
                  </a:ext>
                </a:extLst>
              </a:tr>
              <a:tr h="619732">
                <a:tc>
                  <a:txBody>
                    <a:bodyPr/>
                    <a:lstStyle/>
                    <a:p>
                      <a:pPr marL="0" marR="0" algn="ctr">
                        <a:lnSpc>
                          <a:spcPct val="150000"/>
                        </a:lnSpc>
                        <a:spcBef>
                          <a:spcPts val="600"/>
                        </a:spcBef>
                        <a:spcAft>
                          <a:spcPts val="0"/>
                        </a:spcAft>
                        <a:tabLst>
                          <a:tab pos="685800" algn="l"/>
                        </a:tabLst>
                      </a:pPr>
                      <a:r>
                        <a:rPr lang="en-US" sz="2000">
                          <a:effectLst/>
                        </a:rPr>
                        <a:t>Efficiency</a:t>
                      </a:r>
                      <a:endParaRPr lang="en-GB" sz="200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0" dirty="0">
                        <a:effectLst/>
                        <a:latin typeface="Calibri"/>
                      </a:endParaRPr>
                    </a:p>
                  </a:txBody>
                  <a:tcPr marL="68580" marR="68580" marT="0" marB="0"/>
                </a:tc>
                <a:extLst>
                  <a:ext uri="{0D108BD9-81ED-4DB2-BD59-A6C34878D82A}">
                    <a16:rowId xmlns:a16="http://schemas.microsoft.com/office/drawing/2014/main" val="10005"/>
                  </a:ext>
                </a:extLst>
              </a:tr>
              <a:tr h="619732">
                <a:tc>
                  <a:txBody>
                    <a:bodyPr/>
                    <a:lstStyle/>
                    <a:p>
                      <a:pPr marL="0" marR="0" algn="ctr">
                        <a:lnSpc>
                          <a:spcPct val="150000"/>
                        </a:lnSpc>
                        <a:spcBef>
                          <a:spcPts val="600"/>
                        </a:spcBef>
                        <a:spcAft>
                          <a:spcPts val="0"/>
                        </a:spcAft>
                        <a:tabLst>
                          <a:tab pos="685800" algn="l"/>
                        </a:tabLst>
                      </a:pPr>
                      <a:r>
                        <a:rPr lang="en-US" sz="2000">
                          <a:effectLst/>
                        </a:rPr>
                        <a:t>Frequency f</a:t>
                      </a:r>
                      <a:r>
                        <a:rPr lang="en-US" sz="2000" baseline="-25000">
                          <a:effectLst/>
                        </a:rPr>
                        <a:t>o</a:t>
                      </a:r>
                      <a:endParaRPr lang="en-GB" sz="200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1"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1"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1" dirty="0">
                        <a:effectLst/>
                        <a:latin typeface="Calibri"/>
                      </a:endParaRPr>
                    </a:p>
                  </a:txBody>
                  <a:tcPr marL="68580" marR="68580" marT="0" marB="0"/>
                </a:tc>
                <a:extLst>
                  <a:ext uri="{0D108BD9-81ED-4DB2-BD59-A6C34878D82A}">
                    <a16:rowId xmlns:a16="http://schemas.microsoft.com/office/drawing/2014/main" val="10006"/>
                  </a:ext>
                </a:extLst>
              </a:tr>
            </a:tbl>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119650749"/>
              </p:ext>
            </p:extLst>
          </p:nvPr>
        </p:nvGraphicFramePr>
        <p:xfrm>
          <a:off x="4225640" y="2682485"/>
          <a:ext cx="533400" cy="707224"/>
        </p:xfrm>
        <a:graphic>
          <a:graphicData uri="http://schemas.openxmlformats.org/presentationml/2006/ole">
            <mc:AlternateContent xmlns:mc="http://schemas.openxmlformats.org/markup-compatibility/2006">
              <mc:Choice xmlns:v="urn:schemas-microsoft-com:vml" Requires="v">
                <p:oleObj spid="_x0000_s3446" name="Equation" r:id="rId4" imgW="241195" imgH="406224" progId="Equation.3">
                  <p:embed/>
                </p:oleObj>
              </mc:Choice>
              <mc:Fallback>
                <p:oleObj name="Equation" r:id="rId4" imgW="241195" imgH="406224" progId="Equation.3">
                  <p:embed/>
                  <p:pic>
                    <p:nvPicPr>
                      <p:cNvPr id="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5640" y="2682485"/>
                        <a:ext cx="533400" cy="707224"/>
                      </a:xfrm>
                      <a:prstGeom prst="rect">
                        <a:avLst/>
                      </a:prstGeom>
                      <a:no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09400908"/>
              </p:ext>
            </p:extLst>
          </p:nvPr>
        </p:nvGraphicFramePr>
        <p:xfrm>
          <a:off x="6072220" y="2647561"/>
          <a:ext cx="609600" cy="806451"/>
        </p:xfrm>
        <a:graphic>
          <a:graphicData uri="http://schemas.openxmlformats.org/presentationml/2006/ole">
            <mc:AlternateContent xmlns:mc="http://schemas.openxmlformats.org/markup-compatibility/2006">
              <mc:Choice xmlns:v="urn:schemas-microsoft-com:vml" Requires="v">
                <p:oleObj spid="_x0000_s3447" name="Equation" r:id="rId6" imgW="304536" imgH="406048" progId="Equation.3">
                  <p:embed/>
                </p:oleObj>
              </mc:Choice>
              <mc:Fallback>
                <p:oleObj name="Equation" r:id="rId6" imgW="304536" imgH="406048" progId="Equation.3">
                  <p:embed/>
                  <p:pic>
                    <p:nvPicPr>
                      <p:cNvPr id="7"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2220" y="2647561"/>
                        <a:ext cx="609600" cy="806451"/>
                      </a:xfrm>
                      <a:prstGeom prst="rect">
                        <a:avLst/>
                      </a:prstGeom>
                      <a:no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198984270"/>
              </p:ext>
            </p:extLst>
          </p:nvPr>
        </p:nvGraphicFramePr>
        <p:xfrm>
          <a:off x="8015682" y="2642757"/>
          <a:ext cx="650399" cy="860425"/>
        </p:xfrm>
        <a:graphic>
          <a:graphicData uri="http://schemas.openxmlformats.org/presentationml/2006/ole">
            <mc:AlternateContent xmlns:mc="http://schemas.openxmlformats.org/markup-compatibility/2006">
              <mc:Choice xmlns:v="urn:schemas-microsoft-com:vml" Requires="v">
                <p:oleObj spid="_x0000_s3448" name="Equation" r:id="rId8" imgW="304536" imgH="406048" progId="Equation.3">
                  <p:embed/>
                </p:oleObj>
              </mc:Choice>
              <mc:Fallback>
                <p:oleObj name="Equation" r:id="rId8" imgW="304536" imgH="406048" progId="Equation.3">
                  <p:embed/>
                  <p:pic>
                    <p:nvPicPr>
                      <p:cNvPr id="9"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15682" y="2642757"/>
                        <a:ext cx="650399" cy="860425"/>
                      </a:xfrm>
                      <a:prstGeom prst="rect">
                        <a:avLst/>
                      </a:prstGeom>
                      <a:no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291770685"/>
              </p:ext>
            </p:extLst>
          </p:nvPr>
        </p:nvGraphicFramePr>
        <p:xfrm>
          <a:off x="4322234" y="3520224"/>
          <a:ext cx="381000" cy="736431"/>
        </p:xfrm>
        <a:graphic>
          <a:graphicData uri="http://schemas.openxmlformats.org/presentationml/2006/ole">
            <mc:AlternateContent xmlns:mc="http://schemas.openxmlformats.org/markup-compatibility/2006">
              <mc:Choice xmlns:v="urn:schemas-microsoft-com:vml" Requires="v">
                <p:oleObj spid="_x0000_s3449" name="Equation" r:id="rId10" imgW="241200" imgH="406080" progId="Equation.3">
                  <p:embed/>
                </p:oleObj>
              </mc:Choice>
              <mc:Fallback>
                <p:oleObj name="Equation" r:id="rId10" imgW="241200" imgH="406080" progId="Equation.3">
                  <p:embed/>
                  <p:pic>
                    <p:nvPicPr>
                      <p:cNvPr id="10" name="Object 9"/>
                      <p:cNvPicPr>
                        <a:picLocks noChangeAspect="1" noChangeArrowheads="1"/>
                      </p:cNvPicPr>
                      <p:nvPr/>
                    </p:nvPicPr>
                    <p:blipFill>
                      <a:blip r:embed="rId11"/>
                      <a:srcRect/>
                      <a:stretch>
                        <a:fillRect/>
                      </a:stretch>
                    </p:blipFill>
                    <p:spPr bwMode="auto">
                      <a:xfrm>
                        <a:off x="4322234" y="3520224"/>
                        <a:ext cx="381000" cy="736431"/>
                      </a:xfrm>
                      <a:prstGeom prst="rect">
                        <a:avLst/>
                      </a:prstGeom>
                      <a:noFill/>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455769886"/>
              </p:ext>
            </p:extLst>
          </p:nvPr>
        </p:nvGraphicFramePr>
        <p:xfrm>
          <a:off x="6164426" y="3462362"/>
          <a:ext cx="415763" cy="764559"/>
        </p:xfrm>
        <a:graphic>
          <a:graphicData uri="http://schemas.openxmlformats.org/presentationml/2006/ole">
            <mc:AlternateContent xmlns:mc="http://schemas.openxmlformats.org/markup-compatibility/2006">
              <mc:Choice xmlns:v="urn:schemas-microsoft-com:vml" Requires="v">
                <p:oleObj spid="_x0000_s3450" name="Equation" r:id="rId12" imgW="241195" imgH="431613" progId="Equation.3">
                  <p:embed/>
                </p:oleObj>
              </mc:Choice>
              <mc:Fallback>
                <p:oleObj name="Equation" r:id="rId12" imgW="241195" imgH="431613" progId="Equation.3">
                  <p:embed/>
                  <p:pic>
                    <p:nvPicPr>
                      <p:cNvPr id="12"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64426" y="3462362"/>
                        <a:ext cx="415763" cy="764559"/>
                      </a:xfrm>
                      <a:prstGeom prst="rect">
                        <a:avLst/>
                      </a:prstGeom>
                      <a:noFill/>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4143848551"/>
              </p:ext>
            </p:extLst>
          </p:nvPr>
        </p:nvGraphicFramePr>
        <p:xfrm>
          <a:off x="8054770" y="3526262"/>
          <a:ext cx="415763" cy="764559"/>
        </p:xfrm>
        <a:graphic>
          <a:graphicData uri="http://schemas.openxmlformats.org/presentationml/2006/ole">
            <mc:AlternateContent xmlns:mc="http://schemas.openxmlformats.org/markup-compatibility/2006">
              <mc:Choice xmlns:v="urn:schemas-microsoft-com:vml" Requires="v">
                <p:oleObj spid="_x0000_s3451" name="Equation" r:id="rId14" imgW="241195" imgH="431613" progId="Equation.3">
                  <p:embed/>
                </p:oleObj>
              </mc:Choice>
              <mc:Fallback>
                <p:oleObj name="Equation" r:id="rId14" imgW="241195" imgH="431613" progId="Equation.3">
                  <p:embed/>
                  <p:pic>
                    <p:nvPicPr>
                      <p:cNvPr id="13"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054770" y="3526262"/>
                        <a:ext cx="415763" cy="764559"/>
                      </a:xfrm>
                      <a:prstGeom prst="rect">
                        <a:avLst/>
                      </a:prstGeom>
                      <a:noFill/>
                    </p:spPr>
                  </p:pic>
                </p:oleObj>
              </mc:Fallback>
            </mc:AlternateContent>
          </a:graphicData>
        </a:graphic>
      </p:graphicFrame>
      <p:sp>
        <p:nvSpPr>
          <p:cNvPr id="11" name="Slide Number Placeholder 3"/>
          <p:cNvSpPr>
            <a:spLocks noGrp="1"/>
          </p:cNvSpPr>
          <p:nvPr>
            <p:ph type="sldNum" sz="quarter" idx="12"/>
          </p:nvPr>
        </p:nvSpPr>
        <p:spPr>
          <a:xfrm>
            <a:off x="8458200" y="6553201"/>
            <a:ext cx="2133600" cy="365125"/>
          </a:xfrm>
        </p:spPr>
        <p:txBody>
          <a:bodyPr/>
          <a:lstStyle/>
          <a:p>
            <a:fld id="{7DB72B6B-351E-47F5-8A9F-408C781D2328}" type="slidenum">
              <a:rPr lang="en-US" smtClean="0">
                <a:solidFill>
                  <a:schemeClr val="bg1"/>
                </a:solidFill>
              </a:rPr>
              <a:t>50</a:t>
            </a:fld>
            <a:endParaRPr lang="en-US" dirty="0">
              <a:solidFill>
                <a:schemeClr val="bg1"/>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941930505"/>
              </p:ext>
            </p:extLst>
          </p:nvPr>
        </p:nvGraphicFramePr>
        <p:xfrm>
          <a:off x="4487864" y="4390627"/>
          <a:ext cx="320675" cy="460375"/>
        </p:xfrm>
        <a:graphic>
          <a:graphicData uri="http://schemas.openxmlformats.org/presentationml/2006/ole">
            <mc:AlternateContent xmlns:mc="http://schemas.openxmlformats.org/markup-compatibility/2006">
              <mc:Choice xmlns:v="urn:schemas-microsoft-com:vml" Requires="v">
                <p:oleObj spid="_x0000_s3452" name="Equation" r:id="rId15" imgW="203040" imgH="253800" progId="Equation.3">
                  <p:embed/>
                </p:oleObj>
              </mc:Choice>
              <mc:Fallback>
                <p:oleObj name="Equation" r:id="rId15" imgW="203040" imgH="253800" progId="Equation.3">
                  <p:embed/>
                  <p:pic>
                    <p:nvPicPr>
                      <p:cNvPr id="4" name="Object 3"/>
                      <p:cNvPicPr>
                        <a:picLocks noChangeAspect="1" noChangeArrowheads="1"/>
                      </p:cNvPicPr>
                      <p:nvPr/>
                    </p:nvPicPr>
                    <p:blipFill>
                      <a:blip r:embed="rId16"/>
                      <a:srcRect/>
                      <a:stretch>
                        <a:fillRect/>
                      </a:stretch>
                    </p:blipFill>
                    <p:spPr bwMode="auto">
                      <a:xfrm>
                        <a:off x="4487864" y="4390627"/>
                        <a:ext cx="3206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983312718"/>
              </p:ext>
            </p:extLst>
          </p:nvPr>
        </p:nvGraphicFramePr>
        <p:xfrm>
          <a:off x="6325252" y="4336980"/>
          <a:ext cx="420687" cy="460375"/>
        </p:xfrm>
        <a:graphic>
          <a:graphicData uri="http://schemas.openxmlformats.org/presentationml/2006/ole">
            <mc:AlternateContent xmlns:mc="http://schemas.openxmlformats.org/markup-compatibility/2006">
              <mc:Choice xmlns:v="urn:schemas-microsoft-com:vml" Requires="v">
                <p:oleObj spid="_x0000_s3453" name="Equation" r:id="rId17" imgW="266400" imgH="253800" progId="Equation.3">
                  <p:embed/>
                </p:oleObj>
              </mc:Choice>
              <mc:Fallback>
                <p:oleObj name="Equation" r:id="rId17" imgW="266400" imgH="253800" progId="Equation.3">
                  <p:embed/>
                  <p:pic>
                    <p:nvPicPr>
                      <p:cNvPr id="5" name="Object 4"/>
                      <p:cNvPicPr>
                        <a:picLocks noChangeAspect="1" noChangeArrowheads="1"/>
                      </p:cNvPicPr>
                      <p:nvPr/>
                    </p:nvPicPr>
                    <p:blipFill>
                      <a:blip r:embed="rId18"/>
                      <a:srcRect/>
                      <a:stretch>
                        <a:fillRect/>
                      </a:stretch>
                    </p:blipFill>
                    <p:spPr bwMode="auto">
                      <a:xfrm>
                        <a:off x="6325252" y="4336980"/>
                        <a:ext cx="4206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387966300"/>
              </p:ext>
            </p:extLst>
          </p:nvPr>
        </p:nvGraphicFramePr>
        <p:xfrm>
          <a:off x="8262652" y="4390627"/>
          <a:ext cx="320675" cy="438150"/>
        </p:xfrm>
        <a:graphic>
          <a:graphicData uri="http://schemas.openxmlformats.org/presentationml/2006/ole">
            <mc:AlternateContent xmlns:mc="http://schemas.openxmlformats.org/markup-compatibility/2006">
              <mc:Choice xmlns:v="urn:schemas-microsoft-com:vml" Requires="v">
                <p:oleObj spid="_x0000_s3454" name="Equation" r:id="rId19" imgW="203040" imgH="241200" progId="Equation.3">
                  <p:embed/>
                </p:oleObj>
              </mc:Choice>
              <mc:Fallback>
                <p:oleObj name="Equation" r:id="rId19" imgW="203040" imgH="241200" progId="Equation.3">
                  <p:embed/>
                  <p:pic>
                    <p:nvPicPr>
                      <p:cNvPr id="8" name="Object 7"/>
                      <p:cNvPicPr>
                        <a:picLocks noChangeAspect="1" noChangeArrowheads="1"/>
                      </p:cNvPicPr>
                      <p:nvPr/>
                    </p:nvPicPr>
                    <p:blipFill>
                      <a:blip r:embed="rId20"/>
                      <a:srcRect/>
                      <a:stretch>
                        <a:fillRect/>
                      </a:stretch>
                    </p:blipFill>
                    <p:spPr bwMode="auto">
                      <a:xfrm>
                        <a:off x="8262652" y="4390627"/>
                        <a:ext cx="3206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Box 13"/>
          <p:cNvSpPr txBox="1"/>
          <p:nvPr/>
        </p:nvSpPr>
        <p:spPr>
          <a:xfrm>
            <a:off x="4065589" y="4897161"/>
            <a:ext cx="5029200" cy="461665"/>
          </a:xfrm>
          <a:prstGeom prst="rect">
            <a:avLst/>
          </a:prstGeom>
          <a:noFill/>
        </p:spPr>
        <p:txBody>
          <a:bodyPr wrap="square" rtlCol="0">
            <a:spAutoFit/>
          </a:bodyPr>
          <a:lstStyle/>
          <a:p>
            <a:r>
              <a:rPr lang="en-US" sz="2400" dirty="0"/>
              <a:t>1.21		0.483		0.483</a:t>
            </a:r>
            <a:endParaRPr lang="en-GB" sz="2400" dirty="0"/>
          </a:p>
        </p:txBody>
      </p:sp>
      <p:sp>
        <p:nvSpPr>
          <p:cNvPr id="15" name="TextBox 14"/>
          <p:cNvSpPr txBox="1"/>
          <p:nvPr/>
        </p:nvSpPr>
        <p:spPr>
          <a:xfrm>
            <a:off x="4065589" y="5572332"/>
            <a:ext cx="5029200" cy="461665"/>
          </a:xfrm>
          <a:prstGeom prst="rect">
            <a:avLst/>
          </a:prstGeom>
          <a:noFill/>
        </p:spPr>
        <p:txBody>
          <a:bodyPr wrap="square" rtlCol="0">
            <a:spAutoFit/>
          </a:bodyPr>
          <a:lstStyle/>
          <a:p>
            <a:r>
              <a:rPr lang="en-US" sz="2400" dirty="0"/>
              <a:t>40.6%		81.2%		81.2%</a:t>
            </a:r>
            <a:endParaRPr lang="en-GB" sz="2400" dirty="0"/>
          </a:p>
        </p:txBody>
      </p:sp>
      <p:graphicFrame>
        <p:nvGraphicFramePr>
          <p:cNvPr id="17" name="Object 16"/>
          <p:cNvGraphicFramePr>
            <a:graphicFrameLocks noChangeAspect="1"/>
          </p:cNvGraphicFramePr>
          <p:nvPr>
            <p:extLst>
              <p:ext uri="{D42A27DB-BD31-4B8C-83A1-F6EECF244321}">
                <p14:modId xmlns:p14="http://schemas.microsoft.com/office/powerpoint/2010/main" val="1036378887"/>
              </p:ext>
            </p:extLst>
          </p:nvPr>
        </p:nvGraphicFramePr>
        <p:xfrm>
          <a:off x="4419603" y="6233608"/>
          <a:ext cx="241300" cy="346075"/>
        </p:xfrm>
        <a:graphic>
          <a:graphicData uri="http://schemas.openxmlformats.org/presentationml/2006/ole">
            <mc:AlternateContent xmlns:mc="http://schemas.openxmlformats.org/markup-compatibility/2006">
              <mc:Choice xmlns:v="urn:schemas-microsoft-com:vml" Requires="v">
                <p:oleObj spid="_x0000_s3455" name="Equation" r:id="rId21" imgW="152280" imgH="190440" progId="Equation.3">
                  <p:embed/>
                </p:oleObj>
              </mc:Choice>
              <mc:Fallback>
                <p:oleObj name="Equation" r:id="rId21" imgW="152280" imgH="190440" progId="Equation.3">
                  <p:embed/>
                  <p:pic>
                    <p:nvPicPr>
                      <p:cNvPr id="17" name="Object 16"/>
                      <p:cNvPicPr>
                        <a:picLocks noChangeAspect="1" noChangeArrowheads="1"/>
                      </p:cNvPicPr>
                      <p:nvPr/>
                    </p:nvPicPr>
                    <p:blipFill>
                      <a:blip r:embed="rId22"/>
                      <a:srcRect/>
                      <a:stretch>
                        <a:fillRect/>
                      </a:stretch>
                    </p:blipFill>
                    <p:spPr bwMode="auto">
                      <a:xfrm>
                        <a:off x="4419603" y="6233608"/>
                        <a:ext cx="241300" cy="346075"/>
                      </a:xfrm>
                      <a:prstGeom prst="rect">
                        <a:avLst/>
                      </a:prstGeom>
                      <a:noFill/>
                      <a:ln>
                        <a:noFill/>
                      </a:ln>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2796939284"/>
              </p:ext>
            </p:extLst>
          </p:nvPr>
        </p:nvGraphicFramePr>
        <p:xfrm>
          <a:off x="6282533" y="6233607"/>
          <a:ext cx="342900" cy="346075"/>
        </p:xfrm>
        <a:graphic>
          <a:graphicData uri="http://schemas.openxmlformats.org/presentationml/2006/ole">
            <mc:AlternateContent xmlns:mc="http://schemas.openxmlformats.org/markup-compatibility/2006">
              <mc:Choice xmlns:v="urn:schemas-microsoft-com:vml" Requires="v">
                <p:oleObj spid="_x0000_s3456" name="Equation" r:id="rId23" imgW="215640" imgH="190440" progId="Equation.3">
                  <p:embed/>
                </p:oleObj>
              </mc:Choice>
              <mc:Fallback>
                <p:oleObj name="Equation" r:id="rId23" imgW="215640" imgH="190440" progId="Equation.3">
                  <p:embed/>
                  <p:pic>
                    <p:nvPicPr>
                      <p:cNvPr id="18" name="Object 17"/>
                      <p:cNvPicPr>
                        <a:picLocks noChangeAspect="1" noChangeArrowheads="1"/>
                      </p:cNvPicPr>
                      <p:nvPr/>
                    </p:nvPicPr>
                    <p:blipFill>
                      <a:blip r:embed="rId24"/>
                      <a:srcRect/>
                      <a:stretch>
                        <a:fillRect/>
                      </a:stretch>
                    </p:blipFill>
                    <p:spPr bwMode="auto">
                      <a:xfrm>
                        <a:off x="6282533" y="6233607"/>
                        <a:ext cx="3429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3688344238"/>
              </p:ext>
            </p:extLst>
          </p:nvPr>
        </p:nvGraphicFramePr>
        <p:xfrm>
          <a:off x="8054770" y="6288617"/>
          <a:ext cx="342900" cy="346075"/>
        </p:xfrm>
        <a:graphic>
          <a:graphicData uri="http://schemas.openxmlformats.org/presentationml/2006/ole">
            <mc:AlternateContent xmlns:mc="http://schemas.openxmlformats.org/markup-compatibility/2006">
              <mc:Choice xmlns:v="urn:schemas-microsoft-com:vml" Requires="v">
                <p:oleObj spid="_x0000_s3457" name="Equation" r:id="rId25" imgW="215640" imgH="190440" progId="Equation.3">
                  <p:embed/>
                </p:oleObj>
              </mc:Choice>
              <mc:Fallback>
                <p:oleObj name="Equation" r:id="rId25" imgW="215640" imgH="190440" progId="Equation.3">
                  <p:embed/>
                  <p:pic>
                    <p:nvPicPr>
                      <p:cNvPr id="19" name="Object 18"/>
                      <p:cNvPicPr>
                        <a:picLocks noChangeAspect="1" noChangeArrowheads="1"/>
                      </p:cNvPicPr>
                      <p:nvPr/>
                    </p:nvPicPr>
                    <p:blipFill>
                      <a:blip r:embed="rId26"/>
                      <a:srcRect/>
                      <a:stretch>
                        <a:fillRect/>
                      </a:stretch>
                    </p:blipFill>
                    <p:spPr bwMode="auto">
                      <a:xfrm>
                        <a:off x="8054770" y="6288617"/>
                        <a:ext cx="3429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95018966"/>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8010" y="1566208"/>
            <a:ext cx="8382000" cy="1938992"/>
          </a:xfrm>
          <a:prstGeom prst="rect">
            <a:avLst/>
          </a:prstGeom>
          <a:ln>
            <a:solidFill>
              <a:schemeClr val="tx1"/>
            </a:solidFill>
          </a:ln>
        </p:spPr>
        <p:txBody>
          <a:bodyPr wrap="square">
            <a:spAutoFit/>
          </a:bodyPr>
          <a:lstStyle/>
          <a:p>
            <a:pPr marL="342900" indent="-342900">
              <a:buFont typeface="Arial" panose="020B0604020202020204" pitchFamily="34" charset="0"/>
              <a:buChar char="•"/>
            </a:pPr>
            <a:r>
              <a:rPr lang="en-US" sz="2400" dirty="0"/>
              <a:t>Advantages of HWR over FWR</a:t>
            </a:r>
            <a:endParaRPr lang="en-GB" sz="2400" dirty="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US" sz="2400" dirty="0"/>
              <a:t>Advantages of Center tapped FWR rectifier over HWR</a:t>
            </a:r>
            <a:endParaRPr lang="en-GB"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IN" sz="2400" dirty="0"/>
              <a:t>Advantages of bridge rectifier over to centre-tap </a:t>
            </a:r>
            <a:r>
              <a:rPr lang="en-US" sz="2400" dirty="0"/>
              <a:t>FWR</a:t>
            </a:r>
            <a:endParaRPr lang="en-GB" sz="2400" dirty="0"/>
          </a:p>
        </p:txBody>
      </p:sp>
      <p:sp>
        <p:nvSpPr>
          <p:cNvPr id="6" name="Title 1"/>
          <p:cNvSpPr txBox="1">
            <a:spLocks/>
          </p:cNvSpPr>
          <p:nvPr/>
        </p:nvSpPr>
        <p:spPr>
          <a:xfrm>
            <a:off x="1918010" y="358121"/>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i="0" dirty="0">
                <a:solidFill>
                  <a:schemeClr val="accent2"/>
                </a:solidFill>
              </a:rPr>
              <a:t>Comparison of Rectifiers</a:t>
            </a:r>
            <a:endParaRPr lang="en-US" dirty="0">
              <a:solidFill>
                <a:schemeClr val="accent2"/>
              </a:solidFill>
            </a:endParaRPr>
          </a:p>
        </p:txBody>
      </p:sp>
      <p:sp>
        <p:nvSpPr>
          <p:cNvPr id="8" name="Rectangle 7"/>
          <p:cNvSpPr/>
          <p:nvPr/>
        </p:nvSpPr>
        <p:spPr>
          <a:xfrm>
            <a:off x="1918011" y="4253991"/>
            <a:ext cx="8381999" cy="1938992"/>
          </a:xfrm>
          <a:prstGeom prst="rect">
            <a:avLst/>
          </a:prstGeom>
          <a:noFill/>
          <a:ln>
            <a:solidFill>
              <a:schemeClr val="tx1"/>
            </a:solidFill>
          </a:ln>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Disadvantages of HWR over FWR</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Disadvantages of centre-tap FWR over Bridge</a:t>
            </a:r>
          </a:p>
          <a:p>
            <a:pPr marL="342900" indent="-342900">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Disadvantages of bridge rectifier over other rectifiers</a:t>
            </a:r>
            <a:endParaRPr lang="en-GB" sz="2400" dirty="0">
              <a:latin typeface="Times New Roman" panose="02020603050405020304" pitchFamily="18" charset="0"/>
              <a:cs typeface="Times New Roman" panose="02020603050405020304" pitchFamily="18" charset="0"/>
            </a:endParaRPr>
          </a:p>
        </p:txBody>
      </p:sp>
      <p:sp>
        <p:nvSpPr>
          <p:cNvPr id="7" name="Slide Number Placeholder 3"/>
          <p:cNvSpPr>
            <a:spLocks noGrp="1"/>
          </p:cNvSpPr>
          <p:nvPr>
            <p:ph type="sldNum" sz="quarter" idx="12"/>
          </p:nvPr>
        </p:nvSpPr>
        <p:spPr>
          <a:xfrm>
            <a:off x="8458200" y="6553201"/>
            <a:ext cx="2133600" cy="365125"/>
          </a:xfrm>
        </p:spPr>
        <p:txBody>
          <a:bodyPr/>
          <a:lstStyle/>
          <a:p>
            <a:fld id="{7DB72B6B-351E-47F5-8A9F-408C781D2328}" type="slidenum">
              <a:rPr lang="en-US" smtClean="0">
                <a:solidFill>
                  <a:schemeClr val="bg1"/>
                </a:solidFill>
              </a:rPr>
              <a:t>51</a:t>
            </a:fld>
            <a:endParaRPr lang="en-US" dirty="0">
              <a:solidFill>
                <a:schemeClr val="bg1"/>
              </a:solidFill>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0568880" y="811440"/>
              <a:ext cx="162000" cy="54720"/>
            </p14:xfrm>
          </p:contentPart>
        </mc:Choice>
        <mc:Fallback xmlns="">
          <p:pic>
            <p:nvPicPr>
              <p:cNvPr id="2" name="Ink 1"/>
              <p:cNvPicPr/>
              <p:nvPr/>
            </p:nvPicPr>
            <p:blipFill>
              <a:blip r:embed="rId4"/>
              <a:stretch>
                <a:fillRect/>
              </a:stretch>
            </p:blipFill>
            <p:spPr>
              <a:xfrm>
                <a:off x="10560960" y="805680"/>
                <a:ext cx="174240" cy="65160"/>
              </a:xfrm>
              <a:prstGeom prst="rect">
                <a:avLst/>
              </a:prstGeom>
            </p:spPr>
          </p:pic>
        </mc:Fallback>
      </mc:AlternateContent>
    </p:spTree>
    <p:extLst>
      <p:ext uri="{BB962C8B-B14F-4D97-AF65-F5344CB8AC3E}">
        <p14:creationId xmlns:p14="http://schemas.microsoft.com/office/powerpoint/2010/main" val="2789352995"/>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981200" y="378259"/>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i="0" dirty="0">
                <a:solidFill>
                  <a:schemeClr val="accent2"/>
                </a:solidFill>
              </a:rPr>
              <a:t>Capacitor Filter </a:t>
            </a:r>
            <a:endParaRPr lang="en-US" dirty="0">
              <a:solidFill>
                <a:schemeClr val="accent2"/>
              </a:solidFill>
            </a:endParaRPr>
          </a:p>
        </p:txBody>
      </p:sp>
      <p:sp>
        <p:nvSpPr>
          <p:cNvPr id="8" name="Rectangle 7"/>
          <p:cNvSpPr/>
          <p:nvPr/>
        </p:nvSpPr>
        <p:spPr>
          <a:xfrm>
            <a:off x="637310" y="1226563"/>
            <a:ext cx="11180618" cy="5509200"/>
          </a:xfrm>
          <a:prstGeom prst="rect">
            <a:avLst/>
          </a:prstGeom>
        </p:spPr>
        <p:txBody>
          <a:bodyPr wrap="square">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Commonly referred as C type filter</a:t>
            </a: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Key component of filter is the energy storing elements. Example: Capacitor</a:t>
            </a: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Capacitor allows AC component and blocks DC component</a:t>
            </a: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Capacitor helps to hold the output voltage to its maximum or peak value.</a:t>
            </a: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It can be used with HWR as well as with FWR </a:t>
            </a:r>
            <a:endParaRPr lang="en-GB" sz="3200" dirty="0">
              <a:latin typeface="Times New Roman" panose="02020603050405020304" pitchFamily="18" charset="0"/>
              <a:cs typeface="Times New Roman" panose="02020603050405020304" pitchFamily="18" charset="0"/>
            </a:endParaRPr>
          </a:p>
        </p:txBody>
      </p:sp>
      <p:sp>
        <p:nvSpPr>
          <p:cNvPr id="5" name="Slide Number Placeholder 3"/>
          <p:cNvSpPr>
            <a:spLocks noGrp="1"/>
          </p:cNvSpPr>
          <p:nvPr>
            <p:ph type="sldNum" sz="quarter" idx="12"/>
          </p:nvPr>
        </p:nvSpPr>
        <p:spPr>
          <a:xfrm>
            <a:off x="8458200" y="6553201"/>
            <a:ext cx="2133600" cy="365125"/>
          </a:xfrm>
        </p:spPr>
        <p:txBody>
          <a:bodyPr/>
          <a:lstStyle/>
          <a:p>
            <a:fld id="{7DB72B6B-351E-47F5-8A9F-408C781D2328}" type="slidenum">
              <a:rPr lang="en-US" smtClean="0">
                <a:solidFill>
                  <a:schemeClr val="bg1"/>
                </a:solidFill>
              </a:rPr>
              <a:t>52</a:t>
            </a:fld>
            <a:endParaRPr lang="en-US" dirty="0">
              <a:solidFill>
                <a:schemeClr val="bg1"/>
              </a:solidFill>
            </a:endParaRPr>
          </a:p>
        </p:txBody>
      </p:sp>
    </p:spTree>
    <p:extLst>
      <p:ext uri="{BB962C8B-B14F-4D97-AF65-F5344CB8AC3E}">
        <p14:creationId xmlns:p14="http://schemas.microsoft.com/office/powerpoint/2010/main" val="2063175856"/>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057400" y="410043"/>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i="0" dirty="0">
                <a:solidFill>
                  <a:schemeClr val="accent2"/>
                </a:solidFill>
              </a:rPr>
              <a:t>Capacitor Filter </a:t>
            </a:r>
            <a:endParaRPr lang="en-US" dirty="0">
              <a:solidFill>
                <a:schemeClr val="accent2"/>
              </a:solidFill>
            </a:endParaRPr>
          </a:p>
        </p:txBody>
      </p:sp>
      <p:grpSp>
        <p:nvGrpSpPr>
          <p:cNvPr id="2" name="Group 1"/>
          <p:cNvGrpSpPr/>
          <p:nvPr/>
        </p:nvGrpSpPr>
        <p:grpSpPr>
          <a:xfrm>
            <a:off x="2667000" y="1237130"/>
            <a:ext cx="5952490" cy="3936849"/>
            <a:chOff x="1143000" y="1237129"/>
            <a:chExt cx="5952490" cy="3936849"/>
          </a:xfrm>
        </p:grpSpPr>
        <p:sp>
          <p:nvSpPr>
            <p:cNvPr id="8" name="Rectangle 7"/>
            <p:cNvSpPr/>
            <p:nvPr/>
          </p:nvSpPr>
          <p:spPr>
            <a:xfrm>
              <a:off x="1447800" y="4589203"/>
              <a:ext cx="5647690"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 C type filter with HWR</a:t>
              </a: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37129"/>
              <a:ext cx="5952490" cy="3088957"/>
            </a:xfrm>
            <a:prstGeom prst="rect">
              <a:avLst/>
            </a:prstGeom>
            <a:noFill/>
            <a:ln>
              <a:noFill/>
            </a:ln>
          </p:spPr>
        </p:pic>
      </p:grpSp>
      <p:sp>
        <p:nvSpPr>
          <p:cNvPr id="10" name="Slide Number Placeholder 3"/>
          <p:cNvSpPr>
            <a:spLocks noGrp="1"/>
          </p:cNvSpPr>
          <p:nvPr>
            <p:ph type="sldNum" sz="quarter" idx="12"/>
          </p:nvPr>
        </p:nvSpPr>
        <p:spPr>
          <a:xfrm>
            <a:off x="8458200" y="6553201"/>
            <a:ext cx="2133600" cy="365125"/>
          </a:xfrm>
        </p:spPr>
        <p:txBody>
          <a:bodyPr/>
          <a:lstStyle/>
          <a:p>
            <a:fld id="{7DB72B6B-351E-47F5-8A9F-408C781D2328}" type="slidenum">
              <a:rPr lang="en-US" smtClean="0">
                <a:solidFill>
                  <a:schemeClr val="bg1"/>
                </a:solidFill>
              </a:rPr>
              <a:t>53</a:t>
            </a:fld>
            <a:endParaRPr lang="en-US" dirty="0">
              <a:solidFill>
                <a:schemeClr val="bg1"/>
              </a:solidFill>
            </a:endParaRPr>
          </a:p>
        </p:txBody>
      </p:sp>
    </p:spTree>
    <p:extLst>
      <p:ext uri="{BB962C8B-B14F-4D97-AF65-F5344CB8AC3E}">
        <p14:creationId xmlns:p14="http://schemas.microsoft.com/office/powerpoint/2010/main" val="2499445383"/>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594264" y="488259"/>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i="0" dirty="0">
                <a:solidFill>
                  <a:schemeClr val="accent2"/>
                </a:solidFill>
              </a:rPr>
              <a:t>Capacitor Filter </a:t>
            </a:r>
            <a:endParaRPr lang="en-US" dirty="0">
              <a:solidFill>
                <a:schemeClr val="accent2"/>
              </a:solidFill>
            </a:endParaRPr>
          </a:p>
        </p:txBody>
      </p:sp>
      <p:sp>
        <p:nvSpPr>
          <p:cNvPr id="8" name="Rectangle 7"/>
          <p:cNvSpPr/>
          <p:nvPr/>
        </p:nvSpPr>
        <p:spPr>
          <a:xfrm>
            <a:off x="2133600" y="5105400"/>
            <a:ext cx="8534400" cy="1077218"/>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Fig: C type filter with Bridge FWR</a:t>
            </a:r>
          </a:p>
          <a:p>
            <a:endParaRPr lang="en-US" sz="32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315346"/>
            <a:ext cx="6096000" cy="3754195"/>
          </a:xfrm>
          <a:prstGeom prst="rect">
            <a:avLst/>
          </a:prstGeom>
          <a:noFill/>
          <a:ln>
            <a:noFill/>
          </a:ln>
        </p:spPr>
      </p:pic>
      <p:sp>
        <p:nvSpPr>
          <p:cNvPr id="9" name="Slide Number Placeholder 3"/>
          <p:cNvSpPr>
            <a:spLocks noGrp="1"/>
          </p:cNvSpPr>
          <p:nvPr>
            <p:ph type="sldNum" sz="quarter" idx="12"/>
          </p:nvPr>
        </p:nvSpPr>
        <p:spPr>
          <a:xfrm>
            <a:off x="8458200" y="6553201"/>
            <a:ext cx="2133600" cy="365125"/>
          </a:xfrm>
        </p:spPr>
        <p:txBody>
          <a:bodyPr/>
          <a:lstStyle/>
          <a:p>
            <a:fld id="{7DB72B6B-351E-47F5-8A9F-408C781D2328}" type="slidenum">
              <a:rPr lang="en-US" smtClean="0">
                <a:solidFill>
                  <a:schemeClr val="bg1"/>
                </a:solidFill>
              </a:rPr>
              <a:t>54</a:t>
            </a:fld>
            <a:endParaRPr lang="en-US" dirty="0">
              <a:solidFill>
                <a:schemeClr val="bg1"/>
              </a:solidFill>
            </a:endParaRPr>
          </a:p>
        </p:txBody>
      </p:sp>
    </p:spTree>
    <p:extLst>
      <p:ext uri="{BB962C8B-B14F-4D97-AF65-F5344CB8AC3E}">
        <p14:creationId xmlns:p14="http://schemas.microsoft.com/office/powerpoint/2010/main" val="567434181"/>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362200" y="158904"/>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i="0" dirty="0">
                <a:solidFill>
                  <a:schemeClr val="accent2"/>
                </a:solidFill>
              </a:rPr>
              <a:t>Capacitor Filter </a:t>
            </a:r>
            <a:endParaRPr lang="en-US" dirty="0">
              <a:solidFill>
                <a:schemeClr val="accent2"/>
              </a:solidFill>
            </a:endParaRPr>
          </a:p>
        </p:txBody>
      </p:sp>
      <p:sp>
        <p:nvSpPr>
          <p:cNvPr id="8" name="Rectangle 7"/>
          <p:cNvSpPr/>
          <p:nvPr/>
        </p:nvSpPr>
        <p:spPr>
          <a:xfrm>
            <a:off x="1828800" y="5423763"/>
            <a:ext cx="8839200"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Fig. 23 Filtered output waveform using C type filter</a:t>
            </a:r>
          </a:p>
        </p:txBody>
      </p:sp>
      <p:sp>
        <p:nvSpPr>
          <p:cNvPr id="5" name="Rectangle 8"/>
          <p:cNvSpPr>
            <a:spLocks noChangeArrowheads="1"/>
          </p:cNvSpPr>
          <p:nvPr/>
        </p:nvSpPr>
        <p:spPr bwMode="auto">
          <a:xfrm>
            <a:off x="6003635"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pPr>
            <a:endParaRPr lang="en-US" altLang="en-US">
              <a:latin typeface="Arial" pitchFamily="34" charset="0"/>
              <a:cs typeface="Arial" pitchFamily="34" charset="0"/>
            </a:endParaRPr>
          </a:p>
        </p:txBody>
      </p:sp>
      <p:sp>
        <p:nvSpPr>
          <p:cNvPr id="7" name="Rectangle 9"/>
          <p:cNvSpPr>
            <a:spLocks noChangeArrowheads="1"/>
          </p:cNvSpPr>
          <p:nvPr/>
        </p:nvSpPr>
        <p:spPr bwMode="auto">
          <a:xfrm>
            <a:off x="1798639" y="3930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274638" algn="l"/>
              </a:tabLst>
              <a:defRPr>
                <a:solidFill>
                  <a:schemeClr val="tx1"/>
                </a:solidFill>
                <a:latin typeface="Arial" pitchFamily="34" charset="0"/>
                <a:cs typeface="Arial" pitchFamily="34" charset="0"/>
              </a:defRPr>
            </a:lvl1pPr>
            <a:lvl2pPr fontAlgn="base">
              <a:spcBef>
                <a:spcPct val="0"/>
              </a:spcBef>
              <a:spcAft>
                <a:spcPct val="0"/>
              </a:spcAft>
              <a:tabLst>
                <a:tab pos="274638" algn="l"/>
              </a:tabLst>
              <a:defRPr>
                <a:solidFill>
                  <a:schemeClr val="tx1"/>
                </a:solidFill>
                <a:latin typeface="Arial" pitchFamily="34" charset="0"/>
                <a:cs typeface="Arial" pitchFamily="34" charset="0"/>
              </a:defRPr>
            </a:lvl2pPr>
            <a:lvl3pPr fontAlgn="base">
              <a:spcBef>
                <a:spcPct val="0"/>
              </a:spcBef>
              <a:spcAft>
                <a:spcPct val="0"/>
              </a:spcAft>
              <a:tabLst>
                <a:tab pos="274638" algn="l"/>
              </a:tabLst>
              <a:defRPr>
                <a:solidFill>
                  <a:schemeClr val="tx1"/>
                </a:solidFill>
                <a:latin typeface="Arial" pitchFamily="34" charset="0"/>
                <a:cs typeface="Arial" pitchFamily="34" charset="0"/>
              </a:defRPr>
            </a:lvl3pPr>
            <a:lvl4pPr fontAlgn="base">
              <a:spcBef>
                <a:spcPct val="0"/>
              </a:spcBef>
              <a:spcAft>
                <a:spcPct val="0"/>
              </a:spcAft>
              <a:tabLst>
                <a:tab pos="274638" algn="l"/>
              </a:tabLst>
              <a:defRPr>
                <a:solidFill>
                  <a:schemeClr val="tx1"/>
                </a:solidFill>
                <a:latin typeface="Arial" pitchFamily="34" charset="0"/>
                <a:cs typeface="Arial" pitchFamily="34" charset="0"/>
              </a:defRPr>
            </a:lvl4pPr>
            <a:lvl5pPr fontAlgn="base">
              <a:spcBef>
                <a:spcPct val="0"/>
              </a:spcBef>
              <a:spcAft>
                <a:spcPct val="0"/>
              </a:spcAft>
              <a:tabLst>
                <a:tab pos="274638" algn="l"/>
              </a:tabLst>
              <a:defRPr>
                <a:solidFill>
                  <a:schemeClr val="tx1"/>
                </a:solidFill>
                <a:latin typeface="Arial" pitchFamily="34" charset="0"/>
                <a:cs typeface="Arial" pitchFamily="34" charset="0"/>
              </a:defRPr>
            </a:lvl5pPr>
            <a:lvl6pPr fontAlgn="base">
              <a:spcBef>
                <a:spcPct val="0"/>
              </a:spcBef>
              <a:spcAft>
                <a:spcPct val="0"/>
              </a:spcAft>
              <a:tabLst>
                <a:tab pos="274638" algn="l"/>
              </a:tabLst>
              <a:defRPr>
                <a:solidFill>
                  <a:schemeClr val="tx1"/>
                </a:solidFill>
                <a:latin typeface="Arial" pitchFamily="34" charset="0"/>
                <a:cs typeface="Arial" pitchFamily="34" charset="0"/>
              </a:defRPr>
            </a:lvl6pPr>
            <a:lvl7pPr fontAlgn="base">
              <a:spcBef>
                <a:spcPct val="0"/>
              </a:spcBef>
              <a:spcAft>
                <a:spcPct val="0"/>
              </a:spcAft>
              <a:tabLst>
                <a:tab pos="274638" algn="l"/>
              </a:tabLst>
              <a:defRPr>
                <a:solidFill>
                  <a:schemeClr val="tx1"/>
                </a:solidFill>
                <a:latin typeface="Arial" pitchFamily="34" charset="0"/>
                <a:cs typeface="Arial" pitchFamily="34" charset="0"/>
              </a:defRPr>
            </a:lvl7pPr>
            <a:lvl8pPr fontAlgn="base">
              <a:spcBef>
                <a:spcPct val="0"/>
              </a:spcBef>
              <a:spcAft>
                <a:spcPct val="0"/>
              </a:spcAft>
              <a:tabLst>
                <a:tab pos="274638" algn="l"/>
              </a:tabLst>
              <a:defRPr>
                <a:solidFill>
                  <a:schemeClr val="tx1"/>
                </a:solidFill>
                <a:latin typeface="Arial" pitchFamily="34" charset="0"/>
                <a:cs typeface="Arial" pitchFamily="34" charset="0"/>
              </a:defRPr>
            </a:lvl8pPr>
            <a:lvl9pPr fontAlgn="base">
              <a:spcBef>
                <a:spcPct val="0"/>
              </a:spcBef>
              <a:spcAft>
                <a:spcPct val="0"/>
              </a:spcAft>
              <a:tabLst>
                <a:tab pos="274638" algn="l"/>
              </a:tabLst>
              <a:defRPr>
                <a:solidFill>
                  <a:schemeClr val="tx1"/>
                </a:solidFill>
                <a:latin typeface="Arial" pitchFamily="34" charset="0"/>
                <a:cs typeface="Arial" pitchFamily="34" charset="0"/>
              </a:defRPr>
            </a:lvl9pPr>
          </a:lstStyle>
          <a:p>
            <a:endParaRPr lang="en-US" altLang="en-US"/>
          </a:p>
        </p:txBody>
      </p: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791228"/>
            <a:ext cx="8839200" cy="4314172"/>
          </a:xfrm>
          <a:prstGeom prst="rect">
            <a:avLst/>
          </a:prstGeom>
          <a:noFill/>
          <a:ln>
            <a:noFill/>
          </a:ln>
        </p:spPr>
      </p:pic>
      <p:sp>
        <p:nvSpPr>
          <p:cNvPr id="9" name="Slide Number Placeholder 3"/>
          <p:cNvSpPr>
            <a:spLocks noGrp="1"/>
          </p:cNvSpPr>
          <p:nvPr>
            <p:ph type="sldNum" sz="quarter" idx="12"/>
          </p:nvPr>
        </p:nvSpPr>
        <p:spPr>
          <a:xfrm>
            <a:off x="8458200" y="6553201"/>
            <a:ext cx="2133600" cy="365125"/>
          </a:xfrm>
        </p:spPr>
        <p:txBody>
          <a:bodyPr/>
          <a:lstStyle/>
          <a:p>
            <a:fld id="{7DB72B6B-351E-47F5-8A9F-408C781D2328}" type="slidenum">
              <a:rPr lang="en-US" smtClean="0">
                <a:solidFill>
                  <a:schemeClr val="bg1"/>
                </a:solidFill>
              </a:rPr>
              <a:t>55</a:t>
            </a:fld>
            <a:endParaRPr lang="en-US" dirty="0">
              <a:solidFill>
                <a:schemeClr val="bg1"/>
              </a:solidFill>
            </a:endParaRPr>
          </a:p>
        </p:txBody>
      </p:sp>
    </p:spTree>
    <p:extLst>
      <p:ext uri="{BB962C8B-B14F-4D97-AF65-F5344CB8AC3E}">
        <p14:creationId xmlns:p14="http://schemas.microsoft.com/office/powerpoint/2010/main" val="3483679877"/>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983370" y="364244"/>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i="0" dirty="0">
                <a:solidFill>
                  <a:schemeClr val="accent2"/>
                </a:solidFill>
              </a:rPr>
              <a:t>Ripple factor with Capacitor Filter </a:t>
            </a:r>
            <a:endParaRPr lang="en-US" dirty="0">
              <a:solidFill>
                <a:schemeClr val="accent2"/>
              </a:solidFill>
            </a:endParaRPr>
          </a:p>
        </p:txBody>
      </p:sp>
      <p:sp>
        <p:nvSpPr>
          <p:cNvPr id="2" name="Rectangle 1"/>
          <p:cNvSpPr/>
          <p:nvPr/>
        </p:nvSpPr>
        <p:spPr>
          <a:xfrm>
            <a:off x="2196353" y="1497977"/>
            <a:ext cx="2680448" cy="830997"/>
          </a:xfrm>
          <a:prstGeom prst="rect">
            <a:avLst/>
          </a:prstGeom>
        </p:spPr>
        <p:txBody>
          <a:bodyPr wrap="square">
            <a:spAutoFit/>
          </a:bodyPr>
          <a:lstStyle/>
          <a:p>
            <a:pPr marL="457200" indent="-457200" algn="just">
              <a:lnSpc>
                <a:spcPct val="150000"/>
              </a:lnSpc>
              <a:spcBef>
                <a:spcPts val="600"/>
              </a:spcBef>
              <a:buFont typeface="Arial" panose="020B0604020202020204" pitchFamily="34" charset="0"/>
              <a:buChar char="•"/>
            </a:pPr>
            <a:r>
              <a:rPr lang="en-IN" sz="3200" dirty="0">
                <a:solidFill>
                  <a:srgbClr val="000000"/>
                </a:solidFill>
                <a:latin typeface="Times New Roman"/>
                <a:ea typeface="SimSun"/>
                <a:cs typeface="Times New Roman"/>
              </a:rPr>
              <a:t>For  HWR</a:t>
            </a:r>
            <a:endParaRPr lang="en-GB" sz="3200" dirty="0">
              <a:ea typeface="Calibri"/>
              <a:cs typeface="Times New Roman"/>
            </a:endParaRPr>
          </a:p>
        </p:txBody>
      </p:sp>
      <p:sp>
        <p:nvSpPr>
          <p:cNvPr id="5" name="Rectangle 3"/>
          <p:cNvSpPr>
            <a:spLocks noChangeArrowheads="1"/>
          </p:cNvSpPr>
          <p:nvPr/>
        </p:nvSpPr>
        <p:spPr bwMode="auto">
          <a:xfrm>
            <a:off x="6003635"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pPr>
            <a:endParaRPr lang="en-US" altLang="en-US">
              <a:latin typeface="Arial" pitchFamily="34" charset="0"/>
              <a:cs typeface="Arial" pitchFamily="34" charset="0"/>
            </a:endParaRPr>
          </a:p>
        </p:txBody>
      </p:sp>
      <p:sp>
        <p:nvSpPr>
          <p:cNvPr id="7" name="Rectangle 4"/>
          <p:cNvSpPr>
            <a:spLocks noChangeArrowheads="1"/>
          </p:cNvSpPr>
          <p:nvPr/>
        </p:nvSpPr>
        <p:spPr bwMode="auto">
          <a:xfrm>
            <a:off x="1798639" y="3930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274638" algn="l"/>
              </a:tabLst>
              <a:defRPr>
                <a:solidFill>
                  <a:schemeClr val="tx1"/>
                </a:solidFill>
                <a:latin typeface="Arial" pitchFamily="34" charset="0"/>
                <a:cs typeface="Arial" pitchFamily="34" charset="0"/>
              </a:defRPr>
            </a:lvl1pPr>
            <a:lvl2pPr fontAlgn="base">
              <a:spcBef>
                <a:spcPct val="0"/>
              </a:spcBef>
              <a:spcAft>
                <a:spcPct val="0"/>
              </a:spcAft>
              <a:tabLst>
                <a:tab pos="274638" algn="l"/>
              </a:tabLst>
              <a:defRPr>
                <a:solidFill>
                  <a:schemeClr val="tx1"/>
                </a:solidFill>
                <a:latin typeface="Arial" pitchFamily="34" charset="0"/>
                <a:cs typeface="Arial" pitchFamily="34" charset="0"/>
              </a:defRPr>
            </a:lvl2pPr>
            <a:lvl3pPr fontAlgn="base">
              <a:spcBef>
                <a:spcPct val="0"/>
              </a:spcBef>
              <a:spcAft>
                <a:spcPct val="0"/>
              </a:spcAft>
              <a:tabLst>
                <a:tab pos="274638" algn="l"/>
              </a:tabLst>
              <a:defRPr>
                <a:solidFill>
                  <a:schemeClr val="tx1"/>
                </a:solidFill>
                <a:latin typeface="Arial" pitchFamily="34" charset="0"/>
                <a:cs typeface="Arial" pitchFamily="34" charset="0"/>
              </a:defRPr>
            </a:lvl3pPr>
            <a:lvl4pPr fontAlgn="base">
              <a:spcBef>
                <a:spcPct val="0"/>
              </a:spcBef>
              <a:spcAft>
                <a:spcPct val="0"/>
              </a:spcAft>
              <a:tabLst>
                <a:tab pos="274638" algn="l"/>
              </a:tabLst>
              <a:defRPr>
                <a:solidFill>
                  <a:schemeClr val="tx1"/>
                </a:solidFill>
                <a:latin typeface="Arial" pitchFamily="34" charset="0"/>
                <a:cs typeface="Arial" pitchFamily="34" charset="0"/>
              </a:defRPr>
            </a:lvl4pPr>
            <a:lvl5pPr fontAlgn="base">
              <a:spcBef>
                <a:spcPct val="0"/>
              </a:spcBef>
              <a:spcAft>
                <a:spcPct val="0"/>
              </a:spcAft>
              <a:tabLst>
                <a:tab pos="274638" algn="l"/>
              </a:tabLst>
              <a:defRPr>
                <a:solidFill>
                  <a:schemeClr val="tx1"/>
                </a:solidFill>
                <a:latin typeface="Arial" pitchFamily="34" charset="0"/>
                <a:cs typeface="Arial" pitchFamily="34" charset="0"/>
              </a:defRPr>
            </a:lvl5pPr>
            <a:lvl6pPr fontAlgn="base">
              <a:spcBef>
                <a:spcPct val="0"/>
              </a:spcBef>
              <a:spcAft>
                <a:spcPct val="0"/>
              </a:spcAft>
              <a:tabLst>
                <a:tab pos="274638" algn="l"/>
              </a:tabLst>
              <a:defRPr>
                <a:solidFill>
                  <a:schemeClr val="tx1"/>
                </a:solidFill>
                <a:latin typeface="Arial" pitchFamily="34" charset="0"/>
                <a:cs typeface="Arial" pitchFamily="34" charset="0"/>
              </a:defRPr>
            </a:lvl6pPr>
            <a:lvl7pPr fontAlgn="base">
              <a:spcBef>
                <a:spcPct val="0"/>
              </a:spcBef>
              <a:spcAft>
                <a:spcPct val="0"/>
              </a:spcAft>
              <a:tabLst>
                <a:tab pos="274638" algn="l"/>
              </a:tabLst>
              <a:defRPr>
                <a:solidFill>
                  <a:schemeClr val="tx1"/>
                </a:solidFill>
                <a:latin typeface="Arial" pitchFamily="34" charset="0"/>
                <a:cs typeface="Arial" pitchFamily="34" charset="0"/>
              </a:defRPr>
            </a:lvl7pPr>
            <a:lvl8pPr fontAlgn="base">
              <a:spcBef>
                <a:spcPct val="0"/>
              </a:spcBef>
              <a:spcAft>
                <a:spcPct val="0"/>
              </a:spcAft>
              <a:tabLst>
                <a:tab pos="274638" algn="l"/>
              </a:tabLst>
              <a:defRPr>
                <a:solidFill>
                  <a:schemeClr val="tx1"/>
                </a:solidFill>
                <a:latin typeface="Arial" pitchFamily="34" charset="0"/>
                <a:cs typeface="Arial" pitchFamily="34" charset="0"/>
              </a:defRPr>
            </a:lvl8pPr>
            <a:lvl9pPr fontAlgn="base">
              <a:spcBef>
                <a:spcPct val="0"/>
              </a:spcBef>
              <a:spcAft>
                <a:spcPct val="0"/>
              </a:spcAft>
              <a:tabLst>
                <a:tab pos="274638" algn="l"/>
              </a:tabLst>
              <a:defRPr>
                <a:solidFill>
                  <a:schemeClr val="tx1"/>
                </a:solidFill>
                <a:latin typeface="Arial" pitchFamily="34" charset="0"/>
                <a:cs typeface="Arial" pitchFamily="34" charset="0"/>
              </a:defRPr>
            </a:lvl9pPr>
          </a:lstStyle>
          <a:p>
            <a:endParaRPr lang="en-US" altLang="en-US"/>
          </a:p>
        </p:txBody>
      </p:sp>
      <p:sp>
        <p:nvSpPr>
          <p:cNvPr id="15" name="Rectangle 14"/>
          <p:cNvSpPr/>
          <p:nvPr/>
        </p:nvSpPr>
        <p:spPr>
          <a:xfrm>
            <a:off x="2292606" y="3763470"/>
            <a:ext cx="3117594" cy="830997"/>
          </a:xfrm>
          <a:prstGeom prst="rect">
            <a:avLst/>
          </a:prstGeom>
        </p:spPr>
        <p:txBody>
          <a:bodyPr wrap="square">
            <a:spAutoFit/>
          </a:bodyPr>
          <a:lstStyle/>
          <a:p>
            <a:pPr marL="457200" indent="-457200" algn="just">
              <a:lnSpc>
                <a:spcPct val="150000"/>
              </a:lnSpc>
              <a:spcBef>
                <a:spcPts val="600"/>
              </a:spcBef>
              <a:buFont typeface="Arial" panose="020B0604020202020204" pitchFamily="34" charset="0"/>
              <a:buChar char="•"/>
            </a:pPr>
            <a:r>
              <a:rPr lang="en-IN" sz="3200" dirty="0">
                <a:solidFill>
                  <a:srgbClr val="000000"/>
                </a:solidFill>
                <a:latin typeface="Times New Roman"/>
                <a:ea typeface="SimSun"/>
                <a:cs typeface="Times New Roman"/>
              </a:rPr>
              <a:t>For FWR </a:t>
            </a:r>
            <a:endParaRPr lang="en-GB" sz="3200" dirty="0">
              <a:ea typeface="Calibri"/>
              <a:cs typeface="Times New Roman"/>
            </a:endParaRPr>
          </a:p>
        </p:txBody>
      </p:sp>
      <p:graphicFrame>
        <p:nvGraphicFramePr>
          <p:cNvPr id="11" name="Object 10"/>
          <p:cNvGraphicFramePr>
            <a:graphicFrameLocks noChangeAspect="1"/>
          </p:cNvGraphicFramePr>
          <p:nvPr/>
        </p:nvGraphicFramePr>
        <p:xfrm>
          <a:off x="5334001" y="3505201"/>
          <a:ext cx="3697287" cy="1818309"/>
        </p:xfrm>
        <a:graphic>
          <a:graphicData uri="http://schemas.openxmlformats.org/presentationml/2006/ole">
            <mc:AlternateContent xmlns:mc="http://schemas.openxmlformats.org/markup-compatibility/2006">
              <mc:Choice xmlns:v="urn:schemas-microsoft-com:vml" Requires="v">
                <p:oleObj spid="_x0000_s4160" name="Equation" r:id="rId4" imgW="774360" imgH="380880" progId="Equation.3">
                  <p:embed/>
                </p:oleObj>
              </mc:Choice>
              <mc:Fallback>
                <p:oleObj name="Equation" r:id="rId4" imgW="774360" imgH="380880" progId="Equation.3">
                  <p:embed/>
                  <p:pic>
                    <p:nvPicPr>
                      <p:cNvPr id="11" name="Object 10"/>
                      <p:cNvPicPr/>
                      <p:nvPr/>
                    </p:nvPicPr>
                    <p:blipFill>
                      <a:blip r:embed="rId5"/>
                      <a:stretch>
                        <a:fillRect/>
                      </a:stretch>
                    </p:blipFill>
                    <p:spPr>
                      <a:xfrm>
                        <a:off x="5334001" y="3505201"/>
                        <a:ext cx="3697287" cy="1818309"/>
                      </a:xfrm>
                      <a:prstGeom prst="rect">
                        <a:avLst/>
                      </a:prstGeom>
                    </p:spPr>
                  </p:pic>
                </p:oleObj>
              </mc:Fallback>
            </mc:AlternateContent>
          </a:graphicData>
        </a:graphic>
      </p:graphicFrame>
      <p:graphicFrame>
        <p:nvGraphicFramePr>
          <p:cNvPr id="12" name="Object 11"/>
          <p:cNvGraphicFramePr>
            <a:graphicFrameLocks noChangeAspect="1"/>
          </p:cNvGraphicFramePr>
          <p:nvPr/>
        </p:nvGraphicFramePr>
        <p:xfrm>
          <a:off x="5105400" y="1066800"/>
          <a:ext cx="4028930" cy="1981410"/>
        </p:xfrm>
        <a:graphic>
          <a:graphicData uri="http://schemas.openxmlformats.org/presentationml/2006/ole">
            <mc:AlternateContent xmlns:mc="http://schemas.openxmlformats.org/markup-compatibility/2006">
              <mc:Choice xmlns:v="urn:schemas-microsoft-com:vml" Requires="v">
                <p:oleObj spid="_x0000_s4161" name="Equation" r:id="rId6" imgW="774360" imgH="380880" progId="Equation.3">
                  <p:embed/>
                </p:oleObj>
              </mc:Choice>
              <mc:Fallback>
                <p:oleObj name="Equation" r:id="rId6" imgW="774360" imgH="380880" progId="Equation.3">
                  <p:embed/>
                  <p:pic>
                    <p:nvPicPr>
                      <p:cNvPr id="12" name="Object 11"/>
                      <p:cNvPicPr/>
                      <p:nvPr/>
                    </p:nvPicPr>
                    <p:blipFill>
                      <a:blip r:embed="rId7"/>
                      <a:stretch>
                        <a:fillRect/>
                      </a:stretch>
                    </p:blipFill>
                    <p:spPr>
                      <a:xfrm>
                        <a:off x="5105400" y="1066800"/>
                        <a:ext cx="4028930" cy="1981410"/>
                      </a:xfrm>
                      <a:prstGeom prst="rect">
                        <a:avLst/>
                      </a:prstGeom>
                    </p:spPr>
                  </p:pic>
                </p:oleObj>
              </mc:Fallback>
            </mc:AlternateContent>
          </a:graphicData>
        </a:graphic>
      </p:graphicFrame>
      <p:sp>
        <p:nvSpPr>
          <p:cNvPr id="10" name="Slide Number Placeholder 3"/>
          <p:cNvSpPr>
            <a:spLocks noGrp="1"/>
          </p:cNvSpPr>
          <p:nvPr>
            <p:ph type="sldNum" sz="quarter" idx="12"/>
          </p:nvPr>
        </p:nvSpPr>
        <p:spPr>
          <a:xfrm>
            <a:off x="8458200" y="6553201"/>
            <a:ext cx="2133600" cy="365125"/>
          </a:xfrm>
        </p:spPr>
        <p:txBody>
          <a:bodyPr/>
          <a:lstStyle/>
          <a:p>
            <a:fld id="{7DB72B6B-351E-47F5-8A9F-408C781D2328}" type="slidenum">
              <a:rPr lang="en-US" smtClean="0">
                <a:solidFill>
                  <a:schemeClr val="bg1"/>
                </a:solidFill>
              </a:rPr>
              <a:t>56</a:t>
            </a:fld>
            <a:endParaRPr lang="en-US" dirty="0">
              <a:solidFill>
                <a:schemeClr val="bg1"/>
              </a:solidFill>
            </a:endParaRPr>
          </a:p>
        </p:txBody>
      </p:sp>
    </p:spTree>
    <p:extLst>
      <p:ext uri="{BB962C8B-B14F-4D97-AF65-F5344CB8AC3E}">
        <p14:creationId xmlns:p14="http://schemas.microsoft.com/office/powerpoint/2010/main" val="2753622097"/>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209800" y="325711"/>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i="0" dirty="0">
                <a:solidFill>
                  <a:schemeClr val="accent2"/>
                </a:solidFill>
              </a:rPr>
              <a:t>Ripple factor with Capacitor Filter </a:t>
            </a:r>
            <a:endParaRPr lang="en-US" dirty="0">
              <a:solidFill>
                <a:schemeClr val="accent2"/>
              </a:solidFill>
            </a:endParaRPr>
          </a:p>
        </p:txBody>
      </p:sp>
      <p:sp>
        <p:nvSpPr>
          <p:cNvPr id="2" name="Rectangle 1"/>
          <p:cNvSpPr/>
          <p:nvPr/>
        </p:nvSpPr>
        <p:spPr>
          <a:xfrm>
            <a:off x="2196353" y="1066801"/>
            <a:ext cx="7404847" cy="830997"/>
          </a:xfrm>
          <a:prstGeom prst="rect">
            <a:avLst/>
          </a:prstGeom>
        </p:spPr>
        <p:txBody>
          <a:bodyPr wrap="square">
            <a:spAutoFit/>
          </a:bodyPr>
          <a:lstStyle/>
          <a:p>
            <a:pPr marL="457200" indent="-457200" algn="just">
              <a:lnSpc>
                <a:spcPct val="150000"/>
              </a:lnSpc>
              <a:spcBef>
                <a:spcPts val="600"/>
              </a:spcBef>
              <a:buFont typeface="Arial" panose="020B0604020202020204" pitchFamily="34" charset="0"/>
              <a:buChar char="•"/>
            </a:pPr>
            <a:r>
              <a:rPr lang="en-IN" sz="3200" dirty="0">
                <a:solidFill>
                  <a:srgbClr val="000000"/>
                </a:solidFill>
                <a:latin typeface="Times New Roman"/>
                <a:ea typeface="SimSun"/>
                <a:cs typeface="Times New Roman"/>
              </a:rPr>
              <a:t>DC value of filtered output for HWR</a:t>
            </a:r>
            <a:endParaRPr lang="en-GB" sz="3200" dirty="0">
              <a:ea typeface="Calibri"/>
              <a:cs typeface="Times New Roman"/>
            </a:endParaRPr>
          </a:p>
        </p:txBody>
      </p:sp>
      <p:sp>
        <p:nvSpPr>
          <p:cNvPr id="5" name="Rectangle 3"/>
          <p:cNvSpPr>
            <a:spLocks noChangeArrowheads="1"/>
          </p:cNvSpPr>
          <p:nvPr/>
        </p:nvSpPr>
        <p:spPr bwMode="auto">
          <a:xfrm>
            <a:off x="6003635"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pPr>
            <a:endParaRPr lang="en-US" altLang="en-US">
              <a:latin typeface="Arial" pitchFamily="34" charset="0"/>
              <a:cs typeface="Arial" pitchFamily="34" charset="0"/>
            </a:endParaRPr>
          </a:p>
        </p:txBody>
      </p:sp>
      <p:sp>
        <p:nvSpPr>
          <p:cNvPr id="7" name="Rectangle 4"/>
          <p:cNvSpPr>
            <a:spLocks noChangeArrowheads="1"/>
          </p:cNvSpPr>
          <p:nvPr/>
        </p:nvSpPr>
        <p:spPr bwMode="auto">
          <a:xfrm>
            <a:off x="1798639" y="3930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274638" algn="l"/>
              </a:tabLst>
              <a:defRPr>
                <a:solidFill>
                  <a:schemeClr val="tx1"/>
                </a:solidFill>
                <a:latin typeface="Arial" pitchFamily="34" charset="0"/>
                <a:cs typeface="Arial" pitchFamily="34" charset="0"/>
              </a:defRPr>
            </a:lvl1pPr>
            <a:lvl2pPr fontAlgn="base">
              <a:spcBef>
                <a:spcPct val="0"/>
              </a:spcBef>
              <a:spcAft>
                <a:spcPct val="0"/>
              </a:spcAft>
              <a:tabLst>
                <a:tab pos="274638" algn="l"/>
              </a:tabLst>
              <a:defRPr>
                <a:solidFill>
                  <a:schemeClr val="tx1"/>
                </a:solidFill>
                <a:latin typeface="Arial" pitchFamily="34" charset="0"/>
                <a:cs typeface="Arial" pitchFamily="34" charset="0"/>
              </a:defRPr>
            </a:lvl2pPr>
            <a:lvl3pPr fontAlgn="base">
              <a:spcBef>
                <a:spcPct val="0"/>
              </a:spcBef>
              <a:spcAft>
                <a:spcPct val="0"/>
              </a:spcAft>
              <a:tabLst>
                <a:tab pos="274638" algn="l"/>
              </a:tabLst>
              <a:defRPr>
                <a:solidFill>
                  <a:schemeClr val="tx1"/>
                </a:solidFill>
                <a:latin typeface="Arial" pitchFamily="34" charset="0"/>
                <a:cs typeface="Arial" pitchFamily="34" charset="0"/>
              </a:defRPr>
            </a:lvl3pPr>
            <a:lvl4pPr fontAlgn="base">
              <a:spcBef>
                <a:spcPct val="0"/>
              </a:spcBef>
              <a:spcAft>
                <a:spcPct val="0"/>
              </a:spcAft>
              <a:tabLst>
                <a:tab pos="274638" algn="l"/>
              </a:tabLst>
              <a:defRPr>
                <a:solidFill>
                  <a:schemeClr val="tx1"/>
                </a:solidFill>
                <a:latin typeface="Arial" pitchFamily="34" charset="0"/>
                <a:cs typeface="Arial" pitchFamily="34" charset="0"/>
              </a:defRPr>
            </a:lvl4pPr>
            <a:lvl5pPr fontAlgn="base">
              <a:spcBef>
                <a:spcPct val="0"/>
              </a:spcBef>
              <a:spcAft>
                <a:spcPct val="0"/>
              </a:spcAft>
              <a:tabLst>
                <a:tab pos="274638" algn="l"/>
              </a:tabLst>
              <a:defRPr>
                <a:solidFill>
                  <a:schemeClr val="tx1"/>
                </a:solidFill>
                <a:latin typeface="Arial" pitchFamily="34" charset="0"/>
                <a:cs typeface="Arial" pitchFamily="34" charset="0"/>
              </a:defRPr>
            </a:lvl5pPr>
            <a:lvl6pPr fontAlgn="base">
              <a:spcBef>
                <a:spcPct val="0"/>
              </a:spcBef>
              <a:spcAft>
                <a:spcPct val="0"/>
              </a:spcAft>
              <a:tabLst>
                <a:tab pos="274638" algn="l"/>
              </a:tabLst>
              <a:defRPr>
                <a:solidFill>
                  <a:schemeClr val="tx1"/>
                </a:solidFill>
                <a:latin typeface="Arial" pitchFamily="34" charset="0"/>
                <a:cs typeface="Arial" pitchFamily="34" charset="0"/>
              </a:defRPr>
            </a:lvl6pPr>
            <a:lvl7pPr fontAlgn="base">
              <a:spcBef>
                <a:spcPct val="0"/>
              </a:spcBef>
              <a:spcAft>
                <a:spcPct val="0"/>
              </a:spcAft>
              <a:tabLst>
                <a:tab pos="274638" algn="l"/>
              </a:tabLst>
              <a:defRPr>
                <a:solidFill>
                  <a:schemeClr val="tx1"/>
                </a:solidFill>
                <a:latin typeface="Arial" pitchFamily="34" charset="0"/>
                <a:cs typeface="Arial" pitchFamily="34" charset="0"/>
              </a:defRPr>
            </a:lvl7pPr>
            <a:lvl8pPr fontAlgn="base">
              <a:spcBef>
                <a:spcPct val="0"/>
              </a:spcBef>
              <a:spcAft>
                <a:spcPct val="0"/>
              </a:spcAft>
              <a:tabLst>
                <a:tab pos="274638" algn="l"/>
              </a:tabLst>
              <a:defRPr>
                <a:solidFill>
                  <a:schemeClr val="tx1"/>
                </a:solidFill>
                <a:latin typeface="Arial" pitchFamily="34" charset="0"/>
                <a:cs typeface="Arial" pitchFamily="34" charset="0"/>
              </a:defRPr>
            </a:lvl8pPr>
            <a:lvl9pPr fontAlgn="base">
              <a:spcBef>
                <a:spcPct val="0"/>
              </a:spcBef>
              <a:spcAft>
                <a:spcPct val="0"/>
              </a:spcAft>
              <a:tabLst>
                <a:tab pos="274638" algn="l"/>
              </a:tabLst>
              <a:defRPr>
                <a:solidFill>
                  <a:schemeClr val="tx1"/>
                </a:solidFill>
                <a:latin typeface="Arial" pitchFamily="34" charset="0"/>
                <a:cs typeface="Arial" pitchFamily="34" charset="0"/>
              </a:defRPr>
            </a:lvl9pPr>
          </a:lstStyle>
          <a:p>
            <a:endParaRPr lang="en-US" altLang="en-US"/>
          </a:p>
        </p:txBody>
      </p:sp>
      <p:sp>
        <p:nvSpPr>
          <p:cNvPr id="13" name="Rectangle 12"/>
          <p:cNvSpPr/>
          <p:nvPr/>
        </p:nvSpPr>
        <p:spPr>
          <a:xfrm>
            <a:off x="1752600" y="5638801"/>
            <a:ext cx="8686800" cy="830997"/>
          </a:xfrm>
          <a:prstGeom prst="rect">
            <a:avLst/>
          </a:prstGeom>
        </p:spPr>
        <p:txBody>
          <a:bodyPr wrap="square">
            <a:spAutoFit/>
          </a:bodyPr>
          <a:lstStyle/>
          <a:p>
            <a:pPr algn="just">
              <a:lnSpc>
                <a:spcPct val="150000"/>
              </a:lnSpc>
              <a:spcBef>
                <a:spcPts val="600"/>
              </a:spcBef>
            </a:pPr>
            <a:r>
              <a:rPr lang="en-IN" sz="3200" dirty="0">
                <a:solidFill>
                  <a:srgbClr val="000000"/>
                </a:solidFill>
                <a:latin typeface="Times New Roman"/>
                <a:ea typeface="SimSun"/>
                <a:cs typeface="Times New Roman"/>
              </a:rPr>
              <a:t>Note: here </a:t>
            </a:r>
            <a:r>
              <a:rPr lang="en-IN" sz="3200" i="1" dirty="0">
                <a:solidFill>
                  <a:srgbClr val="000000"/>
                </a:solidFill>
                <a:latin typeface="Times New Roman"/>
                <a:ea typeface="SimSun"/>
                <a:cs typeface="Times New Roman"/>
              </a:rPr>
              <a:t>f</a:t>
            </a:r>
            <a:r>
              <a:rPr lang="en-IN" sz="3200" dirty="0">
                <a:solidFill>
                  <a:srgbClr val="000000"/>
                </a:solidFill>
                <a:latin typeface="Times New Roman"/>
                <a:ea typeface="SimSun"/>
                <a:cs typeface="Times New Roman"/>
              </a:rPr>
              <a:t> is the frequency of the input signal</a:t>
            </a:r>
            <a:endParaRPr lang="en-GB" sz="3200" dirty="0">
              <a:ea typeface="Calibri"/>
              <a:cs typeface="Times New Roman"/>
            </a:endParaRPr>
          </a:p>
        </p:txBody>
      </p:sp>
      <p:sp>
        <p:nvSpPr>
          <p:cNvPr id="3" name="Rectangle 7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8" name="Object 7"/>
          <p:cNvGraphicFramePr>
            <a:graphicFrameLocks noChangeAspect="1"/>
          </p:cNvGraphicFramePr>
          <p:nvPr/>
        </p:nvGraphicFramePr>
        <p:xfrm>
          <a:off x="4038601" y="1917850"/>
          <a:ext cx="3249943" cy="1096908"/>
        </p:xfrm>
        <a:graphic>
          <a:graphicData uri="http://schemas.openxmlformats.org/presentationml/2006/ole">
            <mc:AlternateContent xmlns:mc="http://schemas.openxmlformats.org/markup-compatibility/2006">
              <mc:Choice xmlns:v="urn:schemas-microsoft-com:vml" Requires="v">
                <p:oleObj spid="_x0000_s5184" name="Equation" r:id="rId4" imgW="1282700" imgH="431800" progId="Equation.3">
                  <p:embed/>
                </p:oleObj>
              </mc:Choice>
              <mc:Fallback>
                <p:oleObj name="Equation" r:id="rId4" imgW="1282700" imgH="431800" progId="Equation.3">
                  <p:embed/>
                  <p:pic>
                    <p:nvPicPr>
                      <p:cNvPr id="8"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1" y="1917850"/>
                        <a:ext cx="3249943" cy="1096908"/>
                      </a:xfrm>
                      <a:prstGeom prst="rect">
                        <a:avLst/>
                      </a:prstGeom>
                      <a:noFill/>
                    </p:spPr>
                  </p:pic>
                </p:oleObj>
              </mc:Fallback>
            </mc:AlternateContent>
          </a:graphicData>
        </a:graphic>
      </p:graphicFrame>
      <p:sp>
        <p:nvSpPr>
          <p:cNvPr id="14" name="Rectangle 13"/>
          <p:cNvSpPr/>
          <p:nvPr/>
        </p:nvSpPr>
        <p:spPr>
          <a:xfrm>
            <a:off x="2196353" y="3376864"/>
            <a:ext cx="7404847" cy="830997"/>
          </a:xfrm>
          <a:prstGeom prst="rect">
            <a:avLst/>
          </a:prstGeom>
        </p:spPr>
        <p:txBody>
          <a:bodyPr wrap="square">
            <a:spAutoFit/>
          </a:bodyPr>
          <a:lstStyle/>
          <a:p>
            <a:pPr marL="457200" indent="-457200" algn="just">
              <a:lnSpc>
                <a:spcPct val="150000"/>
              </a:lnSpc>
              <a:spcBef>
                <a:spcPts val="600"/>
              </a:spcBef>
              <a:buFont typeface="Arial" panose="020B0604020202020204" pitchFamily="34" charset="0"/>
              <a:buChar char="•"/>
            </a:pPr>
            <a:r>
              <a:rPr lang="en-IN" sz="3200" dirty="0">
                <a:solidFill>
                  <a:srgbClr val="000000"/>
                </a:solidFill>
                <a:latin typeface="Times New Roman"/>
                <a:ea typeface="SimSun"/>
                <a:cs typeface="Times New Roman"/>
              </a:rPr>
              <a:t>DC value of filtered output for FWR</a:t>
            </a:r>
            <a:endParaRPr lang="en-GB" sz="3200" dirty="0">
              <a:ea typeface="Calibri"/>
              <a:cs typeface="Times New Roman"/>
            </a:endParaRPr>
          </a:p>
        </p:txBody>
      </p:sp>
      <p:graphicFrame>
        <p:nvGraphicFramePr>
          <p:cNvPr id="15" name="Object 14"/>
          <p:cNvGraphicFramePr>
            <a:graphicFrameLocks noChangeAspect="1"/>
          </p:cNvGraphicFramePr>
          <p:nvPr/>
        </p:nvGraphicFramePr>
        <p:xfrm>
          <a:off x="4114800" y="4239944"/>
          <a:ext cx="3384156" cy="1094056"/>
        </p:xfrm>
        <a:graphic>
          <a:graphicData uri="http://schemas.openxmlformats.org/presentationml/2006/ole">
            <mc:AlternateContent xmlns:mc="http://schemas.openxmlformats.org/markup-compatibility/2006">
              <mc:Choice xmlns:v="urn:schemas-microsoft-com:vml" Requires="v">
                <p:oleObj spid="_x0000_s5185" name="Equation" r:id="rId6" imgW="1143000" imgH="368280" progId="Equation.3">
                  <p:embed/>
                </p:oleObj>
              </mc:Choice>
              <mc:Fallback>
                <p:oleObj name="Equation" r:id="rId6" imgW="1143000" imgH="368280" progId="Equation.3">
                  <p:embed/>
                  <p:pic>
                    <p:nvPicPr>
                      <p:cNvPr id="15" name="Object 14"/>
                      <p:cNvPicPr>
                        <a:picLocks noChangeAspect="1" noChangeArrowheads="1"/>
                      </p:cNvPicPr>
                      <p:nvPr/>
                    </p:nvPicPr>
                    <p:blipFill>
                      <a:blip r:embed="rId7"/>
                      <a:srcRect/>
                      <a:stretch>
                        <a:fillRect/>
                      </a:stretch>
                    </p:blipFill>
                    <p:spPr bwMode="auto">
                      <a:xfrm>
                        <a:off x="4114800" y="4239944"/>
                        <a:ext cx="3384156" cy="1094056"/>
                      </a:xfrm>
                      <a:prstGeom prst="rect">
                        <a:avLst/>
                      </a:prstGeom>
                      <a:noFill/>
                    </p:spPr>
                  </p:pic>
                </p:oleObj>
              </mc:Fallback>
            </mc:AlternateContent>
          </a:graphicData>
        </a:graphic>
      </p:graphicFrame>
      <p:sp>
        <p:nvSpPr>
          <p:cNvPr id="12" name="Slide Number Placeholder 3"/>
          <p:cNvSpPr>
            <a:spLocks noGrp="1"/>
          </p:cNvSpPr>
          <p:nvPr>
            <p:ph type="sldNum" sz="quarter" idx="12"/>
          </p:nvPr>
        </p:nvSpPr>
        <p:spPr/>
        <p:txBody>
          <a:bodyPr/>
          <a:lstStyle/>
          <a:p>
            <a:fld id="{7DB72B6B-351E-47F5-8A9F-408C781D2328}" type="slidenum">
              <a:rPr lang="en-US" smtClean="0">
                <a:solidFill>
                  <a:schemeClr val="bg1"/>
                </a:solidFill>
              </a:rPr>
              <a:t>57</a:t>
            </a:fld>
            <a:endParaRPr lang="en-US" dirty="0">
              <a:solidFill>
                <a:schemeClr val="bg1"/>
              </a:solidFill>
            </a:endParaRPr>
          </a:p>
        </p:txBody>
      </p:sp>
    </p:spTree>
    <p:extLst>
      <p:ext uri="{BB962C8B-B14F-4D97-AF65-F5344CB8AC3E}">
        <p14:creationId xmlns:p14="http://schemas.microsoft.com/office/powerpoint/2010/main" val="608837514"/>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62400" y="85791"/>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i="0" dirty="0">
                <a:solidFill>
                  <a:schemeClr val="accent2"/>
                </a:solidFill>
              </a:rPr>
              <a:t>Comparison of Rectifiers</a:t>
            </a:r>
            <a:endParaRPr lang="en-US" dirty="0">
              <a:solidFill>
                <a:schemeClr val="accent2"/>
              </a:solidFill>
            </a:endParaRPr>
          </a:p>
        </p:txBody>
      </p:sp>
      <p:graphicFrame>
        <p:nvGraphicFramePr>
          <p:cNvPr id="5" name="Table 4"/>
          <p:cNvGraphicFramePr>
            <a:graphicFrameLocks noGrp="1"/>
          </p:cNvGraphicFramePr>
          <p:nvPr/>
        </p:nvGraphicFramePr>
        <p:xfrm>
          <a:off x="2286000" y="1007001"/>
          <a:ext cx="7696200" cy="5308008"/>
        </p:xfrm>
        <a:graphic>
          <a:graphicData uri="http://schemas.openxmlformats.org/drawingml/2006/table">
            <a:tbl>
              <a:tblPr firstRow="1" firstCol="1" bandRow="1">
                <a:tableStyleId>{5C22544A-7EE6-4342-B048-85BDC9FD1C3A}</a:tableStyleId>
              </a:tblPr>
              <a:tblGrid>
                <a:gridCol w="2653400">
                  <a:extLst>
                    <a:ext uri="{9D8B030D-6E8A-4147-A177-3AD203B41FA5}">
                      <a16:colId xmlns:a16="http://schemas.microsoft.com/office/drawing/2014/main" val="20000"/>
                    </a:ext>
                  </a:extLst>
                </a:gridCol>
                <a:gridCol w="2307654">
                  <a:extLst>
                    <a:ext uri="{9D8B030D-6E8A-4147-A177-3AD203B41FA5}">
                      <a16:colId xmlns:a16="http://schemas.microsoft.com/office/drawing/2014/main" val="20001"/>
                    </a:ext>
                  </a:extLst>
                </a:gridCol>
                <a:gridCol w="2735146">
                  <a:extLst>
                    <a:ext uri="{9D8B030D-6E8A-4147-A177-3AD203B41FA5}">
                      <a16:colId xmlns:a16="http://schemas.microsoft.com/office/drawing/2014/main" val="20002"/>
                    </a:ext>
                  </a:extLst>
                </a:gridCol>
              </a:tblGrid>
              <a:tr h="1124917">
                <a:tc>
                  <a:txBody>
                    <a:bodyPr/>
                    <a:lstStyle/>
                    <a:p>
                      <a:pPr marL="0" marR="0" algn="ctr">
                        <a:lnSpc>
                          <a:spcPct val="150000"/>
                        </a:lnSpc>
                        <a:spcBef>
                          <a:spcPts val="600"/>
                        </a:spcBef>
                        <a:spcAft>
                          <a:spcPts val="0"/>
                        </a:spcAft>
                        <a:tabLst>
                          <a:tab pos="685800" algn="l"/>
                        </a:tabLst>
                      </a:pPr>
                      <a:r>
                        <a:rPr lang="en-US" sz="2400" dirty="0">
                          <a:effectLst/>
                        </a:rPr>
                        <a:t>Parameters of rectified signal</a:t>
                      </a:r>
                      <a:endParaRPr lang="en-GB" sz="240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r>
                        <a:rPr lang="en-US" sz="2400" dirty="0">
                          <a:effectLst/>
                        </a:rPr>
                        <a:t>HWR</a:t>
                      </a:r>
                      <a:endParaRPr lang="en-GB" sz="240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r>
                        <a:rPr lang="en-US" sz="2400">
                          <a:effectLst/>
                        </a:rPr>
                        <a:t>FWR</a:t>
                      </a:r>
                      <a:endParaRPr lang="en-GB" sz="2400">
                        <a:effectLst/>
                        <a:latin typeface="Calibri"/>
                      </a:endParaRPr>
                    </a:p>
                  </a:txBody>
                  <a:tcPr marL="68580" marR="68580" marT="0" marB="0"/>
                </a:tc>
                <a:extLst>
                  <a:ext uri="{0D108BD9-81ED-4DB2-BD59-A6C34878D82A}">
                    <a16:rowId xmlns:a16="http://schemas.microsoft.com/office/drawing/2014/main" val="10000"/>
                  </a:ext>
                </a:extLst>
              </a:tr>
              <a:tr h="1825653">
                <a:tc>
                  <a:txBody>
                    <a:bodyPr/>
                    <a:lstStyle/>
                    <a:p>
                      <a:pPr marL="0" marR="0" algn="ctr">
                        <a:lnSpc>
                          <a:spcPct val="150000"/>
                        </a:lnSpc>
                        <a:spcBef>
                          <a:spcPts val="600"/>
                        </a:spcBef>
                        <a:spcAft>
                          <a:spcPts val="0"/>
                        </a:spcAft>
                        <a:tabLst>
                          <a:tab pos="685800" algn="l"/>
                        </a:tabLst>
                      </a:pPr>
                      <a:endParaRPr lang="en-US" sz="2400" i="1" dirty="0">
                        <a:effectLst/>
                      </a:endParaRPr>
                    </a:p>
                    <a:p>
                      <a:pPr marL="0" marR="0" algn="ctr">
                        <a:lnSpc>
                          <a:spcPct val="150000"/>
                        </a:lnSpc>
                        <a:spcBef>
                          <a:spcPts val="600"/>
                        </a:spcBef>
                        <a:spcAft>
                          <a:spcPts val="0"/>
                        </a:spcAft>
                        <a:tabLst>
                          <a:tab pos="685800" algn="l"/>
                        </a:tabLst>
                      </a:pPr>
                      <a:r>
                        <a:rPr lang="en-US" sz="2400" i="1" dirty="0" err="1">
                          <a:effectLst/>
                        </a:rPr>
                        <a:t>V</a:t>
                      </a:r>
                      <a:r>
                        <a:rPr lang="en-US" sz="2400" i="1" baseline="-25000" dirty="0" err="1">
                          <a:effectLst/>
                        </a:rPr>
                        <a:t>dc</a:t>
                      </a:r>
                      <a:endParaRPr lang="en-GB" sz="2400" i="1"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US" sz="2400" dirty="0">
                        <a:solidFill>
                          <a:srgbClr val="000000"/>
                        </a:solidFill>
                        <a:effectLst/>
                        <a:latin typeface="Times New Roman"/>
                      </a:endParaRPr>
                    </a:p>
                  </a:txBody>
                  <a:tcPr marL="68580" marR="68580" marT="0" marB="0"/>
                </a:tc>
                <a:tc>
                  <a:txBody>
                    <a:bodyPr/>
                    <a:lstStyle/>
                    <a:p>
                      <a:pPr marL="0" marR="0" algn="ctr">
                        <a:lnSpc>
                          <a:spcPct val="150000"/>
                        </a:lnSpc>
                        <a:spcBef>
                          <a:spcPts val="600"/>
                        </a:spcBef>
                        <a:spcAft>
                          <a:spcPts val="0"/>
                        </a:spcAft>
                        <a:tabLst>
                          <a:tab pos="685800" algn="l"/>
                        </a:tabLst>
                      </a:pPr>
                      <a:endParaRPr lang="en-US" sz="2400">
                        <a:solidFill>
                          <a:srgbClr val="000000"/>
                        </a:solidFill>
                        <a:effectLst/>
                        <a:latin typeface="Times New Roman"/>
                      </a:endParaRPr>
                    </a:p>
                  </a:txBody>
                  <a:tcPr marL="68580" marR="68580" marT="0" marB="0"/>
                </a:tc>
                <a:extLst>
                  <a:ext uri="{0D108BD9-81ED-4DB2-BD59-A6C34878D82A}">
                    <a16:rowId xmlns:a16="http://schemas.microsoft.com/office/drawing/2014/main" val="10001"/>
                  </a:ext>
                </a:extLst>
              </a:tr>
              <a:tr h="2290829">
                <a:tc>
                  <a:txBody>
                    <a:bodyPr/>
                    <a:lstStyle/>
                    <a:p>
                      <a:pPr marL="0" marR="0" algn="ctr">
                        <a:lnSpc>
                          <a:spcPct val="150000"/>
                        </a:lnSpc>
                        <a:spcBef>
                          <a:spcPts val="600"/>
                        </a:spcBef>
                        <a:spcAft>
                          <a:spcPts val="0"/>
                        </a:spcAft>
                        <a:tabLst>
                          <a:tab pos="685800" algn="l"/>
                        </a:tabLst>
                      </a:pPr>
                      <a:endParaRPr lang="en-US" sz="2400" dirty="0">
                        <a:effectLst/>
                      </a:endParaRPr>
                    </a:p>
                    <a:p>
                      <a:pPr marL="0" marR="0" algn="ctr">
                        <a:lnSpc>
                          <a:spcPct val="150000"/>
                        </a:lnSpc>
                        <a:spcBef>
                          <a:spcPts val="600"/>
                        </a:spcBef>
                        <a:spcAft>
                          <a:spcPts val="0"/>
                        </a:spcAft>
                        <a:tabLst>
                          <a:tab pos="685800" algn="l"/>
                        </a:tabLst>
                      </a:pPr>
                      <a:r>
                        <a:rPr lang="en-US" sz="2400" dirty="0">
                          <a:effectLst/>
                        </a:rPr>
                        <a:t>Ripple factor</a:t>
                      </a:r>
                      <a:endParaRPr lang="en-GB" sz="240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US" sz="2400" dirty="0">
                        <a:solidFill>
                          <a:srgbClr val="000000"/>
                        </a:solidFill>
                        <a:effectLst/>
                        <a:latin typeface="Times New Roman"/>
                        <a:ea typeface="SimSun"/>
                      </a:endParaRPr>
                    </a:p>
                    <a:p>
                      <a:pPr marL="0" marR="0" algn="ctr">
                        <a:lnSpc>
                          <a:spcPct val="150000"/>
                        </a:lnSpc>
                        <a:spcBef>
                          <a:spcPts val="600"/>
                        </a:spcBef>
                        <a:spcAft>
                          <a:spcPts val="0"/>
                        </a:spcAft>
                        <a:tabLst>
                          <a:tab pos="685800" algn="l"/>
                        </a:tabLst>
                      </a:pPr>
                      <a:endParaRPr lang="en-US" sz="2400" dirty="0">
                        <a:solidFill>
                          <a:srgbClr val="000000"/>
                        </a:solidFill>
                        <a:effectLst/>
                        <a:latin typeface="Times New Roman"/>
                        <a:ea typeface="SimSun"/>
                      </a:endParaRPr>
                    </a:p>
                    <a:p>
                      <a:pPr marL="0" marR="0" algn="ctr">
                        <a:lnSpc>
                          <a:spcPct val="150000"/>
                        </a:lnSpc>
                        <a:spcBef>
                          <a:spcPts val="600"/>
                        </a:spcBef>
                        <a:spcAft>
                          <a:spcPts val="0"/>
                        </a:spcAft>
                        <a:tabLst>
                          <a:tab pos="685800" algn="l"/>
                        </a:tabLst>
                      </a:pPr>
                      <a:endParaRPr lang="en-US" sz="2400" dirty="0">
                        <a:solidFill>
                          <a:srgbClr val="000000"/>
                        </a:solidFill>
                        <a:effectLst/>
                        <a:latin typeface="Times New Roman"/>
                        <a:ea typeface="SimSun"/>
                      </a:endParaRPr>
                    </a:p>
                    <a:p>
                      <a:pPr marL="0" marR="0" algn="ctr">
                        <a:lnSpc>
                          <a:spcPct val="150000"/>
                        </a:lnSpc>
                        <a:spcBef>
                          <a:spcPts val="600"/>
                        </a:spcBef>
                        <a:spcAft>
                          <a:spcPts val="0"/>
                        </a:spcAft>
                        <a:tabLst>
                          <a:tab pos="685800" algn="l"/>
                        </a:tabLst>
                      </a:pPr>
                      <a:endParaRPr lang="en-US" sz="2400" dirty="0">
                        <a:solidFill>
                          <a:srgbClr val="000000"/>
                        </a:solidFill>
                        <a:effectLst/>
                        <a:latin typeface="Times New Roman"/>
                        <a:ea typeface="SimSun"/>
                      </a:endParaRPr>
                    </a:p>
                  </a:txBody>
                  <a:tcPr marL="68580" marR="68580" marT="0" marB="0"/>
                </a:tc>
                <a:tc>
                  <a:txBody>
                    <a:bodyPr/>
                    <a:lstStyle/>
                    <a:p>
                      <a:pPr marL="0" marR="0" algn="ctr">
                        <a:lnSpc>
                          <a:spcPct val="150000"/>
                        </a:lnSpc>
                        <a:spcBef>
                          <a:spcPts val="600"/>
                        </a:spcBef>
                        <a:spcAft>
                          <a:spcPts val="0"/>
                        </a:spcAft>
                        <a:tabLst>
                          <a:tab pos="685800" algn="l"/>
                        </a:tabLst>
                      </a:pPr>
                      <a:endParaRPr lang="en-US" sz="2400" dirty="0">
                        <a:solidFill>
                          <a:srgbClr val="000000"/>
                        </a:solidFill>
                        <a:effectLst/>
                        <a:latin typeface="Times New Roman"/>
                        <a:ea typeface="SimSun"/>
                      </a:endParaRPr>
                    </a:p>
                    <a:p>
                      <a:pPr marL="0" marR="0" algn="ctr">
                        <a:lnSpc>
                          <a:spcPct val="150000"/>
                        </a:lnSpc>
                        <a:spcBef>
                          <a:spcPts val="600"/>
                        </a:spcBef>
                        <a:spcAft>
                          <a:spcPts val="0"/>
                        </a:spcAft>
                        <a:tabLst>
                          <a:tab pos="685800" algn="l"/>
                        </a:tabLst>
                      </a:pPr>
                      <a:endParaRPr lang="en-US" sz="2400" dirty="0">
                        <a:solidFill>
                          <a:srgbClr val="000000"/>
                        </a:solidFill>
                        <a:effectLst/>
                        <a:latin typeface="Times New Roman"/>
                        <a:ea typeface="SimSun"/>
                      </a:endParaRPr>
                    </a:p>
                    <a:p>
                      <a:pPr marL="0" marR="0" algn="ctr">
                        <a:lnSpc>
                          <a:spcPct val="150000"/>
                        </a:lnSpc>
                        <a:spcBef>
                          <a:spcPts val="600"/>
                        </a:spcBef>
                        <a:spcAft>
                          <a:spcPts val="0"/>
                        </a:spcAft>
                        <a:tabLst>
                          <a:tab pos="685800" algn="l"/>
                        </a:tabLst>
                      </a:pPr>
                      <a:endParaRPr lang="en-US" sz="2400" dirty="0">
                        <a:solidFill>
                          <a:srgbClr val="000000"/>
                        </a:solidFill>
                        <a:effectLst/>
                        <a:latin typeface="Times New Roman"/>
                        <a:ea typeface="SimSun"/>
                      </a:endParaRPr>
                    </a:p>
                    <a:p>
                      <a:pPr marL="0" marR="0" algn="ctr">
                        <a:lnSpc>
                          <a:spcPct val="150000"/>
                        </a:lnSpc>
                        <a:spcBef>
                          <a:spcPts val="600"/>
                        </a:spcBef>
                        <a:spcAft>
                          <a:spcPts val="0"/>
                        </a:spcAft>
                        <a:tabLst>
                          <a:tab pos="685800" algn="l"/>
                        </a:tabLst>
                      </a:pPr>
                      <a:endParaRPr lang="en-US" sz="2400" dirty="0">
                        <a:solidFill>
                          <a:srgbClr val="000000"/>
                        </a:solidFill>
                        <a:effectLst/>
                        <a:latin typeface="Times New Roman"/>
                        <a:ea typeface="SimSun"/>
                      </a:endParaRPr>
                    </a:p>
                  </a:txBody>
                  <a:tcPr marL="68580" marR="68580" marT="0" marB="0"/>
                </a:tc>
                <a:extLst>
                  <a:ext uri="{0D108BD9-81ED-4DB2-BD59-A6C34878D82A}">
                    <a16:rowId xmlns:a16="http://schemas.microsoft.com/office/drawing/2014/main" val="10002"/>
                  </a:ext>
                </a:extLst>
              </a:tr>
            </a:tbl>
          </a:graphicData>
        </a:graphic>
      </p:graphicFrame>
      <p:graphicFrame>
        <p:nvGraphicFramePr>
          <p:cNvPr id="8" name="Object 7"/>
          <p:cNvGraphicFramePr>
            <a:graphicFrameLocks noChangeAspect="1"/>
          </p:cNvGraphicFramePr>
          <p:nvPr/>
        </p:nvGraphicFramePr>
        <p:xfrm>
          <a:off x="5257800" y="2667000"/>
          <a:ext cx="1815502" cy="838200"/>
        </p:xfrm>
        <a:graphic>
          <a:graphicData uri="http://schemas.openxmlformats.org/presentationml/2006/ole">
            <mc:AlternateContent xmlns:mc="http://schemas.openxmlformats.org/markup-compatibility/2006">
              <mc:Choice xmlns:v="urn:schemas-microsoft-com:vml" Requires="v">
                <p:oleObj spid="_x0000_s6270" name="Equation" r:id="rId4" imgW="812447" imgH="380835" progId="Equation.3">
                  <p:embed/>
                </p:oleObj>
              </mc:Choice>
              <mc:Fallback>
                <p:oleObj name="Equation" r:id="rId4" imgW="812447" imgH="380835" progId="Equation.3">
                  <p:embed/>
                  <p:pic>
                    <p:nvPicPr>
                      <p:cNvPr id="8"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2667000"/>
                        <a:ext cx="1815502" cy="838200"/>
                      </a:xfrm>
                      <a:prstGeom prst="rect">
                        <a:avLst/>
                      </a:prstGeom>
                      <a:noFill/>
                    </p:spPr>
                  </p:pic>
                </p:oleObj>
              </mc:Fallback>
            </mc:AlternateContent>
          </a:graphicData>
        </a:graphic>
      </p:graphicFrame>
      <p:graphicFrame>
        <p:nvGraphicFramePr>
          <p:cNvPr id="11" name="Object 10"/>
          <p:cNvGraphicFramePr>
            <a:graphicFrameLocks noChangeAspect="1"/>
          </p:cNvGraphicFramePr>
          <p:nvPr/>
        </p:nvGraphicFramePr>
        <p:xfrm>
          <a:off x="7620000" y="2743200"/>
          <a:ext cx="1980548" cy="914400"/>
        </p:xfrm>
        <a:graphic>
          <a:graphicData uri="http://schemas.openxmlformats.org/presentationml/2006/ole">
            <mc:AlternateContent xmlns:mc="http://schemas.openxmlformats.org/markup-compatibility/2006">
              <mc:Choice xmlns:v="urn:schemas-microsoft-com:vml" Requires="v">
                <p:oleObj spid="_x0000_s6271" name="Equation" r:id="rId6" imgW="812447" imgH="380835" progId="Equation.3">
                  <p:embed/>
                </p:oleObj>
              </mc:Choice>
              <mc:Fallback>
                <p:oleObj name="Equation" r:id="rId6" imgW="812447" imgH="380835" progId="Equation.3">
                  <p:embed/>
                  <p:pic>
                    <p:nvPicPr>
                      <p:cNvPr id="11"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0" y="2743200"/>
                        <a:ext cx="1980548" cy="914400"/>
                      </a:xfrm>
                      <a:prstGeom prst="rect">
                        <a:avLst/>
                      </a:prstGeom>
                      <a:noFill/>
                    </p:spPr>
                  </p:pic>
                </p:oleObj>
              </mc:Fallback>
            </mc:AlternateContent>
          </a:graphicData>
        </a:graphic>
      </p:graphicFrame>
      <p:graphicFrame>
        <p:nvGraphicFramePr>
          <p:cNvPr id="14" name="Object 13"/>
          <p:cNvGraphicFramePr>
            <a:graphicFrameLocks noChangeAspect="1"/>
          </p:cNvGraphicFramePr>
          <p:nvPr/>
        </p:nvGraphicFramePr>
        <p:xfrm>
          <a:off x="5105401" y="4876801"/>
          <a:ext cx="1933215" cy="968375"/>
        </p:xfrm>
        <a:graphic>
          <a:graphicData uri="http://schemas.openxmlformats.org/presentationml/2006/ole">
            <mc:AlternateContent xmlns:mc="http://schemas.openxmlformats.org/markup-compatibility/2006">
              <mc:Choice xmlns:v="urn:schemas-microsoft-com:vml" Requires="v">
                <p:oleObj spid="_x0000_s6272" name="Equation" r:id="rId8" imgW="787058" imgH="393529" progId="Equation.3">
                  <p:embed/>
                </p:oleObj>
              </mc:Choice>
              <mc:Fallback>
                <p:oleObj name="Equation" r:id="rId8" imgW="787058" imgH="393529" progId="Equation.3">
                  <p:embed/>
                  <p:pic>
                    <p:nvPicPr>
                      <p:cNvPr id="14"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05401" y="4876801"/>
                        <a:ext cx="1933215" cy="968375"/>
                      </a:xfrm>
                      <a:prstGeom prst="rect">
                        <a:avLst/>
                      </a:prstGeom>
                      <a:noFill/>
                    </p:spPr>
                  </p:pic>
                </p:oleObj>
              </mc:Fallback>
            </mc:AlternateContent>
          </a:graphicData>
        </a:graphic>
      </p:graphicFrame>
      <p:graphicFrame>
        <p:nvGraphicFramePr>
          <p:cNvPr id="15" name="Object 14"/>
          <p:cNvGraphicFramePr>
            <a:graphicFrameLocks noChangeAspect="1"/>
          </p:cNvGraphicFramePr>
          <p:nvPr/>
        </p:nvGraphicFramePr>
        <p:xfrm>
          <a:off x="7772401" y="4876800"/>
          <a:ext cx="1688089" cy="800100"/>
        </p:xfrm>
        <a:graphic>
          <a:graphicData uri="http://schemas.openxmlformats.org/presentationml/2006/ole">
            <mc:AlternateContent xmlns:mc="http://schemas.openxmlformats.org/markup-compatibility/2006">
              <mc:Choice xmlns:v="urn:schemas-microsoft-com:vml" Requires="v">
                <p:oleObj spid="_x0000_s6273" name="Equation" r:id="rId10" imgW="799753" imgH="380835" progId="Equation.3">
                  <p:embed/>
                </p:oleObj>
              </mc:Choice>
              <mc:Fallback>
                <p:oleObj name="Equation" r:id="rId10" imgW="799753" imgH="380835" progId="Equation.3">
                  <p:embed/>
                  <p:pic>
                    <p:nvPicPr>
                      <p:cNvPr id="15"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72401" y="4876800"/>
                        <a:ext cx="1688089" cy="800100"/>
                      </a:xfrm>
                      <a:prstGeom prst="rect">
                        <a:avLst/>
                      </a:prstGeom>
                      <a:noFill/>
                    </p:spPr>
                  </p:pic>
                </p:oleObj>
              </mc:Fallback>
            </mc:AlternateContent>
          </a:graphicData>
        </a:graphic>
      </p:graphicFrame>
      <p:sp>
        <p:nvSpPr>
          <p:cNvPr id="9" name="Slide Number Placeholder 3"/>
          <p:cNvSpPr>
            <a:spLocks noGrp="1"/>
          </p:cNvSpPr>
          <p:nvPr>
            <p:ph type="sldNum" sz="quarter" idx="12"/>
          </p:nvPr>
        </p:nvSpPr>
        <p:spPr>
          <a:xfrm>
            <a:off x="8458200" y="6553201"/>
            <a:ext cx="2133600" cy="365125"/>
          </a:xfrm>
        </p:spPr>
        <p:txBody>
          <a:bodyPr/>
          <a:lstStyle/>
          <a:p>
            <a:fld id="{7DB72B6B-351E-47F5-8A9F-408C781D2328}" type="slidenum">
              <a:rPr lang="en-US" smtClean="0">
                <a:solidFill>
                  <a:schemeClr val="bg1"/>
                </a:solidFill>
              </a:rPr>
              <a:t>58</a:t>
            </a:fld>
            <a:endParaRPr lang="en-US" dirty="0">
              <a:solidFill>
                <a:schemeClr val="bg1"/>
              </a:solidFill>
            </a:endParaRPr>
          </a:p>
        </p:txBody>
      </p:sp>
    </p:spTree>
    <p:extLst>
      <p:ext uri="{BB962C8B-B14F-4D97-AF65-F5344CB8AC3E}">
        <p14:creationId xmlns:p14="http://schemas.microsoft.com/office/powerpoint/2010/main" val="1903633619"/>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1745" y="475962"/>
            <a:ext cx="5043055" cy="715529"/>
          </a:xfrm>
        </p:spPr>
        <p:txBody>
          <a:bodyPr/>
          <a:lstStyle/>
          <a:p>
            <a:r>
              <a:rPr lang="en-US" sz="3600" dirty="0">
                <a:solidFill>
                  <a:schemeClr val="accent2"/>
                </a:solidFill>
                <a:latin typeface="Arial" panose="020B0604020202020204" pitchFamily="34" charset="0"/>
                <a:cs typeface="Arial" panose="020B0604020202020204" pitchFamily="34" charset="0"/>
              </a:rPr>
              <a:t>Numerical </a:t>
            </a:r>
            <a:r>
              <a:rPr lang="en-US" sz="3200" dirty="0">
                <a:solidFill>
                  <a:schemeClr val="accent2"/>
                </a:solidFill>
                <a:latin typeface="Arial" panose="020B0604020202020204" pitchFamily="34" charset="0"/>
                <a:cs typeface="Arial" panose="020B0604020202020204" pitchFamily="34" charset="0"/>
              </a:rPr>
              <a:t>Problems</a:t>
            </a:r>
            <a:endParaRPr lang="en-IN"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025236"/>
            <a:ext cx="10515600" cy="5151727"/>
          </a:xfrm>
        </p:spPr>
        <p:txBody>
          <a:bodyPr/>
          <a:lstStyle/>
          <a:p>
            <a:pPr marL="0" lvl="1" indent="0" algn="just" fontAlgn="base">
              <a:spcBef>
                <a:spcPct val="0"/>
              </a:spcBef>
              <a:spcAft>
                <a:spcPct val="0"/>
              </a:spcAft>
              <a:buClr>
                <a:srgbClr val="000000"/>
              </a:buClr>
              <a:buNone/>
            </a:pPr>
            <a:r>
              <a:rPr lang="en-IN" altLang="en-US" dirty="0"/>
              <a:t>1. </a:t>
            </a:r>
            <a:r>
              <a:rPr lang="en-US" altLang="en-US" dirty="0">
                <a:solidFill>
                  <a:srgbClr val="000000"/>
                </a:solidFill>
                <a:latin typeface="Times New Roman" pitchFamily="18" charset="0"/>
                <a:cs typeface="Arial" pitchFamily="34" charset="0"/>
              </a:rPr>
              <a:t> </a:t>
            </a:r>
            <a:r>
              <a:rPr lang="en-US" altLang="en-US" sz="2000" dirty="0">
                <a:solidFill>
                  <a:srgbClr val="000000"/>
                </a:solidFill>
                <a:latin typeface="Times New Roman" pitchFamily="18" charset="0"/>
                <a:cs typeface="Arial" pitchFamily="34" charset="0"/>
              </a:rPr>
              <a:t>Primary voltage is 120V, 60Hz.  Turns ratio is 5:1.  This transformer supplies to bridge rectifier employing 4 identical ideal diodes.  The load resistance is 1kΩ.  Calculate average and </a:t>
            </a:r>
            <a:r>
              <a:rPr lang="en-US" altLang="en-US" sz="2000" dirty="0" err="1">
                <a:solidFill>
                  <a:srgbClr val="000000"/>
                </a:solidFill>
                <a:latin typeface="Times New Roman" pitchFamily="18" charset="0"/>
                <a:cs typeface="Arial" pitchFamily="34" charset="0"/>
              </a:rPr>
              <a:t>rms</a:t>
            </a:r>
            <a:r>
              <a:rPr lang="en-US" altLang="en-US" sz="2000" dirty="0">
                <a:solidFill>
                  <a:srgbClr val="000000"/>
                </a:solidFill>
                <a:latin typeface="Times New Roman" pitchFamily="18" charset="0"/>
                <a:cs typeface="Arial" pitchFamily="34" charset="0"/>
              </a:rPr>
              <a:t> load voltage, efficiency, ripple factor, PIV rating and frequency of output waveform.      </a:t>
            </a:r>
          </a:p>
          <a:p>
            <a:pPr marL="122238" lvl="1" algn="just" fontAlgn="base">
              <a:spcBef>
                <a:spcPct val="0"/>
              </a:spcBef>
              <a:spcAft>
                <a:spcPct val="0"/>
              </a:spcAft>
              <a:buClr>
                <a:srgbClr val="000000"/>
              </a:buClr>
            </a:pPr>
            <a:endParaRPr lang="en-US" altLang="en-US" sz="2000" dirty="0">
              <a:solidFill>
                <a:srgbClr val="000000"/>
              </a:solidFill>
              <a:latin typeface="Times New Roman" pitchFamily="18" charset="0"/>
              <a:cs typeface="Arial" pitchFamily="34" charset="0"/>
            </a:endParaRPr>
          </a:p>
          <a:p>
            <a:pPr marL="77787" lvl="1" algn="just" fontAlgn="base">
              <a:spcBef>
                <a:spcPct val="0"/>
              </a:spcBef>
              <a:spcAft>
                <a:spcPct val="0"/>
              </a:spcAft>
              <a:buClr>
                <a:srgbClr val="000000"/>
              </a:buClr>
            </a:pPr>
            <a:endParaRPr lang="en-US" altLang="en-US" sz="2000" dirty="0">
              <a:solidFill>
                <a:srgbClr val="000000"/>
              </a:solidFill>
              <a:latin typeface="Times New Roman" pitchFamily="18" charset="0"/>
              <a:cs typeface="Arial" pitchFamily="34" charset="0"/>
            </a:endParaRPr>
          </a:p>
          <a:p>
            <a:pPr marL="77787" lvl="1" algn="just" fontAlgn="base">
              <a:spcBef>
                <a:spcPct val="0"/>
              </a:spcBef>
              <a:spcAft>
                <a:spcPct val="0"/>
              </a:spcAft>
              <a:buClr>
                <a:srgbClr val="000000"/>
              </a:buClr>
            </a:pPr>
            <a:endParaRPr lang="en-US" altLang="en-US" sz="2000" dirty="0">
              <a:solidFill>
                <a:srgbClr val="000000"/>
              </a:solidFill>
              <a:latin typeface="Times New Roman" pitchFamily="18" charset="0"/>
              <a:cs typeface="Arial" pitchFamily="34" charset="0"/>
            </a:endParaRPr>
          </a:p>
          <a:p>
            <a:pPr marL="77787" lvl="1" algn="just" fontAlgn="base">
              <a:spcBef>
                <a:spcPct val="0"/>
              </a:spcBef>
              <a:spcAft>
                <a:spcPct val="0"/>
              </a:spcAft>
              <a:buClr>
                <a:srgbClr val="000000"/>
              </a:buClr>
            </a:pPr>
            <a:endParaRPr lang="en-US" altLang="en-US" sz="2000" dirty="0">
              <a:solidFill>
                <a:srgbClr val="000000"/>
              </a:solidFill>
              <a:latin typeface="Times New Roman" pitchFamily="18" charset="0"/>
              <a:cs typeface="Arial" pitchFamily="34"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altLang="en-US" sz="2400" dirty="0" err="1">
                <a:solidFill>
                  <a:schemeClr val="accent2"/>
                </a:solidFill>
                <a:latin typeface="Arial" pitchFamily="34" charset="0"/>
                <a:cs typeface="Arial" pitchFamily="34" charset="0"/>
              </a:rPr>
              <a:t>Ans</a:t>
            </a:r>
            <a:r>
              <a:rPr lang="en-US" altLang="en-US" sz="2400" dirty="0">
                <a:solidFill>
                  <a:schemeClr val="accent2"/>
                </a:solidFill>
                <a:latin typeface="Arial" pitchFamily="34" charset="0"/>
                <a:cs typeface="Arial" pitchFamily="34" charset="0"/>
              </a:rPr>
              <a:t>: </a:t>
            </a:r>
            <a:r>
              <a:rPr lang="en-US" altLang="en-US" sz="2400" dirty="0" err="1">
                <a:solidFill>
                  <a:schemeClr val="accent2"/>
                </a:solidFill>
                <a:latin typeface="Arial" pitchFamily="34" charset="0"/>
                <a:cs typeface="Arial" pitchFamily="34" charset="0"/>
              </a:rPr>
              <a:t>Vm</a:t>
            </a:r>
            <a:r>
              <a:rPr lang="en-US" altLang="en-US" sz="2400" dirty="0">
                <a:solidFill>
                  <a:schemeClr val="accent2"/>
                </a:solidFill>
                <a:latin typeface="Arial" pitchFamily="34" charset="0"/>
                <a:cs typeface="Arial" pitchFamily="34" charset="0"/>
              </a:rPr>
              <a:t>=33.9V, </a:t>
            </a:r>
            <a:r>
              <a:rPr lang="en-US" altLang="en-US" sz="2400" dirty="0" err="1">
                <a:solidFill>
                  <a:schemeClr val="accent2"/>
                </a:solidFill>
                <a:latin typeface="Arial" pitchFamily="34" charset="0"/>
                <a:cs typeface="Arial" pitchFamily="34" charset="0"/>
              </a:rPr>
              <a:t>Im</a:t>
            </a:r>
            <a:r>
              <a:rPr lang="en-US" altLang="en-US" sz="2400" dirty="0">
                <a:solidFill>
                  <a:schemeClr val="accent2"/>
                </a:solidFill>
                <a:latin typeface="Arial" pitchFamily="34" charset="0"/>
                <a:cs typeface="Arial" pitchFamily="34" charset="0"/>
              </a:rPr>
              <a:t>=33.9mA, PIV&gt;33.9V </a:t>
            </a:r>
            <a:r>
              <a:rPr lang="en-US" altLang="en-US" sz="2400" dirty="0" err="1">
                <a:solidFill>
                  <a:schemeClr val="accent2"/>
                </a:solidFill>
                <a:latin typeface="Arial" pitchFamily="34" charset="0"/>
                <a:cs typeface="Arial" pitchFamily="34" charset="0"/>
              </a:rPr>
              <a:t>Vdc</a:t>
            </a:r>
            <a:r>
              <a:rPr lang="en-US" altLang="en-US" sz="2400" dirty="0">
                <a:solidFill>
                  <a:schemeClr val="accent2"/>
                </a:solidFill>
                <a:latin typeface="Arial" pitchFamily="34" charset="0"/>
                <a:cs typeface="Arial" pitchFamily="34" charset="0"/>
              </a:rPr>
              <a:t>=21.58V, </a:t>
            </a:r>
            <a:r>
              <a:rPr lang="en-US" altLang="en-US" sz="2400" dirty="0" err="1">
                <a:solidFill>
                  <a:schemeClr val="accent2"/>
                </a:solidFill>
                <a:latin typeface="Arial" pitchFamily="34" charset="0"/>
                <a:cs typeface="Arial" pitchFamily="34" charset="0"/>
              </a:rPr>
              <a:t>Vrms</a:t>
            </a:r>
            <a:r>
              <a:rPr lang="en-US" altLang="en-US" sz="2400" dirty="0">
                <a:solidFill>
                  <a:schemeClr val="accent2"/>
                </a:solidFill>
                <a:latin typeface="Arial" pitchFamily="34" charset="0"/>
                <a:cs typeface="Arial" pitchFamily="34" charset="0"/>
              </a:rPr>
              <a:t>= 24V</a:t>
            </a:r>
          </a:p>
          <a:p>
            <a:pPr marL="0" indent="0">
              <a:buNone/>
            </a:pPr>
            <a:endParaRPr lang="en-IN" dirty="0"/>
          </a:p>
          <a:p>
            <a:pPr marL="0" indent="0">
              <a:buNone/>
            </a:pPr>
            <a:endParaRPr lang="en-IN" dirty="0"/>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59</a:t>
            </a:fld>
            <a:endParaRPr lang="en-IN"/>
          </a:p>
        </p:txBody>
      </p:sp>
    </p:spTree>
    <p:extLst>
      <p:ext uri="{BB962C8B-B14F-4D97-AF65-F5344CB8AC3E}">
        <p14:creationId xmlns:p14="http://schemas.microsoft.com/office/powerpoint/2010/main" val="319082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solidFill>
                  <a:schemeClr val="accent2"/>
                </a:solidFill>
                <a:latin typeface="Times New Roman" panose="02020603050405020304" pitchFamily="18" charset="0"/>
                <a:cs typeface="Times New Roman" panose="02020603050405020304" pitchFamily="18" charset="0"/>
              </a:rPr>
            </a:br>
            <a:r>
              <a:rPr lang="en-IN" dirty="0">
                <a:solidFill>
                  <a:schemeClr val="accent2"/>
                </a:solidFill>
                <a:latin typeface="Times New Roman" panose="02020603050405020304" pitchFamily="18" charset="0"/>
                <a:cs typeface="Times New Roman" panose="02020603050405020304" pitchFamily="18" charset="0"/>
              </a:rPr>
              <a:t>Introduction</a:t>
            </a:r>
            <a:endParaRPr lang="en-IN" dirty="0"/>
          </a:p>
        </p:txBody>
      </p:sp>
      <p:sp>
        <p:nvSpPr>
          <p:cNvPr id="3" name="Content Placeholder 2"/>
          <p:cNvSpPr>
            <a:spLocks noGrp="1"/>
          </p:cNvSpPr>
          <p:nvPr>
            <p:ph idx="1"/>
          </p:nvPr>
        </p:nvSpPr>
        <p:spPr/>
        <p:txBody>
          <a:bodyPr/>
          <a:lstStyle/>
          <a:p>
            <a:r>
              <a:rPr lang="en-US" dirty="0"/>
              <a:t>Calculate the DC and RMS value of the signal</a:t>
            </a:r>
            <a:endParaRPr lang="en-IN" dirty="0"/>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6</a:t>
            </a:fld>
            <a:endParaRPr lang="en-IN"/>
          </a:p>
        </p:txBody>
      </p:sp>
      <mc:AlternateContent xmlns:mc="http://schemas.openxmlformats.org/markup-compatibility/2006" xmlns:a14="http://schemas.microsoft.com/office/drawing/2010/main">
        <mc:Choice Requires="a14">
          <p:sp>
            <p:nvSpPr>
              <p:cNvPr id="6" name="Rectangle 5"/>
              <p:cNvSpPr/>
              <p:nvPr/>
            </p:nvSpPr>
            <p:spPr>
              <a:xfrm>
                <a:off x="8044682" y="1870075"/>
                <a:ext cx="19375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𝑚</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e>
                      </m:func>
                    </m:oMath>
                  </m:oMathPara>
                </a14:m>
                <a:endParaRPr lang="en-IN" dirty="0"/>
              </a:p>
            </p:txBody>
          </p:sp>
        </mc:Choice>
        <mc:Fallback xmlns="">
          <p:sp>
            <p:nvSpPr>
              <p:cNvPr id="6" name="Rectangle 5"/>
              <p:cNvSpPr>
                <a:spLocks noRot="1" noChangeAspect="1" noMove="1" noResize="1" noEditPoints="1" noAdjustHandles="1" noChangeArrowheads="1" noChangeShapeType="1" noTextEdit="1"/>
              </p:cNvSpPr>
              <p:nvPr/>
            </p:nvSpPr>
            <p:spPr>
              <a:xfrm>
                <a:off x="8044682" y="1870075"/>
                <a:ext cx="1937518" cy="369332"/>
              </a:xfrm>
              <a:prstGeom prst="rect">
                <a:avLst/>
              </a:prstGeom>
              <a:blipFill>
                <a:blip r:embed="rId2"/>
                <a:stretch>
                  <a:fillRect b="-13333"/>
                </a:stretch>
              </a:blipFill>
            </p:spPr>
            <p:txBody>
              <a:bodyPr/>
              <a:lstStyle/>
              <a:p>
                <a:r>
                  <a:rPr lang="en-IN">
                    <a:noFill/>
                  </a:rPr>
                  <a:t> </a:t>
                </a:r>
              </a:p>
            </p:txBody>
          </p:sp>
        </mc:Fallback>
      </mc:AlternateContent>
      <p:pic>
        <p:nvPicPr>
          <p:cNvPr id="7" name="Picture 6"/>
          <p:cNvPicPr>
            <a:picLocks noChangeAspect="1"/>
          </p:cNvPicPr>
          <p:nvPr/>
        </p:nvPicPr>
        <p:blipFill>
          <a:blip r:embed="rId3"/>
          <a:stretch>
            <a:fillRect/>
          </a:stretch>
        </p:blipFill>
        <p:spPr>
          <a:xfrm>
            <a:off x="7286625" y="2684185"/>
            <a:ext cx="4067175" cy="1524000"/>
          </a:xfrm>
          <a:prstGeom prst="rect">
            <a:avLst/>
          </a:prstGeom>
        </p:spPr>
      </p:pic>
    </p:spTree>
    <p:extLst>
      <p:ext uri="{BB962C8B-B14F-4D97-AF65-F5344CB8AC3E}">
        <p14:creationId xmlns:p14="http://schemas.microsoft.com/office/powerpoint/2010/main" val="34594001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Department of Electronics &amp; Communication Engineering</a:t>
            </a:r>
            <a:endParaRPr lang="en-IN" dirty="0"/>
          </a:p>
        </p:txBody>
      </p:sp>
      <p:sp>
        <p:nvSpPr>
          <p:cNvPr id="3" name="Slide Number Placeholder 2"/>
          <p:cNvSpPr>
            <a:spLocks noGrp="1"/>
          </p:cNvSpPr>
          <p:nvPr>
            <p:ph type="sldNum" sz="quarter" idx="12"/>
          </p:nvPr>
        </p:nvSpPr>
        <p:spPr/>
        <p:txBody>
          <a:bodyPr/>
          <a:lstStyle/>
          <a:p>
            <a:fld id="{77AB18A3-9443-42CE-83B9-DF240F8D6231}" type="slidenum">
              <a:rPr lang="en-IN" smtClean="0"/>
              <a:t>60</a:t>
            </a:fld>
            <a:endParaRPr lang="en-IN"/>
          </a:p>
        </p:txBody>
      </p:sp>
      <p:sp>
        <p:nvSpPr>
          <p:cNvPr id="4" name="Rectangle 3"/>
          <p:cNvSpPr/>
          <p:nvPr/>
        </p:nvSpPr>
        <p:spPr>
          <a:xfrm>
            <a:off x="429491" y="691459"/>
            <a:ext cx="11471564" cy="1451679"/>
          </a:xfrm>
          <a:prstGeom prst="rect">
            <a:avLst/>
          </a:prstGeom>
        </p:spPr>
        <p:txBody>
          <a:bodyPr wrap="square">
            <a:spAutoFit/>
          </a:bodyPr>
          <a:lstStyle/>
          <a:p>
            <a:pPr lvl="1" algn="just" fontAlgn="base">
              <a:spcBef>
                <a:spcPct val="0"/>
              </a:spcBef>
              <a:spcAft>
                <a:spcPts val="1000"/>
              </a:spcAft>
              <a:buClr>
                <a:srgbClr val="000000"/>
              </a:buClr>
            </a:pPr>
            <a:r>
              <a:rPr lang="en-GB" altLang="en-US" sz="2000" dirty="0">
                <a:solidFill>
                  <a:srgbClr val="000000"/>
                </a:solidFill>
                <a:latin typeface="Times New Roman" pitchFamily="18" charset="0"/>
                <a:cs typeface="Arial" pitchFamily="34" charset="0"/>
              </a:rPr>
              <a:t>2. </a:t>
            </a:r>
            <a:r>
              <a:rPr lang="en-US" altLang="en-US" sz="2000" dirty="0">
                <a:solidFill>
                  <a:srgbClr val="000000"/>
                </a:solidFill>
                <a:latin typeface="Times New Roman" pitchFamily="18" charset="0"/>
                <a:cs typeface="Arial" pitchFamily="34" charset="0"/>
              </a:rPr>
              <a:t>A half wave rectifier with capacitor filter is supplied from transformer having peak secondary voltage 20V and </a:t>
            </a:r>
            <a:r>
              <a:rPr lang="en-US" altLang="en-US" sz="2000" dirty="0" err="1">
                <a:solidFill>
                  <a:srgbClr val="000000"/>
                </a:solidFill>
                <a:latin typeface="Times New Roman" pitchFamily="18" charset="0"/>
                <a:cs typeface="Arial" pitchFamily="34" charset="0"/>
              </a:rPr>
              <a:t>freq</a:t>
            </a:r>
            <a:r>
              <a:rPr lang="en-US" altLang="en-US" sz="2000" dirty="0">
                <a:solidFill>
                  <a:srgbClr val="000000"/>
                </a:solidFill>
                <a:latin typeface="Times New Roman" pitchFamily="18" charset="0"/>
                <a:cs typeface="Arial" pitchFamily="34" charset="0"/>
              </a:rPr>
              <a:t> 50Hz.  The load resistance is 560Ω and capacitor used is 1000μF.  Calculate ripple factor and dc output voltage. Draw the filtered output  and label peak and dc value. </a:t>
            </a:r>
          </a:p>
          <a:p>
            <a:pPr lvl="1" algn="just" fontAlgn="base">
              <a:spcBef>
                <a:spcPct val="0"/>
              </a:spcBef>
              <a:spcAft>
                <a:spcPts val="1000"/>
              </a:spcAft>
              <a:buClr>
                <a:srgbClr val="000000"/>
              </a:buClr>
            </a:pPr>
            <a:endParaRPr lang="en-US" altLang="en-US" sz="2000" dirty="0">
              <a:solidFill>
                <a:srgbClr val="000000"/>
              </a:solidFill>
              <a:latin typeface="Times New Roman" pitchFamily="18" charset="0"/>
              <a:cs typeface="Arial" pitchFamily="34" charset="0"/>
            </a:endParaRPr>
          </a:p>
        </p:txBody>
      </p:sp>
      <p:sp>
        <p:nvSpPr>
          <p:cNvPr id="5" name="Rectangle 4"/>
          <p:cNvSpPr/>
          <p:nvPr/>
        </p:nvSpPr>
        <p:spPr>
          <a:xfrm>
            <a:off x="429491" y="5805890"/>
            <a:ext cx="2961067" cy="400110"/>
          </a:xfrm>
          <a:prstGeom prst="rect">
            <a:avLst/>
          </a:prstGeom>
        </p:spPr>
        <p:txBody>
          <a:bodyPr wrap="none">
            <a:spAutoFit/>
          </a:bodyPr>
          <a:lstStyle/>
          <a:p>
            <a:pPr lvl="1" algn="just" fontAlgn="base">
              <a:spcBef>
                <a:spcPct val="0"/>
              </a:spcBef>
              <a:spcAft>
                <a:spcPts val="1000"/>
              </a:spcAft>
              <a:buClr>
                <a:srgbClr val="000000"/>
              </a:buClr>
            </a:pPr>
            <a:r>
              <a:rPr lang="en-US" altLang="en-US" sz="2000" dirty="0">
                <a:solidFill>
                  <a:schemeClr val="accent2"/>
                </a:solidFill>
                <a:latin typeface="Times New Roman" pitchFamily="18" charset="0"/>
                <a:cs typeface="Arial" pitchFamily="34" charset="0"/>
              </a:rPr>
              <a:t>(Ans:0.0103, 19.65V) </a:t>
            </a:r>
            <a:endParaRPr lang="en-US" altLang="en-US" sz="2000" dirty="0">
              <a:solidFill>
                <a:schemeClr val="accent2"/>
              </a:solidFill>
              <a:latin typeface="Arial" pitchFamily="34" charset="0"/>
              <a:cs typeface="Arial" pitchFamily="34" charset="0"/>
            </a:endParaRPr>
          </a:p>
        </p:txBody>
      </p:sp>
      <p:pic>
        <p:nvPicPr>
          <p:cNvPr id="6" name="Picture 43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3272" y="4022661"/>
            <a:ext cx="6158346" cy="2333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5724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Department of Electronics &amp; Communication Engineering</a:t>
            </a:r>
            <a:endParaRPr lang="en-IN" dirty="0"/>
          </a:p>
        </p:txBody>
      </p:sp>
      <p:sp>
        <p:nvSpPr>
          <p:cNvPr id="3" name="Slide Number Placeholder 2"/>
          <p:cNvSpPr>
            <a:spLocks noGrp="1"/>
          </p:cNvSpPr>
          <p:nvPr>
            <p:ph type="sldNum" sz="quarter" idx="12"/>
          </p:nvPr>
        </p:nvSpPr>
        <p:spPr/>
        <p:txBody>
          <a:bodyPr/>
          <a:lstStyle/>
          <a:p>
            <a:fld id="{77AB18A3-9443-42CE-83B9-DF240F8D6231}" type="slidenum">
              <a:rPr lang="en-IN" smtClean="0"/>
              <a:t>61</a:t>
            </a:fld>
            <a:endParaRPr lang="en-IN"/>
          </a:p>
        </p:txBody>
      </p:sp>
      <p:sp>
        <p:nvSpPr>
          <p:cNvPr id="4" name="Rectangle 3"/>
          <p:cNvSpPr/>
          <p:nvPr/>
        </p:nvSpPr>
        <p:spPr>
          <a:xfrm>
            <a:off x="415637" y="709274"/>
            <a:ext cx="11499272" cy="5375831"/>
          </a:xfrm>
          <a:prstGeom prst="rect">
            <a:avLst/>
          </a:prstGeom>
        </p:spPr>
        <p:txBody>
          <a:bodyPr wrap="square">
            <a:spAutoFit/>
          </a:bodyPr>
          <a:lstStyle/>
          <a:p>
            <a:pPr lvl="1" algn="just" fontAlgn="base">
              <a:spcBef>
                <a:spcPct val="0"/>
              </a:spcBef>
              <a:spcAft>
                <a:spcPts val="1000"/>
              </a:spcAft>
              <a:buClr>
                <a:srgbClr val="000000"/>
              </a:buClr>
            </a:pPr>
            <a:r>
              <a:rPr lang="en-GB" altLang="en-US" sz="2000" dirty="0">
                <a:latin typeface="Times New Roman" pitchFamily="18" charset="0"/>
                <a:cs typeface="Arial" pitchFamily="34" charset="0"/>
              </a:rPr>
              <a:t>3. </a:t>
            </a:r>
            <a:r>
              <a:rPr lang="en-US" altLang="en-US" sz="2000" dirty="0">
                <a:latin typeface="Times New Roman" panose="02020603050405020304" pitchFamily="18" charset="0"/>
                <a:cs typeface="Times New Roman" panose="02020603050405020304" pitchFamily="18" charset="0"/>
              </a:rPr>
              <a:t>A full wave rectifier with capacitor filter has to supply an average voltage of 30V to 900Ω load.  Calculate the </a:t>
            </a:r>
            <a:r>
              <a:rPr lang="en-US" altLang="en-US" sz="2000" dirty="0" err="1">
                <a:latin typeface="Times New Roman" panose="02020603050405020304" pitchFamily="18" charset="0"/>
                <a:cs typeface="Times New Roman" panose="02020603050405020304" pitchFamily="18" charset="0"/>
              </a:rPr>
              <a:t>rms</a:t>
            </a:r>
            <a:r>
              <a:rPr lang="en-US" altLang="en-US" sz="2000" dirty="0">
                <a:latin typeface="Times New Roman" panose="02020603050405020304" pitchFamily="18" charset="0"/>
                <a:cs typeface="Times New Roman" panose="02020603050405020304" pitchFamily="18" charset="0"/>
              </a:rPr>
              <a:t> input voltage and value of capacitor such that the ripple factor does not exceed 0.05, assuming f = 50Hz.</a:t>
            </a:r>
          </a:p>
          <a:p>
            <a:pPr lvl="1" algn="just" fontAlgn="base">
              <a:spcBef>
                <a:spcPct val="0"/>
              </a:spcBef>
              <a:spcAft>
                <a:spcPts val="1000"/>
              </a:spcAft>
              <a:buClr>
                <a:srgbClr val="000000"/>
              </a:buClr>
            </a:pPr>
            <a:endParaRPr lang="en-US" altLang="en-US" sz="2000" dirty="0">
              <a:latin typeface="Times New Roman" panose="02020603050405020304" pitchFamily="18" charset="0"/>
              <a:cs typeface="Times New Roman" panose="02020603050405020304" pitchFamily="18" charset="0"/>
            </a:endParaRPr>
          </a:p>
          <a:p>
            <a:pPr lvl="1" algn="just" fontAlgn="base">
              <a:spcBef>
                <a:spcPct val="0"/>
              </a:spcBef>
              <a:spcAft>
                <a:spcPts val="1000"/>
              </a:spcAft>
              <a:buClr>
                <a:srgbClr val="000000"/>
              </a:buClr>
            </a:pPr>
            <a:endParaRPr lang="en-US" altLang="en-US" sz="2000" dirty="0">
              <a:latin typeface="Times New Roman" panose="02020603050405020304" pitchFamily="18" charset="0"/>
              <a:cs typeface="Times New Roman" panose="02020603050405020304" pitchFamily="18" charset="0"/>
            </a:endParaRPr>
          </a:p>
          <a:p>
            <a:pPr lvl="1" algn="just" fontAlgn="base">
              <a:spcBef>
                <a:spcPct val="0"/>
              </a:spcBef>
              <a:spcAft>
                <a:spcPts val="1000"/>
              </a:spcAft>
              <a:buClr>
                <a:srgbClr val="000000"/>
              </a:buClr>
            </a:pPr>
            <a:endParaRPr lang="en-US" altLang="en-US" sz="2000" dirty="0">
              <a:latin typeface="Times New Roman" panose="02020603050405020304" pitchFamily="18" charset="0"/>
              <a:cs typeface="Times New Roman" panose="02020603050405020304" pitchFamily="18" charset="0"/>
            </a:endParaRPr>
          </a:p>
          <a:p>
            <a:pPr lvl="1" algn="just" fontAlgn="base">
              <a:spcBef>
                <a:spcPct val="0"/>
              </a:spcBef>
              <a:spcAft>
                <a:spcPts val="1000"/>
              </a:spcAft>
              <a:buClr>
                <a:srgbClr val="000000"/>
              </a:buClr>
            </a:pPr>
            <a:endParaRPr lang="en-US" altLang="en-US" sz="2000" dirty="0">
              <a:latin typeface="Times New Roman" panose="02020603050405020304" pitchFamily="18" charset="0"/>
              <a:cs typeface="Times New Roman" panose="02020603050405020304" pitchFamily="18" charset="0"/>
            </a:endParaRPr>
          </a:p>
          <a:p>
            <a:pPr lvl="1" algn="just" fontAlgn="base">
              <a:spcBef>
                <a:spcPct val="0"/>
              </a:spcBef>
              <a:spcAft>
                <a:spcPts val="1000"/>
              </a:spcAft>
              <a:buClr>
                <a:srgbClr val="000000"/>
              </a:buClr>
            </a:pPr>
            <a:endParaRPr lang="en-US" altLang="en-US" sz="2000" dirty="0">
              <a:latin typeface="Times New Roman" panose="02020603050405020304" pitchFamily="18" charset="0"/>
              <a:cs typeface="Times New Roman" panose="02020603050405020304" pitchFamily="18" charset="0"/>
            </a:endParaRPr>
          </a:p>
          <a:p>
            <a:pPr lvl="1" algn="just" fontAlgn="base">
              <a:spcBef>
                <a:spcPct val="0"/>
              </a:spcBef>
              <a:spcAft>
                <a:spcPts val="1000"/>
              </a:spcAft>
              <a:buClr>
                <a:srgbClr val="000000"/>
              </a:buClr>
            </a:pPr>
            <a:endParaRPr lang="en-US" altLang="en-US" sz="2000" dirty="0">
              <a:latin typeface="Times New Roman" panose="02020603050405020304" pitchFamily="18" charset="0"/>
              <a:cs typeface="Times New Roman" panose="02020603050405020304" pitchFamily="18" charset="0"/>
            </a:endParaRPr>
          </a:p>
          <a:p>
            <a:pPr lvl="1" algn="just" fontAlgn="base">
              <a:spcBef>
                <a:spcPct val="0"/>
              </a:spcBef>
              <a:spcAft>
                <a:spcPts val="1000"/>
              </a:spcAft>
              <a:buClr>
                <a:srgbClr val="000000"/>
              </a:buClr>
            </a:pPr>
            <a:endParaRPr lang="en-US" altLang="en-US" sz="2000" dirty="0">
              <a:latin typeface="Times New Roman" panose="02020603050405020304" pitchFamily="18" charset="0"/>
              <a:cs typeface="Times New Roman" panose="02020603050405020304" pitchFamily="18" charset="0"/>
            </a:endParaRPr>
          </a:p>
          <a:p>
            <a:pPr lvl="1" algn="just" fontAlgn="base">
              <a:spcBef>
                <a:spcPct val="0"/>
              </a:spcBef>
              <a:spcAft>
                <a:spcPts val="1000"/>
              </a:spcAft>
              <a:buClr>
                <a:srgbClr val="000000"/>
              </a:buClr>
            </a:pPr>
            <a:endParaRPr lang="en-US" altLang="en-US" sz="2000" dirty="0">
              <a:latin typeface="Times New Roman" panose="02020603050405020304" pitchFamily="18" charset="0"/>
              <a:cs typeface="Times New Roman" panose="02020603050405020304" pitchFamily="18" charset="0"/>
            </a:endParaRPr>
          </a:p>
          <a:p>
            <a:pPr lvl="1" algn="just" fontAlgn="base">
              <a:spcBef>
                <a:spcPct val="0"/>
              </a:spcBef>
              <a:spcAft>
                <a:spcPts val="1000"/>
              </a:spcAft>
              <a:buClr>
                <a:srgbClr val="000000"/>
              </a:buClr>
            </a:pPr>
            <a:endParaRPr lang="en-US" altLang="en-US" sz="2000" dirty="0">
              <a:latin typeface="Times New Roman" panose="02020603050405020304" pitchFamily="18" charset="0"/>
              <a:cs typeface="Times New Roman" panose="02020603050405020304" pitchFamily="18" charset="0"/>
            </a:endParaRPr>
          </a:p>
          <a:p>
            <a:pPr lvl="1" algn="just" fontAlgn="base">
              <a:spcBef>
                <a:spcPct val="0"/>
              </a:spcBef>
              <a:spcAft>
                <a:spcPts val="1000"/>
              </a:spcAft>
              <a:buClr>
                <a:srgbClr val="000000"/>
              </a:buClr>
            </a:pPr>
            <a:r>
              <a:rPr lang="en-US" altLang="en-US" sz="2000" dirty="0" err="1">
                <a:solidFill>
                  <a:schemeClr val="accent2"/>
                </a:solidFill>
                <a:latin typeface="Times New Roman" panose="02020603050405020304" pitchFamily="18" charset="0"/>
                <a:cs typeface="Times New Roman" panose="02020603050405020304" pitchFamily="18" charset="0"/>
              </a:rPr>
              <a:t>Ans</a:t>
            </a:r>
            <a:r>
              <a:rPr lang="en-US" altLang="en-US" sz="2000" dirty="0">
                <a:solidFill>
                  <a:schemeClr val="accent2"/>
                </a:solidFill>
                <a:latin typeface="Times New Roman" panose="02020603050405020304" pitchFamily="18" charset="0"/>
                <a:cs typeface="Times New Roman" panose="02020603050405020304" pitchFamily="18" charset="0"/>
              </a:rPr>
              <a:t>: C&gt;64.15microF, </a:t>
            </a:r>
            <a:r>
              <a:rPr lang="en-US" altLang="en-US" sz="2000" dirty="0" err="1">
                <a:solidFill>
                  <a:schemeClr val="accent2"/>
                </a:solidFill>
                <a:latin typeface="Times New Roman" panose="02020603050405020304" pitchFamily="18" charset="0"/>
                <a:cs typeface="Times New Roman" panose="02020603050405020304" pitchFamily="18" charset="0"/>
              </a:rPr>
              <a:t>Vm</a:t>
            </a:r>
            <a:r>
              <a:rPr lang="en-US" altLang="en-US" sz="2000" dirty="0">
                <a:solidFill>
                  <a:schemeClr val="accent2"/>
                </a:solidFill>
                <a:latin typeface="Times New Roman" panose="02020603050405020304" pitchFamily="18" charset="0"/>
                <a:cs typeface="Times New Roman" panose="02020603050405020304" pitchFamily="18" charset="0"/>
              </a:rPr>
              <a:t>=32.59V, </a:t>
            </a:r>
            <a:r>
              <a:rPr lang="en-US" altLang="en-US" sz="2000" dirty="0" err="1">
                <a:solidFill>
                  <a:schemeClr val="accent2"/>
                </a:solidFill>
                <a:latin typeface="Times New Roman" panose="02020603050405020304" pitchFamily="18" charset="0"/>
                <a:cs typeface="Times New Roman" panose="02020603050405020304" pitchFamily="18" charset="0"/>
              </a:rPr>
              <a:t>Vrms</a:t>
            </a:r>
            <a:r>
              <a:rPr lang="en-US" altLang="en-US" sz="2000" dirty="0">
                <a:solidFill>
                  <a:schemeClr val="accent2"/>
                </a:solidFill>
                <a:latin typeface="Times New Roman" panose="02020603050405020304" pitchFamily="18" charset="0"/>
                <a:cs typeface="Times New Roman" panose="02020603050405020304" pitchFamily="18" charset="0"/>
              </a:rPr>
              <a:t>=23V</a:t>
            </a:r>
          </a:p>
        </p:txBody>
      </p:sp>
    </p:spTree>
    <p:extLst>
      <p:ext uri="{BB962C8B-B14F-4D97-AF65-F5344CB8AC3E}">
        <p14:creationId xmlns:p14="http://schemas.microsoft.com/office/powerpoint/2010/main" val="30449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Department of Electronics &amp; Communication Engineering</a:t>
            </a:r>
            <a:endParaRPr lang="en-IN" dirty="0"/>
          </a:p>
        </p:txBody>
      </p:sp>
      <p:sp>
        <p:nvSpPr>
          <p:cNvPr id="3" name="Slide Number Placeholder 2"/>
          <p:cNvSpPr>
            <a:spLocks noGrp="1"/>
          </p:cNvSpPr>
          <p:nvPr>
            <p:ph type="sldNum" sz="quarter" idx="12"/>
          </p:nvPr>
        </p:nvSpPr>
        <p:spPr/>
        <p:txBody>
          <a:bodyPr/>
          <a:lstStyle/>
          <a:p>
            <a:fld id="{77AB18A3-9443-42CE-83B9-DF240F8D6231}" type="slidenum">
              <a:rPr lang="en-IN" smtClean="0"/>
              <a:t>62</a:t>
            </a:fld>
            <a:endParaRPr lang="en-IN"/>
          </a:p>
        </p:txBody>
      </p:sp>
      <p:sp>
        <p:nvSpPr>
          <p:cNvPr id="4" name="Rectangle 3"/>
          <p:cNvSpPr/>
          <p:nvPr/>
        </p:nvSpPr>
        <p:spPr>
          <a:xfrm>
            <a:off x="457200" y="833827"/>
            <a:ext cx="11333018" cy="5324535"/>
          </a:xfrm>
          <a:prstGeom prst="rect">
            <a:avLst/>
          </a:prstGeom>
        </p:spPr>
        <p:txBody>
          <a:bodyPr wrap="square">
            <a:spAutoFit/>
          </a:bodyPr>
          <a:lstStyle/>
          <a:p>
            <a:pPr algn="just"/>
            <a:r>
              <a:rPr lang="en-US" altLang="en-US" sz="2000" dirty="0">
                <a:latin typeface="Times New Roman" panose="02020603050405020304" pitchFamily="18" charset="0"/>
              </a:rPr>
              <a:t> 4. (a) A half wave rectifier is fed from a transformer having turns ratio 6:1.The primary voltage is 110V at 60Hz.  It is decided to have ripple factor of 0.03 and dc load current of 500mA.  Find the value of capacitor needed. 	(b) Repeat for full wave bridge rectifier        </a:t>
            </a:r>
          </a:p>
          <a:p>
            <a:pPr algn="just"/>
            <a:endParaRPr lang="en-US" altLang="en-US" sz="2000" dirty="0">
              <a:latin typeface="Times New Roman" panose="02020603050405020304" pitchFamily="18" charset="0"/>
            </a:endParaRPr>
          </a:p>
          <a:p>
            <a:pPr algn="just"/>
            <a:endParaRPr lang="en-US" altLang="en-US" sz="2000" dirty="0">
              <a:latin typeface="Times New Roman" panose="02020603050405020304" pitchFamily="18" charset="0"/>
            </a:endParaRPr>
          </a:p>
          <a:p>
            <a:pPr algn="just"/>
            <a:endParaRPr lang="en-US" altLang="en-US" sz="2000" dirty="0">
              <a:latin typeface="Times New Roman" panose="02020603050405020304" pitchFamily="18" charset="0"/>
            </a:endParaRPr>
          </a:p>
          <a:p>
            <a:pPr algn="just"/>
            <a:endParaRPr lang="en-US" altLang="en-US" sz="2000" dirty="0">
              <a:latin typeface="Times New Roman" panose="02020603050405020304" pitchFamily="18" charset="0"/>
            </a:endParaRPr>
          </a:p>
          <a:p>
            <a:pPr algn="just"/>
            <a:endParaRPr lang="en-US" altLang="en-US" sz="2000" dirty="0">
              <a:latin typeface="Times New Roman" panose="02020603050405020304" pitchFamily="18" charset="0"/>
            </a:endParaRPr>
          </a:p>
          <a:p>
            <a:pPr algn="just"/>
            <a:endParaRPr lang="en-US" altLang="en-US" sz="2000" dirty="0">
              <a:latin typeface="Times New Roman" panose="02020603050405020304" pitchFamily="18" charset="0"/>
            </a:endParaRPr>
          </a:p>
          <a:p>
            <a:pPr algn="just"/>
            <a:endParaRPr lang="en-US" altLang="en-US" sz="2000" dirty="0">
              <a:latin typeface="Times New Roman" panose="02020603050405020304" pitchFamily="18" charset="0"/>
            </a:endParaRPr>
          </a:p>
          <a:p>
            <a:pPr algn="just"/>
            <a:endParaRPr lang="en-US" altLang="en-US" sz="2000" dirty="0">
              <a:latin typeface="Times New Roman" panose="02020603050405020304" pitchFamily="18" charset="0"/>
            </a:endParaRPr>
          </a:p>
          <a:p>
            <a:pPr algn="just"/>
            <a:endParaRPr lang="en-US" altLang="en-US" sz="2000" dirty="0">
              <a:latin typeface="Times New Roman" panose="02020603050405020304" pitchFamily="18" charset="0"/>
            </a:endParaRPr>
          </a:p>
          <a:p>
            <a:pPr algn="just"/>
            <a:endParaRPr lang="en-US" altLang="en-US" sz="2000" dirty="0">
              <a:latin typeface="Times New Roman" panose="02020603050405020304" pitchFamily="18" charset="0"/>
            </a:endParaRPr>
          </a:p>
          <a:p>
            <a:pPr algn="just"/>
            <a:endParaRPr lang="en-US" altLang="en-US" sz="2000" dirty="0">
              <a:latin typeface="Times New Roman" panose="02020603050405020304" pitchFamily="18" charset="0"/>
            </a:endParaRPr>
          </a:p>
          <a:p>
            <a:pPr algn="just"/>
            <a:endParaRPr lang="en-US" altLang="en-US" sz="2000" dirty="0">
              <a:latin typeface="Times New Roman" panose="02020603050405020304" pitchFamily="18" charset="0"/>
            </a:endParaRPr>
          </a:p>
          <a:p>
            <a:pPr algn="just"/>
            <a:endParaRPr lang="en-US" altLang="en-US" sz="2000" dirty="0">
              <a:latin typeface="Times New Roman" panose="02020603050405020304" pitchFamily="18" charset="0"/>
            </a:endParaRPr>
          </a:p>
          <a:p>
            <a:pPr algn="just"/>
            <a:r>
              <a:rPr lang="en-US" altLang="en-US" sz="2000" dirty="0" err="1">
                <a:latin typeface="Times New Roman" panose="02020603050405020304" pitchFamily="18" charset="0"/>
              </a:rPr>
              <a:t>Ans</a:t>
            </a:r>
            <a:r>
              <a:rPr lang="en-US" altLang="en-US" sz="2000" dirty="0">
                <a:latin typeface="Times New Roman" panose="02020603050405020304" pitchFamily="18" charset="0"/>
              </a:rPr>
              <a:t>: C=3.25mF                                        </a:t>
            </a:r>
            <a:endParaRPr lang="en-IN" sz="2000" dirty="0"/>
          </a:p>
        </p:txBody>
      </p:sp>
    </p:spTree>
    <p:extLst>
      <p:ext uri="{BB962C8B-B14F-4D97-AF65-F5344CB8AC3E}">
        <p14:creationId xmlns:p14="http://schemas.microsoft.com/office/powerpoint/2010/main" val="15138033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Department of Electronics &amp; Communication Engineering</a:t>
            </a:r>
            <a:endParaRPr lang="en-IN" dirty="0"/>
          </a:p>
        </p:txBody>
      </p:sp>
      <p:sp>
        <p:nvSpPr>
          <p:cNvPr id="3" name="Slide Number Placeholder 2"/>
          <p:cNvSpPr>
            <a:spLocks noGrp="1"/>
          </p:cNvSpPr>
          <p:nvPr>
            <p:ph type="sldNum" sz="quarter" idx="12"/>
          </p:nvPr>
        </p:nvSpPr>
        <p:spPr/>
        <p:txBody>
          <a:bodyPr/>
          <a:lstStyle/>
          <a:p>
            <a:fld id="{77AB18A3-9443-42CE-83B9-DF240F8D6231}" type="slidenum">
              <a:rPr lang="en-IN" smtClean="0"/>
              <a:t>63</a:t>
            </a:fld>
            <a:endParaRPr lang="en-IN"/>
          </a:p>
        </p:txBody>
      </p:sp>
      <p:sp>
        <p:nvSpPr>
          <p:cNvPr id="4" name="Rectangle 3"/>
          <p:cNvSpPr/>
          <p:nvPr/>
        </p:nvSpPr>
        <p:spPr>
          <a:xfrm>
            <a:off x="374072" y="741724"/>
            <a:ext cx="11554691" cy="1077218"/>
          </a:xfrm>
          <a:prstGeom prst="rect">
            <a:avLst/>
          </a:prstGeom>
        </p:spPr>
        <p:txBody>
          <a:bodyPr wrap="square">
            <a:spAutoFit/>
          </a:bodyPr>
          <a:lstStyle/>
          <a:p>
            <a:pPr marL="609600" indent="-609600" algn="just"/>
            <a:r>
              <a:rPr lang="en-US" altLang="en-US" sz="2400" dirty="0">
                <a:latin typeface="Times New Roman" panose="02020603050405020304" pitchFamily="18" charset="0"/>
              </a:rPr>
              <a:t>5</a:t>
            </a:r>
            <a:r>
              <a:rPr lang="en-US" altLang="en-US" sz="2000" dirty="0">
                <a:latin typeface="Times New Roman" panose="02020603050405020304" pitchFamily="18" charset="0"/>
              </a:rPr>
              <a:t>. A load is to be supplied 10mA current at 5V dc, with ripple not more than 0.2%.  Calculate the value of capacitor needed for the full wave bridge rectifier.  Also, if the primary voltage of transformer is 220V at 50Hz, calculate the turns ratio needed.				</a:t>
            </a:r>
            <a:endParaRPr lang="en-US" altLang="en-US" sz="2000" dirty="0">
              <a:latin typeface="Arial" pitchFamily="34" charset="0"/>
              <a:cs typeface="Arial" pitchFamily="34" charset="0"/>
            </a:endParaRPr>
          </a:p>
        </p:txBody>
      </p:sp>
      <p:sp>
        <p:nvSpPr>
          <p:cNvPr id="5" name="Rectangle 4"/>
          <p:cNvSpPr/>
          <p:nvPr/>
        </p:nvSpPr>
        <p:spPr>
          <a:xfrm>
            <a:off x="726649" y="5627316"/>
            <a:ext cx="1871794" cy="369332"/>
          </a:xfrm>
          <a:prstGeom prst="rect">
            <a:avLst/>
          </a:prstGeom>
        </p:spPr>
        <p:txBody>
          <a:bodyPr wrap="none">
            <a:spAutoFit/>
          </a:bodyPr>
          <a:lstStyle/>
          <a:p>
            <a:pPr marL="609600" indent="-609600" algn="just"/>
            <a:r>
              <a:rPr lang="en-US" altLang="en-US" dirty="0">
                <a:solidFill>
                  <a:schemeClr val="accent2"/>
                </a:solidFill>
                <a:latin typeface="Times New Roman" panose="02020603050405020304" pitchFamily="18" charset="0"/>
              </a:rPr>
              <a:t>(</a:t>
            </a:r>
            <a:r>
              <a:rPr lang="en-US" altLang="en-US" dirty="0" err="1">
                <a:solidFill>
                  <a:schemeClr val="accent2"/>
                </a:solidFill>
                <a:latin typeface="Times New Roman" panose="02020603050405020304" pitchFamily="18" charset="0"/>
              </a:rPr>
              <a:t>Ans</a:t>
            </a:r>
            <a:r>
              <a:rPr lang="en-US" altLang="en-US" dirty="0">
                <a:solidFill>
                  <a:schemeClr val="accent2"/>
                </a:solidFill>
                <a:latin typeface="Times New Roman" panose="02020603050405020304" pitchFamily="18" charset="0"/>
              </a:rPr>
              <a:t>: 2.89mF, 62)</a:t>
            </a:r>
          </a:p>
        </p:txBody>
      </p:sp>
    </p:spTree>
    <p:extLst>
      <p:ext uri="{BB962C8B-B14F-4D97-AF65-F5344CB8AC3E}">
        <p14:creationId xmlns:p14="http://schemas.microsoft.com/office/powerpoint/2010/main" val="113316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0373" y="350550"/>
            <a:ext cx="8229600" cy="827087"/>
          </a:xfrm>
        </p:spPr>
        <p:txBody>
          <a:bodyPr/>
          <a:lstStyle/>
          <a:p>
            <a:r>
              <a:rPr lang="en-US" dirty="0">
                <a:solidFill>
                  <a:schemeClr val="accent2"/>
                </a:solidFill>
              </a:rPr>
              <a:t>Summary</a:t>
            </a:r>
            <a:endParaRPr lang="en-GB" dirty="0">
              <a:solidFill>
                <a:schemeClr val="accent2"/>
              </a:solidFill>
            </a:endParaRPr>
          </a:p>
        </p:txBody>
      </p:sp>
      <p:sp>
        <p:nvSpPr>
          <p:cNvPr id="4" name="Slide Number Placeholder 3"/>
          <p:cNvSpPr>
            <a:spLocks noGrp="1"/>
          </p:cNvSpPr>
          <p:nvPr>
            <p:ph type="sldNum" sz="quarter" idx="12"/>
          </p:nvPr>
        </p:nvSpPr>
        <p:spPr>
          <a:xfrm>
            <a:off x="8674100" y="9067800"/>
            <a:ext cx="2133600" cy="365125"/>
          </a:xfrm>
        </p:spPr>
        <p:txBody>
          <a:bodyPr/>
          <a:lstStyle/>
          <a:p>
            <a:fld id="{7DB72B6B-351E-47F5-8A9F-408C781D2328}" type="slidenum">
              <a:rPr lang="en-US" smtClean="0"/>
              <a:t>64</a:t>
            </a:fld>
            <a:endParaRPr lang="en-US" dirty="0"/>
          </a:p>
        </p:txBody>
      </p:sp>
      <p:sp>
        <p:nvSpPr>
          <p:cNvPr id="8" name="Rectangle 6"/>
          <p:cNvSpPr>
            <a:spLocks noChangeArrowheads="1"/>
          </p:cNvSpPr>
          <p:nvPr/>
        </p:nvSpPr>
        <p:spPr bwMode="auto">
          <a:xfrm>
            <a:off x="1752601" y="1556266"/>
            <a:ext cx="8461917"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endParaRPr lang="en-GB" altLang="en-US" sz="2400" dirty="0"/>
          </a:p>
          <a:p>
            <a:pPr marL="512763" indent="-401638" eaLnBrk="0" hangingPunct="0">
              <a:lnSpc>
                <a:spcPct val="150000"/>
              </a:lnSpc>
              <a:buFontTx/>
              <a:buChar char="•"/>
            </a:pPr>
            <a:r>
              <a:rPr lang="en-US" altLang="en-US" sz="2400" dirty="0">
                <a:solidFill>
                  <a:srgbClr val="000000"/>
                </a:solidFill>
                <a:latin typeface="Times New Roman" pitchFamily="18" charset="0"/>
                <a:cs typeface="Times New Roman" pitchFamily="18" charset="0"/>
              </a:rPr>
              <a:t>Discuss block diagram of a basic DC power supply unit. </a:t>
            </a:r>
            <a:endParaRPr lang="en-GB" altLang="en-US" sz="2400" dirty="0"/>
          </a:p>
          <a:p>
            <a:pPr marL="512763" indent="-401638" eaLnBrk="0" hangingPunct="0">
              <a:lnSpc>
                <a:spcPct val="150000"/>
              </a:lnSpc>
              <a:buFontTx/>
              <a:buChar char="•"/>
            </a:pPr>
            <a:r>
              <a:rPr lang="en-US" altLang="en-US" sz="2400" dirty="0">
                <a:solidFill>
                  <a:srgbClr val="000000"/>
                </a:solidFill>
                <a:latin typeface="Times New Roman" pitchFamily="18" charset="0"/>
                <a:cs typeface="Times New Roman" pitchFamily="18" charset="0"/>
              </a:rPr>
              <a:t>Explain and analyze the working of  various rectifier circuits.</a:t>
            </a:r>
            <a:endParaRPr lang="en-GB" altLang="en-US" sz="2400" dirty="0"/>
          </a:p>
          <a:p>
            <a:pPr marL="512763" indent="-401638" eaLnBrk="0" hangingPunct="0">
              <a:lnSpc>
                <a:spcPct val="150000"/>
              </a:lnSpc>
              <a:buFontTx/>
              <a:buChar char="•"/>
            </a:pPr>
            <a:r>
              <a:rPr lang="en-US" altLang="en-US" sz="2400" dirty="0">
                <a:solidFill>
                  <a:srgbClr val="000000"/>
                </a:solidFill>
                <a:latin typeface="Times New Roman" pitchFamily="18" charset="0"/>
                <a:cs typeface="Times New Roman" pitchFamily="18" charset="0"/>
              </a:rPr>
              <a:t>Evaluate Output DC value, ripple factor, efficiency and </a:t>
            </a:r>
            <a:r>
              <a:rPr lang="en-US" altLang="en-US" sz="2400" i="1" dirty="0">
                <a:solidFill>
                  <a:srgbClr val="000000"/>
                </a:solidFill>
                <a:latin typeface="Times New Roman" pitchFamily="18" charset="0"/>
                <a:cs typeface="Times New Roman" pitchFamily="18" charset="0"/>
              </a:rPr>
              <a:t>PIV</a:t>
            </a:r>
            <a:r>
              <a:rPr lang="en-US" altLang="en-US" sz="2400" dirty="0">
                <a:solidFill>
                  <a:srgbClr val="000000"/>
                </a:solidFill>
                <a:latin typeface="Times New Roman" pitchFamily="18" charset="0"/>
                <a:cs typeface="Times New Roman" pitchFamily="18" charset="0"/>
              </a:rPr>
              <a:t>, of different rectifier circuits.</a:t>
            </a:r>
          </a:p>
          <a:p>
            <a:pPr marL="512763" indent="-401638" eaLnBrk="0" hangingPunct="0">
              <a:lnSpc>
                <a:spcPct val="150000"/>
              </a:lnSpc>
              <a:buFontTx/>
              <a:buChar char="•"/>
            </a:pPr>
            <a:r>
              <a:rPr lang="en-GB" altLang="en-US" sz="2400" dirty="0">
                <a:solidFill>
                  <a:srgbClr val="000000"/>
                </a:solidFill>
                <a:latin typeface="Times New Roman" pitchFamily="18" charset="0"/>
                <a:ea typeface="Calibri" pitchFamily="34" charset="0"/>
                <a:cs typeface="Times New Roman" pitchFamily="18" charset="0"/>
              </a:rPr>
              <a:t>Explain the working of rectifier circuits with capacitor filter</a:t>
            </a:r>
            <a:endParaRPr lang="en-US" altLang="en-US" sz="2400" dirty="0"/>
          </a:p>
        </p:txBody>
      </p:sp>
    </p:spTree>
    <p:extLst>
      <p:ext uri="{BB962C8B-B14F-4D97-AF65-F5344CB8AC3E}">
        <p14:creationId xmlns:p14="http://schemas.microsoft.com/office/powerpoint/2010/main" val="942266440"/>
      </p:ext>
    </p:extLst>
  </p:cSld>
  <p:clrMapOvr>
    <a:masterClrMapping/>
  </p:clrMapOvr>
  <mc:AlternateContent xmlns:mc="http://schemas.openxmlformats.org/markup-compatibility/2006" xmlns:p14="http://schemas.microsoft.com/office/powerpoint/2010/main">
    <mc:Choice Requires="p14">
      <p:transition spd="slow" p14:dur="3400" advTm="4000">
        <p14:reveal/>
      </p:transition>
    </mc:Choice>
    <mc:Fallback xmlns="">
      <p:transition spd="slow" advTm="4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8872"/>
            <a:ext cx="10515600" cy="554183"/>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Block diagram of a DC power supply</a:t>
            </a:r>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7</a:t>
            </a:fld>
            <a:endParaRPr lang="en-IN"/>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345623"/>
            <a:ext cx="10314709" cy="5048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4797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458200" y="6553201"/>
            <a:ext cx="2133600" cy="365125"/>
          </a:xfrm>
        </p:spPr>
        <p:txBody>
          <a:bodyPr/>
          <a:lstStyle/>
          <a:p>
            <a:fld id="{7DB72B6B-351E-47F5-8A9F-408C781D2328}" type="slidenum">
              <a:rPr lang="en-US" smtClean="0">
                <a:solidFill>
                  <a:schemeClr val="bg1"/>
                </a:solidFill>
              </a:rPr>
              <a:t>8</a:t>
            </a:fld>
            <a:endParaRPr lang="en-US" dirty="0">
              <a:solidFill>
                <a:schemeClr val="bg1"/>
              </a:solidFill>
            </a:endParaRPr>
          </a:p>
        </p:txBody>
      </p:sp>
      <p:sp>
        <p:nvSpPr>
          <p:cNvPr id="8" name="Rectangle 2"/>
          <p:cNvSpPr txBox="1">
            <a:spLocks noChangeArrowheads="1"/>
          </p:cNvSpPr>
          <p:nvPr/>
        </p:nvSpPr>
        <p:spPr>
          <a:xfrm>
            <a:off x="3048000" y="826994"/>
            <a:ext cx="5929746" cy="468406"/>
          </a:xfrm>
          <a:prstGeom prst="rect">
            <a:avLst/>
          </a:prstGeom>
        </p:spPr>
        <p:txBody>
          <a:bodyPr vert="horz" lIns="91440" tIns="45720" rIns="91440" bIns="45720" rtlCol="0" anchor="t">
            <a:no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altLang="en-US" sz="2800" i="0" dirty="0">
                <a:solidFill>
                  <a:schemeClr val="accent2"/>
                </a:solidFill>
                <a:latin typeface="Times New Roman" panose="02020603050405020304" pitchFamily="18" charset="0"/>
                <a:cs typeface="Times New Roman" panose="02020603050405020304" pitchFamily="18" charset="0"/>
              </a:rPr>
              <a:t>Steps of conversion</a:t>
            </a:r>
          </a:p>
        </p:txBody>
      </p:sp>
      <p:sp>
        <p:nvSpPr>
          <p:cNvPr id="9" name="Rectangle 8"/>
          <p:cNvSpPr/>
          <p:nvPr/>
        </p:nvSpPr>
        <p:spPr>
          <a:xfrm>
            <a:off x="1548075" y="3352800"/>
            <a:ext cx="407852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lgn="just">
              <a:spcBef>
                <a:spcPct val="20000"/>
              </a:spcBef>
            </a:pPr>
            <a:r>
              <a:rPr lang="en-US" sz="2400" dirty="0"/>
              <a:t> Step down transformer</a:t>
            </a:r>
            <a:endParaRPr lang="en-GB" sz="2400" dirty="0"/>
          </a:p>
          <a:p>
            <a:pPr marL="342900" indent="-342900" algn="just">
              <a:spcBef>
                <a:spcPct val="20000"/>
              </a:spcBef>
              <a:buFont typeface="Arial" panose="020B0604020202020204" pitchFamily="34" charset="0"/>
              <a:buChar char="•"/>
            </a:pPr>
            <a:endParaRPr lang="en-US" sz="2400" dirty="0"/>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1548074" y="1386112"/>
            <a:ext cx="3733937" cy="19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8692172" y="1261428"/>
            <a:ext cx="3153464" cy="179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p:nvPr/>
        </p:nvPicPr>
        <p:blipFill>
          <a:blip r:embed="rId5">
            <a:extLst>
              <a:ext uri="{28A0092B-C50C-407E-A947-70E740481C1C}">
                <a14:useLocalDpi xmlns:a14="http://schemas.microsoft.com/office/drawing/2010/main" val="0"/>
              </a:ext>
            </a:extLst>
          </a:blip>
          <a:srcRect/>
          <a:stretch>
            <a:fillRect/>
          </a:stretch>
        </p:blipFill>
        <p:spPr bwMode="auto">
          <a:xfrm>
            <a:off x="5626597" y="1330939"/>
            <a:ext cx="3065575" cy="1765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6851897" y="5928267"/>
            <a:ext cx="3899230" cy="461665"/>
          </a:xfrm>
          <a:prstGeom prst="rect">
            <a:avLst/>
          </a:prstGeom>
        </p:spPr>
        <p:txBody>
          <a:bodyPr wrap="square">
            <a:spAutoFit/>
          </a:bodyPr>
          <a:lstStyle/>
          <a:p>
            <a:pPr algn="just">
              <a:spcBef>
                <a:spcPct val="20000"/>
              </a:spcBef>
            </a:pPr>
            <a:r>
              <a:rPr lang="en-US" sz="2400" dirty="0"/>
              <a:t> Regulator output (Pure DC)</a:t>
            </a:r>
            <a:endParaRPr lang="en-GB" sz="2400" dirty="0"/>
          </a:p>
        </p:txBody>
      </p:sp>
      <p:pic>
        <p:nvPicPr>
          <p:cNvPr id="14" name="Picture 13"/>
          <p:cNvPicPr/>
          <p:nvPr/>
        </p:nvPicPr>
        <p:blipFill>
          <a:blip r:embed="rId6">
            <a:extLst>
              <a:ext uri="{28A0092B-C50C-407E-A947-70E740481C1C}">
                <a14:useLocalDpi xmlns:a14="http://schemas.microsoft.com/office/drawing/2010/main" val="0"/>
              </a:ext>
            </a:extLst>
          </a:blip>
          <a:srcRect/>
          <a:stretch>
            <a:fillRect/>
          </a:stretch>
        </p:blipFill>
        <p:spPr bwMode="auto">
          <a:xfrm>
            <a:off x="1853011" y="4000604"/>
            <a:ext cx="3429001" cy="1674959"/>
          </a:xfrm>
          <a:prstGeom prst="rect">
            <a:avLst/>
          </a:prstGeom>
          <a:noFill/>
          <a:ln>
            <a:noFill/>
          </a:ln>
        </p:spPr>
      </p:pic>
      <p:pic>
        <p:nvPicPr>
          <p:cNvPr id="15" name="Picture 14"/>
          <p:cNvPicPr/>
          <p:nvPr/>
        </p:nvPicPr>
        <p:blipFill>
          <a:blip r:embed="rId7">
            <a:extLst>
              <a:ext uri="{28A0092B-C50C-407E-A947-70E740481C1C}">
                <a14:useLocalDpi xmlns:a14="http://schemas.microsoft.com/office/drawing/2010/main" val="0"/>
              </a:ext>
            </a:extLst>
          </a:blip>
          <a:srcRect/>
          <a:stretch>
            <a:fillRect/>
          </a:stretch>
        </p:blipFill>
        <p:spPr bwMode="auto">
          <a:xfrm>
            <a:off x="7734712" y="4390065"/>
            <a:ext cx="2133600" cy="1280160"/>
          </a:xfrm>
          <a:prstGeom prst="rect">
            <a:avLst/>
          </a:prstGeom>
          <a:noFill/>
          <a:ln>
            <a:noFill/>
          </a:ln>
        </p:spPr>
      </p:pic>
      <p:sp>
        <p:nvSpPr>
          <p:cNvPr id="16" name="Rectangle 15"/>
          <p:cNvSpPr/>
          <p:nvPr/>
        </p:nvSpPr>
        <p:spPr>
          <a:xfrm>
            <a:off x="2209800" y="5928267"/>
            <a:ext cx="2904284" cy="461665"/>
          </a:xfrm>
          <a:prstGeom prst="rect">
            <a:avLst/>
          </a:prstGeom>
        </p:spPr>
        <p:txBody>
          <a:bodyPr wrap="square">
            <a:spAutoFit/>
          </a:bodyPr>
          <a:lstStyle/>
          <a:p>
            <a:pPr algn="just">
              <a:spcBef>
                <a:spcPct val="20000"/>
              </a:spcBef>
            </a:pPr>
            <a:r>
              <a:rPr lang="en-US" sz="2400" dirty="0"/>
              <a:t> Filtered output</a:t>
            </a:r>
          </a:p>
        </p:txBody>
      </p:sp>
      <p:sp>
        <p:nvSpPr>
          <p:cNvPr id="17" name="Rectangle 16"/>
          <p:cNvSpPr/>
          <p:nvPr/>
        </p:nvSpPr>
        <p:spPr>
          <a:xfrm>
            <a:off x="6107168" y="3316620"/>
            <a:ext cx="5738468" cy="1073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spcBef>
                <a:spcPct val="20000"/>
              </a:spcBef>
            </a:pPr>
            <a:r>
              <a:rPr lang="en-US" sz="2400" dirty="0"/>
              <a:t> Rectified output w.r.t. transformer output</a:t>
            </a:r>
          </a:p>
        </p:txBody>
      </p:sp>
      <p:sp>
        <p:nvSpPr>
          <p:cNvPr id="5" name="Footer Placeholder 4"/>
          <p:cNvSpPr>
            <a:spLocks noGrp="1"/>
          </p:cNvSpPr>
          <p:nvPr>
            <p:ph type="ftr" sz="quarter" idx="11"/>
          </p:nvPr>
        </p:nvSpPr>
        <p:spPr/>
        <p:txBody>
          <a:bodyPr/>
          <a:lstStyle/>
          <a:p>
            <a:r>
              <a:rPr lang="en-IN"/>
              <a:t>Department of Electronics &amp; Communication Engineering</a:t>
            </a:r>
          </a:p>
        </p:txBody>
      </p:sp>
    </p:spTree>
    <p:extLst>
      <p:ext uri="{BB962C8B-B14F-4D97-AF65-F5344CB8AC3E}">
        <p14:creationId xmlns:p14="http://schemas.microsoft.com/office/powerpoint/2010/main" val="725416893"/>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0652"/>
            <a:ext cx="10515600" cy="1325563"/>
          </a:xfrm>
        </p:spPr>
        <p:txBody>
          <a:bodyPr/>
          <a:lstStyle/>
          <a:p>
            <a:r>
              <a:rPr lang="en-US" dirty="0">
                <a:solidFill>
                  <a:schemeClr val="accent2">
                    <a:lumMod val="75000"/>
                  </a:schemeClr>
                </a:solidFill>
              </a:rPr>
              <a:t>Rectifier</a:t>
            </a:r>
            <a:endParaRPr lang="en-IN" dirty="0">
              <a:solidFill>
                <a:schemeClr val="accent2">
                  <a:lumMod val="75000"/>
                </a:schemeClr>
              </a:solidFill>
            </a:endParaRPr>
          </a:p>
        </p:txBody>
      </p:sp>
      <p:sp>
        <p:nvSpPr>
          <p:cNvPr id="3" name="Content Placeholder 2"/>
          <p:cNvSpPr>
            <a:spLocks noGrp="1"/>
          </p:cNvSpPr>
          <p:nvPr>
            <p:ph idx="1"/>
          </p:nvPr>
        </p:nvSpPr>
        <p:spPr/>
        <p:txBody>
          <a:bodyPr/>
          <a:lstStyle/>
          <a:p>
            <a:r>
              <a:rPr lang="en-US" dirty="0"/>
              <a:t>Converts AC to pulsating DC</a:t>
            </a:r>
          </a:p>
          <a:p>
            <a:r>
              <a:rPr lang="en-US" dirty="0"/>
              <a:t>Diode is the primary element</a:t>
            </a:r>
          </a:p>
          <a:p>
            <a:r>
              <a:rPr lang="en-IN" dirty="0"/>
              <a:t>Half wave rectifier</a:t>
            </a:r>
          </a:p>
          <a:p>
            <a:r>
              <a:rPr lang="en-IN" dirty="0"/>
              <a:t>Full wave rectifier </a:t>
            </a:r>
          </a:p>
          <a:p>
            <a:pPr lvl="1"/>
            <a:r>
              <a:rPr lang="en-IN" dirty="0"/>
              <a:t>Centre tapped full wave rectifier</a:t>
            </a:r>
          </a:p>
          <a:p>
            <a:pPr lvl="1"/>
            <a:r>
              <a:rPr lang="en-IN" dirty="0"/>
              <a:t>Full wave bridge rectifier</a:t>
            </a:r>
          </a:p>
          <a:p>
            <a:endParaRPr lang="en-IN" dirty="0"/>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9</a:t>
            </a:fld>
            <a:endParaRPr lang="en-IN"/>
          </a:p>
        </p:txBody>
      </p:sp>
    </p:spTree>
    <p:extLst>
      <p:ext uri="{BB962C8B-B14F-4D97-AF65-F5344CB8AC3E}">
        <p14:creationId xmlns:p14="http://schemas.microsoft.com/office/powerpoint/2010/main" val="2525789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ifiedby xmlns="803c8e6e-8136-4d7d-af1c-024f8e6687c9">
      <UserInfo>
        <DisplayName/>
        <AccountId xsi:nil="true"/>
        <AccountType/>
      </UserInfo>
    </Modifiedby>
    <lcf76f155ced4ddcb4097134ff3c332f xmlns="803c8e6e-8136-4d7d-af1c-024f8e6687c9">
      <Terms xmlns="http://schemas.microsoft.com/office/infopath/2007/PartnerControls"/>
    </lcf76f155ced4ddcb4097134ff3c332f>
    <TaxCatchAll xmlns="6464b784-94fc-4d5d-8912-f9bf3537367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7BEEAC-AD9C-4B7D-B6DC-8602555AA4B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A94CB9E-FC3F-432A-9D48-7EA47CFCF240}"/>
</file>

<file path=customXml/itemProps3.xml><?xml version="1.0" encoding="utf-8"?>
<ds:datastoreItem xmlns:ds="http://schemas.openxmlformats.org/officeDocument/2006/customXml" ds:itemID="{C5C6A125-55B3-4486-A244-28D41434B1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3097</TotalTime>
  <Words>2285</Words>
  <Application>Microsoft Office PowerPoint</Application>
  <PresentationFormat>Widescreen</PresentationFormat>
  <Paragraphs>565</Paragraphs>
  <Slides>64</Slides>
  <Notes>12</Notes>
  <HiddenSlides>1</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Chapter 1: Diodes and Applications  </vt:lpstr>
      <vt:lpstr>At the end of this module, students will be able to: </vt:lpstr>
      <vt:lpstr>Topics</vt:lpstr>
      <vt:lpstr> Introduction</vt:lpstr>
      <vt:lpstr> Introduction</vt:lpstr>
      <vt:lpstr> Introduction</vt:lpstr>
      <vt:lpstr>Block diagram of a DC power supply</vt:lpstr>
      <vt:lpstr>PowerPoint Presentation</vt:lpstr>
      <vt:lpstr>Rectifier</vt:lpstr>
      <vt:lpstr>Half wave rectifier</vt:lpstr>
      <vt:lpstr>Working of HWR </vt:lpstr>
      <vt:lpstr> Working of HWR </vt:lpstr>
      <vt:lpstr>HWR Waveforms</vt:lpstr>
      <vt:lpstr>Performance parameters of HWR</vt:lpstr>
      <vt:lpstr>Performance parameters of HWR</vt:lpstr>
      <vt:lpstr>Average/DC value of load current (I_dc) </vt:lpstr>
      <vt:lpstr>Average/DC voltage across the load (V_dc) </vt:lpstr>
      <vt:lpstr>RMS value of load current (I_rms) </vt:lpstr>
      <vt:lpstr>RMS value of the load voltage (V_rms) </vt:lpstr>
      <vt:lpstr>Ripple factor (ϒ) </vt:lpstr>
      <vt:lpstr>Efficiency (η) </vt:lpstr>
      <vt:lpstr>Peak Inverse Voltage(PIV) </vt:lpstr>
      <vt:lpstr> Topics covered in last class</vt:lpstr>
      <vt:lpstr>Numerical Problems</vt:lpstr>
      <vt:lpstr>PowerPoint Presentation</vt:lpstr>
      <vt:lpstr>PowerPoint Presentation</vt:lpstr>
      <vt:lpstr>PowerPoint Presentation</vt:lpstr>
      <vt:lpstr>Full Wave Rectifier with centre tapped transformer</vt:lpstr>
      <vt:lpstr>Full Wave Rectifier with centre tapped transformer</vt:lpstr>
      <vt:lpstr>Working of Full Wave Bridge Rectifier </vt:lpstr>
      <vt:lpstr> Working of Full Wave Bridge Rectifier </vt:lpstr>
      <vt:lpstr>PowerPoint Presentation</vt:lpstr>
      <vt:lpstr>Performance parameters of FWR</vt:lpstr>
      <vt:lpstr>Average/DC value of load current (I_dc) </vt:lpstr>
      <vt:lpstr>Average/DC voltage across the load (V_dc) </vt:lpstr>
      <vt:lpstr>RMS value of load current (I_rms) </vt:lpstr>
      <vt:lpstr>RMS value of the load voltage (V_rms) </vt:lpstr>
      <vt:lpstr>Ripple factor (ϒ) </vt:lpstr>
      <vt:lpstr>Efficiency (η) </vt:lpstr>
      <vt:lpstr>Peak Inverse Voltage(PIV) </vt:lpstr>
      <vt:lpstr>PowerPoint Presentation</vt:lpstr>
      <vt:lpstr>PowerPoint Presentation</vt:lpstr>
      <vt:lpstr>Q4. A center-tapped FWR is supplied with 230V, 50 Hz AC mains through a step down transformer with turns ratio equal to 10. If R_L= 1kΩ, find the average and RMS value of the load current, PIV rating of the diode used for proper working.                </vt:lpstr>
      <vt:lpstr>Q5. A sinusoidal voltage with 20-0-20 V applied to secondary of the transformer used for full wave rectification.  If the load resistance is 1000Ω, calculate : (a) Peak value of load current (b) Average load current (c) Rms load current (d) Average output voltage (e) Rms output voltage (f) Efficiency (g) Ripple factor </vt:lpstr>
      <vt:lpstr>Bridge Rectifier </vt:lpstr>
      <vt:lpstr>Working of Bridge FWR</vt:lpstr>
      <vt:lpstr> Working of Bridge FWR</vt:lpstr>
      <vt:lpstr>Bridge FWR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Numerical Problems</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Suhas K [MAHE-MIT]</dc:creator>
  <cp:lastModifiedBy>MAHE</cp:lastModifiedBy>
  <cp:revision>143</cp:revision>
  <dcterms:created xsi:type="dcterms:W3CDTF">2020-10-21T13:34:50Z</dcterms:created>
  <dcterms:modified xsi:type="dcterms:W3CDTF">2022-05-25T08:06:56Z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ies>
</file>