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s/slide2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9.xml" ContentType="application/vnd.openxmlformats-officedocument.presentationml.notesSlide+xml"/>
  <Override PartName="/ppt/notesSlides/notesSlide25.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ink/ink1.xml" ContentType="application/inkml+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handoutMasterIdLst>
    <p:handoutMasterId r:id="rId65"/>
  </p:handoutMasterIdLst>
  <p:sldIdLst>
    <p:sldId id="462" r:id="rId2"/>
    <p:sldId id="459" r:id="rId3"/>
    <p:sldId id="460" r:id="rId4"/>
    <p:sldId id="461" r:id="rId5"/>
    <p:sldId id="384" r:id="rId6"/>
    <p:sldId id="272" r:id="rId7"/>
    <p:sldId id="257" r:id="rId8"/>
    <p:sldId id="389" r:id="rId9"/>
    <p:sldId id="407" r:id="rId10"/>
    <p:sldId id="405" r:id="rId11"/>
    <p:sldId id="456" r:id="rId12"/>
    <p:sldId id="408" r:id="rId13"/>
    <p:sldId id="409" r:id="rId14"/>
    <p:sldId id="410" r:id="rId15"/>
    <p:sldId id="411" r:id="rId16"/>
    <p:sldId id="412" r:id="rId17"/>
    <p:sldId id="273" r:id="rId18"/>
    <p:sldId id="291" r:id="rId19"/>
    <p:sldId id="415" r:id="rId20"/>
    <p:sldId id="416" r:id="rId21"/>
    <p:sldId id="417" r:id="rId22"/>
    <p:sldId id="486" r:id="rId23"/>
    <p:sldId id="487" r:id="rId24"/>
    <p:sldId id="418" r:id="rId25"/>
    <p:sldId id="457" r:id="rId26"/>
    <p:sldId id="488" r:id="rId27"/>
    <p:sldId id="419" r:id="rId28"/>
    <p:sldId id="452" r:id="rId29"/>
    <p:sldId id="489" r:id="rId30"/>
    <p:sldId id="490" r:id="rId31"/>
    <p:sldId id="421" r:id="rId32"/>
    <p:sldId id="422" r:id="rId33"/>
    <p:sldId id="424" r:id="rId34"/>
    <p:sldId id="453" r:id="rId35"/>
    <p:sldId id="426" r:id="rId36"/>
    <p:sldId id="491" r:id="rId37"/>
    <p:sldId id="492" r:id="rId38"/>
    <p:sldId id="427" r:id="rId39"/>
    <p:sldId id="429" r:id="rId40"/>
    <p:sldId id="430" r:id="rId41"/>
    <p:sldId id="432" r:id="rId42"/>
    <p:sldId id="493" r:id="rId43"/>
    <p:sldId id="494" r:id="rId44"/>
    <p:sldId id="495" r:id="rId45"/>
    <p:sldId id="433" r:id="rId46"/>
    <p:sldId id="435" r:id="rId47"/>
    <p:sldId id="434" r:id="rId48"/>
    <p:sldId id="436" r:id="rId49"/>
    <p:sldId id="437" r:id="rId50"/>
    <p:sldId id="438" r:id="rId51"/>
    <p:sldId id="464" r:id="rId52"/>
    <p:sldId id="496" r:id="rId53"/>
    <p:sldId id="465" r:id="rId54"/>
    <p:sldId id="497" r:id="rId55"/>
    <p:sldId id="466" r:id="rId56"/>
    <p:sldId id="455" r:id="rId57"/>
    <p:sldId id="449" r:id="rId58"/>
    <p:sldId id="441" r:id="rId59"/>
    <p:sldId id="474" r:id="rId60"/>
    <p:sldId id="475" r:id="rId61"/>
    <p:sldId id="476" r:id="rId62"/>
    <p:sldId id="477"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9" clrIdx="0"/>
  <p:cmAuthor id="2" name="Akshatha"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286F80"/>
    <a:srgbClr val="A85000"/>
    <a:srgbClr val="CD641E"/>
    <a:srgbClr val="CD6400"/>
    <a:srgbClr val="F6A91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000" autoAdjust="0"/>
    <p:restoredTop sz="88752" autoAdjust="0"/>
  </p:normalViewPr>
  <p:slideViewPr>
    <p:cSldViewPr>
      <p:cViewPr varScale="1">
        <p:scale>
          <a:sx n="73" d="100"/>
          <a:sy n="73" d="100"/>
        </p:scale>
        <p:origin x="654" y="6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54" d="100"/>
          <a:sy n="54" d="100"/>
        </p:scale>
        <p:origin x="-284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8A03BE73-BFB9-45B6-B07A-75043558D9E6}" type="datetimeFigureOut">
              <a:rPr lang="en-US"/>
              <a:pPr>
                <a:defRPr/>
              </a:pPr>
              <a:t>10/23/2020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DC201C0-3522-483E-A377-2EEBE0E11E98}"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20T10:18:06.744"/>
    </inkml:context>
    <inkml:brush xml:id="br0">
      <inkml:brushProperty name="width" value="0.05292" units="cm"/>
      <inkml:brushProperty name="height" value="0.05292" units="cm"/>
      <inkml:brushProperty name="color" value="#FF0000"/>
    </inkml:brush>
  </inkml:definitions>
  <inkml:trace contextRef="#ctx0" brushRef="#br0">11882 9252 0,'-25'-25'46,"25"50"1,0 0-15,0 0-17,0 0 16,25-25-15,-50 0 93,25 24-109,0 1 32,0 0-1,25-25-15,-50 0 62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01C4736F-3BBA-477F-8B2F-F475A371886E}" type="datetimeFigureOut">
              <a:rPr lang="en-US"/>
              <a:pPr>
                <a:defRPr/>
              </a:pPr>
              <a:t>10/23/2020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CA544F0-F7DB-4051-A1E0-5AC9EFB0324D}"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solidFill>
                  <a:srgbClr val="FFFF00"/>
                </a:solidFill>
                <a:latin typeface="Times New Roman" panose="02020603050405020304" pitchFamily="18" charset="0"/>
              </a:rPr>
              <a:t>P-N Junction diode:</a:t>
            </a:r>
            <a:r>
              <a:rPr lang="en-US" altLang="en-US" smtClean="0">
                <a:solidFill>
                  <a:srgbClr val="FFFF00"/>
                </a:solidFill>
                <a:latin typeface="Times New Roman" panose="02020603050405020304" pitchFamily="18" charset="0"/>
              </a:rPr>
              <a:t> is a 2-terminal, 2-layer, single-junction semiconductor device made out of a single block of silicon or germanium, with one side doped with acceptor (p-type) impurity and the other side with donor (n-type) impurity.  Numerous applications are like Switch, Rectifier, Regulator, Voltage multiplier, Clipping, Clamping, etc.</a:t>
            </a:r>
          </a:p>
          <a:p>
            <a:pPr eaLnBrk="1" hangingPunct="1">
              <a:spcBef>
                <a:spcPct val="0"/>
              </a:spcBef>
            </a:pPr>
            <a:endParaRPr lang="en-US" altLang="en-US" smtClean="0">
              <a:solidFill>
                <a:srgbClr val="FFFF00"/>
              </a:solidFill>
              <a:latin typeface="Times New Roman" panose="02020603050405020304" pitchFamily="18" charset="0"/>
            </a:endParaRPr>
          </a:p>
          <a:p>
            <a:pPr eaLnBrk="1" hangingPunct="1">
              <a:spcBef>
                <a:spcPct val="0"/>
              </a:spcBef>
            </a:pPr>
            <a:r>
              <a:rPr lang="en-US" altLang="en-US" b="1" smtClean="0">
                <a:solidFill>
                  <a:srgbClr val="FFFF00"/>
                </a:solidFill>
                <a:latin typeface="Times New Roman" panose="02020603050405020304" pitchFamily="18" charset="0"/>
              </a:rPr>
              <a:t>Construction:</a:t>
            </a:r>
          </a:p>
          <a:p>
            <a:pPr eaLnBrk="1" hangingPunct="1">
              <a:spcBef>
                <a:spcPct val="0"/>
              </a:spcBef>
            </a:pPr>
            <a:r>
              <a:rPr lang="en-US" altLang="en-US" smtClean="0">
                <a:solidFill>
                  <a:srgbClr val="FFFF00"/>
                </a:solidFill>
                <a:latin typeface="Times New Roman" panose="02020603050405020304" pitchFamily="18" charset="0"/>
              </a:rPr>
              <a:t>The two terminals are called Anode and Cathode</a:t>
            </a:r>
          </a:p>
          <a:p>
            <a:pPr eaLnBrk="1" hangingPunct="1">
              <a:spcBef>
                <a:spcPct val="0"/>
              </a:spcBef>
            </a:pPr>
            <a:r>
              <a:rPr lang="en-US" altLang="en-US" smtClean="0">
                <a:solidFill>
                  <a:srgbClr val="FFFF00"/>
                </a:solidFill>
                <a:latin typeface="Times New Roman" panose="02020603050405020304" pitchFamily="18" charset="0"/>
              </a:rPr>
              <a:t>1.At the instant the two materials are “joined”, electrons and holes near the junction cross over and combine with each other</a:t>
            </a:r>
          </a:p>
          <a:p>
            <a:pPr eaLnBrk="1" hangingPunct="1">
              <a:spcBef>
                <a:spcPct val="0"/>
              </a:spcBef>
            </a:pPr>
            <a:r>
              <a:rPr lang="en-US" altLang="en-US" smtClean="0">
                <a:solidFill>
                  <a:srgbClr val="FFFF00"/>
                </a:solidFill>
                <a:latin typeface="Times New Roman" panose="02020603050405020304" pitchFamily="18" charset="0"/>
              </a:rPr>
              <a:t>2.Holes cross from P-side to N-side</a:t>
            </a:r>
          </a:p>
          <a:p>
            <a:pPr eaLnBrk="1" hangingPunct="1">
              <a:spcBef>
                <a:spcPct val="0"/>
              </a:spcBef>
            </a:pPr>
            <a:r>
              <a:rPr lang="en-US" altLang="en-US" smtClean="0">
                <a:solidFill>
                  <a:srgbClr val="FFFF00"/>
                </a:solidFill>
                <a:latin typeface="Times New Roman" panose="02020603050405020304" pitchFamily="18" charset="0"/>
              </a:rPr>
              <a:t>3.Free electrons cross from N-side to P-side</a:t>
            </a:r>
          </a:p>
          <a:p>
            <a:pPr eaLnBrk="1" hangingPunct="1">
              <a:spcBef>
                <a:spcPct val="0"/>
              </a:spcBef>
            </a:pPr>
            <a:r>
              <a:rPr lang="en-US" altLang="en-US" smtClean="0">
                <a:solidFill>
                  <a:srgbClr val="FFFF00"/>
                </a:solidFill>
                <a:latin typeface="Times New Roman" panose="02020603050405020304" pitchFamily="18" charset="0"/>
              </a:rPr>
              <a:t>4.At P-side of junction, negative ions are formed </a:t>
            </a:r>
          </a:p>
          <a:p>
            <a:pPr eaLnBrk="1" hangingPunct="1">
              <a:spcBef>
                <a:spcPct val="0"/>
              </a:spcBef>
            </a:pPr>
            <a:r>
              <a:rPr lang="en-US" altLang="en-US" smtClean="0">
                <a:solidFill>
                  <a:srgbClr val="FFFF00"/>
                </a:solidFill>
                <a:latin typeface="Times New Roman" panose="02020603050405020304" pitchFamily="18" charset="0"/>
              </a:rPr>
              <a:t>5.At N-side of junction, positive ions are formed</a:t>
            </a:r>
          </a:p>
          <a:p>
            <a:pPr eaLnBrk="1" hangingPunct="1">
              <a:spcBef>
                <a:spcPct val="0"/>
              </a:spcBef>
            </a:pPr>
            <a:endParaRPr lang="en-US" altLang="en-US" smtClean="0"/>
          </a:p>
          <a:p>
            <a:pPr eaLnBrk="1" hangingPunct="1">
              <a:spcBef>
                <a:spcPct val="0"/>
              </a:spcBef>
            </a:pPr>
            <a:endParaRPr lang="en-US" altLang="en-US" smtClean="0"/>
          </a:p>
          <a:p>
            <a:pPr eaLnBrk="1" hangingPunct="1">
              <a:spcBef>
                <a:spcPct val="0"/>
              </a:spcBef>
            </a:pPr>
            <a:endParaRPr lang="en-US" altLang="en-US" smtClean="0"/>
          </a:p>
          <a:p>
            <a:pPr eaLnBrk="1" hangingPunct="1">
              <a:spcBef>
                <a:spcPct val="0"/>
              </a:spcBef>
            </a:pPr>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solidFill>
                  <a:srgbClr val="FFFF00"/>
                </a:solidFill>
                <a:latin typeface="Times New Roman" panose="02020603050405020304" pitchFamily="18" charset="0"/>
              </a:rPr>
              <a:t>Notes: </a:t>
            </a:r>
          </a:p>
          <a:p>
            <a:pPr eaLnBrk="1" hangingPunct="1">
              <a:spcBef>
                <a:spcPct val="0"/>
              </a:spcBef>
            </a:pPr>
            <a:r>
              <a:rPr lang="en-US" altLang="en-US" smtClean="0">
                <a:solidFill>
                  <a:srgbClr val="FFFF00"/>
                </a:solidFill>
                <a:latin typeface="Times New Roman" panose="02020603050405020304" pitchFamily="18" charset="0"/>
              </a:rPr>
              <a:t>A PN junction have</a:t>
            </a:r>
          </a:p>
          <a:p>
            <a:pPr eaLnBrk="1" hangingPunct="1">
              <a:spcBef>
                <a:spcPct val="0"/>
              </a:spcBef>
            </a:pPr>
            <a:endParaRPr lang="en-US" altLang="en-US" smtClean="0">
              <a:solidFill>
                <a:srgbClr val="FFFF00"/>
              </a:solidFill>
              <a:latin typeface="Times New Roman" panose="02020603050405020304" pitchFamily="18" charset="0"/>
            </a:endParaRPr>
          </a:p>
          <a:p>
            <a:pPr algn="just" eaLnBrk="1" hangingPunct="1">
              <a:spcBef>
                <a:spcPct val="0"/>
              </a:spcBef>
            </a:pPr>
            <a:r>
              <a:rPr lang="en-US" altLang="en-US" smtClean="0">
                <a:solidFill>
                  <a:srgbClr val="FFFF00"/>
                </a:solidFill>
                <a:latin typeface="Times New Roman" panose="02020603050405020304" pitchFamily="18" charset="0"/>
              </a:rPr>
              <a:t>- A P-type and N-type region</a:t>
            </a:r>
          </a:p>
          <a:p>
            <a:pPr algn="just" eaLnBrk="1" hangingPunct="1">
              <a:spcBef>
                <a:spcPct val="0"/>
              </a:spcBef>
            </a:pPr>
            <a:r>
              <a:rPr lang="en-US" altLang="en-US" smtClean="0">
                <a:solidFill>
                  <a:srgbClr val="FFFF00"/>
                </a:solidFill>
                <a:latin typeface="Times New Roman" panose="02020603050405020304" pitchFamily="18" charset="0"/>
              </a:rPr>
              <a:t>- Depletion region - region having no free carriers </a:t>
            </a:r>
          </a:p>
          <a:p>
            <a:pPr algn="just" eaLnBrk="1" hangingPunct="1">
              <a:spcBef>
                <a:spcPct val="0"/>
              </a:spcBef>
            </a:pPr>
            <a:r>
              <a:rPr lang="en-US" altLang="en-US" smtClean="0">
                <a:solidFill>
                  <a:srgbClr val="FFFF00"/>
                </a:solidFill>
                <a:latin typeface="Times New Roman" panose="02020603050405020304" pitchFamily="18" charset="0"/>
              </a:rPr>
              <a:t>   Further movement of electrons and holes across the junction stops due to formation of depletion region</a:t>
            </a:r>
          </a:p>
          <a:p>
            <a:pPr algn="just" eaLnBrk="1" hangingPunct="1">
              <a:spcBef>
                <a:spcPct val="0"/>
              </a:spcBef>
            </a:pPr>
            <a:r>
              <a:rPr lang="en-US" altLang="en-US" smtClean="0">
                <a:solidFill>
                  <a:srgbClr val="FFFF00"/>
                </a:solidFill>
                <a:latin typeface="Times New Roman" panose="02020603050405020304" pitchFamily="18" charset="0"/>
              </a:rPr>
              <a:t>- Depletion region acts as barrier opposing further diffusion of charge carriers.  So diffusion stops within no time</a:t>
            </a:r>
          </a:p>
          <a:p>
            <a:pPr algn="just" eaLnBrk="1" hangingPunct="1">
              <a:spcBef>
                <a:spcPct val="0"/>
              </a:spcBef>
            </a:pPr>
            <a:r>
              <a:rPr lang="en-US" altLang="en-US" smtClean="0">
                <a:solidFill>
                  <a:srgbClr val="FFFF00"/>
                </a:solidFill>
                <a:latin typeface="Times New Roman" panose="02020603050405020304" pitchFamily="18" charset="0"/>
              </a:rPr>
              <a:t>- Current through the diode under no-bias condition is zero Bias.</a:t>
            </a:r>
          </a:p>
          <a:p>
            <a:pPr eaLnBrk="1" hangingPunct="1">
              <a:spcBef>
                <a:spcPct val="0"/>
              </a:spcBef>
            </a:pPr>
            <a:endParaRPr lang="en-US" altLang="en-US" smtClean="0">
              <a:solidFill>
                <a:srgbClr val="FFFF00"/>
              </a:solidFill>
              <a:latin typeface="Times New Roman" panose="02020603050405020304" pitchFamily="18" charset="0"/>
            </a:endParaRPr>
          </a:p>
          <a:p>
            <a:pPr eaLnBrk="1" hangingPunct="1">
              <a:spcBef>
                <a:spcPct val="0"/>
              </a:spcBef>
            </a:pPr>
            <a:endParaRPr lang="en-US" altLang="en-US" smtClean="0"/>
          </a:p>
          <a:p>
            <a:pPr eaLnBrk="1" hangingPunct="1">
              <a:spcBef>
                <a:spcPct val="0"/>
              </a:spcBef>
            </a:pPr>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b="1" i="1" smtClean="0"/>
              <a:t> </a:t>
            </a:r>
            <a:r>
              <a:rPr lang="en-IN" altLang="en-US" smtClean="0"/>
              <a:t>In the absence of an applied bias voltage, the net flow of charge in any one direction for a semiconductor diode is zero. This occurs because any minority carriers (holes) in the n-type material that find themselves within the depletion region will pass directly into the p-type material. The same happens with due to the electrons in the depletion region that will pass to the n-type material. The result is a depletion region empty of charge carriers, with high impedance, so no net current passes through the diode. This results in development of built-in potential ranging from 0.3-0.7 eV depending upon the type semiconducting material used.</a:t>
            </a:r>
          </a:p>
          <a:p>
            <a:pPr eaLnBrk="1" hangingPunct="1">
              <a:spcBef>
                <a:spcPct val="0"/>
              </a:spcBef>
            </a:pPr>
            <a:endParaRPr lang="en-US" altLang="en-US" smtClean="0"/>
          </a:p>
          <a:p>
            <a:pPr eaLnBrk="1" hangingPunct="1">
              <a:spcBef>
                <a:spcPct val="0"/>
              </a:spcBef>
            </a:pPr>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t>Forward biasing:</a:t>
            </a:r>
          </a:p>
          <a:p>
            <a:pPr eaLnBrk="1" hangingPunct="1">
              <a:spcBef>
                <a:spcPct val="0"/>
              </a:spcBef>
            </a:pPr>
            <a:endParaRPr lang="en-US" altLang="en-US" b="1" smtClean="0"/>
          </a:p>
          <a:p>
            <a:pPr eaLnBrk="1" hangingPunct="1">
              <a:spcBef>
                <a:spcPct val="0"/>
              </a:spcBef>
            </a:pPr>
            <a:r>
              <a:rPr lang="en-US" altLang="en-US" smtClean="0">
                <a:solidFill>
                  <a:srgbClr val="FFFF00"/>
                </a:solidFill>
                <a:latin typeface="Times New Roman" panose="02020603050405020304" pitchFamily="18" charset="0"/>
              </a:rPr>
              <a:t>When forward biasing is applied</a:t>
            </a:r>
          </a:p>
          <a:p>
            <a:pPr eaLnBrk="1" hangingPunct="1">
              <a:spcBef>
                <a:spcPct val="0"/>
              </a:spcBef>
            </a:pPr>
            <a:r>
              <a:rPr lang="en-US" altLang="en-US" smtClean="0">
                <a:solidFill>
                  <a:srgbClr val="FFFF00"/>
                </a:solidFill>
                <a:latin typeface="Times New Roman" panose="02020603050405020304" pitchFamily="18" charset="0"/>
              </a:rPr>
              <a:t>-Electrons in n-type are forced to recombine with positive ions near the boundary, similarly holes in p-type are forced to recombine with negative ions</a:t>
            </a:r>
          </a:p>
          <a:p>
            <a:pPr eaLnBrk="1" hangingPunct="1">
              <a:spcBef>
                <a:spcPct val="0"/>
              </a:spcBef>
            </a:pPr>
            <a:r>
              <a:rPr lang="en-US" altLang="en-US" smtClean="0">
                <a:solidFill>
                  <a:srgbClr val="FFFF00"/>
                </a:solidFill>
                <a:latin typeface="Times New Roman" panose="02020603050405020304" pitchFamily="18" charset="0"/>
              </a:rPr>
              <a:t>-Depletion region width reduces</a:t>
            </a:r>
          </a:p>
          <a:p>
            <a:pPr eaLnBrk="1" hangingPunct="1">
              <a:spcBef>
                <a:spcPct val="0"/>
              </a:spcBef>
            </a:pPr>
            <a:r>
              <a:rPr lang="en-US" altLang="en-US" smtClean="0">
                <a:solidFill>
                  <a:srgbClr val="FFFF00"/>
                </a:solidFill>
                <a:latin typeface="Times New Roman" panose="02020603050405020304" pitchFamily="18" charset="0"/>
              </a:rPr>
              <a:t>-An electron in n-region “sees” a reduced barrier at the junction and strong attraction for positive potential</a:t>
            </a:r>
          </a:p>
          <a:p>
            <a:pPr eaLnBrk="1" hangingPunct="1">
              <a:spcBef>
                <a:spcPct val="0"/>
              </a:spcBef>
            </a:pPr>
            <a:r>
              <a:rPr lang="en-US" altLang="en-US" smtClean="0">
                <a:solidFill>
                  <a:srgbClr val="FFFF00"/>
                </a:solidFill>
                <a:latin typeface="Times New Roman" panose="02020603050405020304" pitchFamily="18" charset="0"/>
              </a:rPr>
              <a:t>-As forward bias is increased, depletion region narrows down and finally disappears – leads to exponential rise in current</a:t>
            </a:r>
          </a:p>
          <a:p>
            <a:pPr eaLnBrk="1" hangingPunct="1">
              <a:spcBef>
                <a:spcPct val="0"/>
              </a:spcBef>
            </a:pPr>
            <a:r>
              <a:rPr lang="en-US" altLang="en-US" smtClean="0">
                <a:solidFill>
                  <a:srgbClr val="FFFF00"/>
                </a:solidFill>
                <a:latin typeface="Times New Roman" panose="02020603050405020304" pitchFamily="18" charset="0"/>
              </a:rPr>
              <a:t>- Forward current is measured in milli amperes </a:t>
            </a:r>
          </a:p>
          <a:p>
            <a:pPr eaLnBrk="1" hangingPunct="1">
              <a:spcBef>
                <a:spcPct val="0"/>
              </a:spcBef>
            </a:pPr>
            <a:endParaRPr lang="en-US" altLang="en-US" b="1" smtClean="0"/>
          </a:p>
          <a:p>
            <a:pPr eaLnBrk="1" hangingPunct="1">
              <a:spcBef>
                <a:spcPct val="0"/>
              </a:spcBef>
            </a:pPr>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t>Reverse biasing:</a:t>
            </a:r>
          </a:p>
          <a:p>
            <a:pPr eaLnBrk="1" hangingPunct="1">
              <a:spcBef>
                <a:spcPct val="0"/>
              </a:spcBef>
            </a:pPr>
            <a:endParaRPr lang="en-US" altLang="en-US" b="1" smtClean="0"/>
          </a:p>
          <a:p>
            <a:pPr eaLnBrk="1" hangingPunct="1">
              <a:spcBef>
                <a:spcPct val="0"/>
              </a:spcBef>
            </a:pPr>
            <a:r>
              <a:rPr lang="en-US" altLang="en-US" smtClean="0"/>
              <a:t>When reverse bias is applied</a:t>
            </a:r>
          </a:p>
          <a:p>
            <a:pPr eaLnBrk="1" hangingPunct="1">
              <a:spcBef>
                <a:spcPct val="0"/>
              </a:spcBef>
            </a:pPr>
            <a:r>
              <a:rPr lang="en-US" altLang="en-US" smtClean="0">
                <a:solidFill>
                  <a:srgbClr val="FFFF00"/>
                </a:solidFill>
                <a:latin typeface="Times New Roman" panose="02020603050405020304" pitchFamily="18" charset="0"/>
              </a:rPr>
              <a:t>-Free electrons in n-region are drawn towards positive of battery,  Holes in p-region are drawn towards negative of battery</a:t>
            </a:r>
          </a:p>
          <a:p>
            <a:pPr eaLnBrk="1" hangingPunct="1">
              <a:spcBef>
                <a:spcPct val="0"/>
              </a:spcBef>
            </a:pPr>
            <a:r>
              <a:rPr lang="en-US" altLang="en-US" smtClean="0">
                <a:solidFill>
                  <a:srgbClr val="FFFF00"/>
                </a:solidFill>
                <a:latin typeface="Times New Roman" panose="02020603050405020304" pitchFamily="18" charset="0"/>
              </a:rPr>
              <a:t>-Depletion region widens, barrier increases for the flow of majority carriers</a:t>
            </a:r>
          </a:p>
          <a:p>
            <a:pPr eaLnBrk="1" hangingPunct="1">
              <a:spcBef>
                <a:spcPct val="0"/>
              </a:spcBef>
            </a:pPr>
            <a:r>
              <a:rPr lang="en-US" altLang="en-US" smtClean="0">
                <a:solidFill>
                  <a:srgbClr val="FFFF00"/>
                </a:solidFill>
                <a:latin typeface="Times New Roman" panose="02020603050405020304" pitchFamily="18" charset="0"/>
              </a:rPr>
              <a:t>-Majority charge carrier flow reduces to zero</a:t>
            </a:r>
          </a:p>
          <a:p>
            <a:pPr eaLnBrk="1" hangingPunct="1">
              <a:spcBef>
                <a:spcPct val="0"/>
              </a:spcBef>
            </a:pPr>
            <a:r>
              <a:rPr lang="en-US" altLang="en-US" smtClean="0">
                <a:solidFill>
                  <a:srgbClr val="FFFF00"/>
                </a:solidFill>
                <a:latin typeface="Times New Roman" panose="02020603050405020304" pitchFamily="18" charset="0"/>
              </a:rPr>
              <a:t>-Minority charge carriers generated thermally can cross the junction – results in a current called “reverse saturation current”.</a:t>
            </a:r>
          </a:p>
          <a:p>
            <a:pPr eaLnBrk="1" hangingPunct="1">
              <a:spcBef>
                <a:spcPct val="0"/>
              </a:spcBef>
            </a:pPr>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b="1" smtClean="0"/>
              <a:t>I-V characteristics:</a:t>
            </a:r>
            <a:r>
              <a:rPr lang="en-IN" altLang="en-US" smtClean="0"/>
              <a:t> </a:t>
            </a:r>
          </a:p>
          <a:p>
            <a:pPr eaLnBrk="1" hangingPunct="1">
              <a:spcBef>
                <a:spcPct val="0"/>
              </a:spcBef>
            </a:pPr>
            <a:endParaRPr lang="en-IN" altLang="en-US" smtClean="0"/>
          </a:p>
          <a:p>
            <a:pPr eaLnBrk="1" hangingPunct="1">
              <a:spcBef>
                <a:spcPct val="0"/>
              </a:spcBef>
            </a:pPr>
            <a:r>
              <a:rPr lang="en-IN" altLang="en-US" smtClean="0"/>
              <a:t>I-V characteristics of the practical diode.  The forward current is in the range of milli amperes when forward biased. When the diode is reverse biased only reverse saturation current flows which is in the range of few micro amperes. </a:t>
            </a:r>
            <a:endParaRPr lang="en-US" altLang="en-US" smtClean="0"/>
          </a:p>
          <a:p>
            <a:pPr eaLnBrk="1" hangingPunct="1">
              <a:spcBef>
                <a:spcPct val="0"/>
              </a:spcBef>
            </a:pPr>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b="1" smtClean="0"/>
              <a:t>DC resistance:</a:t>
            </a:r>
          </a:p>
          <a:p>
            <a:endParaRPr lang="en-GB" altLang="en-US" b="1" smtClean="0"/>
          </a:p>
          <a:p>
            <a:pPr lvl="1"/>
            <a:r>
              <a:rPr lang="en-US" altLang="en-US" sz="2400" smtClean="0">
                <a:latin typeface="Arial" panose="020B0604020202020204" pitchFamily="34" charset="0"/>
                <a:cs typeface="Arial" panose="020B0604020202020204" pitchFamily="34" charset="0"/>
              </a:rPr>
              <a:t>-The dc resistance at the knee and below will be greater than the resistance at the linear section of characteristics.</a:t>
            </a:r>
          </a:p>
          <a:p>
            <a:pPr lvl="1"/>
            <a:r>
              <a:rPr lang="en-US" altLang="en-US" sz="2400" smtClean="0">
                <a:latin typeface="Arial" panose="020B0604020202020204" pitchFamily="34" charset="0"/>
                <a:cs typeface="Arial" panose="020B0604020202020204" pitchFamily="34" charset="0"/>
              </a:rPr>
              <a:t>-The dc resistance in the reverse bias region will naturally be quite high.</a:t>
            </a:r>
          </a:p>
          <a:p>
            <a:endParaRPr lang="en-GB" altLang="en-US" b="1" smtClean="0"/>
          </a:p>
          <a:p>
            <a:pPr eaLnBrk="1" hangingPunct="1">
              <a:lnSpc>
                <a:spcPct val="90000"/>
              </a:lnSpc>
              <a:spcBef>
                <a:spcPct val="0"/>
              </a:spcBef>
            </a:pPr>
            <a:r>
              <a:rPr lang="en-US" altLang="en-US" sz="2400" b="1" smtClean="0">
                <a:solidFill>
                  <a:srgbClr val="FFFF00"/>
                </a:solidFill>
                <a:latin typeface="Times New Roman" panose="02020603050405020304" pitchFamily="18" charset="0"/>
              </a:rPr>
              <a:t>Dynamic or AC resistance</a:t>
            </a:r>
          </a:p>
          <a:p>
            <a:pPr lvl="1" eaLnBrk="1" hangingPunct="1">
              <a:lnSpc>
                <a:spcPct val="90000"/>
              </a:lnSpc>
              <a:spcBef>
                <a:spcPct val="0"/>
              </a:spcBef>
            </a:pPr>
            <a:r>
              <a:rPr lang="en-US" altLang="en-US" sz="2400" smtClean="0">
                <a:solidFill>
                  <a:srgbClr val="FFFF00"/>
                </a:solidFill>
                <a:latin typeface="Times New Roman" panose="02020603050405020304" pitchFamily="18" charset="0"/>
              </a:rPr>
              <a:t>-Often sinusoidal voltages are applied to diode</a:t>
            </a:r>
          </a:p>
          <a:p>
            <a:pPr lvl="1" eaLnBrk="1" hangingPunct="1">
              <a:lnSpc>
                <a:spcPct val="90000"/>
              </a:lnSpc>
              <a:spcBef>
                <a:spcPct val="0"/>
              </a:spcBef>
            </a:pPr>
            <a:r>
              <a:rPr lang="en-US" altLang="en-US" sz="2400" smtClean="0">
                <a:solidFill>
                  <a:srgbClr val="FFFF00"/>
                </a:solidFill>
                <a:latin typeface="Times New Roman" panose="02020603050405020304" pitchFamily="18" charset="0"/>
              </a:rPr>
              <a:t>-So the instantaneous operating point moves up and down in the characteristic curve</a:t>
            </a:r>
          </a:p>
          <a:p>
            <a:pPr lvl="1" eaLnBrk="1" hangingPunct="1">
              <a:lnSpc>
                <a:spcPct val="90000"/>
              </a:lnSpc>
              <a:spcBef>
                <a:spcPct val="0"/>
              </a:spcBef>
            </a:pPr>
            <a:r>
              <a:rPr lang="en-US" altLang="en-US" sz="2400" smtClean="0">
                <a:solidFill>
                  <a:srgbClr val="FFFF00"/>
                </a:solidFill>
                <a:latin typeface="Times New Roman" panose="02020603050405020304" pitchFamily="18" charset="0"/>
              </a:rPr>
              <a:t>-So DC resistance is not a suitable parameter</a:t>
            </a:r>
          </a:p>
          <a:p>
            <a:pPr lvl="1" eaLnBrk="1" hangingPunct="1">
              <a:lnSpc>
                <a:spcPct val="90000"/>
              </a:lnSpc>
              <a:spcBef>
                <a:spcPct val="0"/>
              </a:spcBef>
            </a:pPr>
            <a:r>
              <a:rPr lang="en-US" altLang="en-US" sz="2400" smtClean="0">
                <a:solidFill>
                  <a:srgbClr val="FFFF00"/>
                </a:solidFill>
                <a:latin typeface="Times New Roman" panose="02020603050405020304" pitchFamily="18" charset="0"/>
              </a:rPr>
              <a:t>-Instead, AC resistance is used</a:t>
            </a:r>
          </a:p>
          <a:p>
            <a:pPr lvl="1" eaLnBrk="1" hangingPunct="1">
              <a:lnSpc>
                <a:spcPct val="90000"/>
              </a:lnSpc>
              <a:spcBef>
                <a:spcPct val="0"/>
              </a:spcBef>
            </a:pPr>
            <a:r>
              <a:rPr lang="en-US" altLang="en-US" sz="2400" smtClean="0">
                <a:solidFill>
                  <a:srgbClr val="FFFF00"/>
                </a:solidFill>
                <a:latin typeface="Times New Roman" panose="02020603050405020304" pitchFamily="18" charset="0"/>
              </a:rPr>
              <a:t>-It is the change in the diode voltage divided by the corresponding change in the diode current, where the change is as small as possible.</a:t>
            </a:r>
          </a:p>
          <a:p>
            <a:pPr lvl="1" eaLnBrk="1" hangingPunct="1">
              <a:lnSpc>
                <a:spcPct val="90000"/>
              </a:lnSpc>
              <a:spcBef>
                <a:spcPct val="0"/>
              </a:spcBef>
            </a:pPr>
            <a:endParaRPr lang="en-US" altLang="en-US" sz="2400" smtClean="0">
              <a:solidFill>
                <a:srgbClr val="FFFF00"/>
              </a:solidFill>
              <a:latin typeface="Times New Roman" panose="02020603050405020304" pitchFamily="18" charset="0"/>
            </a:endParaRPr>
          </a:p>
          <a:p>
            <a:pPr algn="just"/>
            <a:r>
              <a:rPr lang="en-US" altLang="en-US" sz="2400" smtClean="0">
                <a:latin typeface="Arial" panose="020B0604020202020204" pitchFamily="34" charset="0"/>
                <a:cs typeface="Arial" panose="020B0604020202020204" pitchFamily="34" charset="0"/>
              </a:rPr>
              <a:t>          -Dynamic resistance can be found using previous equation, no need of characteristic curve</a:t>
            </a:r>
          </a:p>
          <a:p>
            <a:pPr algn="just"/>
            <a:r>
              <a:rPr lang="en-US" altLang="en-US" sz="2400" smtClean="0">
                <a:latin typeface="Arial" panose="020B0604020202020204" pitchFamily="34" charset="0"/>
                <a:cs typeface="Arial" panose="020B0604020202020204" pitchFamily="34" charset="0"/>
              </a:rPr>
              <a:t>          -Dynamic resistance in reverse region is very high, since slope of characteristic curve is almost zero</a:t>
            </a:r>
          </a:p>
          <a:p>
            <a:pPr algn="just"/>
            <a:r>
              <a:rPr lang="en-US" altLang="en-US" sz="2400" smtClean="0">
                <a:latin typeface="Arial" panose="020B0604020202020204" pitchFamily="34" charset="0"/>
                <a:cs typeface="Arial" panose="020B0604020202020204" pitchFamily="34" charset="0"/>
              </a:rPr>
              <a:t>          -The resistance calculated using equation does not include the  resistance due to the metal contact (usually less than 0.1 Ω).</a:t>
            </a:r>
          </a:p>
          <a:p>
            <a:pPr lvl="1" eaLnBrk="1" hangingPunct="1">
              <a:lnSpc>
                <a:spcPct val="90000"/>
              </a:lnSpc>
              <a:spcBef>
                <a:spcPct val="0"/>
              </a:spcBef>
            </a:pPr>
            <a:endParaRPr lang="en-US" altLang="en-US" sz="2400" smtClean="0">
              <a:solidFill>
                <a:srgbClr val="FFFF00"/>
              </a:solidFill>
              <a:latin typeface="Times New Roman" panose="02020603050405020304" pitchFamily="18" charset="0"/>
            </a:endParaRPr>
          </a:p>
          <a:p>
            <a:pPr eaLnBrk="1" hangingPunct="1">
              <a:spcBef>
                <a:spcPct val="0"/>
              </a:spcBef>
            </a:pPr>
            <a:endParaRPr lang="en-US" altLang="en-US" b="1" smtClean="0"/>
          </a:p>
          <a:p>
            <a:pPr eaLnBrk="1" hangingPunct="1">
              <a:spcBef>
                <a:spcPct val="0"/>
              </a:spcBef>
            </a:pPr>
            <a:endParaRPr lang="en-US" altLang="en-US" smtClean="0"/>
          </a:p>
          <a:p>
            <a:endParaRPr lang="en-GB" altLang="en-US" b="1"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t>Ideal Diode:</a:t>
            </a:r>
          </a:p>
          <a:p>
            <a:pPr eaLnBrk="1" hangingPunct="1">
              <a:spcBef>
                <a:spcPct val="0"/>
              </a:spcBef>
            </a:pPr>
            <a:endParaRPr lang="en-US" altLang="en-US" b="1" smtClean="0"/>
          </a:p>
          <a:p>
            <a:pPr eaLnBrk="1" hangingPunct="1">
              <a:spcBef>
                <a:spcPct val="0"/>
              </a:spcBef>
            </a:pPr>
            <a:r>
              <a:rPr lang="en-IN" altLang="en-US" smtClean="0"/>
              <a:t>An ideal diode is simply a pn junction where the change from p-type to n-type material is assumed to occur instantaneously, also referred to as an abrupt junction. The simplified diode model ignores the effect of diode resistance in comparison with values of other elements of the circuit. The voltage drop across the diode (0.7 V for Si) is negligible. Hence the diode voltage drop can be ignored for simplification purpose.</a:t>
            </a:r>
            <a:endParaRPr lang="en-US" altLang="en-US" b="1" smtClean="0"/>
          </a:p>
          <a:p>
            <a:pPr eaLnBrk="1" hangingPunct="1">
              <a:spcBef>
                <a:spcPct val="0"/>
              </a:spcBef>
            </a:pPr>
            <a:endParaRPr lang="en-US" altLang="en-US" smtClean="0"/>
          </a:p>
          <a:p>
            <a:pPr eaLnBrk="1" hangingPunct="1">
              <a:spcBef>
                <a:spcPct val="0"/>
              </a:spcBef>
            </a:pPr>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b="1" smtClean="0"/>
              <a:t>Break down phenomenon in diodes:</a:t>
            </a:r>
          </a:p>
          <a:p>
            <a:endParaRPr lang="en-US" altLang="en-US" smtClean="0"/>
          </a:p>
          <a:p>
            <a:r>
              <a:rPr lang="en-US" altLang="en-US" smtClean="0"/>
              <a:t>Breakdown voltage is a parameter of a diode that defines the largest reverse voltage that can be applied without causing an exponential increase in the current in the diode. As long as the current is limited, exceeding the breakdown voltage of a diode does no harm to the diode. </a:t>
            </a:r>
          </a:p>
          <a:p>
            <a:r>
              <a:rPr lang="en-US" altLang="en-US" smtClean="0"/>
              <a:t>Zener breakdown can be reversible (zener breakdown) and irreversible (avalanche breakdown) . </a:t>
            </a:r>
          </a:p>
          <a:p>
            <a:endParaRPr lang="en-US" altLang="en-US" smtClean="0"/>
          </a:p>
          <a:p>
            <a:r>
              <a:rPr lang="en-US" altLang="en-US" smtClean="0"/>
              <a:t>There are two breakdown mechanisms exist in diode.They are </a:t>
            </a:r>
          </a:p>
          <a:p>
            <a:r>
              <a:rPr lang="en-US" altLang="en-US" smtClean="0"/>
              <a:t>-Zener breakdown</a:t>
            </a:r>
          </a:p>
          <a:p>
            <a:r>
              <a:rPr lang="en-US" altLang="en-US" smtClean="0"/>
              <a:t>-Avalanche breakdown</a:t>
            </a:r>
          </a:p>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Avalanche breakdown occurs when the applied voltage is so large that electrons that are pulled from their covalent bonds are accelerated to great velocities. These electrons collide with the silicon atoms and knock off more electrons. These electrons are then also accelerated and subsequently collide with other atoms. Each collision produces more electrons which leads to more collisions .The current in the semiconductor rapidly increases and the material can quickly be destroyed.Avalanche breakdown is observed for reverse bias voltages above 6V.</a:t>
            </a:r>
          </a:p>
          <a:p>
            <a:pPr eaLnBrk="1" hangingPunct="1">
              <a:spcBef>
                <a:spcPct val="0"/>
              </a:spcBef>
            </a:pPr>
            <a:endParaRPr lang="en-US" altLang="en-US" smtClean="0"/>
          </a:p>
          <a:p>
            <a:pPr eaLnBrk="1" hangingPunct="1">
              <a:spcBef>
                <a:spcPct val="0"/>
              </a:spcBef>
            </a:pPr>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In Zener breakdown the electrostatic attraction between the negative electrons and a large positive voltage is so great that it pulls electrons out of their covalent bonds and away from their parent atoms. Electrons are transferred from the valence to the conduction band. In this situation, the current can still be limited by the limited number of free electrons produced by the applied voltage so it is possible to cause Zener breakdown without damaging the semiconductor.This breakdown is observed for reverse bias voltages below 4V.</a:t>
            </a:r>
          </a:p>
          <a:p>
            <a:pPr eaLnBrk="1" hangingPunct="1">
              <a:spcBef>
                <a:spcPct val="0"/>
              </a:spcBef>
            </a:pPr>
            <a:endParaRPr lang="en-US" altLang="en-US" smtClean="0"/>
          </a:p>
          <a:p>
            <a:pPr eaLnBrk="1" hangingPunct="1">
              <a:spcBef>
                <a:spcPct val="0"/>
              </a:spcBef>
            </a:pPr>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IN" dirty="0" smtClean="0"/>
              <a:t>A semiconductor is a material which has electrical conductivity between that of a conductor such as copper and that of an insulator such as glass. Semiconductors are the foundation of modern electronics, including transistors, solar cells, light-emitting diodes (LEDs), quantum dots and digital and </a:t>
            </a:r>
            <a:r>
              <a:rPr lang="en-IN" dirty="0" err="1" smtClean="0"/>
              <a:t>analog</a:t>
            </a:r>
            <a:r>
              <a:rPr lang="en-IN" dirty="0" smtClean="0"/>
              <a:t> integrated circuits. </a:t>
            </a:r>
          </a:p>
          <a:p>
            <a:pPr eaLnBrk="1" fontAlgn="auto" hangingPunct="1">
              <a:spcBef>
                <a:spcPts val="0"/>
              </a:spcBef>
              <a:spcAft>
                <a:spcPts val="0"/>
              </a:spcAft>
              <a:defRPr/>
            </a:pPr>
            <a:endParaRPr lang="en-IN" dirty="0" smtClean="0"/>
          </a:p>
          <a:p>
            <a:pPr eaLnBrk="1" fontAlgn="auto" hangingPunct="1">
              <a:spcBef>
                <a:spcPts val="0"/>
              </a:spcBef>
              <a:spcAft>
                <a:spcPts val="0"/>
              </a:spcAft>
              <a:defRPr/>
            </a:pPr>
            <a:r>
              <a:rPr lang="en-IN" dirty="0" smtClean="0"/>
              <a:t>Mostly used semiconductor material is silicon. It consists of silicon in which the crystal lattice of the entire solid is continuous, unbroken (with no grain boundaries) to its edges. Silicon atomic core is surrounded by four valence electrons.</a:t>
            </a:r>
            <a:endParaRPr lang="en-US" dirty="0" smtClean="0"/>
          </a:p>
          <a:p>
            <a:pPr marL="171450" indent="-171450" eaLnBrk="1" fontAlgn="auto" hangingPunct="1">
              <a:spcBef>
                <a:spcPts val="0"/>
              </a:spcBef>
              <a:spcAft>
                <a:spcPts val="0"/>
              </a:spcAft>
              <a:buFont typeface="Arial" pitchFamily="34" charset="0"/>
              <a:buChar char="•"/>
              <a:defRPr/>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t>N-type semiconductor:</a:t>
            </a:r>
            <a:endParaRPr lang="en-US" altLang="en-US" smtClean="0"/>
          </a:p>
          <a:p>
            <a:pPr eaLnBrk="1" hangingPunct="1">
              <a:spcBef>
                <a:spcPct val="0"/>
              </a:spcBef>
            </a:pPr>
            <a:r>
              <a:rPr lang="en-IN" altLang="en-US" smtClean="0"/>
              <a:t>When a small amount of pentavalent donor atoms (e.g., phosphorus (P) and Arsenic (As)) is added, a silicon atom in the lattice may be replaced by a donor atom with four of its valence electrons forming the covalent bounds and one extra free electron. This is an N-type semiconductor.</a:t>
            </a:r>
          </a:p>
          <a:p>
            <a:pPr eaLnBrk="1" hangingPunct="1">
              <a:spcBef>
                <a:spcPct val="0"/>
              </a:spcBef>
            </a:pPr>
            <a:endParaRPr lang="en-IN" altLang="en-US" smtClean="0"/>
          </a:p>
          <a:p>
            <a:pPr eaLnBrk="1" hangingPunct="1">
              <a:spcBef>
                <a:spcPct val="0"/>
              </a:spcBef>
            </a:pPr>
            <a:r>
              <a:rPr lang="en-US" altLang="en-US" b="1" smtClean="0"/>
              <a:t>P-type semiconductor:</a:t>
            </a:r>
            <a:endParaRPr lang="en-US" altLang="en-US" smtClean="0"/>
          </a:p>
          <a:p>
            <a:pPr eaLnBrk="1" hangingPunct="1">
              <a:spcBef>
                <a:spcPct val="0"/>
              </a:spcBef>
            </a:pPr>
            <a:r>
              <a:rPr lang="en-IN" altLang="en-US" smtClean="0"/>
              <a:t>When a small amount of trivalent acceptor atoms (e.g., boron (B) and aluminum (Al)) is added, a silicon atom in the lattice may be replaced by an acceptor atom with only three valence electrons forming three covalent bounds and a hole in the lattice. This is a P-type semiconductor.</a:t>
            </a:r>
            <a:endParaRPr lang="en-US" altLang="en-US" b="1"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5DDD39E-C840-449B-989A-51F647387E01}" type="datetime1">
              <a:rPr lang="en-US" smtClean="0"/>
              <a:t>10/23/2020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F9542E-EF2E-435C-984C-E7F6A931D522}" type="slidenum">
              <a:rPr lang="en-US"/>
              <a:pPr>
                <a:defRPr/>
              </a:pPr>
              <a:t>‹#›</a:t>
            </a:fld>
            <a:endParaRPr lang="en-US"/>
          </a:p>
        </p:txBody>
      </p:sp>
    </p:spTree>
    <p:extLst>
      <p:ext uri="{BB962C8B-B14F-4D97-AF65-F5344CB8AC3E}">
        <p14:creationId xmlns:p14="http://schemas.microsoft.com/office/powerpoint/2010/main" val="285711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6E57EE-A8A2-4876-A336-D5A7EDD7E6A4}" type="datetime1">
              <a:rPr lang="en-US" smtClean="0"/>
              <a:t>10/23/2020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3E400F-04CD-4676-9C91-1C2983B75A03}" type="slidenum">
              <a:rPr lang="en-US"/>
              <a:pPr>
                <a:defRPr/>
              </a:pPr>
              <a:t>‹#›</a:t>
            </a:fld>
            <a:endParaRPr lang="en-US"/>
          </a:p>
        </p:txBody>
      </p:sp>
    </p:spTree>
    <p:extLst>
      <p:ext uri="{BB962C8B-B14F-4D97-AF65-F5344CB8AC3E}">
        <p14:creationId xmlns:p14="http://schemas.microsoft.com/office/powerpoint/2010/main" val="141468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43D7D6-69B5-497A-B902-C7EFF178C8F5}" type="datetime1">
              <a:rPr lang="en-US" smtClean="0"/>
              <a:t>10/23/2020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09356F-C218-4518-AEE0-2B984B9D82F1}" type="slidenum">
              <a:rPr lang="en-US"/>
              <a:pPr>
                <a:defRPr/>
              </a:pPr>
              <a:t>‹#›</a:t>
            </a:fld>
            <a:endParaRPr lang="en-US"/>
          </a:p>
        </p:txBody>
      </p:sp>
    </p:spTree>
    <p:extLst>
      <p:ext uri="{BB962C8B-B14F-4D97-AF65-F5344CB8AC3E}">
        <p14:creationId xmlns:p14="http://schemas.microsoft.com/office/powerpoint/2010/main" val="146427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10"/>
          <p:cNvSpPr txBox="1">
            <a:spLocks noChangeArrowheads="1"/>
          </p:cNvSpPr>
          <p:nvPr userDrawn="1"/>
        </p:nvSpPr>
        <p:spPr bwMode="auto">
          <a:xfrm>
            <a:off x="0" y="6583363"/>
            <a:ext cx="9144000" cy="274637"/>
          </a:xfrm>
          <a:prstGeom prst="rect">
            <a:avLst/>
          </a:prstGeom>
          <a:solidFill>
            <a:srgbClr val="A850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endParaRPr lang="en-US" sz="1200" b="1" i="1" dirty="0" smtClean="0"/>
          </a:p>
        </p:txBody>
      </p:sp>
      <p:sp>
        <p:nvSpPr>
          <p:cNvPr id="5" name="Text Box 3"/>
          <p:cNvSpPr txBox="1">
            <a:spLocks noChangeArrowheads="1"/>
          </p:cNvSpPr>
          <p:nvPr userDrawn="1"/>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20000"/>
              </a:spcBef>
              <a:spcAft>
                <a:spcPts val="0"/>
              </a:spcAft>
              <a:defRPr/>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pic>
        <p:nvPicPr>
          <p:cNvPr id="6" name="Picture 8" descr="Mahe-Logo-emb"/>
          <p:cNvPicPr>
            <a:picLocks noChangeAspect="1" noChangeArrowheads="1"/>
          </p:cNvPicPr>
          <p:nvPr userDrawn="1"/>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8"/>
          <p:cNvSpPr>
            <a:spLocks noChangeShapeType="1"/>
          </p:cNvSpPr>
          <p:nvPr userDrawn="1"/>
        </p:nvSpPr>
        <p:spPr bwMode="auto">
          <a:xfrm>
            <a:off x="0" y="7239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graphicFrame>
        <p:nvGraphicFramePr>
          <p:cNvPr id="8" name="Object 10"/>
          <p:cNvGraphicFramePr>
            <a:graphicFrameLocks noChangeAspect="1"/>
          </p:cNvGraphicFramePr>
          <p:nvPr userDrawn="1"/>
        </p:nvGraphicFramePr>
        <p:xfrm>
          <a:off x="8382000" y="22225"/>
          <a:ext cx="584200" cy="587375"/>
        </p:xfrm>
        <a:graphic>
          <a:graphicData uri="http://schemas.openxmlformats.org/presentationml/2006/ole">
            <mc:AlternateContent xmlns:mc="http://schemas.openxmlformats.org/markup-compatibility/2006">
              <mc:Choice xmlns:v="urn:schemas-microsoft-com:vml" Requires="v">
                <p:oleObj spid="_x0000_s106554" name="Picture" r:id="rId4" imgW="777468" imgH="686180" progId="Word.Picture.8">
                  <p:embed/>
                </p:oleObj>
              </mc:Choice>
              <mc:Fallback>
                <p:oleObj name="Picture" r:id="rId4" imgW="777468" imgH="686180" progId="Word.Picture.8">
                  <p:embed/>
                  <p:pic>
                    <p:nvPicPr>
                      <p:cNvPr id="2054"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22225"/>
                        <a:ext cx="5842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a:xfrm>
            <a:off x="469900" y="-76200"/>
            <a:ext cx="8229600" cy="827087"/>
          </a:xfrm>
        </p:spPr>
        <p:txBody>
          <a:bodyPr>
            <a:normAutofit/>
          </a:bodyPr>
          <a:lstStyle>
            <a:lvl1pPr>
              <a:defRPr sz="3200" b="1" i="1">
                <a:solidFill>
                  <a:srgbClr val="A8500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sz="2800">
                <a:solidFill>
                  <a:schemeClr val="tx1"/>
                </a:solidFill>
              </a:defRPr>
            </a:lvl1pPr>
            <a:lvl2pPr marL="742950" indent="-285750">
              <a:buFont typeface="Arial" panose="020B0604020202020204" pitchFamily="34" charset="0"/>
              <a:buChar char="•"/>
              <a:defRPr sz="2600">
                <a:solidFill>
                  <a:srgbClr val="003399"/>
                </a:solidFill>
              </a:defRPr>
            </a:lvl2pPr>
            <a:lvl3pPr marL="1143000" indent="-228600">
              <a:buFont typeface="Wingdings" panose="05000000000000000000" pitchFamily="2" charset="2"/>
              <a:buChar char="Ø"/>
              <a:defRPr>
                <a:solidFill>
                  <a:schemeClr val="tx1">
                    <a:lumMod val="75000"/>
                    <a:lumOff val="25000"/>
                  </a:schemeClr>
                </a:solidFill>
              </a:defRPr>
            </a:lvl3pPr>
            <a:lvl4pPr>
              <a:defRPr sz="2200">
                <a:solidFill>
                  <a:srgbClr val="A85000"/>
                </a:solidFill>
              </a:defRPr>
            </a:lvl4pPr>
            <a:lvl5pPr>
              <a:defRPr sz="200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3"/>
          <p:cNvSpPr>
            <a:spLocks noGrp="1"/>
          </p:cNvSpPr>
          <p:nvPr>
            <p:ph type="dt" sz="half" idx="10"/>
          </p:nvPr>
        </p:nvSpPr>
        <p:spPr/>
        <p:txBody>
          <a:bodyPr/>
          <a:lstStyle>
            <a:lvl1pPr>
              <a:defRPr/>
            </a:lvl1pPr>
          </a:lstStyle>
          <a:p>
            <a:pPr>
              <a:defRPr/>
            </a:pPr>
            <a:fld id="{9063B0A3-DF30-4BB2-9BBB-E89EA6013514}" type="datetime1">
              <a:rPr lang="en-US" smtClean="0"/>
              <a:t>10/23/2020</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6934200" y="6553200"/>
            <a:ext cx="2133600" cy="365125"/>
          </a:xfrm>
        </p:spPr>
        <p:txBody>
          <a:bodyPr rtlCol="0"/>
          <a:lstStyle>
            <a:lvl1pPr fontAlgn="auto">
              <a:spcBef>
                <a:spcPts val="0"/>
              </a:spcBef>
              <a:spcAft>
                <a:spcPts val="0"/>
              </a:spcAft>
              <a:defRPr sz="2000">
                <a:solidFill>
                  <a:schemeClr val="bg1"/>
                </a:solidFill>
                <a:latin typeface="+mn-lt"/>
              </a:defRPr>
            </a:lvl1pPr>
          </a:lstStyle>
          <a:p>
            <a:pPr>
              <a:defRPr/>
            </a:pPr>
            <a:r>
              <a:rPr lang="en-US"/>
              <a:t>1</a:t>
            </a:r>
          </a:p>
        </p:txBody>
      </p:sp>
    </p:spTree>
    <p:extLst>
      <p:ext uri="{BB962C8B-B14F-4D97-AF65-F5344CB8AC3E}">
        <p14:creationId xmlns:p14="http://schemas.microsoft.com/office/powerpoint/2010/main" val="81230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00ABC1-815B-468A-A4E5-DF7B40DCE2A0}" type="datetime1">
              <a:rPr lang="en-US" smtClean="0"/>
              <a:t>10/23/2020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4D0459-7D8A-499F-A2DB-92FBBF4EA8FE}" type="slidenum">
              <a:rPr lang="en-US"/>
              <a:pPr>
                <a:defRPr/>
              </a:pPr>
              <a:t>‹#›</a:t>
            </a:fld>
            <a:endParaRPr lang="en-US"/>
          </a:p>
        </p:txBody>
      </p:sp>
    </p:spTree>
    <p:extLst>
      <p:ext uri="{BB962C8B-B14F-4D97-AF65-F5344CB8AC3E}">
        <p14:creationId xmlns:p14="http://schemas.microsoft.com/office/powerpoint/2010/main" val="151908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3C43C05-AFAD-4CEA-9155-78BD175DDD14}" type="datetime1">
              <a:rPr lang="en-US" smtClean="0"/>
              <a:t>10/23/2020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85F664E-E340-4353-A30D-E09F3C588F29}" type="slidenum">
              <a:rPr lang="en-US"/>
              <a:pPr>
                <a:defRPr/>
              </a:pPr>
              <a:t>‹#›</a:t>
            </a:fld>
            <a:endParaRPr lang="en-US"/>
          </a:p>
        </p:txBody>
      </p:sp>
    </p:spTree>
    <p:extLst>
      <p:ext uri="{BB962C8B-B14F-4D97-AF65-F5344CB8AC3E}">
        <p14:creationId xmlns:p14="http://schemas.microsoft.com/office/powerpoint/2010/main" val="6176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9454223-7344-4494-B61D-809B591451DC}" type="datetime1">
              <a:rPr lang="en-US" smtClean="0"/>
              <a:t>10/23/2020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6E41A9A-5F48-406D-8AE5-6B95C4F03F78}" type="slidenum">
              <a:rPr lang="en-US"/>
              <a:pPr>
                <a:defRPr/>
              </a:pPr>
              <a:t>‹#›</a:t>
            </a:fld>
            <a:endParaRPr lang="en-US"/>
          </a:p>
        </p:txBody>
      </p:sp>
    </p:spTree>
    <p:extLst>
      <p:ext uri="{BB962C8B-B14F-4D97-AF65-F5344CB8AC3E}">
        <p14:creationId xmlns:p14="http://schemas.microsoft.com/office/powerpoint/2010/main" val="51535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9F1AFC3-AB31-4433-9566-A3F1B6F58DDD}" type="datetime1">
              <a:rPr lang="en-US" smtClean="0"/>
              <a:t>10/23/2020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C2B6DBF-F0F6-4300-8DB7-47CD5D56BCCA}" type="slidenum">
              <a:rPr lang="en-US"/>
              <a:pPr>
                <a:defRPr/>
              </a:pPr>
              <a:t>‹#›</a:t>
            </a:fld>
            <a:endParaRPr lang="en-US"/>
          </a:p>
        </p:txBody>
      </p:sp>
    </p:spTree>
    <p:extLst>
      <p:ext uri="{BB962C8B-B14F-4D97-AF65-F5344CB8AC3E}">
        <p14:creationId xmlns:p14="http://schemas.microsoft.com/office/powerpoint/2010/main" val="236042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8501413-1063-4DC5-93B3-8F0A709835BC}" type="datetime1">
              <a:rPr lang="en-US" smtClean="0"/>
              <a:t>10/23/2020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ECBBF35-EE7A-49FA-B6C4-C8F6AA5837AA}" type="slidenum">
              <a:rPr lang="en-US"/>
              <a:pPr>
                <a:defRPr/>
              </a:pPr>
              <a:t>‹#›</a:t>
            </a:fld>
            <a:endParaRPr lang="en-US"/>
          </a:p>
        </p:txBody>
      </p:sp>
    </p:spTree>
    <p:extLst>
      <p:ext uri="{BB962C8B-B14F-4D97-AF65-F5344CB8AC3E}">
        <p14:creationId xmlns:p14="http://schemas.microsoft.com/office/powerpoint/2010/main" val="170682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CEF9ED7-20D4-438E-84AB-F17A83CAFEAA}" type="datetime1">
              <a:rPr lang="en-US" smtClean="0"/>
              <a:t>10/23/2020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EFAB466-E61C-45A2-9ED4-CAB91840E98D}" type="slidenum">
              <a:rPr lang="en-US"/>
              <a:pPr>
                <a:defRPr/>
              </a:pPr>
              <a:t>‹#›</a:t>
            </a:fld>
            <a:endParaRPr lang="en-US"/>
          </a:p>
        </p:txBody>
      </p:sp>
    </p:spTree>
    <p:extLst>
      <p:ext uri="{BB962C8B-B14F-4D97-AF65-F5344CB8AC3E}">
        <p14:creationId xmlns:p14="http://schemas.microsoft.com/office/powerpoint/2010/main" val="150804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E9D9245-2D9E-4BF7-985B-02A527A8AC54}" type="datetime1">
              <a:rPr lang="en-US" smtClean="0"/>
              <a:t>10/23/2020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9C7CEC-34BB-47AF-956F-B53BEBAE331B}" type="slidenum">
              <a:rPr lang="en-US"/>
              <a:pPr>
                <a:defRPr/>
              </a:pPr>
              <a:t>‹#›</a:t>
            </a:fld>
            <a:endParaRPr lang="en-US"/>
          </a:p>
        </p:txBody>
      </p:sp>
    </p:spTree>
    <p:extLst>
      <p:ext uri="{BB962C8B-B14F-4D97-AF65-F5344CB8AC3E}">
        <p14:creationId xmlns:p14="http://schemas.microsoft.com/office/powerpoint/2010/main" val="59037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0225A1E8-EB05-4D9E-84ED-37E387EAC562}" type="datetime1">
              <a:rPr lang="en-US" smtClean="0"/>
              <a:t>10/23/2020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B853CC58-0647-417D-BEE7-C28E51DA14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65" r:id="rId1"/>
    <p:sldLayoutId id="2147484375" r:id="rId2"/>
    <p:sldLayoutId id="2147484366" r:id="rId3"/>
    <p:sldLayoutId id="2147484367" r:id="rId4"/>
    <p:sldLayoutId id="2147484368" r:id="rId5"/>
    <p:sldLayoutId id="2147484369" r:id="rId6"/>
    <p:sldLayoutId id="2147484370" r:id="rId7"/>
    <p:sldLayoutId id="2147484371" r:id="rId8"/>
    <p:sldLayoutId id="2147484372" r:id="rId9"/>
    <p:sldLayoutId id="2147484373" r:id="rId10"/>
    <p:sldLayoutId id="214748437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customXml" Target="../ink/ink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1.wmf"/><Relationship Id="rId5" Type="http://schemas.openxmlformats.org/officeDocument/2006/relationships/oleObject" Target="../embeddings/oleObject3.bin"/><Relationship Id="rId4" Type="http://schemas.openxmlformats.org/officeDocument/2006/relationships/image" Target="../media/image3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5.emf"/><Relationship Id="rId5" Type="http://schemas.openxmlformats.org/officeDocument/2006/relationships/image" Target="../media/image34.wmf"/><Relationship Id="rId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http://hyperphysics.phy-astr.gsu.edu/hbase/solids/imgsol/band3.gi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5124" name="Title 5"/>
          <p:cNvSpPr>
            <a:spLocks noGrp="1"/>
          </p:cNvSpPr>
          <p:nvPr>
            <p:ph type="title"/>
          </p:nvPr>
        </p:nvSpPr>
        <p:spPr>
          <a:xfrm>
            <a:off x="417513" y="2830513"/>
            <a:ext cx="8229600" cy="827087"/>
          </a:xfrm>
        </p:spPr>
        <p:txBody>
          <a:bodyPr/>
          <a:lstStyle/>
          <a:p>
            <a:r>
              <a:rPr lang="en-IN" altLang="en-US" sz="3600" smtClean="0">
                <a:latin typeface="Times New Roman" panose="02020603050405020304" pitchFamily="18" charset="0"/>
                <a:cs typeface="Times New Roman" panose="02020603050405020304" pitchFamily="18" charset="0"/>
              </a:rPr>
              <a:t>ECE 1051 : BASIC ELECTRONICS</a:t>
            </a:r>
          </a:p>
        </p:txBody>
      </p:sp>
      <p:sp>
        <p:nvSpPr>
          <p:cNvPr id="5125" name="TextBox 1"/>
          <p:cNvSpPr txBox="1">
            <a:spLocks noChangeArrowheads="1"/>
          </p:cNvSpPr>
          <p:nvPr/>
        </p:nvSpPr>
        <p:spPr bwMode="auto">
          <a:xfrm>
            <a:off x="838200" y="4495800"/>
            <a:ext cx="72374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800" b="1" dirty="0"/>
              <a:t>SUHAS.K</a:t>
            </a:r>
          </a:p>
          <a:p>
            <a:pPr>
              <a:spcBef>
                <a:spcPct val="0"/>
              </a:spcBef>
              <a:buFontTx/>
              <a:buNone/>
            </a:pPr>
            <a:r>
              <a:rPr lang="en-IN" altLang="en-US" sz="1800" b="1" dirty="0"/>
              <a:t>ASSISTANT PROFESSOR-SENIOR SCALE</a:t>
            </a:r>
          </a:p>
          <a:p>
            <a:pPr>
              <a:spcBef>
                <a:spcPct val="0"/>
              </a:spcBef>
              <a:buFontTx/>
              <a:buNone/>
            </a:pPr>
            <a:r>
              <a:rPr lang="en-IN" altLang="en-US" sz="1800" b="1" dirty="0"/>
              <a:t>DEPARTMENT OF ELECTRONICS &amp; COMMUNICATION ENGINEERING</a:t>
            </a:r>
          </a:p>
          <a:p>
            <a:pPr>
              <a:spcBef>
                <a:spcPct val="0"/>
              </a:spcBef>
              <a:buFontTx/>
              <a:buNone/>
            </a:pPr>
            <a:r>
              <a:rPr lang="en-IN" altLang="en-US" sz="1800" b="1" dirty="0"/>
              <a:t>MIT,MANIPAL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69900" y="-76200"/>
            <a:ext cx="8229600" cy="827088"/>
          </a:xfrm>
        </p:spPr>
        <p:txBody>
          <a:bodyPr/>
          <a:lstStyle/>
          <a:p>
            <a:pPr eaLnBrk="1" hangingPunct="1"/>
            <a:r>
              <a:rPr lang="en-US" altLang="en-US" smtClean="0">
                <a:latin typeface="Times New Roman" panose="02020603050405020304" pitchFamily="18" charset="0"/>
                <a:cs typeface="Times New Roman" panose="02020603050405020304" pitchFamily="18" charset="0"/>
              </a:rPr>
              <a:t>Semiconductor Materials</a:t>
            </a:r>
          </a:p>
        </p:txBody>
      </p:sp>
      <p:sp>
        <p:nvSpPr>
          <p:cNvPr id="2150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1BAFA5D9-B2B6-4906-8EB1-B77060CE09FC}" type="slidenum">
              <a:rPr lang="en-US" altLang="en-US" sz="2000" smtClean="0">
                <a:solidFill>
                  <a:schemeClr val="bg1"/>
                </a:solidFill>
                <a:latin typeface="Times New Roman" panose="02020603050405020304" pitchFamily="18" charset="0"/>
                <a:cs typeface="Times New Roman" panose="02020603050405020304" pitchFamily="18" charset="0"/>
              </a:rPr>
              <a:pPr fontAlgn="base">
                <a:spcBef>
                  <a:spcPct val="0"/>
                </a:spcBef>
                <a:spcAft>
                  <a:spcPct val="0"/>
                </a:spcAft>
                <a:buFontTx/>
                <a:buNone/>
              </a:pPr>
              <a:t>10</a:t>
            </a:fld>
            <a:endParaRPr lang="en-US" altLang="en-US" sz="2000" smtClean="0">
              <a:solidFill>
                <a:schemeClr val="bg1"/>
              </a:solidFill>
              <a:latin typeface="Times New Roman" panose="02020603050405020304" pitchFamily="18" charset="0"/>
              <a:cs typeface="Times New Roman" panose="02020603050405020304" pitchFamily="18" charset="0"/>
            </a:endParaRPr>
          </a:p>
        </p:txBody>
      </p:sp>
      <p:pic>
        <p:nvPicPr>
          <p:cNvPr id="21508" name="Picture 2" descr="el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1703388"/>
            <a:ext cx="36576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0" y="1257300"/>
            <a:ext cx="44513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Rectangle 4"/>
          <p:cNvSpPr>
            <a:spLocks noChangeArrowheads="1"/>
          </p:cNvSpPr>
          <p:nvPr/>
        </p:nvSpPr>
        <p:spPr bwMode="auto">
          <a:xfrm>
            <a:off x="847725" y="4686300"/>
            <a:ext cx="272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b="1" i="1">
                <a:latin typeface="Times New Roman" panose="02020603050405020304" pitchFamily="18" charset="0"/>
                <a:cs typeface="Times New Roman" panose="02020603050405020304" pitchFamily="18" charset="0"/>
              </a:rPr>
              <a:t>Semiconducting materials </a:t>
            </a:r>
            <a:endParaRPr lang="en-US" altLang="en-US" sz="1800" b="1" i="1">
              <a:latin typeface="Times New Roman" panose="02020603050405020304" pitchFamily="18" charset="0"/>
              <a:cs typeface="Times New Roman" panose="02020603050405020304" pitchFamily="18" charset="0"/>
            </a:endParaRPr>
          </a:p>
        </p:txBody>
      </p:sp>
      <p:sp>
        <p:nvSpPr>
          <p:cNvPr id="21511" name="Rectangle 5"/>
          <p:cNvSpPr>
            <a:spLocks noChangeArrowheads="1"/>
          </p:cNvSpPr>
          <p:nvPr/>
        </p:nvSpPr>
        <p:spPr bwMode="auto">
          <a:xfrm>
            <a:off x="5438775" y="4395788"/>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b="1" i="1">
                <a:latin typeface="Times New Roman" panose="02020603050405020304" pitchFamily="18" charset="0"/>
                <a:cs typeface="Times New Roman" panose="02020603050405020304" pitchFamily="18" charset="0"/>
              </a:rPr>
              <a:t>Crystal structure of silicon</a:t>
            </a:r>
            <a:endParaRPr lang="en-US" altLang="en-US" sz="1800" b="1" i="1">
              <a:latin typeface="Times New Roman" panose="02020603050405020304" pitchFamily="18" charset="0"/>
              <a:cs typeface="Times New Roman" panose="02020603050405020304" pitchFamily="18" charset="0"/>
            </a:endParaRPr>
          </a:p>
        </p:txBody>
      </p:sp>
      <p:sp>
        <p:nvSpPr>
          <p:cNvPr id="21512"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21513"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21514"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15" name="Rectangle 4"/>
          <p:cNvSpPr>
            <a:spLocks noChangeArrowheads="1"/>
          </p:cNvSpPr>
          <p:nvPr/>
        </p:nvSpPr>
        <p:spPr bwMode="auto">
          <a:xfrm>
            <a:off x="1600200" y="5602288"/>
            <a:ext cx="5006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800" b="1" i="1">
                <a:solidFill>
                  <a:schemeClr val="tx2"/>
                </a:solidFill>
                <a:latin typeface="Times New Roman" panose="02020603050405020304" pitchFamily="18" charset="0"/>
                <a:cs typeface="Times New Roman" panose="02020603050405020304" pitchFamily="18" charset="0"/>
              </a:rPr>
              <a:t>Common Semiconducting materials : Ge, Si, GaAs</a:t>
            </a:r>
            <a:endParaRPr lang="en-US" altLang="en-US" sz="1800" b="1" i="1">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69900" y="-76200"/>
            <a:ext cx="8229600" cy="827088"/>
          </a:xfrm>
        </p:spPr>
        <p:txBody>
          <a:bodyPr/>
          <a:lstStyle/>
          <a:p>
            <a:r>
              <a:rPr lang="en-IN" altLang="en-US" smtClean="0"/>
              <a:t>Structure of Semiconductor Material</a:t>
            </a:r>
          </a:p>
        </p:txBody>
      </p:sp>
      <p:pic>
        <p:nvPicPr>
          <p:cNvPr id="23556"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752475"/>
            <a:ext cx="7054850" cy="3044825"/>
          </a:xfrm>
        </p:spPr>
      </p:pic>
      <p:pic>
        <p:nvPicPr>
          <p:cNvPr id="23557" name="Content Placeholder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681413"/>
            <a:ext cx="3384550" cy="284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69900" y="-76200"/>
            <a:ext cx="8229600" cy="827088"/>
          </a:xfrm>
        </p:spPr>
        <p:txBody>
          <a:bodyPr/>
          <a:lstStyle/>
          <a:p>
            <a:r>
              <a:rPr lang="en-IN" altLang="en-US" smtClean="0"/>
              <a:t>Semiconductor Materials</a:t>
            </a:r>
          </a:p>
        </p:txBody>
      </p:sp>
      <p:sp>
        <p:nvSpPr>
          <p:cNvPr id="24579" name="Content Placeholder 2"/>
          <p:cNvSpPr>
            <a:spLocks noGrp="1"/>
          </p:cNvSpPr>
          <p:nvPr>
            <p:ph idx="1"/>
          </p:nvPr>
        </p:nvSpPr>
        <p:spPr/>
        <p:txBody>
          <a:bodyPr/>
          <a:lstStyle/>
          <a:p>
            <a:pPr>
              <a:defRPr/>
            </a:pPr>
            <a:r>
              <a:rPr lang="en-IN" altLang="en-US" sz="2400" dirty="0" smtClean="0">
                <a:latin typeface="Times New Roman" panose="02020603050405020304" pitchFamily="18" charset="0"/>
                <a:cs typeface="Times New Roman" panose="02020603050405020304" pitchFamily="18" charset="0"/>
              </a:rPr>
              <a:t>Single-crystal</a:t>
            </a:r>
          </a:p>
          <a:p>
            <a:pPr lvl="1">
              <a:defRPr/>
            </a:pPr>
            <a:r>
              <a:rPr lang="en-IN" altLang="en-US" sz="2200" dirty="0" smtClean="0">
                <a:latin typeface="Times New Roman" panose="02020603050405020304" pitchFamily="18" charset="0"/>
                <a:cs typeface="Times New Roman" panose="02020603050405020304" pitchFamily="18" charset="0"/>
              </a:rPr>
              <a:t>Silicon(14)</a:t>
            </a:r>
          </a:p>
          <a:p>
            <a:pPr lvl="1">
              <a:defRPr/>
            </a:pPr>
            <a:r>
              <a:rPr lang="en-IN" altLang="en-US" sz="2200" dirty="0" smtClean="0">
                <a:latin typeface="Times New Roman" panose="02020603050405020304" pitchFamily="18" charset="0"/>
                <a:cs typeface="Times New Roman" panose="02020603050405020304" pitchFamily="18" charset="0"/>
              </a:rPr>
              <a:t>Germanium (32)</a:t>
            </a:r>
          </a:p>
          <a:p>
            <a:pPr marL="457200" lvl="1" indent="0">
              <a:buFont typeface="Arial" panose="020B0604020202020204" pitchFamily="34" charset="0"/>
              <a:buNone/>
              <a:defRPr/>
            </a:pPr>
            <a:endParaRPr lang="en-IN" altLang="en-US" sz="2200" dirty="0" smtClean="0">
              <a:latin typeface="Times New Roman" panose="02020603050405020304" pitchFamily="18" charset="0"/>
              <a:cs typeface="Times New Roman" panose="02020603050405020304" pitchFamily="18" charset="0"/>
            </a:endParaRPr>
          </a:p>
          <a:p>
            <a:pPr>
              <a:defRPr/>
            </a:pPr>
            <a:r>
              <a:rPr lang="en-IN" altLang="en-US" sz="2400" dirty="0" smtClean="0">
                <a:latin typeface="Times New Roman" panose="02020603050405020304" pitchFamily="18" charset="0"/>
                <a:cs typeface="Times New Roman" panose="02020603050405020304" pitchFamily="18" charset="0"/>
              </a:rPr>
              <a:t>Compound</a:t>
            </a:r>
          </a:p>
          <a:p>
            <a:pPr lvl="1">
              <a:defRPr/>
            </a:pPr>
            <a:r>
              <a:rPr lang="en-IN" altLang="en-US" sz="2200" dirty="0" smtClean="0">
                <a:latin typeface="Times New Roman" panose="02020603050405020304" pitchFamily="18" charset="0"/>
                <a:cs typeface="Times New Roman" panose="02020603050405020304" pitchFamily="18" charset="0"/>
              </a:rPr>
              <a:t>Gallium Arsenide</a:t>
            </a:r>
          </a:p>
        </p:txBody>
      </p:sp>
      <p:pic>
        <p:nvPicPr>
          <p:cNvPr id="2458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838200"/>
            <a:ext cx="5410200"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69900" y="-76200"/>
            <a:ext cx="8229600" cy="827088"/>
          </a:xfrm>
        </p:spPr>
        <p:txBody>
          <a:bodyPr/>
          <a:lstStyle/>
          <a:p>
            <a:r>
              <a:rPr lang="en-IN" altLang="en-US" smtClean="0"/>
              <a:t>Semiconductor Materials</a:t>
            </a:r>
          </a:p>
        </p:txBody>
      </p:sp>
      <p:pic>
        <p:nvPicPr>
          <p:cNvPr id="25604" name="Picture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7175" y="914400"/>
            <a:ext cx="5146675" cy="1905000"/>
          </a:xfrm>
        </p:spPr>
      </p:pic>
      <p:pic>
        <p:nvPicPr>
          <p:cNvPr id="2560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4013" y="841375"/>
            <a:ext cx="3633787"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Content Placeholder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19400"/>
            <a:ext cx="617696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69900" y="-76200"/>
            <a:ext cx="8229600" cy="827088"/>
          </a:xfrm>
        </p:spPr>
        <p:txBody>
          <a:bodyPr/>
          <a:lstStyle/>
          <a:p>
            <a:r>
              <a:rPr lang="en-IN" altLang="en-US" smtClean="0"/>
              <a:t>Intrinsic &amp; Extrinsic Semiconductors</a:t>
            </a:r>
          </a:p>
        </p:txBody>
      </p:sp>
      <p:sp>
        <p:nvSpPr>
          <p:cNvPr id="3" name="Content Placeholder 2"/>
          <p:cNvSpPr>
            <a:spLocks noGrp="1"/>
          </p:cNvSpPr>
          <p:nvPr>
            <p:ph idx="1"/>
          </p:nvPr>
        </p:nvSpPr>
        <p:spPr/>
        <p:txBody>
          <a:bodyPr/>
          <a:lstStyle/>
          <a:p>
            <a:pPr>
              <a:defRPr/>
            </a:pPr>
            <a:r>
              <a:rPr lang="en-IN" dirty="0" smtClean="0">
                <a:latin typeface="Times New Roman" panose="02020603050405020304" pitchFamily="18" charset="0"/>
                <a:cs typeface="Times New Roman" panose="02020603050405020304" pitchFamily="18" charset="0"/>
              </a:rPr>
              <a:t>Intrinsic Semiconductors</a:t>
            </a:r>
          </a:p>
          <a:p>
            <a:pPr lvl="1">
              <a:defRPr/>
            </a:pPr>
            <a:r>
              <a:rPr lang="en-IN" dirty="0" smtClean="0">
                <a:latin typeface="Times New Roman" panose="02020603050405020304" pitchFamily="18" charset="0"/>
                <a:cs typeface="Times New Roman" panose="02020603050405020304" pitchFamily="18" charset="0"/>
              </a:rPr>
              <a:t>Semiconductors in pure form are intrinsic</a:t>
            </a:r>
          </a:p>
          <a:p>
            <a:pPr lvl="1">
              <a:defRPr/>
            </a:pPr>
            <a:r>
              <a:rPr lang="en-IN" dirty="0" smtClean="0">
                <a:latin typeface="Times New Roman" panose="02020603050405020304" pitchFamily="18" charset="0"/>
                <a:cs typeface="Times New Roman" panose="02020603050405020304" pitchFamily="18" charset="0"/>
              </a:rPr>
              <a:t>Free electrons are due to external causes (voltage/ temperature)</a:t>
            </a:r>
          </a:p>
          <a:p>
            <a:pPr>
              <a:defRPr/>
            </a:pPr>
            <a:endParaRPr lang="en-IN" dirty="0">
              <a:latin typeface="Times New Roman" panose="02020603050405020304" pitchFamily="18" charset="0"/>
              <a:cs typeface="Times New Roman" panose="02020603050405020304" pitchFamily="18" charset="0"/>
            </a:endParaRPr>
          </a:p>
          <a:p>
            <a:pPr>
              <a:defRPr/>
            </a:pPr>
            <a:r>
              <a:rPr lang="en-IN" dirty="0" smtClean="0">
                <a:latin typeface="Times New Roman" panose="02020603050405020304" pitchFamily="18" charset="0"/>
                <a:cs typeface="Times New Roman" panose="02020603050405020304" pitchFamily="18" charset="0"/>
              </a:rPr>
              <a:t>Extrinsic Semiconductors</a:t>
            </a:r>
          </a:p>
          <a:p>
            <a:pPr lvl="1">
              <a:defRPr/>
            </a:pPr>
            <a:r>
              <a:rPr lang="en-IN" dirty="0" smtClean="0">
                <a:latin typeface="Times New Roman" panose="02020603050405020304" pitchFamily="18" charset="0"/>
                <a:cs typeface="Times New Roman" panose="02020603050405020304" pitchFamily="18" charset="0"/>
              </a:rPr>
              <a:t>Subjected to doping</a:t>
            </a:r>
          </a:p>
          <a:p>
            <a:pPr lvl="1">
              <a:defRPr/>
            </a:pPr>
            <a:r>
              <a:rPr lang="en-IN" dirty="0" smtClean="0">
                <a:latin typeface="Times New Roman" panose="02020603050405020304" pitchFamily="18" charset="0"/>
                <a:cs typeface="Times New Roman" panose="02020603050405020304" pitchFamily="18" charset="0"/>
              </a:rPr>
              <a:t>Adding </a:t>
            </a:r>
            <a:r>
              <a:rPr lang="en-IN" dirty="0" err="1" smtClean="0">
                <a:latin typeface="Times New Roman" panose="02020603050405020304" pitchFamily="18" charset="0"/>
                <a:cs typeface="Times New Roman" panose="02020603050405020304" pitchFamily="18" charset="0"/>
              </a:rPr>
              <a:t>pentavalent</a:t>
            </a:r>
            <a:r>
              <a:rPr lang="en-IN" dirty="0" smtClean="0">
                <a:latin typeface="Times New Roman" panose="02020603050405020304" pitchFamily="18" charset="0"/>
                <a:cs typeface="Times New Roman" panose="02020603050405020304" pitchFamily="18" charset="0"/>
              </a:rPr>
              <a:t> impurity results n-type</a:t>
            </a:r>
          </a:p>
          <a:p>
            <a:pPr lvl="1">
              <a:defRPr/>
            </a:pPr>
            <a:r>
              <a:rPr lang="en-IN" dirty="0">
                <a:latin typeface="Times New Roman" panose="02020603050405020304" pitchFamily="18" charset="0"/>
                <a:cs typeface="Times New Roman" panose="02020603050405020304" pitchFamily="18" charset="0"/>
              </a:rPr>
              <a:t>Adding </a:t>
            </a:r>
            <a:r>
              <a:rPr lang="en-IN" dirty="0" smtClean="0">
                <a:latin typeface="Times New Roman" panose="02020603050405020304" pitchFamily="18" charset="0"/>
                <a:cs typeface="Times New Roman" panose="02020603050405020304" pitchFamily="18" charset="0"/>
              </a:rPr>
              <a:t>trivalent </a:t>
            </a:r>
            <a:r>
              <a:rPr lang="en-IN" dirty="0">
                <a:latin typeface="Times New Roman" panose="02020603050405020304" pitchFamily="18" charset="0"/>
                <a:cs typeface="Times New Roman" panose="02020603050405020304" pitchFamily="18" charset="0"/>
              </a:rPr>
              <a:t>impurity results </a:t>
            </a:r>
            <a:r>
              <a:rPr lang="en-IN" dirty="0" smtClean="0">
                <a:latin typeface="Times New Roman" panose="02020603050405020304" pitchFamily="18" charset="0"/>
                <a:cs typeface="Times New Roman" panose="02020603050405020304" pitchFamily="18" charset="0"/>
              </a:rPr>
              <a:t>p-type</a:t>
            </a: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IN" dirty="0">
              <a:latin typeface="Times New Roman" panose="02020603050405020304" pitchFamily="18" charset="0"/>
              <a:cs typeface="Times New Roman" panose="02020603050405020304" pitchFamily="18" charset="0"/>
            </a:endParaRPr>
          </a:p>
          <a:p>
            <a:pPr lvl="1">
              <a:defRPr/>
            </a:pPr>
            <a:endParaRPr lang="en-IN" dirty="0" smtClean="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69900" y="-76200"/>
            <a:ext cx="8229600" cy="827088"/>
          </a:xfrm>
        </p:spPr>
        <p:txBody>
          <a:bodyPr/>
          <a:lstStyle/>
          <a:p>
            <a:r>
              <a:rPr lang="en-IN" altLang="en-US" smtClean="0"/>
              <a:t>n-type Semiconductor</a:t>
            </a:r>
          </a:p>
        </p:txBody>
      </p:sp>
      <p:sp>
        <p:nvSpPr>
          <p:cNvPr id="27652" name="Content Placeholder 5"/>
          <p:cNvSpPr>
            <a:spLocks noGrp="1"/>
          </p:cNvSpPr>
          <p:nvPr>
            <p:ph idx="1"/>
          </p:nvPr>
        </p:nvSpPr>
        <p:spPr/>
        <p:txBody>
          <a:bodyPr/>
          <a:lstStyle/>
          <a:p>
            <a:r>
              <a:rPr lang="en-IN" altLang="en-US" sz="2400" dirty="0" smtClean="0">
                <a:latin typeface="Times New Roman" panose="02020603050405020304" pitchFamily="18" charset="0"/>
                <a:cs typeface="Times New Roman" panose="02020603050405020304" pitchFamily="18" charset="0"/>
              </a:rPr>
              <a:t>Pentavalent impurities (antimony, arsenic, phosphorous etc.) are added</a:t>
            </a:r>
          </a:p>
          <a:p>
            <a:r>
              <a:rPr lang="en-IN" altLang="en-US" sz="2400" dirty="0" smtClean="0">
                <a:latin typeface="Times New Roman" panose="02020603050405020304" pitchFamily="18" charset="0"/>
                <a:cs typeface="Times New Roman" panose="02020603050405020304" pitchFamily="18" charset="0"/>
              </a:rPr>
              <a:t>Electrons are majority carriers </a:t>
            </a:r>
          </a:p>
          <a:p>
            <a:endParaRPr lang="en-IN" altLang="en-US" sz="2400" dirty="0" smtClean="0">
              <a:latin typeface="Times New Roman" panose="02020603050405020304" pitchFamily="18" charset="0"/>
              <a:cs typeface="Times New Roman" panose="02020603050405020304" pitchFamily="18" charset="0"/>
            </a:endParaRPr>
          </a:p>
        </p:txBody>
      </p:sp>
      <p:pic>
        <p:nvPicPr>
          <p:cNvPr id="2765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25775"/>
            <a:ext cx="32956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3311525"/>
            <a:ext cx="44227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69900" y="-76200"/>
            <a:ext cx="8229600" cy="827088"/>
          </a:xfrm>
        </p:spPr>
        <p:txBody>
          <a:bodyPr/>
          <a:lstStyle/>
          <a:p>
            <a:r>
              <a:rPr lang="en-IN" altLang="en-US" smtClean="0"/>
              <a:t>P-type semiconductor</a:t>
            </a:r>
          </a:p>
        </p:txBody>
      </p:sp>
      <p:sp>
        <p:nvSpPr>
          <p:cNvPr id="28675" name="Content Placeholder 2"/>
          <p:cNvSpPr>
            <a:spLocks noGrp="1"/>
          </p:cNvSpPr>
          <p:nvPr>
            <p:ph idx="1"/>
          </p:nvPr>
        </p:nvSpPr>
        <p:spPr/>
        <p:txBody>
          <a:bodyPr/>
          <a:lstStyle/>
          <a:p>
            <a:r>
              <a:rPr lang="en-IN" altLang="en-US" dirty="0" smtClean="0">
                <a:latin typeface="Times New Roman" panose="02020603050405020304" pitchFamily="18" charset="0"/>
                <a:cs typeface="Times New Roman" panose="02020603050405020304" pitchFamily="18" charset="0"/>
              </a:rPr>
              <a:t>Trivalent impurities (Boron, gallium, indium etc.) are added</a:t>
            </a:r>
          </a:p>
          <a:p>
            <a:r>
              <a:rPr lang="en-IN" altLang="en-US" dirty="0" smtClean="0">
                <a:latin typeface="Times New Roman" panose="02020603050405020304" pitchFamily="18" charset="0"/>
                <a:cs typeface="Times New Roman" panose="02020603050405020304" pitchFamily="18" charset="0"/>
              </a:rPr>
              <a:t>Holes are majority carriers</a:t>
            </a:r>
          </a:p>
          <a:p>
            <a:endParaRPr lang="en-IN" altLang="en-US" dirty="0" smtClean="0">
              <a:latin typeface="Times New Roman" panose="02020603050405020304" pitchFamily="18" charset="0"/>
              <a:cs typeface="Times New Roman" panose="02020603050405020304" pitchFamily="18" charset="0"/>
            </a:endParaRPr>
          </a:p>
        </p:txBody>
      </p:sp>
      <p:pic>
        <p:nvPicPr>
          <p:cNvPr id="2867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91100" y="2514600"/>
            <a:ext cx="388620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a:xfrm>
            <a:off x="469900" y="-76200"/>
            <a:ext cx="8229600" cy="827088"/>
          </a:xfrm>
        </p:spPr>
        <p:txBody>
          <a:bodyPr/>
          <a:lstStyle/>
          <a:p>
            <a:pPr eaLnBrk="1" hangingPunct="1"/>
            <a:r>
              <a:rPr lang="en-US" altLang="en-US" smtClean="0">
                <a:latin typeface="Times New Roman" panose="02020603050405020304" pitchFamily="18" charset="0"/>
                <a:cs typeface="Times New Roman" panose="02020603050405020304" pitchFamily="18" charset="0"/>
              </a:rPr>
              <a:t>Doping in Semiconductors</a:t>
            </a:r>
          </a:p>
        </p:txBody>
      </p:sp>
      <p:sp>
        <p:nvSpPr>
          <p:cNvPr id="296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1552CA64-DDCA-4EBF-BEF5-49E5BF98CE54}" type="slidenum">
              <a:rPr lang="en-US" altLang="en-US" sz="2000" smtClean="0">
                <a:solidFill>
                  <a:schemeClr val="bg1"/>
                </a:solidFill>
                <a:latin typeface="Times New Roman" panose="02020603050405020304" pitchFamily="18" charset="0"/>
                <a:cs typeface="Times New Roman" panose="02020603050405020304" pitchFamily="18" charset="0"/>
              </a:rPr>
              <a:pPr fontAlgn="base">
                <a:spcBef>
                  <a:spcPct val="0"/>
                </a:spcBef>
                <a:spcAft>
                  <a:spcPct val="0"/>
                </a:spcAft>
                <a:buFontTx/>
                <a:buNone/>
              </a:pPr>
              <a:t>17</a:t>
            </a:fld>
            <a:endParaRPr lang="en-US" altLang="en-US" sz="2000" smtClean="0">
              <a:solidFill>
                <a:schemeClr val="bg1"/>
              </a:solidFill>
              <a:latin typeface="Times New Roman" panose="02020603050405020304" pitchFamily="18" charset="0"/>
              <a:cs typeface="Times New Roman" panose="02020603050405020304" pitchFamily="18" charset="0"/>
            </a:endParaRPr>
          </a:p>
        </p:txBody>
      </p:sp>
      <p:pic>
        <p:nvPicPr>
          <p:cNvPr id="29700" name="Picture 7" descr="http://www.pveducation.org/sites/default/files/PVCDROM/PN-Junction/Images/DOPI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7840663" cy="3886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9701" name="Rectangle 3"/>
          <p:cNvSpPr>
            <a:spLocks noChangeArrowheads="1"/>
          </p:cNvSpPr>
          <p:nvPr/>
        </p:nvSpPr>
        <p:spPr bwMode="auto">
          <a:xfrm>
            <a:off x="381000" y="5257800"/>
            <a:ext cx="8001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i="1" dirty="0">
                <a:latin typeface="Times New Roman" panose="02020603050405020304" pitchFamily="18" charset="0"/>
                <a:cs typeface="Times New Roman" panose="02020603050405020304" pitchFamily="18" charset="0"/>
              </a:rPr>
              <a:t>Schematic of a silicon crystal lattice doped with impurities to produce n-type and p-type semiconductor material.</a:t>
            </a:r>
            <a:endParaRPr lang="en-IN" altLang="en-US" sz="1800" b="1" i="1"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IN" altLang="en-US" sz="1800" b="1" i="1" dirty="0">
                <a:latin typeface="Times New Roman" panose="02020603050405020304" pitchFamily="18" charset="0"/>
                <a:cs typeface="Times New Roman" panose="02020603050405020304" pitchFamily="18" charset="0"/>
              </a:rPr>
              <a:t> </a:t>
            </a:r>
            <a:endParaRPr lang="en-US" altLang="en-US" sz="1800" b="1" i="1" dirty="0">
              <a:latin typeface="Times New Roman" panose="02020603050405020304" pitchFamily="18" charset="0"/>
              <a:cs typeface="Times New Roman" panose="02020603050405020304" pitchFamily="18" charset="0"/>
            </a:endParaRPr>
          </a:p>
        </p:txBody>
      </p:sp>
      <p:sp>
        <p:nvSpPr>
          <p:cNvPr id="29702"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29703"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29704"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p:cNvSpPr>
          <p:nvPr>
            <p:ph type="title"/>
          </p:nvPr>
        </p:nvSpPr>
        <p:spPr>
          <a:xfrm>
            <a:off x="469900" y="-76200"/>
            <a:ext cx="8229600" cy="827088"/>
          </a:xfrm>
        </p:spPr>
        <p:txBody>
          <a:bodyPr/>
          <a:lstStyle/>
          <a:p>
            <a:pPr eaLnBrk="1" hangingPunct="1"/>
            <a:r>
              <a:rPr lang="en-US" altLang="en-US" smtClean="0">
                <a:solidFill>
                  <a:schemeClr val="accent2"/>
                </a:solidFill>
                <a:latin typeface="Times New Roman" panose="02020603050405020304" pitchFamily="18" charset="0"/>
                <a:cs typeface="Times New Roman" panose="02020603050405020304" pitchFamily="18" charset="0"/>
              </a:rPr>
              <a:t>P-N Junction Diode</a:t>
            </a: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425CF487-0B7A-4E24-82A8-EC63ED9E80F6}" type="slidenum">
              <a:rPr lang="en-US" altLang="en-US" sz="2000" smtClean="0">
                <a:solidFill>
                  <a:schemeClr val="bg1"/>
                </a:solidFill>
                <a:latin typeface="Times New Roman" panose="02020603050405020304" pitchFamily="18" charset="0"/>
                <a:cs typeface="Times New Roman" panose="02020603050405020304" pitchFamily="18" charset="0"/>
              </a:rPr>
              <a:pPr fontAlgn="base">
                <a:spcBef>
                  <a:spcPct val="0"/>
                </a:spcBef>
                <a:spcAft>
                  <a:spcPct val="0"/>
                </a:spcAft>
                <a:buFontTx/>
                <a:buNone/>
              </a:pPr>
              <a:t>18</a:t>
            </a:fld>
            <a:endParaRPr lang="en-US" altLang="en-US" sz="2000" smtClean="0">
              <a:solidFill>
                <a:schemeClr val="bg1"/>
              </a:solidFill>
              <a:latin typeface="Times New Roman" panose="02020603050405020304" pitchFamily="18" charset="0"/>
              <a:cs typeface="Times New Roman" panose="02020603050405020304" pitchFamily="18" charset="0"/>
            </a:endParaRPr>
          </a:p>
        </p:txBody>
      </p:sp>
      <p:grpSp>
        <p:nvGrpSpPr>
          <p:cNvPr id="33796" name="Group 13"/>
          <p:cNvGrpSpPr>
            <a:grpSpLocks/>
          </p:cNvGrpSpPr>
          <p:nvPr/>
        </p:nvGrpSpPr>
        <p:grpSpPr bwMode="auto">
          <a:xfrm>
            <a:off x="3352800" y="1676400"/>
            <a:ext cx="5410200" cy="990600"/>
            <a:chOff x="1008" y="1104"/>
            <a:chExt cx="3408" cy="624"/>
          </a:xfrm>
        </p:grpSpPr>
        <p:sp>
          <p:nvSpPr>
            <p:cNvPr id="33807" name="Rectangle 4"/>
            <p:cNvSpPr>
              <a:spLocks noChangeArrowheads="1"/>
            </p:cNvSpPr>
            <p:nvPr/>
          </p:nvSpPr>
          <p:spPr bwMode="auto">
            <a:xfrm>
              <a:off x="2016" y="1104"/>
              <a:ext cx="768" cy="624"/>
            </a:xfrm>
            <a:prstGeom prst="rect">
              <a:avLst/>
            </a:prstGeom>
            <a:solidFill>
              <a:srgbClr val="00FF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P</a:t>
              </a:r>
            </a:p>
          </p:txBody>
        </p:sp>
        <p:sp>
          <p:nvSpPr>
            <p:cNvPr id="33808" name="Rectangle 5"/>
            <p:cNvSpPr>
              <a:spLocks noChangeArrowheads="1"/>
            </p:cNvSpPr>
            <p:nvPr/>
          </p:nvSpPr>
          <p:spPr bwMode="auto">
            <a:xfrm>
              <a:off x="2784" y="1104"/>
              <a:ext cx="768" cy="624"/>
            </a:xfrm>
            <a:prstGeom prst="rect">
              <a:avLst/>
            </a:prstGeom>
            <a:solidFill>
              <a:srgbClr val="FF66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N</a:t>
              </a:r>
            </a:p>
          </p:txBody>
        </p:sp>
        <p:sp>
          <p:nvSpPr>
            <p:cNvPr id="33809" name="Line 8"/>
            <p:cNvSpPr>
              <a:spLocks noChangeShapeType="1"/>
            </p:cNvSpPr>
            <p:nvPr/>
          </p:nvSpPr>
          <p:spPr bwMode="auto">
            <a:xfrm flipH="1">
              <a:off x="1296" y="1440"/>
              <a:ext cx="72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810" name="Line 9"/>
            <p:cNvSpPr>
              <a:spLocks noChangeShapeType="1"/>
            </p:cNvSpPr>
            <p:nvPr/>
          </p:nvSpPr>
          <p:spPr bwMode="auto">
            <a:xfrm flipH="1">
              <a:off x="3552" y="1440"/>
              <a:ext cx="72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811" name="Text Box 10"/>
            <p:cNvSpPr txBox="1">
              <a:spLocks noChangeArrowheads="1"/>
            </p:cNvSpPr>
            <p:nvPr/>
          </p:nvSpPr>
          <p:spPr bwMode="auto">
            <a:xfrm>
              <a:off x="1008" y="1152"/>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3812" name="Text Box 11"/>
            <p:cNvSpPr txBox="1">
              <a:spLocks noChangeArrowheads="1"/>
            </p:cNvSpPr>
            <p:nvPr/>
          </p:nvSpPr>
          <p:spPr bwMode="auto">
            <a:xfrm>
              <a:off x="1248" y="1104"/>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Anode</a:t>
              </a:r>
            </a:p>
          </p:txBody>
        </p:sp>
        <p:sp>
          <p:nvSpPr>
            <p:cNvPr id="33813" name="Text Box 12"/>
            <p:cNvSpPr txBox="1">
              <a:spLocks noChangeArrowheads="1"/>
            </p:cNvSpPr>
            <p:nvPr/>
          </p:nvSpPr>
          <p:spPr bwMode="auto">
            <a:xfrm>
              <a:off x="3648" y="1104"/>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Cathode</a:t>
              </a:r>
            </a:p>
          </p:txBody>
        </p:sp>
      </p:grpSp>
      <p:pic>
        <p:nvPicPr>
          <p:cNvPr id="33797" name="Picture 2" descr="ANd9GcQ53zzavZXGF9U99v0Cpvx-OUzDf3F5sIgp3Q_pKrUZdpL-c8irx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30067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4343400" y="2209800"/>
            <a:ext cx="685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91400" y="2133600"/>
            <a:ext cx="6858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3800" name="Picture 4" descr="diode-strip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533775"/>
            <a:ext cx="26273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505200"/>
            <a:ext cx="21336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0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429000"/>
            <a:ext cx="21145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TextBox 2"/>
          <p:cNvSpPr txBox="1">
            <a:spLocks noChangeArrowheads="1"/>
          </p:cNvSpPr>
          <p:nvPr/>
        </p:nvSpPr>
        <p:spPr bwMode="auto">
          <a:xfrm>
            <a:off x="1219200" y="5791200"/>
            <a:ext cx="655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i="1">
                <a:latin typeface="Times New Roman" panose="02020603050405020304" pitchFamily="18" charset="0"/>
                <a:cs typeface="Times New Roman" panose="02020603050405020304" pitchFamily="18" charset="0"/>
              </a:rPr>
              <a:t>Common practical diodes available in market</a:t>
            </a:r>
          </a:p>
        </p:txBody>
      </p:sp>
      <p:sp>
        <p:nvSpPr>
          <p:cNvPr id="33804"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33805"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33806"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69900" y="-76200"/>
            <a:ext cx="8229600" cy="827088"/>
          </a:xfrm>
        </p:spPr>
        <p:txBody>
          <a:bodyPr/>
          <a:lstStyle/>
          <a:p>
            <a:pPr eaLnBrk="1" hangingPunct="1"/>
            <a:r>
              <a:rPr lang="en-US" altLang="en-US" smtClean="0">
                <a:solidFill>
                  <a:schemeClr val="accent2"/>
                </a:solidFill>
              </a:rPr>
              <a:t>P-N Junction Diode</a:t>
            </a:r>
          </a:p>
        </p:txBody>
      </p:sp>
      <p:sp>
        <p:nvSpPr>
          <p:cNvPr id="8" name="Rectangle 3"/>
          <p:cNvSpPr txBox="1">
            <a:spLocks noChangeArrowheads="1"/>
          </p:cNvSpPr>
          <p:nvPr/>
        </p:nvSpPr>
        <p:spPr bwMode="auto">
          <a:xfrm>
            <a:off x="469900" y="1371600"/>
            <a:ext cx="69215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eaLnBrk="1" hangingPunct="1">
              <a:buFont typeface="Arial" charset="0"/>
              <a:buNone/>
              <a:defRPr/>
            </a:pPr>
            <a:r>
              <a:rPr lang="en-US" altLang="en-US" sz="2400" dirty="0" smtClean="0">
                <a:latin typeface="Arial" charset="0"/>
                <a:cs typeface="Arial" charset="0"/>
              </a:rPr>
              <a:t>Used in numerous applications </a:t>
            </a:r>
          </a:p>
          <a:p>
            <a:pPr marL="914400" indent="-450850" eaLnBrk="1" hangingPunct="1">
              <a:defRPr/>
            </a:pPr>
            <a:r>
              <a:rPr lang="en-US" altLang="en-US" sz="2000" dirty="0" smtClean="0">
                <a:latin typeface="Arial" charset="0"/>
                <a:cs typeface="Arial" charset="0"/>
              </a:rPr>
              <a:t>Switch</a:t>
            </a:r>
          </a:p>
          <a:p>
            <a:pPr marL="914400" indent="-450850" eaLnBrk="1" hangingPunct="1">
              <a:defRPr/>
            </a:pPr>
            <a:r>
              <a:rPr lang="en-US" altLang="en-US" sz="2000" dirty="0" smtClean="0">
                <a:latin typeface="Arial" charset="0"/>
                <a:cs typeface="Arial" charset="0"/>
              </a:rPr>
              <a:t>Rectifier</a:t>
            </a:r>
          </a:p>
          <a:p>
            <a:pPr marL="914400" indent="-450850" eaLnBrk="1" hangingPunct="1">
              <a:defRPr/>
            </a:pPr>
            <a:r>
              <a:rPr lang="en-US" altLang="en-US" sz="2000" dirty="0" smtClean="0">
                <a:latin typeface="Arial" charset="0"/>
                <a:cs typeface="Arial" charset="0"/>
              </a:rPr>
              <a:t>Regulator</a:t>
            </a:r>
          </a:p>
          <a:p>
            <a:pPr marL="914400" indent="-450850" eaLnBrk="1" hangingPunct="1">
              <a:defRPr/>
            </a:pPr>
            <a:r>
              <a:rPr lang="en-US" altLang="en-US" sz="2000" dirty="0" smtClean="0">
                <a:latin typeface="Arial" charset="0"/>
                <a:cs typeface="Arial" charset="0"/>
              </a:rPr>
              <a:t>Voltage multiplier</a:t>
            </a:r>
          </a:p>
          <a:p>
            <a:pPr marL="914400" indent="-450850" eaLnBrk="1" hangingPunct="1">
              <a:defRPr/>
            </a:pPr>
            <a:r>
              <a:rPr lang="en-US" altLang="en-US" sz="2000" dirty="0" smtClean="0">
                <a:latin typeface="Arial" charset="0"/>
                <a:cs typeface="Arial" charset="0"/>
              </a:rPr>
              <a:t>Clipping</a:t>
            </a:r>
          </a:p>
          <a:p>
            <a:pPr marL="914400" indent="-450850" eaLnBrk="1" hangingPunct="1">
              <a:defRPr/>
            </a:pPr>
            <a:r>
              <a:rPr lang="en-US" altLang="en-US" sz="2000" dirty="0" smtClean="0">
                <a:latin typeface="Arial" charset="0"/>
                <a:cs typeface="Arial" charset="0"/>
              </a:rPr>
              <a:t>Clamping,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69900" y="0"/>
            <a:ext cx="7607300" cy="750888"/>
          </a:xfrm>
        </p:spPr>
        <p:txBody>
          <a:bodyPr/>
          <a:lstStyle/>
          <a:p>
            <a:r>
              <a:rPr lang="en-US" altLang="en-US" smtClean="0">
                <a:latin typeface="Times New Roman" panose="02020603050405020304" pitchFamily="18" charset="0"/>
                <a:cs typeface="Times New Roman" panose="02020603050405020304" pitchFamily="18" charset="0"/>
              </a:rPr>
              <a:t>Course Description</a:t>
            </a:r>
          </a:p>
        </p:txBody>
      </p:sp>
      <p:sp>
        <p:nvSpPr>
          <p:cNvPr id="3" name="Content Placeholder 2"/>
          <p:cNvSpPr>
            <a:spLocks noGrp="1"/>
          </p:cNvSpPr>
          <p:nvPr>
            <p:ph idx="1"/>
          </p:nvPr>
        </p:nvSpPr>
        <p:spPr>
          <a:xfrm>
            <a:off x="228600" y="990600"/>
            <a:ext cx="8839200" cy="4525963"/>
          </a:xfrm>
        </p:spPr>
        <p:txBody>
          <a:bodyPr/>
          <a:lstStyle/>
          <a:p>
            <a:pPr>
              <a:defRPr/>
            </a:pPr>
            <a:r>
              <a:rPr lang="en-IN" b="1" dirty="0">
                <a:latin typeface="Times New Roman" panose="02020603050405020304" pitchFamily="18" charset="0"/>
                <a:cs typeface="Times New Roman" panose="02020603050405020304" pitchFamily="18" charset="0"/>
              </a:rPr>
              <a:t>Part 1 : Analog Electronics</a:t>
            </a:r>
          </a:p>
          <a:p>
            <a:pPr lvl="1">
              <a:defRPr/>
            </a:pPr>
            <a:r>
              <a:rPr lang="en-IN" sz="2000" dirty="0">
                <a:latin typeface="Times New Roman" panose="02020603050405020304" pitchFamily="18" charset="0"/>
                <a:cs typeface="Times New Roman" panose="02020603050405020304" pitchFamily="18" charset="0"/>
              </a:rPr>
              <a:t>Diodes and Applications</a:t>
            </a:r>
          </a:p>
          <a:p>
            <a:pPr lvl="1">
              <a:defRPr/>
            </a:pPr>
            <a:r>
              <a:rPr lang="en-IN" sz="2000" dirty="0">
                <a:latin typeface="Times New Roman" panose="02020603050405020304" pitchFamily="18" charset="0"/>
                <a:cs typeface="Times New Roman" panose="02020603050405020304" pitchFamily="18" charset="0"/>
              </a:rPr>
              <a:t>BJT and Applications</a:t>
            </a:r>
          </a:p>
          <a:p>
            <a:pPr lvl="1">
              <a:defRPr/>
            </a:pPr>
            <a:r>
              <a:rPr lang="en-IN" sz="2000" dirty="0">
                <a:latin typeface="Times New Roman" panose="02020603050405020304" pitchFamily="18" charset="0"/>
                <a:cs typeface="Times New Roman" panose="02020603050405020304" pitchFamily="18" charset="0"/>
              </a:rPr>
              <a:t>Operational Amplifiers</a:t>
            </a:r>
          </a:p>
          <a:p>
            <a:pPr>
              <a:defRPr/>
            </a:pPr>
            <a:r>
              <a:rPr lang="en-IN" b="1" dirty="0">
                <a:latin typeface="Times New Roman" panose="02020603050405020304" pitchFamily="18" charset="0"/>
                <a:cs typeface="Times New Roman" panose="02020603050405020304" pitchFamily="18" charset="0"/>
              </a:rPr>
              <a:t>Part 2: Digital Electronics</a:t>
            </a:r>
          </a:p>
          <a:p>
            <a:pPr lvl="1">
              <a:defRPr/>
            </a:pPr>
            <a:r>
              <a:rPr lang="en-IN" sz="2000" dirty="0">
                <a:latin typeface="Times New Roman" panose="02020603050405020304" pitchFamily="18" charset="0"/>
                <a:cs typeface="Times New Roman" panose="02020603050405020304" pitchFamily="18" charset="0"/>
              </a:rPr>
              <a:t>Number Systems and Codes</a:t>
            </a:r>
          </a:p>
          <a:p>
            <a:pPr lvl="1">
              <a:defRPr/>
            </a:pPr>
            <a:r>
              <a:rPr lang="en-IN" sz="2000" dirty="0">
                <a:latin typeface="Times New Roman" panose="02020603050405020304" pitchFamily="18" charset="0"/>
                <a:cs typeface="Times New Roman" panose="02020603050405020304" pitchFamily="18" charset="0"/>
              </a:rPr>
              <a:t>Boolean Algebra</a:t>
            </a:r>
          </a:p>
          <a:p>
            <a:pPr lvl="1">
              <a:defRPr/>
            </a:pPr>
            <a:r>
              <a:rPr lang="en-IN" sz="2000" dirty="0">
                <a:latin typeface="Times New Roman" panose="02020603050405020304" pitchFamily="18" charset="0"/>
                <a:cs typeface="Times New Roman" panose="02020603050405020304" pitchFamily="18" charset="0"/>
              </a:rPr>
              <a:t>Logic Gates</a:t>
            </a:r>
          </a:p>
          <a:p>
            <a:pPr lvl="1">
              <a:defRPr/>
            </a:pPr>
            <a:r>
              <a:rPr lang="en-IN" sz="2000" dirty="0" err="1">
                <a:latin typeface="Times New Roman" panose="02020603050405020304" pitchFamily="18" charset="0"/>
                <a:cs typeface="Times New Roman" panose="02020603050405020304" pitchFamily="18" charset="0"/>
              </a:rPr>
              <a:t>Flipflops</a:t>
            </a:r>
            <a:r>
              <a:rPr lang="en-IN" sz="2000" dirty="0">
                <a:latin typeface="Times New Roman" panose="02020603050405020304" pitchFamily="18" charset="0"/>
                <a:cs typeface="Times New Roman" panose="02020603050405020304" pitchFamily="18" charset="0"/>
              </a:rPr>
              <a:t> and Applications</a:t>
            </a:r>
          </a:p>
          <a:p>
            <a:pPr>
              <a:defRPr/>
            </a:pPr>
            <a:r>
              <a:rPr lang="en-IN" b="1" dirty="0">
                <a:latin typeface="Times New Roman" panose="02020603050405020304" pitchFamily="18" charset="0"/>
                <a:cs typeface="Times New Roman" panose="02020603050405020304" pitchFamily="18" charset="0"/>
              </a:rPr>
              <a:t>Part 3: Principles of Electronic Communication</a:t>
            </a:r>
          </a:p>
          <a:p>
            <a:pPr lvl="1">
              <a:defRPr/>
            </a:pPr>
            <a:r>
              <a:rPr lang="en-IN" sz="2000" dirty="0" err="1">
                <a:latin typeface="Times New Roman" panose="02020603050405020304" pitchFamily="18" charset="0"/>
                <a:cs typeface="Times New Roman" panose="02020603050405020304" pitchFamily="18" charset="0"/>
              </a:rPr>
              <a:t>Analog</a:t>
            </a:r>
            <a:r>
              <a:rPr lang="en-IN" sz="2000" dirty="0">
                <a:latin typeface="Times New Roman" panose="02020603050405020304" pitchFamily="18" charset="0"/>
                <a:cs typeface="Times New Roman" panose="02020603050405020304" pitchFamily="18" charset="0"/>
              </a:rPr>
              <a:t> Communication</a:t>
            </a:r>
          </a:p>
          <a:p>
            <a:pPr lvl="1">
              <a:defRPr/>
            </a:pPr>
            <a:r>
              <a:rPr lang="en-IN" sz="2000" dirty="0">
                <a:latin typeface="Times New Roman" panose="02020603050405020304" pitchFamily="18" charset="0"/>
                <a:cs typeface="Times New Roman" panose="02020603050405020304" pitchFamily="18" charset="0"/>
              </a:rPr>
              <a:t>Digital Communication</a:t>
            </a:r>
          </a:p>
          <a:p>
            <a:pPr lvl="1">
              <a:defRPr/>
            </a:pPr>
            <a:r>
              <a:rPr lang="en-IN" sz="2000" dirty="0">
                <a:latin typeface="Times New Roman" panose="02020603050405020304" pitchFamily="18" charset="0"/>
                <a:cs typeface="Times New Roman" panose="02020603050405020304" pitchFamily="18" charset="0"/>
              </a:rPr>
              <a:t>Communication Networks</a:t>
            </a:r>
          </a:p>
          <a:p>
            <a:pPr lvl="1">
              <a:defRPr/>
            </a:pPr>
            <a:r>
              <a:rPr lang="en-IN" sz="2000" dirty="0">
                <a:latin typeface="Times New Roman" panose="02020603050405020304" pitchFamily="18" charset="0"/>
                <a:cs typeface="Times New Roman" panose="02020603050405020304" pitchFamily="18" charset="0"/>
              </a:rPr>
              <a:t>Mobile Communication</a:t>
            </a:r>
          </a:p>
          <a:p>
            <a:pPr marL="0" indent="0" algn="just">
              <a:buFont typeface="Wingdings" panose="05000000000000000000" pitchFamily="2" charset="2"/>
              <a:buNone/>
              <a:defRPr/>
            </a:pPr>
            <a:endParaRPr lang="en-US" dirty="0" smtClean="0">
              <a:latin typeface="Times New Roman" panose="02020603050405020304" pitchFamily="18" charset="0"/>
              <a:cs typeface="Times New Roman" panose="02020603050405020304" pitchFamily="18" charset="0"/>
            </a:endParaRPr>
          </a:p>
        </p:txBody>
      </p:sp>
      <p:sp>
        <p:nvSpPr>
          <p:cNvPr id="7172"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7174"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69900" y="-76200"/>
            <a:ext cx="8229600" cy="827088"/>
          </a:xfrm>
        </p:spPr>
        <p:txBody>
          <a:bodyPr/>
          <a:lstStyle/>
          <a:p>
            <a:pPr eaLnBrk="1" hangingPunct="1"/>
            <a:r>
              <a:rPr lang="en-US" altLang="en-US" smtClean="0"/>
              <a:t>P-N Junction Diode under biasing</a:t>
            </a:r>
          </a:p>
        </p:txBody>
      </p:sp>
      <p:pic>
        <p:nvPicPr>
          <p:cNvPr id="37892" name="Picture 130" descr="Didode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39322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132" descr="Didode 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219200"/>
            <a:ext cx="39322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Box 6"/>
          <p:cNvSpPr txBox="1">
            <a:spLocks noChangeArrowheads="1"/>
          </p:cNvSpPr>
          <p:nvPr/>
        </p:nvSpPr>
        <p:spPr bwMode="auto">
          <a:xfrm>
            <a:off x="914400" y="4038600"/>
            <a:ext cx="746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i="1">
                <a:latin typeface="Arial" panose="020B0604020202020204" pitchFamily="34" charset="0"/>
                <a:cs typeface="Arial" panose="020B0604020202020204" pitchFamily="34" charset="0"/>
              </a:rPr>
              <a:t>P-N junction (a) in contact   (b) formation of depletion region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163513"/>
            <a:ext cx="8229600" cy="827087"/>
          </a:xfrm>
        </p:spPr>
        <p:txBody>
          <a:bodyPr rtlCol="0">
            <a:normAutofit fontScale="90000"/>
          </a:bodyPr>
          <a:lstStyle/>
          <a:p>
            <a:pPr eaLnBrk="1" fontAlgn="auto" hangingPunct="1">
              <a:spcAft>
                <a:spcPts val="0"/>
              </a:spcAft>
              <a:defRPr/>
            </a:pPr>
            <a:r>
              <a:rPr lang="en-US" dirty="0">
                <a:solidFill>
                  <a:schemeClr val="accent2"/>
                </a:solidFill>
                <a:latin typeface="Arial" charset="0"/>
              </a:rPr>
              <a:t>P-N Junction Diode </a:t>
            </a:r>
            <a:br>
              <a:rPr lang="en-US" dirty="0">
                <a:solidFill>
                  <a:schemeClr val="accent2"/>
                </a:solidFill>
                <a:latin typeface="Arial" charset="0"/>
              </a:rPr>
            </a:br>
            <a:endParaRPr lang="en-US" dirty="0">
              <a:solidFill>
                <a:schemeClr val="accent2"/>
              </a:solidFill>
            </a:endParaRPr>
          </a:p>
        </p:txBody>
      </p:sp>
      <p:sp>
        <p:nvSpPr>
          <p:cNvPr id="39940" name="TextBox 3"/>
          <p:cNvSpPr txBox="1">
            <a:spLocks noChangeArrowheads="1"/>
          </p:cNvSpPr>
          <p:nvPr/>
        </p:nvSpPr>
        <p:spPr bwMode="auto">
          <a:xfrm>
            <a:off x="381000" y="1219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cs typeface="Arial" panose="020B0604020202020204" pitchFamily="34" charset="0"/>
              </a:rPr>
              <a:t>Unbiased condition</a:t>
            </a:r>
          </a:p>
        </p:txBody>
      </p:sp>
      <p:pic>
        <p:nvPicPr>
          <p:cNvPr id="3994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89088"/>
            <a:ext cx="6704013"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228600" y="1143000"/>
            <a:ext cx="8686800" cy="4983163"/>
          </a:xfrm>
        </p:spPr>
        <p:txBody>
          <a:bodyPr/>
          <a:lstStyle/>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Initially when the junction is formed, density of free electrons in n region and holes in the p region is very huge.</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Because of density gradient, charge carriers diffuse through the junction and recombine.</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This gives rise to recombination current.</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Recombination decays exponentially w.r.t time and distance from the junction.</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Every time a free electron diffuse through the junction and recombine with a hole, it creates a pair of positive and negative ions</a:t>
            </a:r>
            <a:r>
              <a:rPr lang="en-IN" altLang="en-US" sz="1800" b="1" dirty="0" smtClean="0">
                <a:solidFill>
                  <a:srgbClr val="FF0000"/>
                </a:solidFill>
                <a:latin typeface="Arial" panose="020B0604020202020204" pitchFamily="34" charset="0"/>
                <a:cs typeface="Arial" panose="020B0604020202020204" pitchFamily="34" charset="0"/>
              </a:rPr>
              <a:t>(Dipole)</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As the number of dipoles build up, the region near the junction is emptied/depleted of charge carriers. </a:t>
            </a:r>
            <a:r>
              <a:rPr lang="en-IN" altLang="en-US" sz="1800" b="1" dirty="0" smtClean="0">
                <a:solidFill>
                  <a:srgbClr val="FF0000"/>
                </a:solidFill>
                <a:latin typeface="Arial" panose="020B0604020202020204" pitchFamily="34" charset="0"/>
                <a:cs typeface="Arial" panose="020B0604020202020204" pitchFamily="34" charset="0"/>
              </a:rPr>
              <a:t>Depletion region/ Space charge region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a:buFont typeface="Wingdings" panose="05000000000000000000" pitchFamily="2" charset="2"/>
              <a:buChar char="Ø"/>
              <a:defRPr/>
            </a:pPr>
            <a:r>
              <a:rPr lang="en-IN" sz="1800" dirty="0" smtClean="0">
                <a:latin typeface="Arial" panose="020B0604020202020204" pitchFamily="34" charset="0"/>
                <a:cs typeface="Arial" panose="020B0604020202020204" pitchFamily="34" charset="0"/>
              </a:rPr>
              <a:t>Width of the depletion region depends on the doping level</a:t>
            </a:r>
          </a:p>
          <a:p>
            <a:pPr>
              <a:buFont typeface="Wingdings" panose="05000000000000000000" pitchFamily="2" charset="2"/>
              <a:buChar char="Ø"/>
              <a:defRPr/>
            </a:pPr>
            <a:endParaRPr lang="en-IN" sz="1800" dirty="0" smtClean="0">
              <a:latin typeface="Arial" panose="020B0604020202020204" pitchFamily="34" charset="0"/>
              <a:cs typeface="Arial" panose="020B0604020202020204" pitchFamily="34" charset="0"/>
            </a:endParaRPr>
          </a:p>
          <a:p>
            <a:pPr>
              <a:buFont typeface="Wingdings" panose="05000000000000000000" pitchFamily="2" charset="2"/>
              <a:buChar char="Ø"/>
              <a:defRPr/>
            </a:pPr>
            <a:r>
              <a:rPr lang="en-IN" sz="1800" dirty="0" smtClean="0">
                <a:latin typeface="Arial" panose="020B0604020202020204" pitchFamily="34" charset="0"/>
                <a:cs typeface="Arial" panose="020B0604020202020204" pitchFamily="34" charset="0"/>
              </a:rPr>
              <a:t>Higher the doping level, smaller is the width.</a:t>
            </a:r>
          </a:p>
          <a:p>
            <a:pPr marL="0" indent="0">
              <a:buFont typeface="Wingdings" panose="05000000000000000000" pitchFamily="2" charset="2"/>
              <a:buNone/>
              <a:defRPr/>
            </a:pPr>
            <a:r>
              <a:rPr lang="en-IN" sz="1800" dirty="0" smtClean="0">
                <a:latin typeface="Arial" panose="020B0604020202020204" pitchFamily="34" charset="0"/>
                <a:cs typeface="Arial" panose="020B0604020202020204" pitchFamily="34" charset="0"/>
              </a:rPr>
              <a:t>     Reason: Diffusing charge carrier need not travel far across the junction in       	     order </a:t>
            </a:r>
            <a:r>
              <a:rPr lang="en-IN" sz="1800" dirty="0">
                <a:latin typeface="Arial" panose="020B0604020202020204" pitchFamily="34" charset="0"/>
                <a:cs typeface="Arial" panose="020B0604020202020204" pitchFamily="34" charset="0"/>
              </a:rPr>
              <a:t>to recombine.</a:t>
            </a:r>
            <a:endParaRPr lang="en-IN" sz="1800" dirty="0" smtClean="0">
              <a:latin typeface="Arial" panose="020B0604020202020204" pitchFamily="34" charset="0"/>
              <a:cs typeface="Arial" panose="020B0604020202020204" pitchFamily="34" charset="0"/>
            </a:endParaRPr>
          </a:p>
          <a:p>
            <a:pPr>
              <a:buFont typeface="Wingdings" panose="05000000000000000000" pitchFamily="2" charset="2"/>
              <a:buChar char="Ø"/>
              <a:defRPr/>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Ø"/>
              <a:defRPr/>
            </a:pPr>
            <a:r>
              <a:rPr lang="en-IN" sz="1800" dirty="0" smtClean="0">
                <a:latin typeface="Arial" panose="020B0604020202020204" pitchFamily="34" charset="0"/>
                <a:cs typeface="Arial" panose="020B0604020202020204" pitchFamily="34" charset="0"/>
              </a:rPr>
              <a:t>Ions within the depletion region produce an electric field “E”. This represents potential difference between the two regions. </a:t>
            </a:r>
            <a:r>
              <a:rPr lang="en-IN" sz="1800" b="1" dirty="0" smtClean="0">
                <a:solidFill>
                  <a:srgbClr val="FF0000"/>
                </a:solidFill>
                <a:latin typeface="Arial" panose="020B0604020202020204" pitchFamily="34" charset="0"/>
                <a:cs typeface="Arial" panose="020B0604020202020204" pitchFamily="34" charset="0"/>
              </a:rPr>
              <a:t>Barrier Potential</a:t>
            </a:r>
            <a:endParaRPr lang="en-IN" sz="1800" b="1" dirty="0">
              <a:solidFill>
                <a:srgbClr val="FF0000"/>
              </a:solidFill>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IN" sz="1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69900" y="11113"/>
            <a:ext cx="8229600" cy="827087"/>
          </a:xfrm>
        </p:spPr>
        <p:txBody>
          <a:bodyPr anchor="t"/>
          <a:lstStyle/>
          <a:p>
            <a:pPr eaLnBrk="1" hangingPunct="1"/>
            <a:r>
              <a:rPr lang="en-US" altLang="en-US" smtClean="0"/>
              <a:t>Forward bias</a:t>
            </a:r>
          </a:p>
        </p:txBody>
      </p:sp>
      <p:sp>
        <p:nvSpPr>
          <p:cNvPr id="44036" name="Rectangle 3"/>
          <p:cNvSpPr txBox="1">
            <a:spLocks noChangeArrowheads="1"/>
          </p:cNvSpPr>
          <p:nvPr/>
        </p:nvSpPr>
        <p:spPr bwMode="auto">
          <a:xfrm>
            <a:off x="457200" y="990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400" dirty="0">
                <a:latin typeface="Arial" panose="020B0604020202020204" pitchFamily="34" charset="0"/>
                <a:cs typeface="Arial" panose="020B0604020202020204" pitchFamily="34" charset="0"/>
              </a:rPr>
              <a:t>Positive of battery connected to p-type (anode)</a:t>
            </a:r>
          </a:p>
          <a:p>
            <a:pPr eaLnBrk="1" hangingPunct="1">
              <a:buFont typeface="Wingdings" panose="05000000000000000000" pitchFamily="2" charset="2"/>
              <a:buChar char="§"/>
            </a:pPr>
            <a:r>
              <a:rPr lang="en-US" altLang="en-US" sz="2400" dirty="0">
                <a:latin typeface="Arial" panose="020B0604020202020204" pitchFamily="34" charset="0"/>
                <a:cs typeface="Arial" panose="020B0604020202020204" pitchFamily="34" charset="0"/>
              </a:rPr>
              <a:t>Negative of battery connected to n-type (cathode)</a:t>
            </a:r>
          </a:p>
        </p:txBody>
      </p:sp>
      <p:pic>
        <p:nvPicPr>
          <p:cNvPr id="44037" name="Picture 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57400"/>
            <a:ext cx="62484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8" name="Rectangle 3"/>
          <p:cNvSpPr txBox="1">
            <a:spLocks noChangeArrowheads="1"/>
          </p:cNvSpPr>
          <p:nvPr/>
        </p:nvSpPr>
        <p:spPr bwMode="auto">
          <a:xfrm>
            <a:off x="685800" y="57150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 typeface="Wingdings" panose="05000000000000000000" pitchFamily="2" charset="2"/>
              <a:buNone/>
            </a:pPr>
            <a:r>
              <a:rPr lang="en-US" altLang="en-US" sz="2000">
                <a:latin typeface="Arial" panose="020B0604020202020204" pitchFamily="34" charset="0"/>
                <a:cs typeface="Arial" panose="020B0604020202020204" pitchFamily="34" charset="0"/>
              </a:rPr>
              <a:t>          </a:t>
            </a:r>
            <a:r>
              <a:rPr lang="en-US" altLang="en-US" sz="2000" b="1" i="1">
                <a:latin typeface="Arial" panose="020B0604020202020204" pitchFamily="34" charset="0"/>
                <a:cs typeface="Arial" panose="020B0604020202020204" pitchFamily="34" charset="0"/>
              </a:rPr>
              <a:t>Diode under forward biasing conditions</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268520" y="3321720"/>
              <a:ext cx="9360" cy="63000"/>
            </p14:xfrm>
          </p:contentPart>
        </mc:Choice>
        <mc:Fallback xmlns="">
          <p:pic>
            <p:nvPicPr>
              <p:cNvPr id="2" name="Ink 1"/>
              <p:cNvPicPr/>
              <p:nvPr/>
            </p:nvPicPr>
            <p:blipFill>
              <a:blip r:embed="rId5"/>
              <a:stretch>
                <a:fillRect/>
              </a:stretch>
            </p:blipFill>
            <p:spPr>
              <a:xfrm>
                <a:off x="4259160" y="3312360"/>
                <a:ext cx="28080" cy="8172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69900" y="-76200"/>
            <a:ext cx="8229600" cy="827088"/>
          </a:xfrm>
        </p:spPr>
        <p:txBody>
          <a:bodyPr/>
          <a:lstStyle/>
          <a:p>
            <a:r>
              <a:rPr lang="en-IN" altLang="en-US" smtClean="0"/>
              <a:t>Forward Bias</a:t>
            </a:r>
          </a:p>
        </p:txBody>
      </p:sp>
      <p:pic>
        <p:nvPicPr>
          <p:cNvPr id="4608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7313" y="1295400"/>
            <a:ext cx="8980487" cy="4913313"/>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457200" y="1066800"/>
            <a:ext cx="8229600" cy="5059363"/>
          </a:xfrm>
        </p:spPr>
        <p:txBody>
          <a:bodyPr/>
          <a:lstStyle/>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Battery pushes the free electrons and holes towards the junction</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As long as applied voltage is less than the barrier potential, free electrons do not have the energy to pass through the depletion region.</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When electrons try to enter the depletion region, negative ions push them back.</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When the applied voltage is more than barrier potential, free electrons pass through the junction</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Current flows in the diode as long as applied voltage is more than barrier potential.</a:t>
            </a:r>
          </a:p>
          <a:p>
            <a:pPr>
              <a:buFont typeface="Wingdings" panose="05000000000000000000" pitchFamily="2" charset="2"/>
              <a:buChar char="Ø"/>
            </a:pPr>
            <a:endParaRPr lang="en-IN" alt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IN" altLang="en-US" sz="1800" dirty="0" smtClean="0">
                <a:latin typeface="Arial" panose="020B0604020202020204" pitchFamily="34" charset="0"/>
                <a:cs typeface="Arial" panose="020B0604020202020204" pitchFamily="34" charset="0"/>
              </a:rPr>
              <a:t>Width of the depletion region reduces during forward biasing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69900" y="87313"/>
            <a:ext cx="8229600" cy="827087"/>
          </a:xfrm>
        </p:spPr>
        <p:txBody>
          <a:bodyPr anchor="t"/>
          <a:lstStyle/>
          <a:p>
            <a:pPr eaLnBrk="1" hangingPunct="1"/>
            <a:r>
              <a:rPr lang="en-US" altLang="en-US" smtClean="0"/>
              <a:t>Reverse bias</a:t>
            </a:r>
          </a:p>
        </p:txBody>
      </p:sp>
      <p:sp>
        <p:nvSpPr>
          <p:cNvPr id="48132" name="Rectangle 3"/>
          <p:cNvSpPr txBox="1">
            <a:spLocks noChangeArrowheads="1"/>
          </p:cNvSpPr>
          <p:nvPr/>
        </p:nvSpPr>
        <p:spPr bwMode="auto">
          <a:xfrm>
            <a:off x="457200" y="1295400"/>
            <a:ext cx="845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Positive of battery connected to n-type material (cathode)</a:t>
            </a:r>
          </a:p>
          <a:p>
            <a:pPr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Negative of battery connected to p-type material (anode)</a:t>
            </a:r>
          </a:p>
        </p:txBody>
      </p:sp>
      <p:pic>
        <p:nvPicPr>
          <p:cNvPr id="48133" name="Picture 154" descr="Didode 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38400"/>
            <a:ext cx="7467600"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Rectangle 3"/>
          <p:cNvSpPr txBox="1">
            <a:spLocks noChangeArrowheads="1"/>
          </p:cNvSpPr>
          <p:nvPr/>
        </p:nvSpPr>
        <p:spPr bwMode="auto">
          <a:xfrm>
            <a:off x="1143000" y="59436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 typeface="Wingdings" panose="05000000000000000000" pitchFamily="2" charset="2"/>
              <a:buNone/>
            </a:pPr>
            <a:r>
              <a:rPr lang="en-US" altLang="en-US" sz="2000">
                <a:latin typeface="Arial" panose="020B0604020202020204" pitchFamily="34" charset="0"/>
                <a:cs typeface="Arial" panose="020B0604020202020204" pitchFamily="34" charset="0"/>
              </a:rPr>
              <a:t>          </a:t>
            </a:r>
            <a:r>
              <a:rPr lang="en-US" altLang="en-US" sz="2000" b="1" i="1">
                <a:latin typeface="Arial" panose="020B0604020202020204" pitchFamily="34" charset="0"/>
                <a:cs typeface="Arial" panose="020B0604020202020204" pitchFamily="34" charset="0"/>
              </a:rPr>
              <a:t>Diode under reverse biasing conditions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69900" y="-76200"/>
            <a:ext cx="8229600" cy="827088"/>
          </a:xfrm>
        </p:spPr>
        <p:txBody>
          <a:bodyPr/>
          <a:lstStyle/>
          <a:p>
            <a:r>
              <a:rPr lang="en-US" altLang="en-US" smtClean="0"/>
              <a:t>Reverse bias</a:t>
            </a:r>
            <a:endParaRPr lang="en-IN" altLang="en-US" smtClean="0"/>
          </a:p>
        </p:txBody>
      </p:sp>
      <p:sp>
        <p:nvSpPr>
          <p:cNvPr id="50180" name="Content Placeholder 5"/>
          <p:cNvSpPr>
            <a:spLocks noGrp="1"/>
          </p:cNvSpPr>
          <p:nvPr>
            <p:ph idx="1"/>
          </p:nvPr>
        </p:nvSpPr>
        <p:spPr/>
        <p:txBody>
          <a:bodyPr/>
          <a:lstStyle/>
          <a:p>
            <a:endParaRPr lang="en-IN" altLang="en-US" smtClean="0"/>
          </a:p>
        </p:txBody>
      </p:sp>
      <p:pic>
        <p:nvPicPr>
          <p:cNvPr id="50181"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900" y="844550"/>
            <a:ext cx="8093075"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lstStyle/>
              <a:p>
                <a:pPr>
                  <a:buFont typeface="Wingdings" panose="05000000000000000000" pitchFamily="2" charset="2"/>
                  <a:buChar char="Ø"/>
                </a:pPr>
                <a:r>
                  <a:rPr lang="en-IN" sz="1800" dirty="0" smtClean="0">
                    <a:latin typeface="Arial" panose="020B0604020202020204" pitchFamily="34" charset="0"/>
                    <a:cs typeface="Arial" panose="020B0604020202020204" pitchFamily="34" charset="0"/>
                  </a:rPr>
                  <a:t>Positive terminal of the battery pulls the electrons from the N region and the negative terminal of the battery pulls the holes from the P region</a:t>
                </a:r>
              </a:p>
              <a:p>
                <a:pPr>
                  <a:buFont typeface="Wingdings" panose="05000000000000000000" pitchFamily="2" charset="2"/>
                  <a:buChar char="Ø"/>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1800" dirty="0" smtClean="0">
                    <a:latin typeface="Arial" panose="020B0604020202020204" pitchFamily="34" charset="0"/>
                    <a:cs typeface="Arial" panose="020B0604020202020204" pitchFamily="34" charset="0"/>
                  </a:rPr>
                  <a:t>This will increase the number of dipoles in the depletion region. Widening of the depletion region takes place</a:t>
                </a:r>
              </a:p>
              <a:p>
                <a:pPr>
                  <a:buFont typeface="Wingdings" panose="05000000000000000000" pitchFamily="2" charset="2"/>
                  <a:buChar char="Ø"/>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1800" dirty="0" smtClean="0">
                    <a:latin typeface="Arial" panose="020B0604020202020204" pitchFamily="34" charset="0"/>
                    <a:cs typeface="Arial" panose="020B0604020202020204" pitchFamily="34" charset="0"/>
                  </a:rPr>
                  <a:t>Great barrier for the majority charge carriers to overcome</a:t>
                </a:r>
              </a:p>
              <a:p>
                <a:pPr>
                  <a:buFont typeface="Wingdings" panose="05000000000000000000" pitchFamily="2" charset="2"/>
                  <a:buChar char="Ø"/>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1800" dirty="0" smtClean="0">
                    <a:latin typeface="Arial" panose="020B0604020202020204" pitchFamily="34" charset="0"/>
                    <a:cs typeface="Arial" panose="020B0604020202020204" pitchFamily="34" charset="0"/>
                  </a:rPr>
                  <a:t>However, number of minority charge carriers entering the depletion region will not change, which gives rise to reverse saturation current </a:t>
                </a: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𝐼</m:t>
                        </m:r>
                      </m:e>
                      <m:sub>
                        <m:r>
                          <a:rPr lang="en-IN" sz="1800" b="0" i="1" smtClean="0">
                            <a:latin typeface="Cambria Math" panose="02040503050406030204" pitchFamily="18" charset="0"/>
                          </a:rPr>
                          <m:t>𝑂</m:t>
                        </m:r>
                      </m:sub>
                    </m:sSub>
                  </m:oMath>
                </a14:m>
                <a:endParaRPr lang="en-IN" sz="1800" dirty="0" smtClean="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a:blip r:embed="rId2"/>
                <a:stretch>
                  <a:fillRect l="-444" t="-713" r="-667"/>
                </a:stretch>
              </a:blipFill>
            </p:spPr>
            <p:txBody>
              <a:bodyPr/>
              <a:lstStyle/>
              <a:p>
                <a:r>
                  <a:rPr lang="en-I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69900" y="0"/>
            <a:ext cx="7607300" cy="750888"/>
          </a:xfrm>
        </p:spPr>
        <p:txBody>
          <a:bodyPr/>
          <a:lstStyle/>
          <a:p>
            <a:r>
              <a:rPr lang="en-US" altLang="en-US" smtClean="0">
                <a:latin typeface="Times New Roman" panose="02020603050405020304" pitchFamily="18" charset="0"/>
                <a:cs typeface="Times New Roman" panose="02020603050405020304" pitchFamily="18" charset="0"/>
              </a:rPr>
              <a:t>Course Outcomes:</a:t>
            </a:r>
          </a:p>
        </p:txBody>
      </p:sp>
      <p:sp>
        <p:nvSpPr>
          <p:cNvPr id="3" name="Content Placeholder 2"/>
          <p:cNvSpPr>
            <a:spLocks noGrp="1"/>
          </p:cNvSpPr>
          <p:nvPr>
            <p:ph idx="1"/>
          </p:nvPr>
        </p:nvSpPr>
        <p:spPr>
          <a:xfrm>
            <a:off x="228600" y="990600"/>
            <a:ext cx="8839200" cy="4525963"/>
          </a:xfrm>
        </p:spPr>
        <p:txBody>
          <a:bodyPr/>
          <a:lstStyle/>
          <a:p>
            <a:pPr marL="0" indent="0" algn="just">
              <a:buFont typeface="Wingdings" panose="05000000000000000000" pitchFamily="2" charset="2"/>
              <a:buNone/>
            </a:pPr>
            <a:r>
              <a:rPr lang="en-US" altLang="en-US" b="1" i="1" smtClean="0">
                <a:latin typeface="Times New Roman" panose="02020603050405020304" pitchFamily="18" charset="0"/>
                <a:cs typeface="Times New Roman" panose="02020603050405020304" pitchFamily="18" charset="0"/>
              </a:rPr>
              <a:t>At the end of this course, student will be able to:</a:t>
            </a:r>
            <a:endParaRPr lang="en-US" altLang="en-US"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altLang="en-US" b="1" smtClean="0">
                <a:latin typeface="Times New Roman" panose="02020603050405020304" pitchFamily="18" charset="0"/>
                <a:cs typeface="Times New Roman" panose="02020603050405020304" pitchFamily="18" charset="0"/>
              </a:rPr>
              <a:t>CO1</a:t>
            </a:r>
            <a:r>
              <a:rPr lang="en-US" altLang="en-US" smtClean="0">
                <a:latin typeface="Times New Roman" panose="02020603050405020304" pitchFamily="18" charset="0"/>
                <a:cs typeface="Times New Roman" panose="02020603050405020304" pitchFamily="18" charset="0"/>
              </a:rPr>
              <a:t>: Describe the characteristics of various electronic devices and analyze simple circuit applications using them. </a:t>
            </a:r>
          </a:p>
          <a:p>
            <a:pPr marL="0" indent="0" algn="just">
              <a:buFont typeface="Wingdings" panose="05000000000000000000" pitchFamily="2" charset="2"/>
              <a:buNone/>
            </a:pPr>
            <a:r>
              <a:rPr lang="en-US" altLang="en-US" b="1" smtClean="0">
                <a:latin typeface="Times New Roman" panose="02020603050405020304" pitchFamily="18" charset="0"/>
                <a:cs typeface="Times New Roman" panose="02020603050405020304" pitchFamily="18" charset="0"/>
              </a:rPr>
              <a:t>CO2</a:t>
            </a:r>
            <a:r>
              <a:rPr lang="en-US" altLang="en-US" smtClean="0">
                <a:latin typeface="Times New Roman" panose="02020603050405020304" pitchFamily="18" charset="0"/>
                <a:cs typeface="Times New Roman" panose="02020603050405020304" pitchFamily="18" charset="0"/>
              </a:rPr>
              <a:t>: Describe the working of rectifier, voltage regulator and R-C coupled amplifier. </a:t>
            </a:r>
          </a:p>
          <a:p>
            <a:pPr marL="0" indent="0" algn="just">
              <a:buFont typeface="Wingdings" panose="05000000000000000000" pitchFamily="2" charset="2"/>
              <a:buNone/>
            </a:pPr>
            <a:r>
              <a:rPr lang="en-US" altLang="en-US" b="1" smtClean="0">
                <a:latin typeface="Times New Roman" panose="02020603050405020304" pitchFamily="18" charset="0"/>
                <a:cs typeface="Times New Roman" panose="02020603050405020304" pitchFamily="18" charset="0"/>
              </a:rPr>
              <a:t>CO3</a:t>
            </a:r>
            <a:r>
              <a:rPr lang="en-US" altLang="en-US" smtClean="0">
                <a:latin typeface="Times New Roman" panose="02020603050405020304" pitchFamily="18" charset="0"/>
                <a:cs typeface="Times New Roman" panose="02020603050405020304" pitchFamily="18" charset="0"/>
              </a:rPr>
              <a:t>: Explain the concept of Op-Amp and its basic applications using suitable circuits. </a:t>
            </a:r>
          </a:p>
          <a:p>
            <a:pPr marL="0" indent="0" algn="just">
              <a:buFont typeface="Wingdings" panose="05000000000000000000" pitchFamily="2" charset="2"/>
              <a:buNone/>
            </a:pPr>
            <a:r>
              <a:rPr lang="en-US" altLang="en-US" b="1" smtClean="0">
                <a:latin typeface="Times New Roman" panose="02020603050405020304" pitchFamily="18" charset="0"/>
                <a:cs typeface="Times New Roman" panose="02020603050405020304" pitchFamily="18" charset="0"/>
              </a:rPr>
              <a:t>CO4</a:t>
            </a:r>
            <a:r>
              <a:rPr lang="en-US" altLang="en-US" smtClean="0">
                <a:latin typeface="Times New Roman" panose="02020603050405020304" pitchFamily="18" charset="0"/>
                <a:cs typeface="Times New Roman" panose="02020603050405020304" pitchFamily="18" charset="0"/>
              </a:rPr>
              <a:t>: Simplify Boolean expressions and implement simple digital circuits using logic gates.</a:t>
            </a:r>
          </a:p>
          <a:p>
            <a:pPr marL="0" indent="0" algn="just">
              <a:buFont typeface="Wingdings" panose="05000000000000000000" pitchFamily="2" charset="2"/>
              <a:buNone/>
            </a:pPr>
            <a:r>
              <a:rPr lang="en-US" altLang="en-US" b="1" smtClean="0">
                <a:latin typeface="Times New Roman" panose="02020603050405020304" pitchFamily="18" charset="0"/>
                <a:cs typeface="Times New Roman" panose="02020603050405020304" pitchFamily="18" charset="0"/>
              </a:rPr>
              <a:t>CO5</a:t>
            </a:r>
            <a:r>
              <a:rPr lang="en-US" altLang="en-US" smtClean="0">
                <a:latin typeface="Times New Roman" panose="02020603050405020304" pitchFamily="18" charset="0"/>
                <a:cs typeface="Times New Roman" panose="02020603050405020304" pitchFamily="18" charset="0"/>
              </a:rPr>
              <a:t>: Describe the principles of analog and digital communication.</a:t>
            </a:r>
          </a:p>
        </p:txBody>
      </p:sp>
      <p:sp>
        <p:nvSpPr>
          <p:cNvPr id="9220"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9222"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69900" y="-76200"/>
            <a:ext cx="8229600" cy="827088"/>
          </a:xfrm>
        </p:spPr>
        <p:txBody>
          <a:bodyPr/>
          <a:lstStyle/>
          <a:p>
            <a:r>
              <a:rPr lang="en-US" altLang="en-US" smtClean="0"/>
              <a:t>I-V characteristic of practical diode</a:t>
            </a:r>
            <a:endParaRPr lang="en-IN" altLang="en-US" smtClean="0"/>
          </a:p>
        </p:txBody>
      </p:sp>
      <p:sp>
        <p:nvSpPr>
          <p:cNvPr id="52227" name="Content Placeholder 2"/>
          <p:cNvSpPr>
            <a:spLocks noGrp="1"/>
          </p:cNvSpPr>
          <p:nvPr>
            <p:ph idx="1"/>
          </p:nvPr>
        </p:nvSpPr>
        <p:spPr/>
        <p:txBody>
          <a:bodyPr/>
          <a:lstStyle/>
          <a:p>
            <a:pPr marL="0" indent="0">
              <a:buFont typeface="Wingdings" panose="05000000000000000000" pitchFamily="2" charset="2"/>
              <a:buNone/>
            </a:pPr>
            <a:r>
              <a:rPr lang="en-IN" altLang="en-US" dirty="0" smtClean="0"/>
              <a:t>X axis: Voltage across the diode</a:t>
            </a:r>
          </a:p>
          <a:p>
            <a:pPr marL="0" indent="0">
              <a:buFont typeface="Wingdings" panose="05000000000000000000" pitchFamily="2" charset="2"/>
              <a:buNone/>
            </a:pPr>
            <a:r>
              <a:rPr lang="en-IN" altLang="en-US" dirty="0" smtClean="0"/>
              <a:t>Y axis: Current through the diode</a:t>
            </a:r>
          </a:p>
          <a:p>
            <a:pPr marL="0" indent="0">
              <a:buFont typeface="Wingdings" panose="05000000000000000000" pitchFamily="2" charset="2"/>
              <a:buNone/>
            </a:pPr>
            <a:endParaRPr lang="en-IN" altLang="en-US" dirty="0" smtClean="0"/>
          </a:p>
        </p:txBody>
      </p:sp>
      <p:pic>
        <p:nvPicPr>
          <p:cNvPr id="5222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743200"/>
            <a:ext cx="81153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69900" y="-76200"/>
            <a:ext cx="8229600" cy="827088"/>
          </a:xfrm>
        </p:spPr>
        <p:txBody>
          <a:bodyPr/>
          <a:lstStyle/>
          <a:p>
            <a:pPr eaLnBrk="1" hangingPunct="1"/>
            <a:r>
              <a:rPr lang="en-US" altLang="en-US" smtClean="0"/>
              <a:t>I-V characteristic of practical diode</a:t>
            </a:r>
          </a:p>
        </p:txBody>
      </p:sp>
      <p:pic>
        <p:nvPicPr>
          <p:cNvPr id="53252" name="Picture 2" descr="Diode characteristics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00200"/>
            <a:ext cx="4114800"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3" name="Group 12"/>
          <p:cNvGrpSpPr>
            <a:grpSpLocks/>
          </p:cNvGrpSpPr>
          <p:nvPr/>
        </p:nvGrpSpPr>
        <p:grpSpPr bwMode="auto">
          <a:xfrm>
            <a:off x="6324600" y="1905000"/>
            <a:ext cx="2257425" cy="938213"/>
            <a:chOff x="6324600" y="1905000"/>
            <a:chExt cx="2257425" cy="938213"/>
          </a:xfrm>
        </p:grpSpPr>
        <p:sp>
          <p:nvSpPr>
            <p:cNvPr id="53260" name="AutoShape 27"/>
            <p:cNvSpPr>
              <a:spLocks noChangeArrowheads="1"/>
            </p:cNvSpPr>
            <p:nvPr/>
          </p:nvSpPr>
          <p:spPr bwMode="auto">
            <a:xfrm rot="5400000">
              <a:off x="6981825" y="1966913"/>
              <a:ext cx="914400" cy="838200"/>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53261" name="Line 28"/>
            <p:cNvSpPr>
              <a:spLocks noChangeShapeType="1"/>
            </p:cNvSpPr>
            <p:nvPr/>
          </p:nvSpPr>
          <p:spPr bwMode="auto">
            <a:xfrm>
              <a:off x="7867650" y="190500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62" name="Line 29"/>
            <p:cNvSpPr>
              <a:spLocks noChangeShapeType="1"/>
            </p:cNvSpPr>
            <p:nvPr/>
          </p:nvSpPr>
          <p:spPr bwMode="auto">
            <a:xfrm flipH="1">
              <a:off x="6324600" y="2376488"/>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63" name="Line 30"/>
            <p:cNvSpPr>
              <a:spLocks noChangeShapeType="1"/>
            </p:cNvSpPr>
            <p:nvPr/>
          </p:nvSpPr>
          <p:spPr bwMode="auto">
            <a:xfrm flipH="1">
              <a:off x="7867650" y="2376488"/>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3264" name="Text Box 32"/>
            <p:cNvSpPr txBox="1">
              <a:spLocks noChangeArrowheads="1"/>
            </p:cNvSpPr>
            <p:nvPr/>
          </p:nvSpPr>
          <p:spPr bwMode="auto">
            <a:xfrm>
              <a:off x="6372225" y="1966913"/>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P</a:t>
              </a:r>
            </a:p>
          </p:txBody>
        </p:sp>
        <p:sp>
          <p:nvSpPr>
            <p:cNvPr id="53265" name="Text Box 33"/>
            <p:cNvSpPr txBox="1">
              <a:spLocks noChangeArrowheads="1"/>
            </p:cNvSpPr>
            <p:nvPr/>
          </p:nvSpPr>
          <p:spPr bwMode="auto">
            <a:xfrm>
              <a:off x="8124825" y="1966913"/>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N</a:t>
              </a:r>
            </a:p>
          </p:txBody>
        </p:sp>
      </p:grpSp>
      <p:sp>
        <p:nvSpPr>
          <p:cNvPr id="53254" name="Rectangle 4"/>
          <p:cNvSpPr>
            <a:spLocks noChangeArrowheads="1"/>
          </p:cNvSpPr>
          <p:nvPr/>
        </p:nvSpPr>
        <p:spPr bwMode="auto">
          <a:xfrm>
            <a:off x="6477000" y="1447800"/>
            <a:ext cx="169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Diode symbol</a:t>
            </a:r>
          </a:p>
        </p:txBody>
      </p:sp>
      <p:sp>
        <p:nvSpPr>
          <p:cNvPr id="53255" name="Text Box 34"/>
          <p:cNvSpPr txBox="1">
            <a:spLocks noChangeArrowheads="1"/>
          </p:cNvSpPr>
          <p:nvPr/>
        </p:nvSpPr>
        <p:spPr bwMode="auto">
          <a:xfrm>
            <a:off x="6400800" y="4343400"/>
            <a:ext cx="2590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Times New Roman" panose="02020603050405020304" pitchFamily="18" charset="0"/>
              </a:rPr>
              <a:t>V</a:t>
            </a:r>
            <a:r>
              <a:rPr lang="el-GR" altLang="en-US" sz="1800" b="1" baseline="-25000">
                <a:latin typeface="Times New Roman" panose="02020603050405020304" pitchFamily="18" charset="0"/>
              </a:rPr>
              <a:t>γ</a:t>
            </a:r>
            <a:r>
              <a:rPr lang="en-US" altLang="en-US" sz="1800" b="1">
                <a:latin typeface="Times New Roman" panose="02020603050405020304" pitchFamily="18" charset="0"/>
                <a:cs typeface="Times New Roman" panose="02020603050405020304" pitchFamily="18" charset="0"/>
              </a:rPr>
              <a:t> is 0.6 ~ 0.7 Vfor Si</a:t>
            </a:r>
            <a:endParaRPr lang="el-GR" altLang="en-US" sz="1800" b="1">
              <a:latin typeface="Times New Roman" panose="02020603050405020304" pitchFamily="18" charset="0"/>
              <a:cs typeface="Times New Roman" panose="02020603050405020304" pitchFamily="18" charset="0"/>
            </a:endParaRPr>
          </a:p>
          <a:p>
            <a:pPr eaLnBrk="1" hangingPunct="1">
              <a:spcBef>
                <a:spcPct val="50000"/>
              </a:spcBef>
              <a:buFontTx/>
              <a:buNone/>
            </a:pPr>
            <a:r>
              <a:rPr lang="en-US" altLang="en-US" sz="1800" b="1">
                <a:latin typeface="Times New Roman" panose="02020603050405020304" pitchFamily="18" charset="0"/>
                <a:cs typeface="Times New Roman" panose="02020603050405020304" pitchFamily="18" charset="0"/>
              </a:rPr>
              <a:t>         0.2 ~ 0.3 V for   Ge</a:t>
            </a:r>
          </a:p>
          <a:p>
            <a:pPr eaLnBrk="1" hangingPunct="1">
              <a:spcBef>
                <a:spcPct val="50000"/>
              </a:spcBef>
              <a:buFontTx/>
              <a:buNone/>
            </a:pPr>
            <a:r>
              <a:rPr lang="en-US" altLang="en-US" sz="1800" b="1">
                <a:latin typeface="Times New Roman" panose="02020603050405020304" pitchFamily="18" charset="0"/>
                <a:cs typeface="Times New Roman" panose="02020603050405020304" pitchFamily="18" charset="0"/>
              </a:rPr>
              <a:t>         </a:t>
            </a:r>
            <a:endParaRPr lang="el-GR" altLang="en-US" sz="1800" b="1">
              <a:latin typeface="Times New Roman" panose="02020603050405020304" pitchFamily="18" charset="0"/>
              <a:cs typeface="Times New Roman" panose="02020603050405020304" pitchFamily="18" charset="0"/>
            </a:endParaRPr>
          </a:p>
        </p:txBody>
      </p:sp>
      <p:sp>
        <p:nvSpPr>
          <p:cNvPr id="53256" name="Text Box 14"/>
          <p:cNvSpPr txBox="1">
            <a:spLocks noChangeArrowheads="1"/>
          </p:cNvSpPr>
          <p:nvPr/>
        </p:nvSpPr>
        <p:spPr bwMode="auto">
          <a:xfrm>
            <a:off x="5257800" y="15240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Times New Roman" panose="02020603050405020304" pitchFamily="18" charset="0"/>
              </a:rPr>
              <a:t>(mA)</a:t>
            </a:r>
          </a:p>
        </p:txBody>
      </p:sp>
      <p:sp>
        <p:nvSpPr>
          <p:cNvPr id="53257" name="Text Box 13"/>
          <p:cNvSpPr txBox="1">
            <a:spLocks noChangeArrowheads="1"/>
          </p:cNvSpPr>
          <p:nvPr/>
        </p:nvSpPr>
        <p:spPr bwMode="auto">
          <a:xfrm>
            <a:off x="4953000" y="5410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Times New Roman" panose="02020603050405020304" pitchFamily="18" charset="0"/>
                <a:cs typeface="Times New Roman" panose="02020603050405020304" pitchFamily="18" charset="0"/>
              </a:rPr>
              <a:t>(</a:t>
            </a:r>
            <a:r>
              <a:rPr lang="el-GR" altLang="en-US" sz="1800" b="1">
                <a:latin typeface="Times New Roman" panose="02020603050405020304" pitchFamily="18" charset="0"/>
                <a:cs typeface="Times New Roman" panose="02020603050405020304" pitchFamily="18" charset="0"/>
              </a:rPr>
              <a:t>μ</a:t>
            </a:r>
            <a:r>
              <a:rPr lang="en-US" altLang="en-US" sz="1800" b="1">
                <a:latin typeface="Times New Roman" panose="02020603050405020304" pitchFamily="18" charset="0"/>
                <a:cs typeface="Times New Roman" panose="02020603050405020304" pitchFamily="18" charset="0"/>
              </a:rPr>
              <a:t>A)</a:t>
            </a:r>
            <a:endParaRPr lang="el-GR" altLang="en-US" sz="1800" b="1">
              <a:latin typeface="Times New Roman" panose="02020603050405020304" pitchFamily="18" charset="0"/>
              <a:cs typeface="Times New Roman" panose="02020603050405020304" pitchFamily="18" charset="0"/>
            </a:endParaRPr>
          </a:p>
        </p:txBody>
      </p:sp>
      <p:sp>
        <p:nvSpPr>
          <p:cNvPr id="20" name="Title 1"/>
          <p:cNvSpPr txBox="1">
            <a:spLocks/>
          </p:cNvSpPr>
          <p:nvPr/>
        </p:nvSpPr>
        <p:spPr>
          <a:xfrm>
            <a:off x="533400" y="5726113"/>
            <a:ext cx="8229600" cy="827087"/>
          </a:xfrm>
          <a:prstGeom prst="rect">
            <a:avLst/>
          </a:prstGeom>
        </p:spPr>
        <p:txBody>
          <a:bodyPr anchor="ctr">
            <a:normAutofit fontScale="97500"/>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pPr fontAlgn="auto">
              <a:spcAft>
                <a:spcPts val="0"/>
              </a:spcAft>
              <a:defRPr/>
            </a:pPr>
            <a:r>
              <a:rPr lang="en-US" sz="2000" dirty="0" smtClean="0">
                <a:solidFill>
                  <a:schemeClr val="tx1"/>
                </a:solidFill>
              </a:rPr>
              <a:t>I-V characteristic of  Practical  diode</a:t>
            </a:r>
            <a:endParaRPr lang="en-US" sz="2000" dirty="0">
              <a:solidFill>
                <a:schemeClr val="tx1"/>
              </a:solidFill>
            </a:endParaRPr>
          </a:p>
        </p:txBody>
      </p:sp>
      <p:sp>
        <p:nvSpPr>
          <p:cNvPr id="53259" name="TextBox 1"/>
          <p:cNvSpPr txBox="1">
            <a:spLocks noChangeArrowheads="1"/>
          </p:cNvSpPr>
          <p:nvPr/>
        </p:nvSpPr>
        <p:spPr bwMode="auto">
          <a:xfrm>
            <a:off x="4876800" y="4724400"/>
            <a:ext cx="8382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69900" y="-76200"/>
            <a:ext cx="8229600" cy="827088"/>
          </a:xfrm>
        </p:spPr>
        <p:txBody>
          <a:bodyPr/>
          <a:lstStyle/>
          <a:p>
            <a:pPr eaLnBrk="1" hangingPunct="1"/>
            <a:r>
              <a:rPr lang="en-US" altLang="en-US" smtClean="0"/>
              <a:t>Silicon vs. Germanium</a:t>
            </a:r>
          </a:p>
        </p:txBody>
      </p:sp>
      <p:sp>
        <p:nvSpPr>
          <p:cNvPr id="55300" name="Rectangle 2"/>
          <p:cNvSpPr>
            <a:spLocks noChangeArrowheads="1"/>
          </p:cNvSpPr>
          <p:nvPr/>
        </p:nvSpPr>
        <p:spPr bwMode="auto">
          <a:xfrm>
            <a:off x="685800" y="5410200"/>
            <a:ext cx="7239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b="1">
              <a:latin typeface="Arial" panose="020B0604020202020204" pitchFamily="34" charset="0"/>
              <a:cs typeface="Arial" panose="020B0604020202020204" pitchFamily="34" charset="0"/>
            </a:endParaRPr>
          </a:p>
          <a:p>
            <a:pPr algn="ctr" eaLnBrk="1" hangingPunct="1">
              <a:spcBef>
                <a:spcPct val="0"/>
              </a:spcBef>
              <a:buFontTx/>
              <a:buNone/>
            </a:pPr>
            <a:r>
              <a:rPr lang="en-US" altLang="en-US" sz="1800" b="1">
                <a:latin typeface="Arial" panose="020B0604020202020204" pitchFamily="34" charset="0"/>
                <a:cs typeface="Arial" panose="020B0604020202020204" pitchFamily="34" charset="0"/>
              </a:rPr>
              <a:t>I-V characteristic of silicon and germanium  practical diode</a:t>
            </a:r>
          </a:p>
        </p:txBody>
      </p:sp>
      <p:sp>
        <p:nvSpPr>
          <p:cNvPr id="55301" name="Rectangle 4"/>
          <p:cNvSpPr>
            <a:spLocks noChangeArrowheads="1"/>
          </p:cNvSpPr>
          <p:nvPr/>
        </p:nvSpPr>
        <p:spPr bwMode="auto">
          <a:xfrm>
            <a:off x="457200" y="6019800"/>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cs typeface="Arial" panose="020B0604020202020204" pitchFamily="34" charset="0"/>
              </a:rPr>
              <a:t>http://www.technologyuk.net/physics/electrical_principles/the_diode.shtml</a:t>
            </a:r>
          </a:p>
        </p:txBody>
      </p:sp>
      <p:pic>
        <p:nvPicPr>
          <p:cNvPr id="5530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33488"/>
            <a:ext cx="68580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469900" y="-76200"/>
            <a:ext cx="8229600" cy="827088"/>
          </a:xfrm>
        </p:spPr>
        <p:txBody>
          <a:bodyPr anchor="t"/>
          <a:lstStyle/>
          <a:p>
            <a:pPr eaLnBrk="1" hangingPunct="1"/>
            <a:r>
              <a:rPr lang="en-US" altLang="en-US" smtClean="0"/>
              <a:t>Diode current equation</a:t>
            </a:r>
          </a:p>
        </p:txBody>
      </p:sp>
      <p:sp>
        <p:nvSpPr>
          <p:cNvPr id="56324" name="Rectangle 3"/>
          <p:cNvSpPr txBox="1">
            <a:spLocks noChangeArrowheads="1"/>
          </p:cNvSpPr>
          <p:nvPr/>
        </p:nvSpPr>
        <p:spPr bwMode="auto">
          <a:xfrm>
            <a:off x="457200" y="2209800"/>
            <a:ext cx="8458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000" i="1">
                <a:latin typeface="Arial" panose="020B0604020202020204" pitchFamily="34" charset="0"/>
                <a:cs typeface="Arial" panose="020B0604020202020204" pitchFamily="34" charset="0"/>
              </a:rPr>
              <a:t>I</a:t>
            </a:r>
            <a:r>
              <a:rPr lang="en-US" altLang="en-US" sz="2000" i="1" baseline="-25000">
                <a:latin typeface="Arial" panose="020B0604020202020204" pitchFamily="34" charset="0"/>
                <a:cs typeface="Arial" panose="020B0604020202020204" pitchFamily="34" charset="0"/>
              </a:rPr>
              <a:t>D</a:t>
            </a:r>
            <a:r>
              <a:rPr lang="en-US" altLang="en-US" sz="2000" i="1">
                <a:latin typeface="Arial" panose="020B0604020202020204" pitchFamily="34" charset="0"/>
                <a:cs typeface="Arial" panose="020B0604020202020204" pitchFamily="34" charset="0"/>
              </a:rPr>
              <a:t> </a:t>
            </a:r>
            <a:r>
              <a:rPr lang="en-US" altLang="en-US" sz="2000">
                <a:latin typeface="Arial" panose="020B0604020202020204" pitchFamily="34" charset="0"/>
                <a:cs typeface="Arial" panose="020B0604020202020204" pitchFamily="34" charset="0"/>
              </a:rPr>
              <a:t>is diode current </a:t>
            </a:r>
          </a:p>
          <a:p>
            <a:pPr eaLnBrk="1" hangingPunct="1">
              <a:buFont typeface="Wingdings" panose="05000000000000000000" pitchFamily="2" charset="2"/>
              <a:buChar char="§"/>
            </a:pPr>
            <a:r>
              <a:rPr lang="en-US" altLang="en-US" sz="2000" i="1">
                <a:latin typeface="Arial" panose="020B0604020202020204" pitchFamily="34" charset="0"/>
                <a:cs typeface="Arial" panose="020B0604020202020204" pitchFamily="34" charset="0"/>
              </a:rPr>
              <a:t>I</a:t>
            </a:r>
            <a:r>
              <a:rPr lang="en-US" altLang="en-US" sz="2000" i="1" baseline="-25000">
                <a:latin typeface="Arial" panose="020B0604020202020204" pitchFamily="34" charset="0"/>
                <a:cs typeface="Arial" panose="020B0604020202020204" pitchFamily="34" charset="0"/>
              </a:rPr>
              <a:t>o</a:t>
            </a:r>
            <a:r>
              <a:rPr lang="en-US" altLang="en-US" sz="2000" i="1">
                <a:latin typeface="Arial" panose="020B0604020202020204" pitchFamily="34" charset="0"/>
                <a:cs typeface="Arial" panose="020B0604020202020204" pitchFamily="34" charset="0"/>
              </a:rPr>
              <a:t> </a:t>
            </a:r>
            <a:r>
              <a:rPr lang="en-US" altLang="en-US" sz="2000">
                <a:latin typeface="Arial" panose="020B0604020202020204" pitchFamily="34" charset="0"/>
                <a:cs typeface="Arial" panose="020B0604020202020204" pitchFamily="34" charset="0"/>
              </a:rPr>
              <a:t>is reverse saturation current</a:t>
            </a:r>
            <a:endParaRPr lang="en-US" altLang="en-US" sz="2000" i="1">
              <a:latin typeface="Arial" panose="020B0604020202020204" pitchFamily="34" charset="0"/>
              <a:cs typeface="Arial" panose="020B0604020202020204" pitchFamily="34" charset="0"/>
            </a:endParaRPr>
          </a:p>
          <a:p>
            <a:pPr eaLnBrk="1" hangingPunct="1">
              <a:buFont typeface="Wingdings" panose="05000000000000000000" pitchFamily="2" charset="2"/>
              <a:buChar char="§"/>
            </a:pPr>
            <a:r>
              <a:rPr lang="en-US" altLang="en-US" sz="2000" i="1">
                <a:latin typeface="Arial" panose="020B0604020202020204" pitchFamily="34" charset="0"/>
                <a:cs typeface="Arial" panose="020B0604020202020204" pitchFamily="34" charset="0"/>
              </a:rPr>
              <a:t>V</a:t>
            </a:r>
            <a:r>
              <a:rPr lang="en-US" altLang="en-US" sz="2000" i="1" baseline="-25000">
                <a:latin typeface="Arial" panose="020B0604020202020204" pitchFamily="34" charset="0"/>
                <a:cs typeface="Arial" panose="020B0604020202020204" pitchFamily="34" charset="0"/>
              </a:rPr>
              <a:t>D</a:t>
            </a:r>
            <a:r>
              <a:rPr lang="en-US" altLang="en-US" sz="2000" i="1">
                <a:latin typeface="Arial" panose="020B0604020202020204" pitchFamily="34" charset="0"/>
                <a:cs typeface="Arial" panose="020B0604020202020204" pitchFamily="34" charset="0"/>
              </a:rPr>
              <a:t> </a:t>
            </a:r>
            <a:r>
              <a:rPr lang="en-US" altLang="en-US" sz="2000">
                <a:latin typeface="Arial" panose="020B0604020202020204" pitchFamily="34" charset="0"/>
                <a:cs typeface="Arial" panose="020B0604020202020204" pitchFamily="34" charset="0"/>
              </a:rPr>
              <a:t>is</a:t>
            </a:r>
            <a:r>
              <a:rPr lang="en-US" altLang="en-US" sz="2000" i="1">
                <a:latin typeface="Arial" panose="020B0604020202020204" pitchFamily="34" charset="0"/>
                <a:cs typeface="Arial" panose="020B0604020202020204" pitchFamily="34" charset="0"/>
              </a:rPr>
              <a:t> </a:t>
            </a:r>
            <a:r>
              <a:rPr lang="en-US" altLang="en-US" sz="2000">
                <a:latin typeface="Arial" panose="020B0604020202020204" pitchFamily="34" charset="0"/>
                <a:cs typeface="Arial" panose="020B0604020202020204" pitchFamily="34" charset="0"/>
              </a:rPr>
              <a:t>applied bias voltage(positive for forward bias, negative for reverse bias)</a:t>
            </a:r>
          </a:p>
          <a:p>
            <a:pPr eaLnBrk="1" hangingPunct="1">
              <a:buFont typeface="Wingdings" panose="05000000000000000000" pitchFamily="2" charset="2"/>
              <a:buChar char="§"/>
            </a:pPr>
            <a:r>
              <a:rPr lang="en-US" altLang="en-US" sz="2000" i="1">
                <a:latin typeface="Arial" panose="020B0604020202020204" pitchFamily="34" charset="0"/>
                <a:cs typeface="Arial" panose="020B0604020202020204" pitchFamily="34" charset="0"/>
              </a:rPr>
              <a:t>V</a:t>
            </a:r>
            <a:r>
              <a:rPr lang="en-US" altLang="en-US" sz="2000" i="1" baseline="-25000">
                <a:latin typeface="Arial" panose="020B0604020202020204" pitchFamily="34" charset="0"/>
                <a:cs typeface="Arial" panose="020B0604020202020204" pitchFamily="34" charset="0"/>
              </a:rPr>
              <a:t>T</a:t>
            </a:r>
            <a:r>
              <a:rPr lang="en-US" altLang="en-US" sz="2000" i="1">
                <a:latin typeface="Arial" panose="020B0604020202020204" pitchFamily="34" charset="0"/>
                <a:cs typeface="Arial" panose="020B0604020202020204" pitchFamily="34" charset="0"/>
              </a:rPr>
              <a:t> </a:t>
            </a:r>
            <a:r>
              <a:rPr lang="en-US" altLang="en-US" sz="2000">
                <a:latin typeface="Arial" panose="020B0604020202020204" pitchFamily="34" charset="0"/>
                <a:cs typeface="Arial" panose="020B0604020202020204" pitchFamily="34" charset="0"/>
              </a:rPr>
              <a:t>is thermal voltage = T / 11600</a:t>
            </a:r>
          </a:p>
          <a:p>
            <a:pPr eaLnBrk="1" hangingPunct="1">
              <a:buFont typeface="Wingdings" panose="05000000000000000000" pitchFamily="2" charset="2"/>
              <a:buChar char="§"/>
            </a:pPr>
            <a:r>
              <a:rPr lang="el-GR" altLang="en-US" sz="2000" i="1">
                <a:latin typeface="Arial" panose="020B0604020202020204" pitchFamily="34" charset="0"/>
                <a:cs typeface="Arial" panose="020B0604020202020204" pitchFamily="34" charset="0"/>
              </a:rPr>
              <a:t>η</a:t>
            </a:r>
            <a:r>
              <a:rPr lang="en-US" altLang="en-US" sz="2000">
                <a:latin typeface="Arial" panose="020B0604020202020204" pitchFamily="34" charset="0"/>
                <a:cs typeface="Arial" panose="020B0604020202020204" pitchFamily="34" charset="0"/>
              </a:rPr>
              <a:t> is a constant ;1 for Ge and 2 for Si</a:t>
            </a:r>
          </a:p>
        </p:txBody>
      </p:sp>
      <p:graphicFrame>
        <p:nvGraphicFramePr>
          <p:cNvPr id="56325" name="Object 8"/>
          <p:cNvGraphicFramePr>
            <a:graphicFrameLocks noChangeAspect="1"/>
          </p:cNvGraphicFramePr>
          <p:nvPr/>
        </p:nvGraphicFramePr>
        <p:xfrm>
          <a:off x="2590800" y="914400"/>
          <a:ext cx="3124200" cy="652463"/>
        </p:xfrm>
        <a:graphic>
          <a:graphicData uri="http://schemas.openxmlformats.org/presentationml/2006/ole">
            <mc:AlternateContent xmlns:mc="http://schemas.openxmlformats.org/markup-compatibility/2006">
              <mc:Choice xmlns:v="urn:schemas-microsoft-com:vml" Requires="v">
                <p:oleObj spid="_x0000_s56497" name="Equation" r:id="rId3" imgW="1155700" imgH="241300" progId="Equation.3">
                  <p:embed/>
                </p:oleObj>
              </mc:Choice>
              <mc:Fallback>
                <p:oleObj name="Equation" r:id="rId3" imgW="1155700" imgH="2413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914400"/>
                        <a:ext cx="31242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6" name="Object 9"/>
          <p:cNvGraphicFramePr>
            <a:graphicFrameLocks noChangeAspect="1"/>
          </p:cNvGraphicFramePr>
          <p:nvPr/>
        </p:nvGraphicFramePr>
        <p:xfrm>
          <a:off x="3200400" y="1600200"/>
          <a:ext cx="2133600" cy="571500"/>
        </p:xfrm>
        <a:graphic>
          <a:graphicData uri="http://schemas.openxmlformats.org/presentationml/2006/ole">
            <mc:AlternateContent xmlns:mc="http://schemas.openxmlformats.org/markup-compatibility/2006">
              <mc:Choice xmlns:v="urn:schemas-microsoft-com:vml" Requires="v">
                <p:oleObj spid="_x0000_s56498" name="Equation" r:id="rId5" imgW="901309" imgH="241195" progId="Equation.3">
                  <p:embed/>
                </p:oleObj>
              </mc:Choice>
              <mc:Fallback>
                <p:oleObj name="Equation" r:id="rId5" imgW="901309" imgH="241195"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600200"/>
                        <a:ext cx="2133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7" name="Rectangle 3"/>
          <p:cNvSpPr txBox="1">
            <a:spLocks noChangeArrowheads="1"/>
          </p:cNvSpPr>
          <p:nvPr/>
        </p:nvSpPr>
        <p:spPr bwMode="auto">
          <a:xfrm>
            <a:off x="457200" y="4381500"/>
            <a:ext cx="8077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000">
                <a:latin typeface="Arial" panose="020B0604020202020204" pitchFamily="34" charset="0"/>
                <a:cs typeface="Arial" panose="020B0604020202020204" pitchFamily="34" charset="0"/>
              </a:rPr>
              <a:t>For positive values of V</a:t>
            </a:r>
            <a:r>
              <a:rPr lang="en-US" altLang="en-US" sz="2000" baseline="-25000">
                <a:latin typeface="Arial" panose="020B0604020202020204" pitchFamily="34" charset="0"/>
                <a:cs typeface="Arial" panose="020B0604020202020204" pitchFamily="34" charset="0"/>
              </a:rPr>
              <a:t>D</a:t>
            </a:r>
            <a:r>
              <a:rPr lang="en-US" altLang="en-US" sz="2000">
                <a:latin typeface="Arial" panose="020B0604020202020204" pitchFamily="34" charset="0"/>
                <a:cs typeface="Arial" panose="020B0604020202020204" pitchFamily="34" charset="0"/>
              </a:rPr>
              <a:t> (forward bias), </a:t>
            </a:r>
            <a:endParaRPr lang="en-US" altLang="en-US" sz="20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
            </a:pPr>
            <a:endParaRPr lang="en-US" altLang="en-US" sz="20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
            </a:pPr>
            <a:r>
              <a:rPr lang="en-US" altLang="en-US" sz="2000">
                <a:latin typeface="Arial" panose="020B0604020202020204" pitchFamily="34" charset="0"/>
                <a:cs typeface="Arial" panose="020B0604020202020204" pitchFamily="34" charset="0"/>
              </a:rPr>
              <a:t>For large negative values of V</a:t>
            </a:r>
            <a:r>
              <a:rPr lang="en-US" altLang="en-US" sz="2000" baseline="-25000">
                <a:latin typeface="Arial" panose="020B0604020202020204" pitchFamily="34" charset="0"/>
                <a:cs typeface="Arial" panose="020B0604020202020204" pitchFamily="34" charset="0"/>
              </a:rPr>
              <a:t>D</a:t>
            </a:r>
            <a:r>
              <a:rPr lang="en-US" altLang="en-US" sz="2000">
                <a:latin typeface="Arial" panose="020B0604020202020204" pitchFamily="34" charset="0"/>
                <a:cs typeface="Arial" panose="020B0604020202020204" pitchFamily="34" charset="0"/>
              </a:rPr>
              <a:t> (reverse bias), </a:t>
            </a:r>
            <a:r>
              <a:rPr lang="en-US" altLang="en-US" sz="2400" i="1">
                <a:latin typeface="Times New Roman" panose="02020603050405020304" pitchFamily="18" charset="0"/>
                <a:cs typeface="Times New Roman" panose="02020603050405020304" pitchFamily="18" charset="0"/>
              </a:rPr>
              <a:t>I</a:t>
            </a:r>
            <a:r>
              <a:rPr lang="en-US" altLang="en-US" sz="2400" i="1" baseline="-25000">
                <a:latin typeface="Times New Roman" panose="02020603050405020304" pitchFamily="18" charset="0"/>
                <a:cs typeface="Times New Roman" panose="02020603050405020304" pitchFamily="18" charset="0"/>
              </a:rPr>
              <a:t>D</a:t>
            </a:r>
            <a:r>
              <a:rPr lang="en-US" altLang="en-US" sz="2400" i="1">
                <a:latin typeface="Times New Roman" panose="02020603050405020304" pitchFamily="18" charset="0"/>
                <a:cs typeface="Times New Roman" panose="02020603050405020304" pitchFamily="18" charset="0"/>
              </a:rPr>
              <a:t> ≈ –I</a:t>
            </a:r>
            <a:r>
              <a:rPr lang="en-US" altLang="en-US" sz="2400" i="1" baseline="-25000">
                <a:latin typeface="Times New Roman" panose="02020603050405020304" pitchFamily="18" charset="0"/>
                <a:cs typeface="Times New Roman" panose="02020603050405020304" pitchFamily="18" charset="0"/>
              </a:rPr>
              <a:t>o</a:t>
            </a:r>
          </a:p>
          <a:p>
            <a:pPr eaLnBrk="1" hangingPunct="1">
              <a:buFont typeface="Wingdings" panose="05000000000000000000" pitchFamily="2" charset="2"/>
              <a:buChar char="§"/>
            </a:pPr>
            <a:endParaRPr lang="en-US" altLang="en-US" sz="2000" b="1"/>
          </a:p>
        </p:txBody>
      </p:sp>
      <p:graphicFrame>
        <p:nvGraphicFramePr>
          <p:cNvPr id="56328" name="Object 1"/>
          <p:cNvGraphicFramePr>
            <a:graphicFrameLocks noChangeAspect="1"/>
          </p:cNvGraphicFramePr>
          <p:nvPr/>
        </p:nvGraphicFramePr>
        <p:xfrm>
          <a:off x="5486400" y="4319588"/>
          <a:ext cx="1852613" cy="533400"/>
        </p:xfrm>
        <a:graphic>
          <a:graphicData uri="http://schemas.openxmlformats.org/presentationml/2006/ole">
            <mc:AlternateContent xmlns:mc="http://schemas.openxmlformats.org/markup-compatibility/2006">
              <mc:Choice xmlns:v="urn:schemas-microsoft-com:vml" Requires="v">
                <p:oleObj spid="_x0000_s56499" name="Equation" r:id="rId7" imgW="838200" imgH="241300" progId="Equation.3">
                  <p:embed/>
                </p:oleObj>
              </mc:Choice>
              <mc:Fallback>
                <p:oleObj name="Equation" r:id="rId7" imgW="838200" imgH="2413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319588"/>
                        <a:ext cx="18526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27088"/>
          </a:xfrm>
        </p:spPr>
        <p:txBody>
          <a:bodyPr>
            <a:normAutofit fontScale="90000"/>
          </a:bodyPr>
          <a:lstStyle/>
          <a:p>
            <a:pPr>
              <a:defRPr/>
            </a:pPr>
            <a:r>
              <a:rPr lang="en-US" dirty="0"/>
              <a:t>Effect of Temperature on the </a:t>
            </a:r>
            <a:r>
              <a:rPr lang="en-US" dirty="0" smtClean="0"/>
              <a:t>Diode </a:t>
            </a:r>
            <a:r>
              <a:rPr lang="en-US" dirty="0"/>
              <a:t>current</a:t>
            </a:r>
            <a:endParaRPr lang="en-IN" dirty="0"/>
          </a:p>
        </p:txBody>
      </p:sp>
      <p:sp>
        <p:nvSpPr>
          <p:cNvPr id="57347" name="Content Placeholder 2"/>
          <p:cNvSpPr>
            <a:spLocks noGrp="1"/>
          </p:cNvSpPr>
          <p:nvPr>
            <p:ph idx="1"/>
          </p:nvPr>
        </p:nvSpPr>
        <p:spPr>
          <a:xfrm>
            <a:off x="457200" y="838200"/>
            <a:ext cx="8229600" cy="5287963"/>
          </a:xfrm>
        </p:spPr>
        <p:txBody>
          <a:bodyPr/>
          <a:lstStyle/>
          <a:p>
            <a:r>
              <a:rPr lang="en-US" altLang="en-US" sz="2400" dirty="0" smtClean="0">
                <a:latin typeface="Times New Roman" panose="02020603050405020304" pitchFamily="18" charset="0"/>
                <a:cs typeface="Times New Roman" panose="02020603050405020304" pitchFamily="18" charset="0"/>
              </a:rPr>
              <a:t>Reverse current  </a:t>
            </a:r>
            <a:r>
              <a:rPr lang="en-US" altLang="en-US" sz="2400" b="1" dirty="0" smtClean="0">
                <a:latin typeface="Times New Roman" panose="02020603050405020304" pitchFamily="18" charset="0"/>
                <a:cs typeface="Times New Roman" panose="02020603050405020304" pitchFamily="18" charset="0"/>
              </a:rPr>
              <a:t>doubles</a:t>
            </a:r>
            <a:r>
              <a:rPr lang="en-US" altLang="en-US" sz="2400" dirty="0" smtClean="0">
                <a:latin typeface="Times New Roman" panose="02020603050405020304" pitchFamily="18" charset="0"/>
                <a:cs typeface="Times New Roman" panose="02020603050405020304" pitchFamily="18" charset="0"/>
              </a:rPr>
              <a:t> for every </a:t>
            </a:r>
            <a:r>
              <a:rPr lang="en-US" altLang="en-US" sz="2400" b="1" dirty="0" smtClean="0">
                <a:latin typeface="Times New Roman" panose="02020603050405020304" pitchFamily="18" charset="0"/>
                <a:cs typeface="Times New Roman" panose="02020603050405020304" pitchFamily="18" charset="0"/>
              </a:rPr>
              <a:t>10 degree rise </a:t>
            </a:r>
            <a:r>
              <a:rPr lang="en-US" altLang="en-US" sz="2400" dirty="0" smtClean="0">
                <a:latin typeface="Times New Roman" panose="02020603050405020304" pitchFamily="18" charset="0"/>
                <a:cs typeface="Times New Roman" panose="02020603050405020304" pitchFamily="18" charset="0"/>
              </a:rPr>
              <a:t>in temperature.</a:t>
            </a:r>
          </a:p>
          <a:p>
            <a:endParaRPr lang="en-US" altLang="en-US" sz="2400" dirty="0" smtClean="0">
              <a:latin typeface="Times New Roman" panose="02020603050405020304" pitchFamily="18" charset="0"/>
              <a:cs typeface="Times New Roman" panose="02020603050405020304" pitchFamily="18" charset="0"/>
            </a:endParaRPr>
          </a:p>
          <a:p>
            <a:endParaRPr lang="en-IN" altLang="en-US" dirty="0" smtClean="0"/>
          </a:p>
          <a:p>
            <a:endParaRPr lang="en-IN" altLang="en-US" dirty="0" smtClean="0"/>
          </a:p>
          <a:p>
            <a:endParaRPr lang="en-IN" altLang="en-US" dirty="0" smtClean="0"/>
          </a:p>
          <a:p>
            <a:endParaRPr lang="en-IN" altLang="en-US" dirty="0" smtClean="0"/>
          </a:p>
          <a:p>
            <a:r>
              <a:rPr lang="en-IN" altLang="en-US" sz="2400" dirty="0" smtClean="0">
                <a:latin typeface="Times New Roman" panose="02020603050405020304" pitchFamily="18" charset="0"/>
                <a:cs typeface="Times New Roman" panose="02020603050405020304" pitchFamily="18" charset="0"/>
              </a:rPr>
              <a:t>Forward cut-in voltage changes -2.5mV/</a:t>
            </a:r>
            <a:r>
              <a:rPr lang="en-IN" altLang="en-US" sz="1400" dirty="0" smtClean="0">
                <a:latin typeface="Times New Roman" panose="02020603050405020304" pitchFamily="18" charset="0"/>
                <a:cs typeface="Times New Roman" panose="02020603050405020304" pitchFamily="18" charset="0"/>
              </a:rPr>
              <a:t>0</a:t>
            </a:r>
            <a:r>
              <a:rPr lang="en-IN" altLang="en-US" sz="2400" dirty="0" smtClean="0">
                <a:latin typeface="Times New Roman" panose="02020603050405020304" pitchFamily="18" charset="0"/>
                <a:cs typeface="Times New Roman" panose="02020603050405020304" pitchFamily="18" charset="0"/>
              </a:rPr>
              <a:t>C increase in </a:t>
            </a:r>
            <a:r>
              <a:rPr lang="en-IN" altLang="en-US" sz="2400" dirty="0" err="1" smtClean="0">
                <a:latin typeface="Times New Roman" panose="02020603050405020304" pitchFamily="18" charset="0"/>
                <a:cs typeface="Times New Roman" panose="02020603050405020304" pitchFamily="18" charset="0"/>
              </a:rPr>
              <a:t>temparature</a:t>
            </a:r>
            <a:endParaRPr lang="en-IN" altLang="en-US" sz="2400" dirty="0" smtClean="0">
              <a:latin typeface="Times New Roman" panose="02020603050405020304" pitchFamily="18" charset="0"/>
              <a:cs typeface="Times New Roman" panose="02020603050405020304" pitchFamily="18" charset="0"/>
            </a:endParaRPr>
          </a:p>
        </p:txBody>
      </p:sp>
      <p:graphicFrame>
        <p:nvGraphicFramePr>
          <p:cNvPr id="57349" name="Object 7"/>
          <p:cNvGraphicFramePr>
            <a:graphicFrameLocks noChangeAspect="1"/>
          </p:cNvGraphicFramePr>
          <p:nvPr/>
        </p:nvGraphicFramePr>
        <p:xfrm>
          <a:off x="2438400" y="2057400"/>
          <a:ext cx="2967038" cy="685800"/>
        </p:xfrm>
        <a:graphic>
          <a:graphicData uri="http://schemas.openxmlformats.org/presentationml/2006/ole">
            <mc:AlternateContent xmlns:mc="http://schemas.openxmlformats.org/markup-compatibility/2006">
              <mc:Choice xmlns:v="urn:schemas-microsoft-com:vml" Requires="v">
                <p:oleObj spid="_x0000_s57406" name="Equation" r:id="rId3" imgW="1040948" imgH="241195" progId="Equation.3">
                  <p:embed/>
                </p:oleObj>
              </mc:Choice>
              <mc:Fallback>
                <p:oleObj name="Equation" r:id="rId3" imgW="1040948" imgH="24119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057400"/>
                        <a:ext cx="2967038"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27088"/>
          </a:xfrm>
        </p:spPr>
        <p:txBody>
          <a:bodyPr>
            <a:normAutofit fontScale="90000"/>
          </a:bodyPr>
          <a:lstStyle/>
          <a:p>
            <a:pPr>
              <a:defRPr/>
            </a:pPr>
            <a:r>
              <a:rPr lang="en-US" dirty="0"/>
              <a:t>Effect of Temperature on the Reverse current</a:t>
            </a:r>
          </a:p>
        </p:txBody>
      </p:sp>
      <p:grpSp>
        <p:nvGrpSpPr>
          <p:cNvPr id="58372" name="Group 4"/>
          <p:cNvGrpSpPr>
            <a:grpSpLocks/>
          </p:cNvGrpSpPr>
          <p:nvPr/>
        </p:nvGrpSpPr>
        <p:grpSpPr bwMode="auto">
          <a:xfrm>
            <a:off x="838200" y="1295400"/>
            <a:ext cx="7010400" cy="4633913"/>
            <a:chOff x="838200" y="1295400"/>
            <a:chExt cx="7010400" cy="4633913"/>
          </a:xfrm>
        </p:grpSpPr>
        <p:sp>
          <p:nvSpPr>
            <p:cNvPr id="58376" name="Line 4"/>
            <p:cNvSpPr>
              <a:spLocks noChangeShapeType="1"/>
            </p:cNvSpPr>
            <p:nvPr/>
          </p:nvSpPr>
          <p:spPr bwMode="auto">
            <a:xfrm>
              <a:off x="838200" y="3810000"/>
              <a:ext cx="60960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77" name="Line 6"/>
            <p:cNvSpPr>
              <a:spLocks noChangeShapeType="1"/>
            </p:cNvSpPr>
            <p:nvPr/>
          </p:nvSpPr>
          <p:spPr bwMode="auto">
            <a:xfrm>
              <a:off x="4343400" y="3810000"/>
              <a:ext cx="7620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78" name="Freeform 7"/>
            <p:cNvSpPr>
              <a:spLocks/>
            </p:cNvSpPr>
            <p:nvPr/>
          </p:nvSpPr>
          <p:spPr bwMode="auto">
            <a:xfrm>
              <a:off x="5105400" y="1295400"/>
              <a:ext cx="685800" cy="2514600"/>
            </a:xfrm>
            <a:custGeom>
              <a:avLst/>
              <a:gdLst>
                <a:gd name="T0" fmla="*/ 0 w 432"/>
                <a:gd name="T1" fmla="*/ 2147483646 h 1584"/>
                <a:gd name="T2" fmla="*/ 2147483646 w 432"/>
                <a:gd name="T3" fmla="*/ 2147483646 h 1584"/>
                <a:gd name="T4" fmla="*/ 2147483646 w 432"/>
                <a:gd name="T5" fmla="*/ 2147483646 h 1584"/>
                <a:gd name="T6" fmla="*/ 2147483646 w 432"/>
                <a:gd name="T7" fmla="*/ 0 h 1584"/>
                <a:gd name="T8" fmla="*/ 0 60000 65536"/>
                <a:gd name="T9" fmla="*/ 0 60000 65536"/>
                <a:gd name="T10" fmla="*/ 0 60000 65536"/>
                <a:gd name="T11" fmla="*/ 0 60000 65536"/>
                <a:gd name="T12" fmla="*/ 0 w 432"/>
                <a:gd name="T13" fmla="*/ 0 h 1584"/>
                <a:gd name="T14" fmla="*/ 432 w 432"/>
                <a:gd name="T15" fmla="*/ 1584 h 1584"/>
              </a:gdLst>
              <a:ahLst/>
              <a:cxnLst>
                <a:cxn ang="T8">
                  <a:pos x="T0" y="T1"/>
                </a:cxn>
                <a:cxn ang="T9">
                  <a:pos x="T2" y="T3"/>
                </a:cxn>
                <a:cxn ang="T10">
                  <a:pos x="T4" y="T5"/>
                </a:cxn>
                <a:cxn ang="T11">
                  <a:pos x="T6" y="T7"/>
                </a:cxn>
              </a:cxnLst>
              <a:rect l="T12" t="T13" r="T14" b="T15"/>
              <a:pathLst>
                <a:path w="432" h="1584">
                  <a:moveTo>
                    <a:pt x="0" y="1584"/>
                  </a:moveTo>
                  <a:cubicBezTo>
                    <a:pt x="72" y="1568"/>
                    <a:pt x="144" y="1552"/>
                    <a:pt x="192" y="1488"/>
                  </a:cubicBezTo>
                  <a:cubicBezTo>
                    <a:pt x="240" y="1424"/>
                    <a:pt x="248" y="1448"/>
                    <a:pt x="288" y="1200"/>
                  </a:cubicBezTo>
                  <a:cubicBezTo>
                    <a:pt x="328" y="952"/>
                    <a:pt x="408" y="200"/>
                    <a:pt x="432" y="0"/>
                  </a:cubicBezTo>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379" name="Line 8"/>
            <p:cNvSpPr>
              <a:spLocks noChangeShapeType="1"/>
            </p:cNvSpPr>
            <p:nvPr/>
          </p:nvSpPr>
          <p:spPr bwMode="auto">
            <a:xfrm flipH="1">
              <a:off x="4191000" y="3810000"/>
              <a:ext cx="152400" cy="6096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0" name="Freeform 9"/>
            <p:cNvSpPr>
              <a:spLocks/>
            </p:cNvSpPr>
            <p:nvPr/>
          </p:nvSpPr>
          <p:spPr bwMode="auto">
            <a:xfrm>
              <a:off x="3581400" y="4419600"/>
              <a:ext cx="609600" cy="304800"/>
            </a:xfrm>
            <a:custGeom>
              <a:avLst/>
              <a:gdLst>
                <a:gd name="T0" fmla="*/ 2147483646 w 384"/>
                <a:gd name="T1" fmla="*/ 0 h 192"/>
                <a:gd name="T2" fmla="*/ 2147483646 w 384"/>
                <a:gd name="T3" fmla="*/ 2147483646 h 192"/>
                <a:gd name="T4" fmla="*/ 0 w 384"/>
                <a:gd name="T5" fmla="*/ 2147483646 h 192"/>
                <a:gd name="T6" fmla="*/ 0 60000 65536"/>
                <a:gd name="T7" fmla="*/ 0 60000 65536"/>
                <a:gd name="T8" fmla="*/ 0 60000 65536"/>
                <a:gd name="T9" fmla="*/ 0 w 384"/>
                <a:gd name="T10" fmla="*/ 0 h 192"/>
                <a:gd name="T11" fmla="*/ 384 w 384"/>
                <a:gd name="T12" fmla="*/ 192 h 192"/>
              </a:gdLst>
              <a:ahLst/>
              <a:cxnLst>
                <a:cxn ang="T6">
                  <a:pos x="T0" y="T1"/>
                </a:cxn>
                <a:cxn ang="T7">
                  <a:pos x="T2" y="T3"/>
                </a:cxn>
                <a:cxn ang="T8">
                  <a:pos x="T4" y="T5"/>
                </a:cxn>
              </a:cxnLst>
              <a:rect l="T9" t="T10" r="T11" b="T12"/>
              <a:pathLst>
                <a:path w="384" h="192">
                  <a:moveTo>
                    <a:pt x="384" y="0"/>
                  </a:moveTo>
                  <a:cubicBezTo>
                    <a:pt x="368" y="56"/>
                    <a:pt x="352" y="112"/>
                    <a:pt x="288" y="144"/>
                  </a:cubicBezTo>
                  <a:cubicBezTo>
                    <a:pt x="224" y="176"/>
                    <a:pt x="48" y="184"/>
                    <a:pt x="0" y="192"/>
                  </a:cubicBezTo>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381" name="Line 10"/>
            <p:cNvSpPr>
              <a:spLocks noChangeShapeType="1"/>
            </p:cNvSpPr>
            <p:nvPr/>
          </p:nvSpPr>
          <p:spPr bwMode="auto">
            <a:xfrm flipH="1">
              <a:off x="1143000" y="4724400"/>
              <a:ext cx="24384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2" name="Freeform 11"/>
            <p:cNvSpPr>
              <a:spLocks/>
            </p:cNvSpPr>
            <p:nvPr/>
          </p:nvSpPr>
          <p:spPr bwMode="auto">
            <a:xfrm>
              <a:off x="5562600" y="1295400"/>
              <a:ext cx="685800" cy="2514600"/>
            </a:xfrm>
            <a:custGeom>
              <a:avLst/>
              <a:gdLst>
                <a:gd name="T0" fmla="*/ 0 w 432"/>
                <a:gd name="T1" fmla="*/ 2147483646 h 1584"/>
                <a:gd name="T2" fmla="*/ 2147483646 w 432"/>
                <a:gd name="T3" fmla="*/ 2147483646 h 1584"/>
                <a:gd name="T4" fmla="*/ 2147483646 w 432"/>
                <a:gd name="T5" fmla="*/ 2147483646 h 1584"/>
                <a:gd name="T6" fmla="*/ 2147483646 w 432"/>
                <a:gd name="T7" fmla="*/ 0 h 1584"/>
                <a:gd name="T8" fmla="*/ 0 60000 65536"/>
                <a:gd name="T9" fmla="*/ 0 60000 65536"/>
                <a:gd name="T10" fmla="*/ 0 60000 65536"/>
                <a:gd name="T11" fmla="*/ 0 60000 65536"/>
                <a:gd name="T12" fmla="*/ 0 w 432"/>
                <a:gd name="T13" fmla="*/ 0 h 1584"/>
                <a:gd name="T14" fmla="*/ 432 w 432"/>
                <a:gd name="T15" fmla="*/ 1584 h 1584"/>
              </a:gdLst>
              <a:ahLst/>
              <a:cxnLst>
                <a:cxn ang="T8">
                  <a:pos x="T0" y="T1"/>
                </a:cxn>
                <a:cxn ang="T9">
                  <a:pos x="T2" y="T3"/>
                </a:cxn>
                <a:cxn ang="T10">
                  <a:pos x="T4" y="T5"/>
                </a:cxn>
                <a:cxn ang="T11">
                  <a:pos x="T6" y="T7"/>
                </a:cxn>
              </a:cxnLst>
              <a:rect l="T12" t="T13" r="T14" b="T15"/>
              <a:pathLst>
                <a:path w="432" h="1584">
                  <a:moveTo>
                    <a:pt x="0" y="1584"/>
                  </a:moveTo>
                  <a:cubicBezTo>
                    <a:pt x="72" y="1568"/>
                    <a:pt x="144" y="1552"/>
                    <a:pt x="192" y="1488"/>
                  </a:cubicBezTo>
                  <a:cubicBezTo>
                    <a:pt x="240" y="1424"/>
                    <a:pt x="248" y="1448"/>
                    <a:pt x="288" y="1200"/>
                  </a:cubicBezTo>
                  <a:cubicBezTo>
                    <a:pt x="328" y="952"/>
                    <a:pt x="408" y="200"/>
                    <a:pt x="432" y="0"/>
                  </a:cubicBezTo>
                </a:path>
              </a:pathLst>
            </a:cu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383" name="Freeform 12"/>
            <p:cNvSpPr>
              <a:spLocks/>
            </p:cNvSpPr>
            <p:nvPr/>
          </p:nvSpPr>
          <p:spPr bwMode="auto">
            <a:xfrm>
              <a:off x="4648200" y="1295400"/>
              <a:ext cx="685800" cy="2514600"/>
            </a:xfrm>
            <a:custGeom>
              <a:avLst/>
              <a:gdLst>
                <a:gd name="T0" fmla="*/ 0 w 432"/>
                <a:gd name="T1" fmla="*/ 2147483646 h 1584"/>
                <a:gd name="T2" fmla="*/ 2147483646 w 432"/>
                <a:gd name="T3" fmla="*/ 2147483646 h 1584"/>
                <a:gd name="T4" fmla="*/ 2147483646 w 432"/>
                <a:gd name="T5" fmla="*/ 2147483646 h 1584"/>
                <a:gd name="T6" fmla="*/ 2147483646 w 432"/>
                <a:gd name="T7" fmla="*/ 0 h 1584"/>
                <a:gd name="T8" fmla="*/ 0 60000 65536"/>
                <a:gd name="T9" fmla="*/ 0 60000 65536"/>
                <a:gd name="T10" fmla="*/ 0 60000 65536"/>
                <a:gd name="T11" fmla="*/ 0 60000 65536"/>
                <a:gd name="T12" fmla="*/ 0 w 432"/>
                <a:gd name="T13" fmla="*/ 0 h 1584"/>
                <a:gd name="T14" fmla="*/ 432 w 432"/>
                <a:gd name="T15" fmla="*/ 1584 h 1584"/>
              </a:gdLst>
              <a:ahLst/>
              <a:cxnLst>
                <a:cxn ang="T8">
                  <a:pos x="T0" y="T1"/>
                </a:cxn>
                <a:cxn ang="T9">
                  <a:pos x="T2" y="T3"/>
                </a:cxn>
                <a:cxn ang="T10">
                  <a:pos x="T4" y="T5"/>
                </a:cxn>
                <a:cxn ang="T11">
                  <a:pos x="T6" y="T7"/>
                </a:cxn>
              </a:cxnLst>
              <a:rect l="T12" t="T13" r="T14" b="T15"/>
              <a:pathLst>
                <a:path w="432" h="1584">
                  <a:moveTo>
                    <a:pt x="0" y="1584"/>
                  </a:moveTo>
                  <a:cubicBezTo>
                    <a:pt x="72" y="1568"/>
                    <a:pt x="144" y="1552"/>
                    <a:pt x="192" y="1488"/>
                  </a:cubicBezTo>
                  <a:cubicBezTo>
                    <a:pt x="240" y="1424"/>
                    <a:pt x="248" y="1448"/>
                    <a:pt x="288" y="1200"/>
                  </a:cubicBezTo>
                  <a:cubicBezTo>
                    <a:pt x="328" y="952"/>
                    <a:pt x="408" y="200"/>
                    <a:pt x="432" y="0"/>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384" name="Line 14"/>
            <p:cNvSpPr>
              <a:spLocks noChangeShapeType="1"/>
            </p:cNvSpPr>
            <p:nvPr/>
          </p:nvSpPr>
          <p:spPr bwMode="auto">
            <a:xfrm flipH="1">
              <a:off x="1143000" y="3886200"/>
              <a:ext cx="31242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5" name="Line 15"/>
            <p:cNvSpPr>
              <a:spLocks noChangeShapeType="1"/>
            </p:cNvSpPr>
            <p:nvPr/>
          </p:nvSpPr>
          <p:spPr bwMode="auto">
            <a:xfrm flipH="1">
              <a:off x="4219575" y="3810000"/>
              <a:ext cx="152400" cy="7620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6" name="Line 16"/>
            <p:cNvSpPr>
              <a:spLocks noChangeShapeType="1"/>
            </p:cNvSpPr>
            <p:nvPr/>
          </p:nvSpPr>
          <p:spPr bwMode="auto">
            <a:xfrm flipH="1">
              <a:off x="5105400" y="3810000"/>
              <a:ext cx="4572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7" name="Line 17"/>
            <p:cNvSpPr>
              <a:spLocks noChangeShapeType="1"/>
            </p:cNvSpPr>
            <p:nvPr/>
          </p:nvSpPr>
          <p:spPr bwMode="auto">
            <a:xfrm flipH="1">
              <a:off x="4191000" y="3810000"/>
              <a:ext cx="152400" cy="167640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8" name="Freeform 19"/>
            <p:cNvSpPr>
              <a:spLocks/>
            </p:cNvSpPr>
            <p:nvPr/>
          </p:nvSpPr>
          <p:spPr bwMode="auto">
            <a:xfrm>
              <a:off x="3581400" y="5486400"/>
              <a:ext cx="609600" cy="381000"/>
            </a:xfrm>
            <a:custGeom>
              <a:avLst/>
              <a:gdLst>
                <a:gd name="T0" fmla="*/ 2147483646 w 384"/>
                <a:gd name="T1" fmla="*/ 0 h 240"/>
                <a:gd name="T2" fmla="*/ 2147483646 w 384"/>
                <a:gd name="T3" fmla="*/ 2147483646 h 240"/>
                <a:gd name="T4" fmla="*/ 0 w 384"/>
                <a:gd name="T5" fmla="*/ 2147483646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384" y="0"/>
                  </a:moveTo>
                  <a:cubicBezTo>
                    <a:pt x="368" y="76"/>
                    <a:pt x="352" y="152"/>
                    <a:pt x="288" y="192"/>
                  </a:cubicBezTo>
                  <a:cubicBezTo>
                    <a:pt x="224" y="232"/>
                    <a:pt x="48" y="232"/>
                    <a:pt x="0" y="240"/>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8389" name="Line 20"/>
            <p:cNvSpPr>
              <a:spLocks noChangeShapeType="1"/>
            </p:cNvSpPr>
            <p:nvPr/>
          </p:nvSpPr>
          <p:spPr bwMode="auto">
            <a:xfrm flipH="1">
              <a:off x="1219200" y="5867400"/>
              <a:ext cx="2362200" cy="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90" name="Text Box 21"/>
            <p:cNvSpPr txBox="1">
              <a:spLocks noChangeArrowheads="1"/>
            </p:cNvSpPr>
            <p:nvPr/>
          </p:nvSpPr>
          <p:spPr bwMode="auto">
            <a:xfrm>
              <a:off x="3505200" y="136366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I (mA)</a:t>
              </a:r>
            </a:p>
          </p:txBody>
        </p:sp>
        <p:sp>
          <p:nvSpPr>
            <p:cNvPr id="58391" name="Text Box 22"/>
            <p:cNvSpPr txBox="1">
              <a:spLocks noChangeArrowheads="1"/>
            </p:cNvSpPr>
            <p:nvPr/>
          </p:nvSpPr>
          <p:spPr bwMode="auto">
            <a:xfrm>
              <a:off x="6629400" y="38862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V (volts)</a:t>
              </a:r>
            </a:p>
          </p:txBody>
        </p:sp>
        <p:sp>
          <p:nvSpPr>
            <p:cNvPr id="58392" name="Text Box 23"/>
            <p:cNvSpPr txBox="1">
              <a:spLocks noChangeArrowheads="1"/>
            </p:cNvSpPr>
            <p:nvPr/>
          </p:nvSpPr>
          <p:spPr bwMode="auto">
            <a:xfrm>
              <a:off x="4572000" y="5562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I (</a:t>
              </a:r>
              <a:r>
                <a:rPr lang="el-GR" altLang="en-US" sz="1800" b="1">
                  <a:latin typeface="Arial" panose="020B0604020202020204" pitchFamily="34" charset="0"/>
                  <a:cs typeface="Times New Roman" panose="02020603050405020304" pitchFamily="18" charset="0"/>
                </a:rPr>
                <a:t>μ</a:t>
              </a:r>
              <a:r>
                <a:rPr lang="en-US" altLang="en-US" sz="1800" b="1">
                  <a:latin typeface="Arial" panose="020B0604020202020204" pitchFamily="34" charset="0"/>
                </a:rPr>
                <a:t>A)  </a:t>
              </a:r>
            </a:p>
          </p:txBody>
        </p:sp>
        <p:sp>
          <p:nvSpPr>
            <p:cNvPr id="58393" name="AutoShape 24"/>
            <p:cNvSpPr>
              <a:spLocks noChangeArrowheads="1"/>
            </p:cNvSpPr>
            <p:nvPr/>
          </p:nvSpPr>
          <p:spPr bwMode="auto">
            <a:xfrm>
              <a:off x="6477000" y="1752600"/>
              <a:ext cx="1371600" cy="381000"/>
            </a:xfrm>
            <a:prstGeom prst="wedgeEllipseCallout">
              <a:avLst>
                <a:gd name="adj1" fmla="val -71250"/>
                <a:gd name="adj2" fmla="val -9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cs typeface="Times New Roman" panose="02020603050405020304" pitchFamily="18" charset="0"/>
                </a:rPr>
                <a:t>–75</a:t>
              </a:r>
              <a:r>
                <a:rPr lang="en-US" altLang="en-US" sz="1800" b="1" baseline="30000">
                  <a:cs typeface="Times New Roman" panose="02020603050405020304" pitchFamily="18" charset="0"/>
                </a:rPr>
                <a:t>o</a:t>
              </a:r>
              <a:r>
                <a:rPr lang="en-US" altLang="en-US" sz="1800" b="1">
                  <a:cs typeface="Times New Roman" panose="02020603050405020304" pitchFamily="18" charset="0"/>
                </a:rPr>
                <a:t>C</a:t>
              </a:r>
            </a:p>
          </p:txBody>
        </p:sp>
        <p:sp>
          <p:nvSpPr>
            <p:cNvPr id="58394" name="AutoShape 25"/>
            <p:cNvSpPr>
              <a:spLocks noChangeArrowheads="1"/>
            </p:cNvSpPr>
            <p:nvPr/>
          </p:nvSpPr>
          <p:spPr bwMode="auto">
            <a:xfrm>
              <a:off x="6553200" y="2514600"/>
              <a:ext cx="1143000" cy="381000"/>
            </a:xfrm>
            <a:prstGeom prst="wedgeEllipseCallout">
              <a:avLst>
                <a:gd name="adj1" fmla="val -118333"/>
                <a:gd name="adj2" fmla="val -230833"/>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cs typeface="Times New Roman" panose="02020603050405020304" pitchFamily="18" charset="0"/>
                </a:rPr>
                <a:t>25</a:t>
              </a:r>
              <a:r>
                <a:rPr lang="en-US" altLang="en-US" sz="1800" b="1" baseline="30000">
                  <a:cs typeface="Times New Roman" panose="02020603050405020304" pitchFamily="18" charset="0"/>
                </a:rPr>
                <a:t>o</a:t>
              </a:r>
              <a:r>
                <a:rPr lang="en-US" altLang="en-US" sz="1800" b="1">
                  <a:cs typeface="Times New Roman" panose="02020603050405020304" pitchFamily="18" charset="0"/>
                </a:rPr>
                <a:t>C</a:t>
              </a:r>
            </a:p>
          </p:txBody>
        </p:sp>
        <p:sp>
          <p:nvSpPr>
            <p:cNvPr id="58395" name="AutoShape 26"/>
            <p:cNvSpPr>
              <a:spLocks noChangeArrowheads="1"/>
            </p:cNvSpPr>
            <p:nvPr/>
          </p:nvSpPr>
          <p:spPr bwMode="auto">
            <a:xfrm>
              <a:off x="3124200" y="2514600"/>
              <a:ext cx="1143000" cy="457200"/>
            </a:xfrm>
            <a:prstGeom prst="wedgeEllipseCallout">
              <a:avLst>
                <a:gd name="adj1" fmla="val 133194"/>
                <a:gd name="adj2" fmla="val -130903"/>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FFFF"/>
                  </a:solidFill>
                  <a:cs typeface="Times New Roman" panose="02020603050405020304" pitchFamily="18" charset="0"/>
                </a:rPr>
                <a:t>125</a:t>
              </a:r>
              <a:r>
                <a:rPr lang="en-US" altLang="en-US" sz="1800" b="1" baseline="30000">
                  <a:solidFill>
                    <a:srgbClr val="FFFFFF"/>
                  </a:solidFill>
                  <a:cs typeface="Times New Roman" panose="02020603050405020304" pitchFamily="18" charset="0"/>
                </a:rPr>
                <a:t>o</a:t>
              </a:r>
              <a:r>
                <a:rPr lang="en-US" altLang="en-US" sz="1800" b="1">
                  <a:solidFill>
                    <a:srgbClr val="FFFFFF"/>
                  </a:solidFill>
                  <a:cs typeface="Times New Roman" panose="02020603050405020304" pitchFamily="18" charset="0"/>
                </a:rPr>
                <a:t>C</a:t>
              </a:r>
            </a:p>
          </p:txBody>
        </p:sp>
      </p:grpSp>
      <p:cxnSp>
        <p:nvCxnSpPr>
          <p:cNvPr id="26" name="Straight Connector 25"/>
          <p:cNvCxnSpPr/>
          <p:nvPr/>
        </p:nvCxnSpPr>
        <p:spPr>
          <a:xfrm>
            <a:off x="1143000" y="3810000"/>
            <a:ext cx="6858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2057400" y="3505200"/>
            <a:ext cx="4648200" cy="7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8375" name="Line 14"/>
          <p:cNvSpPr>
            <a:spLocks noChangeShapeType="1"/>
          </p:cNvSpPr>
          <p:nvPr/>
        </p:nvSpPr>
        <p:spPr bwMode="auto">
          <a:xfrm flipH="1">
            <a:off x="1143000" y="3886200"/>
            <a:ext cx="3124200" cy="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69900" y="-76200"/>
            <a:ext cx="8229600" cy="827088"/>
          </a:xfrm>
        </p:spPr>
        <p:txBody>
          <a:bodyPr/>
          <a:lstStyle/>
          <a:p>
            <a:r>
              <a:rPr lang="en-IN" altLang="en-US" dirty="0" smtClean="0"/>
              <a:t>Example</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990600"/>
                <a:ext cx="8229600" cy="5135563"/>
              </a:xfrm>
            </p:spPr>
            <p:txBody>
              <a:bodyPr/>
              <a:lstStyle/>
              <a:p>
                <a:pPr marL="0" indent="0" algn="just">
                  <a:buNone/>
                </a:pPr>
                <a:r>
                  <a:rPr lang="en-IN" sz="1800" b="1" dirty="0" smtClean="0">
                    <a:latin typeface="Arial" panose="020B0604020202020204" pitchFamily="34" charset="0"/>
                    <a:cs typeface="Arial" panose="020B0604020202020204" pitchFamily="34" charset="0"/>
                  </a:rPr>
                  <a:t>Q1. A Silicon diode has a reverse saturation current of 1pA at </a:t>
                </a:r>
                <a14:m>
                  <m:oMath xmlns:m="http://schemas.openxmlformats.org/officeDocument/2006/math">
                    <m:sSup>
                      <m:sSupPr>
                        <m:ctrlPr>
                          <a:rPr lang="en-IN" sz="1800" b="1" i="1" smtClean="0">
                            <a:latin typeface="Cambria Math" panose="02040503050406030204" pitchFamily="18" charset="0"/>
                            <a:cs typeface="Arial" panose="020B0604020202020204" pitchFamily="34" charset="0"/>
                          </a:rPr>
                        </m:ctrlPr>
                      </m:sSupPr>
                      <m:e>
                        <m:r>
                          <a:rPr lang="en-IN" sz="1800" b="1" i="1" smtClean="0">
                            <a:latin typeface="Cambria Math" panose="02040503050406030204" pitchFamily="18" charset="0"/>
                            <a:cs typeface="Arial" panose="020B0604020202020204" pitchFamily="34" charset="0"/>
                          </a:rPr>
                          <m:t>𝟐𝟎</m:t>
                        </m:r>
                      </m:e>
                      <m:sup>
                        <m:r>
                          <a:rPr lang="en-IN" sz="1800" b="1" i="1" smtClean="0">
                            <a:latin typeface="Cambria Math" panose="02040503050406030204" pitchFamily="18" charset="0"/>
                            <a:cs typeface="Arial" panose="020B0604020202020204" pitchFamily="34" charset="0"/>
                          </a:rPr>
                          <m:t>𝟎</m:t>
                        </m:r>
                      </m:sup>
                    </m:sSup>
                    <m:r>
                      <a:rPr lang="en-IN" sz="1800" b="1" i="1" smtClean="0">
                        <a:latin typeface="Cambria Math" panose="02040503050406030204" pitchFamily="18" charset="0"/>
                        <a:cs typeface="Arial" panose="020B0604020202020204" pitchFamily="34" charset="0"/>
                      </a:rPr>
                      <m:t>𝑪</m:t>
                    </m:r>
                  </m:oMath>
                </a14:m>
                <a:r>
                  <a:rPr lang="en-IN" sz="1800" b="1" dirty="0" smtClean="0">
                    <a:latin typeface="Arial" panose="020B0604020202020204" pitchFamily="34" charset="0"/>
                    <a:cs typeface="Arial" panose="020B0604020202020204" pitchFamily="34" charset="0"/>
                  </a:rPr>
                  <a:t>. Determine the a) diode bias voltage when the diode current is 3mA</a:t>
                </a:r>
              </a:p>
              <a:p>
                <a:pPr marL="0" indent="0" algn="just">
                  <a:buNone/>
                </a:pPr>
                <a:r>
                  <a:rPr lang="en-IN" sz="1800" b="1" dirty="0" smtClean="0">
                    <a:latin typeface="Arial" panose="020B0604020202020204" pitchFamily="34" charset="0"/>
                    <a:cs typeface="Arial" panose="020B0604020202020204" pitchFamily="34" charset="0"/>
                  </a:rPr>
                  <a:t>b) Diode current when the temperature changes to </a:t>
                </a:r>
                <a14:m>
                  <m:oMath xmlns:m="http://schemas.openxmlformats.org/officeDocument/2006/math">
                    <m:sSup>
                      <m:sSupPr>
                        <m:ctrlPr>
                          <a:rPr lang="en-IN" sz="1800" b="1" i="1">
                            <a:latin typeface="Cambria Math" panose="02040503050406030204" pitchFamily="18" charset="0"/>
                            <a:cs typeface="Arial" panose="020B0604020202020204" pitchFamily="34" charset="0"/>
                          </a:rPr>
                        </m:ctrlPr>
                      </m:sSupPr>
                      <m:e>
                        <m:r>
                          <a:rPr lang="en-IN" sz="1800" b="1" i="1" smtClean="0">
                            <a:latin typeface="Cambria Math" panose="02040503050406030204" pitchFamily="18" charset="0"/>
                            <a:cs typeface="Arial" panose="020B0604020202020204" pitchFamily="34" charset="0"/>
                          </a:rPr>
                          <m:t>𝟏𝟎</m:t>
                        </m:r>
                        <m:r>
                          <a:rPr lang="en-IN" sz="1800" b="1" i="1">
                            <a:latin typeface="Cambria Math" panose="02040503050406030204" pitchFamily="18" charset="0"/>
                            <a:cs typeface="Arial" panose="020B0604020202020204" pitchFamily="34" charset="0"/>
                          </a:rPr>
                          <m:t>𝟎</m:t>
                        </m:r>
                      </m:e>
                      <m:sup>
                        <m:r>
                          <a:rPr lang="en-IN" sz="1800" b="1" i="1">
                            <a:latin typeface="Cambria Math" panose="02040503050406030204" pitchFamily="18" charset="0"/>
                            <a:cs typeface="Arial" panose="020B0604020202020204" pitchFamily="34" charset="0"/>
                          </a:rPr>
                          <m:t>𝟎</m:t>
                        </m:r>
                      </m:sup>
                    </m:sSup>
                    <m:r>
                      <a:rPr lang="en-IN" sz="1800" b="1" i="1">
                        <a:latin typeface="Cambria Math" panose="02040503050406030204" pitchFamily="18" charset="0"/>
                        <a:cs typeface="Arial" panose="020B0604020202020204" pitchFamily="34" charset="0"/>
                      </a:rPr>
                      <m:t>𝑪</m:t>
                    </m:r>
                    <m:r>
                      <a:rPr lang="en-IN" sz="1800" b="1" i="0" smtClean="0">
                        <a:latin typeface="Cambria Math" panose="02040503050406030204" pitchFamily="18" charset="0"/>
                        <a:cs typeface="Arial" panose="020B0604020202020204" pitchFamily="34" charset="0"/>
                      </a:rPr>
                      <m:t> </m:t>
                    </m:r>
                  </m:oMath>
                </a14:m>
                <a:r>
                  <a:rPr lang="en-IN" sz="1800" b="1" dirty="0" smtClean="0">
                    <a:latin typeface="Arial" panose="020B0604020202020204" pitchFamily="34" charset="0"/>
                    <a:cs typeface="Arial" panose="020B0604020202020204" pitchFamily="34" charset="0"/>
                  </a:rPr>
                  <a:t> for the same bias voltage</a:t>
                </a:r>
              </a:p>
              <a:p>
                <a:pPr marL="0" indent="0" algn="just">
                  <a:buNone/>
                </a:pPr>
                <a:r>
                  <a:rPr lang="en-IN" sz="1800" dirty="0" smtClean="0">
                    <a:latin typeface="Arial" panose="020B0604020202020204" pitchFamily="34" charset="0"/>
                    <a:cs typeface="Arial" panose="020B0604020202020204" pitchFamily="34" charset="0"/>
                  </a:rPr>
                  <a:t>a)T=</a:t>
                </a:r>
                <a14:m>
                  <m:oMath xmlns:m="http://schemas.openxmlformats.org/officeDocument/2006/math">
                    <m:sSup>
                      <m:sSupPr>
                        <m:ctrlPr>
                          <a:rPr lang="en-IN" sz="1800" i="1" smtClean="0">
                            <a:latin typeface="Cambria Math" panose="02040503050406030204" pitchFamily="18" charset="0"/>
                            <a:cs typeface="Arial" panose="020B0604020202020204" pitchFamily="34" charset="0"/>
                          </a:rPr>
                        </m:ctrlPr>
                      </m:sSupPr>
                      <m:e>
                        <m:r>
                          <a:rPr lang="en-IN" sz="1800" b="0" i="1" smtClean="0">
                            <a:latin typeface="Cambria Math" panose="02040503050406030204" pitchFamily="18" charset="0"/>
                            <a:cs typeface="Arial" panose="020B0604020202020204" pitchFamily="34" charset="0"/>
                          </a:rPr>
                          <m:t>20</m:t>
                        </m:r>
                      </m:e>
                      <m:sup>
                        <m:r>
                          <a:rPr lang="en-IN" sz="1800" b="0" i="1" smtClean="0">
                            <a:latin typeface="Cambria Math" panose="02040503050406030204" pitchFamily="18" charset="0"/>
                            <a:cs typeface="Arial" panose="020B0604020202020204" pitchFamily="34" charset="0"/>
                          </a:rPr>
                          <m:t>0</m:t>
                        </m:r>
                      </m:sup>
                    </m:sSup>
                  </m:oMath>
                </a14:m>
                <a:r>
                  <a:rPr lang="en-IN" sz="1800" dirty="0" smtClean="0">
                    <a:latin typeface="Arial" panose="020B0604020202020204" pitchFamily="34" charset="0"/>
                    <a:cs typeface="Arial" panose="020B0604020202020204" pitchFamily="34" charset="0"/>
                  </a:rPr>
                  <a:t>C = 293K          Si diode → </a:t>
                </a:r>
                <a:r>
                  <a:rPr lang="el-GR" sz="1800" dirty="0" smtClean="0">
                    <a:latin typeface="Arial" panose="020B0604020202020204" pitchFamily="34" charset="0"/>
                    <a:cs typeface="Arial" panose="020B0604020202020204" pitchFamily="34" charset="0"/>
                  </a:rPr>
                  <a:t>η</a:t>
                </a:r>
                <a:r>
                  <a:rPr lang="en-IN" sz="1800" dirty="0" smtClean="0">
                    <a:latin typeface="Arial" panose="020B0604020202020204" pitchFamily="34" charset="0"/>
                    <a:cs typeface="Arial" panose="020B0604020202020204" pitchFamily="34" charset="0"/>
                  </a:rPr>
                  <a:t>=2</a:t>
                </a:r>
              </a:p>
              <a:p>
                <a:pPr marL="0" indent="0" algn="just">
                  <a:buNone/>
                </a:pPr>
                <a14:m>
                  <m:oMath xmlns:m="http://schemas.openxmlformats.org/officeDocument/2006/math">
                    <m:sSub>
                      <m:sSubPr>
                        <m:ctrlPr>
                          <a:rPr lang="en-IN" sz="1800" i="1" smtClean="0">
                            <a:latin typeface="Cambria Math" panose="02040503050406030204" pitchFamily="18" charset="0"/>
                            <a:cs typeface="Arial" panose="020B0604020202020204" pitchFamily="34" charset="0"/>
                          </a:rPr>
                        </m:ctrlPr>
                      </m:sSubPr>
                      <m:e>
                        <m:r>
                          <a:rPr lang="en-IN" sz="1800" b="0" i="1" smtClean="0">
                            <a:latin typeface="Cambria Math" panose="02040503050406030204" pitchFamily="18" charset="0"/>
                            <a:cs typeface="Arial" panose="020B0604020202020204" pitchFamily="34" charset="0"/>
                          </a:rPr>
                          <m:t>𝑉</m:t>
                        </m:r>
                      </m:e>
                      <m:sub>
                        <m:r>
                          <a:rPr lang="en-IN" sz="1800" b="0" i="1" smtClean="0">
                            <a:latin typeface="Cambria Math" panose="02040503050406030204" pitchFamily="18" charset="0"/>
                            <a:cs typeface="Arial" panose="020B0604020202020204" pitchFamily="34" charset="0"/>
                          </a:rPr>
                          <m:t>𝑇</m:t>
                        </m:r>
                      </m:sub>
                    </m:sSub>
                  </m:oMath>
                </a14:m>
                <a:r>
                  <a:rPr lang="en-IN" sz="1800" dirty="0" smtClean="0">
                    <a:latin typeface="Arial" panose="020B0604020202020204" pitchFamily="34" charset="0"/>
                    <a:cs typeface="Arial" panose="020B0604020202020204" pitchFamily="34" charset="0"/>
                  </a:rPr>
                  <a:t>= </a:t>
                </a:r>
                <a14:m>
                  <m:oMath xmlns:m="http://schemas.openxmlformats.org/officeDocument/2006/math">
                    <m:f>
                      <m:fPr>
                        <m:ctrlPr>
                          <a:rPr lang="en-IN" sz="1800" i="1" smtClean="0">
                            <a:latin typeface="Cambria Math" panose="02040503050406030204" pitchFamily="18" charset="0"/>
                            <a:cs typeface="Arial" panose="020B0604020202020204" pitchFamily="34" charset="0"/>
                          </a:rPr>
                        </m:ctrlPr>
                      </m:fPr>
                      <m:num>
                        <m:r>
                          <a:rPr lang="en-IN" sz="1800" b="0" i="1" smtClean="0">
                            <a:latin typeface="Cambria Math" panose="02040503050406030204" pitchFamily="18" charset="0"/>
                            <a:cs typeface="Arial" panose="020B0604020202020204" pitchFamily="34" charset="0"/>
                          </a:rPr>
                          <m:t>293</m:t>
                        </m:r>
                      </m:num>
                      <m:den>
                        <m:r>
                          <a:rPr lang="en-IN" sz="1800" b="0" i="1" smtClean="0">
                            <a:latin typeface="Cambria Math" panose="02040503050406030204" pitchFamily="18" charset="0"/>
                            <a:cs typeface="Arial" panose="020B0604020202020204" pitchFamily="34" charset="0"/>
                          </a:rPr>
                          <m:t>11600</m:t>
                        </m:r>
                      </m:den>
                    </m:f>
                  </m:oMath>
                </a14:m>
                <a:r>
                  <a:rPr lang="en-IN" sz="1800" dirty="0" smtClean="0">
                    <a:latin typeface="Arial" panose="020B0604020202020204" pitchFamily="34" charset="0"/>
                    <a:cs typeface="Arial" panose="020B0604020202020204" pitchFamily="34" charset="0"/>
                  </a:rPr>
                  <a:t> = 25.25mV</a:t>
                </a:r>
              </a:p>
              <a:p>
                <a:pPr marL="0" indent="0" algn="just">
                  <a:buNone/>
                </a:pPr>
                <a:r>
                  <a:rPr lang="en-IN" sz="1800" dirty="0" smtClean="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a:t>
                </a:r>
                <a:r>
                  <a:rPr lang="en-US" altLang="en-US" sz="1800" dirty="0" smtClean="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b="0" i="1" smtClean="0">
                            <a:latin typeface="Cambria Math" panose="02040503050406030204" pitchFamily="18" charset="0"/>
                            <a:cs typeface="Arial" panose="020B0604020202020204" pitchFamily="34" charset="0"/>
                          </a:rPr>
                          <m:t>𝐷</m:t>
                        </m:r>
                      </m:sub>
                    </m:sSub>
                  </m:oMath>
                </a14:m>
                <a:r>
                  <a:rPr lang="en-US" altLang="en-US" sz="1800" dirty="0" smtClean="0">
                    <a:latin typeface="Arial" panose="020B0604020202020204" pitchFamily="34" charset="0"/>
                    <a:cs typeface="Arial" panose="020B0604020202020204" pitchFamily="34" charset="0"/>
                  </a:rPr>
                  <a:t>= </a:t>
                </a:r>
                <a14:m>
                  <m:oMath xmlns:m="http://schemas.openxmlformats.org/officeDocument/2006/math">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oMath>
                </a14:m>
                <a:r>
                  <a:rPr lang="en-US" altLang="en-US" sz="1800" dirty="0" smtClean="0">
                    <a:latin typeface="Arial" panose="020B0604020202020204" pitchFamily="34" charset="0"/>
                    <a:cs typeface="Arial" panose="020B0604020202020204" pitchFamily="34" charset="0"/>
                  </a:rPr>
                  <a:t>* </a:t>
                </a:r>
                <a:r>
                  <a:rPr lang="en-US" altLang="en-US" sz="1800" i="1" dirty="0" smtClean="0">
                    <a:latin typeface="Arial" panose="020B0604020202020204" pitchFamily="34" charset="0"/>
                    <a:cs typeface="Arial" panose="020B0604020202020204" pitchFamily="34" charset="0"/>
                  </a:rPr>
                  <a:t>ln</a:t>
                </a:r>
                <a:r>
                  <a:rPr lang="en-US" altLang="en-US" sz="1800" dirty="0" smtClean="0">
                    <a:latin typeface="Arial" panose="020B0604020202020204" pitchFamily="34" charset="0"/>
                    <a:cs typeface="Arial" panose="020B0604020202020204" pitchFamily="34" charset="0"/>
                  </a:rPr>
                  <a:t>(</a:t>
                </a:r>
                <a14:m>
                  <m:oMath xmlns:m="http://schemas.openxmlformats.org/officeDocument/2006/math">
                    <m:f>
                      <m:fPr>
                        <m:ctrlPr>
                          <a:rPr lang="en-US" altLang="en-US" sz="1800" i="1" smtClean="0">
                            <a:latin typeface="Cambria Math" panose="02040503050406030204" pitchFamily="18" charset="0"/>
                            <a:cs typeface="Arial" panose="020B0604020202020204" pitchFamily="34" charset="0"/>
                          </a:rPr>
                        </m:ctrlPr>
                      </m:fPr>
                      <m:num>
                        <m:sSub>
                          <m:sSubPr>
                            <m:ctrlPr>
                              <a:rPr lang="en-US" altLang="en-US" sz="1800" i="1" smtClean="0">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𝐼</m:t>
                            </m:r>
                          </m:e>
                          <m:sub>
                            <m:r>
                              <a:rPr lang="en-IN" altLang="en-US" sz="1800" b="0" i="1" smtClean="0">
                                <a:latin typeface="Cambria Math" panose="02040503050406030204" pitchFamily="18" charset="0"/>
                                <a:cs typeface="Arial" panose="020B0604020202020204" pitchFamily="34" charset="0"/>
                              </a:rPr>
                              <m:t>𝐷</m:t>
                            </m:r>
                          </m:sub>
                        </m:sSub>
                      </m:num>
                      <m:den>
                        <m:sSub>
                          <m:sSubPr>
                            <m:ctrlPr>
                              <a:rPr lang="en-US" altLang="en-US" sz="1800" i="1" smtClean="0">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𝐼</m:t>
                            </m:r>
                          </m:e>
                          <m:sub>
                            <m:r>
                              <a:rPr lang="en-IN" altLang="en-US" sz="1800" b="0" i="1" smtClean="0">
                                <a:latin typeface="Cambria Math" panose="02040503050406030204" pitchFamily="18" charset="0"/>
                                <a:cs typeface="Arial" panose="020B0604020202020204" pitchFamily="34" charset="0"/>
                              </a:rPr>
                              <m:t>0</m:t>
                            </m:r>
                          </m:sub>
                        </m:sSub>
                      </m:den>
                    </m:f>
                  </m:oMath>
                </a14:m>
                <a:r>
                  <a:rPr lang="en-US" altLang="en-US" sz="1800" dirty="0" smtClean="0">
                    <a:latin typeface="Arial" panose="020B0604020202020204" pitchFamily="34" charset="0"/>
                    <a:cs typeface="Arial" panose="020B0604020202020204" pitchFamily="34" charset="0"/>
                  </a:rPr>
                  <a:t>+1) = 1.102V</a:t>
                </a:r>
              </a:p>
              <a:p>
                <a:pPr marL="0" indent="0" algn="just">
                  <a:buNone/>
                </a:pPr>
                <a:endParaRPr lang="en-US" sz="1800" dirty="0" smtClean="0">
                  <a:latin typeface="Arial" panose="020B0604020202020204" pitchFamily="34" charset="0"/>
                  <a:cs typeface="Arial" panose="020B0604020202020204" pitchFamily="34" charset="0"/>
                </a:endParaRPr>
              </a:p>
              <a:p>
                <a:pPr marL="0" indent="0" algn="just">
                  <a:buNone/>
                </a:pPr>
                <a:r>
                  <a:rPr lang="en-IN" sz="1800" dirty="0" smtClean="0">
                    <a:latin typeface="Arial" panose="020B0604020202020204" pitchFamily="34" charset="0"/>
                    <a:cs typeface="Arial" panose="020B0604020202020204" pitchFamily="34" charset="0"/>
                  </a:rPr>
                  <a:t>b) New temperature T=</a:t>
                </a:r>
                <a14:m>
                  <m:oMath xmlns:m="http://schemas.openxmlformats.org/officeDocument/2006/math">
                    <m:sSup>
                      <m:sSupPr>
                        <m:ctrlPr>
                          <a:rPr lang="en-IN" sz="1800" i="1">
                            <a:latin typeface="Cambria Math" panose="02040503050406030204" pitchFamily="18" charset="0"/>
                            <a:cs typeface="Arial" panose="020B0604020202020204" pitchFamily="34" charset="0"/>
                          </a:rPr>
                        </m:ctrlPr>
                      </m:sSupPr>
                      <m:e>
                        <m:r>
                          <a:rPr lang="en-IN" sz="1800" b="0" i="1" smtClean="0">
                            <a:latin typeface="Cambria Math" panose="02040503050406030204" pitchFamily="18" charset="0"/>
                            <a:cs typeface="Arial" panose="020B0604020202020204" pitchFamily="34" charset="0"/>
                          </a:rPr>
                          <m:t>10</m:t>
                        </m:r>
                        <m:r>
                          <a:rPr lang="en-IN" sz="1800" i="1">
                            <a:latin typeface="Cambria Math" panose="02040503050406030204" pitchFamily="18" charset="0"/>
                            <a:cs typeface="Arial" panose="020B0604020202020204" pitchFamily="34" charset="0"/>
                          </a:rPr>
                          <m:t>0</m:t>
                        </m:r>
                      </m:e>
                      <m:sup>
                        <m:r>
                          <a:rPr lang="en-IN" sz="1800" i="1">
                            <a:latin typeface="Cambria Math" panose="02040503050406030204" pitchFamily="18" charset="0"/>
                            <a:cs typeface="Arial" panose="020B0604020202020204" pitchFamily="34" charset="0"/>
                          </a:rPr>
                          <m:t>0</m:t>
                        </m:r>
                      </m:sup>
                    </m:sSup>
                  </m:oMath>
                </a14:m>
                <a:r>
                  <a:rPr lang="en-IN" sz="1800" dirty="0">
                    <a:latin typeface="Arial" panose="020B0604020202020204" pitchFamily="34" charset="0"/>
                    <a:cs typeface="Arial" panose="020B0604020202020204" pitchFamily="34" charset="0"/>
                  </a:rPr>
                  <a:t>C = </a:t>
                </a:r>
                <a:r>
                  <a:rPr lang="en-IN" sz="1800" dirty="0" smtClean="0">
                    <a:latin typeface="Arial" panose="020B0604020202020204" pitchFamily="34" charset="0"/>
                    <a:cs typeface="Arial" panose="020B0604020202020204" pitchFamily="34" charset="0"/>
                  </a:rPr>
                  <a:t>373K</a:t>
                </a:r>
              </a:p>
              <a:p>
                <a:pPr marL="0" indent="0" algn="just">
                  <a:buNone/>
                </a:pP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𝑇</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a:rPr lang="en-IN" sz="1800" b="0" i="1" smtClean="0">
                            <a:latin typeface="Cambria Math" panose="02040503050406030204" pitchFamily="18" charset="0"/>
                            <a:cs typeface="Arial" panose="020B0604020202020204" pitchFamily="34" charset="0"/>
                          </a:rPr>
                          <m:t>373</m:t>
                        </m:r>
                      </m:num>
                      <m:den>
                        <m:r>
                          <a:rPr lang="en-IN" sz="1800" i="1">
                            <a:latin typeface="Cambria Math" panose="02040503050406030204" pitchFamily="18" charset="0"/>
                            <a:cs typeface="Arial" panose="020B0604020202020204" pitchFamily="34" charset="0"/>
                          </a:rPr>
                          <m:t>11600</m:t>
                        </m:r>
                      </m:den>
                    </m:f>
                  </m:oMath>
                </a14:m>
                <a:r>
                  <a:rPr lang="en-IN" sz="1800" dirty="0">
                    <a:latin typeface="Arial" panose="020B0604020202020204" pitchFamily="34" charset="0"/>
                    <a:cs typeface="Arial" panose="020B0604020202020204" pitchFamily="34" charset="0"/>
                  </a:rPr>
                  <a:t> = </a:t>
                </a:r>
                <a:r>
                  <a:rPr lang="en-IN" sz="1800" dirty="0" smtClean="0">
                    <a:latin typeface="Arial" panose="020B0604020202020204" pitchFamily="34" charset="0"/>
                    <a:cs typeface="Arial" panose="020B0604020202020204" pitchFamily="34" charset="0"/>
                  </a:rPr>
                  <a:t>32.15mV</a:t>
                </a: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r>
                  <a:rPr lang="en-IN" sz="1800" dirty="0" smtClean="0">
                    <a:latin typeface="Arial" panose="020B0604020202020204" pitchFamily="34" charset="0"/>
                    <a:cs typeface="Arial" panose="020B0604020202020204" pitchFamily="34" charset="0"/>
                  </a:rPr>
                  <a:t>Updated reverse saturation current </a:t>
                </a:r>
                <a14:m>
                  <m:oMath xmlns:m="http://schemas.openxmlformats.org/officeDocument/2006/math">
                    <m:sSub>
                      <m:sSubPr>
                        <m:ctrlPr>
                          <a:rPr lang="en-IN" sz="1800" i="1" smtClean="0">
                            <a:latin typeface="Cambria Math" panose="02040503050406030204" pitchFamily="18" charset="0"/>
                            <a:cs typeface="Arial" panose="020B0604020202020204" pitchFamily="34" charset="0"/>
                          </a:rPr>
                        </m:ctrlPr>
                      </m:sSubPr>
                      <m:e>
                        <m:r>
                          <a:rPr lang="en-IN" sz="1800" b="0" i="1" smtClean="0">
                            <a:latin typeface="Cambria Math" panose="02040503050406030204" pitchFamily="18" charset="0"/>
                            <a:cs typeface="Arial" panose="020B0604020202020204" pitchFamily="34" charset="0"/>
                          </a:rPr>
                          <m:t>𝐼</m:t>
                        </m:r>
                      </m:e>
                      <m:sub>
                        <m:r>
                          <a:rPr lang="en-IN" sz="1800" b="0" i="1" smtClean="0">
                            <a:latin typeface="Cambria Math" panose="02040503050406030204" pitchFamily="18" charset="0"/>
                            <a:cs typeface="Arial" panose="020B0604020202020204" pitchFamily="34" charset="0"/>
                          </a:rPr>
                          <m:t>02</m:t>
                        </m:r>
                      </m:sub>
                    </m:sSub>
                  </m:oMath>
                </a14:m>
                <a:r>
                  <a:rPr lang="en-IN" sz="1800" dirty="0" smtClean="0">
                    <a:latin typeface="Arial" panose="020B0604020202020204" pitchFamily="34" charset="0"/>
                    <a:cs typeface="Arial" panose="020B0604020202020204" pitchFamily="34" charset="0"/>
                  </a:rPr>
                  <a:t>=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0</m:t>
                        </m:r>
                        <m:r>
                          <a:rPr lang="en-IN" sz="1800" b="0" i="1" smtClean="0">
                            <a:latin typeface="Cambria Math" panose="02040503050406030204" pitchFamily="18" charset="0"/>
                            <a:cs typeface="Arial" panose="020B0604020202020204" pitchFamily="34" charset="0"/>
                          </a:rPr>
                          <m:t>1</m:t>
                        </m:r>
                      </m:sub>
                    </m:sSub>
                  </m:oMath>
                </a14:m>
                <a:r>
                  <a:rPr lang="en-IN" sz="1800" dirty="0" smtClean="0">
                    <a:latin typeface="Arial" panose="020B0604020202020204" pitchFamily="34" charset="0"/>
                    <a:cs typeface="Arial" panose="020B0604020202020204" pitchFamily="34" charset="0"/>
                  </a:rPr>
                  <a:t>(</a:t>
                </a:r>
                <a14:m>
                  <m:oMath xmlns:m="http://schemas.openxmlformats.org/officeDocument/2006/math">
                    <m:sSup>
                      <m:sSupPr>
                        <m:ctrlPr>
                          <a:rPr lang="en-IN" sz="1800" i="1" dirty="0" smtClean="0">
                            <a:latin typeface="Cambria Math" panose="02040503050406030204" pitchFamily="18" charset="0"/>
                            <a:cs typeface="Arial" panose="020B0604020202020204" pitchFamily="34" charset="0"/>
                          </a:rPr>
                        </m:ctrlPr>
                      </m:sSupPr>
                      <m:e>
                        <m:r>
                          <a:rPr lang="en-IN" sz="1800" b="0" i="1" dirty="0" smtClean="0">
                            <a:latin typeface="Cambria Math" panose="02040503050406030204" pitchFamily="18" charset="0"/>
                            <a:cs typeface="Arial" panose="020B0604020202020204" pitchFamily="34" charset="0"/>
                          </a:rPr>
                          <m:t>2</m:t>
                        </m:r>
                      </m:e>
                      <m:sup>
                        <m:f>
                          <m:fPr>
                            <m:ctrlPr>
                              <a:rPr lang="en-IN" sz="1800" i="1" dirty="0" smtClean="0">
                                <a:latin typeface="Cambria Math" panose="02040503050406030204" pitchFamily="18" charset="0"/>
                                <a:cs typeface="Arial" panose="020B0604020202020204" pitchFamily="34" charset="0"/>
                              </a:rPr>
                            </m:ctrlPr>
                          </m:fPr>
                          <m:num>
                            <m:sSub>
                              <m:sSubPr>
                                <m:ctrlPr>
                                  <a:rPr lang="en-IN" sz="1800" i="1" dirty="0" smtClean="0">
                                    <a:latin typeface="Cambria Math" panose="02040503050406030204" pitchFamily="18" charset="0"/>
                                    <a:cs typeface="Arial" panose="020B0604020202020204" pitchFamily="34" charset="0"/>
                                  </a:rPr>
                                </m:ctrlPr>
                              </m:sSubPr>
                              <m:e>
                                <m:r>
                                  <a:rPr lang="en-IN" sz="1800" b="0" i="1" dirty="0" smtClean="0">
                                    <a:latin typeface="Cambria Math" panose="02040503050406030204" pitchFamily="18" charset="0"/>
                                    <a:cs typeface="Arial" panose="020B0604020202020204" pitchFamily="34" charset="0"/>
                                  </a:rPr>
                                  <m:t>𝑇</m:t>
                                </m:r>
                              </m:e>
                              <m:sub>
                                <m:r>
                                  <a:rPr lang="en-IN" sz="1800" b="0" i="1" dirty="0" smtClean="0">
                                    <a:latin typeface="Cambria Math" panose="02040503050406030204" pitchFamily="18" charset="0"/>
                                    <a:cs typeface="Arial" panose="020B0604020202020204" pitchFamily="34" charset="0"/>
                                  </a:rPr>
                                  <m:t>2</m:t>
                                </m:r>
                              </m:sub>
                            </m:sSub>
                            <m:r>
                              <a:rPr lang="en-IN" sz="1800" b="0" i="1" dirty="0" smtClean="0">
                                <a:latin typeface="Cambria Math" panose="02040503050406030204" pitchFamily="18" charset="0"/>
                                <a:cs typeface="Arial" panose="020B0604020202020204" pitchFamily="34" charset="0"/>
                              </a:rPr>
                              <m:t>−</m:t>
                            </m:r>
                            <m:sSub>
                              <m:sSubPr>
                                <m:ctrlPr>
                                  <a:rPr lang="en-IN" sz="1800" b="0" i="1" dirty="0" smtClean="0">
                                    <a:latin typeface="Cambria Math" panose="02040503050406030204" pitchFamily="18" charset="0"/>
                                    <a:cs typeface="Arial" panose="020B0604020202020204" pitchFamily="34" charset="0"/>
                                  </a:rPr>
                                </m:ctrlPr>
                              </m:sSubPr>
                              <m:e>
                                <m:r>
                                  <a:rPr lang="en-IN" sz="1800" b="0" i="1" dirty="0" smtClean="0">
                                    <a:latin typeface="Cambria Math" panose="02040503050406030204" pitchFamily="18" charset="0"/>
                                    <a:cs typeface="Arial" panose="020B0604020202020204" pitchFamily="34" charset="0"/>
                                  </a:rPr>
                                  <m:t>𝑇</m:t>
                                </m:r>
                              </m:e>
                              <m:sub>
                                <m:r>
                                  <a:rPr lang="en-IN" sz="1800" b="0" i="1" dirty="0" smtClean="0">
                                    <a:latin typeface="Cambria Math" panose="02040503050406030204" pitchFamily="18" charset="0"/>
                                    <a:cs typeface="Arial" panose="020B0604020202020204" pitchFamily="34" charset="0"/>
                                  </a:rPr>
                                  <m:t>1</m:t>
                                </m:r>
                              </m:sub>
                            </m:sSub>
                          </m:num>
                          <m:den>
                            <m:r>
                              <a:rPr lang="en-IN" sz="1800" b="0" i="1" dirty="0" smtClean="0">
                                <a:latin typeface="Cambria Math" panose="02040503050406030204" pitchFamily="18" charset="0"/>
                                <a:cs typeface="Arial" panose="020B0604020202020204" pitchFamily="34" charset="0"/>
                              </a:rPr>
                              <m:t>10</m:t>
                            </m:r>
                          </m:den>
                        </m:f>
                      </m:sup>
                    </m:sSup>
                  </m:oMath>
                </a14:m>
                <a:r>
                  <a:rPr lang="en-IN" sz="1800" dirty="0" smtClean="0">
                    <a:latin typeface="Arial" panose="020B0604020202020204" pitchFamily="34" charset="0"/>
                    <a:cs typeface="Arial" panose="020B0604020202020204" pitchFamily="34" charset="0"/>
                  </a:rPr>
                  <a:t>)= 256pA</a:t>
                </a:r>
              </a:p>
              <a:p>
                <a:pPr marL="0" indent="0" algn="just">
                  <a:buNone/>
                </a:pPr>
                <a:r>
                  <a:rPr lang="en-IN" sz="1800" dirty="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r>
                          <a:rPr lang="en-IN" altLang="en-US" sz="1800" b="0" i="1" smtClean="0">
                            <a:latin typeface="Cambria Math" panose="02040503050406030204" pitchFamily="18" charset="0"/>
                            <a:cs typeface="Arial" panose="020B0604020202020204" pitchFamily="34" charset="0"/>
                          </a:rPr>
                          <m:t>2</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a:t>
                </a:r>
                <a:r>
                  <a:rPr lang="en-US" altLang="en-US" sz="1800" dirty="0" smtClean="0">
                    <a:latin typeface="Arial" panose="020B0604020202020204" pitchFamily="34" charset="0"/>
                    <a:cs typeface="Arial" panose="020B0604020202020204" pitchFamily="34" charset="0"/>
                  </a:rPr>
                  <a:t>)= 7.21mA</a:t>
                </a:r>
                <a:endParaRPr lang="en-IN" sz="1800" dirty="0" smtClean="0">
                  <a:latin typeface="Arial" panose="020B0604020202020204" pitchFamily="34" charset="0"/>
                  <a:cs typeface="Arial" panose="020B0604020202020204" pitchFamily="34" charset="0"/>
                </a:endParaRP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endParaRPr lang="en-IN" sz="1800" dirty="0" smtClean="0">
                  <a:latin typeface="Arial" panose="020B0604020202020204" pitchFamily="34" charset="0"/>
                  <a:cs typeface="Arial" panose="020B0604020202020204" pitchFamily="34" charset="0"/>
                </a:endParaRPr>
              </a:p>
              <a:p>
                <a:pPr marL="0" indent="0" algn="just">
                  <a:buNone/>
                </a:pPr>
                <a:endParaRPr lang="en-IN" sz="1800" b="1" dirty="0">
                  <a:latin typeface="Arial" panose="020B0604020202020204" pitchFamily="34" charset="0"/>
                  <a:cs typeface="Arial" panose="020B0604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990600"/>
                <a:ext cx="8229600" cy="5135563"/>
              </a:xfrm>
              <a:blipFill>
                <a:blip r:embed="rId2"/>
                <a:stretch>
                  <a:fillRect l="-593" t="-475" r="-593"/>
                </a:stretch>
              </a:blipFill>
            </p:spPr>
            <p:txBody>
              <a:bodyPr/>
              <a:lstStyle/>
              <a:p>
                <a:r>
                  <a:rPr lang="en-IN">
                    <a:noFill/>
                  </a:rPr>
                  <a:t> </a:t>
                </a:r>
              </a:p>
            </p:txBody>
          </p:sp>
        </mc:Fallback>
      </mc:AlternateContent>
      <p:sp>
        <p:nvSpPr>
          <p:cNvPr id="3" name="Rectangle 2"/>
          <p:cNvSpPr/>
          <p:nvPr/>
        </p:nvSpPr>
        <p:spPr>
          <a:xfrm>
            <a:off x="1676400" y="25908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5943600" y="3162141"/>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810000" y="38100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676400" y="4223657"/>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791200" y="51816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657600" y="5584371"/>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0" nodeType="clickEffect">
                                  <p:stCondLst>
                                    <p:cond delay="0"/>
                                  </p:stCondLst>
                                  <p:childTnLst>
                                    <p:animEffect transition="out" filter="fade">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P spid="5" grpId="0" animBg="1"/>
      <p:bldP spid="6" grpId="0" animBg="1"/>
      <p:bldP spid="7"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69900" y="-76200"/>
            <a:ext cx="8229600" cy="827088"/>
          </a:xfrm>
        </p:spPr>
        <p:txBody>
          <a:bodyPr/>
          <a:lstStyle/>
          <a:p>
            <a:r>
              <a:rPr lang="en-IN" altLang="en-US" smtClean="0"/>
              <a:t>Example</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28600" y="838200"/>
                <a:ext cx="8229600" cy="5410200"/>
              </a:xfrm>
            </p:spPr>
            <p:txBody>
              <a:bodyPr/>
              <a:lstStyle/>
              <a:p>
                <a:pPr marL="0" indent="0" algn="just">
                  <a:buNone/>
                </a:pPr>
                <a:r>
                  <a:rPr lang="en-IN" sz="1800" b="1" dirty="0" smtClean="0">
                    <a:latin typeface="Arial" panose="020B0604020202020204" pitchFamily="34" charset="0"/>
                    <a:cs typeface="Arial" panose="020B0604020202020204" pitchFamily="34" charset="0"/>
                  </a:rPr>
                  <a:t>Q2. </a:t>
                </a:r>
                <a:r>
                  <a:rPr lang="en-IN" sz="1800" b="1" dirty="0">
                    <a:latin typeface="Arial" panose="020B0604020202020204" pitchFamily="34" charset="0"/>
                    <a:cs typeface="Arial" panose="020B0604020202020204" pitchFamily="34" charset="0"/>
                  </a:rPr>
                  <a:t>A Silicon diode has a reverse saturation current of </a:t>
                </a:r>
                <a:r>
                  <a:rPr lang="en-IN" sz="1800" b="1" dirty="0" smtClean="0">
                    <a:latin typeface="Arial" panose="020B0604020202020204" pitchFamily="34" charset="0"/>
                    <a:cs typeface="Arial" panose="020B0604020202020204" pitchFamily="34" charset="0"/>
                  </a:rPr>
                  <a:t>10nA </a:t>
                </a:r>
                <a:r>
                  <a:rPr lang="en-IN" sz="1800" b="1" dirty="0">
                    <a:latin typeface="Arial" panose="020B0604020202020204" pitchFamily="34" charset="0"/>
                    <a:cs typeface="Arial" panose="020B0604020202020204" pitchFamily="34" charset="0"/>
                  </a:rPr>
                  <a:t>at </a:t>
                </a:r>
                <a14:m>
                  <m:oMath xmlns:m="http://schemas.openxmlformats.org/officeDocument/2006/math">
                    <m:sSup>
                      <m:sSupPr>
                        <m:ctrlPr>
                          <a:rPr lang="en-IN" sz="1800" b="1" i="1">
                            <a:latin typeface="Cambria Math" panose="02040503050406030204" pitchFamily="18" charset="0"/>
                            <a:cs typeface="Arial" panose="020B0604020202020204" pitchFamily="34" charset="0"/>
                          </a:rPr>
                        </m:ctrlPr>
                      </m:sSupPr>
                      <m:e>
                        <m:r>
                          <a:rPr lang="en-IN" sz="1800" b="1" i="1">
                            <a:latin typeface="Cambria Math" panose="02040503050406030204" pitchFamily="18" charset="0"/>
                            <a:cs typeface="Arial" panose="020B0604020202020204" pitchFamily="34" charset="0"/>
                          </a:rPr>
                          <m:t>𝟐</m:t>
                        </m:r>
                        <m:r>
                          <a:rPr lang="en-IN" sz="1800" b="1" i="1" smtClean="0">
                            <a:latin typeface="Cambria Math" panose="02040503050406030204" pitchFamily="18" charset="0"/>
                            <a:cs typeface="Arial" panose="020B0604020202020204" pitchFamily="34" charset="0"/>
                          </a:rPr>
                          <m:t>𝟓</m:t>
                        </m:r>
                      </m:e>
                      <m:sup>
                        <m:r>
                          <a:rPr lang="en-IN" sz="1800" b="1" i="1">
                            <a:latin typeface="Cambria Math" panose="02040503050406030204" pitchFamily="18" charset="0"/>
                            <a:cs typeface="Arial" panose="020B0604020202020204" pitchFamily="34" charset="0"/>
                          </a:rPr>
                          <m:t>𝟎</m:t>
                        </m:r>
                      </m:sup>
                    </m:sSup>
                    <m:r>
                      <a:rPr lang="en-IN" sz="1800" b="1" i="1">
                        <a:latin typeface="Cambria Math" panose="02040503050406030204" pitchFamily="18" charset="0"/>
                        <a:cs typeface="Arial" panose="020B0604020202020204" pitchFamily="34" charset="0"/>
                      </a:rPr>
                      <m:t>𝑪</m:t>
                    </m:r>
                  </m:oMath>
                </a14:m>
                <a:r>
                  <a:rPr lang="en-IN" sz="1800" b="1" dirty="0">
                    <a:latin typeface="Arial" panose="020B0604020202020204" pitchFamily="34" charset="0"/>
                    <a:cs typeface="Arial" panose="020B0604020202020204" pitchFamily="34" charset="0"/>
                  </a:rPr>
                  <a:t>. Determine the a) </a:t>
                </a:r>
                <a:r>
                  <a:rPr lang="en-IN" sz="1800" b="1" dirty="0" smtClean="0">
                    <a:latin typeface="Arial" panose="020B0604020202020204" pitchFamily="34" charset="0"/>
                    <a:cs typeface="Arial" panose="020B0604020202020204" pitchFamily="34" charset="0"/>
                  </a:rPr>
                  <a:t>diode current when it is forward biased with 0.7V</a:t>
                </a:r>
                <a:endParaRPr lang="en-IN" sz="1800" b="1" dirty="0">
                  <a:latin typeface="Arial" panose="020B0604020202020204" pitchFamily="34" charset="0"/>
                  <a:cs typeface="Arial" panose="020B0604020202020204" pitchFamily="34" charset="0"/>
                </a:endParaRPr>
              </a:p>
              <a:p>
                <a:pPr marL="0" indent="0" algn="just">
                  <a:buNone/>
                </a:pPr>
                <a:r>
                  <a:rPr lang="en-IN" sz="1800" b="1" dirty="0">
                    <a:latin typeface="Arial" panose="020B0604020202020204" pitchFamily="34" charset="0"/>
                    <a:cs typeface="Arial" panose="020B0604020202020204" pitchFamily="34" charset="0"/>
                  </a:rPr>
                  <a:t>b) Diode current when the temperature </a:t>
                </a:r>
                <a:r>
                  <a:rPr lang="en-IN" sz="1800" b="1" dirty="0" smtClean="0">
                    <a:latin typeface="Arial" panose="020B0604020202020204" pitchFamily="34" charset="0"/>
                    <a:cs typeface="Arial" panose="020B0604020202020204" pitchFamily="34" charset="0"/>
                  </a:rPr>
                  <a:t>rises </a:t>
                </a:r>
                <a:r>
                  <a:rPr lang="en-IN" sz="1800" b="1" dirty="0">
                    <a:latin typeface="Arial" panose="020B0604020202020204" pitchFamily="34" charset="0"/>
                    <a:cs typeface="Arial" panose="020B0604020202020204" pitchFamily="34" charset="0"/>
                  </a:rPr>
                  <a:t>to </a:t>
                </a:r>
                <a14:m>
                  <m:oMath xmlns:m="http://schemas.openxmlformats.org/officeDocument/2006/math">
                    <m:sSup>
                      <m:sSupPr>
                        <m:ctrlPr>
                          <a:rPr lang="en-IN" sz="1800" b="1" i="1">
                            <a:latin typeface="Cambria Math" panose="02040503050406030204" pitchFamily="18" charset="0"/>
                            <a:cs typeface="Arial" panose="020B0604020202020204" pitchFamily="34" charset="0"/>
                          </a:rPr>
                        </m:ctrlPr>
                      </m:sSupPr>
                      <m:e>
                        <m:r>
                          <a:rPr lang="en-IN" sz="1800" b="1" i="1" smtClean="0">
                            <a:latin typeface="Cambria Math" panose="02040503050406030204" pitchFamily="18" charset="0"/>
                            <a:cs typeface="Arial" panose="020B0604020202020204" pitchFamily="34" charset="0"/>
                          </a:rPr>
                          <m:t>𝟗</m:t>
                        </m:r>
                        <m:r>
                          <a:rPr lang="en-IN" sz="1800" b="1" i="1">
                            <a:latin typeface="Cambria Math" panose="02040503050406030204" pitchFamily="18" charset="0"/>
                            <a:cs typeface="Arial" panose="020B0604020202020204" pitchFamily="34" charset="0"/>
                          </a:rPr>
                          <m:t>𝟎</m:t>
                        </m:r>
                      </m:e>
                      <m:sup>
                        <m:r>
                          <a:rPr lang="en-IN" sz="1800" b="1" i="1">
                            <a:latin typeface="Cambria Math" panose="02040503050406030204" pitchFamily="18" charset="0"/>
                            <a:cs typeface="Arial" panose="020B0604020202020204" pitchFamily="34" charset="0"/>
                          </a:rPr>
                          <m:t>𝟎</m:t>
                        </m:r>
                      </m:sup>
                    </m:sSup>
                  </m:oMath>
                </a14:m>
                <a:endParaRPr lang="en-IN" sz="1800" b="1" dirty="0">
                  <a:latin typeface="Arial" panose="020B0604020202020204" pitchFamily="34" charset="0"/>
                  <a:cs typeface="Arial" panose="020B0604020202020204" pitchFamily="34" charset="0"/>
                </a:endParaRPr>
              </a:p>
              <a:p>
                <a:pPr marL="0" indent="0" algn="just">
                  <a:buNone/>
                </a:pPr>
                <a:endParaRPr lang="en-IN" sz="1800" dirty="0" smtClean="0">
                  <a:latin typeface="Arial" panose="020B0604020202020204" pitchFamily="34" charset="0"/>
                  <a:cs typeface="Arial" panose="020B0604020202020204" pitchFamily="34" charset="0"/>
                </a:endParaRPr>
              </a:p>
              <a:p>
                <a:pPr marL="0" indent="0" algn="just">
                  <a:buNone/>
                </a:pPr>
                <a:r>
                  <a:rPr lang="en-IN" sz="1800" dirty="0" smtClean="0">
                    <a:latin typeface="Arial" panose="020B0604020202020204" pitchFamily="34" charset="0"/>
                    <a:cs typeface="Arial" panose="020B0604020202020204" pitchFamily="34" charset="0"/>
                  </a:rPr>
                  <a:t>a)T</a:t>
                </a:r>
                <a:r>
                  <a:rPr lang="en-IN" sz="1800" dirty="0">
                    <a:latin typeface="Arial" panose="020B0604020202020204" pitchFamily="34" charset="0"/>
                    <a:cs typeface="Arial" panose="020B0604020202020204" pitchFamily="34" charset="0"/>
                  </a:rPr>
                  <a:t>=</a:t>
                </a:r>
                <a14:m>
                  <m:oMath xmlns:m="http://schemas.openxmlformats.org/officeDocument/2006/math">
                    <m:sSup>
                      <m:sSupPr>
                        <m:ctrlPr>
                          <a:rPr lang="en-IN" sz="1800" i="1">
                            <a:latin typeface="Cambria Math" panose="02040503050406030204" pitchFamily="18" charset="0"/>
                            <a:cs typeface="Arial" panose="020B0604020202020204" pitchFamily="34" charset="0"/>
                          </a:rPr>
                        </m:ctrlPr>
                      </m:sSupPr>
                      <m:e>
                        <m:r>
                          <a:rPr lang="en-IN" sz="1800" i="1">
                            <a:latin typeface="Cambria Math" panose="02040503050406030204" pitchFamily="18" charset="0"/>
                            <a:cs typeface="Arial" panose="020B0604020202020204" pitchFamily="34" charset="0"/>
                          </a:rPr>
                          <m:t>2</m:t>
                        </m:r>
                        <m:r>
                          <a:rPr lang="en-IN" sz="1800" b="0" i="1" smtClean="0">
                            <a:latin typeface="Cambria Math" panose="02040503050406030204" pitchFamily="18" charset="0"/>
                            <a:cs typeface="Arial" panose="020B0604020202020204" pitchFamily="34" charset="0"/>
                          </a:rPr>
                          <m:t>5</m:t>
                        </m:r>
                      </m:e>
                      <m:sup>
                        <m:r>
                          <a:rPr lang="en-IN" sz="1800" i="1">
                            <a:latin typeface="Cambria Math" panose="02040503050406030204" pitchFamily="18" charset="0"/>
                            <a:cs typeface="Arial" panose="020B0604020202020204" pitchFamily="34" charset="0"/>
                          </a:rPr>
                          <m:t>0</m:t>
                        </m:r>
                      </m:sup>
                    </m:sSup>
                  </m:oMath>
                </a14:m>
                <a:r>
                  <a:rPr lang="en-IN" sz="1800" dirty="0">
                    <a:latin typeface="Arial" panose="020B0604020202020204" pitchFamily="34" charset="0"/>
                    <a:cs typeface="Arial" panose="020B0604020202020204" pitchFamily="34" charset="0"/>
                  </a:rPr>
                  <a:t>C = </a:t>
                </a:r>
                <a:r>
                  <a:rPr lang="en-IN" sz="1800" dirty="0" smtClean="0">
                    <a:latin typeface="Arial" panose="020B0604020202020204" pitchFamily="34" charset="0"/>
                    <a:cs typeface="Arial" panose="020B0604020202020204" pitchFamily="34" charset="0"/>
                  </a:rPr>
                  <a:t>298K          </a:t>
                </a:r>
                <a:r>
                  <a:rPr lang="en-IN" sz="1800" dirty="0">
                    <a:latin typeface="Arial" panose="020B0604020202020204" pitchFamily="34" charset="0"/>
                    <a:cs typeface="Arial" panose="020B0604020202020204" pitchFamily="34" charset="0"/>
                  </a:rPr>
                  <a:t>Si diode → </a:t>
                </a:r>
                <a:r>
                  <a:rPr lang="el-GR" sz="1800" dirty="0">
                    <a:latin typeface="Arial" panose="020B0604020202020204" pitchFamily="34" charset="0"/>
                    <a:cs typeface="Arial" panose="020B0604020202020204" pitchFamily="34" charset="0"/>
                  </a:rPr>
                  <a:t>η</a:t>
                </a:r>
                <a:r>
                  <a:rPr lang="en-IN" sz="1800" dirty="0">
                    <a:latin typeface="Arial" panose="020B0604020202020204" pitchFamily="34" charset="0"/>
                    <a:cs typeface="Arial" panose="020B0604020202020204" pitchFamily="34" charset="0"/>
                  </a:rPr>
                  <a:t>=2</a:t>
                </a:r>
              </a:p>
              <a:p>
                <a:pPr marL="0" indent="0" algn="just">
                  <a:buNone/>
                </a:pP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𝑇</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a:rPr lang="en-IN" sz="1800" i="1">
                            <a:latin typeface="Cambria Math" panose="02040503050406030204" pitchFamily="18" charset="0"/>
                            <a:cs typeface="Arial" panose="020B0604020202020204" pitchFamily="34" charset="0"/>
                          </a:rPr>
                          <m:t>29</m:t>
                        </m:r>
                        <m:r>
                          <a:rPr lang="en-IN" sz="1800" b="0" i="1" smtClean="0">
                            <a:latin typeface="Cambria Math" panose="02040503050406030204" pitchFamily="18" charset="0"/>
                            <a:cs typeface="Arial" panose="020B0604020202020204" pitchFamily="34" charset="0"/>
                          </a:rPr>
                          <m:t>8</m:t>
                        </m:r>
                      </m:num>
                      <m:den>
                        <m:r>
                          <a:rPr lang="en-IN" sz="1800" i="1">
                            <a:latin typeface="Cambria Math" panose="02040503050406030204" pitchFamily="18" charset="0"/>
                            <a:cs typeface="Arial" panose="020B0604020202020204" pitchFamily="34" charset="0"/>
                          </a:rPr>
                          <m:t>11600</m:t>
                        </m:r>
                      </m:den>
                    </m:f>
                  </m:oMath>
                </a14:m>
                <a:r>
                  <a:rPr lang="en-IN" sz="1800" dirty="0">
                    <a:latin typeface="Arial" panose="020B0604020202020204" pitchFamily="34" charset="0"/>
                    <a:cs typeface="Arial" panose="020B0604020202020204" pitchFamily="34" charset="0"/>
                  </a:rPr>
                  <a:t> = </a:t>
                </a:r>
                <a:r>
                  <a:rPr lang="en-IN" sz="1800" dirty="0" smtClean="0">
                    <a:latin typeface="Arial" panose="020B0604020202020204" pitchFamily="34" charset="0"/>
                    <a:cs typeface="Arial" panose="020B0604020202020204" pitchFamily="34" charset="0"/>
                  </a:rPr>
                  <a:t>25.68mV</a:t>
                </a:r>
                <a:endParaRPr lang="en-IN"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a:t>
                </a:r>
                <a:r>
                  <a:rPr lang="en-US" altLang="en-US" sz="1800" dirty="0" smtClean="0">
                    <a:latin typeface="Arial" panose="020B0604020202020204" pitchFamily="34" charset="0"/>
                    <a:cs typeface="Arial" panose="020B0604020202020204" pitchFamily="34" charset="0"/>
                  </a:rPr>
                  <a:t>)= 8.30mA</a:t>
                </a:r>
                <a:endParaRPr lang="en-US" altLang="en-US" sz="1800" dirty="0">
                  <a:latin typeface="Arial" panose="020B0604020202020204" pitchFamily="34" charset="0"/>
                  <a:cs typeface="Arial" panose="020B0604020202020204" pitchFamily="34" charset="0"/>
                </a:endParaRP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b) New temperature T=</a:t>
                </a:r>
                <a14:m>
                  <m:oMath xmlns:m="http://schemas.openxmlformats.org/officeDocument/2006/math">
                    <m:sSup>
                      <m:sSupPr>
                        <m:ctrlPr>
                          <a:rPr lang="en-IN" sz="1800" i="1">
                            <a:latin typeface="Cambria Math" panose="02040503050406030204" pitchFamily="18" charset="0"/>
                            <a:cs typeface="Arial" panose="020B0604020202020204" pitchFamily="34" charset="0"/>
                          </a:rPr>
                        </m:ctrlPr>
                      </m:sSupPr>
                      <m:e>
                        <m:r>
                          <a:rPr lang="en-IN" sz="1800" b="0" i="1" smtClean="0">
                            <a:latin typeface="Cambria Math" panose="02040503050406030204" pitchFamily="18" charset="0"/>
                            <a:cs typeface="Arial" panose="020B0604020202020204" pitchFamily="34" charset="0"/>
                          </a:rPr>
                          <m:t>9</m:t>
                        </m:r>
                        <m:r>
                          <a:rPr lang="en-IN" sz="1800" i="1">
                            <a:latin typeface="Cambria Math" panose="02040503050406030204" pitchFamily="18" charset="0"/>
                            <a:cs typeface="Arial" panose="020B0604020202020204" pitchFamily="34" charset="0"/>
                          </a:rPr>
                          <m:t>0</m:t>
                        </m:r>
                      </m:e>
                      <m:sup>
                        <m:r>
                          <a:rPr lang="en-IN" sz="1800" i="1">
                            <a:latin typeface="Cambria Math" panose="02040503050406030204" pitchFamily="18" charset="0"/>
                            <a:cs typeface="Arial" panose="020B0604020202020204" pitchFamily="34" charset="0"/>
                          </a:rPr>
                          <m:t>0</m:t>
                        </m:r>
                      </m:sup>
                    </m:sSup>
                  </m:oMath>
                </a14:m>
                <a:r>
                  <a:rPr lang="en-IN" sz="1800" dirty="0">
                    <a:latin typeface="Arial" panose="020B0604020202020204" pitchFamily="34" charset="0"/>
                    <a:cs typeface="Arial" panose="020B0604020202020204" pitchFamily="34" charset="0"/>
                  </a:rPr>
                  <a:t>C = </a:t>
                </a:r>
                <a:r>
                  <a:rPr lang="en-IN" sz="1800" dirty="0" smtClean="0">
                    <a:latin typeface="Arial" panose="020B0604020202020204" pitchFamily="34" charset="0"/>
                    <a:cs typeface="Arial" panose="020B0604020202020204" pitchFamily="34" charset="0"/>
                  </a:rPr>
                  <a:t>363K</a:t>
                </a:r>
                <a:endParaRPr lang="en-IN" sz="1800" dirty="0">
                  <a:latin typeface="Arial" panose="020B0604020202020204" pitchFamily="34" charset="0"/>
                  <a:cs typeface="Arial" panose="020B0604020202020204" pitchFamily="34" charset="0"/>
                </a:endParaRPr>
              </a:p>
              <a:p>
                <a:pPr marL="0" indent="0" algn="just">
                  <a:buNone/>
                </a:pP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𝑇</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a:rPr lang="en-IN" sz="1800" i="1">
                            <a:latin typeface="Cambria Math" panose="02040503050406030204" pitchFamily="18" charset="0"/>
                            <a:cs typeface="Arial" panose="020B0604020202020204" pitchFamily="34" charset="0"/>
                          </a:rPr>
                          <m:t>3</m:t>
                        </m:r>
                        <m:r>
                          <a:rPr lang="en-IN" sz="1800" b="0" i="1" smtClean="0">
                            <a:latin typeface="Cambria Math" panose="02040503050406030204" pitchFamily="18" charset="0"/>
                            <a:cs typeface="Arial" panose="020B0604020202020204" pitchFamily="34" charset="0"/>
                          </a:rPr>
                          <m:t>6</m:t>
                        </m:r>
                        <m:r>
                          <a:rPr lang="en-IN" sz="1800" i="1">
                            <a:latin typeface="Cambria Math" panose="02040503050406030204" pitchFamily="18" charset="0"/>
                            <a:cs typeface="Arial" panose="020B0604020202020204" pitchFamily="34" charset="0"/>
                          </a:rPr>
                          <m:t>3</m:t>
                        </m:r>
                      </m:num>
                      <m:den>
                        <m:r>
                          <a:rPr lang="en-IN" sz="1800" i="1">
                            <a:latin typeface="Cambria Math" panose="02040503050406030204" pitchFamily="18" charset="0"/>
                            <a:cs typeface="Arial" panose="020B0604020202020204" pitchFamily="34" charset="0"/>
                          </a:rPr>
                          <m:t>11600</m:t>
                        </m:r>
                      </m:den>
                    </m:f>
                  </m:oMath>
                </a14:m>
                <a:r>
                  <a:rPr lang="en-IN" sz="1800" dirty="0">
                    <a:latin typeface="Arial" panose="020B0604020202020204" pitchFamily="34" charset="0"/>
                    <a:cs typeface="Arial" panose="020B0604020202020204" pitchFamily="34" charset="0"/>
                  </a:rPr>
                  <a:t> = </a:t>
                </a:r>
                <a:r>
                  <a:rPr lang="en-IN" sz="1800" dirty="0" smtClean="0">
                    <a:latin typeface="Arial" panose="020B0604020202020204" pitchFamily="34" charset="0"/>
                    <a:cs typeface="Arial" panose="020B0604020202020204" pitchFamily="34" charset="0"/>
                  </a:rPr>
                  <a:t>31.29mV</a:t>
                </a:r>
                <a:endParaRPr lang="en-IN" sz="1800" dirty="0">
                  <a:latin typeface="Arial" panose="020B0604020202020204" pitchFamily="34" charset="0"/>
                  <a:cs typeface="Arial" panose="020B0604020202020204" pitchFamily="34" charset="0"/>
                </a:endParaRP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Updated reverse saturation current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02</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01</m:t>
                        </m:r>
                      </m:sub>
                    </m:sSub>
                  </m:oMath>
                </a14:m>
                <a:r>
                  <a:rPr lang="en-IN" sz="1800" dirty="0">
                    <a:latin typeface="Arial" panose="020B0604020202020204" pitchFamily="34" charset="0"/>
                    <a:cs typeface="Arial" panose="020B0604020202020204" pitchFamily="34" charset="0"/>
                  </a:rPr>
                  <a:t>(</a:t>
                </a:r>
                <a14:m>
                  <m:oMath xmlns:m="http://schemas.openxmlformats.org/officeDocument/2006/math">
                    <m:sSup>
                      <m:sSupPr>
                        <m:ctrlPr>
                          <a:rPr lang="en-IN" sz="1800" i="1" dirty="0">
                            <a:latin typeface="Cambria Math" panose="02040503050406030204" pitchFamily="18" charset="0"/>
                            <a:cs typeface="Arial" panose="020B0604020202020204" pitchFamily="34" charset="0"/>
                          </a:rPr>
                        </m:ctrlPr>
                      </m:sSupPr>
                      <m:e>
                        <m:r>
                          <a:rPr lang="en-IN" sz="1800" i="1" dirty="0">
                            <a:latin typeface="Cambria Math" panose="02040503050406030204" pitchFamily="18" charset="0"/>
                            <a:cs typeface="Arial" panose="020B0604020202020204" pitchFamily="34" charset="0"/>
                          </a:rPr>
                          <m:t>2</m:t>
                        </m:r>
                      </m:e>
                      <m:sup>
                        <m:f>
                          <m:fPr>
                            <m:ctrlPr>
                              <a:rPr lang="en-IN" sz="1800" i="1" dirty="0">
                                <a:latin typeface="Cambria Math" panose="02040503050406030204" pitchFamily="18" charset="0"/>
                                <a:cs typeface="Arial" panose="020B0604020202020204" pitchFamily="34" charset="0"/>
                              </a:rPr>
                            </m:ctrlPr>
                          </m:fPr>
                          <m:num>
                            <m:sSub>
                              <m:sSubPr>
                                <m:ctrlPr>
                                  <a:rPr lang="en-IN" sz="1800" i="1" dirty="0">
                                    <a:latin typeface="Cambria Math" panose="02040503050406030204" pitchFamily="18" charset="0"/>
                                    <a:cs typeface="Arial" panose="020B0604020202020204" pitchFamily="34" charset="0"/>
                                  </a:rPr>
                                </m:ctrlPr>
                              </m:sSubPr>
                              <m:e>
                                <m:r>
                                  <a:rPr lang="en-IN" sz="1800" i="1" dirty="0">
                                    <a:latin typeface="Cambria Math" panose="02040503050406030204" pitchFamily="18" charset="0"/>
                                    <a:cs typeface="Arial" panose="020B0604020202020204" pitchFamily="34" charset="0"/>
                                  </a:rPr>
                                  <m:t>𝑇</m:t>
                                </m:r>
                              </m:e>
                              <m:sub>
                                <m:r>
                                  <a:rPr lang="en-IN" sz="1800" i="1" dirty="0">
                                    <a:latin typeface="Cambria Math" panose="02040503050406030204" pitchFamily="18" charset="0"/>
                                    <a:cs typeface="Arial" panose="020B0604020202020204" pitchFamily="34" charset="0"/>
                                  </a:rPr>
                                  <m:t>2</m:t>
                                </m:r>
                              </m:sub>
                            </m:sSub>
                            <m:r>
                              <a:rPr lang="en-IN" sz="1800" i="1" dirty="0">
                                <a:latin typeface="Cambria Math" panose="02040503050406030204" pitchFamily="18" charset="0"/>
                                <a:cs typeface="Arial" panose="020B0604020202020204" pitchFamily="34" charset="0"/>
                              </a:rPr>
                              <m:t>−</m:t>
                            </m:r>
                            <m:sSub>
                              <m:sSubPr>
                                <m:ctrlPr>
                                  <a:rPr lang="en-IN" sz="1800" i="1" dirty="0">
                                    <a:latin typeface="Cambria Math" panose="02040503050406030204" pitchFamily="18" charset="0"/>
                                    <a:cs typeface="Arial" panose="020B0604020202020204" pitchFamily="34" charset="0"/>
                                  </a:rPr>
                                </m:ctrlPr>
                              </m:sSubPr>
                              <m:e>
                                <m:r>
                                  <a:rPr lang="en-IN" sz="1800" i="1" dirty="0">
                                    <a:latin typeface="Cambria Math" panose="02040503050406030204" pitchFamily="18" charset="0"/>
                                    <a:cs typeface="Arial" panose="020B0604020202020204" pitchFamily="34" charset="0"/>
                                  </a:rPr>
                                  <m:t>𝑇</m:t>
                                </m:r>
                              </m:e>
                              <m:sub>
                                <m:r>
                                  <a:rPr lang="en-IN" sz="1800" i="1" dirty="0">
                                    <a:latin typeface="Cambria Math" panose="02040503050406030204" pitchFamily="18" charset="0"/>
                                    <a:cs typeface="Arial" panose="020B0604020202020204" pitchFamily="34" charset="0"/>
                                  </a:rPr>
                                  <m:t>1</m:t>
                                </m:r>
                              </m:sub>
                            </m:sSub>
                          </m:num>
                          <m:den>
                            <m:r>
                              <a:rPr lang="en-IN" sz="1800" i="1" dirty="0">
                                <a:latin typeface="Cambria Math" panose="02040503050406030204" pitchFamily="18" charset="0"/>
                                <a:cs typeface="Arial" panose="020B0604020202020204" pitchFamily="34" charset="0"/>
                              </a:rPr>
                              <m:t>10</m:t>
                            </m:r>
                          </m:den>
                        </m:f>
                      </m:sup>
                    </m:sSup>
                  </m:oMath>
                </a14:m>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905.096nA</a:t>
                </a:r>
                <a:endParaRPr lang="en-IN"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02</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 </a:t>
                </a:r>
                <a:r>
                  <a:rPr lang="en-US" altLang="en-US" sz="1800" dirty="0" smtClean="0">
                    <a:latin typeface="Arial" panose="020B0604020202020204" pitchFamily="34" charset="0"/>
                    <a:cs typeface="Arial" panose="020B0604020202020204" pitchFamily="34" charset="0"/>
                  </a:rPr>
                  <a:t>65.17mA</a:t>
                </a:r>
                <a:endParaRPr lang="en-IN" sz="1800" dirty="0">
                  <a:latin typeface="Arial" panose="020B0604020202020204" pitchFamily="34" charset="0"/>
                  <a:cs typeface="Arial" panose="020B0604020202020204" pitchFamily="34" charset="0"/>
                </a:endParaRPr>
              </a:p>
              <a:p>
                <a:pPr marL="0" indent="0" algn="just">
                  <a:buNone/>
                </a:pPr>
                <a:endParaRPr lang="en-IN"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28600" y="838200"/>
                <a:ext cx="8229600" cy="5410200"/>
              </a:xfrm>
              <a:blipFill>
                <a:blip r:embed="rId2"/>
                <a:stretch>
                  <a:fillRect l="-667" t="-451" r="-593"/>
                </a:stretch>
              </a:blipFill>
            </p:spPr>
            <p:txBody>
              <a:bodyPr/>
              <a:lstStyle/>
              <a:p>
                <a:r>
                  <a:rPr lang="en-IN">
                    <a:noFill/>
                  </a:rPr>
                  <a:t> </a:t>
                </a:r>
              </a:p>
            </p:txBody>
          </p:sp>
        </mc:Fallback>
      </mc:AlternateContent>
      <p:sp>
        <p:nvSpPr>
          <p:cNvPr id="4" name="Rectangle 3"/>
          <p:cNvSpPr/>
          <p:nvPr/>
        </p:nvSpPr>
        <p:spPr>
          <a:xfrm>
            <a:off x="1447800" y="25146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276600" y="3097306"/>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441700" y="38100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450041" y="4166347"/>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562600" y="49530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457388" y="5546912"/>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0" nodeType="clickEffect">
                                  <p:stCondLst>
                                    <p:cond delay="0"/>
                                  </p:stCondLst>
                                  <p:childTnLst>
                                    <p:animEffect transition="out" filter="fade">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5" grpId="0" animBg="1"/>
      <p:bldP spid="6" grpId="0" animBg="1"/>
      <p:bldP spid="7" grpId="0" animBg="1"/>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69900" y="-76200"/>
            <a:ext cx="8229600" cy="827088"/>
          </a:xfrm>
        </p:spPr>
        <p:txBody>
          <a:bodyPr/>
          <a:lstStyle/>
          <a:p>
            <a:pPr eaLnBrk="1" hangingPunct="1"/>
            <a:r>
              <a:rPr lang="en-US" altLang="en-US" smtClean="0"/>
              <a:t>Diode resistances</a:t>
            </a:r>
          </a:p>
        </p:txBody>
      </p:sp>
      <p:sp>
        <p:nvSpPr>
          <p:cNvPr id="67588" name="Rectangle 3"/>
          <p:cNvSpPr txBox="1">
            <a:spLocks noChangeArrowheads="1"/>
          </p:cNvSpPr>
          <p:nvPr/>
        </p:nvSpPr>
        <p:spPr bwMode="auto">
          <a:xfrm>
            <a:off x="304800" y="838200"/>
            <a:ext cx="4114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defRPr/>
            </a:pPr>
            <a:r>
              <a:rPr lang="en-US" altLang="en-US" sz="1800" b="1" dirty="0" smtClean="0">
                <a:latin typeface="Arial" panose="020B0604020202020204" pitchFamily="34" charset="0"/>
                <a:cs typeface="Arial" panose="020B0604020202020204" pitchFamily="34" charset="0"/>
              </a:rPr>
              <a:t>Static or DC resistance</a:t>
            </a:r>
            <a:r>
              <a:rPr lang="en-US" altLang="en-US" sz="2400" b="1" dirty="0" smtClean="0">
                <a:latin typeface="Arial" panose="020B0604020202020204" pitchFamily="34" charset="0"/>
                <a:cs typeface="Arial" panose="020B0604020202020204" pitchFamily="34" charset="0"/>
              </a:rPr>
              <a:t>:</a:t>
            </a:r>
          </a:p>
          <a:p>
            <a:pPr lvl="1" eaLnBrk="1" hangingPunct="1">
              <a:buFont typeface="Wingdings" panose="05000000000000000000" pitchFamily="2" charset="2"/>
              <a:buChar char="Ø"/>
              <a:defRPr/>
            </a:pPr>
            <a:r>
              <a:rPr lang="en-US" altLang="en-US" sz="2000" dirty="0" smtClean="0">
                <a:latin typeface="Times New Roman" panose="02020603050405020304" pitchFamily="18" charset="0"/>
                <a:cs typeface="Times New Roman" panose="02020603050405020304" pitchFamily="18" charset="0"/>
              </a:rPr>
              <a:t>Ratio of diode voltage and diode current</a:t>
            </a:r>
          </a:p>
          <a:p>
            <a:pPr lvl="1" eaLnBrk="1" hangingPunct="1">
              <a:buFont typeface="Wingdings" panose="05000000000000000000" pitchFamily="2" charset="2"/>
              <a:buChar char="Ø"/>
              <a:defRPr/>
            </a:pPr>
            <a:endParaRPr lang="en-US" altLang="en-US" sz="20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endParaRPr lang="en-US" altLang="en-US" sz="2000" dirty="0" smtClean="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Ø"/>
              <a:defRPr/>
            </a:pPr>
            <a:r>
              <a:rPr lang="en-US" altLang="en-US" sz="2000" dirty="0" smtClean="0">
                <a:latin typeface="Times New Roman" panose="02020603050405020304" pitchFamily="18" charset="0"/>
                <a:cs typeface="Times New Roman" panose="02020603050405020304" pitchFamily="18" charset="0"/>
              </a:rPr>
              <a:t>Lower the current through the diode, higher the DC resistance level</a:t>
            </a:r>
          </a:p>
          <a:p>
            <a:pPr lvl="1" eaLnBrk="1" hangingPunct="1">
              <a:buFont typeface="Wingdings" panose="05000000000000000000" pitchFamily="2" charset="2"/>
              <a:buChar char="Ø"/>
              <a:defRPr/>
            </a:pPr>
            <a:r>
              <a:rPr lang="en-US" altLang="en-US" sz="2000" dirty="0" smtClean="0">
                <a:latin typeface="Times New Roman" panose="02020603050405020304" pitchFamily="18" charset="0"/>
                <a:cs typeface="Times New Roman" panose="02020603050405020304" pitchFamily="18" charset="0"/>
              </a:rPr>
              <a:t>The dc resistance at the knee and below will be greater than the resistance at the linear section of characteristic</a:t>
            </a:r>
          </a:p>
          <a:p>
            <a:pPr lvl="1" eaLnBrk="1" hangingPunct="1">
              <a:buFont typeface="Wingdings" panose="05000000000000000000" pitchFamily="2" charset="2"/>
              <a:buChar char="Ø"/>
              <a:defRPr/>
            </a:pPr>
            <a:r>
              <a:rPr lang="en-US" altLang="en-US" sz="2000" dirty="0" smtClean="0">
                <a:latin typeface="Times New Roman" panose="02020603050405020304" pitchFamily="18" charset="0"/>
                <a:cs typeface="Times New Roman" panose="02020603050405020304" pitchFamily="18" charset="0"/>
              </a:rPr>
              <a:t>The dc resistance in the reverse bias region will naturally be quite high</a:t>
            </a:r>
          </a:p>
          <a:p>
            <a:pPr marL="0" indent="0" eaLnBrk="1" hangingPunct="1">
              <a:buFont typeface="Arial" panose="020B0604020202020204" pitchFamily="34" charset="0"/>
              <a:buNone/>
              <a:defRPr/>
            </a:pPr>
            <a:endParaRPr lang="en-US" altLang="en-US" sz="2400" dirty="0" smtClean="0">
              <a:latin typeface="Arial" panose="020B0604020202020204" pitchFamily="34" charset="0"/>
              <a:cs typeface="Arial" panose="020B0604020202020204" pitchFamily="34" charset="0"/>
            </a:endParaRPr>
          </a:p>
          <a:p>
            <a:pPr eaLnBrk="1" hangingPunct="1">
              <a:defRPr/>
            </a:pPr>
            <a:endParaRPr lang="en-US" altLang="en-US" sz="2400" dirty="0" smtClean="0">
              <a:latin typeface="Arial" panose="020B0604020202020204" pitchFamily="34" charset="0"/>
              <a:cs typeface="Arial" panose="020B0604020202020204" pitchFamily="34" charset="0"/>
            </a:endParaRPr>
          </a:p>
        </p:txBody>
      </p:sp>
      <p:graphicFrame>
        <p:nvGraphicFramePr>
          <p:cNvPr id="61445" name="Object 6"/>
          <p:cNvGraphicFramePr>
            <a:graphicFrameLocks noChangeAspect="1"/>
          </p:cNvGraphicFramePr>
          <p:nvPr/>
        </p:nvGraphicFramePr>
        <p:xfrm>
          <a:off x="1295400" y="1981200"/>
          <a:ext cx="1066800" cy="806450"/>
        </p:xfrm>
        <a:graphic>
          <a:graphicData uri="http://schemas.openxmlformats.org/presentationml/2006/ole">
            <mc:AlternateContent xmlns:mc="http://schemas.openxmlformats.org/markup-compatibility/2006">
              <mc:Choice xmlns:v="urn:schemas-microsoft-com:vml" Requires="v">
                <p:oleObj spid="_x0000_s61503" name="Equation" r:id="rId4" imgW="571252" imgH="431613" progId="Equation.3">
                  <p:embed/>
                </p:oleObj>
              </mc:Choice>
              <mc:Fallback>
                <p:oleObj name="Equation" r:id="rId4" imgW="571252" imgH="431613"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981200"/>
                        <a:ext cx="10668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14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7188" y="1987550"/>
            <a:ext cx="31432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457200" y="152400"/>
            <a:ext cx="8229600" cy="1265238"/>
          </a:xfrm>
        </p:spPr>
        <p:txBody>
          <a:bodyPr anchor="t"/>
          <a:lstStyle/>
          <a:p>
            <a:r>
              <a:rPr lang="en-US" altLang="en-US" smtClean="0"/>
              <a:t>Diode resistances</a:t>
            </a:r>
          </a:p>
        </p:txBody>
      </p:sp>
      <p:sp>
        <p:nvSpPr>
          <p:cNvPr id="63492" name="Rectangle 3"/>
          <p:cNvSpPr>
            <a:spLocks noGrp="1" noChangeArrowheads="1"/>
          </p:cNvSpPr>
          <p:nvPr>
            <p:ph type="body" idx="1"/>
          </p:nvPr>
        </p:nvSpPr>
        <p:spPr>
          <a:xfrm>
            <a:off x="457200" y="1600200"/>
            <a:ext cx="3276600" cy="4525963"/>
          </a:xfrm>
        </p:spPr>
        <p:txBody>
          <a:bodyPr/>
          <a:lstStyle/>
          <a:p>
            <a:r>
              <a:rPr lang="en-US" altLang="en-US" sz="2400" dirty="0" smtClean="0">
                <a:latin typeface="Times New Roman" panose="02020603050405020304" pitchFamily="18" charset="0"/>
              </a:rPr>
              <a:t>Determine the dc resistances at the three different operating points A, B and C.</a:t>
            </a:r>
          </a:p>
          <a:p>
            <a:endParaRPr lang="en-US" altLang="en-US" sz="2400" dirty="0" smtClean="0">
              <a:latin typeface="Times New Roman" panose="02020603050405020304" pitchFamily="18" charset="0"/>
            </a:endParaRPr>
          </a:p>
          <a:p>
            <a:endParaRPr lang="en-US" altLang="en-US" sz="2400" dirty="0" smtClean="0">
              <a:latin typeface="Times New Roman" panose="02020603050405020304" pitchFamily="18" charset="0"/>
            </a:endParaRPr>
          </a:p>
          <a:p>
            <a:endParaRPr lang="en-US" altLang="en-US" sz="2400" dirty="0" smtClean="0">
              <a:latin typeface="Times New Roman" panose="02020603050405020304" pitchFamily="18" charset="0"/>
            </a:endParaRPr>
          </a:p>
          <a:p>
            <a:endParaRPr lang="en-US" altLang="en-US" sz="2400" dirty="0" smtClean="0">
              <a:latin typeface="Times New Roman" panose="02020603050405020304" pitchFamily="18" charset="0"/>
            </a:endParaRPr>
          </a:p>
          <a:p>
            <a:endParaRPr lang="en-US" altLang="en-US" sz="2400" dirty="0" smtClean="0">
              <a:solidFill>
                <a:srgbClr val="FFFF00"/>
              </a:solidFill>
              <a:latin typeface="Times New Roman" panose="02020603050405020304" pitchFamily="18" charset="0"/>
            </a:endParaRPr>
          </a:p>
          <a:p>
            <a:pPr>
              <a:buFontTx/>
              <a:buNone/>
            </a:pPr>
            <a:r>
              <a:rPr lang="en-US" altLang="en-US" sz="2400" dirty="0" smtClean="0">
                <a:solidFill>
                  <a:srgbClr val="FFFF00"/>
                </a:solidFill>
                <a:latin typeface="Times New Roman" panose="02020603050405020304" pitchFamily="18" charset="0"/>
              </a:rPr>
              <a:t>	</a:t>
            </a:r>
            <a:endParaRPr lang="en-US" altLang="en-US" sz="2000" dirty="0" smtClean="0">
              <a:solidFill>
                <a:srgbClr val="FFFF00"/>
              </a:solidFill>
              <a:latin typeface="Times New Roman" panose="02020603050405020304" pitchFamily="18" charset="0"/>
              <a:cs typeface="Times New Roman" panose="02020603050405020304" pitchFamily="18" charset="0"/>
            </a:endParaRPr>
          </a:p>
        </p:txBody>
      </p:sp>
      <p:pic>
        <p:nvPicPr>
          <p:cNvPr id="6349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219200"/>
            <a:ext cx="3581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69900" y="0"/>
            <a:ext cx="7607300" cy="750888"/>
          </a:xfrm>
        </p:spPr>
        <p:txBody>
          <a:bodyPr/>
          <a:lstStyle/>
          <a:p>
            <a:r>
              <a:rPr lang="en-US" altLang="en-US" smtClean="0">
                <a:latin typeface="Times New Roman" panose="02020603050405020304" pitchFamily="18" charset="0"/>
                <a:cs typeface="Times New Roman" panose="02020603050405020304" pitchFamily="18" charset="0"/>
              </a:rPr>
              <a:t>References</a:t>
            </a:r>
          </a:p>
        </p:txBody>
      </p:sp>
      <p:sp>
        <p:nvSpPr>
          <p:cNvPr id="11267" name="Content Placeholder 2"/>
          <p:cNvSpPr>
            <a:spLocks noGrp="1"/>
          </p:cNvSpPr>
          <p:nvPr>
            <p:ph idx="1"/>
          </p:nvPr>
        </p:nvSpPr>
        <p:spPr>
          <a:xfrm>
            <a:off x="152400" y="990600"/>
            <a:ext cx="8839200" cy="5410200"/>
          </a:xfrm>
        </p:spPr>
        <p:txBody>
          <a:bodyPr/>
          <a:lstStyle/>
          <a:p>
            <a:pPr algn="just"/>
            <a:r>
              <a:rPr lang="en-IN" altLang="en-US" sz="2200" smtClean="0">
                <a:latin typeface="Times New Roman" panose="02020603050405020304" pitchFamily="18" charset="0"/>
                <a:cs typeface="Times New Roman" panose="02020603050405020304" pitchFamily="18" charset="0"/>
              </a:rPr>
              <a:t>Albert P Malvino, David J Bates – Electronic Principles,7</a:t>
            </a:r>
            <a:r>
              <a:rPr lang="en-IN" altLang="en-US" sz="2200" baseline="30000" smtClean="0">
                <a:latin typeface="Times New Roman" panose="02020603050405020304" pitchFamily="18" charset="0"/>
                <a:cs typeface="Times New Roman" panose="02020603050405020304" pitchFamily="18" charset="0"/>
              </a:rPr>
              <a:t>th</a:t>
            </a:r>
            <a:r>
              <a:rPr lang="en-IN" altLang="en-US" sz="2200" smtClean="0">
                <a:latin typeface="Times New Roman" panose="02020603050405020304" pitchFamily="18" charset="0"/>
                <a:cs typeface="Times New Roman" panose="02020603050405020304" pitchFamily="18" charset="0"/>
              </a:rPr>
              <a:t>  edition, TMH,2007</a:t>
            </a:r>
            <a:endParaRPr lang="en-US" altLang="en-US" sz="2200" smtClean="0">
              <a:latin typeface="Times New Roman" panose="02020603050405020304" pitchFamily="18" charset="0"/>
              <a:cs typeface="Times New Roman" panose="02020603050405020304" pitchFamily="18" charset="0"/>
            </a:endParaRPr>
          </a:p>
          <a:p>
            <a:pPr algn="just"/>
            <a:r>
              <a:rPr lang="en-IN" altLang="en-US" sz="2200" b="1" smtClean="0">
                <a:latin typeface="Times New Roman" panose="02020603050405020304" pitchFamily="18" charset="0"/>
                <a:cs typeface="Times New Roman" panose="02020603050405020304" pitchFamily="18" charset="0"/>
              </a:rPr>
              <a:t>Robert L. Boylestad, Louis Nashelsky- Electronic Devices &amp; Circuit Theory, 11</a:t>
            </a:r>
            <a:r>
              <a:rPr lang="en-IN" altLang="en-US" sz="2200" b="1" baseline="30000" smtClean="0">
                <a:latin typeface="Times New Roman" panose="02020603050405020304" pitchFamily="18" charset="0"/>
                <a:cs typeface="Times New Roman" panose="02020603050405020304" pitchFamily="18" charset="0"/>
              </a:rPr>
              <a:t>th</a:t>
            </a:r>
            <a:r>
              <a:rPr lang="en-IN" altLang="en-US" sz="2200" b="1" smtClean="0">
                <a:latin typeface="Times New Roman" panose="02020603050405020304" pitchFamily="18" charset="0"/>
                <a:cs typeface="Times New Roman" panose="02020603050405020304" pitchFamily="18" charset="0"/>
              </a:rPr>
              <a:t> Edition, PHI, 2012</a:t>
            </a:r>
            <a:endParaRPr lang="en-US" altLang="en-US" sz="2200" b="1" smtClean="0">
              <a:latin typeface="Times New Roman" panose="02020603050405020304" pitchFamily="18" charset="0"/>
              <a:cs typeface="Times New Roman" panose="02020603050405020304" pitchFamily="18" charset="0"/>
            </a:endParaRPr>
          </a:p>
          <a:p>
            <a:pPr algn="just"/>
            <a:r>
              <a:rPr lang="en-IN" altLang="en-US" sz="2200" smtClean="0">
                <a:latin typeface="Times New Roman" panose="02020603050405020304" pitchFamily="18" charset="0"/>
                <a:cs typeface="Times New Roman" panose="02020603050405020304" pitchFamily="18" charset="0"/>
              </a:rPr>
              <a:t>Malvino and Leach- Digital Principles &amp; applications, 7</a:t>
            </a:r>
            <a:r>
              <a:rPr lang="en-IN" altLang="en-US" sz="2200" baseline="30000" smtClean="0">
                <a:latin typeface="Times New Roman" panose="02020603050405020304" pitchFamily="18" charset="0"/>
                <a:cs typeface="Times New Roman" panose="02020603050405020304" pitchFamily="18" charset="0"/>
              </a:rPr>
              <a:t>th</a:t>
            </a:r>
            <a:r>
              <a:rPr lang="en-IN" altLang="en-US" sz="2200" smtClean="0">
                <a:latin typeface="Times New Roman" panose="02020603050405020304" pitchFamily="18" charset="0"/>
                <a:cs typeface="Times New Roman" panose="02020603050405020304" pitchFamily="18" charset="0"/>
              </a:rPr>
              <a:t> edition, TMH, 2010.</a:t>
            </a:r>
            <a:endParaRPr lang="en-US" altLang="en-US" sz="2200" smtClean="0">
              <a:latin typeface="Times New Roman" panose="02020603050405020304" pitchFamily="18" charset="0"/>
              <a:cs typeface="Times New Roman" panose="02020603050405020304" pitchFamily="18" charset="0"/>
            </a:endParaRPr>
          </a:p>
          <a:p>
            <a:pPr algn="just"/>
            <a:r>
              <a:rPr lang="en-IN" altLang="en-US" sz="2200" b="1" smtClean="0">
                <a:latin typeface="Times New Roman" panose="02020603050405020304" pitchFamily="18" charset="0"/>
                <a:cs typeface="Times New Roman" panose="02020603050405020304" pitchFamily="18" charset="0"/>
              </a:rPr>
              <a:t>Morris Mano- Digital design, Prentice Hall of India, Third Edition.</a:t>
            </a:r>
            <a:endParaRPr lang="en-US" altLang="en-US" sz="2200" b="1" smtClean="0">
              <a:latin typeface="Times New Roman" panose="02020603050405020304" pitchFamily="18" charset="0"/>
              <a:cs typeface="Times New Roman" panose="02020603050405020304" pitchFamily="18" charset="0"/>
            </a:endParaRPr>
          </a:p>
          <a:p>
            <a:pPr algn="just"/>
            <a:r>
              <a:rPr lang="en-IN" altLang="en-US" sz="2200" b="1" smtClean="0">
                <a:latin typeface="Times New Roman" panose="02020603050405020304" pitchFamily="18" charset="0"/>
                <a:cs typeface="Times New Roman" panose="02020603050405020304" pitchFamily="18" charset="0"/>
              </a:rPr>
              <a:t>George Kennedy, Bernad Davis- Electronic Communication Systems, 4</a:t>
            </a:r>
            <a:r>
              <a:rPr lang="en-IN" altLang="en-US" sz="2200" b="1" baseline="30000" smtClean="0">
                <a:latin typeface="Times New Roman" panose="02020603050405020304" pitchFamily="18" charset="0"/>
                <a:cs typeface="Times New Roman" panose="02020603050405020304" pitchFamily="18" charset="0"/>
              </a:rPr>
              <a:t>th</a:t>
            </a:r>
            <a:r>
              <a:rPr lang="en-IN" altLang="en-US" sz="2200" b="1" smtClean="0">
                <a:latin typeface="Times New Roman" panose="02020603050405020304" pitchFamily="18" charset="0"/>
                <a:cs typeface="Times New Roman" panose="02020603050405020304" pitchFamily="18" charset="0"/>
              </a:rPr>
              <a:t>edition, TMH, 2004.</a:t>
            </a:r>
            <a:endParaRPr lang="en-US" altLang="en-US" sz="2200" b="1" smtClean="0">
              <a:latin typeface="Times New Roman" panose="02020603050405020304" pitchFamily="18" charset="0"/>
              <a:cs typeface="Times New Roman" panose="02020603050405020304" pitchFamily="18" charset="0"/>
            </a:endParaRPr>
          </a:p>
          <a:p>
            <a:pPr algn="just"/>
            <a:r>
              <a:rPr lang="en-IN" altLang="en-US" sz="2200" smtClean="0">
                <a:latin typeface="Times New Roman" panose="02020603050405020304" pitchFamily="18" charset="0"/>
                <a:cs typeface="Times New Roman" panose="02020603050405020304" pitchFamily="18" charset="0"/>
              </a:rPr>
              <a:t>Dennis Roddy  &amp; John Coolen , "Electronic Communications" ,4th edition, Pearson Education,2009</a:t>
            </a:r>
            <a:endParaRPr lang="en-US" altLang="en-US" sz="2200" smtClean="0">
              <a:latin typeface="Times New Roman" panose="02020603050405020304" pitchFamily="18" charset="0"/>
              <a:cs typeface="Times New Roman" panose="02020603050405020304" pitchFamily="18" charset="0"/>
            </a:endParaRPr>
          </a:p>
          <a:p>
            <a:pPr algn="just"/>
            <a:r>
              <a:rPr lang="en-US" altLang="en-US" sz="2200" smtClean="0">
                <a:latin typeface="Times New Roman" panose="02020603050405020304" pitchFamily="18" charset="0"/>
                <a:cs typeface="Times New Roman" panose="02020603050405020304" pitchFamily="18" charset="0"/>
              </a:rPr>
              <a:t>Garcia and Widjaja, “Communication Networks”, McGraw Hill, 2006 </a:t>
            </a:r>
          </a:p>
          <a:p>
            <a:pPr algn="just"/>
            <a:r>
              <a:rPr lang="en-US" altLang="en-US" sz="2200" smtClean="0">
                <a:latin typeface="Times New Roman" panose="02020603050405020304" pitchFamily="18" charset="0"/>
                <a:cs typeface="Times New Roman" panose="02020603050405020304" pitchFamily="18" charset="0"/>
              </a:rPr>
              <a:t> Raj Pandya, “Mobile and Personal Communication Services and Systems”, Wiley-IEEE  Press, 1999</a:t>
            </a:r>
          </a:p>
        </p:txBody>
      </p:sp>
      <p:sp>
        <p:nvSpPr>
          <p:cNvPr id="11268"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1270"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457200" y="152400"/>
            <a:ext cx="8229600" cy="1265238"/>
          </a:xfrm>
        </p:spPr>
        <p:txBody>
          <a:bodyPr anchor="t"/>
          <a:lstStyle/>
          <a:p>
            <a:r>
              <a:rPr lang="en-US" altLang="en-US" smtClean="0"/>
              <a:t>Diode resistances</a:t>
            </a:r>
          </a:p>
        </p:txBody>
      </p:sp>
      <p:sp>
        <p:nvSpPr>
          <p:cNvPr id="65540" name="Rectangle 3"/>
          <p:cNvSpPr>
            <a:spLocks noGrp="1" noChangeArrowheads="1"/>
          </p:cNvSpPr>
          <p:nvPr>
            <p:ph type="body" idx="1"/>
          </p:nvPr>
        </p:nvSpPr>
        <p:spPr>
          <a:xfrm>
            <a:off x="457200" y="838200"/>
            <a:ext cx="8229600" cy="4191000"/>
          </a:xfrm>
        </p:spPr>
        <p:txBody>
          <a:bodyPr/>
          <a:lstStyle/>
          <a:p>
            <a:pPr>
              <a:lnSpc>
                <a:spcPct val="90000"/>
              </a:lnSpc>
            </a:pPr>
            <a:r>
              <a:rPr lang="en-US" altLang="en-US" sz="2400" b="1" smtClean="0">
                <a:latin typeface="Times New Roman" panose="02020603050405020304" pitchFamily="18" charset="0"/>
              </a:rPr>
              <a:t>Dynamic or AC resistance</a:t>
            </a:r>
          </a:p>
          <a:p>
            <a:pPr lvl="1">
              <a:lnSpc>
                <a:spcPct val="90000"/>
              </a:lnSpc>
            </a:pPr>
            <a:r>
              <a:rPr lang="en-US" altLang="en-US" sz="2400" smtClean="0">
                <a:solidFill>
                  <a:schemeClr val="tx1"/>
                </a:solidFill>
                <a:latin typeface="Times New Roman" panose="02020603050405020304" pitchFamily="18" charset="0"/>
              </a:rPr>
              <a:t>When input is ac (varying)</a:t>
            </a:r>
          </a:p>
          <a:p>
            <a:pPr lvl="1">
              <a:lnSpc>
                <a:spcPct val="90000"/>
              </a:lnSpc>
            </a:pPr>
            <a:r>
              <a:rPr lang="en-US" altLang="en-US" sz="2400" smtClean="0">
                <a:solidFill>
                  <a:schemeClr val="tx1"/>
                </a:solidFill>
                <a:latin typeface="Times New Roman" panose="02020603050405020304" pitchFamily="18" charset="0"/>
              </a:rPr>
              <a:t>It is the change in the diode voltage divided by the corresponding change in the diode current, where the change is as small as possible</a:t>
            </a:r>
          </a:p>
          <a:p>
            <a:pPr lvl="1">
              <a:lnSpc>
                <a:spcPct val="90000"/>
              </a:lnSpc>
            </a:pPr>
            <a:endParaRPr lang="en-US" altLang="en-US" sz="2400" smtClean="0">
              <a:solidFill>
                <a:schemeClr val="tx1"/>
              </a:solidFill>
              <a:latin typeface="Times New Roman" panose="02020603050405020304" pitchFamily="18" charset="0"/>
            </a:endParaRPr>
          </a:p>
        </p:txBody>
      </p:sp>
      <p:pic>
        <p:nvPicPr>
          <p:cNvPr id="6554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317750"/>
            <a:ext cx="32480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457200" y="152400"/>
            <a:ext cx="8229600" cy="1265238"/>
          </a:xfrm>
        </p:spPr>
        <p:txBody>
          <a:bodyPr anchor="t"/>
          <a:lstStyle/>
          <a:p>
            <a:r>
              <a:rPr lang="en-US" altLang="en-US" smtClean="0"/>
              <a:t>Diode resistances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685800"/>
                <a:ext cx="8229600" cy="5440363"/>
              </a:xfrm>
            </p:spPr>
            <p:txBody>
              <a:bodyPr/>
              <a:lstStyle/>
              <a:p>
                <a:pPr marL="0" indent="0">
                  <a:lnSpc>
                    <a:spcPct val="90000"/>
                  </a:lnSpc>
                  <a:buNone/>
                </a:pPr>
                <a:endParaRPr lang="en-US" altLang="en-US" dirty="0" smtClean="0">
                  <a:latin typeface="Times New Roman" panose="02020603050405020304" pitchFamily="18" charset="0"/>
                </a:endParaRPr>
              </a:p>
              <a:p>
                <a:pPr>
                  <a:lnSpc>
                    <a:spcPct val="90000"/>
                  </a:lnSpc>
                  <a:buFont typeface="Wingdings" panose="05000000000000000000" pitchFamily="2" charset="2"/>
                  <a:buChar char="Ø"/>
                </a:pPr>
                <a:r>
                  <a:rPr lang="en-US" altLang="en-US" sz="1800" dirty="0" smtClean="0">
                    <a:latin typeface="Arial" panose="020B0604020202020204" pitchFamily="34" charset="0"/>
                    <a:cs typeface="Arial" panose="020B0604020202020204" pitchFamily="34" charset="0"/>
                  </a:rPr>
                  <a:t>AC </a:t>
                </a:r>
                <a:r>
                  <a:rPr lang="en-US" altLang="en-US" sz="1800" dirty="0">
                    <a:latin typeface="Arial" panose="020B0604020202020204" pitchFamily="34" charset="0"/>
                    <a:cs typeface="Arial" panose="020B0604020202020204" pitchFamily="34" charset="0"/>
                  </a:rPr>
                  <a:t>resistance is nothing but reciprocal of the slope of the tangent line drawn at that point</a:t>
                </a:r>
              </a:p>
              <a:p>
                <a:pPr>
                  <a:lnSpc>
                    <a:spcPct val="90000"/>
                  </a:lnSpc>
                  <a:buFont typeface="Wingdings" panose="05000000000000000000" pitchFamily="2" charset="2"/>
                  <a:buChar char="Ø"/>
                </a:pPr>
                <a:endParaRPr lang="en-US" altLang="en-US" sz="1800" dirty="0" smtClean="0">
                  <a:latin typeface="Arial" panose="020B0604020202020204" pitchFamily="34" charset="0"/>
                  <a:cs typeface="Arial" panose="020B0604020202020204" pitchFamily="34" charset="0"/>
                </a:endParaRPr>
              </a:p>
              <a:p>
                <a:pPr>
                  <a:lnSpc>
                    <a:spcPct val="90000"/>
                  </a:lnSpc>
                  <a:buFont typeface="Wingdings" panose="05000000000000000000" pitchFamily="2" charset="2"/>
                  <a:buChar char="Ø"/>
                </a:pPr>
                <a:r>
                  <a:rPr lang="en-US" altLang="en-US" sz="1800" dirty="0" smtClean="0">
                    <a:latin typeface="Arial" panose="020B0604020202020204" pitchFamily="34" charset="0"/>
                    <a:cs typeface="Arial" panose="020B0604020202020204" pitchFamily="34" charset="0"/>
                  </a:rPr>
                  <a:t>AC </a:t>
                </a:r>
                <a:r>
                  <a:rPr lang="en-US" altLang="en-US" sz="1800" dirty="0">
                    <a:latin typeface="Arial" panose="020B0604020202020204" pitchFamily="34" charset="0"/>
                    <a:cs typeface="Arial" panose="020B0604020202020204" pitchFamily="34" charset="0"/>
                  </a:rPr>
                  <a:t>resistance in reverse region is very high, since slope of characteristic curve is almost zero</a:t>
                </a:r>
              </a:p>
              <a:p>
                <a:pPr>
                  <a:lnSpc>
                    <a:spcPct val="90000"/>
                  </a:lnSpc>
                  <a:buFont typeface="Wingdings" panose="05000000000000000000" pitchFamily="2" charset="2"/>
                  <a:buChar char="Ø"/>
                </a:pPr>
                <a:endParaRPr lang="en-US" altLang="en-US" sz="1800" dirty="0" smtClean="0">
                  <a:latin typeface="Arial" panose="020B0604020202020204" pitchFamily="34" charset="0"/>
                  <a:cs typeface="Arial" panose="020B0604020202020204" pitchFamily="34" charset="0"/>
                </a:endParaRPr>
              </a:p>
              <a:p>
                <a:pPr marL="0" indent="0">
                  <a:lnSpc>
                    <a:spcPct val="90000"/>
                  </a:lnSpc>
                  <a:buNone/>
                </a:pPr>
                <a:r>
                  <a:rPr lang="en-IN" altLang="en-US" sz="1800" dirty="0" smtClean="0">
                    <a:latin typeface="Arial" panose="020B0604020202020204" pitchFamily="34" charset="0"/>
                    <a:cs typeface="Arial" panose="020B0604020202020204" pitchFamily="34" charset="0"/>
                  </a:rPr>
                  <a:t>Dynamic</a:t>
                </a:r>
                <a:r>
                  <a:rPr lang="en-IN" altLang="en-US" sz="1800" dirty="0" smtClean="0">
                    <a:latin typeface="Cambria Math" panose="02040503050406030204" pitchFamily="18" charset="0"/>
                    <a:cs typeface="Arial" panose="020B0604020202020204" pitchFamily="34" charset="0"/>
                  </a:rPr>
                  <a:t> resistance</a:t>
                </a:r>
                <a:r>
                  <a:rPr lang="en-IN" altLang="en-US" sz="1800" i="1" dirty="0" smtClean="0">
                    <a:latin typeface="Cambria Math" panose="02040503050406030204" pitchFamily="18" charset="0"/>
                    <a:cs typeface="Arial" panose="020B0604020202020204" pitchFamily="34" charset="0"/>
                  </a:rPr>
                  <a:t>   </a:t>
                </a:r>
                <a14:m>
                  <m:oMath xmlns:m="http://schemas.openxmlformats.org/officeDocument/2006/math">
                    <m:sSub>
                      <m:sSubPr>
                        <m:ctrlPr>
                          <a:rPr lang="en-US" altLang="en-US" sz="1800" i="1" smtClean="0">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𝑟</m:t>
                        </m:r>
                      </m:e>
                      <m:sub>
                        <m:r>
                          <a:rPr lang="en-IN" altLang="en-US" sz="1800" b="0" i="1" smtClean="0">
                            <a:latin typeface="Cambria Math" panose="02040503050406030204" pitchFamily="18" charset="0"/>
                            <a:cs typeface="Arial" panose="020B0604020202020204" pitchFamily="34" charset="0"/>
                          </a:rPr>
                          <m:t>𝑑</m:t>
                        </m:r>
                      </m:sub>
                    </m:sSub>
                  </m:oMath>
                </a14:m>
                <a:r>
                  <a:rPr lang="en-US" altLang="en-US" sz="1800" dirty="0" smtClean="0">
                    <a:latin typeface="Arial" panose="020B0604020202020204" pitchFamily="34" charset="0"/>
                    <a:cs typeface="Arial" panose="020B0604020202020204" pitchFamily="34" charset="0"/>
                  </a:rPr>
                  <a:t>= </a:t>
                </a:r>
                <a14:m>
                  <m:oMath xmlns:m="http://schemas.openxmlformats.org/officeDocument/2006/math">
                    <m:f>
                      <m:fPr>
                        <m:ctrlPr>
                          <a:rPr lang="en-US" altLang="en-US" sz="1800" i="1" smtClean="0">
                            <a:latin typeface="Cambria Math" panose="02040503050406030204" pitchFamily="18" charset="0"/>
                            <a:cs typeface="Arial" panose="020B0604020202020204" pitchFamily="34" charset="0"/>
                          </a:rPr>
                        </m:ctrlPr>
                      </m:fPr>
                      <m:num>
                        <m:r>
                          <m:rPr>
                            <m:sty m:val="p"/>
                          </m:rPr>
                          <a:rPr lang="el-GR" altLang="en-US" sz="1800" i="1">
                            <a:latin typeface="Cambria Math" panose="02040503050406030204" pitchFamily="18" charset="0"/>
                            <a:cs typeface="Arial" panose="020B0604020202020204" pitchFamily="34" charset="0"/>
                          </a:rPr>
                          <m:t>Δ</m:t>
                        </m:r>
                        <m:sSub>
                          <m:sSubPr>
                            <m:ctrlPr>
                              <a:rPr lang="el-GR"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𝑉</m:t>
                            </m:r>
                          </m:e>
                          <m:sub>
                            <m:r>
                              <a:rPr lang="en-IN" altLang="en-US" sz="1800" i="1">
                                <a:latin typeface="Cambria Math" panose="02040503050406030204" pitchFamily="18" charset="0"/>
                                <a:cs typeface="Arial" panose="020B0604020202020204" pitchFamily="34" charset="0"/>
                              </a:rPr>
                              <m:t>𝐷</m:t>
                            </m:r>
                          </m:sub>
                        </m:sSub>
                      </m:num>
                      <m:den>
                        <m:r>
                          <m:rPr>
                            <m:sty m:val="p"/>
                          </m:rPr>
                          <a:rPr lang="el-GR" altLang="en-US" sz="1800" i="1">
                            <a:latin typeface="Cambria Math" panose="02040503050406030204" pitchFamily="18" charset="0"/>
                            <a:cs typeface="Arial" panose="020B0604020202020204" pitchFamily="34" charset="0"/>
                          </a:rPr>
                          <m:t>Δ</m:t>
                        </m:r>
                        <m:sSub>
                          <m:sSubPr>
                            <m:ctrlPr>
                              <a:rPr lang="el-GR"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den>
                    </m:f>
                  </m:oMath>
                </a14:m>
                <a:r>
                  <a:rPr lang="en-US" altLang="en-US" sz="1800" dirty="0" smtClean="0">
                    <a:latin typeface="Arial" panose="020B0604020202020204" pitchFamily="34" charset="0"/>
                    <a:cs typeface="Arial" panose="020B0604020202020204" pitchFamily="34" charset="0"/>
                  </a:rPr>
                  <a:t>   ;</a:t>
                </a:r>
              </a:p>
              <a:p>
                <a:pPr marL="0" indent="0">
                  <a:lnSpc>
                    <a:spcPct val="90000"/>
                  </a:lnSpc>
                  <a:buNone/>
                </a:pPr>
                <a:endParaRPr lang="en-US" altLang="en-US" sz="1800" dirty="0" smtClean="0">
                  <a:latin typeface="Arial" panose="020B0604020202020204" pitchFamily="34" charset="0"/>
                  <a:cs typeface="Arial" panose="020B0604020202020204" pitchFamily="34" charset="0"/>
                </a:endParaRPr>
              </a:p>
              <a:p>
                <a:pPr marL="0" indent="0">
                  <a:lnSpc>
                    <a:spcPct val="90000"/>
                  </a:lnSpc>
                  <a:buNone/>
                </a:pPr>
                <a:r>
                  <a:rPr lang="en-US" altLang="en-US" sz="1800" dirty="0" smtClean="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smtClean="0">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𝐼</m:t>
                        </m:r>
                      </m:e>
                      <m:sub>
                        <m:r>
                          <a:rPr lang="en-IN" altLang="en-US" sz="1800" b="0" i="1" smtClean="0">
                            <a:latin typeface="Cambria Math" panose="02040503050406030204" pitchFamily="18" charset="0"/>
                            <a:cs typeface="Arial" panose="020B0604020202020204" pitchFamily="34" charset="0"/>
                          </a:rPr>
                          <m:t>𝐷</m:t>
                        </m:r>
                      </m:sub>
                    </m:sSub>
                  </m:oMath>
                </a14:m>
                <a:r>
                  <a:rPr lang="en-US" altLang="en-US" sz="1800" dirty="0" smtClean="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b="0" i="1" smtClean="0">
                            <a:latin typeface="Cambria Math" panose="02040503050406030204" pitchFamily="18" charset="0"/>
                            <a:cs typeface="Arial" panose="020B0604020202020204" pitchFamily="34" charset="0"/>
                          </a:rPr>
                          <m:t>0</m:t>
                        </m:r>
                      </m:sub>
                    </m:sSub>
                  </m:oMath>
                </a14:m>
                <a:r>
                  <a:rPr lang="en-US" altLang="en-US" sz="1800" dirty="0" smtClean="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smtClean="0">
                            <a:latin typeface="Cambria Math" panose="02040503050406030204" pitchFamily="18" charset="0"/>
                            <a:cs typeface="Arial" panose="020B0604020202020204" pitchFamily="34" charset="0"/>
                          </a:rPr>
                        </m:ctrlPr>
                      </m:sSupPr>
                      <m:e>
                        <m:r>
                          <a:rPr lang="en-IN" altLang="en-US" sz="1800" b="0" i="1" dirty="0" smtClean="0">
                            <a:latin typeface="Cambria Math" panose="02040503050406030204" pitchFamily="18" charset="0"/>
                            <a:cs typeface="Arial" panose="020B0604020202020204" pitchFamily="34" charset="0"/>
                          </a:rPr>
                          <m:t>𝑒</m:t>
                        </m:r>
                      </m:e>
                      <m:sup>
                        <m:f>
                          <m:fPr>
                            <m:ctrlPr>
                              <a:rPr lang="en-US" altLang="en-US" sz="1800" i="1" dirty="0" smtClean="0">
                                <a:latin typeface="Cambria Math" panose="02040503050406030204" pitchFamily="18" charset="0"/>
                                <a:cs typeface="Arial" panose="020B0604020202020204" pitchFamily="34" charset="0"/>
                              </a:rPr>
                            </m:ctrlPr>
                          </m:fPr>
                          <m:num>
                            <m:sSub>
                              <m:sSubPr>
                                <m:ctrlPr>
                                  <a:rPr lang="en-US" altLang="en-US" sz="1800" i="1" dirty="0" smtClean="0">
                                    <a:latin typeface="Cambria Math" panose="02040503050406030204" pitchFamily="18" charset="0"/>
                                    <a:cs typeface="Arial" panose="020B0604020202020204" pitchFamily="34" charset="0"/>
                                  </a:rPr>
                                </m:ctrlPr>
                              </m:sSubPr>
                              <m:e>
                                <m:r>
                                  <a:rPr lang="en-IN" altLang="en-US" sz="1800" b="0" i="1" dirty="0" smtClean="0">
                                    <a:latin typeface="Cambria Math" panose="02040503050406030204" pitchFamily="18" charset="0"/>
                                    <a:cs typeface="Arial" panose="020B0604020202020204" pitchFamily="34" charset="0"/>
                                  </a:rPr>
                                  <m:t>𝑉</m:t>
                                </m:r>
                              </m:e>
                              <m:sub>
                                <m:r>
                                  <a:rPr lang="en-IN" altLang="en-US" sz="1800" b="0" i="1" dirty="0" smtClean="0">
                                    <a:latin typeface="Cambria Math" panose="02040503050406030204" pitchFamily="18" charset="0"/>
                                    <a:cs typeface="Arial" panose="020B0604020202020204" pitchFamily="34" charset="0"/>
                                  </a:rPr>
                                  <m:t>𝐷</m:t>
                                </m:r>
                              </m:sub>
                            </m:sSub>
                          </m:num>
                          <m:den>
                            <m:r>
                              <m:rPr>
                                <m:sty m:val="p"/>
                              </m:rPr>
                              <a:rPr lang="el-GR" altLang="en-US" sz="1800" i="1" dirty="0" smtClean="0">
                                <a:latin typeface="Cambria Math" panose="02040503050406030204" pitchFamily="18" charset="0"/>
                                <a:cs typeface="Arial" panose="020B0604020202020204" pitchFamily="34" charset="0"/>
                              </a:rPr>
                              <m:t>η</m:t>
                            </m:r>
                            <m:sSub>
                              <m:sSubPr>
                                <m:ctrlPr>
                                  <a:rPr lang="el-GR" altLang="en-US" sz="1800" i="1" dirty="0" smtClean="0">
                                    <a:latin typeface="Cambria Math" panose="02040503050406030204" pitchFamily="18" charset="0"/>
                                    <a:cs typeface="Arial" panose="020B0604020202020204" pitchFamily="34" charset="0"/>
                                  </a:rPr>
                                </m:ctrlPr>
                              </m:sSubPr>
                              <m:e>
                                <m:r>
                                  <a:rPr lang="en-IN" altLang="en-US" sz="1800" b="0" i="1" dirty="0" smtClean="0">
                                    <a:latin typeface="Cambria Math" panose="02040503050406030204" pitchFamily="18" charset="0"/>
                                    <a:cs typeface="Arial" panose="020B0604020202020204" pitchFamily="34" charset="0"/>
                                  </a:rPr>
                                  <m:t>𝑉</m:t>
                                </m:r>
                              </m:e>
                              <m:sub>
                                <m:r>
                                  <a:rPr lang="en-IN" altLang="en-US" sz="1800" b="0" i="1" dirty="0" smtClean="0">
                                    <a:latin typeface="Cambria Math" panose="02040503050406030204" pitchFamily="18" charset="0"/>
                                    <a:cs typeface="Arial" panose="020B0604020202020204" pitchFamily="34" charset="0"/>
                                  </a:rPr>
                                  <m:t>𝑇</m:t>
                                </m:r>
                              </m:sub>
                            </m:sSub>
                          </m:den>
                        </m:f>
                      </m:sup>
                    </m:sSup>
                  </m:oMath>
                </a14:m>
                <a:r>
                  <a:rPr lang="en-US" altLang="en-US" sz="1800" dirty="0" smtClean="0">
                    <a:latin typeface="Arial" panose="020B0604020202020204" pitchFamily="34" charset="0"/>
                    <a:cs typeface="Arial" panose="020B0604020202020204" pitchFamily="34" charset="0"/>
                  </a:rPr>
                  <a:t> -1)</a:t>
                </a:r>
              </a:p>
              <a:p>
                <a:pPr marL="0" indent="0">
                  <a:lnSpc>
                    <a:spcPct val="90000"/>
                  </a:lnSpc>
                  <a:buNone/>
                </a:pPr>
                <a:endParaRPr lang="en-US" altLang="en-US" sz="1800" i="1" smtClean="0">
                  <a:latin typeface="Cambria Math" panose="02040503050406030204" pitchFamily="18" charset="0"/>
                  <a:cs typeface="Arial" panose="020B0604020202020204" pitchFamily="34" charset="0"/>
                </a:endParaRPr>
              </a:p>
              <a:p>
                <a:pPr marL="0" indent="0">
                  <a:lnSpc>
                    <a:spcPct val="90000"/>
                  </a:lnSpc>
                  <a:buNone/>
                </a:pPr>
                <a14:m>
                  <m:oMath xmlns:m="http://schemas.openxmlformats.org/officeDocument/2006/math">
                    <m:f>
                      <m:fPr>
                        <m:ctrlPr>
                          <a:rPr lang="en-US" altLang="en-US" sz="1800" i="1">
                            <a:latin typeface="Cambria Math" panose="02040503050406030204" pitchFamily="18" charset="0"/>
                            <a:cs typeface="Arial" panose="020B0604020202020204" pitchFamily="34" charset="0"/>
                          </a:rPr>
                        </m:ctrlPr>
                      </m:fPr>
                      <m:num>
                        <m:r>
                          <m:rPr>
                            <m:sty m:val="p"/>
                          </m:rPr>
                          <a:rPr lang="el-GR" altLang="en-US" sz="1800" i="1">
                            <a:latin typeface="Cambria Math" panose="02040503050406030204" pitchFamily="18" charset="0"/>
                            <a:cs typeface="Arial" panose="020B0604020202020204" pitchFamily="34" charset="0"/>
                          </a:rPr>
                          <m:t>Δ</m:t>
                        </m:r>
                        <m:sSub>
                          <m:sSubPr>
                            <m:ctrlPr>
                              <a:rPr lang="el-GR" altLang="en-US" sz="1800" i="1">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num>
                      <m:den>
                        <m:r>
                          <m:rPr>
                            <m:sty m:val="p"/>
                          </m:rPr>
                          <a:rPr lang="el-GR" altLang="en-US" sz="1800" i="1">
                            <a:latin typeface="Cambria Math" panose="02040503050406030204" pitchFamily="18" charset="0"/>
                            <a:cs typeface="Arial" panose="020B0604020202020204" pitchFamily="34" charset="0"/>
                          </a:rPr>
                          <m:t>Δ</m:t>
                        </m:r>
                        <m:sSub>
                          <m:sSubPr>
                            <m:ctrlPr>
                              <a:rPr lang="el-GR" altLang="en-US" sz="1800" i="1">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𝑉</m:t>
                            </m:r>
                          </m:e>
                          <m:sub>
                            <m:r>
                              <a:rPr lang="en-IN" altLang="en-US" sz="1800" i="1">
                                <a:latin typeface="Cambria Math" panose="02040503050406030204" pitchFamily="18" charset="0"/>
                                <a:cs typeface="Arial" panose="020B0604020202020204" pitchFamily="34" charset="0"/>
                              </a:rPr>
                              <m:t>𝐷</m:t>
                            </m:r>
                          </m:sub>
                        </m:sSub>
                      </m:den>
                    </m:f>
                  </m:oMath>
                </a14:m>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smtClean="0">
                    <a:latin typeface="Arial" panose="020B0604020202020204" pitchFamily="34" charset="0"/>
                    <a:cs typeface="Arial" panose="020B0604020202020204" pitchFamily="34" charset="0"/>
                  </a:rPr>
                  <a:t> (</a:t>
                </a:r>
                <a14:m>
                  <m:oMath xmlns:m="http://schemas.openxmlformats.org/officeDocument/2006/math">
                    <m:f>
                      <m:fPr>
                        <m:ctrlPr>
                          <a:rPr lang="en-US" altLang="en-US" sz="1800" i="1" dirty="0" smtClean="0">
                            <a:latin typeface="Cambria Math" panose="02040503050406030204" pitchFamily="18" charset="0"/>
                            <a:cs typeface="Arial" panose="020B0604020202020204" pitchFamily="34" charset="0"/>
                          </a:rPr>
                        </m:ctrlPr>
                      </m:fPr>
                      <m:num>
                        <m:r>
                          <a:rPr lang="en-IN" altLang="en-US" sz="1800" b="0" i="1" dirty="0" smtClean="0">
                            <a:latin typeface="Cambria Math" panose="02040503050406030204" pitchFamily="18" charset="0"/>
                            <a:cs typeface="Arial" panose="020B0604020202020204" pitchFamily="34" charset="0"/>
                          </a:rPr>
                          <m:t>1</m:t>
                        </m:r>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oMath>
                </a14:m>
                <a:r>
                  <a:rPr lang="en-US" altLang="en-US" sz="1800" dirty="0" smtClean="0">
                    <a:latin typeface="Arial" panose="020B0604020202020204" pitchFamily="34" charset="0"/>
                    <a:cs typeface="Arial" panose="020B0604020202020204" pitchFamily="34" charset="0"/>
                  </a:rPr>
                  <a:t>)</a:t>
                </a:r>
              </a:p>
              <a:p>
                <a:pPr marL="0" indent="0">
                  <a:lnSpc>
                    <a:spcPct val="90000"/>
                  </a:lnSpc>
                  <a:buNone/>
                </a:pPr>
                <a:endParaRPr lang="en-US" altLang="en-US" sz="1800" dirty="0">
                  <a:latin typeface="Arial" panose="020B0604020202020204" pitchFamily="34" charset="0"/>
                  <a:cs typeface="Arial" panose="020B0604020202020204" pitchFamily="34" charset="0"/>
                </a:endParaRPr>
              </a:p>
              <a:p>
                <a:pPr marL="0" indent="0">
                  <a:lnSpc>
                    <a:spcPct val="90000"/>
                  </a:lnSpc>
                  <a:buNone/>
                </a:pPr>
                <a14:m>
                  <m:oMath xmlns:m="http://schemas.openxmlformats.org/officeDocument/2006/math">
                    <m:f>
                      <m:fPr>
                        <m:ctrlPr>
                          <a:rPr lang="en-US" altLang="en-US" sz="1800" i="1">
                            <a:latin typeface="Cambria Math" panose="02040503050406030204" pitchFamily="18" charset="0"/>
                            <a:cs typeface="Arial" panose="020B0604020202020204" pitchFamily="34" charset="0"/>
                          </a:rPr>
                        </m:ctrlPr>
                      </m:fPr>
                      <m:num>
                        <m:r>
                          <m:rPr>
                            <m:sty m:val="p"/>
                          </m:rPr>
                          <a:rPr lang="el-GR" altLang="en-US" sz="1800" i="1">
                            <a:latin typeface="Cambria Math" panose="02040503050406030204" pitchFamily="18" charset="0"/>
                            <a:cs typeface="Arial" panose="020B0604020202020204" pitchFamily="34" charset="0"/>
                          </a:rPr>
                          <m:t>Δ</m:t>
                        </m:r>
                        <m:sSub>
                          <m:sSubPr>
                            <m:ctrlPr>
                              <a:rPr lang="el-GR" altLang="en-US" sz="1800" i="1">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𝑉</m:t>
                            </m:r>
                          </m:e>
                          <m:sub>
                            <m:r>
                              <a:rPr lang="en-IN" altLang="en-US" sz="1800" i="1">
                                <a:latin typeface="Cambria Math" panose="02040503050406030204" pitchFamily="18" charset="0"/>
                                <a:cs typeface="Arial" panose="020B0604020202020204" pitchFamily="34" charset="0"/>
                              </a:rPr>
                              <m:t>𝐷</m:t>
                            </m:r>
                          </m:sub>
                        </m:sSub>
                      </m:num>
                      <m:den>
                        <m:r>
                          <m:rPr>
                            <m:sty m:val="p"/>
                          </m:rPr>
                          <a:rPr lang="el-GR" altLang="en-US" sz="1800" i="1">
                            <a:latin typeface="Cambria Math" panose="02040503050406030204" pitchFamily="18" charset="0"/>
                            <a:cs typeface="Arial" panose="020B0604020202020204" pitchFamily="34" charset="0"/>
                          </a:rPr>
                          <m:t>Δ</m:t>
                        </m:r>
                        <m:sSub>
                          <m:sSubPr>
                            <m:ctrlPr>
                              <a:rPr lang="el-GR" altLang="en-US" sz="1800" i="1">
                                <a:latin typeface="Cambria Math" panose="02040503050406030204" pitchFamily="18" charset="0"/>
                                <a:cs typeface="Arial" panose="020B0604020202020204" pitchFamily="34" charset="0"/>
                              </a:rPr>
                            </m:ctrlPr>
                          </m:sSubPr>
                          <m:e>
                            <m:r>
                              <a:rPr lang="en-IN" altLang="en-US" sz="1800" b="0" i="1" smtClean="0">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den>
                    </m:f>
                  </m:oMath>
                </a14:m>
                <a:r>
                  <a:rPr lang="en-US" altLang="en-US" sz="1800" dirty="0">
                    <a:latin typeface="Arial" panose="020B0604020202020204" pitchFamily="34" charset="0"/>
                    <a:cs typeface="Arial" panose="020B0604020202020204" pitchFamily="34" charset="0"/>
                  </a:rPr>
                  <a:t> </a:t>
                </a:r>
                <a:r>
                  <a:rPr lang="en-US" altLang="en-US" sz="1800" dirty="0" smtClean="0">
                    <a:latin typeface="Arial" panose="020B0604020202020204" pitchFamily="34" charset="0"/>
                    <a:cs typeface="Arial" panose="020B0604020202020204" pitchFamily="34" charset="0"/>
                  </a:rPr>
                  <a:t>= </a:t>
                </a:r>
                <a14:m>
                  <m:oMath xmlns:m="http://schemas.openxmlformats.org/officeDocument/2006/math">
                    <m:f>
                      <m:fPr>
                        <m:ctrlPr>
                          <a:rPr lang="en-US" altLang="en-US" sz="1800" i="1" smtClean="0">
                            <a:latin typeface="Cambria Math" panose="02040503050406030204" pitchFamily="18" charset="0"/>
                            <a:cs typeface="Arial" panose="020B0604020202020204" pitchFamily="34" charset="0"/>
                          </a:rPr>
                        </m:ctrlPr>
                      </m:fPr>
                      <m:num>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num>
                      <m:den>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den>
                    </m:f>
                  </m:oMath>
                </a14:m>
                <a:r>
                  <a:rPr lang="en-US" altLang="en-US" sz="1800" dirty="0" smtClean="0">
                    <a:latin typeface="Arial" panose="020B0604020202020204" pitchFamily="34" charset="0"/>
                    <a:cs typeface="Arial" panose="020B0604020202020204" pitchFamily="34" charset="0"/>
                  </a:rPr>
                  <a:t> = </a:t>
                </a:r>
                <a14:m>
                  <m:oMath xmlns:m="http://schemas.openxmlformats.org/officeDocument/2006/math">
                    <m:f>
                      <m:fPr>
                        <m:ctrlPr>
                          <a:rPr lang="en-US" altLang="en-US" sz="1800" i="1">
                            <a:latin typeface="Cambria Math" panose="02040503050406030204" pitchFamily="18" charset="0"/>
                            <a:cs typeface="Arial" panose="020B0604020202020204" pitchFamily="34" charset="0"/>
                          </a:rPr>
                        </m:ctrlPr>
                      </m:fPr>
                      <m:num>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num>
                      <m:den>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r>
                          <a:rPr lang="en-IN" altLang="en-US" sz="1800" b="0" i="1" smtClean="0">
                            <a:latin typeface="Cambria Math" panose="02040503050406030204" pitchFamily="18" charset="0"/>
                            <a:cs typeface="Arial" panose="020B0604020202020204" pitchFamily="34" charset="0"/>
                          </a:rPr>
                          <m:t>+</m:t>
                        </m:r>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b="0" i="1" smtClean="0">
                                <a:latin typeface="Cambria Math" panose="02040503050406030204" pitchFamily="18" charset="0"/>
                                <a:cs typeface="Arial" panose="020B0604020202020204" pitchFamily="34" charset="0"/>
                              </a:rPr>
                              <m:t>𝐷</m:t>
                            </m:r>
                          </m:sub>
                        </m:sSub>
                      </m:den>
                    </m:f>
                  </m:oMath>
                </a14:m>
                <a:r>
                  <a:rPr lang="en-US" altLang="en-US" sz="1800" dirty="0" smtClean="0">
                    <a:latin typeface="Arial" panose="020B0604020202020204" pitchFamily="34" charset="0"/>
                    <a:cs typeface="Arial" panose="020B0604020202020204" pitchFamily="34" charset="0"/>
                  </a:rPr>
                  <a:t> </a:t>
                </a:r>
                <a:r>
                  <a:rPr lang="en-US" altLang="en-US" sz="1800" dirty="0" smtClean="0">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f>
                      <m:fPr>
                        <m:ctrlPr>
                          <a:rPr lang="en-US" altLang="en-US" sz="1800" i="1">
                            <a:latin typeface="Cambria Math" panose="02040503050406030204" pitchFamily="18" charset="0"/>
                            <a:cs typeface="Arial" panose="020B0604020202020204" pitchFamily="34" charset="0"/>
                          </a:rPr>
                        </m:ctrlPr>
                      </m:fPr>
                      <m:num>
                        <m:r>
                          <a:rPr lang="en-IN" altLang="en-US" sz="1800" b="0" i="1" smtClean="0">
                            <a:latin typeface="Cambria Math" panose="02040503050406030204" pitchFamily="18" charset="0"/>
                            <a:cs typeface="Arial" panose="020B0604020202020204" pitchFamily="34" charset="0"/>
                          </a:rPr>
                          <m:t>  </m:t>
                        </m:r>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num>
                      <m:den>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den>
                    </m:f>
                  </m:oMath>
                </a14:m>
                <a:r>
                  <a:rPr lang="en-US" altLang="en-US" sz="1800" dirty="0">
                    <a:latin typeface="Arial" panose="020B0604020202020204" pitchFamily="34" charset="0"/>
                    <a:cs typeface="Arial" panose="020B0604020202020204" pitchFamily="34" charset="0"/>
                  </a:rPr>
                  <a:t> </a:t>
                </a:r>
              </a:p>
              <a:p>
                <a:pPr marL="0" indent="0">
                  <a:lnSpc>
                    <a:spcPct val="90000"/>
                  </a:lnSpc>
                  <a:buNone/>
                </a:pPr>
                <a:endParaRPr lang="en-US" altLang="en-US" sz="1800" dirty="0" smtClean="0">
                  <a:latin typeface="Arial" panose="020B0604020202020204" pitchFamily="34" charset="0"/>
                  <a:cs typeface="Arial" panose="020B0604020202020204" pitchFamily="34" charset="0"/>
                </a:endParaRPr>
              </a:p>
              <a:p>
                <a:pPr marL="0" indent="0">
                  <a:lnSpc>
                    <a:spcPct val="90000"/>
                  </a:lnSpc>
                  <a:buNone/>
                </a:pPr>
                <a:endParaRPr lang="en-US" altLang="en-US" sz="1800" dirty="0" smtClean="0">
                  <a:latin typeface="Arial" panose="020B0604020202020204" pitchFamily="34" charset="0"/>
                  <a:cs typeface="Arial" panose="020B0604020202020204" pitchFamily="34" charset="0"/>
                </a:endParaRPr>
              </a:p>
              <a:p>
                <a:pPr marL="0" indent="0">
                  <a:lnSpc>
                    <a:spcPct val="90000"/>
                  </a:lnSpc>
                  <a:buNone/>
                </a:pPr>
                <a:endParaRPr lang="en-US" altLang="en-US" sz="1800" dirty="0">
                  <a:latin typeface="Arial" panose="020B0604020202020204" pitchFamily="34" charset="0"/>
                  <a:cs typeface="Arial" panose="020B0604020202020204" pitchFamily="34" charset="0"/>
                </a:endParaRPr>
              </a:p>
              <a:p>
                <a:pPr>
                  <a:lnSpc>
                    <a:spcPct val="90000"/>
                  </a:lnSpc>
                </a:pPr>
                <a:endParaRPr lang="en-US" altLang="en-US" dirty="0">
                  <a:solidFill>
                    <a:srgbClr val="FFFF00"/>
                  </a:solidFill>
                  <a:latin typeface="Times New Roman" panose="02020603050405020304" pitchFamily="18" charset="0"/>
                </a:endParaRPr>
              </a:p>
              <a:p>
                <a:pPr marL="0" indent="0">
                  <a:buNone/>
                </a:pPr>
                <a:endParaRPr lang="en-IN"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685800"/>
                <a:ext cx="8229600" cy="5440363"/>
              </a:xfrm>
              <a:blipFill>
                <a:blip r:embed="rId3"/>
                <a:stretch>
                  <a:fillRect l="-593"/>
                </a:stretch>
              </a:blipFill>
            </p:spPr>
            <p:txBody>
              <a:bodyPr/>
              <a:lstStyle/>
              <a:p>
                <a:r>
                  <a:rPr lang="en-I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69900" y="-76200"/>
            <a:ext cx="8229600" cy="827088"/>
          </a:xfrm>
        </p:spPr>
        <p:txBody>
          <a:bodyPr/>
          <a:lstStyle/>
          <a:p>
            <a:r>
              <a:rPr lang="en-IN" altLang="en-US" smtClean="0"/>
              <a:t>Example</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066800"/>
                <a:ext cx="8229600" cy="5059363"/>
              </a:xfrm>
            </p:spPr>
            <p:txBody>
              <a:bodyPr/>
              <a:lstStyle/>
              <a:p>
                <a:pPr marL="0" indent="0" algn="just">
                  <a:buNone/>
                </a:pPr>
                <a:r>
                  <a:rPr lang="en-IN" sz="1800" b="1" dirty="0" smtClean="0">
                    <a:latin typeface="Arial" panose="020B0604020202020204" pitchFamily="34" charset="0"/>
                    <a:cs typeface="Arial" panose="020B0604020202020204" pitchFamily="34" charset="0"/>
                  </a:rPr>
                  <a:t>Q3. Find the static and dynamic resistance of a Germanium diode having reverse saturation current of 1µA at </a:t>
                </a:r>
                <a14:m>
                  <m:oMath xmlns:m="http://schemas.openxmlformats.org/officeDocument/2006/math">
                    <m:sSup>
                      <m:sSupPr>
                        <m:ctrlPr>
                          <a:rPr lang="en-IN" sz="1800" b="1" i="1">
                            <a:latin typeface="Cambria Math" panose="02040503050406030204" pitchFamily="18" charset="0"/>
                            <a:cs typeface="Arial" panose="020B0604020202020204" pitchFamily="34" charset="0"/>
                          </a:rPr>
                        </m:ctrlPr>
                      </m:sSupPr>
                      <m:e>
                        <m:r>
                          <a:rPr lang="en-IN" sz="1800" b="1" i="1">
                            <a:latin typeface="Cambria Math" panose="02040503050406030204" pitchFamily="18" charset="0"/>
                            <a:cs typeface="Arial" panose="020B0604020202020204" pitchFamily="34" charset="0"/>
                          </a:rPr>
                          <m:t>𝟐𝟕</m:t>
                        </m:r>
                      </m:e>
                      <m:sup>
                        <m:r>
                          <a:rPr lang="en-IN" sz="1800" b="1" i="1">
                            <a:latin typeface="Cambria Math" panose="02040503050406030204" pitchFamily="18" charset="0"/>
                            <a:cs typeface="Arial" panose="020B0604020202020204" pitchFamily="34" charset="0"/>
                          </a:rPr>
                          <m:t>𝟎</m:t>
                        </m:r>
                      </m:sup>
                    </m:sSup>
                    <m:r>
                      <a:rPr lang="en-IN" sz="1800" b="1" i="1">
                        <a:latin typeface="Cambria Math" panose="02040503050406030204" pitchFamily="18" charset="0"/>
                        <a:cs typeface="Arial" panose="020B0604020202020204" pitchFamily="34" charset="0"/>
                      </a:rPr>
                      <m:t>𝑪</m:t>
                    </m:r>
                  </m:oMath>
                </a14:m>
                <a:r>
                  <a:rPr lang="en-IN" sz="1800" b="1" dirty="0" smtClean="0">
                    <a:latin typeface="Arial" panose="020B0604020202020204" pitchFamily="34" charset="0"/>
                    <a:cs typeface="Arial" panose="020B0604020202020204" pitchFamily="34" charset="0"/>
                  </a:rPr>
                  <a:t> for an applied bias of 0.2V</a:t>
                </a:r>
              </a:p>
              <a:p>
                <a:pPr marL="0" indent="0" algn="just">
                  <a:buNone/>
                </a:pPr>
                <a:endParaRPr lang="en-IN" sz="1800" b="1" dirty="0" smtClean="0">
                  <a:latin typeface="Arial" panose="020B0604020202020204" pitchFamily="34" charset="0"/>
                  <a:cs typeface="Arial" panose="020B0604020202020204" pitchFamily="34" charset="0"/>
                </a:endParaRPr>
              </a:p>
              <a:p>
                <a:pPr marL="0" indent="0" algn="just">
                  <a:buNone/>
                </a:pPr>
                <a:r>
                  <a:rPr lang="en-IN" sz="1800" dirty="0" smtClean="0">
                    <a:latin typeface="Arial" panose="020B0604020202020204" pitchFamily="34" charset="0"/>
                    <a:cs typeface="Arial" panose="020B0604020202020204" pitchFamily="34" charset="0"/>
                  </a:rPr>
                  <a:t>T</a:t>
                </a:r>
                <a:r>
                  <a:rPr lang="en-IN" sz="1800" dirty="0">
                    <a:latin typeface="Arial" panose="020B0604020202020204" pitchFamily="34" charset="0"/>
                    <a:cs typeface="Arial" panose="020B0604020202020204" pitchFamily="34" charset="0"/>
                  </a:rPr>
                  <a:t>=</a:t>
                </a:r>
                <a14:m>
                  <m:oMath xmlns:m="http://schemas.openxmlformats.org/officeDocument/2006/math">
                    <m:sSup>
                      <m:sSupPr>
                        <m:ctrlPr>
                          <a:rPr lang="en-IN" sz="1800" i="1">
                            <a:latin typeface="Cambria Math" panose="02040503050406030204" pitchFamily="18" charset="0"/>
                            <a:cs typeface="Arial" panose="020B0604020202020204" pitchFamily="34" charset="0"/>
                          </a:rPr>
                        </m:ctrlPr>
                      </m:sSupPr>
                      <m:e>
                        <m:r>
                          <a:rPr lang="en-IN" sz="1800" i="1">
                            <a:latin typeface="Cambria Math" panose="02040503050406030204" pitchFamily="18" charset="0"/>
                            <a:cs typeface="Arial" panose="020B0604020202020204" pitchFamily="34" charset="0"/>
                          </a:rPr>
                          <m:t>2</m:t>
                        </m:r>
                        <m:r>
                          <a:rPr lang="en-IN" sz="1800" b="0" i="1" smtClean="0">
                            <a:latin typeface="Cambria Math" panose="02040503050406030204" pitchFamily="18" charset="0"/>
                            <a:cs typeface="Arial" panose="020B0604020202020204" pitchFamily="34" charset="0"/>
                          </a:rPr>
                          <m:t>7</m:t>
                        </m:r>
                      </m:e>
                      <m:sup>
                        <m:r>
                          <a:rPr lang="en-IN" sz="1800" i="1">
                            <a:latin typeface="Cambria Math" panose="02040503050406030204" pitchFamily="18" charset="0"/>
                            <a:cs typeface="Arial" panose="020B0604020202020204" pitchFamily="34" charset="0"/>
                          </a:rPr>
                          <m:t>0</m:t>
                        </m:r>
                      </m:sup>
                    </m:sSup>
                  </m:oMath>
                </a14:m>
                <a:r>
                  <a:rPr lang="en-IN" sz="1800" dirty="0">
                    <a:latin typeface="Arial" panose="020B0604020202020204" pitchFamily="34" charset="0"/>
                    <a:cs typeface="Arial" panose="020B0604020202020204" pitchFamily="34" charset="0"/>
                  </a:rPr>
                  <a:t>C = </a:t>
                </a:r>
                <a:r>
                  <a:rPr lang="en-IN" sz="1800" dirty="0" smtClean="0">
                    <a:latin typeface="Arial" panose="020B0604020202020204" pitchFamily="34" charset="0"/>
                    <a:cs typeface="Arial" panose="020B0604020202020204" pitchFamily="34" charset="0"/>
                  </a:rPr>
                  <a:t>300K          Ge </a:t>
                </a:r>
                <a:r>
                  <a:rPr lang="en-IN" sz="1800" dirty="0">
                    <a:latin typeface="Arial" panose="020B0604020202020204" pitchFamily="34" charset="0"/>
                    <a:cs typeface="Arial" panose="020B0604020202020204" pitchFamily="34" charset="0"/>
                  </a:rPr>
                  <a:t>diode → </a:t>
                </a:r>
                <a:r>
                  <a:rPr lang="el-GR" sz="1800" dirty="0">
                    <a:latin typeface="Arial" panose="020B0604020202020204" pitchFamily="34" charset="0"/>
                    <a:cs typeface="Arial" panose="020B0604020202020204" pitchFamily="34" charset="0"/>
                  </a:rPr>
                  <a:t>η</a:t>
                </a:r>
                <a:r>
                  <a:rPr lang="en-IN" sz="1800" dirty="0" smtClean="0">
                    <a:latin typeface="Arial" panose="020B0604020202020204" pitchFamily="34" charset="0"/>
                    <a:cs typeface="Arial" panose="020B0604020202020204" pitchFamily="34" charset="0"/>
                  </a:rPr>
                  <a:t>=1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b="0" i="1" smtClean="0">
                            <a:latin typeface="Cambria Math" panose="02040503050406030204" pitchFamily="18" charset="0"/>
                            <a:cs typeface="Arial" panose="020B0604020202020204" pitchFamily="34" charset="0"/>
                          </a:rPr>
                          <m:t>𝐷</m:t>
                        </m:r>
                      </m:sub>
                    </m:sSub>
                  </m:oMath>
                </a14:m>
                <a:r>
                  <a:rPr lang="en-IN" sz="1800" dirty="0" smtClean="0">
                    <a:latin typeface="Arial" panose="020B0604020202020204" pitchFamily="34" charset="0"/>
                    <a:cs typeface="Arial" panose="020B0604020202020204" pitchFamily="34" charset="0"/>
                  </a:rPr>
                  <a:t>=0.2V</a:t>
                </a:r>
                <a:endParaRPr lang="en-IN" sz="1800" dirty="0">
                  <a:latin typeface="Arial" panose="020B0604020202020204" pitchFamily="34" charset="0"/>
                  <a:cs typeface="Arial" panose="020B0604020202020204" pitchFamily="34" charset="0"/>
                </a:endParaRPr>
              </a:p>
              <a:p>
                <a:pPr marL="0" indent="0" algn="just">
                  <a:buNone/>
                </a:pP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𝑇</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a:rPr lang="en-IN" sz="1800" b="0" i="1" smtClean="0">
                            <a:latin typeface="Cambria Math" panose="02040503050406030204" pitchFamily="18" charset="0"/>
                            <a:cs typeface="Arial" panose="020B0604020202020204" pitchFamily="34" charset="0"/>
                          </a:rPr>
                          <m:t>300</m:t>
                        </m:r>
                      </m:num>
                      <m:den>
                        <m:r>
                          <a:rPr lang="en-IN" sz="1800" i="1">
                            <a:latin typeface="Cambria Math" panose="02040503050406030204" pitchFamily="18" charset="0"/>
                            <a:cs typeface="Arial" panose="020B0604020202020204" pitchFamily="34" charset="0"/>
                          </a:rPr>
                          <m:t>11600</m:t>
                        </m:r>
                      </m:den>
                    </m:f>
                  </m:oMath>
                </a14:m>
                <a:r>
                  <a:rPr lang="en-IN" sz="1800" dirty="0">
                    <a:latin typeface="Arial" panose="020B0604020202020204" pitchFamily="34" charset="0"/>
                    <a:cs typeface="Arial" panose="020B0604020202020204" pitchFamily="34" charset="0"/>
                  </a:rPr>
                  <a:t> = </a:t>
                </a:r>
                <a:r>
                  <a:rPr lang="en-IN" sz="1800" dirty="0" smtClean="0">
                    <a:latin typeface="Arial" panose="020B0604020202020204" pitchFamily="34" charset="0"/>
                    <a:cs typeface="Arial" panose="020B0604020202020204" pitchFamily="34" charset="0"/>
                  </a:rPr>
                  <a:t>25.86mV</a:t>
                </a:r>
                <a:endParaRPr lang="en-IN"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 </a:t>
                </a:r>
                <a:r>
                  <a:rPr lang="en-US" altLang="en-US" sz="1800" dirty="0" smtClean="0">
                    <a:latin typeface="Arial" panose="020B0604020202020204" pitchFamily="34" charset="0"/>
                    <a:cs typeface="Arial" panose="020B0604020202020204" pitchFamily="34" charset="0"/>
                  </a:rPr>
                  <a:t>= 2.283mA</a:t>
                </a:r>
              </a:p>
              <a:p>
                <a:pPr marL="0" indent="0" algn="just">
                  <a:buNone/>
                </a:pPr>
                <a:endParaRPr lang="en-US" altLang="en-US" sz="1800" dirty="0" smtClean="0">
                  <a:latin typeface="Arial" panose="020B0604020202020204" pitchFamily="34" charset="0"/>
                  <a:cs typeface="Arial" panose="020B0604020202020204" pitchFamily="34" charset="0"/>
                </a:endParaRPr>
              </a:p>
              <a:p>
                <a:pPr marL="0" indent="0">
                  <a:buNone/>
                </a:pPr>
                <a:r>
                  <a:rPr lang="en-IN" sz="1800" dirty="0" smtClean="0">
                    <a:latin typeface="Arial" panose="020B0604020202020204" pitchFamily="34" charset="0"/>
                    <a:cs typeface="Arial" panose="020B0604020202020204" pitchFamily="34" charset="0"/>
                  </a:rPr>
                  <a:t>Static resistance </a:t>
                </a:r>
                <a14:m>
                  <m:oMath xmlns:m="http://schemas.openxmlformats.org/officeDocument/2006/math">
                    <m:sSub>
                      <m:sSubPr>
                        <m:ctrlPr>
                          <a:rPr lang="en-IN" sz="1800" i="1" smtClean="0">
                            <a:latin typeface="Cambria Math" panose="02040503050406030204" pitchFamily="18" charset="0"/>
                            <a:cs typeface="Arial" panose="020B0604020202020204" pitchFamily="34" charset="0"/>
                          </a:rPr>
                        </m:ctrlPr>
                      </m:sSubPr>
                      <m:e>
                        <m:r>
                          <a:rPr lang="en-IN" sz="1800" b="0" i="1" smtClean="0">
                            <a:latin typeface="Cambria Math" panose="02040503050406030204" pitchFamily="18" charset="0"/>
                            <a:cs typeface="Arial" panose="020B0604020202020204" pitchFamily="34" charset="0"/>
                          </a:rPr>
                          <m:t>𝑅</m:t>
                        </m:r>
                      </m:e>
                      <m:sub>
                        <m:r>
                          <a:rPr lang="en-IN" sz="1800" b="0" i="1" smtClean="0">
                            <a:latin typeface="Cambria Math" panose="02040503050406030204" pitchFamily="18" charset="0"/>
                            <a:cs typeface="Arial" panose="020B0604020202020204" pitchFamily="34" charset="0"/>
                          </a:rPr>
                          <m:t>𝐷</m:t>
                        </m:r>
                      </m:sub>
                    </m:sSub>
                  </m:oMath>
                </a14:m>
                <a:r>
                  <a:rPr lang="en-IN" sz="1800" dirty="0" smtClean="0">
                    <a:latin typeface="Arial" panose="020B0604020202020204" pitchFamily="34" charset="0"/>
                    <a:cs typeface="Arial" panose="020B0604020202020204" pitchFamily="34" charset="0"/>
                  </a:rPr>
                  <a:t>= </a:t>
                </a:r>
                <a14:m>
                  <m:oMath xmlns:m="http://schemas.openxmlformats.org/officeDocument/2006/math">
                    <m:f>
                      <m:fPr>
                        <m:ctrlPr>
                          <a:rPr lang="en-IN" sz="1800" i="1" smtClean="0">
                            <a:latin typeface="Cambria Math" panose="02040503050406030204" pitchFamily="18" charset="0"/>
                            <a:cs typeface="Arial" panose="020B0604020202020204" pitchFamily="34" charset="0"/>
                          </a:rPr>
                        </m:ctrlPr>
                      </m:fPr>
                      <m:num>
                        <m:sSub>
                          <m:sSubPr>
                            <m:ctrlPr>
                              <a:rPr lang="en-IN" sz="1800" i="1" smtClean="0">
                                <a:latin typeface="Cambria Math" panose="02040503050406030204" pitchFamily="18" charset="0"/>
                                <a:cs typeface="Arial" panose="020B0604020202020204" pitchFamily="34" charset="0"/>
                              </a:rPr>
                            </m:ctrlPr>
                          </m:sSubPr>
                          <m:e>
                            <m:r>
                              <a:rPr lang="en-IN" sz="1800" b="0" i="1" smtClean="0">
                                <a:latin typeface="Cambria Math" panose="02040503050406030204" pitchFamily="18" charset="0"/>
                                <a:cs typeface="Arial" panose="020B0604020202020204" pitchFamily="34" charset="0"/>
                              </a:rPr>
                              <m:t>𝑉</m:t>
                            </m:r>
                          </m:e>
                          <m:sub>
                            <m:r>
                              <a:rPr lang="en-IN" sz="1800" b="0" i="1" smtClean="0">
                                <a:latin typeface="Cambria Math" panose="02040503050406030204" pitchFamily="18" charset="0"/>
                                <a:cs typeface="Arial" panose="020B0604020202020204" pitchFamily="34" charset="0"/>
                              </a:rPr>
                              <m:t>𝐷</m:t>
                            </m:r>
                          </m:sub>
                        </m:sSub>
                      </m:num>
                      <m:den>
                        <m:sSub>
                          <m:sSubPr>
                            <m:ctrlPr>
                              <a:rPr lang="en-IN" sz="1800" i="1" smtClean="0">
                                <a:latin typeface="Cambria Math" panose="02040503050406030204" pitchFamily="18" charset="0"/>
                                <a:cs typeface="Arial" panose="020B0604020202020204" pitchFamily="34" charset="0"/>
                              </a:rPr>
                            </m:ctrlPr>
                          </m:sSubPr>
                          <m:e>
                            <m:r>
                              <a:rPr lang="en-IN" sz="1800" b="0" i="1" smtClean="0">
                                <a:latin typeface="Cambria Math" panose="02040503050406030204" pitchFamily="18" charset="0"/>
                                <a:cs typeface="Arial" panose="020B0604020202020204" pitchFamily="34" charset="0"/>
                              </a:rPr>
                              <m:t>𝐼</m:t>
                            </m:r>
                          </m:e>
                          <m:sub>
                            <m:r>
                              <a:rPr lang="en-IN" sz="1800" b="0" i="1" smtClean="0">
                                <a:latin typeface="Cambria Math" panose="02040503050406030204" pitchFamily="18" charset="0"/>
                                <a:cs typeface="Arial" panose="020B0604020202020204" pitchFamily="34" charset="0"/>
                              </a:rPr>
                              <m:t>𝐷</m:t>
                            </m:r>
                          </m:sub>
                        </m:sSub>
                      </m:den>
                    </m:f>
                  </m:oMath>
                </a14:m>
                <a:r>
                  <a:rPr lang="en-IN" sz="1800" dirty="0" smtClean="0">
                    <a:latin typeface="Arial" panose="020B0604020202020204" pitchFamily="34" charset="0"/>
                    <a:cs typeface="Arial" panose="020B0604020202020204" pitchFamily="34" charset="0"/>
                  </a:rPr>
                  <a:t>= 87.60</a:t>
                </a:r>
                <a:r>
                  <a:rPr lang="el-GR" sz="1800" dirty="0" smtClean="0">
                    <a:latin typeface="Arial" panose="020B0604020202020204" pitchFamily="34" charset="0"/>
                    <a:cs typeface="Arial" panose="020B0604020202020204" pitchFamily="34" charset="0"/>
                  </a:rPr>
                  <a:t>Ω</a:t>
                </a:r>
                <a:endParaRPr lang="en-IN" sz="1800" dirty="0" smtClean="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dirty="0" smtClean="0">
                    <a:latin typeface="Arial" panose="020B0604020202020204" pitchFamily="34" charset="0"/>
                    <a:cs typeface="Arial" panose="020B0604020202020204" pitchFamily="34" charset="0"/>
                  </a:rPr>
                  <a:t>Dynamic resistance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b="0" i="1" smtClean="0">
                            <a:latin typeface="Cambria Math" panose="02040503050406030204" pitchFamily="18" charset="0"/>
                            <a:cs typeface="Arial" panose="020B0604020202020204" pitchFamily="34" charset="0"/>
                          </a:rPr>
                          <m:t>𝑟</m:t>
                        </m:r>
                      </m:e>
                      <m:sub>
                        <m:r>
                          <a:rPr lang="en-IN" sz="1800" b="0" i="1" smtClean="0">
                            <a:latin typeface="Cambria Math" panose="02040503050406030204" pitchFamily="18" charset="0"/>
                            <a:cs typeface="Arial" panose="020B0604020202020204" pitchFamily="34" charset="0"/>
                          </a:rPr>
                          <m:t>𝑑</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num>
                      <m:den>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b="0" i="1" smtClean="0">
                                <a:latin typeface="Cambria Math" panose="02040503050406030204" pitchFamily="18" charset="0"/>
                                <a:cs typeface="Arial" panose="020B0604020202020204" pitchFamily="34" charset="0"/>
                              </a:rPr>
                              <m:t>0</m:t>
                            </m:r>
                          </m:sub>
                        </m:sSub>
                        <m:r>
                          <a:rPr lang="en-IN" sz="1800" b="0" i="1" smtClean="0">
                            <a:latin typeface="Cambria Math" panose="02040503050406030204" pitchFamily="18" charset="0"/>
                            <a:cs typeface="Arial" panose="020B0604020202020204" pitchFamily="34" charset="0"/>
                          </a:rPr>
                          <m:t>+</m:t>
                        </m:r>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𝐷</m:t>
                            </m:r>
                          </m:sub>
                        </m:sSub>
                      </m:den>
                    </m:f>
                  </m:oMath>
                </a14:m>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11.32</a:t>
                </a:r>
                <a:r>
                  <a:rPr lang="el-GR" sz="1800" dirty="0" smtClean="0">
                    <a:latin typeface="Arial" panose="020B0604020202020204" pitchFamily="34" charset="0"/>
                    <a:cs typeface="Arial" panose="020B0604020202020204" pitchFamily="34" charset="0"/>
                  </a:rPr>
                  <a:t>Ω</a:t>
                </a:r>
                <a:endParaRPr lang="en-IN"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066800"/>
                <a:ext cx="8229600" cy="5059363"/>
              </a:xfrm>
              <a:blipFill>
                <a:blip r:embed="rId2"/>
                <a:stretch>
                  <a:fillRect l="-593" t="-602" r="-593"/>
                </a:stretch>
              </a:blipFill>
            </p:spPr>
            <p:txBody>
              <a:bodyPr/>
              <a:lstStyle/>
              <a:p>
                <a:r>
                  <a:rPr lang="en-IN">
                    <a:noFill/>
                  </a:rPr>
                  <a:t> </a:t>
                </a:r>
              </a:p>
            </p:txBody>
          </p:sp>
        </mc:Fallback>
      </mc:AlternateContent>
      <p:sp>
        <p:nvSpPr>
          <p:cNvPr id="4" name="Rectangle 3"/>
          <p:cNvSpPr/>
          <p:nvPr/>
        </p:nvSpPr>
        <p:spPr>
          <a:xfrm>
            <a:off x="1676400" y="23622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657600" y="29718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124200" y="3668712"/>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657600" y="4548981"/>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5" grpId="0" animBg="1"/>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69900" y="-76200"/>
            <a:ext cx="8229600" cy="827088"/>
          </a:xfrm>
        </p:spPr>
        <p:txBody>
          <a:bodyPr/>
          <a:lstStyle/>
          <a:p>
            <a:r>
              <a:rPr lang="en-IN" altLang="en-US" smtClean="0"/>
              <a:t>Example</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914400"/>
                <a:ext cx="8229600" cy="5211763"/>
              </a:xfrm>
            </p:spPr>
            <p:txBody>
              <a:bodyPr/>
              <a:lstStyle/>
              <a:p>
                <a:pPr marL="0" indent="0" algn="just">
                  <a:buNone/>
                </a:pPr>
                <a:r>
                  <a:rPr lang="en-IN" sz="1800" b="1" dirty="0" smtClean="0">
                    <a:latin typeface="Arial" panose="020B0604020202020204" pitchFamily="34" charset="0"/>
                    <a:cs typeface="Arial" panose="020B0604020202020204" pitchFamily="34" charset="0"/>
                  </a:rPr>
                  <a:t>Q4. </a:t>
                </a:r>
                <a:r>
                  <a:rPr lang="en-IN" sz="1800" b="1" dirty="0">
                    <a:latin typeface="Arial" panose="020B0604020202020204" pitchFamily="34" charset="0"/>
                    <a:cs typeface="Arial" panose="020B0604020202020204" pitchFamily="34" charset="0"/>
                  </a:rPr>
                  <a:t>Find the </a:t>
                </a:r>
                <a:r>
                  <a:rPr lang="en-IN" sz="1800" b="1" dirty="0" smtClean="0">
                    <a:latin typeface="Arial" panose="020B0604020202020204" pitchFamily="34" charset="0"/>
                    <a:cs typeface="Arial" panose="020B0604020202020204" pitchFamily="34" charset="0"/>
                  </a:rPr>
                  <a:t>dynamic forward and reverse resistance of </a:t>
                </a:r>
                <a:r>
                  <a:rPr lang="en-IN" sz="1800" b="1" dirty="0">
                    <a:latin typeface="Arial" panose="020B0604020202020204" pitchFamily="34" charset="0"/>
                    <a:cs typeface="Arial" panose="020B0604020202020204" pitchFamily="34" charset="0"/>
                  </a:rPr>
                  <a:t>a Germanium diode having reverse saturation current of </a:t>
                </a:r>
                <a:r>
                  <a:rPr lang="en-IN" sz="1800" b="1" dirty="0" smtClean="0">
                    <a:latin typeface="Arial" panose="020B0604020202020204" pitchFamily="34" charset="0"/>
                    <a:cs typeface="Arial" panose="020B0604020202020204" pitchFamily="34" charset="0"/>
                  </a:rPr>
                  <a:t>30µA </a:t>
                </a:r>
                <a:r>
                  <a:rPr lang="en-IN" sz="1800" b="1" dirty="0">
                    <a:latin typeface="Arial" panose="020B0604020202020204" pitchFamily="34" charset="0"/>
                    <a:cs typeface="Arial" panose="020B0604020202020204" pitchFamily="34" charset="0"/>
                  </a:rPr>
                  <a:t>at </a:t>
                </a:r>
                <a14:m>
                  <m:oMath xmlns:m="http://schemas.openxmlformats.org/officeDocument/2006/math">
                    <m:sSup>
                      <m:sSupPr>
                        <m:ctrlPr>
                          <a:rPr lang="en-IN" sz="1800" b="1" i="1">
                            <a:latin typeface="Cambria Math" panose="02040503050406030204" pitchFamily="18" charset="0"/>
                            <a:cs typeface="Arial" panose="020B0604020202020204" pitchFamily="34" charset="0"/>
                          </a:rPr>
                        </m:ctrlPr>
                      </m:sSupPr>
                      <m:e>
                        <m:r>
                          <a:rPr lang="en-IN" sz="1800" b="1" i="1" smtClean="0">
                            <a:latin typeface="Cambria Math" panose="02040503050406030204" pitchFamily="18" charset="0"/>
                            <a:cs typeface="Arial" panose="020B0604020202020204" pitchFamily="34" charset="0"/>
                          </a:rPr>
                          <m:t>𝟏𝟐𝟓</m:t>
                        </m:r>
                      </m:e>
                      <m:sup>
                        <m:r>
                          <a:rPr lang="en-IN" sz="1800" b="1" i="1">
                            <a:latin typeface="Cambria Math" panose="02040503050406030204" pitchFamily="18" charset="0"/>
                            <a:cs typeface="Arial" panose="020B0604020202020204" pitchFamily="34" charset="0"/>
                          </a:rPr>
                          <m:t>𝟎</m:t>
                        </m:r>
                      </m:sup>
                    </m:sSup>
                    <m:r>
                      <a:rPr lang="en-IN" sz="1800" b="1" i="1">
                        <a:latin typeface="Cambria Math" panose="02040503050406030204" pitchFamily="18" charset="0"/>
                        <a:cs typeface="Arial" panose="020B0604020202020204" pitchFamily="34" charset="0"/>
                      </a:rPr>
                      <m:t>𝑪</m:t>
                    </m:r>
                  </m:oMath>
                </a14:m>
                <a:r>
                  <a:rPr lang="en-IN" sz="1800" b="1" dirty="0">
                    <a:latin typeface="Arial" panose="020B0604020202020204" pitchFamily="34" charset="0"/>
                    <a:cs typeface="Arial" panose="020B0604020202020204" pitchFamily="34" charset="0"/>
                  </a:rPr>
                  <a:t> for an applied bias of </a:t>
                </a:r>
                <a:r>
                  <a:rPr lang="en-IN" sz="1800" b="1" dirty="0" smtClean="0">
                    <a:latin typeface="Arial" panose="020B0604020202020204" pitchFamily="34" charset="0"/>
                    <a:cs typeface="Arial" panose="020B0604020202020204" pitchFamily="34" charset="0"/>
                  </a:rPr>
                  <a:t>0.2V</a:t>
                </a:r>
              </a:p>
              <a:p>
                <a:pPr marL="0" indent="0" algn="just">
                  <a:buNone/>
                </a:pPr>
                <a:endParaRPr lang="en-IN" sz="1800" b="1" dirty="0">
                  <a:latin typeface="Arial" panose="020B0604020202020204" pitchFamily="34" charset="0"/>
                  <a:cs typeface="Arial" panose="020B0604020202020204" pitchFamily="34" charset="0"/>
                </a:endParaRPr>
              </a:p>
              <a:p>
                <a:pPr marL="0" indent="0" algn="just">
                  <a:buNone/>
                </a:pPr>
                <a:r>
                  <a:rPr lang="en-IN" sz="1800" i="1" dirty="0" smtClean="0">
                    <a:latin typeface="Arial" panose="020B0604020202020204" pitchFamily="34" charset="0"/>
                    <a:cs typeface="Arial" panose="020B0604020202020204" pitchFamily="34" charset="0"/>
                  </a:rPr>
                  <a:t>During forward bias:</a:t>
                </a:r>
              </a:p>
              <a:p>
                <a:pPr marL="0" indent="0" algn="just">
                  <a:buNone/>
                </a:pPr>
                <a:endParaRPr lang="en-IN" sz="1800" dirty="0" smtClean="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T=</a:t>
                </a:r>
                <a14:m>
                  <m:oMath xmlns:m="http://schemas.openxmlformats.org/officeDocument/2006/math">
                    <m:sSup>
                      <m:sSupPr>
                        <m:ctrlPr>
                          <a:rPr lang="en-IN" sz="1800" i="1">
                            <a:latin typeface="Cambria Math" panose="02040503050406030204" pitchFamily="18" charset="0"/>
                            <a:cs typeface="Arial" panose="020B0604020202020204" pitchFamily="34" charset="0"/>
                          </a:rPr>
                        </m:ctrlPr>
                      </m:sSupPr>
                      <m:e>
                        <m:r>
                          <a:rPr lang="en-IN" sz="1800" b="0" i="1" smtClean="0">
                            <a:latin typeface="Cambria Math" panose="02040503050406030204" pitchFamily="18" charset="0"/>
                            <a:cs typeface="Arial" panose="020B0604020202020204" pitchFamily="34" charset="0"/>
                          </a:rPr>
                          <m:t>125</m:t>
                        </m:r>
                      </m:e>
                      <m:sup>
                        <m:r>
                          <a:rPr lang="en-IN" sz="1800" i="1">
                            <a:latin typeface="Cambria Math" panose="02040503050406030204" pitchFamily="18" charset="0"/>
                            <a:cs typeface="Arial" panose="020B0604020202020204" pitchFamily="34" charset="0"/>
                          </a:rPr>
                          <m:t>0</m:t>
                        </m:r>
                      </m:sup>
                    </m:sSup>
                  </m:oMath>
                </a14:m>
                <a:r>
                  <a:rPr lang="en-IN" sz="1800" dirty="0">
                    <a:latin typeface="Arial" panose="020B0604020202020204" pitchFamily="34" charset="0"/>
                    <a:cs typeface="Arial" panose="020B0604020202020204" pitchFamily="34" charset="0"/>
                  </a:rPr>
                  <a:t>C = </a:t>
                </a:r>
                <a:r>
                  <a:rPr lang="en-IN" sz="1800" dirty="0" smtClean="0">
                    <a:latin typeface="Arial" panose="020B0604020202020204" pitchFamily="34" charset="0"/>
                    <a:cs typeface="Arial" panose="020B0604020202020204" pitchFamily="34" charset="0"/>
                  </a:rPr>
                  <a:t>398K          </a:t>
                </a:r>
                <a:r>
                  <a:rPr lang="en-IN" sz="1800" dirty="0">
                    <a:latin typeface="Arial" panose="020B0604020202020204" pitchFamily="34" charset="0"/>
                    <a:cs typeface="Arial" panose="020B0604020202020204" pitchFamily="34" charset="0"/>
                  </a:rPr>
                  <a:t>Ge diode → </a:t>
                </a:r>
                <a:r>
                  <a:rPr lang="el-GR" sz="1800" dirty="0">
                    <a:latin typeface="Arial" panose="020B0604020202020204" pitchFamily="34" charset="0"/>
                    <a:cs typeface="Arial" panose="020B0604020202020204" pitchFamily="34" charset="0"/>
                  </a:rPr>
                  <a:t>η</a:t>
                </a:r>
                <a:r>
                  <a:rPr lang="en-IN" sz="1800" dirty="0">
                    <a:latin typeface="Arial" panose="020B0604020202020204" pitchFamily="34" charset="0"/>
                    <a:cs typeface="Arial" panose="020B0604020202020204" pitchFamily="34" charset="0"/>
                  </a:rPr>
                  <a:t>=1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𝐷</m:t>
                        </m:r>
                      </m:sub>
                    </m:sSub>
                  </m:oMath>
                </a14:m>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0.2V</a:t>
                </a: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𝑇</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a:rPr lang="en-IN" sz="1800" b="0" i="1" smtClean="0">
                            <a:latin typeface="Cambria Math" panose="02040503050406030204" pitchFamily="18" charset="0"/>
                            <a:cs typeface="Arial" panose="020B0604020202020204" pitchFamily="34" charset="0"/>
                          </a:rPr>
                          <m:t>398</m:t>
                        </m:r>
                      </m:num>
                      <m:den>
                        <m:r>
                          <a:rPr lang="en-IN" sz="1800" i="1">
                            <a:latin typeface="Cambria Math" panose="02040503050406030204" pitchFamily="18" charset="0"/>
                            <a:cs typeface="Arial" panose="020B0604020202020204" pitchFamily="34" charset="0"/>
                          </a:rPr>
                          <m:t>11600</m:t>
                        </m:r>
                      </m:den>
                    </m:f>
                  </m:oMath>
                </a14:m>
                <a:r>
                  <a:rPr lang="en-IN" sz="1800" dirty="0">
                    <a:latin typeface="Arial" panose="020B0604020202020204" pitchFamily="34" charset="0"/>
                    <a:cs typeface="Arial" panose="020B0604020202020204" pitchFamily="34" charset="0"/>
                  </a:rPr>
                  <a:t> = </a:t>
                </a:r>
                <a:r>
                  <a:rPr lang="en-IN" sz="1800" dirty="0" smtClean="0">
                    <a:latin typeface="Arial" panose="020B0604020202020204" pitchFamily="34" charset="0"/>
                    <a:cs typeface="Arial" panose="020B0604020202020204" pitchFamily="34" charset="0"/>
                  </a:rPr>
                  <a:t>34.31mV</a:t>
                </a:r>
                <a:endParaRPr lang="en-IN"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 = </a:t>
                </a:r>
                <a:r>
                  <a:rPr lang="en-US" altLang="en-US" sz="1800" dirty="0" smtClean="0">
                    <a:latin typeface="Arial" panose="020B0604020202020204" pitchFamily="34" charset="0"/>
                    <a:cs typeface="Arial" panose="020B0604020202020204" pitchFamily="34" charset="0"/>
                  </a:rPr>
                  <a:t>10.172mA</a:t>
                </a:r>
                <a:endParaRPr lang="en-US" altLang="en-US" sz="1800" dirty="0">
                  <a:latin typeface="Arial" panose="020B0604020202020204" pitchFamily="34" charset="0"/>
                  <a:cs typeface="Arial" panose="020B0604020202020204" pitchFamily="34" charset="0"/>
                </a:endParaRPr>
              </a:p>
              <a:p>
                <a:pPr marL="0" indent="0" algn="just">
                  <a:buNone/>
                </a:pPr>
                <a:endParaRPr lang="en-US" altLang="en-US"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Dynamic </a:t>
                </a:r>
                <a:r>
                  <a:rPr lang="en-IN" sz="1800" dirty="0" smtClean="0">
                    <a:latin typeface="Arial" panose="020B0604020202020204" pitchFamily="34" charset="0"/>
                    <a:cs typeface="Arial" panose="020B0604020202020204" pitchFamily="34" charset="0"/>
                  </a:rPr>
                  <a:t>forward resistance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𝑟</m:t>
                        </m:r>
                      </m:e>
                      <m:sub>
                        <m:r>
                          <a:rPr lang="en-IN" sz="1800" i="1">
                            <a:latin typeface="Cambria Math" panose="02040503050406030204" pitchFamily="18" charset="0"/>
                            <a:cs typeface="Arial" panose="020B0604020202020204" pitchFamily="34" charset="0"/>
                          </a:rPr>
                          <m:t>𝑑</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num>
                      <m:den>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0</m:t>
                            </m:r>
                          </m:sub>
                        </m:sSub>
                        <m:r>
                          <a:rPr lang="en-IN" sz="1800" i="1">
                            <a:latin typeface="Cambria Math" panose="02040503050406030204" pitchFamily="18" charset="0"/>
                            <a:cs typeface="Arial" panose="020B0604020202020204" pitchFamily="34" charset="0"/>
                          </a:rPr>
                          <m:t>+</m:t>
                        </m:r>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𝐷</m:t>
                            </m:r>
                          </m:sub>
                        </m:sSub>
                      </m:den>
                    </m:f>
                  </m:oMath>
                </a14:m>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3.36</a:t>
                </a:r>
                <a:r>
                  <a:rPr lang="el-GR" sz="1800" dirty="0" smtClean="0">
                    <a:latin typeface="Arial" panose="020B0604020202020204" pitchFamily="34" charset="0"/>
                    <a:cs typeface="Arial" panose="020B0604020202020204" pitchFamily="34" charset="0"/>
                  </a:rPr>
                  <a:t>Ω</a:t>
                </a:r>
                <a:endParaRPr lang="en-IN" sz="1800" dirty="0">
                  <a:latin typeface="Arial" panose="020B0604020202020204" pitchFamily="34" charset="0"/>
                  <a:cs typeface="Arial" panose="020B0604020202020204" pitchFamily="34" charset="0"/>
                </a:endParaRPr>
              </a:p>
              <a:p>
                <a:pPr marL="0" indent="0" algn="just">
                  <a:buNone/>
                </a:pPr>
                <a:endParaRPr lang="en-IN" sz="1800" dirty="0" smtClean="0">
                  <a:latin typeface="Arial" panose="020B0604020202020204" pitchFamily="34" charset="0"/>
                  <a:cs typeface="Arial" panose="020B0604020202020204" pitchFamily="34" charset="0"/>
                </a:endParaRP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endParaRPr lang="en-IN" sz="1800" dirty="0" smtClean="0">
                  <a:latin typeface="Arial" panose="020B0604020202020204" pitchFamily="34" charset="0"/>
                  <a:cs typeface="Arial" panose="020B0604020202020204" pitchFamily="34" charset="0"/>
                </a:endParaRPr>
              </a:p>
              <a:p>
                <a:pPr marL="0" indent="0" algn="just">
                  <a:buNone/>
                </a:pPr>
                <a:endParaRPr lang="en-IN" sz="1800" b="1" dirty="0">
                  <a:latin typeface="Arial" panose="020B0604020202020204" pitchFamily="34" charset="0"/>
                  <a:cs typeface="Arial" panose="020B0604020202020204" pitchFamily="34" charset="0"/>
                </a:endParaRPr>
              </a:p>
              <a:p>
                <a:pPr marL="0" indent="0" algn="just">
                  <a:buNone/>
                </a:pPr>
                <a:endParaRPr lang="en-IN" b="1" dirty="0">
                  <a:latin typeface="Arial" panose="020B0604020202020204" pitchFamily="34" charset="0"/>
                  <a:cs typeface="Arial" panose="020B0604020202020204" pitchFamily="34" charset="0"/>
                </a:endParaRPr>
              </a:p>
              <a:p>
                <a:pPr marL="0" indent="0">
                  <a:buNone/>
                </a:pP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914400"/>
                <a:ext cx="8229600" cy="5211763"/>
              </a:xfrm>
              <a:blipFill>
                <a:blip r:embed="rId2"/>
                <a:stretch>
                  <a:fillRect l="-593" t="-585" r="-593"/>
                </a:stretch>
              </a:blipFill>
            </p:spPr>
            <p:txBody>
              <a:bodyPr/>
              <a:lstStyle/>
              <a:p>
                <a:r>
                  <a:rPr lang="en-IN">
                    <a:noFill/>
                  </a:rPr>
                  <a:t> </a:t>
                </a:r>
              </a:p>
            </p:txBody>
          </p:sp>
        </mc:Fallback>
      </mc:AlternateContent>
      <p:sp>
        <p:nvSpPr>
          <p:cNvPr id="4" name="Rectangle 3"/>
          <p:cNvSpPr/>
          <p:nvPr/>
        </p:nvSpPr>
        <p:spPr>
          <a:xfrm>
            <a:off x="1676400" y="3520281"/>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657600" y="41148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419600" y="5120481"/>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lgn="just">
                  <a:buNone/>
                </a:pPr>
                <a:r>
                  <a:rPr lang="en-IN" sz="1800" i="1" dirty="0">
                    <a:latin typeface="Arial" panose="020B0604020202020204" pitchFamily="34" charset="0"/>
                    <a:cs typeface="Arial" panose="020B0604020202020204" pitchFamily="34" charset="0"/>
                  </a:rPr>
                  <a:t>During </a:t>
                </a:r>
                <a:r>
                  <a:rPr lang="en-IN" sz="1800" i="1" dirty="0" smtClean="0">
                    <a:latin typeface="Arial" panose="020B0604020202020204" pitchFamily="34" charset="0"/>
                    <a:cs typeface="Arial" panose="020B0604020202020204" pitchFamily="34" charset="0"/>
                  </a:rPr>
                  <a:t>reverse </a:t>
                </a:r>
                <a:r>
                  <a:rPr lang="en-IN" sz="1800" i="1" dirty="0">
                    <a:latin typeface="Arial" panose="020B0604020202020204" pitchFamily="34" charset="0"/>
                    <a:cs typeface="Arial" panose="020B0604020202020204" pitchFamily="34" charset="0"/>
                  </a:rPr>
                  <a:t>bias:</a:t>
                </a: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r>
                  <a:rPr lang="en-IN" sz="1800" dirty="0">
                    <a:latin typeface="Arial" panose="020B0604020202020204" pitchFamily="34" charset="0"/>
                    <a:cs typeface="Arial" panose="020B0604020202020204" pitchFamily="34" charset="0"/>
                  </a:rPr>
                  <a:t>T=</a:t>
                </a:r>
                <a14:m>
                  <m:oMath xmlns:m="http://schemas.openxmlformats.org/officeDocument/2006/math">
                    <m:sSup>
                      <m:sSupPr>
                        <m:ctrlPr>
                          <a:rPr lang="en-IN" sz="1800" i="1">
                            <a:latin typeface="Cambria Math" panose="02040503050406030204" pitchFamily="18" charset="0"/>
                            <a:cs typeface="Arial" panose="020B0604020202020204" pitchFamily="34" charset="0"/>
                          </a:rPr>
                        </m:ctrlPr>
                      </m:sSupPr>
                      <m:e>
                        <m:r>
                          <a:rPr lang="en-IN" sz="1800" i="1">
                            <a:latin typeface="Cambria Math" panose="02040503050406030204" pitchFamily="18" charset="0"/>
                            <a:cs typeface="Arial" panose="020B0604020202020204" pitchFamily="34" charset="0"/>
                          </a:rPr>
                          <m:t>125</m:t>
                        </m:r>
                      </m:e>
                      <m:sup>
                        <m:r>
                          <a:rPr lang="en-IN" sz="1800" i="1">
                            <a:latin typeface="Cambria Math" panose="02040503050406030204" pitchFamily="18" charset="0"/>
                            <a:cs typeface="Arial" panose="020B0604020202020204" pitchFamily="34" charset="0"/>
                          </a:rPr>
                          <m:t>0</m:t>
                        </m:r>
                      </m:sup>
                    </m:sSup>
                  </m:oMath>
                </a14:m>
                <a:r>
                  <a:rPr lang="en-IN" sz="1800" dirty="0">
                    <a:latin typeface="Arial" panose="020B0604020202020204" pitchFamily="34" charset="0"/>
                    <a:cs typeface="Arial" panose="020B0604020202020204" pitchFamily="34" charset="0"/>
                  </a:rPr>
                  <a:t>C = 398K          Ge diode → </a:t>
                </a:r>
                <a:r>
                  <a:rPr lang="el-GR" sz="1800" dirty="0">
                    <a:latin typeface="Arial" panose="020B0604020202020204" pitchFamily="34" charset="0"/>
                    <a:cs typeface="Arial" panose="020B0604020202020204" pitchFamily="34" charset="0"/>
                  </a:rPr>
                  <a:t>η</a:t>
                </a:r>
                <a:r>
                  <a:rPr lang="en-IN" sz="1800" dirty="0">
                    <a:latin typeface="Arial" panose="020B0604020202020204" pitchFamily="34" charset="0"/>
                    <a:cs typeface="Arial" panose="020B0604020202020204" pitchFamily="34" charset="0"/>
                  </a:rPr>
                  <a:t>=1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𝐷</m:t>
                        </m:r>
                      </m:sub>
                    </m:sSub>
                  </m:oMath>
                </a14:m>
                <a:r>
                  <a:rPr lang="en-IN" sz="1800" dirty="0" smtClean="0">
                    <a:latin typeface="Arial" panose="020B0604020202020204" pitchFamily="34" charset="0"/>
                    <a:cs typeface="Arial" panose="020B0604020202020204" pitchFamily="34" charset="0"/>
                  </a:rPr>
                  <a:t>= -0.2V</a:t>
                </a:r>
                <a:endParaRPr lang="en-IN" sz="1800" dirty="0">
                  <a:latin typeface="Arial" panose="020B0604020202020204" pitchFamily="34" charset="0"/>
                  <a:cs typeface="Arial" panose="020B0604020202020204" pitchFamily="34" charset="0"/>
                </a:endParaRPr>
              </a:p>
              <a:p>
                <a:pPr marL="0" indent="0" algn="just">
                  <a:buNone/>
                </a:pPr>
                <a:endParaRPr lang="en-IN" sz="1800" dirty="0">
                  <a:latin typeface="Arial" panose="020B0604020202020204" pitchFamily="34" charset="0"/>
                  <a:cs typeface="Arial" panose="020B0604020202020204" pitchFamily="34" charset="0"/>
                </a:endParaRPr>
              </a:p>
              <a:p>
                <a:pPr marL="0" indent="0" algn="just">
                  <a:buNone/>
                </a:pP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𝑉</m:t>
                        </m:r>
                      </m:e>
                      <m:sub>
                        <m:r>
                          <a:rPr lang="en-IN" sz="1800" i="1">
                            <a:latin typeface="Cambria Math" panose="02040503050406030204" pitchFamily="18" charset="0"/>
                            <a:cs typeface="Arial" panose="020B0604020202020204" pitchFamily="34" charset="0"/>
                          </a:rPr>
                          <m:t>𝑇</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a:rPr lang="en-IN" sz="1800" i="1">
                            <a:latin typeface="Cambria Math" panose="02040503050406030204" pitchFamily="18" charset="0"/>
                            <a:cs typeface="Arial" panose="020B0604020202020204" pitchFamily="34" charset="0"/>
                          </a:rPr>
                          <m:t>398</m:t>
                        </m:r>
                      </m:num>
                      <m:den>
                        <m:r>
                          <a:rPr lang="en-IN" sz="1800" i="1">
                            <a:latin typeface="Cambria Math" panose="02040503050406030204" pitchFamily="18" charset="0"/>
                            <a:cs typeface="Arial" panose="020B0604020202020204" pitchFamily="34" charset="0"/>
                          </a:rPr>
                          <m:t>11600</m:t>
                        </m:r>
                      </m:den>
                    </m:f>
                  </m:oMath>
                </a14:m>
                <a:r>
                  <a:rPr lang="en-IN" sz="1800" dirty="0">
                    <a:latin typeface="Arial" panose="020B0604020202020204" pitchFamily="34" charset="0"/>
                    <a:cs typeface="Arial" panose="020B0604020202020204" pitchFamily="34" charset="0"/>
                  </a:rPr>
                  <a:t> = 34.31mV</a:t>
                </a:r>
              </a:p>
              <a:p>
                <a:pPr marL="0" indent="0" algn="just">
                  <a:buNone/>
                </a:pPr>
                <a:r>
                  <a:rPr lang="en-IN" sz="1800" dirty="0">
                    <a:latin typeface="Arial" panose="020B0604020202020204" pitchFamily="34" charset="0"/>
                    <a:cs typeface="Arial" panose="020B0604020202020204" pitchFamily="34" charset="0"/>
                  </a:rPr>
                  <a:t>Diode current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𝐷</m:t>
                        </m:r>
                      </m:sub>
                    </m:sSub>
                  </m:oMath>
                </a14:m>
                <a:r>
                  <a:rPr lang="en-US" altLang="en-US" sz="1800" dirty="0">
                    <a:latin typeface="Arial" panose="020B0604020202020204" pitchFamily="34" charset="0"/>
                    <a:cs typeface="Arial" panose="020B0604020202020204" pitchFamily="34" charset="0"/>
                  </a:rPr>
                  <a:t>= </a:t>
                </a:r>
                <a14:m>
                  <m:oMath xmlns:m="http://schemas.openxmlformats.org/officeDocument/2006/math">
                    <m:sSub>
                      <m:sSubPr>
                        <m:ctrlPr>
                          <a:rPr lang="en-US" altLang="en-US" sz="1800" i="1">
                            <a:latin typeface="Cambria Math" panose="02040503050406030204" pitchFamily="18" charset="0"/>
                            <a:cs typeface="Arial" panose="020B0604020202020204" pitchFamily="34" charset="0"/>
                          </a:rPr>
                        </m:ctrlPr>
                      </m:sSubPr>
                      <m:e>
                        <m:r>
                          <a:rPr lang="en-IN" altLang="en-US" sz="1800" i="1">
                            <a:latin typeface="Cambria Math" panose="02040503050406030204" pitchFamily="18" charset="0"/>
                            <a:cs typeface="Arial" panose="020B0604020202020204" pitchFamily="34" charset="0"/>
                          </a:rPr>
                          <m:t>𝐼</m:t>
                        </m:r>
                      </m:e>
                      <m:sub>
                        <m:r>
                          <a:rPr lang="en-IN" altLang="en-US" sz="1800" i="1">
                            <a:latin typeface="Cambria Math" panose="02040503050406030204" pitchFamily="18" charset="0"/>
                            <a:cs typeface="Arial" panose="020B0604020202020204" pitchFamily="34" charset="0"/>
                          </a:rPr>
                          <m:t>0</m:t>
                        </m:r>
                      </m:sub>
                    </m:sSub>
                  </m:oMath>
                </a14:m>
                <a:r>
                  <a:rPr lang="en-US" altLang="en-US" sz="1800" dirty="0">
                    <a:latin typeface="Arial" panose="020B0604020202020204" pitchFamily="34" charset="0"/>
                    <a:cs typeface="Arial" panose="020B0604020202020204" pitchFamily="34" charset="0"/>
                  </a:rPr>
                  <a:t>(</a:t>
                </a:r>
                <a14:m>
                  <m:oMath xmlns:m="http://schemas.openxmlformats.org/officeDocument/2006/math">
                    <m:sSup>
                      <m:sSupPr>
                        <m:ctrlPr>
                          <a:rPr lang="en-US" altLang="en-US" sz="1800" i="1" dirty="0">
                            <a:latin typeface="Cambria Math" panose="02040503050406030204" pitchFamily="18" charset="0"/>
                            <a:cs typeface="Arial" panose="020B0604020202020204" pitchFamily="34" charset="0"/>
                          </a:rPr>
                        </m:ctrlPr>
                      </m:sSupPr>
                      <m:e>
                        <m:r>
                          <a:rPr lang="en-IN" altLang="en-US" sz="1800" i="1" dirty="0">
                            <a:latin typeface="Cambria Math" panose="02040503050406030204" pitchFamily="18" charset="0"/>
                            <a:cs typeface="Arial" panose="020B0604020202020204" pitchFamily="34" charset="0"/>
                          </a:rPr>
                          <m:t>𝑒</m:t>
                        </m:r>
                      </m:e>
                      <m:sup>
                        <m:f>
                          <m:fPr>
                            <m:ctrlPr>
                              <a:rPr lang="en-US" altLang="en-US" sz="1800" i="1" dirty="0">
                                <a:latin typeface="Cambria Math" panose="02040503050406030204" pitchFamily="18" charset="0"/>
                                <a:cs typeface="Arial" panose="020B0604020202020204" pitchFamily="34" charset="0"/>
                              </a:rPr>
                            </m:ctrlPr>
                          </m:fPr>
                          <m:num>
                            <m:sSub>
                              <m:sSubPr>
                                <m:ctrlPr>
                                  <a:rPr lang="en-US"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𝐷</m:t>
                                </m:r>
                              </m:sub>
                            </m:sSub>
                          </m:num>
                          <m:den>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den>
                        </m:f>
                      </m:sup>
                    </m:sSup>
                  </m:oMath>
                </a14:m>
                <a:r>
                  <a:rPr lang="en-US" altLang="en-US" sz="1800" dirty="0">
                    <a:latin typeface="Arial" panose="020B0604020202020204" pitchFamily="34" charset="0"/>
                    <a:cs typeface="Arial" panose="020B0604020202020204" pitchFamily="34" charset="0"/>
                  </a:rPr>
                  <a:t> -1) = </a:t>
                </a:r>
                <a:r>
                  <a:rPr lang="en-US" altLang="en-US" sz="1800" dirty="0" smtClean="0">
                    <a:latin typeface="Arial" panose="020B0604020202020204" pitchFamily="34" charset="0"/>
                    <a:cs typeface="Arial" panose="020B0604020202020204" pitchFamily="34" charset="0"/>
                  </a:rPr>
                  <a:t>-29.911</a:t>
                </a:r>
                <a14:m>
                  <m:oMath xmlns:m="http://schemas.openxmlformats.org/officeDocument/2006/math">
                    <m:r>
                      <a:rPr lang="en-US" altLang="en-US" sz="1800" i="1" smtClean="0">
                        <a:latin typeface="Cambria Math" panose="02040503050406030204" pitchFamily="18" charset="0"/>
                        <a:cs typeface="Arial" panose="020B0604020202020204" pitchFamily="34" charset="0"/>
                      </a:rPr>
                      <m:t>µ</m:t>
                    </m:r>
                  </m:oMath>
                </a14:m>
                <a:r>
                  <a:rPr lang="en-US" altLang="en-US" sz="1800" dirty="0" smtClean="0">
                    <a:latin typeface="Arial" panose="020B0604020202020204" pitchFamily="34" charset="0"/>
                    <a:cs typeface="Arial" panose="020B0604020202020204" pitchFamily="34" charset="0"/>
                  </a:rPr>
                  <a:t>A</a:t>
                </a:r>
                <a:endParaRPr lang="en-US" altLang="en-US" sz="1800" dirty="0">
                  <a:latin typeface="Arial" panose="020B0604020202020204" pitchFamily="34" charset="0"/>
                  <a:cs typeface="Arial" panose="020B0604020202020204" pitchFamily="34" charset="0"/>
                </a:endParaRPr>
              </a:p>
              <a:p>
                <a:pPr marL="0" indent="0" algn="just">
                  <a:buNone/>
                </a:pPr>
                <a:endParaRPr lang="en-US" altLang="en-US"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Dynamic </a:t>
                </a:r>
                <a:r>
                  <a:rPr lang="en-IN" sz="1800" dirty="0" smtClean="0">
                    <a:latin typeface="Arial" panose="020B0604020202020204" pitchFamily="34" charset="0"/>
                    <a:cs typeface="Arial" panose="020B0604020202020204" pitchFamily="34" charset="0"/>
                  </a:rPr>
                  <a:t>reverse </a:t>
                </a:r>
                <a:r>
                  <a:rPr lang="en-IN" sz="1800" dirty="0">
                    <a:latin typeface="Arial" panose="020B0604020202020204" pitchFamily="34" charset="0"/>
                    <a:cs typeface="Arial" panose="020B0604020202020204" pitchFamily="34" charset="0"/>
                  </a:rPr>
                  <a:t>resistance </a:t>
                </a:r>
                <a14:m>
                  <m:oMath xmlns:m="http://schemas.openxmlformats.org/officeDocument/2006/math">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𝑟</m:t>
                        </m:r>
                      </m:e>
                      <m:sub>
                        <m:r>
                          <a:rPr lang="en-IN" sz="1800" i="1">
                            <a:latin typeface="Cambria Math" panose="02040503050406030204" pitchFamily="18" charset="0"/>
                            <a:cs typeface="Arial" panose="020B0604020202020204" pitchFamily="34" charset="0"/>
                          </a:rPr>
                          <m:t>𝑑</m:t>
                        </m:r>
                      </m:sub>
                    </m:sSub>
                  </m:oMath>
                </a14:m>
                <a:r>
                  <a:rPr lang="en-IN" sz="1800" dirty="0">
                    <a:latin typeface="Arial" panose="020B0604020202020204" pitchFamily="34" charset="0"/>
                    <a:cs typeface="Arial" panose="020B0604020202020204" pitchFamily="34" charset="0"/>
                  </a:rPr>
                  <a:t>= </a:t>
                </a:r>
                <a14:m>
                  <m:oMath xmlns:m="http://schemas.openxmlformats.org/officeDocument/2006/math">
                    <m:f>
                      <m:fPr>
                        <m:ctrlPr>
                          <a:rPr lang="en-IN" sz="1800" i="1">
                            <a:latin typeface="Cambria Math" panose="02040503050406030204" pitchFamily="18" charset="0"/>
                            <a:cs typeface="Arial" panose="020B0604020202020204" pitchFamily="34" charset="0"/>
                          </a:rPr>
                        </m:ctrlPr>
                      </m:fPr>
                      <m:num>
                        <m:r>
                          <m:rPr>
                            <m:sty m:val="p"/>
                          </m:rPr>
                          <a:rPr lang="el-GR" altLang="en-US" sz="1800" i="1" dirty="0">
                            <a:latin typeface="Cambria Math" panose="02040503050406030204" pitchFamily="18" charset="0"/>
                            <a:cs typeface="Arial" panose="020B0604020202020204" pitchFamily="34" charset="0"/>
                          </a:rPr>
                          <m:t>η</m:t>
                        </m:r>
                        <m:sSub>
                          <m:sSubPr>
                            <m:ctrlPr>
                              <a:rPr lang="el-GR" altLang="en-US" sz="1800" i="1" dirty="0">
                                <a:latin typeface="Cambria Math" panose="02040503050406030204" pitchFamily="18" charset="0"/>
                                <a:cs typeface="Arial" panose="020B0604020202020204" pitchFamily="34" charset="0"/>
                              </a:rPr>
                            </m:ctrlPr>
                          </m:sSubPr>
                          <m:e>
                            <m:r>
                              <a:rPr lang="en-IN" altLang="en-US" sz="1800" i="1" dirty="0">
                                <a:latin typeface="Cambria Math" panose="02040503050406030204" pitchFamily="18" charset="0"/>
                                <a:cs typeface="Arial" panose="020B0604020202020204" pitchFamily="34" charset="0"/>
                              </a:rPr>
                              <m:t>𝑉</m:t>
                            </m:r>
                          </m:e>
                          <m:sub>
                            <m:r>
                              <a:rPr lang="en-IN" altLang="en-US" sz="1800" i="1" dirty="0">
                                <a:latin typeface="Cambria Math" panose="02040503050406030204" pitchFamily="18" charset="0"/>
                                <a:cs typeface="Arial" panose="020B0604020202020204" pitchFamily="34" charset="0"/>
                              </a:rPr>
                              <m:t>𝑇</m:t>
                            </m:r>
                          </m:sub>
                        </m:sSub>
                      </m:num>
                      <m:den>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0</m:t>
                            </m:r>
                          </m:sub>
                        </m:sSub>
                        <m:r>
                          <a:rPr lang="en-IN" sz="1800" i="1">
                            <a:latin typeface="Cambria Math" panose="02040503050406030204" pitchFamily="18" charset="0"/>
                            <a:cs typeface="Arial" panose="020B0604020202020204" pitchFamily="34" charset="0"/>
                          </a:rPr>
                          <m:t>+</m:t>
                        </m:r>
                        <m:sSub>
                          <m:sSubPr>
                            <m:ctrlPr>
                              <a:rPr lang="en-IN" sz="1800" i="1">
                                <a:latin typeface="Cambria Math" panose="02040503050406030204" pitchFamily="18" charset="0"/>
                                <a:cs typeface="Arial" panose="020B0604020202020204" pitchFamily="34" charset="0"/>
                              </a:rPr>
                            </m:ctrlPr>
                          </m:sSubPr>
                          <m:e>
                            <m:r>
                              <a:rPr lang="en-IN" sz="1800" i="1">
                                <a:latin typeface="Cambria Math" panose="02040503050406030204" pitchFamily="18" charset="0"/>
                                <a:cs typeface="Arial" panose="020B0604020202020204" pitchFamily="34" charset="0"/>
                              </a:rPr>
                              <m:t>𝐼</m:t>
                            </m:r>
                          </m:e>
                          <m:sub>
                            <m:r>
                              <a:rPr lang="en-IN" sz="1800" i="1">
                                <a:latin typeface="Cambria Math" panose="02040503050406030204" pitchFamily="18" charset="0"/>
                                <a:cs typeface="Arial" panose="020B0604020202020204" pitchFamily="34" charset="0"/>
                              </a:rPr>
                              <m:t>𝐷</m:t>
                            </m:r>
                          </m:sub>
                        </m:sSub>
                      </m:den>
                    </m:f>
                  </m:oMath>
                </a14:m>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385k</a:t>
                </a:r>
                <a:r>
                  <a:rPr lang="el-GR" sz="1800" dirty="0" smtClean="0">
                    <a:latin typeface="Arial" panose="020B0604020202020204" pitchFamily="34" charset="0"/>
                    <a:cs typeface="Arial" panose="020B0604020202020204" pitchFamily="34" charset="0"/>
                  </a:rPr>
                  <a:t>Ω</a:t>
                </a:r>
                <a:endParaRPr lang="en-IN"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593" t="-809"/>
                </a:stretch>
              </a:blipFill>
            </p:spPr>
            <p:txBody>
              <a:bodyPr/>
              <a:lstStyle/>
              <a:p>
                <a:r>
                  <a:rPr lang="en-IN">
                    <a:noFill/>
                  </a:rPr>
                  <a:t> </a:t>
                </a:r>
              </a:p>
            </p:txBody>
          </p:sp>
        </mc:Fallback>
      </mc:AlternateContent>
      <p:sp>
        <p:nvSpPr>
          <p:cNvPr id="3" name="Rectangle 2"/>
          <p:cNvSpPr/>
          <p:nvPr/>
        </p:nvSpPr>
        <p:spPr>
          <a:xfrm>
            <a:off x="1676400" y="29718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3657600" y="3581400"/>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4419600" y="4708922"/>
            <a:ext cx="1143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P spid="4"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57200" y="152400"/>
            <a:ext cx="8229600" cy="1265238"/>
          </a:xfrm>
        </p:spPr>
        <p:txBody>
          <a:bodyPr anchor="t"/>
          <a:lstStyle/>
          <a:p>
            <a:r>
              <a:rPr lang="en-US" altLang="en-US" smtClean="0"/>
              <a:t>Ideal Diode</a:t>
            </a:r>
            <a:endParaRPr lang="en-IN" altLang="en-US" smtClean="0"/>
          </a:p>
        </p:txBody>
      </p:sp>
      <p:sp>
        <p:nvSpPr>
          <p:cNvPr id="72707" name="Content Placeholder 2"/>
          <p:cNvSpPr>
            <a:spLocks noGrp="1"/>
          </p:cNvSpPr>
          <p:nvPr>
            <p:ph idx="1"/>
          </p:nvPr>
        </p:nvSpPr>
        <p:spPr>
          <a:xfrm>
            <a:off x="457200" y="990600"/>
            <a:ext cx="8229600" cy="5135563"/>
          </a:xfrm>
        </p:spPr>
        <p:txBody>
          <a:bodyPr/>
          <a:lstStyle/>
          <a:p>
            <a:r>
              <a:rPr lang="en-US" altLang="en-US" dirty="0" smtClean="0">
                <a:latin typeface="Times New Roman" panose="02020603050405020304" pitchFamily="18" charset="0"/>
                <a:cs typeface="Times New Roman" panose="02020603050405020304" pitchFamily="18" charset="0"/>
              </a:rPr>
              <a:t>Cut-in voltage is zero</a:t>
            </a:r>
          </a:p>
          <a:p>
            <a:r>
              <a:rPr lang="en-US" altLang="en-US" dirty="0" smtClean="0">
                <a:latin typeface="Times New Roman" panose="02020603050405020304" pitchFamily="18" charset="0"/>
                <a:cs typeface="Times New Roman" panose="02020603050405020304" pitchFamily="18" charset="0"/>
              </a:rPr>
              <a:t>No barrier potential. Small forward bias voltage causes conduction through the device</a:t>
            </a:r>
          </a:p>
          <a:p>
            <a:r>
              <a:rPr lang="en-US" altLang="en-US" dirty="0" smtClean="0">
                <a:latin typeface="Times New Roman" panose="02020603050405020304" pitchFamily="18" charset="0"/>
                <a:cs typeface="Times New Roman" panose="02020603050405020304" pitchFamily="18" charset="0"/>
              </a:rPr>
              <a:t>Forward resistance is zero</a:t>
            </a:r>
          </a:p>
          <a:p>
            <a:r>
              <a:rPr lang="en-US" altLang="en-US" dirty="0" smtClean="0">
                <a:latin typeface="Times New Roman" panose="02020603050405020304" pitchFamily="18" charset="0"/>
                <a:cs typeface="Times New Roman" panose="02020603050405020304" pitchFamily="18" charset="0"/>
              </a:rPr>
              <a:t>Reverse resistance is infinity</a:t>
            </a:r>
          </a:p>
          <a:p>
            <a:r>
              <a:rPr lang="en-US" altLang="en-US" dirty="0" smtClean="0">
                <a:latin typeface="Times New Roman" panose="02020603050405020304" pitchFamily="18" charset="0"/>
                <a:cs typeface="Times New Roman" panose="02020603050405020304" pitchFamily="18" charset="0"/>
              </a:rPr>
              <a:t>Conducts when forward biased and blocks conduction when reverse biased. Hence reverse saturation current is zero</a:t>
            </a:r>
            <a:endParaRPr lang="en-IN" alt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163513"/>
            <a:ext cx="8229600" cy="827087"/>
          </a:xfrm>
        </p:spPr>
        <p:txBody>
          <a:bodyPr rtlCol="0">
            <a:normAutofit fontScale="90000"/>
          </a:bodyPr>
          <a:lstStyle/>
          <a:p>
            <a:pPr eaLnBrk="1" fontAlgn="auto" hangingPunct="1">
              <a:spcAft>
                <a:spcPts val="0"/>
              </a:spcAft>
              <a:defRPr/>
            </a:pPr>
            <a:r>
              <a:rPr lang="en-US" dirty="0" smtClean="0"/>
              <a:t>Ideal diode :   I-V characteristics</a:t>
            </a:r>
            <a:r>
              <a:rPr lang="en-US" dirty="0"/>
              <a:t/>
            </a:r>
            <a:br>
              <a:rPr lang="en-US" dirty="0"/>
            </a:br>
            <a:endParaRPr lang="en-US" dirty="0"/>
          </a:p>
        </p:txBody>
      </p:sp>
      <p:pic>
        <p:nvPicPr>
          <p:cNvPr id="73732" name="Picture 1" descr="Description: http://conceptselectronics.com/wp-content/uploads/2014/04/ideal-characteristics-of-diode-and-its-equivalent-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685641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533400" y="5181600"/>
            <a:ext cx="8229600" cy="827088"/>
          </a:xfrm>
          <a:prstGeom prst="rect">
            <a:avLst/>
          </a:prstGeom>
        </p:spPr>
        <p:txBody>
          <a:bodyPr anchor="ctr">
            <a:normAutofit fontScale="97500"/>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pPr fontAlgn="auto">
              <a:spcAft>
                <a:spcPts val="0"/>
              </a:spcAft>
              <a:defRPr/>
            </a:pPr>
            <a:r>
              <a:rPr lang="en-US" sz="2000" dirty="0" smtClean="0">
                <a:solidFill>
                  <a:schemeClr val="tx1"/>
                </a:solidFill>
              </a:rPr>
              <a:t>I-V characteristic of Ideal diode and ideal models</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152400"/>
            <a:ext cx="8229600" cy="1265238"/>
          </a:xfrm>
        </p:spPr>
        <p:txBody>
          <a:bodyPr anchor="t"/>
          <a:lstStyle/>
          <a:p>
            <a:r>
              <a:rPr lang="en-US" altLang="en-US" smtClean="0"/>
              <a:t>Practical Diode</a:t>
            </a:r>
            <a:endParaRPr lang="en-IN" altLang="en-US" smtClean="0"/>
          </a:p>
        </p:txBody>
      </p:sp>
      <p:sp>
        <p:nvSpPr>
          <p:cNvPr id="75779" name="Content Placeholder 2"/>
          <p:cNvSpPr>
            <a:spLocks noGrp="1"/>
          </p:cNvSpPr>
          <p:nvPr>
            <p:ph idx="1"/>
          </p:nvPr>
        </p:nvSpPr>
        <p:spPr>
          <a:xfrm>
            <a:off x="457200" y="914400"/>
            <a:ext cx="8229600" cy="5211763"/>
          </a:xfrm>
        </p:spPr>
        <p:txBody>
          <a:bodyPr/>
          <a:lstStyle/>
          <a:p>
            <a:r>
              <a:rPr lang="en-US" altLang="en-US" dirty="0" smtClean="0">
                <a:latin typeface="Times New Roman" panose="02020603050405020304" pitchFamily="18" charset="0"/>
                <a:cs typeface="Times New Roman" panose="02020603050405020304" pitchFamily="18" charset="0"/>
              </a:rPr>
              <a:t>For conduction, the barrier potential has to be overcome</a:t>
            </a:r>
          </a:p>
          <a:p>
            <a:r>
              <a:rPr lang="en-US" altLang="en-US" dirty="0" smtClean="0">
                <a:latin typeface="Times New Roman" panose="02020603050405020304" pitchFamily="18" charset="0"/>
                <a:cs typeface="Times New Roman" panose="02020603050405020304" pitchFamily="18" charset="0"/>
              </a:rPr>
              <a:t>Forward resistance is in the range of tens of ohms</a:t>
            </a:r>
          </a:p>
          <a:p>
            <a:r>
              <a:rPr lang="en-US" altLang="en-US" dirty="0" smtClean="0">
                <a:latin typeface="Times New Roman" panose="02020603050405020304" pitchFamily="18" charset="0"/>
                <a:cs typeface="Times New Roman" panose="02020603050405020304" pitchFamily="18" charset="0"/>
              </a:rPr>
              <a:t>Reverse resistance is in range of mega ohms</a:t>
            </a:r>
            <a:endParaRPr lang="en-IN"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Does not conduct when reverse biased. However there is reverse saturation current flowing through the device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69900" y="-76200"/>
            <a:ext cx="8229600" cy="827088"/>
          </a:xfrm>
        </p:spPr>
        <p:txBody>
          <a:bodyPr/>
          <a:lstStyle/>
          <a:p>
            <a:pPr eaLnBrk="1" hangingPunct="1"/>
            <a:r>
              <a:rPr lang="en-US" altLang="en-US" smtClean="0"/>
              <a:t>Diode Equivalent Circuit</a:t>
            </a:r>
          </a:p>
        </p:txBody>
      </p:sp>
      <p:sp>
        <p:nvSpPr>
          <p:cNvPr id="76804" name="Rectangle 3"/>
          <p:cNvSpPr txBox="1">
            <a:spLocks noChangeArrowheads="1"/>
          </p:cNvSpPr>
          <p:nvPr/>
        </p:nvSpPr>
        <p:spPr bwMode="auto">
          <a:xfrm>
            <a:off x="457200" y="1371600"/>
            <a:ext cx="822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Used during circuit analysis</a:t>
            </a:r>
          </a:p>
          <a:p>
            <a:pPr algn="just"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Characteristic curve replaced by straight-line segments</a:t>
            </a:r>
          </a:p>
        </p:txBody>
      </p:sp>
      <p:grpSp>
        <p:nvGrpSpPr>
          <p:cNvPr id="76805" name="Group 2"/>
          <p:cNvGrpSpPr>
            <a:grpSpLocks/>
          </p:cNvGrpSpPr>
          <p:nvPr/>
        </p:nvGrpSpPr>
        <p:grpSpPr bwMode="auto">
          <a:xfrm>
            <a:off x="533400" y="3200400"/>
            <a:ext cx="8305800" cy="2819400"/>
            <a:chOff x="762000" y="3200400"/>
            <a:chExt cx="8382000" cy="2819400"/>
          </a:xfrm>
        </p:grpSpPr>
        <p:sp>
          <p:nvSpPr>
            <p:cNvPr id="76806" name="Text Box 54"/>
            <p:cNvSpPr txBox="1">
              <a:spLocks noChangeArrowheads="1"/>
            </p:cNvSpPr>
            <p:nvPr/>
          </p:nvSpPr>
          <p:spPr bwMode="auto">
            <a:xfrm>
              <a:off x="7391400" y="4572000"/>
              <a:ext cx="175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Forward bias</a:t>
              </a:r>
            </a:p>
          </p:txBody>
        </p:sp>
        <p:sp>
          <p:nvSpPr>
            <p:cNvPr id="76807" name="Text Box 55"/>
            <p:cNvSpPr txBox="1">
              <a:spLocks noChangeArrowheads="1"/>
            </p:cNvSpPr>
            <p:nvPr/>
          </p:nvSpPr>
          <p:spPr bwMode="auto">
            <a:xfrm>
              <a:off x="7391400" y="5486400"/>
              <a:ext cx="175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Reverse bias</a:t>
              </a:r>
            </a:p>
          </p:txBody>
        </p:sp>
        <p:grpSp>
          <p:nvGrpSpPr>
            <p:cNvPr id="76808" name="Group 1"/>
            <p:cNvGrpSpPr>
              <a:grpSpLocks/>
            </p:cNvGrpSpPr>
            <p:nvPr/>
          </p:nvGrpSpPr>
          <p:grpSpPr bwMode="auto">
            <a:xfrm>
              <a:off x="762000" y="3200400"/>
              <a:ext cx="6629400" cy="2819400"/>
              <a:chOff x="762000" y="3200400"/>
              <a:chExt cx="6629400" cy="2819400"/>
            </a:xfrm>
          </p:grpSpPr>
          <p:grpSp>
            <p:nvGrpSpPr>
              <p:cNvPr id="8" name="Group 36"/>
              <p:cNvGrpSpPr>
                <a:grpSpLocks/>
              </p:cNvGrpSpPr>
              <p:nvPr/>
            </p:nvGrpSpPr>
            <p:grpSpPr bwMode="auto">
              <a:xfrm>
                <a:off x="4876800" y="3200400"/>
                <a:ext cx="2286000" cy="685800"/>
                <a:chOff x="3072" y="2160"/>
                <a:chExt cx="1440" cy="432"/>
              </a:xfrm>
              <a:noFill/>
            </p:grpSpPr>
            <p:sp>
              <p:nvSpPr>
                <p:cNvPr id="39" name="Line 9"/>
                <p:cNvSpPr>
                  <a:spLocks noChangeShapeType="1"/>
                </p:cNvSpPr>
                <p:nvPr/>
              </p:nvSpPr>
              <p:spPr bwMode="auto">
                <a:xfrm>
                  <a:off x="3072" y="2400"/>
                  <a:ext cx="528" cy="0"/>
                </a:xfrm>
                <a:prstGeom prst="line">
                  <a:avLst/>
                </a:prstGeom>
                <a:grpFill/>
                <a:ln w="9525">
                  <a:solidFill>
                    <a:schemeClr val="tx1"/>
                  </a:solidFill>
                  <a:round/>
                  <a:headEnd/>
                  <a:tailEnd/>
                </a:ln>
                <a:extLst/>
              </p:spPr>
              <p:txBody>
                <a:bodyPr/>
                <a:lstStyle/>
                <a:p>
                  <a:pPr eaLnBrk="1" fontAlgn="auto" hangingPunct="1">
                    <a:spcBef>
                      <a:spcPts val="0"/>
                    </a:spcBef>
                    <a:spcAft>
                      <a:spcPts val="0"/>
                    </a:spcAft>
                    <a:defRPr/>
                  </a:pPr>
                  <a:endParaRPr lang="en-US">
                    <a:latin typeface="+mn-lt"/>
                  </a:endParaRPr>
                </a:p>
              </p:txBody>
            </p:sp>
            <p:sp>
              <p:nvSpPr>
                <p:cNvPr id="40" name="AutoShape 10"/>
                <p:cNvSpPr>
                  <a:spLocks noChangeArrowheads="1"/>
                </p:cNvSpPr>
                <p:nvPr/>
              </p:nvSpPr>
              <p:spPr bwMode="auto">
                <a:xfrm rot="5400000">
                  <a:off x="3576" y="2232"/>
                  <a:ext cx="384" cy="336"/>
                </a:xfrm>
                <a:prstGeom prst="triangle">
                  <a:avLst>
                    <a:gd name="adj" fmla="val 50000"/>
                  </a:avLst>
                </a:prstGeom>
                <a:grpFill/>
                <a:ln w="9525">
                  <a:solidFill>
                    <a:schemeClr val="tx1"/>
                  </a:solidFill>
                  <a:miter lim="800000"/>
                  <a:headEnd/>
                  <a:tailEnd/>
                </a:ln>
              </p:spPr>
              <p:txBody>
                <a:bodyPr wrap="none" anchor="ctr"/>
                <a:lstStyle/>
                <a:p>
                  <a:pPr eaLnBrk="1" fontAlgn="auto" hangingPunct="1">
                    <a:spcBef>
                      <a:spcPts val="0"/>
                    </a:spcBef>
                    <a:spcAft>
                      <a:spcPts val="0"/>
                    </a:spcAft>
                    <a:defRPr/>
                  </a:pPr>
                  <a:endParaRPr lang="en-US">
                    <a:latin typeface="+mn-lt"/>
                  </a:endParaRPr>
                </a:p>
              </p:txBody>
            </p:sp>
            <p:sp>
              <p:nvSpPr>
                <p:cNvPr id="41" name="Line 12"/>
                <p:cNvSpPr>
                  <a:spLocks noChangeShapeType="1"/>
                </p:cNvSpPr>
                <p:nvPr/>
              </p:nvSpPr>
              <p:spPr bwMode="auto">
                <a:xfrm flipV="1">
                  <a:off x="3936" y="2160"/>
                  <a:ext cx="0" cy="432"/>
                </a:xfrm>
                <a:prstGeom prst="line">
                  <a:avLst/>
                </a:prstGeom>
                <a:grpFill/>
                <a:ln w="38100">
                  <a:solidFill>
                    <a:schemeClr val="tx1"/>
                  </a:solidFill>
                  <a:round/>
                  <a:headEnd/>
                  <a:tailEnd/>
                </a:ln>
                <a:extLst/>
              </p:spPr>
              <p:txBody>
                <a:bodyPr/>
                <a:lstStyle/>
                <a:p>
                  <a:pPr eaLnBrk="1" fontAlgn="auto" hangingPunct="1">
                    <a:spcBef>
                      <a:spcPts val="0"/>
                    </a:spcBef>
                    <a:spcAft>
                      <a:spcPts val="0"/>
                    </a:spcAft>
                    <a:defRPr/>
                  </a:pPr>
                  <a:endParaRPr lang="en-US">
                    <a:latin typeface="+mn-lt"/>
                  </a:endParaRPr>
                </a:p>
              </p:txBody>
            </p:sp>
            <p:sp>
              <p:nvSpPr>
                <p:cNvPr id="42" name="Line 13"/>
                <p:cNvSpPr>
                  <a:spLocks noChangeShapeType="1"/>
                </p:cNvSpPr>
                <p:nvPr/>
              </p:nvSpPr>
              <p:spPr bwMode="auto">
                <a:xfrm>
                  <a:off x="3936" y="2400"/>
                  <a:ext cx="576" cy="0"/>
                </a:xfrm>
                <a:prstGeom prst="line">
                  <a:avLst/>
                </a:prstGeom>
                <a:grpFill/>
                <a:ln w="9525">
                  <a:solidFill>
                    <a:schemeClr val="tx1"/>
                  </a:solidFill>
                  <a:round/>
                  <a:headEnd/>
                  <a:tailEnd/>
                </a:ln>
                <a:extLst/>
              </p:spPr>
              <p:txBody>
                <a:bodyPr/>
                <a:lstStyle/>
                <a:p>
                  <a:pPr eaLnBrk="1" fontAlgn="auto" hangingPunct="1">
                    <a:spcBef>
                      <a:spcPts val="0"/>
                    </a:spcBef>
                    <a:spcAft>
                      <a:spcPts val="0"/>
                    </a:spcAft>
                    <a:defRPr/>
                  </a:pPr>
                  <a:endParaRPr lang="en-US">
                    <a:latin typeface="+mn-lt"/>
                  </a:endParaRPr>
                </a:p>
              </p:txBody>
            </p:sp>
          </p:grpSp>
          <p:sp>
            <p:nvSpPr>
              <p:cNvPr id="76810" name="Line 14"/>
              <p:cNvSpPr>
                <a:spLocks noChangeShapeType="1"/>
              </p:cNvSpPr>
              <p:nvPr/>
            </p:nvSpPr>
            <p:spPr bwMode="auto">
              <a:xfrm>
                <a:off x="4876800" y="4862513"/>
                <a:ext cx="533400" cy="14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1" name="Line 15"/>
              <p:cNvSpPr>
                <a:spLocks noChangeShapeType="1"/>
              </p:cNvSpPr>
              <p:nvPr/>
            </p:nvSpPr>
            <p:spPr bwMode="auto">
              <a:xfrm>
                <a:off x="5410200" y="4648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2" name="Line 16"/>
              <p:cNvSpPr>
                <a:spLocks noChangeShapeType="1"/>
              </p:cNvSpPr>
              <p:nvPr/>
            </p:nvSpPr>
            <p:spPr bwMode="auto">
              <a:xfrm>
                <a:off x="5519738" y="48006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3" name="Line 17"/>
              <p:cNvSpPr>
                <a:spLocks noChangeShapeType="1"/>
              </p:cNvSpPr>
              <p:nvPr/>
            </p:nvSpPr>
            <p:spPr bwMode="auto">
              <a:xfrm>
                <a:off x="5514975" y="48768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4" name="Line 18"/>
              <p:cNvSpPr>
                <a:spLocks noChangeShapeType="1"/>
              </p:cNvSpPr>
              <p:nvPr/>
            </p:nvSpPr>
            <p:spPr bwMode="auto">
              <a:xfrm flipV="1">
                <a:off x="60531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5" name="Line 19"/>
              <p:cNvSpPr>
                <a:spLocks noChangeShapeType="1"/>
              </p:cNvSpPr>
              <p:nvPr/>
            </p:nvSpPr>
            <p:spPr bwMode="auto">
              <a:xfrm>
                <a:off x="61293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6" name="Line 20"/>
              <p:cNvSpPr>
                <a:spLocks noChangeShapeType="1"/>
              </p:cNvSpPr>
              <p:nvPr/>
            </p:nvSpPr>
            <p:spPr bwMode="auto">
              <a:xfrm flipV="1">
                <a:off x="62055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7" name="Line 21"/>
              <p:cNvSpPr>
                <a:spLocks noChangeShapeType="1"/>
              </p:cNvSpPr>
              <p:nvPr/>
            </p:nvSpPr>
            <p:spPr bwMode="auto">
              <a:xfrm flipV="1">
                <a:off x="62055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8" name="Line 22"/>
              <p:cNvSpPr>
                <a:spLocks noChangeShapeType="1"/>
              </p:cNvSpPr>
              <p:nvPr/>
            </p:nvSpPr>
            <p:spPr bwMode="auto">
              <a:xfrm>
                <a:off x="62817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19" name="Line 23"/>
              <p:cNvSpPr>
                <a:spLocks noChangeShapeType="1"/>
              </p:cNvSpPr>
              <p:nvPr/>
            </p:nvSpPr>
            <p:spPr bwMode="auto">
              <a:xfrm flipV="1">
                <a:off x="63579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0" name="Line 24"/>
              <p:cNvSpPr>
                <a:spLocks noChangeShapeType="1"/>
              </p:cNvSpPr>
              <p:nvPr/>
            </p:nvSpPr>
            <p:spPr bwMode="auto">
              <a:xfrm>
                <a:off x="64341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1" name="Line 25"/>
              <p:cNvSpPr>
                <a:spLocks noChangeShapeType="1"/>
              </p:cNvSpPr>
              <p:nvPr/>
            </p:nvSpPr>
            <p:spPr bwMode="auto">
              <a:xfrm flipV="1">
                <a:off x="65103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2" name="Line 26"/>
              <p:cNvSpPr>
                <a:spLocks noChangeShapeType="1"/>
              </p:cNvSpPr>
              <p:nvPr/>
            </p:nvSpPr>
            <p:spPr bwMode="auto">
              <a:xfrm>
                <a:off x="6586538" y="4643438"/>
                <a:ext cx="76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3" name="Line 27"/>
              <p:cNvSpPr>
                <a:spLocks noChangeShapeType="1"/>
              </p:cNvSpPr>
              <p:nvPr/>
            </p:nvSpPr>
            <p:spPr bwMode="auto">
              <a:xfrm flipV="1">
                <a:off x="6657975" y="4862513"/>
                <a:ext cx="428625" cy="14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4" name="Text Box 28"/>
              <p:cNvSpPr txBox="1">
                <a:spLocks noChangeArrowheads="1"/>
              </p:cNvSpPr>
              <p:nvPr/>
            </p:nvSpPr>
            <p:spPr bwMode="auto">
              <a:xfrm>
                <a:off x="5257800" y="5105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p>
            </p:txBody>
          </p:sp>
          <p:sp>
            <p:nvSpPr>
              <p:cNvPr id="76825" name="Text Box 32"/>
              <p:cNvSpPr txBox="1">
                <a:spLocks noChangeArrowheads="1"/>
              </p:cNvSpPr>
              <p:nvPr/>
            </p:nvSpPr>
            <p:spPr bwMode="auto">
              <a:xfrm>
                <a:off x="6172200" y="4876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F</a:t>
                </a:r>
              </a:p>
            </p:txBody>
          </p:sp>
          <p:grpSp>
            <p:nvGrpSpPr>
              <p:cNvPr id="25" name="Group 45"/>
              <p:cNvGrpSpPr>
                <a:grpSpLocks/>
              </p:cNvGrpSpPr>
              <p:nvPr/>
            </p:nvGrpSpPr>
            <p:grpSpPr bwMode="auto">
              <a:xfrm>
                <a:off x="6000750" y="4114800"/>
                <a:ext cx="204788" cy="304800"/>
                <a:chOff x="3780" y="2832"/>
                <a:chExt cx="129" cy="192"/>
              </a:xfrm>
              <a:noFill/>
            </p:grpSpPr>
            <p:sp>
              <p:nvSpPr>
                <p:cNvPr id="36" name="Line 40"/>
                <p:cNvSpPr>
                  <a:spLocks noChangeShapeType="1"/>
                </p:cNvSpPr>
                <p:nvPr/>
              </p:nvSpPr>
              <p:spPr bwMode="auto">
                <a:xfrm>
                  <a:off x="3780" y="2832"/>
                  <a:ext cx="0" cy="192"/>
                </a:xfrm>
                <a:prstGeom prst="line">
                  <a:avLst/>
                </a:prstGeom>
                <a:grpFill/>
                <a:ln w="9525">
                  <a:solidFill>
                    <a:schemeClr val="tx1"/>
                  </a:solidFill>
                  <a:round/>
                  <a:headEnd/>
                  <a:tailEnd/>
                </a:ln>
                <a:extLst/>
              </p:spPr>
              <p:txBody>
                <a:bodyPr/>
                <a:lstStyle/>
                <a:p>
                  <a:pPr eaLnBrk="1" fontAlgn="auto" hangingPunct="1">
                    <a:spcBef>
                      <a:spcPts val="0"/>
                    </a:spcBef>
                    <a:spcAft>
                      <a:spcPts val="0"/>
                    </a:spcAft>
                    <a:defRPr/>
                  </a:pPr>
                  <a:endParaRPr lang="en-US">
                    <a:latin typeface="+mn-lt"/>
                  </a:endParaRPr>
                </a:p>
              </p:txBody>
            </p:sp>
            <p:sp>
              <p:nvSpPr>
                <p:cNvPr id="37" name="Line 41"/>
                <p:cNvSpPr>
                  <a:spLocks noChangeShapeType="1"/>
                </p:cNvSpPr>
                <p:nvPr/>
              </p:nvSpPr>
              <p:spPr bwMode="auto">
                <a:xfrm>
                  <a:off x="3840" y="2832"/>
                  <a:ext cx="0" cy="192"/>
                </a:xfrm>
                <a:prstGeom prst="line">
                  <a:avLst/>
                </a:prstGeom>
                <a:grpFill/>
                <a:ln w="9525">
                  <a:solidFill>
                    <a:schemeClr val="tx1"/>
                  </a:solidFill>
                  <a:round/>
                  <a:headEnd/>
                  <a:tailEnd/>
                </a:ln>
                <a:extLst/>
              </p:spPr>
              <p:txBody>
                <a:bodyPr/>
                <a:lstStyle/>
                <a:p>
                  <a:pPr eaLnBrk="1" fontAlgn="auto" hangingPunct="1">
                    <a:spcBef>
                      <a:spcPts val="0"/>
                    </a:spcBef>
                    <a:spcAft>
                      <a:spcPts val="0"/>
                    </a:spcAft>
                    <a:defRPr/>
                  </a:pPr>
                  <a:endParaRPr lang="en-US">
                    <a:latin typeface="+mn-lt"/>
                  </a:endParaRPr>
                </a:p>
              </p:txBody>
            </p:sp>
            <p:sp>
              <p:nvSpPr>
                <p:cNvPr id="38" name="Line 42"/>
                <p:cNvSpPr>
                  <a:spLocks noChangeShapeType="1"/>
                </p:cNvSpPr>
                <p:nvPr/>
              </p:nvSpPr>
              <p:spPr bwMode="auto">
                <a:xfrm>
                  <a:off x="3909" y="2832"/>
                  <a:ext cx="0" cy="192"/>
                </a:xfrm>
                <a:prstGeom prst="line">
                  <a:avLst/>
                </a:prstGeom>
                <a:grpFill/>
                <a:ln w="9525">
                  <a:solidFill>
                    <a:schemeClr val="tx1"/>
                  </a:solidFill>
                  <a:round/>
                  <a:headEnd/>
                  <a:tailEnd/>
                </a:ln>
                <a:extLst/>
              </p:spPr>
              <p:txBody>
                <a:bodyPr/>
                <a:lstStyle/>
                <a:p>
                  <a:pPr eaLnBrk="1" fontAlgn="auto" hangingPunct="1">
                    <a:spcBef>
                      <a:spcPts val="0"/>
                    </a:spcBef>
                    <a:spcAft>
                      <a:spcPts val="0"/>
                    </a:spcAft>
                    <a:defRPr/>
                  </a:pPr>
                  <a:endParaRPr lang="en-US">
                    <a:latin typeface="+mn-lt"/>
                  </a:endParaRPr>
                </a:p>
              </p:txBody>
            </p:sp>
          </p:grpSp>
          <p:sp>
            <p:nvSpPr>
              <p:cNvPr id="76827" name="Line 46"/>
              <p:cNvSpPr>
                <a:spLocks noChangeShapeType="1"/>
              </p:cNvSpPr>
              <p:nvPr/>
            </p:nvSpPr>
            <p:spPr bwMode="auto">
              <a:xfrm>
                <a:off x="4876800" y="5791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8" name="Line 47"/>
              <p:cNvSpPr>
                <a:spLocks noChangeShapeType="1"/>
              </p:cNvSpPr>
              <p:nvPr/>
            </p:nvSpPr>
            <p:spPr bwMode="auto">
              <a:xfrm>
                <a:off x="6324600" y="5791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29" name="Text Box 48"/>
              <p:cNvSpPr txBox="1">
                <a:spLocks noChangeArrowheads="1"/>
              </p:cNvSpPr>
              <p:nvPr/>
            </p:nvSpPr>
            <p:spPr bwMode="auto">
              <a:xfrm>
                <a:off x="4876800" y="3200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6830" name="Text Box 49"/>
              <p:cNvSpPr txBox="1">
                <a:spLocks noChangeArrowheads="1"/>
              </p:cNvSpPr>
              <p:nvPr/>
            </p:nvSpPr>
            <p:spPr bwMode="auto">
              <a:xfrm>
                <a:off x="6781800" y="3200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6831" name="Text Box 50"/>
              <p:cNvSpPr txBox="1">
                <a:spLocks noChangeArrowheads="1"/>
              </p:cNvSpPr>
              <p:nvPr/>
            </p:nvSpPr>
            <p:spPr bwMode="auto">
              <a:xfrm>
                <a:off x="4800600" y="4495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6832" name="Text Box 51"/>
              <p:cNvSpPr txBox="1">
                <a:spLocks noChangeArrowheads="1"/>
              </p:cNvSpPr>
              <p:nvPr/>
            </p:nvSpPr>
            <p:spPr bwMode="auto">
              <a:xfrm>
                <a:off x="6858000" y="4495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6833" name="Text Box 52"/>
              <p:cNvSpPr txBox="1">
                <a:spLocks noChangeArrowheads="1"/>
              </p:cNvSpPr>
              <p:nvPr/>
            </p:nvSpPr>
            <p:spPr bwMode="auto">
              <a:xfrm>
                <a:off x="4800600" y="5410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6834" name="Text Box 53"/>
              <p:cNvSpPr txBox="1">
                <a:spLocks noChangeArrowheads="1"/>
              </p:cNvSpPr>
              <p:nvPr/>
            </p:nvSpPr>
            <p:spPr bwMode="auto">
              <a:xfrm>
                <a:off x="6858000" y="5410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6835" name="Line 4"/>
              <p:cNvSpPr>
                <a:spLocks noChangeShapeType="1"/>
              </p:cNvSpPr>
              <p:nvPr/>
            </p:nvSpPr>
            <p:spPr bwMode="auto">
              <a:xfrm>
                <a:off x="2286000" y="35052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36" name="Line 5"/>
              <p:cNvSpPr>
                <a:spLocks noChangeShapeType="1"/>
              </p:cNvSpPr>
              <p:nvPr/>
            </p:nvSpPr>
            <p:spPr bwMode="auto">
              <a:xfrm>
                <a:off x="762000" y="54864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37" name="Line 6"/>
              <p:cNvSpPr>
                <a:spLocks noChangeShapeType="1"/>
              </p:cNvSpPr>
              <p:nvPr/>
            </p:nvSpPr>
            <p:spPr bwMode="auto">
              <a:xfrm>
                <a:off x="1066800" y="5486400"/>
                <a:ext cx="182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38" name="Line 7"/>
              <p:cNvSpPr>
                <a:spLocks noChangeShapeType="1"/>
              </p:cNvSpPr>
              <p:nvPr/>
            </p:nvSpPr>
            <p:spPr bwMode="auto">
              <a:xfrm flipV="1">
                <a:off x="2881313" y="3657600"/>
                <a:ext cx="381000" cy="1828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839" name="Text Box 8"/>
              <p:cNvSpPr txBox="1">
                <a:spLocks noChangeArrowheads="1"/>
              </p:cNvSpPr>
              <p:nvPr/>
            </p:nvSpPr>
            <p:spPr bwMode="auto">
              <a:xfrm>
                <a:off x="2667000" y="5638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p>
            </p:txBody>
          </p:sp>
          <p:sp>
            <p:nvSpPr>
              <p:cNvPr id="76840" name="Line 29"/>
              <p:cNvSpPr>
                <a:spLocks noChangeShapeType="1"/>
              </p:cNvSpPr>
              <p:nvPr/>
            </p:nvSpPr>
            <p:spPr bwMode="auto">
              <a:xfrm>
                <a:off x="3200400" y="3886200"/>
                <a:ext cx="0" cy="1295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76841" name="Line 30"/>
              <p:cNvSpPr>
                <a:spLocks noChangeShapeType="1"/>
              </p:cNvSpPr>
              <p:nvPr/>
            </p:nvSpPr>
            <p:spPr bwMode="auto">
              <a:xfrm flipH="1">
                <a:off x="2895600" y="5181600"/>
                <a:ext cx="304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76842" name="Text Box 31"/>
              <p:cNvSpPr txBox="1">
                <a:spLocks noChangeArrowheads="1"/>
              </p:cNvSpPr>
              <p:nvPr/>
            </p:nvSpPr>
            <p:spPr bwMode="auto">
              <a:xfrm>
                <a:off x="3200400" y="4419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1/R</a:t>
                </a:r>
                <a:r>
                  <a:rPr lang="en-US" altLang="en-US" sz="1800" baseline="-25000">
                    <a:latin typeface="Times New Roman" panose="02020603050405020304" pitchFamily="18" charset="0"/>
                  </a:rPr>
                  <a:t>F</a:t>
                </a:r>
              </a:p>
            </p:txBody>
          </p:sp>
          <p:sp>
            <p:nvSpPr>
              <p:cNvPr id="76843" name="Text Box 43"/>
              <p:cNvSpPr txBox="1">
                <a:spLocks noChangeArrowheads="1"/>
              </p:cNvSpPr>
              <p:nvPr/>
            </p:nvSpPr>
            <p:spPr bwMode="auto">
              <a:xfrm>
                <a:off x="1066800" y="5029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R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p>
            </p:txBody>
          </p:sp>
        </p:gr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69900" y="-76200"/>
            <a:ext cx="8229600" cy="827088"/>
          </a:xfrm>
        </p:spPr>
        <p:txBody>
          <a:bodyPr/>
          <a:lstStyle/>
          <a:p>
            <a:pPr eaLnBrk="1" hangingPunct="1"/>
            <a:r>
              <a:rPr lang="en-US" altLang="en-US" smtClean="0"/>
              <a:t>Diode Equivalent Circuit</a:t>
            </a:r>
          </a:p>
        </p:txBody>
      </p:sp>
      <p:sp>
        <p:nvSpPr>
          <p:cNvPr id="77828" name="Rectangle 3"/>
          <p:cNvSpPr txBox="1">
            <a:spLocks noChangeArrowheads="1"/>
          </p:cNvSpPr>
          <p:nvPr/>
        </p:nvSpPr>
        <p:spPr bwMode="auto">
          <a:xfrm>
            <a:off x="381000" y="9906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As further approximation, we can neglect the slope of the characteristic i.e., R</a:t>
            </a:r>
            <a:r>
              <a:rPr lang="en-US" altLang="en-US" sz="2400" baseline="-25000">
                <a:latin typeface="Arial" panose="020B0604020202020204" pitchFamily="34" charset="0"/>
                <a:cs typeface="Arial" panose="020B0604020202020204" pitchFamily="34" charset="0"/>
              </a:rPr>
              <a:t>F</a:t>
            </a:r>
            <a:r>
              <a:rPr lang="en-US" altLang="en-US" sz="2400">
                <a:latin typeface="Arial" panose="020B0604020202020204" pitchFamily="34" charset="0"/>
                <a:cs typeface="Arial" panose="020B0604020202020204" pitchFamily="34" charset="0"/>
              </a:rPr>
              <a:t> = 0</a:t>
            </a:r>
          </a:p>
        </p:txBody>
      </p:sp>
      <p:grpSp>
        <p:nvGrpSpPr>
          <p:cNvPr id="77829" name="Group 1"/>
          <p:cNvGrpSpPr>
            <a:grpSpLocks/>
          </p:cNvGrpSpPr>
          <p:nvPr/>
        </p:nvGrpSpPr>
        <p:grpSpPr bwMode="auto">
          <a:xfrm>
            <a:off x="762000" y="2743200"/>
            <a:ext cx="7848600" cy="2895600"/>
            <a:chOff x="762000" y="2743200"/>
            <a:chExt cx="8153400" cy="2895600"/>
          </a:xfrm>
        </p:grpSpPr>
        <p:grpSp>
          <p:nvGrpSpPr>
            <p:cNvPr id="77830" name="Group 45"/>
            <p:cNvGrpSpPr>
              <a:grpSpLocks/>
            </p:cNvGrpSpPr>
            <p:nvPr/>
          </p:nvGrpSpPr>
          <p:grpSpPr bwMode="auto">
            <a:xfrm>
              <a:off x="4648200" y="2819400"/>
              <a:ext cx="2286000" cy="685800"/>
              <a:chOff x="3072" y="2160"/>
              <a:chExt cx="1440" cy="432"/>
            </a:xfrm>
          </p:grpSpPr>
          <p:sp>
            <p:nvSpPr>
              <p:cNvPr id="77857" name="Line 46"/>
              <p:cNvSpPr>
                <a:spLocks noChangeShapeType="1"/>
              </p:cNvSpPr>
              <p:nvPr/>
            </p:nvSpPr>
            <p:spPr bwMode="auto">
              <a:xfrm>
                <a:off x="3072" y="240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58" name="AutoShape 47"/>
              <p:cNvSpPr>
                <a:spLocks noChangeArrowheads="1"/>
              </p:cNvSpPr>
              <p:nvPr/>
            </p:nvSpPr>
            <p:spPr bwMode="auto">
              <a:xfrm rot="5400000">
                <a:off x="3576" y="2232"/>
                <a:ext cx="384" cy="336"/>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77859" name="Line 48"/>
              <p:cNvSpPr>
                <a:spLocks noChangeShapeType="1"/>
              </p:cNvSpPr>
              <p:nvPr/>
            </p:nvSpPr>
            <p:spPr bwMode="auto">
              <a:xfrm flipV="1">
                <a:off x="3936" y="2160"/>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60" name="Line 49"/>
              <p:cNvSpPr>
                <a:spLocks noChangeShapeType="1"/>
              </p:cNvSpPr>
              <p:nvPr/>
            </p:nvSpPr>
            <p:spPr bwMode="auto">
              <a:xfrm>
                <a:off x="3936" y="24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7831" name="Line 50"/>
            <p:cNvSpPr>
              <a:spLocks noChangeShapeType="1"/>
            </p:cNvSpPr>
            <p:nvPr/>
          </p:nvSpPr>
          <p:spPr bwMode="auto">
            <a:xfrm>
              <a:off x="4648200" y="4495800"/>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2" name="Line 51"/>
            <p:cNvSpPr>
              <a:spLocks noChangeShapeType="1"/>
            </p:cNvSpPr>
            <p:nvPr/>
          </p:nvSpPr>
          <p:spPr bwMode="auto">
            <a:xfrm>
              <a:off x="5562600" y="4267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3" name="Line 52"/>
            <p:cNvSpPr>
              <a:spLocks noChangeShapeType="1"/>
            </p:cNvSpPr>
            <p:nvPr/>
          </p:nvSpPr>
          <p:spPr bwMode="auto">
            <a:xfrm>
              <a:off x="5672138" y="44196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4" name="Line 53"/>
            <p:cNvSpPr>
              <a:spLocks noChangeShapeType="1"/>
            </p:cNvSpPr>
            <p:nvPr/>
          </p:nvSpPr>
          <p:spPr bwMode="auto">
            <a:xfrm>
              <a:off x="5667375" y="4495800"/>
              <a:ext cx="11144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5" name="Text Box 64"/>
            <p:cNvSpPr txBox="1">
              <a:spLocks noChangeArrowheads="1"/>
            </p:cNvSpPr>
            <p:nvPr/>
          </p:nvSpPr>
          <p:spPr bwMode="auto">
            <a:xfrm>
              <a:off x="5562600" y="4648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p>
          </p:txBody>
        </p:sp>
        <p:grpSp>
          <p:nvGrpSpPr>
            <p:cNvPr id="77836" name="Group 66"/>
            <p:cNvGrpSpPr>
              <a:grpSpLocks/>
            </p:cNvGrpSpPr>
            <p:nvPr/>
          </p:nvGrpSpPr>
          <p:grpSpPr bwMode="auto">
            <a:xfrm>
              <a:off x="5772150" y="3733800"/>
              <a:ext cx="204788" cy="304800"/>
              <a:chOff x="3780" y="2832"/>
              <a:chExt cx="129" cy="192"/>
            </a:xfrm>
          </p:grpSpPr>
          <p:sp>
            <p:nvSpPr>
              <p:cNvPr id="77854" name="Line 67"/>
              <p:cNvSpPr>
                <a:spLocks noChangeShapeType="1"/>
              </p:cNvSpPr>
              <p:nvPr/>
            </p:nvSpPr>
            <p:spPr bwMode="auto">
              <a:xfrm>
                <a:off x="3780"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55" name="Line 68"/>
              <p:cNvSpPr>
                <a:spLocks noChangeShapeType="1"/>
              </p:cNvSpPr>
              <p:nvPr/>
            </p:nvSpPr>
            <p:spPr bwMode="auto">
              <a:xfrm>
                <a:off x="3840"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56" name="Line 69"/>
              <p:cNvSpPr>
                <a:spLocks noChangeShapeType="1"/>
              </p:cNvSpPr>
              <p:nvPr/>
            </p:nvSpPr>
            <p:spPr bwMode="auto">
              <a:xfrm>
                <a:off x="3909"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7837" name="Line 70"/>
            <p:cNvSpPr>
              <a:spLocks noChangeShapeType="1"/>
            </p:cNvSpPr>
            <p:nvPr/>
          </p:nvSpPr>
          <p:spPr bwMode="auto">
            <a:xfrm>
              <a:off x="4648200" y="5410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8" name="Line 71"/>
            <p:cNvSpPr>
              <a:spLocks noChangeShapeType="1"/>
            </p:cNvSpPr>
            <p:nvPr/>
          </p:nvSpPr>
          <p:spPr bwMode="auto">
            <a:xfrm>
              <a:off x="6096000" y="5410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9" name="Text Box 72"/>
            <p:cNvSpPr txBox="1">
              <a:spLocks noChangeArrowheads="1"/>
            </p:cNvSpPr>
            <p:nvPr/>
          </p:nvSpPr>
          <p:spPr bwMode="auto">
            <a:xfrm>
              <a:off x="4648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7840" name="Text Box 73"/>
            <p:cNvSpPr txBox="1">
              <a:spLocks noChangeArrowheads="1"/>
            </p:cNvSpPr>
            <p:nvPr/>
          </p:nvSpPr>
          <p:spPr bwMode="auto">
            <a:xfrm>
              <a:off x="6553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7841" name="Text Box 74"/>
            <p:cNvSpPr txBox="1">
              <a:spLocks noChangeArrowheads="1"/>
            </p:cNvSpPr>
            <p:nvPr/>
          </p:nvSpPr>
          <p:spPr bwMode="auto">
            <a:xfrm>
              <a:off x="4572000" y="4114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7842" name="Text Box 75"/>
            <p:cNvSpPr txBox="1">
              <a:spLocks noChangeArrowheads="1"/>
            </p:cNvSpPr>
            <p:nvPr/>
          </p:nvSpPr>
          <p:spPr bwMode="auto">
            <a:xfrm>
              <a:off x="6629400" y="4114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7843" name="Text Box 76"/>
            <p:cNvSpPr txBox="1">
              <a:spLocks noChangeArrowheads="1"/>
            </p:cNvSpPr>
            <p:nvPr/>
          </p:nvSpPr>
          <p:spPr bwMode="auto">
            <a:xfrm>
              <a:off x="4572000" y="5029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7844" name="Text Box 77"/>
            <p:cNvSpPr txBox="1">
              <a:spLocks noChangeArrowheads="1"/>
            </p:cNvSpPr>
            <p:nvPr/>
          </p:nvSpPr>
          <p:spPr bwMode="auto">
            <a:xfrm>
              <a:off x="6629400" y="5029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7845" name="Text Box 78"/>
            <p:cNvSpPr txBox="1">
              <a:spLocks noChangeArrowheads="1"/>
            </p:cNvSpPr>
            <p:nvPr/>
          </p:nvSpPr>
          <p:spPr bwMode="auto">
            <a:xfrm>
              <a:off x="7162800" y="4191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Forward bias</a:t>
              </a:r>
            </a:p>
          </p:txBody>
        </p:sp>
        <p:sp>
          <p:nvSpPr>
            <p:cNvPr id="77846" name="Text Box 79"/>
            <p:cNvSpPr txBox="1">
              <a:spLocks noChangeArrowheads="1"/>
            </p:cNvSpPr>
            <p:nvPr/>
          </p:nvSpPr>
          <p:spPr bwMode="auto">
            <a:xfrm>
              <a:off x="7162800" y="51054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Reverse bias</a:t>
              </a:r>
            </a:p>
          </p:txBody>
        </p:sp>
        <p:sp>
          <p:nvSpPr>
            <p:cNvPr id="77847" name="Line 7"/>
            <p:cNvSpPr>
              <a:spLocks noChangeShapeType="1"/>
            </p:cNvSpPr>
            <p:nvPr/>
          </p:nvSpPr>
          <p:spPr bwMode="auto">
            <a:xfrm>
              <a:off x="2395538" y="2743200"/>
              <a:ext cx="1587"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48" name="Line 8"/>
            <p:cNvSpPr>
              <a:spLocks noChangeShapeType="1"/>
            </p:cNvSpPr>
            <p:nvPr/>
          </p:nvSpPr>
          <p:spPr bwMode="auto">
            <a:xfrm>
              <a:off x="762000" y="5024438"/>
              <a:ext cx="32654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49" name="Line 9"/>
            <p:cNvSpPr>
              <a:spLocks noChangeShapeType="1"/>
            </p:cNvSpPr>
            <p:nvPr/>
          </p:nvSpPr>
          <p:spPr bwMode="auto">
            <a:xfrm>
              <a:off x="1089025" y="5024438"/>
              <a:ext cx="1958975" cy="15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50" name="Line 10"/>
            <p:cNvSpPr>
              <a:spLocks noChangeShapeType="1"/>
            </p:cNvSpPr>
            <p:nvPr/>
          </p:nvSpPr>
          <p:spPr bwMode="auto">
            <a:xfrm flipV="1">
              <a:off x="3032125" y="2743200"/>
              <a:ext cx="15875" cy="2281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51" name="Text Box 11"/>
            <p:cNvSpPr txBox="1">
              <a:spLocks noChangeArrowheads="1"/>
            </p:cNvSpPr>
            <p:nvPr/>
          </p:nvSpPr>
          <p:spPr bwMode="auto">
            <a:xfrm>
              <a:off x="2803525" y="5200650"/>
              <a:ext cx="896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p>
          </p:txBody>
        </p:sp>
        <p:sp>
          <p:nvSpPr>
            <p:cNvPr id="77852" name="Text Box 15"/>
            <p:cNvSpPr txBox="1">
              <a:spLocks noChangeArrowheads="1"/>
            </p:cNvSpPr>
            <p:nvPr/>
          </p:nvSpPr>
          <p:spPr bwMode="auto">
            <a:xfrm>
              <a:off x="1089025" y="4497388"/>
              <a:ext cx="1060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R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p>
          </p:txBody>
        </p:sp>
        <p:sp>
          <p:nvSpPr>
            <p:cNvPr id="77853" name="Text Box 16"/>
            <p:cNvSpPr txBox="1">
              <a:spLocks noChangeArrowheads="1"/>
            </p:cNvSpPr>
            <p:nvPr/>
          </p:nvSpPr>
          <p:spPr bwMode="auto">
            <a:xfrm>
              <a:off x="3128963" y="3444875"/>
              <a:ext cx="1062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F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0</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a:xfrm>
            <a:off x="152400" y="-65088"/>
            <a:ext cx="8991600" cy="827088"/>
          </a:xfrm>
        </p:spPr>
        <p:txBody>
          <a:bodyPr/>
          <a:lstStyle/>
          <a:p>
            <a:r>
              <a:rPr lang="en-US" altLang="en-US" smtClean="0">
                <a:latin typeface="Times New Roman" panose="02020603050405020304" pitchFamily="18" charset="0"/>
                <a:cs typeface="Times New Roman" panose="02020603050405020304" pitchFamily="18" charset="0"/>
              </a:rPr>
              <a:t> Part – I : Analog Electronics</a:t>
            </a:r>
          </a:p>
        </p:txBody>
      </p:sp>
      <p:sp>
        <p:nvSpPr>
          <p:cNvPr id="13315" name="Content Placeholder 1"/>
          <p:cNvSpPr>
            <a:spLocks noGrp="1"/>
          </p:cNvSpPr>
          <p:nvPr>
            <p:ph idx="1"/>
          </p:nvPr>
        </p:nvSpPr>
        <p:spPr/>
        <p:txBody>
          <a:bodyPr/>
          <a:lstStyle/>
          <a:p>
            <a:pPr marL="0" indent="0" algn="ctr">
              <a:buFont typeface="Wingdings" panose="05000000000000000000" pitchFamily="2" charset="2"/>
              <a:buNone/>
            </a:pPr>
            <a:endParaRPr lang="en-US" altLang="en-US" b="1" smtClean="0">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pPr>
            <a:r>
              <a:rPr lang="en-US" altLang="en-US" b="1" smtClean="0">
                <a:solidFill>
                  <a:srgbClr val="003399"/>
                </a:solidFill>
                <a:latin typeface="Times New Roman" panose="02020603050405020304" pitchFamily="18" charset="0"/>
                <a:cs typeface="Times New Roman" panose="02020603050405020304" pitchFamily="18" charset="0"/>
              </a:rPr>
              <a:t>CHAPTER-1: DIODES AND APPLICATONS </a:t>
            </a:r>
            <a:endParaRPr lang="en-US" altLang="en-US"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sz="2400" b="1"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sz="2400" b="1" smtClean="0">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pPr>
            <a:endParaRPr lang="en-US" altLang="en-US" sz="2400" b="1" smtClean="0">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pPr>
            <a:r>
              <a:rPr lang="en-US" altLang="en-US" sz="2400" b="1" smtClean="0">
                <a:latin typeface="Times New Roman" panose="02020603050405020304" pitchFamily="18" charset="0"/>
                <a:cs typeface="Times New Roman" panose="02020603050405020304" pitchFamily="18" charset="0"/>
              </a:rPr>
              <a:t>Reference: </a:t>
            </a:r>
          </a:p>
          <a:p>
            <a:pPr marL="0" indent="0" algn="ctr">
              <a:buFont typeface="Wingdings" panose="05000000000000000000" pitchFamily="2" charset="2"/>
              <a:buNone/>
            </a:pPr>
            <a:endParaRPr lang="en-US" altLang="en-US" sz="2400" b="1"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IN" altLang="en-US" sz="2400" smtClean="0">
                <a:latin typeface="Times New Roman" panose="02020603050405020304" pitchFamily="18" charset="0"/>
                <a:cs typeface="Times New Roman" panose="02020603050405020304" pitchFamily="18" charset="0"/>
              </a:rPr>
              <a:t>Robert L. Boylestad, Louis Nashelsky, Electronic Devices &amp; Circuit Theory, 11</a:t>
            </a:r>
            <a:r>
              <a:rPr lang="en-IN" altLang="en-US" sz="2400" baseline="30000" smtClean="0">
                <a:latin typeface="Times New Roman" panose="02020603050405020304" pitchFamily="18" charset="0"/>
                <a:cs typeface="Times New Roman" panose="02020603050405020304" pitchFamily="18" charset="0"/>
              </a:rPr>
              <a:t>th</a:t>
            </a:r>
            <a:r>
              <a:rPr lang="en-IN" altLang="en-US" sz="2400" smtClean="0">
                <a:latin typeface="Times New Roman" panose="02020603050405020304" pitchFamily="18" charset="0"/>
                <a:cs typeface="Times New Roman" panose="02020603050405020304" pitchFamily="18" charset="0"/>
              </a:rPr>
              <a:t> Edition, PHI, 2012</a:t>
            </a:r>
            <a:endParaRPr lang="en-US" altLang="en-US" sz="240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sz="240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altLang="en-US" smtClean="0">
              <a:latin typeface="Times New Roman" panose="02020603050405020304" pitchFamily="18" charset="0"/>
              <a:cs typeface="Times New Roman" panose="02020603050405020304" pitchFamily="18" charset="0"/>
            </a:endParaRP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2000" smtClean="0">
                <a:solidFill>
                  <a:schemeClr val="bg1"/>
                </a:solidFill>
                <a:latin typeface="Times New Roman" panose="02020603050405020304" pitchFamily="18" charset="0"/>
                <a:cs typeface="Times New Roman" panose="02020603050405020304" pitchFamily="18" charset="0"/>
              </a:rPr>
              <a:t>1</a:t>
            </a:r>
          </a:p>
        </p:txBody>
      </p:sp>
      <p:sp>
        <p:nvSpPr>
          <p:cNvPr id="13317"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3318"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13319"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469900" y="-76200"/>
            <a:ext cx="8229600" cy="827088"/>
          </a:xfrm>
        </p:spPr>
        <p:txBody>
          <a:bodyPr/>
          <a:lstStyle/>
          <a:p>
            <a:pPr eaLnBrk="1" hangingPunct="1"/>
            <a:r>
              <a:rPr lang="en-US" altLang="en-US" smtClean="0"/>
              <a:t>Diode Equivalent Circuit</a:t>
            </a:r>
          </a:p>
        </p:txBody>
      </p:sp>
      <p:sp>
        <p:nvSpPr>
          <p:cNvPr id="78852" name="Rectangle 3"/>
          <p:cNvSpPr txBox="1">
            <a:spLocks noChangeArrowheads="1"/>
          </p:cNvSpPr>
          <p:nvPr/>
        </p:nvSpPr>
        <p:spPr bwMode="auto">
          <a:xfrm>
            <a:off x="457200" y="16002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Wingdings" panose="05000000000000000000" pitchFamily="2" charset="2"/>
              <a:buChar char="§"/>
            </a:pPr>
            <a:r>
              <a:rPr lang="en-US" altLang="en-US" sz="2400">
                <a:latin typeface="Arial" panose="020B0604020202020204" pitchFamily="34" charset="0"/>
                <a:cs typeface="Arial" panose="020B0604020202020204" pitchFamily="34" charset="0"/>
              </a:rPr>
              <a:t>As third approximation, even the cut-in voltage can be neglected (Ideal diode)</a:t>
            </a:r>
          </a:p>
        </p:txBody>
      </p:sp>
      <p:grpSp>
        <p:nvGrpSpPr>
          <p:cNvPr id="78853" name="Group 2"/>
          <p:cNvGrpSpPr>
            <a:grpSpLocks/>
          </p:cNvGrpSpPr>
          <p:nvPr/>
        </p:nvGrpSpPr>
        <p:grpSpPr bwMode="auto">
          <a:xfrm>
            <a:off x="762000" y="2743200"/>
            <a:ext cx="8153400" cy="2895600"/>
            <a:chOff x="762000" y="2743200"/>
            <a:chExt cx="8153400" cy="2895600"/>
          </a:xfrm>
        </p:grpSpPr>
        <p:sp>
          <p:nvSpPr>
            <p:cNvPr id="78854" name="Text Box 35"/>
            <p:cNvSpPr txBox="1">
              <a:spLocks noChangeArrowheads="1"/>
            </p:cNvSpPr>
            <p:nvPr/>
          </p:nvSpPr>
          <p:spPr bwMode="auto">
            <a:xfrm>
              <a:off x="7162800" y="4191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Forward bias</a:t>
              </a:r>
            </a:p>
          </p:txBody>
        </p:sp>
        <p:sp>
          <p:nvSpPr>
            <p:cNvPr id="78855" name="Text Box 36"/>
            <p:cNvSpPr txBox="1">
              <a:spLocks noChangeArrowheads="1"/>
            </p:cNvSpPr>
            <p:nvPr/>
          </p:nvSpPr>
          <p:spPr bwMode="auto">
            <a:xfrm>
              <a:off x="7162800" y="51054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cs typeface="Times New Roman" panose="02020603050405020304" pitchFamily="18" charset="0"/>
                </a:rPr>
                <a:t>Reverse bias</a:t>
              </a:r>
            </a:p>
          </p:txBody>
        </p:sp>
        <p:grpSp>
          <p:nvGrpSpPr>
            <p:cNvPr id="78856" name="Group 1"/>
            <p:cNvGrpSpPr>
              <a:grpSpLocks/>
            </p:cNvGrpSpPr>
            <p:nvPr/>
          </p:nvGrpSpPr>
          <p:grpSpPr bwMode="auto">
            <a:xfrm>
              <a:off x="762000" y="2743200"/>
              <a:ext cx="6400800" cy="2895600"/>
              <a:chOff x="762000" y="2743200"/>
              <a:chExt cx="6400800" cy="2895600"/>
            </a:xfrm>
          </p:grpSpPr>
          <p:grpSp>
            <p:nvGrpSpPr>
              <p:cNvPr id="78857" name="Group 13"/>
              <p:cNvGrpSpPr>
                <a:grpSpLocks/>
              </p:cNvGrpSpPr>
              <p:nvPr/>
            </p:nvGrpSpPr>
            <p:grpSpPr bwMode="auto">
              <a:xfrm>
                <a:off x="4648200" y="2819400"/>
                <a:ext cx="2286000" cy="685800"/>
                <a:chOff x="3072" y="2160"/>
                <a:chExt cx="1440" cy="432"/>
              </a:xfrm>
            </p:grpSpPr>
            <p:sp>
              <p:nvSpPr>
                <p:cNvPr id="78879" name="Line 14"/>
                <p:cNvSpPr>
                  <a:spLocks noChangeShapeType="1"/>
                </p:cNvSpPr>
                <p:nvPr/>
              </p:nvSpPr>
              <p:spPr bwMode="auto">
                <a:xfrm>
                  <a:off x="3072" y="240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0" name="AutoShape 15"/>
                <p:cNvSpPr>
                  <a:spLocks noChangeArrowheads="1"/>
                </p:cNvSpPr>
                <p:nvPr/>
              </p:nvSpPr>
              <p:spPr bwMode="auto">
                <a:xfrm rot="5400000">
                  <a:off x="3576" y="2232"/>
                  <a:ext cx="384" cy="336"/>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78881" name="Line 16"/>
                <p:cNvSpPr>
                  <a:spLocks noChangeShapeType="1"/>
                </p:cNvSpPr>
                <p:nvPr/>
              </p:nvSpPr>
              <p:spPr bwMode="auto">
                <a:xfrm flipV="1">
                  <a:off x="3936" y="2160"/>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2" name="Line 17"/>
                <p:cNvSpPr>
                  <a:spLocks noChangeShapeType="1"/>
                </p:cNvSpPr>
                <p:nvPr/>
              </p:nvSpPr>
              <p:spPr bwMode="auto">
                <a:xfrm>
                  <a:off x="3936" y="24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8858" name="Line 18"/>
              <p:cNvSpPr>
                <a:spLocks noChangeShapeType="1"/>
              </p:cNvSpPr>
              <p:nvPr/>
            </p:nvSpPr>
            <p:spPr bwMode="auto">
              <a:xfrm>
                <a:off x="4648200" y="4495800"/>
                <a:ext cx="1143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59" name="Line 21"/>
              <p:cNvSpPr>
                <a:spLocks noChangeShapeType="1"/>
              </p:cNvSpPr>
              <p:nvPr/>
            </p:nvSpPr>
            <p:spPr bwMode="auto">
              <a:xfrm>
                <a:off x="5667375" y="4495800"/>
                <a:ext cx="12668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78860" name="Group 23"/>
              <p:cNvGrpSpPr>
                <a:grpSpLocks/>
              </p:cNvGrpSpPr>
              <p:nvPr/>
            </p:nvGrpSpPr>
            <p:grpSpPr bwMode="auto">
              <a:xfrm>
                <a:off x="5772150" y="3733800"/>
                <a:ext cx="204788" cy="304800"/>
                <a:chOff x="3780" y="2832"/>
                <a:chExt cx="129" cy="192"/>
              </a:xfrm>
            </p:grpSpPr>
            <p:sp>
              <p:nvSpPr>
                <p:cNvPr id="78876" name="Line 24"/>
                <p:cNvSpPr>
                  <a:spLocks noChangeShapeType="1"/>
                </p:cNvSpPr>
                <p:nvPr/>
              </p:nvSpPr>
              <p:spPr bwMode="auto">
                <a:xfrm>
                  <a:off x="3780"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7" name="Line 25"/>
                <p:cNvSpPr>
                  <a:spLocks noChangeShapeType="1"/>
                </p:cNvSpPr>
                <p:nvPr/>
              </p:nvSpPr>
              <p:spPr bwMode="auto">
                <a:xfrm>
                  <a:off x="3840"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8" name="Line 26"/>
                <p:cNvSpPr>
                  <a:spLocks noChangeShapeType="1"/>
                </p:cNvSpPr>
                <p:nvPr/>
              </p:nvSpPr>
              <p:spPr bwMode="auto">
                <a:xfrm>
                  <a:off x="3909" y="28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8861" name="Line 27"/>
              <p:cNvSpPr>
                <a:spLocks noChangeShapeType="1"/>
              </p:cNvSpPr>
              <p:nvPr/>
            </p:nvSpPr>
            <p:spPr bwMode="auto">
              <a:xfrm>
                <a:off x="4648200" y="5410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2" name="Line 28"/>
              <p:cNvSpPr>
                <a:spLocks noChangeShapeType="1"/>
              </p:cNvSpPr>
              <p:nvPr/>
            </p:nvSpPr>
            <p:spPr bwMode="auto">
              <a:xfrm>
                <a:off x="6096000" y="54102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3" name="Text Box 29"/>
              <p:cNvSpPr txBox="1">
                <a:spLocks noChangeArrowheads="1"/>
              </p:cNvSpPr>
              <p:nvPr/>
            </p:nvSpPr>
            <p:spPr bwMode="auto">
              <a:xfrm>
                <a:off x="4648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8864" name="Text Box 30"/>
              <p:cNvSpPr txBox="1">
                <a:spLocks noChangeArrowheads="1"/>
              </p:cNvSpPr>
              <p:nvPr/>
            </p:nvSpPr>
            <p:spPr bwMode="auto">
              <a:xfrm>
                <a:off x="6553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8865" name="Text Box 31"/>
              <p:cNvSpPr txBox="1">
                <a:spLocks noChangeArrowheads="1"/>
              </p:cNvSpPr>
              <p:nvPr/>
            </p:nvSpPr>
            <p:spPr bwMode="auto">
              <a:xfrm>
                <a:off x="4572000" y="4114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8866" name="Text Box 32"/>
              <p:cNvSpPr txBox="1">
                <a:spLocks noChangeArrowheads="1"/>
              </p:cNvSpPr>
              <p:nvPr/>
            </p:nvSpPr>
            <p:spPr bwMode="auto">
              <a:xfrm>
                <a:off x="6629400" y="4114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8867" name="Text Box 33"/>
              <p:cNvSpPr txBox="1">
                <a:spLocks noChangeArrowheads="1"/>
              </p:cNvSpPr>
              <p:nvPr/>
            </p:nvSpPr>
            <p:spPr bwMode="auto">
              <a:xfrm>
                <a:off x="4572000" y="5029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A</a:t>
                </a:r>
              </a:p>
            </p:txBody>
          </p:sp>
          <p:sp>
            <p:nvSpPr>
              <p:cNvPr id="78868" name="Text Box 34"/>
              <p:cNvSpPr txBox="1">
                <a:spLocks noChangeArrowheads="1"/>
              </p:cNvSpPr>
              <p:nvPr/>
            </p:nvSpPr>
            <p:spPr bwMode="auto">
              <a:xfrm>
                <a:off x="6629400" y="5029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K</a:t>
                </a:r>
              </a:p>
            </p:txBody>
          </p:sp>
          <p:sp>
            <p:nvSpPr>
              <p:cNvPr id="78869" name="Line 5"/>
              <p:cNvSpPr>
                <a:spLocks noChangeShapeType="1"/>
              </p:cNvSpPr>
              <p:nvPr/>
            </p:nvSpPr>
            <p:spPr bwMode="auto">
              <a:xfrm>
                <a:off x="2395538" y="2743200"/>
                <a:ext cx="1587" cy="2895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0" name="Line 6"/>
              <p:cNvSpPr>
                <a:spLocks noChangeShapeType="1"/>
              </p:cNvSpPr>
              <p:nvPr/>
            </p:nvSpPr>
            <p:spPr bwMode="auto">
              <a:xfrm>
                <a:off x="762000" y="5024438"/>
                <a:ext cx="326548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1" name="Line 7"/>
              <p:cNvSpPr>
                <a:spLocks noChangeShapeType="1"/>
              </p:cNvSpPr>
              <p:nvPr/>
            </p:nvSpPr>
            <p:spPr bwMode="auto">
              <a:xfrm>
                <a:off x="1066800" y="5024438"/>
                <a:ext cx="1349375" cy="47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2" name="Line 8"/>
              <p:cNvSpPr>
                <a:spLocks noChangeShapeType="1"/>
              </p:cNvSpPr>
              <p:nvPr/>
            </p:nvSpPr>
            <p:spPr bwMode="auto">
              <a:xfrm flipV="1">
                <a:off x="2381250" y="3048000"/>
                <a:ext cx="15875" cy="19764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3" name="Text Box 9"/>
              <p:cNvSpPr txBox="1">
                <a:spLocks noChangeArrowheads="1"/>
              </p:cNvSpPr>
              <p:nvPr/>
            </p:nvSpPr>
            <p:spPr bwMode="auto">
              <a:xfrm>
                <a:off x="2362200" y="5105400"/>
                <a:ext cx="896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V</a:t>
                </a:r>
                <a:r>
                  <a:rPr lang="el-GR" altLang="en-US" sz="1800">
                    <a:latin typeface="Times New Roman" panose="02020603050405020304" pitchFamily="18" charset="0"/>
                    <a:cs typeface="Times New Roman" panose="02020603050405020304" pitchFamily="18" charset="0"/>
                  </a:rPr>
                  <a:t>γ</a:t>
                </a:r>
                <a:r>
                  <a:rPr lang="en-US" altLang="en-US" sz="1800">
                    <a:latin typeface="Times New Roman" panose="02020603050405020304" pitchFamily="18" charset="0"/>
                    <a:cs typeface="Times New Roman" panose="02020603050405020304" pitchFamily="18" charset="0"/>
                  </a:rPr>
                  <a:t> = 0</a:t>
                </a:r>
                <a:endParaRPr lang="el-GR" altLang="en-US" sz="1800">
                  <a:latin typeface="Times New Roman" panose="02020603050405020304" pitchFamily="18" charset="0"/>
                  <a:cs typeface="Times New Roman" panose="02020603050405020304" pitchFamily="18" charset="0"/>
                </a:endParaRPr>
              </a:p>
            </p:txBody>
          </p:sp>
          <p:sp>
            <p:nvSpPr>
              <p:cNvPr id="78874" name="Text Box 10"/>
              <p:cNvSpPr txBox="1">
                <a:spLocks noChangeArrowheads="1"/>
              </p:cNvSpPr>
              <p:nvPr/>
            </p:nvSpPr>
            <p:spPr bwMode="auto">
              <a:xfrm>
                <a:off x="1219200" y="4572000"/>
                <a:ext cx="106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R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p>
            </p:txBody>
          </p:sp>
          <p:sp>
            <p:nvSpPr>
              <p:cNvPr id="78875" name="Text Box 11"/>
              <p:cNvSpPr txBox="1">
                <a:spLocks noChangeArrowheads="1"/>
              </p:cNvSpPr>
              <p:nvPr/>
            </p:nvSpPr>
            <p:spPr bwMode="auto">
              <a:xfrm>
                <a:off x="2438400" y="3505200"/>
                <a:ext cx="1062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imes New Roman" panose="02020603050405020304" pitchFamily="18" charset="0"/>
                  </a:rPr>
                  <a:t>R</a:t>
                </a:r>
                <a:r>
                  <a:rPr lang="en-US" altLang="en-US" sz="1800" baseline="-25000">
                    <a:latin typeface="Times New Roman" panose="02020603050405020304" pitchFamily="18" charset="0"/>
                  </a:rPr>
                  <a:t>F </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0</a:t>
                </a:r>
              </a:p>
            </p:txBody>
          </p:sp>
        </p:gr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469900" y="-76200"/>
            <a:ext cx="8229600" cy="827088"/>
          </a:xfrm>
        </p:spPr>
        <p:txBody>
          <a:bodyPr/>
          <a:lstStyle/>
          <a:p>
            <a:pPr eaLnBrk="1" hangingPunct="1"/>
            <a:r>
              <a:rPr lang="en-US" altLang="en-US" smtClean="0"/>
              <a:t>Breakdown phenomenon in diodes</a:t>
            </a:r>
          </a:p>
        </p:txBody>
      </p:sp>
      <p:sp>
        <p:nvSpPr>
          <p:cNvPr id="7" name="Rectangle 6"/>
          <p:cNvSpPr/>
          <p:nvPr/>
        </p:nvSpPr>
        <p:spPr>
          <a:xfrm>
            <a:off x="304800" y="1143000"/>
            <a:ext cx="8610600" cy="3277820"/>
          </a:xfrm>
          <a:prstGeom prst="rect">
            <a:avLst/>
          </a:prstGeom>
        </p:spPr>
        <p:txBody>
          <a:bodyPr wrap="square">
            <a:spAutoFit/>
          </a:bodyPr>
          <a:lstStyle/>
          <a:p>
            <a:pPr algn="just" eaLnBrk="1" fontAlgn="auto" hangingPunct="1">
              <a:lnSpc>
                <a:spcPct val="150000"/>
              </a:lnSpc>
              <a:spcBef>
                <a:spcPts val="0"/>
              </a:spcBef>
              <a:spcAft>
                <a:spcPts val="0"/>
              </a:spcAft>
              <a:defRPr/>
            </a:pPr>
            <a:r>
              <a:rPr lang="en-US" dirty="0" smtClean="0">
                <a:latin typeface="Arial" pitchFamily="34" charset="0"/>
                <a:cs typeface="Arial" pitchFamily="34" charset="0"/>
              </a:rPr>
              <a:t>If the reverse bias across the diode is increased beyond certain level, breakdown occurs.</a:t>
            </a:r>
          </a:p>
          <a:p>
            <a:pPr algn="just" eaLnBrk="1" fontAlgn="auto" hangingPunct="1">
              <a:lnSpc>
                <a:spcPct val="150000"/>
              </a:lnSpc>
              <a:spcBef>
                <a:spcPts val="0"/>
              </a:spcBef>
              <a:spcAft>
                <a:spcPts val="0"/>
              </a:spcAft>
              <a:defRPr/>
            </a:pPr>
            <a:r>
              <a:rPr lang="en-US" dirty="0" smtClean="0">
                <a:latin typeface="Arial" pitchFamily="34" charset="0"/>
                <a:cs typeface="Arial" pitchFamily="34" charset="0"/>
              </a:rPr>
              <a:t>Reverse current rises abruptly which will spoil the diode</a:t>
            </a:r>
          </a:p>
          <a:p>
            <a:pPr algn="just" eaLnBrk="1" fontAlgn="auto" hangingPunct="1">
              <a:lnSpc>
                <a:spcPct val="150000"/>
              </a:lnSpc>
              <a:spcBef>
                <a:spcPts val="0"/>
              </a:spcBef>
              <a:spcAft>
                <a:spcPts val="0"/>
              </a:spcAft>
              <a:defRPr/>
            </a:pPr>
            <a:endParaRPr lang="en-US" dirty="0">
              <a:latin typeface="Arial" pitchFamily="34" charset="0"/>
              <a:cs typeface="Arial" pitchFamily="34" charset="0"/>
            </a:endParaRPr>
          </a:p>
          <a:p>
            <a:pPr algn="just" eaLnBrk="1" fontAlgn="auto" hangingPunct="1">
              <a:lnSpc>
                <a:spcPct val="150000"/>
              </a:lnSpc>
              <a:spcBef>
                <a:spcPts val="0"/>
              </a:spcBef>
              <a:spcAft>
                <a:spcPts val="0"/>
              </a:spcAft>
              <a:defRPr/>
            </a:pPr>
            <a:r>
              <a:rPr lang="en-US" dirty="0" smtClean="0">
                <a:latin typeface="Arial" pitchFamily="34" charset="0"/>
                <a:cs typeface="Arial" pitchFamily="34" charset="0"/>
              </a:rPr>
              <a:t>Two </a:t>
            </a:r>
            <a:r>
              <a:rPr lang="en-US" dirty="0">
                <a:latin typeface="Arial" pitchFamily="34" charset="0"/>
                <a:cs typeface="Arial" pitchFamily="34" charset="0"/>
              </a:rPr>
              <a:t>breakdown mechanisms:</a:t>
            </a:r>
          </a:p>
          <a:p>
            <a:pPr marL="0" lvl="1" algn="just" eaLnBrk="1" fontAlgn="auto" hangingPunct="1">
              <a:lnSpc>
                <a:spcPct val="150000"/>
              </a:lnSpc>
              <a:spcBef>
                <a:spcPts val="0"/>
              </a:spcBef>
              <a:spcAft>
                <a:spcPts val="0"/>
              </a:spcAft>
              <a:defRPr/>
            </a:pPr>
            <a:r>
              <a:rPr lang="en-US" b="1" dirty="0" smtClean="0">
                <a:latin typeface="Arial" pitchFamily="34" charset="0"/>
                <a:cs typeface="Arial" pitchFamily="34" charset="0"/>
              </a:rPr>
              <a:t>	Avalanche breakdown </a:t>
            </a:r>
          </a:p>
          <a:p>
            <a:pPr marL="0" lvl="1" algn="just" eaLnBrk="1" fontAlgn="auto" hangingPunct="1">
              <a:lnSpc>
                <a:spcPct val="150000"/>
              </a:lnSpc>
              <a:spcBef>
                <a:spcPts val="0"/>
              </a:spcBef>
              <a:spcAft>
                <a:spcPts val="0"/>
              </a:spcAft>
              <a:defRPr/>
            </a:pPr>
            <a:r>
              <a:rPr lang="en-US" b="1" dirty="0" smtClean="0">
                <a:latin typeface="Arial" pitchFamily="34" charset="0"/>
                <a:cs typeface="Arial" pitchFamily="34" charset="0"/>
              </a:rPr>
              <a:t>	</a:t>
            </a:r>
            <a:r>
              <a:rPr lang="en-US" b="1" dirty="0" err="1" smtClean="0">
                <a:latin typeface="Arial" pitchFamily="34" charset="0"/>
                <a:cs typeface="Arial" pitchFamily="34" charset="0"/>
              </a:rPr>
              <a:t>Zener</a:t>
            </a:r>
            <a:r>
              <a:rPr lang="en-US" b="1" dirty="0" smtClean="0">
                <a:latin typeface="Arial" pitchFamily="34" charset="0"/>
                <a:cs typeface="Arial" pitchFamily="34" charset="0"/>
              </a:rPr>
              <a:t> Breakdown</a:t>
            </a:r>
          </a:p>
          <a:p>
            <a:pPr lvl="1" algn="just" eaLnBrk="1" fontAlgn="auto" hangingPunct="1">
              <a:spcBef>
                <a:spcPts val="0"/>
              </a:spcBef>
              <a:spcAft>
                <a:spcPts val="0"/>
              </a:spcAft>
              <a:defRPr/>
            </a:pPr>
            <a:endParaRPr lang="en-US"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lgn="just" eaLnBrk="1" fontAlgn="auto" hangingPunct="1">
              <a:lnSpc>
                <a:spcPct val="150000"/>
              </a:lnSpc>
              <a:spcBef>
                <a:spcPts val="0"/>
              </a:spcBef>
              <a:spcAft>
                <a:spcPts val="0"/>
              </a:spcAft>
              <a:buNone/>
              <a:defRPr/>
            </a:pPr>
            <a:r>
              <a:rPr lang="en-US" b="1" dirty="0">
                <a:solidFill>
                  <a:schemeClr val="tx1"/>
                </a:solidFill>
                <a:latin typeface="Arial" pitchFamily="34" charset="0"/>
                <a:cs typeface="Arial" pitchFamily="34" charset="0"/>
              </a:rPr>
              <a:t>Avalanche breakdown : </a:t>
            </a:r>
          </a:p>
          <a:p>
            <a:pPr marL="685800" lvl="1" indent="-228600" algn="just" eaLnBrk="1" fontAlgn="auto" hangingPunct="1">
              <a:spcBef>
                <a:spcPts val="0"/>
              </a:spcBef>
              <a:spcAft>
                <a:spcPts val="0"/>
              </a:spcAft>
              <a:buFontTx/>
              <a:buChar char="•"/>
              <a:defRPr/>
            </a:pPr>
            <a:r>
              <a:rPr lang="en-US" dirty="0">
                <a:solidFill>
                  <a:schemeClr val="tx1"/>
                </a:solidFill>
                <a:latin typeface="Arial" pitchFamily="34" charset="0"/>
                <a:cs typeface="Arial" pitchFamily="34" charset="0"/>
              </a:rPr>
              <a:t>Occurs in Lightly doped diodes, </a:t>
            </a:r>
          </a:p>
          <a:p>
            <a:pPr marL="685800" lvl="1" indent="-228600" algn="just" eaLnBrk="1" fontAlgn="auto" hangingPunct="1">
              <a:spcBef>
                <a:spcPts val="0"/>
              </a:spcBef>
              <a:spcAft>
                <a:spcPts val="0"/>
              </a:spcAft>
              <a:buFontTx/>
              <a:buChar char="•"/>
              <a:defRPr/>
            </a:pPr>
            <a:r>
              <a:rPr lang="en-US" dirty="0">
                <a:solidFill>
                  <a:schemeClr val="tx1"/>
                </a:solidFill>
                <a:latin typeface="Arial" pitchFamily="34" charset="0"/>
                <a:cs typeface="Arial" pitchFamily="34" charset="0"/>
              </a:rPr>
              <a:t>Occurs at high reverse Voltage</a:t>
            </a:r>
            <a:r>
              <a:rPr lang="en-US" dirty="0" smtClean="0">
                <a:solidFill>
                  <a:schemeClr val="tx1"/>
                </a:solidFill>
                <a:latin typeface="Arial" pitchFamily="34" charset="0"/>
                <a:cs typeface="Arial" pitchFamily="34" charset="0"/>
              </a:rPr>
              <a:t>.</a:t>
            </a:r>
          </a:p>
          <a:p>
            <a:pPr marL="685800" lvl="1" indent="-228600" algn="just" eaLnBrk="1" fontAlgn="auto" hangingPunct="1">
              <a:spcBef>
                <a:spcPts val="0"/>
              </a:spcBef>
              <a:spcAft>
                <a:spcPts val="0"/>
              </a:spcAft>
              <a:buFontTx/>
              <a:buChar char="•"/>
              <a:defRPr/>
            </a:pPr>
            <a:r>
              <a:rPr lang="en-US" dirty="0" smtClean="0">
                <a:solidFill>
                  <a:schemeClr val="tx1"/>
                </a:solidFill>
                <a:latin typeface="Arial" pitchFamily="34" charset="0"/>
                <a:cs typeface="Arial" pitchFamily="34" charset="0"/>
              </a:rPr>
              <a:t>Due to velocity of the minority charge carriers</a:t>
            </a:r>
            <a:endParaRPr lang="en-US" dirty="0">
              <a:solidFill>
                <a:schemeClr val="tx1"/>
              </a:solidFill>
              <a:latin typeface="Arial" pitchFamily="34" charset="0"/>
              <a:cs typeface="Arial" pitchFamily="34" charset="0"/>
            </a:endParaRPr>
          </a:p>
          <a:p>
            <a:pPr marL="457200" lvl="1" indent="0" algn="just" eaLnBrk="1" fontAlgn="auto" hangingPunct="1">
              <a:spcBef>
                <a:spcPts val="0"/>
              </a:spcBef>
              <a:spcAft>
                <a:spcPts val="0"/>
              </a:spcAft>
              <a:buNone/>
              <a:defRPr/>
            </a:pPr>
            <a:endParaRPr lang="en-US" dirty="0">
              <a:solidFill>
                <a:schemeClr val="tx1"/>
              </a:solidFill>
              <a:latin typeface="Arial" pitchFamily="34" charset="0"/>
              <a:cs typeface="Arial" pitchFamily="34" charset="0"/>
            </a:endParaRPr>
          </a:p>
          <a:p>
            <a:pPr marL="457200" lvl="1" indent="0" algn="just" eaLnBrk="1" fontAlgn="auto" hangingPunct="1">
              <a:spcBef>
                <a:spcPts val="0"/>
              </a:spcBef>
              <a:spcAft>
                <a:spcPts val="0"/>
              </a:spcAft>
              <a:buNone/>
              <a:defRPr/>
            </a:pPr>
            <a:endParaRPr lang="en-US" dirty="0" smtClean="0">
              <a:solidFill>
                <a:schemeClr val="tx1"/>
              </a:solidFill>
              <a:latin typeface="Arial" pitchFamily="34" charset="0"/>
              <a:cs typeface="Arial" pitchFamily="34" charset="0"/>
            </a:endParaRPr>
          </a:p>
          <a:p>
            <a:endParaRPr lang="en-IN" dirty="0"/>
          </a:p>
        </p:txBody>
      </p:sp>
    </p:spTree>
    <p:extLst>
      <p:ext uri="{BB962C8B-B14F-4D97-AF65-F5344CB8AC3E}">
        <p14:creationId xmlns:p14="http://schemas.microsoft.com/office/powerpoint/2010/main" val="32255757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469900" y="-76200"/>
            <a:ext cx="8229600" cy="827088"/>
          </a:xfrm>
        </p:spPr>
        <p:txBody>
          <a:bodyPr/>
          <a:lstStyle/>
          <a:p>
            <a:pPr eaLnBrk="1" hangingPunct="1"/>
            <a:r>
              <a:rPr lang="en-US" altLang="en-US" smtClean="0"/>
              <a:t>Avalanche Breakdown</a:t>
            </a:r>
          </a:p>
        </p:txBody>
      </p:sp>
      <p:pic>
        <p:nvPicPr>
          <p:cNvPr id="819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4400"/>
            <a:ext cx="7486650" cy="398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Title 1"/>
          <p:cNvSpPr txBox="1">
            <a:spLocks/>
          </p:cNvSpPr>
          <p:nvPr/>
        </p:nvSpPr>
        <p:spPr bwMode="auto">
          <a:xfrm>
            <a:off x="533400" y="4800600"/>
            <a:ext cx="82296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i="1" dirty="0">
              <a:latin typeface="Arial" panose="020B0604020202020204" pitchFamily="34" charset="0"/>
              <a:cs typeface="Arial" panose="020B0604020202020204" pitchFamily="34" charset="0"/>
            </a:endParaRPr>
          </a:p>
          <a:p>
            <a:pPr algn="ctr" eaLnBrk="1" hangingPunct="1">
              <a:spcBef>
                <a:spcPct val="0"/>
              </a:spcBef>
              <a:buFontTx/>
              <a:buNone/>
            </a:pPr>
            <a:r>
              <a:rPr lang="en-US" altLang="en-US" sz="2400" b="1" i="1" dirty="0">
                <a:latin typeface="Arial" panose="020B0604020202020204" pitchFamily="34" charset="0"/>
                <a:cs typeface="Arial" panose="020B0604020202020204" pitchFamily="34" charset="0"/>
              </a:rPr>
              <a:t>Schematic of Avalanche phenomenon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lgn="just" eaLnBrk="1" fontAlgn="auto" hangingPunct="1">
              <a:lnSpc>
                <a:spcPct val="150000"/>
              </a:lnSpc>
              <a:spcBef>
                <a:spcPts val="0"/>
              </a:spcBef>
              <a:spcAft>
                <a:spcPts val="0"/>
              </a:spcAft>
              <a:buNone/>
              <a:defRPr/>
            </a:pPr>
            <a:r>
              <a:rPr lang="en-US" b="1" dirty="0" err="1">
                <a:solidFill>
                  <a:schemeClr val="tx1"/>
                </a:solidFill>
                <a:latin typeface="Arial" pitchFamily="34" charset="0"/>
                <a:cs typeface="Arial" pitchFamily="34" charset="0"/>
              </a:rPr>
              <a:t>Zener</a:t>
            </a:r>
            <a:r>
              <a:rPr lang="en-US" b="1" dirty="0">
                <a:solidFill>
                  <a:schemeClr val="tx1"/>
                </a:solidFill>
                <a:latin typeface="Arial" pitchFamily="34" charset="0"/>
                <a:cs typeface="Arial" pitchFamily="34" charset="0"/>
              </a:rPr>
              <a:t> Breakdown: </a:t>
            </a:r>
          </a:p>
          <a:p>
            <a:pPr marL="685800" lvl="1" indent="-228600" algn="just" eaLnBrk="1" fontAlgn="auto" hangingPunct="1">
              <a:spcBef>
                <a:spcPts val="0"/>
              </a:spcBef>
              <a:spcAft>
                <a:spcPts val="0"/>
              </a:spcAft>
              <a:buFontTx/>
              <a:buChar char="•"/>
              <a:defRPr/>
            </a:pPr>
            <a:r>
              <a:rPr lang="en-US" dirty="0">
                <a:solidFill>
                  <a:schemeClr val="tx1"/>
                </a:solidFill>
                <a:latin typeface="Arial" pitchFamily="34" charset="0"/>
                <a:cs typeface="Arial" pitchFamily="34" charset="0"/>
              </a:rPr>
              <a:t>Occurs in heavily doped diodes.</a:t>
            </a:r>
          </a:p>
          <a:p>
            <a:pPr marL="685800" lvl="1" indent="-228600" algn="just" eaLnBrk="1" fontAlgn="auto" hangingPunct="1">
              <a:spcBef>
                <a:spcPts val="0"/>
              </a:spcBef>
              <a:spcAft>
                <a:spcPts val="0"/>
              </a:spcAft>
              <a:buFontTx/>
              <a:buChar char="•"/>
              <a:defRPr/>
            </a:pPr>
            <a:r>
              <a:rPr lang="en-US" dirty="0">
                <a:solidFill>
                  <a:schemeClr val="tx1"/>
                </a:solidFill>
                <a:latin typeface="Arial" pitchFamily="34" charset="0"/>
                <a:cs typeface="Arial" pitchFamily="34" charset="0"/>
              </a:rPr>
              <a:t>at lower reverse bias voltages.</a:t>
            </a:r>
          </a:p>
          <a:p>
            <a:pPr marL="685800" lvl="1" indent="-228600" algn="just" eaLnBrk="1" fontAlgn="auto" hangingPunct="1">
              <a:spcBef>
                <a:spcPts val="0"/>
              </a:spcBef>
              <a:spcAft>
                <a:spcPts val="0"/>
              </a:spcAft>
              <a:buFontTx/>
              <a:buChar char="•"/>
              <a:defRPr/>
            </a:pPr>
            <a:r>
              <a:rPr lang="en-US" dirty="0">
                <a:solidFill>
                  <a:schemeClr val="tx1"/>
                </a:solidFill>
                <a:latin typeface="Arial" pitchFamily="34" charset="0"/>
                <a:cs typeface="Arial" pitchFamily="34" charset="0"/>
              </a:rPr>
              <a:t>Due to strong E field in the depletion region</a:t>
            </a:r>
          </a:p>
          <a:p>
            <a:pPr marL="0" indent="0">
              <a:buNone/>
            </a:pPr>
            <a:endParaRPr lang="en-IN" dirty="0"/>
          </a:p>
        </p:txBody>
      </p:sp>
    </p:spTree>
    <p:extLst>
      <p:ext uri="{BB962C8B-B14F-4D97-AF65-F5344CB8AC3E}">
        <p14:creationId xmlns:p14="http://schemas.microsoft.com/office/powerpoint/2010/main" val="38159793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69900" y="-76200"/>
            <a:ext cx="8229600" cy="827088"/>
          </a:xfrm>
        </p:spPr>
        <p:txBody>
          <a:bodyPr/>
          <a:lstStyle/>
          <a:p>
            <a:pPr eaLnBrk="1" hangingPunct="1"/>
            <a:r>
              <a:rPr lang="en-US" altLang="en-US" smtClean="0"/>
              <a:t>Zener Breakdown</a:t>
            </a:r>
          </a:p>
        </p:txBody>
      </p:sp>
      <p:pic>
        <p:nvPicPr>
          <p:cNvPr id="849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14400"/>
            <a:ext cx="7696200"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Title 1"/>
          <p:cNvSpPr txBox="1">
            <a:spLocks/>
          </p:cNvSpPr>
          <p:nvPr/>
        </p:nvSpPr>
        <p:spPr bwMode="auto">
          <a:xfrm>
            <a:off x="533400" y="5181600"/>
            <a:ext cx="82296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i="1">
              <a:latin typeface="Arial" panose="020B0604020202020204" pitchFamily="34" charset="0"/>
              <a:cs typeface="Arial" panose="020B0604020202020204" pitchFamily="34" charset="0"/>
            </a:endParaRPr>
          </a:p>
          <a:p>
            <a:pPr algn="ctr" eaLnBrk="1" hangingPunct="1">
              <a:spcBef>
                <a:spcPct val="0"/>
              </a:spcBef>
              <a:buFontTx/>
              <a:buNone/>
            </a:pPr>
            <a:r>
              <a:rPr lang="en-US" altLang="en-US" sz="2400" b="1" i="1">
                <a:latin typeface="Arial" panose="020B0604020202020204" pitchFamily="34" charset="0"/>
                <a:cs typeface="Arial" panose="020B0604020202020204" pitchFamily="34" charset="0"/>
              </a:rPr>
              <a:t>Schematic of Zener phenomenon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457200" y="152400"/>
            <a:ext cx="8229600" cy="1265238"/>
          </a:xfrm>
        </p:spPr>
        <p:txBody>
          <a:bodyPr anchor="t"/>
          <a:lstStyle/>
          <a:p>
            <a:r>
              <a:rPr lang="en-US" altLang="en-US" smtClean="0"/>
              <a:t>Exercises</a:t>
            </a:r>
          </a:p>
        </p:txBody>
      </p:sp>
      <p:sp>
        <p:nvSpPr>
          <p:cNvPr id="55300" name="Rectangle 3"/>
          <p:cNvSpPr>
            <a:spLocks noGrp="1" noChangeArrowheads="1"/>
          </p:cNvSpPr>
          <p:nvPr>
            <p:ph type="body" idx="1"/>
          </p:nvPr>
        </p:nvSpPr>
        <p:spPr>
          <a:xfrm>
            <a:off x="-228600" y="990600"/>
            <a:ext cx="9105900" cy="5365750"/>
          </a:xfrm>
        </p:spPr>
        <p:txBody>
          <a:bodyPr/>
          <a:lstStyle/>
          <a:p>
            <a:pPr marL="0" indent="0">
              <a:lnSpc>
                <a:spcPct val="90000"/>
              </a:lnSpc>
              <a:buFont typeface="Wingdings" panose="05000000000000000000" pitchFamily="2" charset="2"/>
              <a:buNone/>
              <a:defRPr/>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marL="857250" lvl="1" indent="-457200" algn="just">
              <a:lnSpc>
                <a:spcPct val="90000"/>
              </a:lnSpc>
              <a:buFontTx/>
              <a:buNone/>
              <a:defRPr/>
            </a:pPr>
            <a:r>
              <a:rPr lang="en-US" altLang="en-US" sz="2000" dirty="0" smtClean="0">
                <a:solidFill>
                  <a:schemeClr val="tx1"/>
                </a:solidFill>
                <a:latin typeface="Times New Roman" panose="02020603050405020304" pitchFamily="18" charset="0"/>
                <a:cs typeface="Times New Roman" panose="02020603050405020304" pitchFamily="18" charset="0"/>
              </a:rPr>
              <a:t>Q5. A silicon diode is reverse biased with 5V at room temperature.  if reverse sat current is 60pA, what is the diode current?                     </a:t>
            </a:r>
          </a:p>
          <a:p>
            <a:pPr marL="857250" lvl="1" indent="-457200" algn="just">
              <a:lnSpc>
                <a:spcPct val="90000"/>
              </a:lnSpc>
              <a:buFontTx/>
              <a:buNone/>
              <a:defRPr/>
            </a:pPr>
            <a:endParaRPr lang="en-US" altLang="en-US" sz="2000" dirty="0" smtClean="0">
              <a:solidFill>
                <a:schemeClr val="tx1"/>
              </a:solidFill>
              <a:latin typeface="Times New Roman" panose="02020603050405020304" pitchFamily="18" charset="0"/>
              <a:cs typeface="Times New Roman" panose="02020603050405020304" pitchFamily="18" charset="0"/>
            </a:endParaRPr>
          </a:p>
          <a:p>
            <a:pPr marL="400050" lvl="1" indent="0" algn="just">
              <a:lnSpc>
                <a:spcPct val="90000"/>
              </a:lnSpc>
              <a:buFont typeface="Arial" panose="020B0604020202020204" pitchFamily="34" charset="0"/>
              <a:buNone/>
              <a:defRPr/>
            </a:pPr>
            <a:r>
              <a:rPr lang="en-US" altLang="en-US" sz="2000" dirty="0" smtClean="0">
                <a:solidFill>
                  <a:schemeClr val="tx1"/>
                </a:solidFill>
                <a:latin typeface="Times New Roman" panose="02020603050405020304" pitchFamily="18" charset="0"/>
                <a:cs typeface="Times New Roman" panose="02020603050405020304" pitchFamily="18" charset="0"/>
              </a:rPr>
              <a:t>Q6. A germanium diode carries a current of 10mA when it is forward biased with     </a:t>
            </a:r>
          </a:p>
          <a:p>
            <a:pPr marL="400050" lvl="1" indent="0" algn="just">
              <a:lnSpc>
                <a:spcPct val="90000"/>
              </a:lnSpc>
              <a:buFont typeface="Arial" panose="020B0604020202020204" pitchFamily="34" charset="0"/>
              <a:buNone/>
              <a:defRPr/>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   0.2V at 27</a:t>
            </a:r>
            <a:r>
              <a:rPr lang="en-US" altLang="en-US" sz="2000" baseline="30000" dirty="0" smtClean="0">
                <a:solidFill>
                  <a:schemeClr val="tx1"/>
                </a:solidFill>
                <a:latin typeface="Times New Roman" panose="02020603050405020304" pitchFamily="18" charset="0"/>
                <a:cs typeface="Times New Roman" panose="02020603050405020304" pitchFamily="18" charset="0"/>
              </a:rPr>
              <a:t>o</a:t>
            </a:r>
            <a:r>
              <a:rPr lang="en-US" altLang="en-US" sz="2000" dirty="0" smtClean="0">
                <a:solidFill>
                  <a:schemeClr val="tx1"/>
                </a:solidFill>
                <a:latin typeface="Times New Roman" panose="02020603050405020304" pitchFamily="18" charset="0"/>
                <a:cs typeface="Times New Roman" panose="02020603050405020304" pitchFamily="18" charset="0"/>
              </a:rPr>
              <a:t>C.  (a) Find reverse sat current.  (b) Find the bias voltage  </a:t>
            </a:r>
          </a:p>
          <a:p>
            <a:pPr marL="400050" lvl="1" indent="0" algn="just">
              <a:lnSpc>
                <a:spcPct val="90000"/>
              </a:lnSpc>
              <a:buFont typeface="Arial" panose="020B0604020202020204" pitchFamily="34" charset="0"/>
              <a:buNone/>
              <a:defRPr/>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    required to get a </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current of 100mA</a:t>
            </a:r>
          </a:p>
          <a:p>
            <a:pPr marL="400050" lvl="1" indent="0" algn="just">
              <a:lnSpc>
                <a:spcPct val="90000"/>
              </a:lnSpc>
              <a:buFont typeface="Arial" panose="020B0604020202020204" pitchFamily="34" charset="0"/>
              <a:buNone/>
              <a:defRPr/>
            </a:pPr>
            <a:endParaRPr lang="en-US" sz="2000" dirty="0" smtClean="0">
              <a:solidFill>
                <a:schemeClr val="tx1"/>
              </a:solidFill>
              <a:latin typeface="Times New Roman" panose="02020603050405020304" pitchFamily="18" charset="0"/>
              <a:cs typeface="Times New Roman" panose="02020603050405020304" pitchFamily="18" charset="0"/>
            </a:endParaRPr>
          </a:p>
          <a:p>
            <a:pPr marL="400050" lvl="1" indent="0" algn="just">
              <a:lnSpc>
                <a:spcPct val="90000"/>
              </a:lnSpc>
              <a:buFont typeface="Arial" panose="020B0604020202020204" pitchFamily="34" charset="0"/>
              <a:buNone/>
              <a:defRPr/>
            </a:pPr>
            <a:r>
              <a:rPr lang="en-US" sz="2000" dirty="0" smtClean="0">
                <a:solidFill>
                  <a:schemeClr val="tx1"/>
                </a:solidFill>
                <a:latin typeface="Times New Roman" panose="02020603050405020304" pitchFamily="18" charset="0"/>
                <a:cs typeface="Times New Roman" panose="02020603050405020304" pitchFamily="18" charset="0"/>
              </a:rPr>
              <a:t>Q7. Calculate </a:t>
            </a:r>
            <a:r>
              <a:rPr lang="en-US" sz="2000" dirty="0">
                <a:solidFill>
                  <a:schemeClr val="tx1"/>
                </a:solidFill>
                <a:latin typeface="Times New Roman" panose="02020603050405020304" pitchFamily="18" charset="0"/>
                <a:cs typeface="Times New Roman" panose="02020603050405020304" pitchFamily="18" charset="0"/>
              </a:rPr>
              <a:t>the factor by which reverse saturation current of silicon diode is multiplied  when the temperature increases from 25 to 100</a:t>
            </a:r>
            <a:r>
              <a:rPr lang="en-US" sz="2000" baseline="30000" dirty="0">
                <a:solidFill>
                  <a:schemeClr val="tx1"/>
                </a:solidFill>
                <a:latin typeface="Times New Roman" panose="02020603050405020304" pitchFamily="18" charset="0"/>
                <a:cs typeface="Times New Roman" panose="02020603050405020304" pitchFamily="18" charset="0"/>
              </a:rPr>
              <a:t>O</a:t>
            </a:r>
            <a:r>
              <a:rPr lang="en-US" sz="2000" dirty="0">
                <a:solidFill>
                  <a:schemeClr val="tx1"/>
                </a:solidFill>
                <a:latin typeface="Times New Roman" panose="02020603050405020304" pitchFamily="18" charset="0"/>
                <a:cs typeface="Times New Roman" panose="02020603050405020304" pitchFamily="18" charset="0"/>
              </a:rPr>
              <a:t>C.	</a:t>
            </a:r>
          </a:p>
          <a:p>
            <a:pPr marL="400050" lvl="1" indent="0" algn="just">
              <a:lnSpc>
                <a:spcPct val="90000"/>
              </a:lnSpc>
              <a:buFont typeface="Arial" panose="020B0604020202020204" pitchFamily="34" charset="0"/>
              <a:buNone/>
              <a:defRPr/>
            </a:pPr>
            <a:endParaRPr lang="en-US" altLang="en-US" sz="2000" dirty="0" smtClean="0">
              <a:solidFill>
                <a:schemeClr val="tx1"/>
              </a:solidFill>
              <a:latin typeface="Times New Roman" panose="02020603050405020304" pitchFamily="18" charset="0"/>
              <a:cs typeface="Times New Roman" panose="02020603050405020304" pitchFamily="18" charset="0"/>
            </a:endParaRPr>
          </a:p>
          <a:p>
            <a:pPr marL="400050" lvl="1" indent="0" algn="just">
              <a:lnSpc>
                <a:spcPct val="90000"/>
              </a:lnSpc>
              <a:buFont typeface="Arial" panose="020B0604020202020204" pitchFamily="34" charset="0"/>
              <a:buNone/>
              <a:defRPr/>
            </a:pPr>
            <a:r>
              <a:rPr lang="en-US" altLang="en-US" sz="2000" dirty="0" smtClean="0">
                <a:solidFill>
                  <a:schemeClr val="tx1"/>
                </a:solidFill>
                <a:latin typeface="Times New Roman" panose="02020603050405020304" pitchFamily="18" charset="0"/>
                <a:cs typeface="Times New Roman" panose="02020603050405020304" pitchFamily="18" charset="0"/>
              </a:rPr>
              <a:t>Q8.</a:t>
            </a:r>
            <a:r>
              <a:rPr lang="en-US" altLang="en-US" sz="2000" dirty="0">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cs typeface="Times New Roman" panose="02020603050405020304" pitchFamily="18" charset="0"/>
              </a:rPr>
              <a:t>Si diode operates at forward voltage of 0.4V. Calculate the factor by which the current will be changed when the temperature increased from </a:t>
            </a:r>
            <a:r>
              <a:rPr lang="en-US" altLang="en-US" sz="2000" dirty="0">
                <a:solidFill>
                  <a:schemeClr val="tx1"/>
                </a:solidFill>
                <a:latin typeface="Times New Roman" panose="02020603050405020304" pitchFamily="18" charset="0"/>
                <a:cs typeface="Times New Roman" panose="02020603050405020304" pitchFamily="18" charset="0"/>
              </a:rPr>
              <a:t>at 25</a:t>
            </a:r>
            <a:r>
              <a:rPr lang="en-US" altLang="en-US" sz="2000" baseline="30000" dirty="0">
                <a:solidFill>
                  <a:schemeClr val="tx1"/>
                </a:solidFill>
                <a:latin typeface="Times New Roman" panose="02020603050405020304" pitchFamily="18" charset="0"/>
                <a:cs typeface="Times New Roman" panose="02020603050405020304" pitchFamily="18" charset="0"/>
              </a:rPr>
              <a:t>o</a:t>
            </a:r>
            <a:r>
              <a:rPr lang="en-US" altLang="en-US" sz="2000" dirty="0">
                <a:solidFill>
                  <a:schemeClr val="tx1"/>
                </a:solidFill>
                <a:latin typeface="Times New Roman" panose="02020603050405020304" pitchFamily="18" charset="0"/>
                <a:cs typeface="Times New Roman" panose="02020603050405020304" pitchFamily="18" charset="0"/>
              </a:rPr>
              <a:t>C to 150</a:t>
            </a:r>
            <a:r>
              <a:rPr lang="en-US" altLang="en-US" sz="2000" baseline="30000" dirty="0">
                <a:solidFill>
                  <a:schemeClr val="tx1"/>
                </a:solidFill>
                <a:latin typeface="Times New Roman" panose="02020603050405020304" pitchFamily="18" charset="0"/>
                <a:cs typeface="Times New Roman" panose="02020603050405020304" pitchFamily="18" charset="0"/>
              </a:rPr>
              <a:t>o</a:t>
            </a:r>
            <a:r>
              <a:rPr lang="en-US" altLang="en-US" sz="2000" dirty="0">
                <a:solidFill>
                  <a:schemeClr val="tx1"/>
                </a:solidFill>
                <a:latin typeface="Times New Roman" panose="02020603050405020304" pitchFamily="18" charset="0"/>
                <a:cs typeface="Times New Roman" panose="02020603050405020304" pitchFamily="18" charset="0"/>
              </a:rPr>
              <a:t>C </a:t>
            </a:r>
            <a:r>
              <a:rPr lang="en-US" sz="2000" dirty="0">
                <a:latin typeface="Times New Roman" panose="02020603050405020304" pitchFamily="18" charset="0"/>
                <a:cs typeface="Times New Roman" panose="02020603050405020304" pitchFamily="18" charset="0"/>
              </a:rPr>
              <a:t>	         </a:t>
            </a:r>
          </a:p>
          <a:p>
            <a:pPr marL="609600" indent="-609600">
              <a:lnSpc>
                <a:spcPct val="90000"/>
              </a:lnSpc>
              <a:buFontTx/>
              <a:buNone/>
              <a:defRPr/>
            </a:pPr>
            <a:r>
              <a:rPr lang="en-US" sz="2000" dirty="0">
                <a:latin typeface="Times New Roman" panose="02020603050405020304" pitchFamily="18" charset="0"/>
                <a:cs typeface="Times New Roman" panose="02020603050405020304" pitchFamily="18" charset="0"/>
              </a:rPr>
              <a:t>    </a:t>
            </a:r>
            <a:endParaRPr lang="en-US" sz="2000" dirty="0">
              <a:solidFill>
                <a:srgbClr val="FFFF00"/>
              </a:solidFill>
              <a:latin typeface="Times New Roman" panose="02020603050405020304" pitchFamily="18" charset="0"/>
              <a:cs typeface="Times New Roman" panose="02020603050405020304" pitchFamily="18" charset="0"/>
            </a:endParaRPr>
          </a:p>
          <a:p>
            <a:pPr marL="400050" lvl="1" indent="0" algn="just">
              <a:lnSpc>
                <a:spcPct val="90000"/>
              </a:lnSpc>
              <a:buFont typeface="Arial" panose="020B0604020202020204" pitchFamily="34" charset="0"/>
              <a:buNone/>
              <a:defRPr/>
            </a:pPr>
            <a:r>
              <a:rPr lang="en-US" altLang="en-US" sz="1800" dirty="0" smtClean="0">
                <a:latin typeface="Times New Roman" panose="02020603050405020304" pitchFamily="18" charset="0"/>
                <a:cs typeface="Times New Roman" panose="02020603050405020304" pitchFamily="18" charset="0"/>
              </a:rPr>
              <a:t>			</a:t>
            </a:r>
            <a:r>
              <a:rPr lang="en-US" altLang="en-US" sz="1600"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endParaRPr lang="el-GR" alt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469900" y="-76200"/>
            <a:ext cx="8229600" cy="827088"/>
          </a:xfrm>
        </p:spPr>
        <p:txBody>
          <a:bodyPr/>
          <a:lstStyle/>
          <a:p>
            <a:pPr eaLnBrk="1" hangingPunct="1"/>
            <a:r>
              <a:rPr lang="en-US" altLang="en-US" smtClean="0"/>
              <a:t>Exercises</a:t>
            </a:r>
          </a:p>
        </p:txBody>
      </p:sp>
      <p:sp>
        <p:nvSpPr>
          <p:cNvPr id="87044" name="Rectangle 8"/>
          <p:cNvSpPr>
            <a:spLocks noRot="1" noChangeAspect="1" noMove="1" noResize="1" noEditPoints="1" noAdjustHandles="1" noChangeArrowheads="1" noChangeShapeType="1" noTextEdit="1"/>
          </p:cNvSpPr>
          <p:nvPr/>
        </p:nvSpPr>
        <p:spPr bwMode="auto">
          <a:xfrm>
            <a:off x="685800" y="838200"/>
            <a:ext cx="8077200" cy="6247864"/>
          </a:xfrm>
          <a:prstGeom prst="rect">
            <a:avLst/>
          </a:prstGeom>
          <a:blipFill>
            <a:blip r:embed="rId2"/>
            <a:stretch>
              <a:fillRect l="-830" t="-586" r="-75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IN">
                <a:noFill/>
              </a:rPr>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469900" y="-76200"/>
            <a:ext cx="8229600" cy="827088"/>
          </a:xfrm>
        </p:spPr>
        <p:txBody>
          <a:bodyPr/>
          <a:lstStyle/>
          <a:p>
            <a:r>
              <a:rPr lang="en-US" altLang="en-US" smtClean="0"/>
              <a:t>Self test</a:t>
            </a:r>
          </a:p>
        </p:txBody>
      </p:sp>
      <p:sp>
        <p:nvSpPr>
          <p:cNvPr id="3" name="Content Placeholder 2"/>
          <p:cNvSpPr>
            <a:spLocks noGrp="1"/>
          </p:cNvSpPr>
          <p:nvPr>
            <p:ph idx="1"/>
          </p:nvPr>
        </p:nvSpPr>
        <p:spPr>
          <a:xfrm>
            <a:off x="457200" y="1600200"/>
            <a:ext cx="8229600" cy="2362200"/>
          </a:xfrm>
        </p:spPr>
        <p:txBody>
          <a:bodyPr/>
          <a:lstStyle/>
          <a:p>
            <a:pPr eaLnBrk="1" hangingPunct="1">
              <a:spcBef>
                <a:spcPct val="0"/>
              </a:spcBef>
              <a:buFontTx/>
              <a:buNone/>
              <a:defRPr/>
            </a:pPr>
            <a:r>
              <a:rPr lang="en-US" altLang="en-US" i="1" dirty="0" smtClean="0">
                <a:solidFill>
                  <a:srgbClr val="000000"/>
                </a:solidFill>
                <a:latin typeface="Arial" charset="0"/>
                <a:cs typeface="Arial" charset="0"/>
              </a:rPr>
              <a:t>1.</a:t>
            </a:r>
            <a:r>
              <a:rPr lang="en-US" altLang="en-US" dirty="0" smtClean="0">
                <a:latin typeface="Arial" charset="0"/>
                <a:cs typeface="Arial" charset="0"/>
              </a:rPr>
              <a:t> </a:t>
            </a:r>
            <a:r>
              <a:rPr lang="en-US" altLang="en-US" i="1" dirty="0">
                <a:solidFill>
                  <a:srgbClr val="000000"/>
                </a:solidFill>
                <a:latin typeface="Arial" charset="0"/>
                <a:cs typeface="Arial" charset="0"/>
              </a:rPr>
              <a:t>The break-point voltage of Si diode is</a:t>
            </a:r>
          </a:p>
          <a:p>
            <a:pPr marL="465138" eaLnBrk="1" hangingPunct="1">
              <a:spcBef>
                <a:spcPct val="0"/>
              </a:spcBef>
              <a:buFontTx/>
              <a:buNone/>
              <a:defRPr/>
            </a:pPr>
            <a:r>
              <a:rPr lang="en-US" altLang="en-US" i="1" dirty="0">
                <a:solidFill>
                  <a:srgbClr val="000000"/>
                </a:solidFill>
                <a:latin typeface="Arial" charset="0"/>
                <a:cs typeface="Arial" charset="0"/>
              </a:rPr>
              <a:t>a. </a:t>
            </a:r>
            <a:r>
              <a:rPr lang="en-US" altLang="en-US" i="1" dirty="0" smtClean="0">
                <a:solidFill>
                  <a:srgbClr val="000000"/>
                </a:solidFill>
                <a:latin typeface="Arial" charset="0"/>
                <a:cs typeface="Arial" charset="0"/>
              </a:rPr>
              <a:t>0.2V   b</a:t>
            </a:r>
            <a:r>
              <a:rPr lang="en-US" altLang="en-US" i="1" dirty="0">
                <a:solidFill>
                  <a:srgbClr val="000000"/>
                </a:solidFill>
                <a:latin typeface="Arial" charset="0"/>
                <a:cs typeface="Arial" charset="0"/>
              </a:rPr>
              <a:t>. </a:t>
            </a:r>
            <a:r>
              <a:rPr lang="en-US" altLang="en-US" i="1" dirty="0" smtClean="0">
                <a:solidFill>
                  <a:srgbClr val="000000"/>
                </a:solidFill>
                <a:latin typeface="Arial" charset="0"/>
                <a:cs typeface="Arial" charset="0"/>
              </a:rPr>
              <a:t>0.7V    c</a:t>
            </a:r>
            <a:r>
              <a:rPr lang="en-US" altLang="en-US" i="1" dirty="0">
                <a:solidFill>
                  <a:srgbClr val="000000"/>
                </a:solidFill>
                <a:latin typeface="Arial" charset="0"/>
                <a:cs typeface="Arial" charset="0"/>
              </a:rPr>
              <a:t>. </a:t>
            </a:r>
            <a:r>
              <a:rPr lang="en-US" altLang="en-US" i="1" dirty="0" smtClean="0">
                <a:solidFill>
                  <a:srgbClr val="000000"/>
                </a:solidFill>
                <a:latin typeface="Arial" charset="0"/>
                <a:cs typeface="Arial" charset="0"/>
              </a:rPr>
              <a:t>0.8V     d</a:t>
            </a:r>
            <a:r>
              <a:rPr lang="en-US" altLang="en-US" i="1" dirty="0">
                <a:solidFill>
                  <a:srgbClr val="000000"/>
                </a:solidFill>
                <a:latin typeface="Arial" charset="0"/>
                <a:cs typeface="Arial" charset="0"/>
              </a:rPr>
              <a:t>. </a:t>
            </a:r>
            <a:r>
              <a:rPr lang="en-US" altLang="en-US" i="1" dirty="0" smtClean="0">
                <a:solidFill>
                  <a:srgbClr val="000000"/>
                </a:solidFill>
                <a:latin typeface="Arial" charset="0"/>
                <a:cs typeface="Arial" charset="0"/>
              </a:rPr>
              <a:t>1.0V</a:t>
            </a:r>
            <a:endParaRPr lang="en-US" altLang="en-US" i="1" dirty="0">
              <a:solidFill>
                <a:srgbClr val="000000"/>
              </a:solidFill>
              <a:latin typeface="Arial" charset="0"/>
              <a:cs typeface="Arial" charset="0"/>
            </a:endParaRPr>
          </a:p>
          <a:p>
            <a:pPr eaLnBrk="1" hangingPunct="1">
              <a:spcBef>
                <a:spcPct val="0"/>
              </a:spcBef>
              <a:buFontTx/>
              <a:buNone/>
              <a:defRPr/>
            </a:pPr>
            <a:endParaRPr lang="en-US" altLang="en-US" i="1" dirty="0">
              <a:solidFill>
                <a:srgbClr val="000000"/>
              </a:solidFill>
              <a:latin typeface="Arial" charset="0"/>
              <a:cs typeface="Arial" charset="0"/>
            </a:endParaRPr>
          </a:p>
          <a:p>
            <a:pPr eaLnBrk="1" hangingPunct="1">
              <a:spcBef>
                <a:spcPct val="0"/>
              </a:spcBef>
              <a:buFontTx/>
              <a:buNone/>
              <a:defRPr/>
            </a:pPr>
            <a:r>
              <a:rPr lang="en-US" altLang="en-US" i="1" dirty="0" smtClean="0">
                <a:solidFill>
                  <a:srgbClr val="000000"/>
                </a:solidFill>
                <a:latin typeface="Arial" charset="0"/>
                <a:cs typeface="Arial" charset="0"/>
              </a:rPr>
              <a:t>2.</a:t>
            </a:r>
            <a:r>
              <a:rPr lang="en-US" altLang="en-US" dirty="0" smtClean="0">
                <a:latin typeface="Arial" charset="0"/>
                <a:cs typeface="Arial" charset="0"/>
              </a:rPr>
              <a:t> </a:t>
            </a:r>
            <a:r>
              <a:rPr lang="en-US" altLang="en-US" i="1" dirty="0">
                <a:solidFill>
                  <a:srgbClr val="000000"/>
                </a:solidFill>
                <a:latin typeface="Arial" charset="0"/>
                <a:cs typeface="Arial" charset="0"/>
              </a:rPr>
              <a:t>Why would you use silicon diodes instead of germanium diodes?</a:t>
            </a:r>
          </a:p>
          <a:p>
            <a:pPr>
              <a:defRPr/>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27088"/>
          </a:xfrm>
        </p:spPr>
        <p:txBody>
          <a:bodyPr rtlCol="0">
            <a:normAutofit fontScale="90000"/>
          </a:bodyPr>
          <a:lstStyle/>
          <a:p>
            <a:pPr eaLnBrk="1" fontAlgn="auto" hangingPunct="1">
              <a:spcAft>
                <a:spcPts val="0"/>
              </a:spcAft>
              <a:defRPr/>
            </a:pPr>
            <a:r>
              <a:rPr lang="en-US" dirty="0" smtClean="0"/>
              <a:t/>
            </a:r>
            <a:br>
              <a:rPr lang="en-US" dirty="0" smtClean="0"/>
            </a:br>
            <a:r>
              <a:rPr lang="en-US" dirty="0" smtClean="0"/>
              <a:t>Self </a:t>
            </a:r>
            <a:r>
              <a:rPr lang="en-US" dirty="0"/>
              <a:t>test</a:t>
            </a:r>
            <a:br>
              <a:rPr lang="en-US" dirty="0"/>
            </a:br>
            <a:endParaRPr lang="en-US" dirty="0"/>
          </a:p>
        </p:txBody>
      </p:sp>
      <p:sp>
        <p:nvSpPr>
          <p:cNvPr id="15364" name="Rectangle 23"/>
          <p:cNvSpPr>
            <a:spLocks noChangeArrowheads="1"/>
          </p:cNvSpPr>
          <p:nvPr/>
        </p:nvSpPr>
        <p:spPr bwMode="auto">
          <a:xfrm>
            <a:off x="457200" y="1066800"/>
            <a:ext cx="8382000" cy="4876800"/>
          </a:xfrm>
          <a:prstGeom prst="rect">
            <a:avLst/>
          </a:prstGeom>
          <a:solidFill>
            <a:srgbClr val="FDEADA"/>
          </a:solidFill>
          <a:ln w="12700" algn="ctr">
            <a:solidFill>
              <a:srgbClr val="FAC090"/>
            </a:solidFill>
            <a:miter lim="800000"/>
            <a:headEnd/>
            <a:tailEnd/>
          </a:ln>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defRPr/>
            </a:pPr>
            <a:r>
              <a:rPr lang="en-US" altLang="en-US" sz="2000" i="1" dirty="0" smtClean="0">
                <a:solidFill>
                  <a:srgbClr val="000000"/>
                </a:solidFill>
                <a:latin typeface="Arial" charset="0"/>
                <a:cs typeface="Arial" charset="0"/>
              </a:rPr>
              <a:t>1. The arrow direction in the diode symbol indicates</a:t>
            </a:r>
          </a:p>
          <a:p>
            <a:pPr marL="465138" eaLnBrk="1" hangingPunct="1">
              <a:spcBef>
                <a:spcPct val="0"/>
              </a:spcBef>
              <a:buFontTx/>
              <a:buNone/>
              <a:defRPr/>
            </a:pPr>
            <a:r>
              <a:rPr lang="en-US" altLang="en-US" sz="2000" i="1" dirty="0" smtClean="0">
                <a:solidFill>
                  <a:srgbClr val="000000"/>
                </a:solidFill>
                <a:latin typeface="Arial" charset="0"/>
                <a:cs typeface="Arial" charset="0"/>
              </a:rPr>
              <a:t>a. Direction of electron flow.</a:t>
            </a:r>
          </a:p>
          <a:p>
            <a:pPr marL="465138" eaLnBrk="1" hangingPunct="1">
              <a:spcBef>
                <a:spcPct val="0"/>
              </a:spcBef>
              <a:buFontTx/>
              <a:buNone/>
              <a:defRPr/>
            </a:pPr>
            <a:r>
              <a:rPr lang="en-US" altLang="en-US" sz="2000" i="1" dirty="0" smtClean="0">
                <a:solidFill>
                  <a:srgbClr val="000000"/>
                </a:solidFill>
                <a:latin typeface="Arial" charset="0"/>
                <a:cs typeface="Arial" charset="0"/>
              </a:rPr>
              <a:t>b. Direction of hole flow (Direction of conventional current)</a:t>
            </a:r>
          </a:p>
          <a:p>
            <a:pPr marL="465138" eaLnBrk="1" hangingPunct="1">
              <a:spcBef>
                <a:spcPct val="0"/>
              </a:spcBef>
              <a:buFontTx/>
              <a:buNone/>
              <a:defRPr/>
            </a:pPr>
            <a:r>
              <a:rPr lang="en-US" altLang="en-US" sz="2000" i="1" dirty="0" smtClean="0">
                <a:solidFill>
                  <a:srgbClr val="000000"/>
                </a:solidFill>
                <a:latin typeface="Arial" charset="0"/>
                <a:cs typeface="Arial" charset="0"/>
              </a:rPr>
              <a:t>c. Opposite to the direction of hole flow</a:t>
            </a:r>
          </a:p>
          <a:p>
            <a:pPr marL="465138" eaLnBrk="1" hangingPunct="1">
              <a:spcBef>
                <a:spcPct val="0"/>
              </a:spcBef>
              <a:buFontTx/>
              <a:buNone/>
              <a:defRPr/>
            </a:pPr>
            <a:r>
              <a:rPr lang="en-US" altLang="en-US" sz="2000" i="1" dirty="0" smtClean="0">
                <a:solidFill>
                  <a:srgbClr val="000000"/>
                </a:solidFill>
                <a:latin typeface="Arial" charset="0"/>
                <a:cs typeface="Arial" charset="0"/>
              </a:rPr>
              <a:t>d. None of the above</a:t>
            </a:r>
          </a:p>
          <a:p>
            <a:pPr eaLnBrk="1" hangingPunct="1">
              <a:spcBef>
                <a:spcPct val="0"/>
              </a:spcBef>
              <a:buFontTx/>
              <a:buNone/>
              <a:defRPr/>
            </a:pPr>
            <a:endParaRPr lang="en-US" altLang="en-US" sz="2000" i="1" dirty="0" smtClean="0">
              <a:solidFill>
                <a:srgbClr val="000000"/>
              </a:solidFill>
              <a:latin typeface="Arial" charset="0"/>
              <a:cs typeface="Arial" charset="0"/>
            </a:endParaRPr>
          </a:p>
          <a:p>
            <a:pPr eaLnBrk="1" hangingPunct="1">
              <a:spcBef>
                <a:spcPct val="0"/>
              </a:spcBef>
              <a:buFontTx/>
              <a:buNone/>
              <a:defRPr/>
            </a:pPr>
            <a:r>
              <a:rPr lang="en-US" altLang="en-US" sz="2000" i="1" dirty="0" smtClean="0">
                <a:solidFill>
                  <a:srgbClr val="000000"/>
                </a:solidFill>
                <a:latin typeface="Arial" charset="0"/>
                <a:cs typeface="Arial" charset="0"/>
              </a:rPr>
              <a:t>2.</a:t>
            </a:r>
            <a:r>
              <a:rPr lang="en-US" altLang="en-US" sz="2000" dirty="0" smtClean="0">
                <a:latin typeface="Arial" charset="0"/>
                <a:cs typeface="Arial" charset="0"/>
              </a:rPr>
              <a:t> </a:t>
            </a:r>
            <a:r>
              <a:rPr lang="en-US" altLang="en-US" sz="2000" i="1" dirty="0" smtClean="0">
                <a:solidFill>
                  <a:srgbClr val="000000"/>
                </a:solidFill>
                <a:latin typeface="Arial" charset="0"/>
                <a:cs typeface="Arial" charset="0"/>
              </a:rPr>
              <a:t>When the diode is forward biased, it is equivalent to</a:t>
            </a:r>
          </a:p>
          <a:p>
            <a:pPr marL="465138" eaLnBrk="1" hangingPunct="1">
              <a:spcBef>
                <a:spcPct val="0"/>
              </a:spcBef>
              <a:buFontTx/>
              <a:buNone/>
              <a:defRPr/>
            </a:pPr>
            <a:r>
              <a:rPr lang="en-US" altLang="en-US" sz="2000" i="1" dirty="0" smtClean="0">
                <a:solidFill>
                  <a:srgbClr val="000000"/>
                </a:solidFill>
                <a:latin typeface="Arial" charset="0"/>
                <a:cs typeface="Arial" charset="0"/>
              </a:rPr>
              <a:t>a. An off switch                                 b. An On switch</a:t>
            </a:r>
          </a:p>
          <a:p>
            <a:pPr marL="465138" eaLnBrk="1" hangingPunct="1">
              <a:spcBef>
                <a:spcPct val="0"/>
              </a:spcBef>
              <a:buFontTx/>
              <a:buNone/>
              <a:defRPr/>
            </a:pPr>
            <a:r>
              <a:rPr lang="en-US" altLang="en-US" sz="2000" i="1" dirty="0" smtClean="0">
                <a:solidFill>
                  <a:srgbClr val="000000"/>
                </a:solidFill>
                <a:latin typeface="Arial" charset="0"/>
                <a:cs typeface="Arial" charset="0"/>
              </a:rPr>
              <a:t>c. A high resistance                          d. None of the above</a:t>
            </a:r>
          </a:p>
          <a:p>
            <a:pPr eaLnBrk="1" hangingPunct="1">
              <a:spcBef>
                <a:spcPct val="0"/>
              </a:spcBef>
              <a:buFontTx/>
              <a:buNone/>
              <a:defRPr/>
            </a:pPr>
            <a:endParaRPr lang="en-US" altLang="en-US" sz="2000" i="1" dirty="0" smtClean="0">
              <a:solidFill>
                <a:srgbClr val="000000"/>
              </a:solidFill>
              <a:latin typeface="Arial" charset="0"/>
              <a:cs typeface="Arial" charset="0"/>
            </a:endParaRPr>
          </a:p>
          <a:p>
            <a:pPr eaLnBrk="1" hangingPunct="1">
              <a:spcBef>
                <a:spcPct val="0"/>
              </a:spcBef>
              <a:buFontTx/>
              <a:buNone/>
              <a:defRPr/>
            </a:pPr>
            <a:r>
              <a:rPr lang="en-US" altLang="en-US" sz="1200" i="1" dirty="0" smtClean="0">
                <a:solidFill>
                  <a:srgbClr val="000000"/>
                </a:solidFill>
                <a:latin typeface="Arial" charset="0"/>
                <a:cs typeface="Arial" charset="0"/>
              </a:rPr>
              <a:t>.</a:t>
            </a:r>
            <a:endParaRPr lang="en-US" altLang="en-US" sz="18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27088"/>
          </a:xfrm>
        </p:spPr>
        <p:txBody>
          <a:bodyPr rtlCol="0">
            <a:normAutofit fontScale="90000"/>
          </a:bodyPr>
          <a:lstStyle/>
          <a:p>
            <a:pPr eaLnBrk="1" fontAlgn="auto" hangingPunct="1">
              <a:spcAft>
                <a:spcPts val="0"/>
              </a:spcAft>
              <a:defRPr/>
            </a:pP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Module </a:t>
            </a:r>
            <a:r>
              <a:rPr lang="en-US" dirty="0">
                <a:latin typeface="Times New Roman" panose="02020603050405020304" pitchFamily="18" charset="0"/>
                <a:cs typeface="Times New Roman" panose="02020603050405020304" pitchFamily="18" charset="0"/>
              </a:rPr>
              <a:t>– 1 : Diodes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4572000"/>
          </a:xfrm>
        </p:spPr>
        <p:txBody>
          <a:bodyPr>
            <a:normAutofit fontScale="77500" lnSpcReduction="20000"/>
          </a:bodyPr>
          <a:lstStyle/>
          <a:p>
            <a:pPr marL="0" indent="0" algn="ctr" eaLnBrk="1" hangingPunct="1">
              <a:lnSpc>
                <a:spcPct val="80000"/>
              </a:lnSpc>
              <a:buFont typeface="Wingdings" panose="05000000000000000000" pitchFamily="2" charset="2"/>
              <a:buNone/>
              <a:defRPr/>
            </a:pPr>
            <a:r>
              <a:rPr lang="en-US" sz="4000" b="1" dirty="0" smtClean="0">
                <a:latin typeface="Times New Roman" panose="02020603050405020304" pitchFamily="18" charset="0"/>
                <a:cs typeface="Times New Roman" panose="02020603050405020304" pitchFamily="18" charset="0"/>
              </a:rPr>
              <a:t>Learning outcomes</a:t>
            </a:r>
          </a:p>
          <a:p>
            <a:pPr marL="0" indent="0" eaLnBrk="1" hangingPunct="1">
              <a:lnSpc>
                <a:spcPct val="80000"/>
              </a:lnSpc>
              <a:buFont typeface="Wingdings" panose="05000000000000000000" pitchFamily="2" charset="2"/>
              <a:buNone/>
              <a:defRPr/>
            </a:pPr>
            <a:endParaRPr lang="en-IN" sz="2400" dirty="0" smtClean="0">
              <a:latin typeface="Times New Roman" panose="02020603050405020304" pitchFamily="18" charset="0"/>
              <a:cs typeface="Times New Roman" panose="02020603050405020304" pitchFamily="18" charset="0"/>
            </a:endParaRPr>
          </a:p>
          <a:p>
            <a:pPr marL="0" indent="0" eaLnBrk="1" hangingPunct="1">
              <a:lnSpc>
                <a:spcPct val="80000"/>
              </a:lnSpc>
              <a:buFont typeface="Wingdings" panose="05000000000000000000" pitchFamily="2" charset="2"/>
              <a:buNone/>
              <a:defRPr/>
            </a:pPr>
            <a:r>
              <a:rPr lang="en-IN" sz="3400" dirty="0" smtClean="0">
                <a:latin typeface="Times New Roman" panose="02020603050405020304" pitchFamily="18" charset="0"/>
                <a:cs typeface="Times New Roman" panose="02020603050405020304" pitchFamily="18" charset="0"/>
              </a:rPr>
              <a:t>At the end of this module, students will be able to:</a:t>
            </a:r>
          </a:p>
          <a:p>
            <a:pPr marL="0" indent="0" eaLnBrk="1" hangingPunct="1">
              <a:lnSpc>
                <a:spcPct val="80000"/>
              </a:lnSpc>
              <a:buFont typeface="Wingdings" panose="05000000000000000000" pitchFamily="2" charset="2"/>
              <a:buNone/>
              <a:defRPr/>
            </a:pPr>
            <a:endParaRPr lang="en-US" sz="2600"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defRPr/>
            </a:pPr>
            <a:r>
              <a:rPr lang="en-IN" sz="2600" i="1" dirty="0" smtClean="0">
                <a:latin typeface="Times New Roman" panose="02020603050405020304" pitchFamily="18" charset="0"/>
                <a:cs typeface="Times New Roman" panose="02020603050405020304" pitchFamily="18" charset="0"/>
              </a:rPr>
              <a:t>Explain the operation of PN junction diode under different biasing condition.</a:t>
            </a:r>
          </a:p>
          <a:p>
            <a:pPr marL="465138" indent="-344488" algn="just" eaLnBrk="1" hangingPunct="1">
              <a:lnSpc>
                <a:spcPct val="110000"/>
              </a:lnSpc>
              <a:defRPr/>
            </a:pPr>
            <a:endParaRPr lang="en-IN" sz="1500" i="1"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spcBef>
                <a:spcPts val="0"/>
              </a:spcBef>
              <a:defRPr/>
            </a:pPr>
            <a:r>
              <a:rPr lang="en-IN" sz="2600" i="1" dirty="0" smtClean="0">
                <a:latin typeface="Times New Roman" panose="02020603050405020304" pitchFamily="18" charset="0"/>
                <a:cs typeface="Times New Roman" panose="02020603050405020304" pitchFamily="18" charset="0"/>
              </a:rPr>
              <a:t>Draw the I-V characteristic of diode and differentiate between ideal and practical diodes </a:t>
            </a:r>
          </a:p>
          <a:p>
            <a:pPr marL="120650" indent="0" algn="just" eaLnBrk="1" hangingPunct="1">
              <a:lnSpc>
                <a:spcPct val="110000"/>
              </a:lnSpc>
              <a:spcBef>
                <a:spcPts val="0"/>
              </a:spcBef>
              <a:buFont typeface="Wingdings" panose="05000000000000000000" pitchFamily="2" charset="2"/>
              <a:buNone/>
              <a:defRPr/>
            </a:pPr>
            <a:endParaRPr lang="en-US" sz="1500" i="1"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defRPr/>
            </a:pPr>
            <a:r>
              <a:rPr lang="en-IN" sz="2600" i="1" dirty="0" smtClean="0">
                <a:latin typeface="Times New Roman" panose="02020603050405020304" pitchFamily="18" charset="0"/>
                <a:cs typeface="Times New Roman" panose="02020603050405020304" pitchFamily="18" charset="0"/>
              </a:rPr>
              <a:t>Explain  the  concept of static and dynamic resistance of the diode.</a:t>
            </a:r>
            <a:endParaRPr lang="en-US" sz="2600" i="1"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defRPr/>
            </a:pPr>
            <a:endParaRPr lang="en-US" sz="2000" i="1"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defRPr/>
            </a:pPr>
            <a:r>
              <a:rPr lang="en-IN" sz="2600" i="1" dirty="0" smtClean="0">
                <a:latin typeface="Times New Roman" panose="02020603050405020304" pitchFamily="18" charset="0"/>
                <a:cs typeface="Times New Roman" panose="02020603050405020304" pitchFamily="18" charset="0"/>
              </a:rPr>
              <a:t>Explain  various breakdown phenomenon observed in diodes.</a:t>
            </a:r>
            <a:endParaRPr lang="en-US" sz="2600" i="1"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defRPr/>
            </a:pPr>
            <a:endParaRPr lang="en-US" sz="2000" i="1" dirty="0" smtClean="0">
              <a:latin typeface="Times New Roman" panose="02020603050405020304" pitchFamily="18" charset="0"/>
              <a:cs typeface="Times New Roman" panose="02020603050405020304" pitchFamily="18" charset="0"/>
            </a:endParaRPr>
          </a:p>
          <a:p>
            <a:pPr marL="465138" indent="-344488" algn="just" eaLnBrk="1" hangingPunct="1">
              <a:lnSpc>
                <a:spcPct val="110000"/>
              </a:lnSpc>
              <a:defRPr/>
            </a:pPr>
            <a:r>
              <a:rPr lang="en-IN" sz="2600" i="1" dirty="0" smtClean="0">
                <a:latin typeface="Times New Roman" panose="02020603050405020304" pitchFamily="18" charset="0"/>
                <a:cs typeface="Times New Roman" panose="02020603050405020304" pitchFamily="18" charset="0"/>
              </a:rPr>
              <a:t>Describe the working of  </a:t>
            </a:r>
            <a:r>
              <a:rPr lang="en-IN" sz="2600" i="1" dirty="0" err="1" smtClean="0">
                <a:latin typeface="Times New Roman" panose="02020603050405020304" pitchFamily="18" charset="0"/>
                <a:cs typeface="Times New Roman" panose="02020603050405020304" pitchFamily="18" charset="0"/>
              </a:rPr>
              <a:t>Zener</a:t>
            </a:r>
            <a:r>
              <a:rPr lang="en-IN" sz="2600" i="1" dirty="0" smtClean="0">
                <a:latin typeface="Times New Roman" panose="02020603050405020304" pitchFamily="18" charset="0"/>
                <a:cs typeface="Times New Roman" panose="02020603050405020304" pitchFamily="18" charset="0"/>
              </a:rPr>
              <a:t> diode  and its I-V characteristic.</a:t>
            </a:r>
            <a:endParaRPr lang="en-US" sz="2600" i="1" dirty="0" smtClean="0">
              <a:latin typeface="Times New Roman" panose="02020603050405020304" pitchFamily="18" charset="0"/>
              <a:cs typeface="Times New Roman" panose="02020603050405020304" pitchFamily="18" charset="0"/>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4BD5F3BE-0983-4F16-9CC1-9D182E66A22E}" type="slidenum">
              <a:rPr lang="en-US" altLang="en-US" sz="1800" smtClean="0">
                <a:solidFill>
                  <a:schemeClr val="bg1"/>
                </a:solidFill>
                <a:latin typeface="Times New Roman" panose="02020603050405020304" pitchFamily="18" charset="0"/>
                <a:cs typeface="Times New Roman" panose="02020603050405020304" pitchFamily="18" charset="0"/>
              </a:rPr>
              <a:pPr fontAlgn="base">
                <a:spcBef>
                  <a:spcPct val="0"/>
                </a:spcBef>
                <a:spcAft>
                  <a:spcPct val="0"/>
                </a:spcAft>
                <a:buFontTx/>
                <a:buNone/>
              </a:pPr>
              <a:t>6</a:t>
            </a:fld>
            <a:endParaRPr lang="en-US" altLang="en-US" sz="1800" smtClean="0">
              <a:solidFill>
                <a:schemeClr val="bg1"/>
              </a:solidFill>
              <a:latin typeface="Times New Roman" panose="02020603050405020304" pitchFamily="18" charset="0"/>
              <a:cs typeface="Times New Roman" panose="02020603050405020304" pitchFamily="18" charset="0"/>
            </a:endParaRPr>
          </a:p>
        </p:txBody>
      </p:sp>
      <p:sp>
        <p:nvSpPr>
          <p:cNvPr id="1434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4342"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14343"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27088"/>
          </a:xfrm>
        </p:spPr>
        <p:txBody>
          <a:bodyPr rtlCol="0">
            <a:normAutofit fontScale="90000"/>
          </a:bodyPr>
          <a:lstStyle/>
          <a:p>
            <a:pPr eaLnBrk="1" fontAlgn="auto" hangingPunct="1">
              <a:spcAft>
                <a:spcPts val="0"/>
              </a:spcAft>
              <a:defRPr/>
            </a:pPr>
            <a:r>
              <a:rPr lang="en-US" b="0" dirty="0" smtClean="0">
                <a:solidFill>
                  <a:srgbClr val="000000"/>
                </a:solidFill>
                <a:latin typeface="Times New Roman" pitchFamily="18" charset="0"/>
              </a:rPr>
              <a:t/>
            </a:r>
            <a:br>
              <a:rPr lang="en-US" b="0" dirty="0" smtClean="0">
                <a:solidFill>
                  <a:srgbClr val="000000"/>
                </a:solidFill>
                <a:latin typeface="Times New Roman" pitchFamily="18" charset="0"/>
              </a:rPr>
            </a:br>
            <a:r>
              <a:rPr lang="en-US" dirty="0"/>
              <a:t>Self test</a:t>
            </a:r>
            <a:br>
              <a:rPr lang="en-US" dirty="0"/>
            </a:br>
            <a:endParaRPr lang="en-US" dirty="0"/>
          </a:p>
        </p:txBody>
      </p:sp>
      <p:sp>
        <p:nvSpPr>
          <p:cNvPr id="32772" name="Rectangle 23"/>
          <p:cNvSpPr>
            <a:spLocks noChangeArrowheads="1"/>
          </p:cNvSpPr>
          <p:nvPr/>
        </p:nvSpPr>
        <p:spPr bwMode="auto">
          <a:xfrm>
            <a:off x="685800" y="1600200"/>
            <a:ext cx="7848600" cy="3810000"/>
          </a:xfrm>
          <a:prstGeom prst="rect">
            <a:avLst/>
          </a:prstGeom>
          <a:solidFill>
            <a:srgbClr val="FDEADA"/>
          </a:solidFill>
          <a:ln w="12700" algn="ctr">
            <a:solidFill>
              <a:srgbClr val="FAC090"/>
            </a:solidFill>
            <a:miter lim="800000"/>
            <a:headEnd/>
            <a:tailEnd/>
          </a:ln>
        </p:spPr>
        <p:txBody>
          <a:bodyPr anchor="ctr"/>
          <a:lstStyle/>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r>
              <a:rPr lang="en-US" altLang="en-US" sz="2000" i="1" dirty="0">
                <a:solidFill>
                  <a:srgbClr val="000000"/>
                </a:solidFill>
                <a:latin typeface="Arial" charset="0"/>
                <a:cs typeface="Arial" charset="0"/>
              </a:rPr>
              <a:t>1. Explain the principle of PIN diode.</a:t>
            </a:r>
          </a:p>
          <a:p>
            <a:pPr lvl="1" algn="just" eaLnBrk="1" hangingPunct="1">
              <a:spcAft>
                <a:spcPts val="1000"/>
              </a:spcAft>
              <a:defRPr/>
            </a:pPr>
            <a:r>
              <a:rPr lang="en-US" altLang="en-US" sz="2000" i="1" dirty="0">
                <a:solidFill>
                  <a:srgbClr val="000000"/>
                </a:solidFill>
                <a:latin typeface="Arial" charset="0"/>
                <a:cs typeface="Arial" charset="0"/>
              </a:rPr>
              <a:t>2.What is the difference between PN diode and Schottky diode.</a:t>
            </a:r>
          </a:p>
          <a:p>
            <a:pPr lvl="1" algn="just" eaLnBrk="1" hangingPunct="1">
              <a:spcAft>
                <a:spcPts val="1000"/>
              </a:spcAft>
              <a:defRPr/>
            </a:pPr>
            <a:r>
              <a:rPr lang="en-US" altLang="en-US" sz="2000" i="1" dirty="0">
                <a:solidFill>
                  <a:srgbClr val="000000"/>
                </a:solidFill>
                <a:latin typeface="Arial" charset="0"/>
                <a:cs typeface="Arial" charset="0"/>
              </a:rPr>
              <a:t>3.Which type of diode exhibits negative resistance and why? </a:t>
            </a:r>
          </a:p>
          <a:p>
            <a:pPr lvl="1" algn="just" eaLnBrk="1" hangingPunct="1">
              <a:spcAft>
                <a:spcPts val="1000"/>
              </a:spcAft>
              <a:defRPr/>
            </a:pPr>
            <a:r>
              <a:rPr lang="en-US" altLang="en-US" sz="2000" i="1" dirty="0">
                <a:solidFill>
                  <a:srgbClr val="000000"/>
                </a:solidFill>
                <a:latin typeface="Arial" charset="0"/>
                <a:cs typeface="Arial" charset="0"/>
              </a:rPr>
              <a:t>4. Which of the following is not an essential element of a dc power supply</a:t>
            </a:r>
          </a:p>
          <a:p>
            <a:pPr marL="808038" lvl="1" algn="just" eaLnBrk="1" hangingPunct="1">
              <a:defRPr/>
            </a:pPr>
            <a:r>
              <a:rPr lang="en-US" altLang="en-US" sz="2000" i="1" dirty="0">
                <a:solidFill>
                  <a:srgbClr val="000000"/>
                </a:solidFill>
                <a:latin typeface="Arial" charset="0"/>
                <a:cs typeface="Arial" charset="0"/>
              </a:rPr>
              <a:t>a. Rectifier</a:t>
            </a:r>
          </a:p>
          <a:p>
            <a:pPr marL="808038" lvl="1" algn="just" eaLnBrk="1" hangingPunct="1">
              <a:defRPr/>
            </a:pPr>
            <a:r>
              <a:rPr lang="en-US" altLang="en-US" sz="2000" i="1" dirty="0">
                <a:solidFill>
                  <a:srgbClr val="000000"/>
                </a:solidFill>
                <a:latin typeface="Arial" charset="0"/>
                <a:cs typeface="Arial" charset="0"/>
              </a:rPr>
              <a:t>b. Filter</a:t>
            </a:r>
          </a:p>
          <a:p>
            <a:pPr marL="808038" lvl="1" algn="just" eaLnBrk="1" hangingPunct="1">
              <a:defRPr/>
            </a:pPr>
            <a:r>
              <a:rPr lang="en-US" altLang="en-US" sz="2000" i="1" dirty="0">
                <a:solidFill>
                  <a:srgbClr val="000000"/>
                </a:solidFill>
                <a:latin typeface="Arial" charset="0"/>
                <a:cs typeface="Arial" charset="0"/>
              </a:rPr>
              <a:t>c. Voltage regulator</a:t>
            </a:r>
          </a:p>
          <a:p>
            <a:pPr marL="808038" lvl="1" algn="just" eaLnBrk="1" hangingPunct="1">
              <a:defRPr/>
            </a:pPr>
            <a:r>
              <a:rPr lang="en-US" altLang="en-US" sz="2000" i="1" dirty="0">
                <a:solidFill>
                  <a:srgbClr val="000000"/>
                </a:solidFill>
                <a:latin typeface="Arial" charset="0"/>
                <a:cs typeface="Arial" charset="0"/>
              </a:rPr>
              <a:t>d. Voltage amplifier</a:t>
            </a:r>
          </a:p>
          <a:p>
            <a:pPr lvl="1" algn="just" eaLnBrk="1" hangingPunct="1">
              <a:defRPr/>
            </a:pPr>
            <a:endParaRPr lang="en-US" altLang="en-US" sz="2000" i="1" dirty="0">
              <a:solidFill>
                <a:srgbClr val="000000"/>
              </a:solidFill>
              <a:latin typeface="Arial" charset="0"/>
              <a:cs typeface="Arial" charset="0"/>
            </a:endParaRPr>
          </a:p>
          <a:p>
            <a:pPr algn="just" eaLnBrk="1" hangingPunct="1">
              <a:defRPr/>
            </a:pPr>
            <a:endParaRPr lang="en-US" altLang="en-US" dirty="0">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469900" y="-76200"/>
            <a:ext cx="8229600" cy="827088"/>
          </a:xfrm>
        </p:spPr>
        <p:txBody>
          <a:bodyPr/>
          <a:lstStyle/>
          <a:p>
            <a:pPr eaLnBrk="1" hangingPunct="1"/>
            <a:r>
              <a:rPr lang="en-US" altLang="en-US" smtClean="0"/>
              <a:t>Self test</a:t>
            </a:r>
          </a:p>
        </p:txBody>
      </p:sp>
      <p:sp>
        <p:nvSpPr>
          <p:cNvPr id="33796" name="Rectangle 23"/>
          <p:cNvSpPr>
            <a:spLocks noChangeArrowheads="1"/>
          </p:cNvSpPr>
          <p:nvPr/>
        </p:nvSpPr>
        <p:spPr bwMode="auto">
          <a:xfrm>
            <a:off x="685800" y="914400"/>
            <a:ext cx="7848600" cy="4191000"/>
          </a:xfrm>
          <a:prstGeom prst="rect">
            <a:avLst/>
          </a:prstGeom>
          <a:solidFill>
            <a:srgbClr val="FDEADA"/>
          </a:solidFill>
          <a:ln w="12700" algn="ctr">
            <a:solidFill>
              <a:srgbClr val="FAC090"/>
            </a:solidFill>
            <a:miter lim="800000"/>
            <a:headEnd/>
            <a:tailEnd/>
          </a:ln>
        </p:spPr>
        <p:txBody>
          <a:bodyPr anchor="ctr"/>
          <a:lstStyle/>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a:p>
            <a:pPr lvl="1" algn="just" eaLnBrk="1" hangingPunct="1">
              <a:defRPr/>
            </a:pPr>
            <a:r>
              <a:rPr lang="en-US" altLang="en-US" sz="2000" i="1" dirty="0">
                <a:solidFill>
                  <a:srgbClr val="000000"/>
                </a:solidFill>
                <a:latin typeface="Arial" charset="0"/>
                <a:cs typeface="Arial" charset="0"/>
              </a:rPr>
              <a:t>5. What is true about the breakdown voltage in a </a:t>
            </a:r>
            <a:r>
              <a:rPr lang="en-US" altLang="en-US" sz="2000" i="1" dirty="0" err="1">
                <a:solidFill>
                  <a:srgbClr val="000000"/>
                </a:solidFill>
                <a:latin typeface="Arial" charset="0"/>
                <a:cs typeface="Arial" charset="0"/>
              </a:rPr>
              <a:t>Zener</a:t>
            </a:r>
            <a:r>
              <a:rPr lang="en-US" altLang="en-US" sz="2000" i="1" dirty="0">
                <a:solidFill>
                  <a:srgbClr val="000000"/>
                </a:solidFill>
                <a:latin typeface="Arial" charset="0"/>
                <a:cs typeface="Arial" charset="0"/>
              </a:rPr>
              <a:t> diode?</a:t>
            </a:r>
          </a:p>
          <a:p>
            <a:pPr lvl="1" indent="288925" algn="just" eaLnBrk="1" hangingPunct="1">
              <a:defRPr/>
            </a:pPr>
            <a:r>
              <a:rPr lang="en-US" altLang="en-US" sz="2000" i="1" dirty="0">
                <a:solidFill>
                  <a:srgbClr val="000000"/>
                </a:solidFill>
                <a:latin typeface="Arial" charset="0"/>
                <a:cs typeface="Arial" charset="0"/>
              </a:rPr>
              <a:t>a. It decreases when current increases.</a:t>
            </a:r>
          </a:p>
          <a:p>
            <a:pPr lvl="1" indent="288925" algn="just" eaLnBrk="1" hangingPunct="1">
              <a:defRPr/>
            </a:pPr>
            <a:r>
              <a:rPr lang="en-US" altLang="en-US" sz="2000" i="1" dirty="0">
                <a:solidFill>
                  <a:srgbClr val="000000"/>
                </a:solidFill>
                <a:latin typeface="Arial" charset="0"/>
                <a:cs typeface="Arial" charset="0"/>
              </a:rPr>
              <a:t>b. It destroys the diode.</a:t>
            </a:r>
          </a:p>
          <a:p>
            <a:pPr lvl="1" indent="288925" algn="just" eaLnBrk="1" hangingPunct="1">
              <a:defRPr/>
            </a:pPr>
            <a:r>
              <a:rPr lang="en-US" altLang="en-US" sz="2000" i="1" dirty="0">
                <a:solidFill>
                  <a:srgbClr val="000000"/>
                </a:solidFill>
                <a:latin typeface="Arial" charset="0"/>
                <a:cs typeface="Arial" charset="0"/>
              </a:rPr>
              <a:t>c. It equals the current times the resistance.</a:t>
            </a:r>
          </a:p>
          <a:p>
            <a:pPr lvl="1" indent="288925" algn="just" eaLnBrk="1" hangingPunct="1">
              <a:spcAft>
                <a:spcPts val="1000"/>
              </a:spcAft>
              <a:defRPr/>
            </a:pPr>
            <a:r>
              <a:rPr lang="en-US" altLang="en-US" sz="2000" i="1" dirty="0">
                <a:solidFill>
                  <a:srgbClr val="000000"/>
                </a:solidFill>
                <a:latin typeface="Arial" charset="0"/>
                <a:cs typeface="Arial" charset="0"/>
              </a:rPr>
              <a:t>d. It is approximately constant</a:t>
            </a: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defRPr/>
            </a:pPr>
            <a:r>
              <a:rPr lang="en-US" altLang="en-US" sz="2000" i="1" dirty="0">
                <a:solidFill>
                  <a:srgbClr val="000000"/>
                </a:solidFill>
                <a:latin typeface="Arial" charset="0"/>
                <a:cs typeface="Arial" charset="0"/>
              </a:rPr>
              <a:t>6. Which of these is the best description of a </a:t>
            </a:r>
            <a:r>
              <a:rPr lang="en-US" altLang="en-US" sz="2000" i="1" dirty="0" err="1">
                <a:solidFill>
                  <a:srgbClr val="000000"/>
                </a:solidFill>
                <a:latin typeface="Arial" charset="0"/>
                <a:cs typeface="Arial" charset="0"/>
              </a:rPr>
              <a:t>Zener</a:t>
            </a:r>
            <a:r>
              <a:rPr lang="en-US" altLang="en-US" sz="2000" i="1" dirty="0">
                <a:solidFill>
                  <a:srgbClr val="000000"/>
                </a:solidFill>
                <a:latin typeface="Arial" charset="0"/>
                <a:cs typeface="Arial" charset="0"/>
              </a:rPr>
              <a:t> diode?</a:t>
            </a:r>
          </a:p>
          <a:p>
            <a:pPr lvl="1" indent="288925" algn="just" eaLnBrk="1" hangingPunct="1">
              <a:defRPr/>
            </a:pPr>
            <a:r>
              <a:rPr lang="en-US" altLang="en-US" sz="2000" i="1" dirty="0">
                <a:solidFill>
                  <a:srgbClr val="000000"/>
                </a:solidFill>
                <a:latin typeface="Arial" charset="0"/>
                <a:cs typeface="Arial" charset="0"/>
              </a:rPr>
              <a:t>a. It is a rectifier diode.</a:t>
            </a:r>
          </a:p>
          <a:p>
            <a:pPr lvl="1" indent="288925" algn="just" eaLnBrk="1" hangingPunct="1">
              <a:defRPr/>
            </a:pPr>
            <a:r>
              <a:rPr lang="en-US" altLang="en-US" sz="2000" i="1" dirty="0">
                <a:solidFill>
                  <a:srgbClr val="000000"/>
                </a:solidFill>
                <a:latin typeface="Arial" charset="0"/>
                <a:cs typeface="Arial" charset="0"/>
              </a:rPr>
              <a:t>b. It is a constant voltage device.</a:t>
            </a:r>
          </a:p>
          <a:p>
            <a:pPr lvl="1" indent="288925" algn="just" eaLnBrk="1" hangingPunct="1">
              <a:defRPr/>
            </a:pPr>
            <a:r>
              <a:rPr lang="en-US" altLang="en-US" sz="2000" i="1" dirty="0">
                <a:solidFill>
                  <a:srgbClr val="000000"/>
                </a:solidFill>
                <a:latin typeface="Arial" charset="0"/>
                <a:cs typeface="Arial" charset="0"/>
              </a:rPr>
              <a:t>c. It is a constant current device.     </a:t>
            </a:r>
          </a:p>
          <a:p>
            <a:pPr lvl="1" indent="288925" algn="just" eaLnBrk="1" hangingPunct="1">
              <a:defRPr/>
            </a:pPr>
            <a:r>
              <a:rPr lang="en-US" altLang="en-US" sz="2000" i="1" dirty="0">
                <a:solidFill>
                  <a:srgbClr val="000000"/>
                </a:solidFill>
                <a:latin typeface="Arial" charset="0"/>
                <a:cs typeface="Arial" charset="0"/>
              </a:rPr>
              <a:t>d. It works in the forward region.</a:t>
            </a: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a:p>
            <a:pPr algn="just" eaLnBrk="1" hangingPunct="1">
              <a:defRPr/>
            </a:pPr>
            <a:endParaRPr lang="en-US" altLang="en-US" dirty="0">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spcAft>
                <a:spcPts val="1000"/>
              </a:spcAft>
              <a:defRPr/>
            </a:pPr>
            <a:endParaRPr lang="en-US" altLang="en-US" sz="2000" i="1" dirty="0">
              <a:solidFill>
                <a:srgbClr val="000000"/>
              </a:solidFill>
              <a:latin typeface="Arial" charset="0"/>
              <a:cs typeface="Arial" charset="0"/>
            </a:endParaRPr>
          </a:p>
          <a:p>
            <a:pPr lvl="1" algn="just" eaLnBrk="1" hangingPunct="1">
              <a:defRPr/>
            </a:pPr>
            <a:endParaRPr lang="en-US" altLang="en-US" sz="2000" i="1" dirty="0">
              <a:solidFill>
                <a:srgbClr val="000000"/>
              </a:solidFill>
              <a:latin typeface="Arial" charset="0"/>
              <a:cs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27088"/>
          </a:xfrm>
        </p:spPr>
        <p:txBody>
          <a:bodyPr rtlCol="0">
            <a:normAutofit fontScale="90000"/>
          </a:bodyPr>
          <a:lstStyle/>
          <a:p>
            <a:pPr eaLnBrk="1" fontAlgn="auto" hangingPunct="1">
              <a:spcAft>
                <a:spcPts val="0"/>
              </a:spcAft>
              <a:defRPr/>
            </a:pP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Self test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942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fld id="{869FC588-614D-4992-8D11-C785B030165E}" type="slidenum">
              <a:rPr lang="en-US" altLang="en-US" sz="2000" smtClean="0">
                <a:solidFill>
                  <a:schemeClr val="bg1"/>
                </a:solidFill>
                <a:latin typeface="Times New Roman" panose="02020603050405020304" pitchFamily="18" charset="0"/>
                <a:cs typeface="Times New Roman" panose="02020603050405020304" pitchFamily="18" charset="0"/>
              </a:rPr>
              <a:pPr fontAlgn="base">
                <a:spcBef>
                  <a:spcPct val="0"/>
                </a:spcBef>
                <a:spcAft>
                  <a:spcPct val="0"/>
                </a:spcAft>
                <a:buFontTx/>
                <a:buNone/>
              </a:pPr>
              <a:t>62</a:t>
            </a:fld>
            <a:endParaRPr lang="en-US" altLang="en-US" sz="2000" smtClean="0">
              <a:solidFill>
                <a:schemeClr val="bg1"/>
              </a:solidFill>
              <a:latin typeface="Times New Roman" panose="02020603050405020304" pitchFamily="18" charset="0"/>
              <a:cs typeface="Times New Roman" panose="02020603050405020304" pitchFamily="18" charset="0"/>
            </a:endParaRPr>
          </a:p>
        </p:txBody>
      </p:sp>
      <p:sp>
        <p:nvSpPr>
          <p:cNvPr id="7172" name="Rectangle 23"/>
          <p:cNvSpPr>
            <a:spLocks noChangeArrowheads="1"/>
          </p:cNvSpPr>
          <p:nvPr/>
        </p:nvSpPr>
        <p:spPr bwMode="auto">
          <a:xfrm>
            <a:off x="685800" y="1447800"/>
            <a:ext cx="7924800" cy="2895600"/>
          </a:xfrm>
          <a:prstGeom prst="rect">
            <a:avLst/>
          </a:prstGeom>
          <a:solidFill>
            <a:srgbClr val="FDEADA"/>
          </a:solidFill>
          <a:ln w="12700" algn="ctr">
            <a:solidFill>
              <a:srgbClr val="FAC090"/>
            </a:solidFill>
            <a:miter lim="800000"/>
            <a:headEnd/>
            <a:tailEnd/>
          </a:ln>
        </p:spPr>
        <p:txBody>
          <a:bodyPr anchor="ctr"/>
          <a:lstStyle/>
          <a:p>
            <a:pPr lvl="2" eaLnBrk="1" hangingPunct="1">
              <a:spcAft>
                <a:spcPts val="1000"/>
              </a:spcAft>
              <a:buClr>
                <a:srgbClr val="000000"/>
              </a:buClr>
              <a:defRPr/>
            </a:pPr>
            <a:endParaRPr lang="en-US" altLang="en-US" sz="2400" i="1" dirty="0">
              <a:solidFill>
                <a:srgbClr val="000000"/>
              </a:solidFill>
              <a:latin typeface="Times New Roman" panose="02020603050405020304" pitchFamily="18" charset="0"/>
              <a:cs typeface="Times New Roman" panose="02020603050405020304" pitchFamily="18" charset="0"/>
            </a:endParaRPr>
          </a:p>
          <a:p>
            <a:pPr lvl="2" eaLnBrk="1" hangingPunct="1">
              <a:spcAft>
                <a:spcPts val="1000"/>
              </a:spcAft>
              <a:buClr>
                <a:srgbClr val="000000"/>
              </a:buClr>
              <a:defRPr/>
            </a:pPr>
            <a:endParaRPr lang="en-US" altLang="en-US" sz="2400" i="1" dirty="0">
              <a:solidFill>
                <a:srgbClr val="000000"/>
              </a:solidFill>
              <a:latin typeface="Times New Roman" panose="02020603050405020304" pitchFamily="18" charset="0"/>
              <a:cs typeface="Times New Roman" panose="02020603050405020304" pitchFamily="18" charset="0"/>
            </a:endParaRPr>
          </a:p>
          <a:p>
            <a:pPr algn="just" eaLnBrk="1" hangingPunct="1">
              <a:defRPr/>
            </a:pPr>
            <a:endParaRPr lang="en-US" altLang="en-US" sz="2400" dirty="0">
              <a:latin typeface="Times New Roman" panose="02020603050405020304" pitchFamily="18" charset="0"/>
              <a:cs typeface="Times New Roman" panose="02020603050405020304" pitchFamily="18" charset="0"/>
            </a:endParaRPr>
          </a:p>
          <a:p>
            <a:pPr marL="288925" indent="-288925" algn="just" eaLnBrk="1" hangingPunct="1">
              <a:defRPr/>
            </a:pPr>
            <a:r>
              <a:rPr lang="en-US" altLang="en-US" sz="2400" i="1" dirty="0">
                <a:latin typeface="Times New Roman" panose="02020603050405020304" pitchFamily="18" charset="0"/>
                <a:cs typeface="Times New Roman" panose="02020603050405020304" pitchFamily="18" charset="0"/>
              </a:rPr>
              <a:t>1.Why silicon is preferred over germanium for semiconductor devices?</a:t>
            </a:r>
          </a:p>
          <a:p>
            <a:pPr algn="just" eaLnBrk="1" hangingPunct="1">
              <a:defRPr/>
            </a:pPr>
            <a:endParaRPr lang="en-US" altLang="en-US" sz="2400" dirty="0">
              <a:latin typeface="Times New Roman" panose="02020603050405020304" pitchFamily="18" charset="0"/>
              <a:cs typeface="Times New Roman" panose="02020603050405020304" pitchFamily="18" charset="0"/>
            </a:endParaRPr>
          </a:p>
          <a:p>
            <a:pPr marL="288925" indent="-288925" algn="just" eaLnBrk="1" hangingPunct="1">
              <a:defRPr/>
            </a:pPr>
            <a:r>
              <a:rPr lang="en-US" altLang="en-US" sz="2400" i="1" dirty="0">
                <a:latin typeface="Times New Roman" panose="02020603050405020304" pitchFamily="18" charset="0"/>
                <a:cs typeface="Times New Roman" panose="02020603050405020304" pitchFamily="18" charset="0"/>
              </a:rPr>
              <a:t>2.List different elemental and compound semiconductors. </a:t>
            </a:r>
          </a:p>
          <a:p>
            <a:pPr eaLnBrk="1" hangingPunct="1">
              <a:defRPr/>
            </a:pPr>
            <a:endParaRPr lang="en-US" altLang="en-US" sz="2400" i="1" dirty="0">
              <a:latin typeface="Times New Roman" panose="02020603050405020304" pitchFamily="18" charset="0"/>
              <a:cs typeface="Times New Roman" panose="02020603050405020304" pitchFamily="18" charset="0"/>
            </a:endParaRPr>
          </a:p>
          <a:p>
            <a:pPr eaLnBrk="1" hangingPunct="1">
              <a:defRPr/>
            </a:pPr>
            <a:endParaRPr lang="en-US" altLang="en-US" sz="2400" i="1" dirty="0">
              <a:latin typeface="Times New Roman" panose="02020603050405020304" pitchFamily="18" charset="0"/>
              <a:cs typeface="Times New Roman" panose="02020603050405020304" pitchFamily="18" charset="0"/>
            </a:endParaRPr>
          </a:p>
          <a:p>
            <a:pPr eaLnBrk="1" hangingPunct="1">
              <a:defRPr/>
            </a:pPr>
            <a:endParaRPr lang="en-US" altLang="en-US" sz="2400" dirty="0">
              <a:latin typeface="Times New Roman" panose="02020603050405020304" pitchFamily="18" charset="0"/>
              <a:cs typeface="Times New Roman" panose="02020603050405020304" pitchFamily="18" charset="0"/>
            </a:endParaRPr>
          </a:p>
        </p:txBody>
      </p:sp>
      <p:sp>
        <p:nvSpPr>
          <p:cNvPr id="94213"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94215"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2"/>
          <p:cNvSpPr>
            <a:spLocks noGrp="1"/>
          </p:cNvSpPr>
          <p:nvPr>
            <p:ph type="title"/>
          </p:nvPr>
        </p:nvSpPr>
        <p:spPr>
          <a:xfrm>
            <a:off x="469900" y="-76200"/>
            <a:ext cx="8229600" cy="827088"/>
          </a:xfrm>
        </p:spPr>
        <p:txBody>
          <a:bodyPr/>
          <a:lstStyle/>
          <a:p>
            <a:pPr eaLnBrk="1" hangingPunct="1"/>
            <a:r>
              <a:rPr lang="en-US" altLang="en-US" smtClean="0">
                <a:latin typeface="Times New Roman" panose="02020603050405020304" pitchFamily="18" charset="0"/>
                <a:cs typeface="Times New Roman" panose="02020603050405020304" pitchFamily="18" charset="0"/>
              </a:rPr>
              <a:t>Review</a:t>
            </a:r>
          </a:p>
        </p:txBody>
      </p:sp>
      <p:sp>
        <p:nvSpPr>
          <p:cNvPr id="4104" name="TextBox 3"/>
          <p:cNvSpPr txBox="1">
            <a:spLocks noChangeArrowheads="1"/>
          </p:cNvSpPr>
          <p:nvPr/>
        </p:nvSpPr>
        <p:spPr bwMode="auto">
          <a:xfrm>
            <a:off x="838200" y="1828800"/>
            <a:ext cx="7467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marL="571500" indent="-571500" eaLnBrk="1" hangingPunct="1">
              <a:buFont typeface="Wingdings" pitchFamily="2" charset="2"/>
              <a:buChar char="§"/>
              <a:defRPr/>
            </a:pPr>
            <a:r>
              <a:rPr lang="en-US" altLang="en-US" sz="3600" dirty="0" smtClean="0">
                <a:latin typeface="Times New Roman" panose="02020603050405020304" pitchFamily="18" charset="0"/>
                <a:cs typeface="Times New Roman" panose="02020603050405020304" pitchFamily="18" charset="0"/>
              </a:rPr>
              <a:t>Basics of Semiconductors</a:t>
            </a:r>
          </a:p>
          <a:p>
            <a:pPr marL="342900" indent="-342900" eaLnBrk="1" hangingPunct="1">
              <a:buFontTx/>
              <a:buAutoNum type="arabicPeriod"/>
              <a:defRPr/>
            </a:pPr>
            <a:endParaRPr lang="en-US" altLang="en-US" sz="3600" dirty="0" smtClean="0">
              <a:latin typeface="Times New Roman" panose="02020603050405020304" pitchFamily="18" charset="0"/>
              <a:cs typeface="Times New Roman" panose="02020603050405020304" pitchFamily="18" charset="0"/>
            </a:endParaRPr>
          </a:p>
          <a:p>
            <a:pPr marL="571500" indent="-571500" eaLnBrk="1" hangingPunct="1">
              <a:buFont typeface="Wingdings" pitchFamily="2" charset="2"/>
              <a:buChar char="§"/>
              <a:defRPr/>
            </a:pPr>
            <a:r>
              <a:rPr lang="en-US" altLang="en-US" sz="3600" dirty="0" smtClean="0">
                <a:latin typeface="Times New Roman" panose="02020603050405020304" pitchFamily="18" charset="0"/>
                <a:cs typeface="Times New Roman" panose="02020603050405020304" pitchFamily="18" charset="0"/>
              </a:rPr>
              <a:t>Doping in Semiconductors</a:t>
            </a:r>
          </a:p>
        </p:txBody>
      </p:sp>
      <p:sp>
        <p:nvSpPr>
          <p:cNvPr id="16388"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6389"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16390" name="Line 8"/>
          <p:cNvSpPr>
            <a:spLocks noChangeShapeType="1"/>
          </p:cNvSpPr>
          <p:nvPr/>
        </p:nvSpPr>
        <p:spPr bwMode="auto">
          <a:xfrm>
            <a:off x="0" y="7620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200" b="1" i="1">
              <a:latin typeface="Times New Roman" panose="02020603050405020304" pitchFamily="18" charset="0"/>
              <a:cs typeface="Times New Roman" panose="02020603050405020304" pitchFamily="18" charset="0"/>
            </a:endParaRPr>
          </a:p>
        </p:txBody>
      </p:sp>
      <p:sp>
        <p:nvSpPr>
          <p:cNvPr id="18435" name="Text Box 3"/>
          <p:cNvSpPr txBox="1">
            <a:spLocks noChangeArrowheads="1"/>
          </p:cNvSpPr>
          <p:nvPr/>
        </p:nvSpPr>
        <p:spPr bwMode="auto">
          <a:xfrm>
            <a:off x="0" y="65833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1200" b="1">
                <a:solidFill>
                  <a:schemeClr val="bg1"/>
                </a:solidFill>
                <a:latin typeface="Times New Roman" panose="02020603050405020304" pitchFamily="18" charset="0"/>
                <a:cs typeface="Times New Roman" panose="02020603050405020304" pitchFamily="18" charset="0"/>
              </a:rPr>
              <a:t>Department of Electronics and Communication Engineering, MIT, Manipal</a:t>
            </a:r>
          </a:p>
        </p:txBody>
      </p:sp>
      <p:sp>
        <p:nvSpPr>
          <p:cNvPr id="6149" name="Title 2"/>
          <p:cNvSpPr>
            <a:spLocks noGrp="1"/>
          </p:cNvSpPr>
          <p:nvPr>
            <p:ph type="title"/>
          </p:nvPr>
        </p:nvSpPr>
        <p:spPr>
          <a:xfrm>
            <a:off x="0" y="0"/>
            <a:ext cx="9144000" cy="750888"/>
          </a:xfrm>
        </p:spPr>
        <p:txBody>
          <a:bodyPr>
            <a:normAutofit fontScale="90000"/>
          </a:bodyPr>
          <a:lstStyle/>
          <a:p>
            <a:pPr>
              <a:defRPr/>
            </a:pPr>
            <a:r>
              <a:rPr lang="en-IN" dirty="0">
                <a:latin typeface="Times New Roman" panose="02020603050405020304" pitchFamily="18" charset="0"/>
                <a:cs typeface="Times New Roman" panose="02020603050405020304" pitchFamily="18" charset="0"/>
              </a:rPr>
              <a:t>Classification of Materials Based on Energy Band Theory</a:t>
            </a:r>
            <a:endParaRPr lang="en-US" dirty="0">
              <a:latin typeface="Times New Roman" panose="02020603050405020304" pitchFamily="18" charset="0"/>
              <a:cs typeface="Times New Roman" panose="02020603050405020304" pitchFamily="18" charset="0"/>
            </a:endParaRPr>
          </a:p>
        </p:txBody>
      </p:sp>
      <p:sp>
        <p:nvSpPr>
          <p:cNvPr id="18437" name="Line 8"/>
          <p:cNvSpPr>
            <a:spLocks noChangeShapeType="1"/>
          </p:cNvSpPr>
          <p:nvPr/>
        </p:nvSpPr>
        <p:spPr bwMode="auto">
          <a:xfrm>
            <a:off x="0" y="723900"/>
            <a:ext cx="9169400" cy="0"/>
          </a:xfrm>
          <a:prstGeom prst="line">
            <a:avLst/>
          </a:prstGeom>
          <a:noFill/>
          <a:ln w="57150" cmpd="thinThick">
            <a:solidFill>
              <a:srgbClr val="CC66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438" name="TextBox 3"/>
          <p:cNvSpPr txBox="1">
            <a:spLocks noChangeArrowheads="1"/>
          </p:cNvSpPr>
          <p:nvPr/>
        </p:nvSpPr>
        <p:spPr bwMode="auto">
          <a:xfrm>
            <a:off x="838200" y="1828800"/>
            <a:ext cx="746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3600">
              <a:latin typeface="Times New Roman" panose="02020603050405020304" pitchFamily="18" charset="0"/>
              <a:cs typeface="Times New Roman" panose="02020603050405020304" pitchFamily="18" charset="0"/>
            </a:endParaRPr>
          </a:p>
        </p:txBody>
      </p:sp>
      <p:pic>
        <p:nvPicPr>
          <p:cNvPr id="18439" name="Picture 8" descr="http://hyperphysics.phy-astr.gsu.edu/hbase/solids/imgsol/band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838200" y="1752600"/>
            <a:ext cx="7162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69900" y="-76200"/>
            <a:ext cx="8229600" cy="827088"/>
          </a:xfrm>
        </p:spPr>
        <p:txBody>
          <a:bodyPr/>
          <a:lstStyle/>
          <a:p>
            <a:r>
              <a:rPr lang="en-IN" altLang="en-US" smtClean="0"/>
              <a:t>Semiconductors</a:t>
            </a:r>
          </a:p>
        </p:txBody>
      </p:sp>
      <p:sp>
        <p:nvSpPr>
          <p:cNvPr id="20483" name="Content Placeholder 2"/>
          <p:cNvSpPr>
            <a:spLocks noGrp="1"/>
          </p:cNvSpPr>
          <p:nvPr>
            <p:ph idx="1"/>
          </p:nvPr>
        </p:nvSpPr>
        <p:spPr>
          <a:xfrm>
            <a:off x="458788" y="1143000"/>
            <a:ext cx="8229600" cy="4525963"/>
          </a:xfrm>
        </p:spPr>
        <p:txBody>
          <a:bodyPr/>
          <a:lstStyle/>
          <a:p>
            <a:pPr algn="just" eaLnBrk="1" hangingPunct="1">
              <a:buFontTx/>
              <a:buChar char="•"/>
            </a:pPr>
            <a:r>
              <a:rPr lang="en-US" altLang="ja-JP" sz="2400" smtClean="0">
                <a:latin typeface="Times New Roman" panose="02020603050405020304" pitchFamily="18" charset="0"/>
                <a:cs typeface="Times New Roman" panose="02020603050405020304" pitchFamily="18" charset="0"/>
              </a:rPr>
              <a:t>The resistivity of a semiconductor is less than that of an insulator but more than that of a conductor </a:t>
            </a:r>
          </a:p>
          <a:p>
            <a:pPr algn="just" eaLnBrk="1" hangingPunct="1">
              <a:buFontTx/>
              <a:buChar char="•"/>
            </a:pPr>
            <a:endParaRPr lang="en-US" altLang="ja-JP" sz="2400" smtClean="0">
              <a:latin typeface="Times New Roman" panose="02020603050405020304" pitchFamily="18" charset="0"/>
              <a:cs typeface="Times New Roman" panose="02020603050405020304" pitchFamily="18" charset="0"/>
            </a:endParaRPr>
          </a:p>
          <a:p>
            <a:pPr algn="just" eaLnBrk="1" hangingPunct="1">
              <a:buFontTx/>
              <a:buChar char="•"/>
            </a:pPr>
            <a:r>
              <a:rPr lang="en-US" altLang="ja-JP" sz="2400" smtClean="0">
                <a:latin typeface="Times New Roman" panose="02020603050405020304" pitchFamily="18" charset="0"/>
                <a:cs typeface="Times New Roman" panose="02020603050405020304" pitchFamily="18" charset="0"/>
              </a:rPr>
              <a:t> A semiconductor has negative temperature co-efficient of resistance</a:t>
            </a:r>
          </a:p>
          <a:p>
            <a:pPr algn="just" eaLnBrk="1" hangingPunct="1">
              <a:buFontTx/>
              <a:buChar char="•"/>
            </a:pPr>
            <a:endParaRPr lang="en-US" altLang="ja-JP" sz="2400" smtClean="0">
              <a:latin typeface="Times New Roman" panose="02020603050405020304" pitchFamily="18" charset="0"/>
              <a:cs typeface="Times New Roman" panose="02020603050405020304" pitchFamily="18" charset="0"/>
            </a:endParaRPr>
          </a:p>
          <a:p>
            <a:pPr algn="just" eaLnBrk="1" hangingPunct="1">
              <a:buFontTx/>
              <a:buChar char="•"/>
            </a:pPr>
            <a:r>
              <a:rPr lang="en-US" altLang="ja-JP" sz="2400" smtClean="0">
                <a:latin typeface="Times New Roman" panose="02020603050405020304" pitchFamily="18" charset="0"/>
                <a:cs typeface="Times New Roman" panose="02020603050405020304" pitchFamily="18" charset="0"/>
              </a:rPr>
              <a:t> Conducting properties change appreciably by adding suitable impurities (e.g.,Arsenic,Gallium etc.,)-Doping</a:t>
            </a:r>
            <a:endParaRPr lang="en-IN" altLang="en-US" sz="240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documentManagement>
</p:properties>
</file>

<file path=customXml/itemProps1.xml><?xml version="1.0" encoding="utf-8"?>
<ds:datastoreItem xmlns:ds="http://schemas.openxmlformats.org/officeDocument/2006/customXml" ds:itemID="{AC8B2EE5-DC29-4F97-A78D-9267BCE069BC}"/>
</file>

<file path=customXml/itemProps2.xml><?xml version="1.0" encoding="utf-8"?>
<ds:datastoreItem xmlns:ds="http://schemas.openxmlformats.org/officeDocument/2006/customXml" ds:itemID="{E491A59F-9244-49B6-A4E0-807AA5109A7D}"/>
</file>

<file path=customXml/itemProps3.xml><?xml version="1.0" encoding="utf-8"?>
<ds:datastoreItem xmlns:ds="http://schemas.openxmlformats.org/officeDocument/2006/customXml" ds:itemID="{14F7C43C-0542-4090-B7F2-E862500FAF2F}"/>
</file>

<file path=docProps/app.xml><?xml version="1.0" encoding="utf-8"?>
<Properties xmlns="http://schemas.openxmlformats.org/officeDocument/2006/extended-properties" xmlns:vt="http://schemas.openxmlformats.org/officeDocument/2006/docPropsVTypes">
  <Template>Integral</Template>
  <TotalTime>7794</TotalTime>
  <Words>4550</Words>
  <Application>Microsoft Office PowerPoint</Application>
  <PresentationFormat>On-screen Show (4:3)</PresentationFormat>
  <Paragraphs>551</Paragraphs>
  <Slides>62</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72" baseType="lpstr">
      <vt:lpstr>ＭＳ Ｐゴシック</vt:lpstr>
      <vt:lpstr>Arial</vt:lpstr>
      <vt:lpstr>Calibri</vt:lpstr>
      <vt:lpstr>Cambria Math</vt:lpstr>
      <vt:lpstr>Symbol</vt:lpstr>
      <vt:lpstr>Times New Roman</vt:lpstr>
      <vt:lpstr>Wingdings</vt:lpstr>
      <vt:lpstr>Office Theme</vt:lpstr>
      <vt:lpstr>Picture</vt:lpstr>
      <vt:lpstr>Equation</vt:lpstr>
      <vt:lpstr>ECE 1051 : BASIC ELECTRONICS</vt:lpstr>
      <vt:lpstr>Course Description</vt:lpstr>
      <vt:lpstr>Course Outcomes:</vt:lpstr>
      <vt:lpstr>References</vt:lpstr>
      <vt:lpstr> Part – I : Analog Electronics</vt:lpstr>
      <vt:lpstr> Module – 1 : Diodes </vt:lpstr>
      <vt:lpstr>Review</vt:lpstr>
      <vt:lpstr>Classification of Materials Based on Energy Band Theory</vt:lpstr>
      <vt:lpstr>Semiconductors</vt:lpstr>
      <vt:lpstr>Semiconductor Materials</vt:lpstr>
      <vt:lpstr>Structure of Semiconductor Material</vt:lpstr>
      <vt:lpstr>Semiconductor Materials</vt:lpstr>
      <vt:lpstr>Semiconductor Materials</vt:lpstr>
      <vt:lpstr>Intrinsic &amp; Extrinsic Semiconductors</vt:lpstr>
      <vt:lpstr>n-type Semiconductor</vt:lpstr>
      <vt:lpstr>P-type semiconductor</vt:lpstr>
      <vt:lpstr>Doping in Semiconductors</vt:lpstr>
      <vt:lpstr>P-N Junction Diode</vt:lpstr>
      <vt:lpstr>P-N Junction Diode</vt:lpstr>
      <vt:lpstr>P-N Junction Diode under biasing</vt:lpstr>
      <vt:lpstr>P-N Junction Diode  </vt:lpstr>
      <vt:lpstr>PowerPoint Presentation</vt:lpstr>
      <vt:lpstr>PowerPoint Presentation</vt:lpstr>
      <vt:lpstr>Forward bias</vt:lpstr>
      <vt:lpstr>Forward Bias</vt:lpstr>
      <vt:lpstr>PowerPoint Presentation</vt:lpstr>
      <vt:lpstr>Reverse bias</vt:lpstr>
      <vt:lpstr>Reverse bias</vt:lpstr>
      <vt:lpstr>PowerPoint Presentation</vt:lpstr>
      <vt:lpstr>I-V characteristic of practical diode</vt:lpstr>
      <vt:lpstr>I-V characteristic of practical diode</vt:lpstr>
      <vt:lpstr>Silicon vs. Germanium</vt:lpstr>
      <vt:lpstr>Diode current equation</vt:lpstr>
      <vt:lpstr>Effect of Temperature on the Diode current</vt:lpstr>
      <vt:lpstr>Effect of Temperature on the Reverse current</vt:lpstr>
      <vt:lpstr>Example</vt:lpstr>
      <vt:lpstr>Example</vt:lpstr>
      <vt:lpstr>Diode resistances</vt:lpstr>
      <vt:lpstr>Diode resistances</vt:lpstr>
      <vt:lpstr>Diode resistances</vt:lpstr>
      <vt:lpstr>Diode resistances</vt:lpstr>
      <vt:lpstr>Example</vt:lpstr>
      <vt:lpstr>Example</vt:lpstr>
      <vt:lpstr>PowerPoint Presentation</vt:lpstr>
      <vt:lpstr>Ideal Diode</vt:lpstr>
      <vt:lpstr>Ideal diode :   I-V characteristics </vt:lpstr>
      <vt:lpstr>Practical Diode</vt:lpstr>
      <vt:lpstr>Diode Equivalent Circuit</vt:lpstr>
      <vt:lpstr>Diode Equivalent Circuit</vt:lpstr>
      <vt:lpstr>Diode Equivalent Circuit</vt:lpstr>
      <vt:lpstr>Breakdown phenomenon in diodes</vt:lpstr>
      <vt:lpstr>PowerPoint Presentation</vt:lpstr>
      <vt:lpstr>Avalanche Breakdown</vt:lpstr>
      <vt:lpstr>PowerPoint Presentation</vt:lpstr>
      <vt:lpstr>Zener Breakdown</vt:lpstr>
      <vt:lpstr>Exercises</vt:lpstr>
      <vt:lpstr>Exercises</vt:lpstr>
      <vt:lpstr>Self test</vt:lpstr>
      <vt:lpstr> Self test </vt:lpstr>
      <vt:lpstr> Self test </vt:lpstr>
      <vt:lpstr>Self test</vt:lpstr>
      <vt:lpstr> Self 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Suhas K [MAHE-MIT]</cp:lastModifiedBy>
  <cp:revision>590</cp:revision>
  <dcterms:created xsi:type="dcterms:W3CDTF">2014-05-17T08:44:36Z</dcterms:created>
  <dcterms:modified xsi:type="dcterms:W3CDTF">2020-10-23T03:55:29Z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