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6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3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ink/ink3.xml" ContentType="application/inkml+xml"/>
  <Override PartName="/ppt/ink/ink1.xml" ContentType="application/inkml+xml"/>
  <Override PartName="/ppt/ink/ink2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27" r:id="rId13"/>
    <p:sldId id="324" r:id="rId14"/>
    <p:sldId id="326" r:id="rId15"/>
    <p:sldId id="269" r:id="rId16"/>
    <p:sldId id="325" r:id="rId17"/>
    <p:sldId id="271" r:id="rId18"/>
    <p:sldId id="273" r:id="rId19"/>
    <p:sldId id="310" r:id="rId20"/>
    <p:sldId id="274" r:id="rId21"/>
    <p:sldId id="311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28" r:id="rId36"/>
    <p:sldId id="288" r:id="rId37"/>
    <p:sldId id="289" r:id="rId38"/>
    <p:sldId id="290" r:id="rId39"/>
    <p:sldId id="319" r:id="rId40"/>
    <p:sldId id="323" r:id="rId41"/>
    <p:sldId id="320" r:id="rId42"/>
    <p:sldId id="321" r:id="rId43"/>
    <p:sldId id="291" r:id="rId44"/>
    <p:sldId id="292" r:id="rId45"/>
    <p:sldId id="293" r:id="rId46"/>
    <p:sldId id="312" r:id="rId47"/>
    <p:sldId id="329" r:id="rId48"/>
    <p:sldId id="330" r:id="rId49"/>
    <p:sldId id="313" r:id="rId50"/>
    <p:sldId id="296" r:id="rId51"/>
    <p:sldId id="331" r:id="rId52"/>
    <p:sldId id="332" r:id="rId53"/>
    <p:sldId id="333" r:id="rId54"/>
    <p:sldId id="297" r:id="rId55"/>
    <p:sldId id="298" r:id="rId56"/>
    <p:sldId id="299" r:id="rId57"/>
    <p:sldId id="301" r:id="rId58"/>
    <p:sldId id="314" r:id="rId59"/>
    <p:sldId id="315" r:id="rId60"/>
    <p:sldId id="316" r:id="rId61"/>
    <p:sldId id="317" r:id="rId62"/>
    <p:sldId id="302" r:id="rId63"/>
    <p:sldId id="318" r:id="rId64"/>
    <p:sldId id="307" r:id="rId65"/>
    <p:sldId id="30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8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2T09:50:47.16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26468 10151 608 0,'1'-2'109'47,"1"2"-38"-47,-1 0 9 0,-1-2-18 0,0 2-19 0,0 0-11 0,0 0-4 0,-1-1-3 16,1 2 1-16,0-1-1 16,0 0 0-16,0 0-6 15,0 0-6-15,0 0-4 16,0 2 0-16,0-2-7 15,0 0 0-15,0 0 3 16,0 0-5-16,0 0 1 16,-2 0-2-16,2 2 3 15,0-1-2-15,0 3 3 16,0 0 1-16,2 1-1 0,-2 4 2 16,0 0 2-16,-2 3 2 15,2 3-2 1,-1 2 0-16,-1 2-3 0,1 3-1 15,-2 0-1-15,0 2 3 16,-3-2-4-16,1 3-1 16,2 0 2-16,-1-1-1 15,-1-2 1-15,2 2-2 16,-1-4-1-16,-2 1 1 16,2-3 1-16,-1-1 2 15,2-1-4-15,0-3 1 16,0-2 0-16,1-1-1 15,1-2 1-15,-1-2-3 0,2-2 3 16,0-2 0 0,-1 0-11-16,1 0-7 0,0-2 4 15,0 0-18-15,0 0-32 16,0 0-48-16,0-2-185 16</inkml:trace>
  <inkml:trace contextRef="#ctx0" brushRef="#br0" timeOffset="1243.7893">26477 10173 745 0,'0'-2'95'0,"1"-1"-32"16,1 1 24-16,1 0-47 15,1 0-6-15,3-1-12 16,1 1 0-16,3-3-6 15,3 4 3-15,0 1-6 0,2-2-4 16,-1 2 0 0,3 2 0-16,0-2-1 0,-3 1-3 15,0 3 3-15,-3-1-6 16,0 0 2-16,-2 3-3 16,-1 0 2-16,-3 1-3 15,0 2 1-15,1 3 0 16,-4 2-1-16,0 5-1 15,-1 0 1-15,-4 4 0 16,-2-1 0-16,-3 1-1 16,-2-2-4-16,-2-1 0 15,-4-5 2-15,-1 1 3 16,-2-4-5-16,-3-1 2 16,1-3-4-16,-2-1-7 15,2-4-8-15,0-1 7 0,2-2-1 16,3 0 5-16,2-1 8 15,2 1 1-15,4-1 2 16,0-1 2-16,2 1-1 16,2 2 6-16,1-1 7 15,2 0 3-15,2 2 2 16,-1-2 2-16,2-2-12 16,-1 4 0-16,0-2 0 15,2 1-5-15,0 2 2 16,4 0 1-16,2 2-4 15,2 3-1-15,0 1 1 16,0 1 0-16,0 3-2 0,-2 0 0 16,2 2-1-16,-1 1 0 15,-1-1 1-15,2 2 0 16,-3 0-1-16,0-1 0 16,1-2 0-16,-2 2 0 15,-2-4 1-15,0-1-1 16,-2 0 2-16,4-4 0 15,-5-2-2-15,0-1 2 16,-2-3-1-16,1-1-1 16,-2 2 0-16,0-4-8 15,0 2-23-15,0-1-31 16,-3 1-112-16,1 0-392 0</inkml:trace>
  <inkml:trace contextRef="#ctx0" brushRef="#br0" timeOffset="1945.353">26808 10561 908 0,'0'-2'73'16,"-2"2"-44"-16,1-1 49 15,1 1-7-15,0 1-46 0,-2 1-16 16,4-2-9-16,-2 1-1 15,-2 2 1-15,2 0 9 16,-1 7-8-16,-1 1 1 16,-1 2 2-16,0 4 0 15,-1 2-3-15,-2 0 2 16,3-2-2-16,-1-1 3 16,0 0-2-16,1-4-1 15,2 0-1-15,-1-2 0 16,2-3 6-16,0-2-5 15,0 0 2-15,0-2 1 16,2-1 3-16,-1 0-2 0,4 2 5 16,3-3 1-16,0 1-5 15,3 0-3-15,2-2-2 16,4 0 2-16,-2-2-2 16,2 2-1-16,1-2-1 15,0 2-5-15,-1 0 4 16,-4 2-25-16,0-2-10 15,-4 2-73-15,-6-2-85 16,1 0-376-16</inkml:trace>
  <inkml:trace contextRef="#ctx0" brushRef="#br0" timeOffset="5052.0861">30372 9089 823 0,'0'-2'126'0,"-2"-3"-88"16,0 1 42-16,2 1-1 0,-1 0-39 16,1 0-12-16,0 2-5 15,1 1-8-15,-1 0 1 16,0 1 1-16,0-2-4 15,0 2-2-15,0-1-5 16,0 0-6-16,-1 0 0 16,-1 1 0-16,2 4 3 15,-3 5-1-15,0 2 3 16,-1 9 0-16,-2 4-5 16,0 1 3-16,-1 3-3 15,1 3 1-15,1 1-1 16,2 0 3-16,0-2-3 0,3 2 0 15,-2-5-1-15,2-2 1 16,-1-2 0-16,1-4 3 16,-2-3-3-16,2-3 0 15,-1-7 0-15,1 0 1 16,-2-4-2-16,2-3 1 16,-2 0 0-16,4 0-5 15,-4 0-9-15,2 0-15 16,0 0-20-16,2 0-59 15,-4-3-104-15</inkml:trace>
  <inkml:trace contextRef="#ctx0" brushRef="#br0" timeOffset="5913.1225">30383 9056 358 0,'0'-3'513'16,"-1"-1"-468"-16,2 0 14 15,-1 1 12-15,2 0-11 16,1-2-12-16,1-3-20 15,1 3-12-15,3-1-3 16,1 1 0-16,4-1-3 16,1 4-4-16,0-2-2 15,2 4-1-15,-1 2-1 16,3 2 2-16,-1 4-1 0,2 2-3 16,-2 2 0-16,0 2-3 31,-4 1 1-31,-5 1-2 0,-4 2 4 0,-5 2 0 15,-5 0 2-15,-7 0-2 16,-2 4-2-16,-8-2-6 16,0 0 2-16,-7 0-1 15,-3-3 0-15,-1-2 1 16,1-6 3-16,3 2 3 16,6-7-1-16,10-3 0 15,7 0 1-15,3-3 1 16,2 0 2-16,4 0 0 0,0 0 3 15,0 0 1-15,1-2-2 16,1 2-1-16,1-1-2 16,1 1 2-16,6 1 0 15,1 4 0-15,3-1-1 16,1 3-2-16,1 1-1 16,-3 4 1-16,-2 2 0 15,-2 1 0-15,-4 2-1 16,3 2 2-16,-3 1-1 15,0-2 2-15,1-2-3 16,-2 1 1-16,1-5 0 16,-3-2-1-16,1-3 1 15,-4-3-1-15,2-1 0 16,-3-2 1-16,2-1-1 16,-2 0 0-16,2 0 0 0,-2 0-8 15,0 0-29-15,0-1-79 16,0-1-153-16</inkml:trace>
  <inkml:trace contextRef="#ctx0" brushRef="#br0" timeOffset="6677.7332">30832 9561 839 0,'3'0'70'16,"-3"0"-37"-16,0-2 50 15,-2 2-21-15,1-3-14 16,-1 1-9-16,2 1-12 16,-1-1-4-16,1 1-5 15,-4 1 0-15,1-1-6 16,-2-1-6-16,-1 2 0 16,-3-3 0-16,-6 3 4 15,-1-2-6-15,-5 4 0 16,-3-2 1-16,1 5-3 0,1-1-1 15,5 2 0 1,1 0-1-16,3 5 0 0,1-2 4 16,1 4-4-16,1 1-3 15,3 0 3-15,2 0 0 16,2 2 0-16,5-2 0 16,1 1 0-16,3-3-2 15,3 1 1-15,6 0 1 16,0-1-1-16,6-2-2 15,1 2 3-15,5-4 2 16,-2-1-1-16,4-3-1 16,-3-1 0-16,-2-2 2 15,-5-1-2-15,-5-1 1 16,-3-1-1-16,-3 1 4 16,-2-1-1-16,-1 0-2 0,-1 2-1 15,1-3 1-15,-2 1-1 16,1 0-47-16,1-1-93 15,-4 1-240-15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2T09:50:47.16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26468 10151 608 0,'1'-2'109'47,"1"2"-38"-47,-1 0 9 0,-1-2-18 0,0 2-19 0,0 0-11 0,0 0-4 0,-1-1-3 16,1 2 1-16,0-1-1 16,0 0 0-16,0 0-6 15,0 0-6-15,0 0-4 16,0 2 0-16,0-2-7 15,0 0 0-15,0 0 3 16,0 0-5-16,0 0 1 16,-2 0-2-16,2 2 3 15,0-1-2-15,0 3 3 16,0 0 1-16,2 1-1 0,-2 4 2 16,0 0 2-16,-2 3 2 15,2 3-2 1,-1 2 0-16,-1 2-3 0,1 3-1 15,-2 0-1-15,0 2 3 16,-3-2-4-16,1 3-1 16,2 0 2-16,-1-1-1 15,-1-2 1-15,2 2-2 16,-1-4-1-16,-2 1 1 16,2-3 1-16,-1-1 2 15,2-1-4-15,0-3 1 16,0-2 0-16,1-1-1 15,1-2 1-15,-1-2-3 0,2-2 3 16,0-2 0 0,-1 0-11-16,1 0-7 0,0-2 4 15,0 0-18-15,0 0-32 16,0 0-48-16,0-2-185 16</inkml:trace>
  <inkml:trace contextRef="#ctx0" brushRef="#br0" timeOffset="1243.7893">26477 10173 745 0,'0'-2'95'0,"1"-1"-32"16,1 1 24-16,1 0-47 15,1 0-6-15,3-1-12 16,1 1 0-16,3-3-6 15,3 4 3-15,0 1-6 0,2-2-4 16,-1 2 0 0,3 2 0-16,0-2-1 0,-3 1-3 15,0 3 3-15,-3-1-6 16,0 0 2-16,-2 3-3 16,-1 0 2-16,-3 1-3 15,0 2 1-15,1 3 0 16,-4 2-1-16,0 5-1 15,-1 0 1-15,-4 4 0 16,-2-1 0-16,-3 1-1 16,-2-2-4-16,-2-1 0 15,-4-5 2-15,-1 1 3 16,-2-4-5-16,-3-1 2 16,1-3-4-16,-2-1-7 15,2-4-8-15,0-1 7 0,2-2-1 16,3 0 5-16,2-1 8 15,2 1 1-15,4-1 2 16,0-1 2-16,2 1-1 16,2 2 6-16,1-1 7 15,2 0 3-15,2 2 2 16,-1-2 2-16,2-2-12 16,-1 4 0-16,0-2 0 15,2 1-5-15,0 2 2 16,4 0 1-16,2 2-4 15,2 3-1-15,0 1 1 16,0 1 0-16,0 3-2 0,-2 0 0 16,2 2-1-16,-1 1 0 15,-1-1 1-15,2 2 0 16,-3 0-1-16,0-1 0 16,1-2 0-16,-2 2 0 15,-2-4 1-15,0-1-1 16,-2 0 2-16,4-4 0 15,-5-2-2-15,0-1 2 16,-2-3-1-16,1-1-1 16,-2 2 0-16,0-4-8 15,0 2-23-15,0-1-31 16,-3 1-112-16,1 0-392 0</inkml:trace>
  <inkml:trace contextRef="#ctx0" brushRef="#br0" timeOffset="1945.353">26808 10561 908 0,'0'-2'73'16,"-2"2"-44"-16,1-1 49 15,1 1-7-15,0 1-46 0,-2 1-16 16,4-2-9-16,-2 1-1 15,-2 2 1-15,2 0 9 16,-1 7-8-16,-1 1 1 16,-1 2 2-16,0 4 0 15,-1 2-3-15,-2 0 2 16,3-2-2-16,-1-1 3 16,0 0-2-16,1-4-1 15,2 0-1-15,-1-2 0 16,2-3 6-16,0-2-5 15,0 0 2-15,0-2 1 16,2-1 3-16,-1 0-2 0,4 2 5 16,3-3 1-16,0 1-5 15,3 0-3-15,2-2-2 16,4 0 2-16,-2-2-2 16,2 2-1-16,1-2-1 15,0 2-5-15,-1 0 4 16,-4 2-25-16,0-2-10 15,-4 2-73-15,-6-2-85 16,1 0-376-16</inkml:trace>
  <inkml:trace contextRef="#ctx0" brushRef="#br0" timeOffset="5052.0861">30372 9089 823 0,'0'-2'126'0,"-2"-3"-88"16,0 1 42-16,2 1-1 0,-1 0-39 16,1 0-12-16,0 2-5 15,1 1-8-15,-1 0 1 16,0 1 1-16,0-2-4 15,0 2-2-15,0-1-5 16,0 0-6-16,-1 0 0 16,-1 1 0-16,2 4 3 15,-3 5-1-15,0 2 3 16,-1 9 0-16,-2 4-5 16,0 1 3-16,-1 3-3 15,1 3 1-15,1 1-1 16,2 0 3-16,0-2-3 0,3 2 0 15,-2-5-1-15,2-2 1 16,-1-2 0-16,1-4 3 16,-2-3-3-16,2-3 0 15,-1-7 0-15,1 0 1 16,-2-4-2-16,2-3 1 16,-2 0 0-16,4 0-5 15,-4 0-9-15,2 0-15 16,0 0-20-16,2 0-59 15,-4-3-104-15</inkml:trace>
  <inkml:trace contextRef="#ctx0" brushRef="#br0" timeOffset="5913.1225">30383 9056 358 0,'0'-3'513'16,"-1"-1"-468"-16,2 0 14 15,-1 1 12-15,2 0-11 16,1-2-12-16,1-3-20 15,1 3-12-15,3-1-3 16,1 1 0-16,4-1-3 16,1 4-4-16,0-2-2 15,2 4-1-15,-1 2-1 16,3 2 2-16,-1 4-1 0,2 2-3 16,-2 2 0-16,0 2-3 31,-4 1 1-31,-5 1-2 0,-4 2 4 0,-5 2 0 15,-5 0 2-15,-7 0-2 16,-2 4-2-16,-8-2-6 16,0 0 2-16,-7 0-1 15,-3-3 0-15,-1-2 1 16,1-6 3-16,3 2 3 16,6-7-1-16,10-3 0 15,7 0 1-15,3-3 1 16,2 0 2-16,4 0 0 0,0 0 3 15,0 0 1-15,1-2-2 16,1 2-1-16,1-1-2 16,1 1 2-16,6 1 0 15,1 4 0-15,3-1-1 16,1 3-2-16,1 1-1 16,-3 4 1-16,-2 2 0 15,-2 1 0-15,-4 2-1 16,3 2 2-16,-3 1-1 15,0-2 2-15,1-2-3 16,-2 1 1-16,1-5 0 16,-3-2-1-16,1-3 1 15,-4-3-1-15,2-1 0 16,-3-2 1-16,2-1-1 16,-2 0 0-16,2 0 0 0,-2 0-8 15,0 0-29-15,0-1-79 16,0-1-153-16</inkml:trace>
  <inkml:trace contextRef="#ctx0" brushRef="#br0" timeOffset="6677.7332">30832 9561 839 0,'3'0'70'16,"-3"0"-37"-16,0-2 50 15,-2 2-21-15,1-3-14 16,-1 1-9-16,2 1-12 16,-1-1-4-16,1 1-5 15,-4 1 0-15,1-1-6 16,-2-1-6-16,-1 2 0 16,-3-3 0-16,-6 3 4 15,-1-2-6-15,-5 4 0 16,-3-2 1-16,1 5-3 0,1-1-1 15,5 2 0 1,1 0-1-16,3 5 0 0,1-2 4 16,1 4-4-16,1 1-3 15,3 0 3-15,2 0 0 16,2 2 0-16,5-2 0 16,1 1 0-16,3-3-2 15,3 1 1-15,6 0 1 16,0-1-1-16,6-2-2 15,1 2 3-15,5-4 2 16,-2-1-1-16,4-3-1 16,-3-1 0-16,-2-2 2 15,-5-1-2-15,-5-1 1 16,-3-1-1-16,-3 1 4 16,-2-1-1-16,-1 0-2 0,-1 2-1 15,1-3 1-15,-2 1-1 16,1 0-47-16,1-1-93 15,-4 1-240-15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2T09:50:47.16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26468 10151 608 0,'1'-2'109'47,"1"2"-38"-47,-1 0 9 0,-1-2-18 0,0 2-19 0,0 0-11 0,0 0-4 0,-1-1-3 16,1 2 1-16,0-1-1 16,0 0 0-16,0 0-6 15,0 0-6-15,0 0-4 16,0 2 0-16,0-2-7 15,0 0 0-15,0 0 3 16,0 0-5-16,0 0 1 16,-2 0-2-16,2 2 3 15,0-1-2-15,0 3 3 16,0 0 1-16,2 1-1 0,-2 4 2 16,0 0 2-16,-2 3 2 15,2 3-2 1,-1 2 0-16,-1 2-3 0,1 3-1 15,-2 0-1-15,0 2 3 16,-3-2-4-16,1 3-1 16,2 0 2-16,-1-1-1 15,-1-2 1-15,2 2-2 16,-1-4-1-16,-2 1 1 16,2-3 1-16,-1-1 2 15,2-1-4-15,0-3 1 16,0-2 0-16,1-1-1 15,1-2 1-15,-1-2-3 0,2-2 3 16,0-2 0 0,-1 0-11-16,1 0-7 0,0-2 4 15,0 0-18-15,0 0-32 16,0 0-48-16,0-2-185 16</inkml:trace>
  <inkml:trace contextRef="#ctx0" brushRef="#br0" timeOffset="1243.7893">26477 10173 745 0,'0'-2'95'0,"1"-1"-32"16,1 1 24-16,1 0-47 15,1 0-6-15,3-1-12 16,1 1 0-16,3-3-6 15,3 4 3-15,0 1-6 0,2-2-4 16,-1 2 0 0,3 2 0-16,0-2-1 0,-3 1-3 15,0 3 3-15,-3-1-6 16,0 0 2-16,-2 3-3 16,-1 0 2-16,-3 1-3 15,0 2 1-15,1 3 0 16,-4 2-1-16,0 5-1 15,-1 0 1-15,-4 4 0 16,-2-1 0-16,-3 1-1 16,-2-2-4-16,-2-1 0 15,-4-5 2-15,-1 1 3 16,-2-4-5-16,-3-1 2 16,1-3-4-16,-2-1-7 15,2-4-8-15,0-1 7 0,2-2-1 16,3 0 5-16,2-1 8 15,2 1 1-15,4-1 2 16,0-1 2-16,2 1-1 16,2 2 6-16,1-1 7 15,2 0 3-15,2 2 2 16,-1-2 2-16,2-2-12 16,-1 4 0-16,0-2 0 15,2 1-5-15,0 2 2 16,4 0 1-16,2 2-4 15,2 3-1-15,0 1 1 16,0 1 0-16,0 3-2 0,-2 0 0 16,2 2-1-16,-1 1 0 15,-1-1 1-15,2 2 0 16,-3 0-1-16,0-1 0 16,1-2 0-16,-2 2 0 15,-2-4 1-15,0-1-1 16,-2 0 2-16,4-4 0 15,-5-2-2-15,0-1 2 16,-2-3-1-16,1-1-1 16,-2 2 0-16,0-4-8 15,0 2-23-15,0-1-31 16,-3 1-112-16,1 0-392 0</inkml:trace>
  <inkml:trace contextRef="#ctx0" brushRef="#br0" timeOffset="1945.353">26808 10561 908 0,'0'-2'73'16,"-2"2"-44"-16,1-1 49 15,1 1-7-15,0 1-46 0,-2 1-16 16,4-2-9-16,-2 1-1 15,-2 2 1-15,2 0 9 16,-1 7-8-16,-1 1 1 16,-1 2 2-16,0 4 0 15,-1 2-3-15,-2 0 2 16,3-2-2-16,-1-1 3 16,0 0-2-16,1-4-1 15,2 0-1-15,-1-2 0 16,2-3 6-16,0-2-5 15,0 0 2-15,0-2 1 16,2-1 3-16,-1 0-2 0,4 2 5 16,3-3 1-16,0 1-5 15,3 0-3-15,2-2-2 16,4 0 2-16,-2-2-2 16,2 2-1-16,1-2-1 15,0 2-5-15,-1 0 4 16,-4 2-25-16,0-2-10 15,-4 2-73-15,-6-2-85 16,1 0-376-16</inkml:trace>
  <inkml:trace contextRef="#ctx0" brushRef="#br0" timeOffset="5052.0861">30372 9089 823 0,'0'-2'126'0,"-2"-3"-88"16,0 1 42-16,2 1-1 0,-1 0-39 16,1 0-12-16,0 2-5 15,1 1-8-15,-1 0 1 16,0 1 1-16,0-2-4 15,0 2-2-15,0-1-5 16,0 0-6-16,-1 0 0 16,-1 1 0-16,2 4 3 15,-3 5-1-15,0 2 3 16,-1 9 0-16,-2 4-5 16,0 1 3-16,-1 3-3 15,1 3 1-15,1 1-1 16,2 0 3-16,0-2-3 0,3 2 0 15,-2-5-1-15,2-2 1 16,-1-2 0-16,1-4 3 16,-2-3-3-16,2-3 0 15,-1-7 0-15,1 0 1 16,-2-4-2-16,2-3 1 16,-2 0 0-16,4 0-5 15,-4 0-9-15,2 0-15 16,0 0-20-16,2 0-59 15,-4-3-104-15</inkml:trace>
  <inkml:trace contextRef="#ctx0" brushRef="#br0" timeOffset="5913.1225">30383 9056 358 0,'0'-3'513'16,"-1"-1"-468"-16,2 0 14 15,-1 1 12-15,2 0-11 16,1-2-12-16,1-3-20 15,1 3-12-15,3-1-3 16,1 1 0-16,4-1-3 16,1 4-4-16,0-2-2 15,2 4-1-15,-1 2-1 16,3 2 2-16,-1 4-1 0,2 2-3 16,-2 2 0-16,0 2-3 31,-4 1 1-31,-5 1-2 0,-4 2 4 0,-5 2 0 15,-5 0 2-15,-7 0-2 16,-2 4-2-16,-8-2-6 16,0 0 2-16,-7 0-1 15,-3-3 0-15,-1-2 1 16,1-6 3-16,3 2 3 16,6-7-1-16,10-3 0 15,7 0 1-15,3-3 1 16,2 0 2-16,4 0 0 0,0 0 3 15,0 0 1-15,1-2-2 16,1 2-1-16,1-1-2 16,1 1 2-16,6 1 0 15,1 4 0-15,3-1-1 16,1 3-2-16,1 1-1 16,-3 4 1-16,-2 2 0 15,-2 1 0-15,-4 2-1 16,3 2 2-16,-3 1-1 15,0-2 2-15,1-2-3 16,-2 1 1-16,1-5 0 16,-3-2-1-16,1-3 1 15,-4-3-1-15,2-1 0 16,-3-2 1-16,2-1-1 16,-2 0 0-16,2 0 0 0,-2 0-8 15,0 0-29-15,0-1-79 16,0-1-153-16</inkml:trace>
  <inkml:trace contextRef="#ctx0" brushRef="#br0" timeOffset="6677.7332">30832 9561 839 0,'3'0'70'16,"-3"0"-37"-16,0-2 50 15,-2 2-21-15,1-3-14 16,-1 1-9-16,2 1-12 16,-1-1-4-16,1 1-5 15,-4 1 0-15,1-1-6 16,-2-1-6-16,-1 2 0 16,-3-3 0-16,-6 3 4 15,-1-2-6-15,-5 4 0 16,-3-2 1-16,1 5-3 0,1-1-1 15,5 2 0 1,1 0-1-16,3 5 0 0,1-2 4 16,1 4-4-16,1 1-3 15,3 0 3-15,2 0 0 16,2 2 0-16,5-2 0 16,1 1 0-16,3-3-2 15,3 1 1-15,6 0 1 16,0-1-1-16,6-2-2 15,1 2 3-15,5-4 2 16,-2-1-1-16,4-3-1 16,-3-1 0-16,-2-2 2 15,-5-1-2-15,-5-1 1 16,-3-1-1-16,-3 1 4 16,-2-1-1-16,-1 0-2 0,-1 2-1 15,1-3 1-15,-2 1-1 16,1 0-47-16,1-1-93 15,-4 1-240-15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E2F85-73CB-4622-92C3-CA1D39BF0D1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1974F-8349-4860-87A9-181E41E45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8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Invented by a team of scientists at Bell laboratories during 1947-48.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Advantages of Transistors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size and light weight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power consumption and operating voltages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price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48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63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Operating Point: </a:t>
            </a:r>
            <a:r>
              <a:rPr lang="en-IN" dirty="0" smtClean="0"/>
              <a:t>Intersection of load line with the base current results in operating point or Q point.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8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mtClean="0">
                <a:solidFill>
                  <a:srgbClr val="FFFF00"/>
                </a:solidFill>
                <a:latin typeface="+mn-lt"/>
              </a:rPr>
              <a:t>         </a:t>
            </a: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The value of </a:t>
            </a:r>
            <a:r>
              <a:rPr lang="en-US" sz="2800" i="1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en-US" sz="2800" i="1" baseline="-25000" dirty="0" smtClean="0">
                <a:solidFill>
                  <a:srgbClr val="FFFF00"/>
                </a:solidFill>
                <a:latin typeface="+mn-lt"/>
              </a:rPr>
              <a:t>B</a:t>
            </a: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 is “fixed” by choosing proper value for </a:t>
            </a:r>
            <a:r>
              <a:rPr lang="en-US" sz="2800" i="1" dirty="0" smtClean="0">
                <a:solidFill>
                  <a:srgbClr val="FFFF00"/>
                </a:solidFill>
                <a:latin typeface="+mn-lt"/>
              </a:rPr>
              <a:t>R</a:t>
            </a:r>
            <a:r>
              <a:rPr lang="en-US" sz="2800" i="1" baseline="-25000" dirty="0" smtClean="0">
                <a:solidFill>
                  <a:srgbClr val="FFFF00"/>
                </a:solidFill>
                <a:latin typeface="+mn-lt"/>
              </a:rPr>
              <a:t>B.</a:t>
            </a:r>
          </a:p>
          <a:p>
            <a:endParaRPr lang="en-IN" sz="28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4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imes New Roman" pitchFamily="18" charset="0"/>
              </a:rPr>
              <a:t>--Voltage-divider resistors </a:t>
            </a:r>
            <a:r>
              <a:rPr lang="en-US" sz="2800" i="1" dirty="0" smtClean="0">
                <a:latin typeface="Times New Roman" pitchFamily="18" charset="0"/>
              </a:rPr>
              <a:t>R</a:t>
            </a:r>
            <a:r>
              <a:rPr lang="en-US" sz="2800" i="1" baseline="-25000" dirty="0" smtClean="0">
                <a:latin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</a:rPr>
              <a:t> &amp; </a:t>
            </a:r>
            <a:r>
              <a:rPr lang="en-US" sz="2800" i="1" dirty="0" smtClean="0">
                <a:latin typeface="Times New Roman" pitchFamily="18" charset="0"/>
              </a:rPr>
              <a:t>R</a:t>
            </a:r>
            <a:r>
              <a:rPr lang="en-US" sz="2800" i="1" baseline="-25000" dirty="0" smtClean="0">
                <a:latin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</a:rPr>
              <a:t> replace </a:t>
            </a:r>
            <a:r>
              <a:rPr lang="en-US" sz="2800" i="1" dirty="0" smtClean="0">
                <a:latin typeface="Times New Roman" pitchFamily="18" charset="0"/>
              </a:rPr>
              <a:t>R</a:t>
            </a:r>
            <a:r>
              <a:rPr lang="en-US" sz="2800" i="1" baseline="-25000" dirty="0" smtClean="0">
                <a:latin typeface="Times New Roman" pitchFamily="18" charset="0"/>
              </a:rPr>
              <a:t>B. </a:t>
            </a:r>
            <a:r>
              <a:rPr lang="en-US" sz="2800" i="1" dirty="0" smtClean="0">
                <a:latin typeface="Times New Roman" pitchFamily="18" charset="0"/>
              </a:rPr>
              <a:t>of fixed bias.</a:t>
            </a:r>
            <a:endParaRPr lang="en-US" sz="2800" i="1" baseline="-25000" dirty="0" smtClean="0">
              <a:latin typeface="Times New Roman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i="1" baseline="-25000" dirty="0" smtClean="0">
              <a:latin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11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Times New Roman" pitchFamily="18" charset="0"/>
              </a:rPr>
              <a:t>--Voltage-divider resistors </a:t>
            </a:r>
            <a:r>
              <a:rPr lang="en-US" sz="2800" i="1" dirty="0" smtClean="0">
                <a:latin typeface="Times New Roman" pitchFamily="18" charset="0"/>
              </a:rPr>
              <a:t>R</a:t>
            </a:r>
            <a:r>
              <a:rPr lang="en-US" sz="2800" i="1" baseline="-25000" dirty="0" smtClean="0">
                <a:latin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</a:rPr>
              <a:t> &amp; </a:t>
            </a:r>
            <a:r>
              <a:rPr lang="en-US" sz="2800" i="1" dirty="0" smtClean="0">
                <a:latin typeface="Times New Roman" pitchFamily="18" charset="0"/>
              </a:rPr>
              <a:t>R</a:t>
            </a:r>
            <a:r>
              <a:rPr lang="en-US" sz="2800" i="1" baseline="-25000" dirty="0" smtClean="0">
                <a:latin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</a:rPr>
              <a:t> replace </a:t>
            </a:r>
            <a:r>
              <a:rPr lang="en-US" sz="2800" i="1" dirty="0" smtClean="0">
                <a:latin typeface="Times New Roman" pitchFamily="18" charset="0"/>
              </a:rPr>
              <a:t>R</a:t>
            </a:r>
            <a:r>
              <a:rPr lang="en-US" sz="2800" i="1" baseline="-25000" dirty="0" smtClean="0">
                <a:latin typeface="Times New Roman" pitchFamily="18" charset="0"/>
              </a:rPr>
              <a:t>B. </a:t>
            </a:r>
            <a:r>
              <a:rPr lang="en-US" sz="2800" i="1" dirty="0" smtClean="0">
                <a:latin typeface="Times New Roman" pitchFamily="18" charset="0"/>
              </a:rPr>
              <a:t>of fixed bias.</a:t>
            </a:r>
            <a:endParaRPr lang="en-US" sz="2800" i="1" baseline="-25000" dirty="0" smtClean="0">
              <a:latin typeface="Times New Roman" pitchFamily="18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i="1" baseline="-25000" dirty="0" smtClean="0">
              <a:latin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4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3399"/>
                </a:solidFill>
                <a:cs typeface="Times New Roman" pitchFamily="18" charset="0"/>
              </a:rPr>
              <a:t>Since </a:t>
            </a:r>
            <a:r>
              <a:rPr lang="en-US" i="1" dirty="0" smtClean="0">
                <a:solidFill>
                  <a:srgbClr val="003399"/>
                </a:solidFill>
                <a:cs typeface="Times New Roman" pitchFamily="18" charset="0"/>
              </a:rPr>
              <a:t>I</a:t>
            </a:r>
            <a:r>
              <a:rPr lang="en-US" i="1" baseline="-25000" dirty="0" smtClean="0">
                <a:solidFill>
                  <a:srgbClr val="003399"/>
                </a:solidFill>
                <a:cs typeface="Times New Roman" pitchFamily="18" charset="0"/>
              </a:rPr>
              <a:t>C</a:t>
            </a:r>
            <a:r>
              <a:rPr lang="en-US" dirty="0" smtClean="0">
                <a:solidFill>
                  <a:srgbClr val="003399"/>
                </a:solidFill>
                <a:cs typeface="Times New Roman" pitchFamily="18" charset="0"/>
              </a:rPr>
              <a:t> is almost independent of </a:t>
            </a:r>
            <a:r>
              <a:rPr lang="el-GR" i="1" dirty="0" smtClean="0">
                <a:solidFill>
                  <a:srgbClr val="003399"/>
                </a:solidFill>
                <a:cs typeface="Times New Roman" pitchFamily="18" charset="0"/>
              </a:rPr>
              <a:t>β</a:t>
            </a:r>
            <a:r>
              <a:rPr lang="en-US" dirty="0" smtClean="0">
                <a:solidFill>
                  <a:srgbClr val="003399"/>
                </a:solidFill>
                <a:cs typeface="Times New Roman" pitchFamily="18" charset="0"/>
              </a:rPr>
              <a:t>,  Q-point is stable</a:t>
            </a:r>
            <a:endParaRPr lang="el-GR" dirty="0" smtClean="0">
              <a:solidFill>
                <a:srgbClr val="003399"/>
              </a:solidFill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83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 smtClean="0">
                <a:solidFill>
                  <a:srgbClr val="003399"/>
                </a:solidFill>
              </a:rPr>
              <a:t>C</a:t>
            </a:r>
            <a:r>
              <a:rPr lang="en-IN" baseline="-25000" dirty="0" smtClean="0">
                <a:solidFill>
                  <a:srgbClr val="003399"/>
                </a:solidFill>
              </a:rPr>
              <a:t>C</a:t>
            </a:r>
            <a:r>
              <a:rPr lang="en-IN" dirty="0" smtClean="0">
                <a:solidFill>
                  <a:srgbClr val="003399"/>
                </a:solidFill>
              </a:rPr>
              <a:t> is coupling capacitor (</a:t>
            </a:r>
            <a:r>
              <a:rPr lang="en-IN" baseline="0" dirty="0" smtClean="0">
                <a:solidFill>
                  <a:srgbClr val="003399"/>
                </a:solidFill>
              </a:rPr>
              <a:t>to block dc )</a:t>
            </a:r>
            <a:r>
              <a:rPr lang="en-IN" dirty="0" smtClean="0">
                <a:solidFill>
                  <a:srgbClr val="003399"/>
                </a:solidFill>
              </a:rPr>
              <a:t>, C</a:t>
            </a:r>
            <a:r>
              <a:rPr lang="en-IN" baseline="-25000" dirty="0" smtClean="0">
                <a:solidFill>
                  <a:srgbClr val="003399"/>
                </a:solidFill>
              </a:rPr>
              <a:t>E</a:t>
            </a:r>
            <a:r>
              <a:rPr lang="en-IN" dirty="0" smtClean="0">
                <a:solidFill>
                  <a:srgbClr val="003399"/>
                </a:solidFill>
              </a:rPr>
              <a:t> is emitter bypass capacitor (to prevent feedback).</a:t>
            </a:r>
          </a:p>
          <a:p>
            <a:endParaRPr lang="en-IN" baseline="-25000" dirty="0" smtClean="0">
              <a:solidFill>
                <a:srgbClr val="00339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smtClean="0"/>
              <a:t>R</a:t>
            </a:r>
            <a:r>
              <a:rPr lang="en-IN" baseline="-25000" dirty="0" smtClean="0"/>
              <a:t>1</a:t>
            </a:r>
            <a:r>
              <a:rPr lang="en-IN" baseline="0" dirty="0" smtClean="0"/>
              <a:t> ,R</a:t>
            </a:r>
            <a:r>
              <a:rPr lang="en-IN" baseline="-25000" dirty="0" smtClean="0"/>
              <a:t>2,</a:t>
            </a:r>
            <a:r>
              <a:rPr lang="en-IN" baseline="0" dirty="0" smtClean="0"/>
              <a:t> ,R</a:t>
            </a:r>
            <a:r>
              <a:rPr lang="en-IN" baseline="-25000" dirty="0" smtClean="0"/>
              <a:t>E</a:t>
            </a:r>
            <a:r>
              <a:rPr lang="en-IN" baseline="0" dirty="0" smtClean="0"/>
              <a:t> ,R</a:t>
            </a:r>
            <a:r>
              <a:rPr lang="en-IN" baseline="-25000" dirty="0" smtClean="0"/>
              <a:t>C </a:t>
            </a:r>
            <a:r>
              <a:rPr lang="en-IN" baseline="0" dirty="0" smtClean="0"/>
              <a:t> are used for biasing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54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aseline="-25000" dirty="0" smtClean="0">
              <a:solidFill>
                <a:srgbClr val="003399"/>
              </a:solidFill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 smtClean="0">
                <a:solidFill>
                  <a:srgbClr val="003399"/>
                </a:solidFill>
              </a:rPr>
              <a:t>Frequency response is a plot of gain versus frequency.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3 dB frequency: The frequency were gain reduced by 3 dB of its maximum value. 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800" dirty="0" smtClean="0">
              <a:solidFill>
                <a:srgbClr val="003399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solidFill>
                <a:srgbClr val="003399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90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aseline="-25000" dirty="0" smtClean="0">
              <a:solidFill>
                <a:srgbClr val="003399"/>
              </a:solidFill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 smtClean="0">
                <a:solidFill>
                  <a:srgbClr val="003399"/>
                </a:solidFill>
              </a:rPr>
              <a:t>Frequency response is a plot of gain versus frequency.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003399"/>
                </a:solidFill>
              </a:rPr>
              <a:t>3 dB frequency: The frequency were gain reduced by 3 dB of its maximum value.  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800" dirty="0" smtClean="0">
              <a:solidFill>
                <a:srgbClr val="003399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>
              <a:solidFill>
                <a:srgbClr val="003399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4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82ACD8-9D01-47DB-AEBF-73C32FD77E9C}" type="slidenum">
              <a:rPr lang="en-US" altLang="en-US"/>
              <a:pPr eaLnBrk="1" hangingPunct="1"/>
              <a:t>56</a:t>
            </a:fld>
            <a:endParaRPr lang="en-US" alt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733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</a:rPr>
              <a:t>The device is called “bipolar junction transistor” because current is due to motion of two types of charge carriers – free electrons &amp; holes.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61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 smtClean="0">
                <a:solidFill>
                  <a:srgbClr val="003399"/>
                </a:solidFill>
              </a:rPr>
              <a:t>Up to gain of 100 (i.e., 40 dB) is obtained with single transistor. 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 smtClean="0">
                <a:solidFill>
                  <a:srgbClr val="003399"/>
                </a:solidFill>
              </a:rPr>
              <a:t>For larger gain, more amplifier stages are to be cascaded.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A2AB47-55A1-4D05-8D1D-6325527644AF}" type="slidenum">
              <a:rPr lang="en-US" altLang="en-US"/>
              <a:pPr eaLnBrk="1" hangingPunct="1"/>
              <a:t>62</a:t>
            </a:fld>
            <a:endParaRPr lang="en-US" alt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6486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aseline="-25000" dirty="0" smtClean="0">
              <a:solidFill>
                <a:srgbClr val="00339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smtClean="0"/>
              <a:t>When Input</a:t>
            </a:r>
            <a:r>
              <a:rPr lang="en-IN" baseline="0" dirty="0" smtClean="0"/>
              <a:t> voltage </a:t>
            </a:r>
            <a:r>
              <a:rPr lang="en-IN" dirty="0" smtClean="0"/>
              <a:t>V</a:t>
            </a:r>
            <a:r>
              <a:rPr lang="en-IN" baseline="-25000" dirty="0" smtClean="0"/>
              <a:t>IN  </a:t>
            </a:r>
            <a:r>
              <a:rPr lang="en-IN" baseline="0" dirty="0" smtClean="0"/>
              <a:t>is ZERO , transistor is OFF(cut-off  region), LED is OFF.</a:t>
            </a:r>
            <a:r>
              <a:rPr lang="en-IN" baseline="-250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smtClean="0"/>
              <a:t>When Input</a:t>
            </a:r>
            <a:r>
              <a:rPr lang="en-IN" baseline="0" dirty="0" smtClean="0"/>
              <a:t> voltage </a:t>
            </a:r>
            <a:r>
              <a:rPr lang="en-IN" dirty="0" smtClean="0"/>
              <a:t>V</a:t>
            </a:r>
            <a:r>
              <a:rPr lang="en-IN" baseline="-25000" dirty="0" smtClean="0"/>
              <a:t>IN  </a:t>
            </a:r>
            <a:r>
              <a:rPr lang="en-IN" baseline="0" dirty="0" smtClean="0"/>
              <a:t>is  HIGH , transistor is ON (saturation region) , LED turns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86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smtClean="0"/>
              <a:t>When A = 0</a:t>
            </a:r>
            <a:r>
              <a:rPr lang="en-IN" baseline="0" dirty="0" smtClean="0"/>
              <a:t> , transistor is OFF(cut-off  region), Output Q = 1</a:t>
            </a:r>
            <a:r>
              <a:rPr lang="en-IN" baseline="-250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smtClean="0"/>
              <a:t>When A = 1</a:t>
            </a:r>
            <a:r>
              <a:rPr lang="en-IN" baseline="0" dirty="0" smtClean="0"/>
              <a:t>, transistor is ON (saturation region) , Output Q = 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9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4F28A6-3946-44CC-B76A-6950E5C247FE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5769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anose="02020603050405020304" pitchFamily="18" charset="0"/>
              </a:rPr>
              <a:t>Operation of PNP is similar with roles of free electrons and holes interchanged.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l-G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1, since I</a:t>
            </a:r>
            <a:r>
              <a:rPr lang="en-US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&gt;I</a:t>
            </a:r>
            <a:r>
              <a:rPr lang="en-US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</a:p>
          <a:p>
            <a:pPr marL="0" indent="0">
              <a:buNone/>
            </a:pPr>
            <a:endParaRPr lang="el-G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7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l-G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1, since I</a:t>
            </a:r>
            <a:r>
              <a:rPr lang="en-US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&gt;I</a:t>
            </a:r>
            <a:r>
              <a:rPr lang="en-US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</a:p>
          <a:p>
            <a:pPr marL="0" indent="0">
              <a:buNone/>
            </a:pPr>
            <a:endParaRPr lang="el-G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8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1" dirty="0" smtClean="0"/>
              <a:t>Active</a:t>
            </a:r>
            <a:r>
              <a:rPr lang="en-US" b="1" i="1" baseline="0" dirty="0" smtClean="0"/>
              <a:t> region: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E-B junction is forward biased and C-B junction is reverse biased.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Saturation region: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E-B junction forward biased and C-B junction is forward biased.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Cut-off region: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E-B junction is reverse biased and C-B junction is reverse biased.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06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1" dirty="0" smtClean="0"/>
              <a:t>Active</a:t>
            </a:r>
            <a:r>
              <a:rPr lang="en-US" b="1" i="1" baseline="0" dirty="0" smtClean="0"/>
              <a:t> region: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E-B junction is forward biased and C-B junction is reverse biased.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Saturation region: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E-B junction forward biased and C-B junction is forward biased.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Cut-off region: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E-B junction is reverse biased and C-B junction is reverse biased.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15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i="0" dirty="0" smtClean="0"/>
              <a:t>Β</a:t>
            </a:r>
            <a:r>
              <a:rPr lang="en-US" i="0" dirty="0" smtClean="0"/>
              <a:t>&gt;1, since</a:t>
            </a:r>
            <a:r>
              <a:rPr lang="en-US" i="0" baseline="0" dirty="0" smtClean="0"/>
              <a:t> I</a:t>
            </a:r>
            <a:r>
              <a:rPr lang="en-US" i="0" baseline="-25000" dirty="0" smtClean="0"/>
              <a:t>B</a:t>
            </a:r>
            <a:r>
              <a:rPr lang="en-US" i="0" baseline="0" dirty="0" smtClean="0"/>
              <a:t> &lt; I</a:t>
            </a:r>
            <a:r>
              <a:rPr lang="en-US" i="0" baseline="-25000" dirty="0" smtClean="0"/>
              <a:t>C  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5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E4D-6850-41D0-B65C-FD70FD669C9B}" type="datetime1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5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AD1C-FA99-4F94-97FA-ED9B8556F802}" type="datetime1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00A5-66A3-4482-B01B-F209DD242C45}" type="datetime1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4DDC-24E4-478F-A654-D50064B5C798}" type="datetime1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C6D-F80E-4FD3-877A-E8D0F196A289}" type="datetime1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1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188C-B1F2-430F-BC27-28F30FDE1A96}" type="datetime1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5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02B5-96EE-4047-8C27-B2288F743C97}" type="datetime1">
              <a:rPr lang="en-IN" smtClean="0"/>
              <a:t>22-11-2021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9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A4A-E300-4D0C-B200-3A155C0A968B}" type="datetime1">
              <a:rPr lang="en-IN" smtClean="0"/>
              <a:t>22-11-2021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C6E-94EC-4834-BE64-B5459D655D77}" type="datetime1">
              <a:rPr lang="en-IN" smtClean="0"/>
              <a:t>22-11-2021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5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8D57-A281-4E2E-A707-AB4BBD5F51AC}" type="datetime1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6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E718-A4F7-43FE-BC0D-E4B063B3064E}" type="datetime1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7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17C0-91AD-482E-931C-A06CA52B8EAF}" type="datetime1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6"/>
            <a:ext cx="5296687" cy="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wmf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png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1.png"/><Relationship Id="rId4" Type="http://schemas.openxmlformats.org/officeDocument/2006/relationships/image" Target="../media/image24.jpeg"/><Relationship Id="rId9" Type="http://schemas.openxmlformats.org/officeDocument/2006/relationships/image" Target="../media/image30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png"/><Relationship Id="rId11" Type="http://schemas.openxmlformats.org/officeDocument/2006/relationships/image" Target="../media/image34.wmf"/><Relationship Id="rId5" Type="http://schemas.openxmlformats.org/officeDocument/2006/relationships/image" Target="../media/image32.png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24.jpeg"/><Relationship Id="rId9" Type="http://schemas.openxmlformats.org/officeDocument/2006/relationships/image" Target="../media/image3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png"/><Relationship Id="rId11" Type="http://schemas.openxmlformats.org/officeDocument/2006/relationships/oleObject" Target="../embeddings/oleObject24.bin"/><Relationship Id="rId5" Type="http://schemas.openxmlformats.org/officeDocument/2006/relationships/image" Target="../media/image24.jpeg"/><Relationship Id="rId10" Type="http://schemas.openxmlformats.org/officeDocument/2006/relationships/image" Target="../media/image38.wmf"/><Relationship Id="rId4" Type="http://schemas.openxmlformats.org/officeDocument/2006/relationships/hyperlink" Target="link/self%20bias.docx" TargetMode="External"/><Relationship Id="rId9" Type="http://schemas.openxmlformats.org/officeDocument/2006/relationships/oleObject" Target="../embeddings/oleObject23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emf"/><Relationship Id="rId4" Type="http://schemas.openxmlformats.org/officeDocument/2006/relationships/image" Target="../media/image30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emf"/><Relationship Id="rId4" Type="http://schemas.openxmlformats.org/officeDocument/2006/relationships/image" Target="../media/image30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emf"/><Relationship Id="rId4" Type="http://schemas.openxmlformats.org/officeDocument/2006/relationships/image" Target="../media/image3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2.png"/><Relationship Id="rId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4.png"/><Relationship Id="rId4" Type="http://schemas.openxmlformats.org/officeDocument/2006/relationships/oleObject" Target="../embeddings/oleObject26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link/freqency%20response.doc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7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http://www.learnabout-electronics.org/bipolar_junction_transistors_05.php" TargetMode="External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362200" y="577057"/>
            <a:ext cx="8991600" cy="827088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 Part – I : Analog 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4100" name="Content Placeholder 1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marL="0" indent="0" algn="ctr">
              <a:buNone/>
            </a:pPr>
            <a:endParaRPr lang="en-US" altLang="en-US" b="1" dirty="0" smtClean="0"/>
          </a:p>
          <a:p>
            <a:pPr marL="0" indent="0" algn="ctr">
              <a:buNone/>
            </a:pP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Chapter-2: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BJT and its Applications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400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altLang="en-US" sz="2400" b="1" dirty="0">
              <a:latin typeface="Arial" charset="0"/>
              <a:cs typeface="Arial" charset="0"/>
            </a:endParaRPr>
          </a:p>
          <a:p>
            <a:pPr marL="0" indent="0" algn="ctr">
              <a:buNone/>
            </a:pPr>
            <a:endParaRPr lang="en-US" altLang="en-US" sz="2400" b="1" dirty="0">
              <a:latin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altLang="en-US" sz="2400" b="1" dirty="0">
                <a:latin typeface="Arial" charset="0"/>
                <a:cs typeface="Arial" charset="0"/>
              </a:rPr>
              <a:t>Reference: </a:t>
            </a:r>
          </a:p>
          <a:p>
            <a:pPr marL="0" indent="0" algn="ctr">
              <a:buNone/>
            </a:pPr>
            <a:endParaRPr lang="en-US" altLang="en-US" sz="2400" b="1" dirty="0">
              <a:latin typeface="Arial" charset="0"/>
              <a:cs typeface="Arial" charset="0"/>
            </a:endParaRPr>
          </a:p>
          <a:p>
            <a:pPr marL="0" indent="0" algn="just">
              <a:buNone/>
            </a:pPr>
            <a:r>
              <a:rPr lang="en-IN" altLang="en-US" sz="2400" dirty="0">
                <a:latin typeface="Arial" charset="0"/>
                <a:cs typeface="Arial" charset="0"/>
              </a:rPr>
              <a:t>Robert L. </a:t>
            </a:r>
            <a:r>
              <a:rPr lang="en-IN" altLang="en-US" sz="2400" dirty="0" err="1">
                <a:latin typeface="Arial" charset="0"/>
                <a:cs typeface="Arial" charset="0"/>
              </a:rPr>
              <a:t>Boylestad</a:t>
            </a:r>
            <a:r>
              <a:rPr lang="en-IN" altLang="en-US" sz="2400" dirty="0">
                <a:latin typeface="Arial" charset="0"/>
                <a:cs typeface="Arial" charset="0"/>
              </a:rPr>
              <a:t>, Louis </a:t>
            </a:r>
            <a:r>
              <a:rPr lang="en-IN" altLang="en-US" sz="2400" dirty="0" err="1">
                <a:latin typeface="Arial" charset="0"/>
                <a:cs typeface="Arial" charset="0"/>
              </a:rPr>
              <a:t>Nashelsky</a:t>
            </a:r>
            <a:r>
              <a:rPr lang="en-IN" altLang="en-US" sz="2400" dirty="0">
                <a:latin typeface="Arial" charset="0"/>
                <a:cs typeface="Arial" charset="0"/>
              </a:rPr>
              <a:t>, Electronic Devices &amp; Circuit Theory, 11</a:t>
            </a:r>
            <a:r>
              <a:rPr lang="en-IN" altLang="en-US" sz="2400" baseline="30000" dirty="0">
                <a:latin typeface="Arial" charset="0"/>
                <a:cs typeface="Arial" charset="0"/>
              </a:rPr>
              <a:t>th</a:t>
            </a:r>
            <a:r>
              <a:rPr lang="en-IN" altLang="en-US" sz="2400" dirty="0">
                <a:latin typeface="Arial" charset="0"/>
                <a:cs typeface="Arial" charset="0"/>
              </a:rPr>
              <a:t> Edition, PHI, 2012</a:t>
            </a:r>
            <a:endParaRPr lang="en-US" alt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732340" y="2438400"/>
            <a:ext cx="4727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3399"/>
                </a:solidFill>
              </a:rPr>
              <a:t>MODULE 1: BJT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63342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527" y="524857"/>
            <a:ext cx="10515600" cy="1325563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/>
                </a:solidFill>
              </a:rPr>
              <a:t>COMMON BASE CONFIGURATION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143001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Base is common between input and output terminals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6170" y="2068580"/>
            <a:ext cx="4652247" cy="239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1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915" y="544183"/>
            <a:ext cx="10515600" cy="1325563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/>
                </a:solidFill>
              </a:rPr>
              <a:t>CURRENTS IN TRANSISTOR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934" y="1219200"/>
            <a:ext cx="8324566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both NPN and PNP transistor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					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Collector current: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: Current due to injected charge carriers from  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emitter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: Current due to thermally generated minority 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carriers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Neglecting reverse saturation current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CBO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buNone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el-GR" sz="2400" i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dc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 Common-base dc current gain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42" name="Object 42"/>
          <p:cNvGraphicFramePr>
            <a:graphicFrameLocks noGrp="1" noChangeAspect="1"/>
          </p:cNvGraphicFramePr>
          <p:nvPr>
            <p:extLst/>
          </p:nvPr>
        </p:nvGraphicFramePr>
        <p:xfrm>
          <a:off x="4947503" y="1676401"/>
          <a:ext cx="1447800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" name="Equation" r:id="rId4" imgW="761669" imgH="228501" progId="Equation.3">
                  <p:embed/>
                </p:oleObj>
              </mc:Choice>
              <mc:Fallback>
                <p:oleObj name="Equation" r:id="rId4" imgW="761669" imgH="228501" progId="Equation.3">
                  <p:embed/>
                  <p:pic>
                    <p:nvPicPr>
                      <p:cNvPr id="42" name="Object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7503" y="1676401"/>
                        <a:ext cx="1447800" cy="45719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5"/>
          <p:cNvGraphicFramePr>
            <a:graphicFrameLocks noGrp="1" noChangeAspect="1"/>
          </p:cNvGraphicFramePr>
          <p:nvPr>
            <p:extLst/>
          </p:nvPr>
        </p:nvGraphicFramePr>
        <p:xfrm>
          <a:off x="8305800" y="4800601"/>
          <a:ext cx="1522294" cy="75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Equation" r:id="rId6" imgW="571252" imgH="431613" progId="Equation.3">
                  <p:embed/>
                </p:oleObj>
              </mc:Choice>
              <mc:Fallback>
                <p:oleObj name="Equation" r:id="rId6" imgW="571252" imgH="431613" progId="Equation.3">
                  <p:embed/>
                  <p:pic>
                    <p:nvPicPr>
                      <p:cNvPr id="44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800601"/>
                        <a:ext cx="1522294" cy="7578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Grp="1" noChangeAspect="1"/>
          </p:cNvGraphicFramePr>
          <p:nvPr>
            <p:extLst/>
          </p:nvPr>
        </p:nvGraphicFramePr>
        <p:xfrm>
          <a:off x="5410200" y="2556340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Equation" r:id="rId8" imgW="1066680" imgH="228600" progId="Equation.3">
                  <p:embed/>
                </p:oleObj>
              </mc:Choice>
              <mc:Fallback>
                <p:oleObj name="Equation" r:id="rId8" imgW="1066680" imgH="228600" progId="Equation.3">
                  <p:embed/>
                  <p:pic>
                    <p:nvPicPr>
                      <p:cNvPr id="8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556340"/>
                        <a:ext cx="22098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644774" y="3013541"/>
          <a:ext cx="685800" cy="425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Equation" r:id="rId10" imgW="368280" imgH="228600" progId="Equation.3">
                  <p:embed/>
                </p:oleObj>
              </mc:Choice>
              <mc:Fallback>
                <p:oleObj name="Equation" r:id="rId10" imgW="368280" imgH="228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44774" y="3013541"/>
                        <a:ext cx="685800" cy="425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644775" y="3810000"/>
          <a:ext cx="450281" cy="352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Equation" r:id="rId12" imgW="291960" imgH="228600" progId="Equation.3">
                  <p:embed/>
                </p:oleObj>
              </mc:Choice>
              <mc:Fallback>
                <p:oleObj name="Equation" r:id="rId12" imgW="29196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44775" y="3810000"/>
                        <a:ext cx="450281" cy="352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Content Placeholder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98914" y="868539"/>
            <a:ext cx="3726336" cy="19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582" y="500062"/>
            <a:ext cx="10515600" cy="1325563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/>
                </a:solidFill>
              </a:rPr>
              <a:t>Numerical Problems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endParaRPr lang="en-US" sz="1600" dirty="0" smtClean="0"/>
          </a:p>
          <a:p>
            <a:pPr marL="0" indent="0"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r>
              <a:rPr lang="en-US" sz="1800" dirty="0"/>
              <a:t>2. A transistor with</a:t>
            </a:r>
            <a:r>
              <a:rPr lang="en-US" sz="1800" i="1" dirty="0"/>
              <a:t> α</a:t>
            </a:r>
            <a:r>
              <a:rPr lang="en-US" sz="1800" dirty="0"/>
              <a:t> = 0.98 and </a:t>
            </a:r>
            <a:r>
              <a:rPr lang="en-US" sz="1800" i="1" dirty="0"/>
              <a:t>I</a:t>
            </a:r>
            <a:r>
              <a:rPr lang="en-US" sz="1800" i="1" baseline="-25000" dirty="0"/>
              <a:t>CBO</a:t>
            </a:r>
            <a:r>
              <a:rPr lang="en-US" sz="1800" dirty="0"/>
              <a:t> = 5 µA has </a:t>
            </a:r>
            <a:r>
              <a:rPr lang="en-US" sz="1800" i="1" dirty="0"/>
              <a:t>I</a:t>
            </a:r>
            <a:r>
              <a:rPr lang="en-US" sz="1800" i="1" baseline="-25000" dirty="0"/>
              <a:t>B</a:t>
            </a:r>
            <a:r>
              <a:rPr lang="en-US" sz="1800" dirty="0"/>
              <a:t> = 100 µA.  Find </a:t>
            </a:r>
            <a:r>
              <a:rPr lang="en-US" sz="1800" i="1" dirty="0"/>
              <a:t>I</a:t>
            </a:r>
            <a:r>
              <a:rPr lang="en-US" sz="1800" i="1" baseline="-25000" dirty="0"/>
              <a:t>C</a:t>
            </a:r>
            <a:r>
              <a:rPr lang="en-US" sz="1800" i="1" dirty="0"/>
              <a:t> </a:t>
            </a:r>
            <a:r>
              <a:rPr lang="en-US" sz="1800" dirty="0"/>
              <a:t>and </a:t>
            </a:r>
            <a:r>
              <a:rPr lang="en-US" sz="1800" i="1" dirty="0"/>
              <a:t>I</a:t>
            </a:r>
            <a:r>
              <a:rPr lang="en-US" sz="1800" i="1" baseline="-25000" dirty="0"/>
              <a:t>E</a:t>
            </a:r>
            <a:r>
              <a:rPr lang="en-US" sz="1800" dirty="0"/>
              <a:t>.</a:t>
            </a:r>
            <a:r>
              <a:rPr lang="en-US" sz="1800" dirty="0">
                <a:solidFill>
                  <a:srgbClr val="FFFF00"/>
                </a:solidFill>
              </a:rPr>
              <a:t>			                                                                     </a:t>
            </a:r>
            <a:r>
              <a:rPr lang="en-US" sz="1800" dirty="0" smtClean="0">
                <a:solidFill>
                  <a:srgbClr val="FFFF00"/>
                </a:solidFill>
              </a:rPr>
              <a:t>								</a:t>
            </a:r>
            <a:r>
              <a:rPr lang="en-US" sz="1800" dirty="0" smtClean="0"/>
              <a:t>(</a:t>
            </a:r>
            <a:r>
              <a:rPr lang="en-US" sz="1800" dirty="0" err="1"/>
              <a:t>Ans</a:t>
            </a:r>
            <a:r>
              <a:rPr lang="en-US" sz="1800" dirty="0"/>
              <a:t>: 5.15 mA, 5.25 mA)</a:t>
            </a:r>
          </a:p>
          <a:p>
            <a:pPr marL="0" indent="0">
              <a:buNone/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46238"/>
            <a:ext cx="11007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1.  In a transistor, 99% of the carriers injected into the base cross over to the collector  region.  If collector current is 4mA and collector leakage current is 6 </a:t>
            </a:r>
            <a:r>
              <a:rPr lang="el-GR" i="1" dirty="0"/>
              <a:t>μ</a:t>
            </a:r>
            <a:r>
              <a:rPr lang="en-US" i="1" dirty="0"/>
              <a:t>A, Calculate emitter and base currents.                      (</a:t>
            </a:r>
            <a:r>
              <a:rPr lang="en-US" i="1" dirty="0" err="1"/>
              <a:t>Ans</a:t>
            </a:r>
            <a:r>
              <a:rPr lang="en-US" i="1" dirty="0"/>
              <a:t>: 4.034 mA, 34</a:t>
            </a:r>
            <a:r>
              <a:rPr lang="el-GR" i="1" dirty="0"/>
              <a:t>μ</a:t>
            </a:r>
            <a:r>
              <a:rPr lang="en-US" i="1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386867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390" y="614373"/>
            <a:ext cx="9519227" cy="6858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CB CONFIGURATION INPUT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1" y="1596811"/>
            <a:ext cx="9753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</a:rPr>
              <a:t>CB Input </a:t>
            </a:r>
            <a:r>
              <a:rPr lang="en-US" sz="2400" dirty="0" smtClean="0">
                <a:latin typeface="Times New Roman" panose="02020603050405020304" pitchFamily="18" charset="0"/>
              </a:rPr>
              <a:t>characteristics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</a:rPr>
              <a:t>A plot of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input current(</a:t>
            </a:r>
            <a:r>
              <a:rPr lang="en-US" sz="2400" i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E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) versus input voltage (</a:t>
            </a:r>
            <a:r>
              <a:rPr lang="en-US" sz="2400" i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V</a:t>
            </a:r>
            <a:r>
              <a:rPr lang="en-US" sz="2400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BE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) for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</a:rPr>
              <a:t>various values of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output voltage (</a:t>
            </a:r>
            <a:r>
              <a:rPr lang="en-US" sz="2400" i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V</a:t>
            </a:r>
            <a:r>
              <a:rPr lang="en-US" sz="2400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CB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endParaRPr lang="en-US" sz="2400" i="1" baseline="-250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7604" y="6567054"/>
            <a:ext cx="10515600" cy="29094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003" y="3341792"/>
            <a:ext cx="4130558" cy="21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854076"/>
            <a:ext cx="10515600" cy="1325563"/>
          </a:xfrm>
        </p:spPr>
        <p:txBody>
          <a:bodyPr/>
          <a:lstStyle/>
          <a:p>
            <a:r>
              <a:rPr lang="en-US" altLang="en-US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Base Width modulation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8" y="1219201"/>
            <a:ext cx="11004232" cy="5137149"/>
          </a:xfrm>
        </p:spPr>
        <p:txBody>
          <a:bodyPr>
            <a:normAutofit/>
          </a:bodyPr>
          <a:lstStyle/>
          <a:p>
            <a:pPr algn="just"/>
            <a:endParaRPr lang="en-US" altLang="en-US" dirty="0" smtClean="0">
              <a:latin typeface="Times New Roman" panose="02020603050405020304" pitchFamily="18" charset="0"/>
            </a:endParaRPr>
          </a:p>
          <a:p>
            <a:pPr algn="just"/>
            <a:endParaRPr lang="en-US" altLang="en-US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en-US" dirty="0" smtClean="0">
              <a:latin typeface="Times New Roman" panose="02020603050405020304" pitchFamily="18" charset="0"/>
            </a:endParaRPr>
          </a:p>
          <a:p>
            <a:pPr algn="just"/>
            <a:endParaRPr lang="en-US" altLang="en-US" dirty="0" smtClean="0">
              <a:latin typeface="Times New Roman" panose="02020603050405020304" pitchFamily="18" charset="0"/>
            </a:endParaRPr>
          </a:p>
          <a:p>
            <a:pPr algn="just"/>
            <a:r>
              <a:rPr lang="en-US" altLang="en-US" dirty="0" smtClean="0">
                <a:latin typeface="Times New Roman" panose="02020603050405020304" pitchFamily="18" charset="0"/>
              </a:rPr>
              <a:t>As </a:t>
            </a:r>
            <a:r>
              <a:rPr lang="en-US" altLang="en-US" dirty="0">
                <a:latin typeface="Times New Roman" panose="02020603050405020304" pitchFamily="18" charset="0"/>
              </a:rPr>
              <a:t>the reverse bias voltage </a:t>
            </a:r>
            <a:r>
              <a:rPr lang="en-US" altLang="en-US" i="1" dirty="0">
                <a:latin typeface="Times New Roman" panose="02020603050405020304" pitchFamily="18" charset="0"/>
              </a:rPr>
              <a:t>V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CB</a:t>
            </a:r>
            <a:r>
              <a:rPr lang="en-US" altLang="en-US" dirty="0">
                <a:latin typeface="Times New Roman" panose="02020603050405020304" pitchFamily="18" charset="0"/>
              </a:rPr>
              <a:t> is increased, the </a:t>
            </a:r>
            <a:r>
              <a:rPr lang="en-US" altLang="en-US" dirty="0" smtClean="0">
                <a:latin typeface="Times New Roman" panose="02020603050405020304" pitchFamily="18" charset="0"/>
              </a:rPr>
              <a:t>depletion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</a:rPr>
              <a:t>region </a:t>
            </a:r>
            <a:r>
              <a:rPr lang="en-US" altLang="en-US" dirty="0">
                <a:latin typeface="Times New Roman" panose="02020603050405020304" pitchFamily="18" charset="0"/>
              </a:rPr>
              <a:t>width at the C-B junction </a:t>
            </a:r>
            <a:r>
              <a:rPr lang="en-US" altLang="en-US" dirty="0" smtClean="0">
                <a:latin typeface="Times New Roman" panose="02020603050405020304" pitchFamily="18" charset="0"/>
              </a:rPr>
              <a:t>increases and base width decreases. Hence </a:t>
            </a:r>
            <a:r>
              <a:rPr lang="en-US" altLang="en-US" dirty="0">
                <a:latin typeface="Times New Roman" panose="02020603050405020304" pitchFamily="18" charset="0"/>
              </a:rPr>
              <a:t>number of </a:t>
            </a:r>
            <a:r>
              <a:rPr lang="en-US" altLang="en-US" dirty="0" smtClean="0">
                <a:latin typeface="Times New Roman" panose="02020603050405020304" pitchFamily="18" charset="0"/>
              </a:rPr>
              <a:t>electron-hole combination </a:t>
            </a:r>
            <a:r>
              <a:rPr lang="en-US" altLang="en-US" dirty="0">
                <a:latin typeface="Times New Roman" panose="02020603050405020304" pitchFamily="18" charset="0"/>
              </a:rPr>
              <a:t>at </a:t>
            </a:r>
            <a:r>
              <a:rPr lang="en-US" altLang="en-US" dirty="0" smtClean="0">
                <a:latin typeface="Times New Roman" panose="02020603050405020304" pitchFamily="18" charset="0"/>
              </a:rPr>
              <a:t>the base decreases. So </a:t>
            </a:r>
            <a:r>
              <a:rPr lang="en-US" altLang="en-US" dirty="0">
                <a:latin typeface="Times New Roman" panose="02020603050405020304" pitchFamily="18" charset="0"/>
              </a:rPr>
              <a:t>base current </a:t>
            </a:r>
            <a:r>
              <a:rPr lang="en-US" altLang="en-US" dirty="0" smtClean="0">
                <a:latin typeface="Times New Roman" panose="02020603050405020304" pitchFamily="18" charset="0"/>
              </a:rPr>
              <a:t>reduces. Emitter </a:t>
            </a:r>
            <a:r>
              <a:rPr lang="en-US" altLang="en-US" dirty="0">
                <a:latin typeface="Times New Roman" panose="02020603050405020304" pitchFamily="18" charset="0"/>
              </a:rPr>
              <a:t>current </a:t>
            </a:r>
            <a:r>
              <a:rPr lang="en-US" altLang="en-US" dirty="0" smtClean="0">
                <a:latin typeface="Times New Roman" panose="02020603050405020304" pitchFamily="18" charset="0"/>
              </a:rPr>
              <a:t>increases due to increase in concentration gradient (because of reduced effective base  width).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algn="just"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latin typeface="Times New Roman" panose="02020603050405020304" pitchFamily="18" charset="0"/>
              </a:rPr>
              <a:t>This phenomenon is also called as the Early effect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595" y="572222"/>
            <a:ext cx="54197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2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390" y="614373"/>
            <a:ext cx="9519227" cy="6858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CB CONFIGURATION INPUT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1" y="1596811"/>
            <a:ext cx="100202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</a:rPr>
              <a:t>CB Input </a:t>
            </a:r>
            <a:r>
              <a:rPr lang="en-US" sz="2400" dirty="0" smtClean="0">
                <a:latin typeface="Times New Roman" panose="02020603050405020304" pitchFamily="18" charset="0"/>
              </a:rPr>
              <a:t>characteristics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</a:rPr>
              <a:t>A plot of </a:t>
            </a:r>
            <a:r>
              <a:rPr lang="en-US" sz="2400" i="1" dirty="0">
                <a:solidFill>
                  <a:srgbClr val="7030A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i="1" baseline="-25000" dirty="0">
                <a:solidFill>
                  <a:srgbClr val="7030A0"/>
                </a:solidFill>
                <a:latin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</a:rPr>
              <a:t> versus </a:t>
            </a:r>
            <a:r>
              <a:rPr lang="en-US" sz="2400" i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V</a:t>
            </a:r>
            <a:r>
              <a:rPr lang="en-US" sz="2400" i="1" baseline="-250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BE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</a:rPr>
              <a:t>for various values of </a:t>
            </a:r>
            <a:r>
              <a:rPr lang="en-US" sz="2400" i="1" dirty="0">
                <a:solidFill>
                  <a:srgbClr val="7030A0"/>
                </a:solidFill>
                <a:latin typeface="Times New Roman" panose="02020603050405020304" pitchFamily="18" charset="0"/>
              </a:rPr>
              <a:t>V</a:t>
            </a:r>
            <a:r>
              <a:rPr lang="en-US" sz="2400" i="1" baseline="-25000" dirty="0">
                <a:solidFill>
                  <a:srgbClr val="7030A0"/>
                </a:solidFill>
                <a:latin typeface="Times New Roman" panose="02020603050405020304" pitchFamily="18" charset="0"/>
              </a:rPr>
              <a:t>CB.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7604" y="6567054"/>
            <a:ext cx="10515600" cy="29094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076" y="2559048"/>
            <a:ext cx="3955324" cy="401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64" y="55641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CB CONFIGURATION OUTPUT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391484"/>
            <a:ext cx="1038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</a:rPr>
              <a:t>A plot of </a:t>
            </a:r>
            <a:r>
              <a:rPr lang="en-US" sz="2400" dirty="0" smtClean="0">
                <a:latin typeface="Times New Roman" panose="02020603050405020304" pitchFamily="18" charset="0"/>
              </a:rPr>
              <a:t>output current </a:t>
            </a:r>
            <a:r>
              <a:rPr lang="en-US" sz="2400" i="1" dirty="0" smtClean="0">
                <a:latin typeface="Times New Roman" panose="02020603050405020304" pitchFamily="18" charset="0"/>
              </a:rPr>
              <a:t>I</a:t>
            </a:r>
            <a:r>
              <a:rPr lang="en-US" sz="2400" i="1" baseline="-25000" dirty="0" smtClean="0">
                <a:latin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</a:rPr>
              <a:t>versus </a:t>
            </a:r>
            <a:r>
              <a:rPr lang="en-US" sz="2400" dirty="0" smtClean="0">
                <a:latin typeface="Times New Roman" panose="02020603050405020304" pitchFamily="18" charset="0"/>
              </a:rPr>
              <a:t>output voltage </a:t>
            </a:r>
            <a:r>
              <a:rPr lang="en-US" sz="2400" i="1" dirty="0" smtClean="0">
                <a:latin typeface="Times New Roman" panose="02020603050405020304" pitchFamily="18" charset="0"/>
              </a:rPr>
              <a:t>V</a:t>
            </a:r>
            <a:r>
              <a:rPr lang="en-US" sz="2400" i="1" baseline="-25000" dirty="0" smtClean="0">
                <a:latin typeface="Times New Roman" panose="02020603050405020304" pitchFamily="18" charset="0"/>
              </a:rPr>
              <a:t>CB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</a:rPr>
              <a:t>for various values of </a:t>
            </a:r>
            <a:r>
              <a:rPr lang="en-US" sz="2400" dirty="0" smtClean="0">
                <a:latin typeface="Times New Roman" panose="02020603050405020304" pitchFamily="18" charset="0"/>
              </a:rPr>
              <a:t>input current </a:t>
            </a:r>
            <a:r>
              <a:rPr lang="en-US" sz="2400" i="1" dirty="0" smtClean="0">
                <a:latin typeface="Times New Roman" panose="02020603050405020304" pitchFamily="18" charset="0"/>
              </a:rPr>
              <a:t>I</a:t>
            </a:r>
            <a:r>
              <a:rPr lang="en-US" sz="2400" i="1" baseline="-25000" dirty="0" smtClean="0">
                <a:latin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</a:rPr>
              <a:t> .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70137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03" y="2008292"/>
            <a:ext cx="4130558" cy="21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564" y="55641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CB CONFIGURATION OUTPUT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Object 11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5867400" y="1219200"/>
          <a:ext cx="44958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Bitmap Image" r:id="rId4" imgW="6896160" imgH="5257800" progId="Paint.Picture">
                  <p:embed/>
                </p:oleObj>
              </mc:Choice>
              <mc:Fallback>
                <p:oleObj name="Bitmap Image" r:id="rId4" imgW="6896160" imgH="5257800" progId="Paint.Picture">
                  <p:embed/>
                  <p:pic>
                    <p:nvPicPr>
                      <p:cNvPr id="5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19200"/>
                        <a:ext cx="44958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391484"/>
            <a:ext cx="586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</a:rPr>
              <a:t>A plot of </a:t>
            </a:r>
            <a:r>
              <a:rPr lang="en-US" sz="2400" i="1" dirty="0">
                <a:latin typeface="Times New Roman" panose="02020603050405020304" pitchFamily="18" charset="0"/>
              </a:rPr>
              <a:t>I</a:t>
            </a:r>
            <a:r>
              <a:rPr lang="en-US" sz="2400" i="1" baseline="-25000" dirty="0">
                <a:latin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</a:rPr>
              <a:t> versus </a:t>
            </a:r>
            <a:r>
              <a:rPr lang="en-US" sz="2400" i="1" dirty="0">
                <a:latin typeface="Times New Roman" panose="02020603050405020304" pitchFamily="18" charset="0"/>
              </a:rPr>
              <a:t>V</a:t>
            </a:r>
            <a:r>
              <a:rPr lang="en-US" sz="2400" i="1" baseline="-25000" dirty="0">
                <a:latin typeface="Times New Roman" panose="02020603050405020304" pitchFamily="18" charset="0"/>
              </a:rPr>
              <a:t>CB</a:t>
            </a:r>
            <a:r>
              <a:rPr lang="en-US" sz="2400" dirty="0">
                <a:latin typeface="Times New Roman" panose="02020603050405020304" pitchFamily="18" charset="0"/>
              </a:rPr>
              <a:t> for various values of </a:t>
            </a:r>
            <a:r>
              <a:rPr lang="en-US" sz="2400" i="1" dirty="0">
                <a:latin typeface="Times New Roman" panose="02020603050405020304" pitchFamily="18" charset="0"/>
              </a:rPr>
              <a:t>I</a:t>
            </a:r>
            <a:r>
              <a:rPr lang="en-US" sz="2400" i="1" baseline="-25000" dirty="0">
                <a:latin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</a:rPr>
              <a:t> 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Divided into three regions: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Active Region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Saturation Region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Cutoff Region</a:t>
            </a:r>
            <a:endParaRPr lang="en-US" sz="2400" baseline="-25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53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COMMON EMITTER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1447801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Emitter is common between input and output terminals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5" y="1909466"/>
            <a:ext cx="39147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4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19</a:t>
            </a:fld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78702" y="98345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solidFill>
                  <a:schemeClr val="accent2"/>
                </a:solidFill>
              </a:rPr>
              <a:t>CURRENTS IN TRANSISTOR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64" y="503670"/>
            <a:ext cx="10515600" cy="1325563"/>
          </a:xfrm>
        </p:spPr>
        <p:txBody>
          <a:bodyPr/>
          <a:lstStyle/>
          <a:p>
            <a:r>
              <a:rPr lang="en-US" sz="3600" i="0" dirty="0">
                <a:solidFill>
                  <a:schemeClr val="accent2"/>
                </a:solidFill>
              </a:rPr>
              <a:t>BIPOLAR JUNCTION TRANSISTOR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1066801"/>
            <a:ext cx="11201399" cy="5059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lvl="0"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Discuss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operation of BJT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Draw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CB and CE configuration of transistor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Explain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input and output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characteristics of CB and CE Configurations of transistor.</a:t>
            </a:r>
          </a:p>
          <a:p>
            <a:pPr lvl="0"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Derive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expressions for current gains in transistor.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0127" y="350837"/>
            <a:ext cx="10515600" cy="1325563"/>
          </a:xfrm>
        </p:spPr>
        <p:txBody>
          <a:bodyPr/>
          <a:lstStyle/>
          <a:p>
            <a:r>
              <a:rPr lang="en-US" sz="3600" dirty="0">
                <a:solidFill>
                  <a:schemeClr val="accent2"/>
                </a:solidFill>
              </a:rPr>
              <a:t>CURRENTS IN TRANSISTOR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5287964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marL="0" indent="0">
              <a:buNone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400" i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dc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 Common emitter dc current gain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Reverse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saturation current in CE configuration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2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 </a:t>
            </a:r>
            <a:r>
              <a:rPr lang="en-US" sz="2200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i="1" baseline="-250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CEO</a:t>
            </a:r>
            <a:r>
              <a:rPr lang="en-US" sz="2200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I</a:t>
            </a:r>
            <a:r>
              <a:rPr lang="en-US" sz="2200" i="1" baseline="-250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CBO</a:t>
            </a:r>
            <a:endParaRPr lang="en-US" sz="2200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Object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87383213"/>
              </p:ext>
            </p:extLst>
          </p:nvPr>
        </p:nvGraphicFramePr>
        <p:xfrm>
          <a:off x="2328864" y="2268141"/>
          <a:ext cx="21240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4" imgW="914400" imgH="431800" progId="Equation.3">
                  <p:embed/>
                </p:oleObj>
              </mc:Choice>
              <mc:Fallback>
                <p:oleObj name="Equation" r:id="rId4" imgW="914400" imgH="431800" progId="Equation.3">
                  <p:embed/>
                  <p:pic>
                    <p:nvPicPr>
                      <p:cNvPr id="5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4" y="2268141"/>
                        <a:ext cx="2124075" cy="83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72655025"/>
              </p:ext>
            </p:extLst>
          </p:nvPr>
        </p:nvGraphicFramePr>
        <p:xfrm>
          <a:off x="3390902" y="3698082"/>
          <a:ext cx="38179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6" imgW="1841500" imgH="431800" progId="Equation.3">
                  <p:embed/>
                </p:oleObj>
              </mc:Choice>
              <mc:Fallback>
                <p:oleObj name="Equation" r:id="rId6" imgW="1841500" imgH="431800" progId="Equation.3">
                  <p:embed/>
                  <p:pic>
                    <p:nvPicPr>
                      <p:cNvPr id="6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2" y="3698082"/>
                        <a:ext cx="3817937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490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5327" y="600652"/>
            <a:ext cx="10515600" cy="1325563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/>
                </a:solidFill>
              </a:rPr>
              <a:t>Relation between alpha and beta</a:t>
            </a: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69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988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CE CONFIGURATION INPUT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6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564485"/>
              </p:ext>
            </p:extLst>
          </p:nvPr>
        </p:nvGraphicFramePr>
        <p:xfrm>
          <a:off x="2022765" y="2884902"/>
          <a:ext cx="3912548" cy="347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Bitmap Image" r:id="rId3" imgW="4267080" imgH="4238640" progId="Paint.Picture">
                  <p:embed/>
                </p:oleObj>
              </mc:Choice>
              <mc:Fallback>
                <p:oleObj name="Bitmap Image" r:id="rId3" imgW="4267080" imgH="4238640" progId="Paint.Picture">
                  <p:embed/>
                  <p:pic>
                    <p:nvPicPr>
                      <p:cNvPr id="6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765" y="2884902"/>
                        <a:ext cx="3912548" cy="3471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209800" y="1752601"/>
            <a:ext cx="87075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versus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various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</a:p>
          <a:p>
            <a:pPr>
              <a:spcBef>
                <a:spcPct val="0"/>
              </a:spcBef>
            </a:pP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939" y="2583598"/>
            <a:ext cx="3525648" cy="27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2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091" y="61991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CE CONFIGURATION OUTPUT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5867400" y="1549400"/>
          <a:ext cx="40386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Bitmap Image" r:id="rId3" imgW="5866667" imgH="4629796" progId="Paint.Picture">
                  <p:embed/>
                </p:oleObj>
              </mc:Choice>
              <mc:Fallback>
                <p:oleObj name="Bitmap Image" r:id="rId3" imgW="5866667" imgH="4629796" progId="Paint.Picture">
                  <p:embed/>
                  <p:pic>
                    <p:nvPicPr>
                      <p:cNvPr id="5" name="Content Placeholder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549400"/>
                        <a:ext cx="4038600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828800" y="1371600"/>
            <a:ext cx="403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</a:rPr>
              <a:t>A plot of </a:t>
            </a:r>
            <a:r>
              <a:rPr lang="en-US" sz="2400" i="1" dirty="0">
                <a:latin typeface="Times New Roman" panose="02020603050405020304" pitchFamily="18" charset="0"/>
              </a:rPr>
              <a:t>I</a:t>
            </a:r>
            <a:r>
              <a:rPr lang="en-US" sz="2400" i="1" baseline="-25000" dirty="0">
                <a:latin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</a:rPr>
              <a:t> versus </a:t>
            </a:r>
            <a:r>
              <a:rPr lang="en-US" sz="2400" i="1" dirty="0">
                <a:latin typeface="Times New Roman" panose="02020603050405020304" pitchFamily="18" charset="0"/>
              </a:rPr>
              <a:t>V</a:t>
            </a:r>
            <a:r>
              <a:rPr lang="en-US" sz="2400" i="1" baseline="-25000" dirty="0">
                <a:latin typeface="Times New Roman" panose="02020603050405020304" pitchFamily="18" charset="0"/>
              </a:rPr>
              <a:t>CE</a:t>
            </a:r>
            <a:r>
              <a:rPr lang="en-US" sz="2400" dirty="0">
                <a:latin typeface="Times New Roman" panose="02020603050405020304" pitchFamily="18" charset="0"/>
              </a:rPr>
              <a:t> for various values of </a:t>
            </a:r>
            <a:r>
              <a:rPr lang="en-US" sz="2400" i="1" dirty="0">
                <a:latin typeface="Times New Roman" panose="02020603050405020304" pitchFamily="18" charset="0"/>
              </a:rPr>
              <a:t>I</a:t>
            </a:r>
            <a:r>
              <a:rPr lang="en-US" sz="2400" i="1" baseline="-25000" dirty="0">
                <a:latin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</a:rPr>
              <a:t> 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Divided into three regions: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Active Region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Saturation Region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Cutoff Region</a:t>
            </a:r>
          </a:p>
          <a:p>
            <a:pPr lvl="3"/>
            <a:r>
              <a:rPr lang="en-US" sz="2400" baseline="-25000" dirty="0">
                <a:latin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</a:rPr>
              <a:t>    </a:t>
            </a:r>
            <a:endParaRPr lang="en-US" sz="2400" baseline="-25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14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</a:rPr>
              <a:t>Exercise Problems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838201"/>
            <a:ext cx="11263746" cy="4983163"/>
          </a:xfrm>
        </p:spPr>
        <p:txBody>
          <a:bodyPr>
            <a:noAutofit/>
          </a:bodyPr>
          <a:lstStyle/>
          <a:p>
            <a:pPr lvl="0">
              <a:buFont typeface="+mj-lt"/>
              <a:buAutoNum type="arabicPeriod"/>
            </a:pPr>
            <a:r>
              <a:rPr lang="en-US" sz="1800" i="1" dirty="0"/>
              <a:t>An NPN transistor has collector current 4mA and base current 10 </a:t>
            </a:r>
            <a:r>
              <a:rPr lang="el-GR" sz="1800" i="1" dirty="0"/>
              <a:t>μ</a:t>
            </a:r>
            <a:r>
              <a:rPr lang="en-US" sz="1800" i="1" dirty="0"/>
              <a:t>A. Calculate the alpha and beta values of the transistor, neglecting the reverse saturation current I</a:t>
            </a:r>
            <a:r>
              <a:rPr lang="en-US" sz="1800" i="1" baseline="-25000" dirty="0"/>
              <a:t>CBO.                   </a:t>
            </a:r>
            <a:r>
              <a:rPr lang="en-US" sz="1800" i="1" dirty="0"/>
              <a:t>                                                                                        (</a:t>
            </a:r>
            <a:r>
              <a:rPr lang="en-US" sz="1800" i="1" dirty="0" err="1"/>
              <a:t>Ans</a:t>
            </a:r>
            <a:r>
              <a:rPr lang="en-US" sz="1800" i="1" dirty="0"/>
              <a:t>: 0.9975, 400)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IN" sz="1800" i="1" dirty="0"/>
              <a:t>2. In a transistor circuit, when the base current is increased from 0.32 mA to 0.48 mA, the emitter current increases from 15 mA to 20 mA.  Find α</a:t>
            </a:r>
            <a:r>
              <a:rPr lang="en-IN" sz="1800" i="1" baseline="-25000" dirty="0"/>
              <a:t>ac</a:t>
            </a:r>
            <a:r>
              <a:rPr lang="en-IN" sz="1800" i="1" dirty="0"/>
              <a:t> and β</a:t>
            </a:r>
            <a:r>
              <a:rPr lang="en-IN" sz="1800" i="1" baseline="-25000" dirty="0"/>
              <a:t>ac</a:t>
            </a:r>
            <a:r>
              <a:rPr lang="en-IN" sz="1800" i="1" dirty="0"/>
              <a:t> values.                      </a:t>
            </a:r>
          </a:p>
          <a:p>
            <a:pPr marL="0" indent="0">
              <a:buNone/>
            </a:pPr>
            <a:r>
              <a:rPr lang="en-IN" sz="1800" i="1" dirty="0"/>
              <a:t>                                                                                                               (</a:t>
            </a:r>
            <a:r>
              <a:rPr lang="en-IN" sz="1800" i="1" dirty="0" err="1"/>
              <a:t>Ans</a:t>
            </a:r>
            <a:r>
              <a:rPr lang="en-IN" sz="1800" i="1" dirty="0"/>
              <a:t>: 0.968, 30.25)</a:t>
            </a:r>
          </a:p>
          <a:p>
            <a:pPr marL="0" indent="0">
              <a:buNone/>
            </a:pPr>
            <a:endParaRPr lang="en-IN" sz="1800" i="1" dirty="0"/>
          </a:p>
          <a:p>
            <a:pPr marL="0" indent="0">
              <a:buNone/>
              <a:defRPr/>
            </a:pPr>
            <a:r>
              <a:rPr lang="en-US" sz="1800" dirty="0"/>
              <a:t>3.  A Ge Transistor has collector current of 51 mA when the base current is 0.4 mA.  If </a:t>
            </a:r>
            <a:r>
              <a:rPr lang="en-US" sz="1800" i="1" dirty="0"/>
              <a:t>β</a:t>
            </a:r>
            <a:r>
              <a:rPr lang="en-US" sz="1800" dirty="0"/>
              <a:t> = 125, then what is its collector cutoff current </a:t>
            </a:r>
            <a:r>
              <a:rPr lang="en-US" sz="1800" i="1" dirty="0"/>
              <a:t>I</a:t>
            </a:r>
            <a:r>
              <a:rPr lang="en-US" sz="1800" i="1" baseline="-25000" dirty="0"/>
              <a:t>CEO</a:t>
            </a:r>
            <a:r>
              <a:rPr lang="en-US" sz="1800" dirty="0"/>
              <a:t>?			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  <a:defRPr/>
            </a:pPr>
            <a:r>
              <a:rPr lang="en-US" sz="1800" dirty="0"/>
              <a:t>                                                                                                                   (</a:t>
            </a:r>
            <a:r>
              <a:rPr lang="en-US" sz="1800" dirty="0" err="1"/>
              <a:t>Ans</a:t>
            </a:r>
            <a:r>
              <a:rPr lang="en-US" sz="1800" dirty="0"/>
              <a:t>: 1 mA)</a:t>
            </a:r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r>
              <a:rPr lang="en-US" sz="1800" dirty="0"/>
              <a:t>4. The reverse leakage current of the transistor, when connected in common base mode is 0.1</a:t>
            </a:r>
            <a:r>
              <a:rPr lang="el-GR" sz="1800" i="1" dirty="0"/>
              <a:t> μ</a:t>
            </a:r>
            <a:r>
              <a:rPr lang="en-US" sz="1800" i="1" dirty="0"/>
              <a:t>A, </a:t>
            </a:r>
            <a:r>
              <a:rPr lang="en-US" sz="1800" dirty="0"/>
              <a:t>while it is 16</a:t>
            </a:r>
            <a:r>
              <a:rPr lang="el-GR" sz="1800" i="1" dirty="0"/>
              <a:t> μ</a:t>
            </a:r>
            <a:r>
              <a:rPr lang="en-US" sz="1800" i="1" dirty="0"/>
              <a:t>A when the same transistor is connected in common emitter mode. </a:t>
            </a:r>
            <a:r>
              <a:rPr lang="en-IN" sz="1800" i="1" dirty="0"/>
              <a:t>Find α</a:t>
            </a:r>
            <a:r>
              <a:rPr lang="en-IN" sz="1800" i="1" baseline="-25000" dirty="0"/>
              <a:t>ac</a:t>
            </a:r>
            <a:r>
              <a:rPr lang="en-IN" sz="1800" i="1" dirty="0"/>
              <a:t> and β</a:t>
            </a:r>
            <a:r>
              <a:rPr lang="en-IN" sz="1800" i="1" baseline="-25000" dirty="0"/>
              <a:t>ac</a:t>
            </a:r>
            <a:r>
              <a:rPr lang="en-IN" sz="1800" i="1" dirty="0"/>
              <a:t> </a:t>
            </a:r>
            <a:endParaRPr lang="en-US" sz="1800" dirty="0"/>
          </a:p>
          <a:p>
            <a:pPr marL="0" indent="0">
              <a:buNone/>
              <a:defRPr/>
            </a:pPr>
            <a:r>
              <a:rPr lang="en-US" sz="2400" i="1" dirty="0"/>
              <a:t>                                                                            </a:t>
            </a:r>
            <a:r>
              <a:rPr lang="en-US" sz="1800" dirty="0">
                <a:solidFill>
                  <a:prstClr val="black"/>
                </a:solidFill>
              </a:rPr>
              <a:t>(</a:t>
            </a:r>
            <a:r>
              <a:rPr lang="en-US" sz="1800" dirty="0" err="1">
                <a:solidFill>
                  <a:prstClr val="black"/>
                </a:solidFill>
              </a:rPr>
              <a:t>Ans</a:t>
            </a:r>
            <a:r>
              <a:rPr lang="en-US" sz="1800" dirty="0">
                <a:solidFill>
                  <a:prstClr val="black"/>
                </a:solidFill>
              </a:rPr>
              <a:t>: 0.993, 159)</a:t>
            </a:r>
          </a:p>
          <a:p>
            <a:pPr marL="0" indent="0">
              <a:buNone/>
            </a:pPr>
            <a:endParaRPr lang="en-US" sz="2400" i="1" dirty="0"/>
          </a:p>
          <a:p>
            <a:pPr marL="609600" indent="-609600" algn="just">
              <a:buFontTx/>
              <a:buAutoNum type="arabicPeriod"/>
            </a:pPr>
            <a:endParaRPr lang="el-G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2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900" y="1"/>
            <a:ext cx="8229600" cy="750887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chemeClr val="accent2"/>
                </a:solidFill>
              </a:rPr>
              <a:t/>
            </a:r>
            <a:br>
              <a:rPr lang="en-IN" sz="3600" dirty="0" smtClean="0">
                <a:solidFill>
                  <a:schemeClr val="accent2"/>
                </a:solidFill>
              </a:rPr>
            </a:br>
            <a:r>
              <a:rPr lang="en-IN" sz="3600" dirty="0" smtClean="0">
                <a:solidFill>
                  <a:schemeClr val="accent2"/>
                </a:solidFill>
              </a:rPr>
              <a:t>Summary</a:t>
            </a:r>
            <a:r>
              <a:rPr lang="en-US" sz="3600" dirty="0">
                <a:solidFill>
                  <a:schemeClr val="accent2"/>
                </a:solidFill>
              </a:rPr>
              <a:t/>
            </a:r>
            <a:br>
              <a:rPr lang="en-US" sz="3600" dirty="0">
                <a:solidFill>
                  <a:schemeClr val="accent2"/>
                </a:solidFill>
              </a:rPr>
            </a:b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In </a:t>
            </a:r>
            <a:r>
              <a:rPr lang="en-IN" dirty="0"/>
              <a:t>this module we have </a:t>
            </a:r>
            <a:r>
              <a:rPr lang="en-IN" dirty="0" smtClean="0"/>
              <a:t>learnt: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IN" dirty="0"/>
              <a:t>The operation of a transistor and the relevant current components</a:t>
            </a:r>
            <a:r>
              <a:rPr lang="en-IN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IN" dirty="0"/>
              <a:t>To plot the input and output characteristics of CB and CE Configuration transistor. 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IN" dirty="0"/>
              <a:t>To find current gains in different configurations of transistor.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7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981200" y="599931"/>
            <a:ext cx="8991600" cy="827088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 Part – I : Analog 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4100" name="Content Placeholder 1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altLang="en-US" b="1" dirty="0" smtClean="0"/>
          </a:p>
          <a:p>
            <a:pPr marL="0" indent="0" algn="ctr">
              <a:buNone/>
            </a:pP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Chapter-2: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BJT and its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marL="0" indent="0" algn="ctr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000" b="1" dirty="0">
                <a:solidFill>
                  <a:srgbClr val="003399"/>
                </a:solidFill>
              </a:rPr>
              <a:t>Module 2: Transistor  Biasing</a:t>
            </a:r>
          </a:p>
          <a:p>
            <a:pPr marL="0" indent="0" algn="ctr">
              <a:buNone/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400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altLang="en-US" sz="2400" b="1" dirty="0">
              <a:latin typeface="Arial" charset="0"/>
              <a:cs typeface="Arial" charset="0"/>
            </a:endParaRPr>
          </a:p>
          <a:p>
            <a:pPr marL="0" indent="0" algn="ctr">
              <a:buNone/>
            </a:pPr>
            <a:endParaRPr lang="en-US" altLang="en-US" sz="2400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altLang="en-US" sz="2400" b="1" dirty="0">
                <a:latin typeface="Arial" charset="0"/>
                <a:cs typeface="Arial" charset="0"/>
              </a:rPr>
              <a:t>Reference: </a:t>
            </a:r>
          </a:p>
          <a:p>
            <a:pPr marL="0" indent="0" algn="ctr">
              <a:buNone/>
            </a:pPr>
            <a:endParaRPr lang="en-US" altLang="en-US" sz="2400" b="1" dirty="0">
              <a:latin typeface="Arial" charset="0"/>
              <a:cs typeface="Arial" charset="0"/>
            </a:endParaRPr>
          </a:p>
          <a:p>
            <a:pPr marL="0" indent="0" algn="just">
              <a:buNone/>
            </a:pPr>
            <a:r>
              <a:rPr lang="en-IN" altLang="en-US" sz="2400" dirty="0">
                <a:latin typeface="Arial" charset="0"/>
                <a:cs typeface="Arial" charset="0"/>
              </a:rPr>
              <a:t>Robert L. </a:t>
            </a:r>
            <a:r>
              <a:rPr lang="en-IN" altLang="en-US" sz="2400" dirty="0" err="1">
                <a:latin typeface="Arial" charset="0"/>
                <a:cs typeface="Arial" charset="0"/>
              </a:rPr>
              <a:t>Boylestad</a:t>
            </a:r>
            <a:r>
              <a:rPr lang="en-IN" altLang="en-US" sz="2400" dirty="0">
                <a:latin typeface="Arial" charset="0"/>
                <a:cs typeface="Arial" charset="0"/>
              </a:rPr>
              <a:t>, Louis </a:t>
            </a:r>
            <a:r>
              <a:rPr lang="en-IN" altLang="en-US" sz="2400" dirty="0" err="1">
                <a:latin typeface="Arial" charset="0"/>
                <a:cs typeface="Arial" charset="0"/>
              </a:rPr>
              <a:t>Nashelsky</a:t>
            </a:r>
            <a:r>
              <a:rPr lang="en-IN" altLang="en-US" sz="2400" dirty="0">
                <a:latin typeface="Arial" charset="0"/>
                <a:cs typeface="Arial" charset="0"/>
              </a:rPr>
              <a:t>, Electronic Devices &amp; Circuit Theory, 11</a:t>
            </a:r>
            <a:r>
              <a:rPr lang="en-IN" altLang="en-US" sz="2400" baseline="30000" dirty="0">
                <a:latin typeface="Arial" charset="0"/>
                <a:cs typeface="Arial" charset="0"/>
              </a:rPr>
              <a:t>th</a:t>
            </a:r>
            <a:r>
              <a:rPr lang="en-IN" altLang="en-US" sz="2400" dirty="0">
                <a:latin typeface="Arial" charset="0"/>
                <a:cs typeface="Arial" charset="0"/>
              </a:rPr>
              <a:t> Edition, PHI, 2012</a:t>
            </a:r>
            <a:endParaRPr lang="en-US" alt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244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24000" y="6583364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0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10210800" y="6553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95475" y="990600"/>
            <a:ext cx="8229600" cy="472440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sz="5100" dirty="0"/>
              <a:t>Objectives 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sz="5100" dirty="0"/>
              <a:t>Discuss the concept of biasing of the transistor.</a:t>
            </a:r>
            <a:endParaRPr lang="en-IN" sz="5100" dirty="0"/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IN" sz="5100" dirty="0"/>
              <a:t>Analyse the fixed and self bias circuits.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US" sz="5100" dirty="0"/>
              <a:t>Identify the circuit parameters that effect Q point.</a:t>
            </a:r>
            <a:endParaRPr lang="en-IN" sz="5100" dirty="0"/>
          </a:p>
          <a:p>
            <a:pPr marL="0" indent="0">
              <a:buNone/>
            </a:pPr>
            <a:endParaRPr lang="en-US" sz="4500" dirty="0">
              <a:solidFill>
                <a:srgbClr val="003399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003399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003399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9" name="Picture 7" descr="Mahe-Logo-em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1765301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2400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27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753427" y="163512"/>
            <a:ext cx="8229600" cy="827087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Module 2: Transistor  </a:t>
            </a:r>
            <a:r>
              <a:rPr lang="en-US" sz="4000" dirty="0">
                <a:solidFill>
                  <a:schemeClr val="accent2"/>
                </a:solidFill>
              </a:rPr>
              <a:t>Biasing</a:t>
            </a:r>
          </a:p>
        </p:txBody>
      </p:sp>
    </p:spTree>
    <p:extLst>
      <p:ext uri="{BB962C8B-B14F-4D97-AF65-F5344CB8AC3E}">
        <p14:creationId xmlns:p14="http://schemas.microsoft.com/office/powerpoint/2010/main" val="139553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Biasing</a:t>
            </a:r>
            <a:endParaRPr lang="en-US" sz="40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algn="just"/>
            <a:r>
              <a:rPr lang="en-US" dirty="0">
                <a:latin typeface="+mj-lt"/>
              </a:rPr>
              <a:t>Applying external dc voltages to ensure that transistor operates in the desired region.</a:t>
            </a:r>
          </a:p>
          <a:p>
            <a:r>
              <a:rPr lang="en-US" dirty="0" smtClean="0"/>
              <a:t>Transistor circuit in CE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28</a:t>
            </a:fld>
            <a:endParaRPr lang="en-US" dirty="0"/>
          </a:p>
        </p:txBody>
      </p:sp>
      <p:pic>
        <p:nvPicPr>
          <p:cNvPr id="22530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162" y="2602042"/>
            <a:ext cx="3737438" cy="288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00800" y="2590800"/>
            <a:ext cx="381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Applying KVL collector loop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657369" y="3418821"/>
          <a:ext cx="2735263" cy="565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4" imgW="491481" imgH="228589" progId="Equation.3">
                  <p:embed/>
                </p:oleObj>
              </mc:Choice>
              <mc:Fallback>
                <p:oleObj name="Equation" r:id="rId4" imgW="491481" imgH="228589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369" y="3418821"/>
                        <a:ext cx="2735263" cy="56531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943600" y="4078069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Coordinates of load line</a:t>
            </a:r>
          </a:p>
          <a:p>
            <a:r>
              <a:rPr lang="en-IN" sz="2800" i="1" dirty="0">
                <a:latin typeface="Times New Roman" panose="02020603050405020304" pitchFamily="18" charset="0"/>
                <a:ea typeface="Calibri" panose="020F0502020204030204" pitchFamily="34" charset="0"/>
              </a:rPr>
              <a:t>      V</a:t>
            </a:r>
            <a:r>
              <a:rPr lang="en-IN" sz="2800" i="1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CE 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=</a:t>
            </a:r>
            <a:r>
              <a:rPr lang="en-IN" sz="2800" i="1" dirty="0"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en-IN" sz="2800" i="1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CC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;  I</a:t>
            </a:r>
            <a:r>
              <a:rPr lang="en-IN" sz="28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= 0 mA</a:t>
            </a:r>
          </a:p>
          <a:p>
            <a:r>
              <a:rPr lang="en-IN" sz="2800" i="1" dirty="0">
                <a:latin typeface="Times New Roman" panose="02020603050405020304" pitchFamily="18" charset="0"/>
                <a:ea typeface="Calibri" panose="020F0502020204030204" pitchFamily="34" charset="0"/>
              </a:rPr>
              <a:t>      V</a:t>
            </a:r>
            <a:r>
              <a:rPr lang="en-IN" sz="2800" i="1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CE 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=</a:t>
            </a:r>
            <a:r>
              <a:rPr lang="en-IN" sz="2800" i="1" dirty="0"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; </a:t>
            </a:r>
            <a:r>
              <a:rPr lang="en-IN" sz="2800" i="1" dirty="0"/>
              <a:t>I</a:t>
            </a:r>
            <a:r>
              <a:rPr lang="en-IN" sz="2800" i="1" baseline="-25000" dirty="0"/>
              <a:t>C </a:t>
            </a:r>
            <a:r>
              <a:rPr lang="en-IN" sz="2800" i="1" dirty="0"/>
              <a:t>= V</a:t>
            </a:r>
            <a:r>
              <a:rPr lang="en-IN" sz="2800" i="1" baseline="-25000" dirty="0"/>
              <a:t>CC</a:t>
            </a:r>
            <a:r>
              <a:rPr lang="en-IN" sz="2800" i="1" dirty="0"/>
              <a:t>/R</a:t>
            </a:r>
            <a:r>
              <a:rPr lang="en-IN" sz="2800" i="1" baseline="-25000" dirty="0"/>
              <a:t>C</a:t>
            </a:r>
            <a:r>
              <a:rPr lang="en-IN" sz="2800" i="1" dirty="0"/>
              <a:t>	</a:t>
            </a:r>
            <a:endParaRPr lang="en-US" sz="2800" i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23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accent2"/>
                </a:solidFill>
              </a:rPr>
              <a:t>Load line and Operating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3901" y="990601"/>
            <a:ext cx="8212136" cy="49612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29</a:t>
            </a:fld>
            <a:endParaRPr lang="en-US" dirty="0"/>
          </a:p>
        </p:txBody>
      </p:sp>
      <p:pic>
        <p:nvPicPr>
          <p:cNvPr id="24578" name="Picture 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669" y="1352249"/>
            <a:ext cx="5562600" cy="427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3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837" y="479895"/>
            <a:ext cx="8229600" cy="750887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/>
                </a:solidFill>
              </a:rPr>
              <a:t>INTRODUCTION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37" y="1066801"/>
            <a:ext cx="4876800" cy="30821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29137" y="4414441"/>
            <a:ext cx="49403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OF TRANSISTOR </a:t>
            </a:r>
          </a:p>
          <a:p>
            <a:pPr algn="ctr"/>
            <a:r>
              <a:rPr lang="en-US" dirty="0"/>
              <a:t>(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Courtesy : wikipedia.org </a:t>
            </a:r>
            <a:r>
              <a:rPr lang="en-US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9709" y="1496291"/>
            <a:ext cx="57634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BJT is 3 layer/terminal semiconductor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Used in signal amplifiers, switches and oscillators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3665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accent2"/>
                </a:solidFill>
              </a:rPr>
              <a:t>Load line and Operating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Content Placeholder 4" descr="憺Dpj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43001"/>
            <a:ext cx="4965700" cy="486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1895476" y="990600"/>
            <a:ext cx="3286125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rgbClr val="A85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000" dirty="0"/>
          </a:p>
          <a:p>
            <a:r>
              <a:rPr lang="en-US" sz="3200" dirty="0"/>
              <a:t>Variation in load </a:t>
            </a:r>
          </a:p>
          <a:p>
            <a:pPr marL="0" indent="0">
              <a:buNone/>
            </a:pPr>
            <a:r>
              <a:rPr lang="en-US" sz="3200" dirty="0"/>
              <a:t>    line with circuit </a:t>
            </a:r>
          </a:p>
          <a:p>
            <a:pPr marL="0" indent="0">
              <a:buNone/>
            </a:pPr>
            <a:r>
              <a:rPr lang="en-US" sz="3200" dirty="0"/>
              <a:t>    parameters </a:t>
            </a:r>
            <a:r>
              <a:rPr lang="en-US" sz="3200" i="1" dirty="0"/>
              <a:t>V</a:t>
            </a:r>
            <a:r>
              <a:rPr lang="en-US" sz="3200" i="1" baseline="-25000" dirty="0"/>
              <a:t>CC</a:t>
            </a:r>
            <a:r>
              <a:rPr lang="en-US" sz="3200" dirty="0"/>
              <a:t>,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i="1" dirty="0"/>
              <a:t>R</a:t>
            </a:r>
            <a:r>
              <a:rPr lang="en-US" sz="3200" i="1" baseline="-25000" dirty="0"/>
              <a:t>C</a:t>
            </a:r>
            <a:r>
              <a:rPr lang="en-US" sz="3200" dirty="0"/>
              <a:t>  and </a:t>
            </a:r>
            <a:r>
              <a:rPr lang="en-US" sz="3200" i="1" dirty="0"/>
              <a:t>R</a:t>
            </a:r>
            <a:r>
              <a:rPr lang="en-US" sz="3200" i="1" baseline="-25000" dirty="0"/>
              <a:t>B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3000" dirty="0">
                <a:solidFill>
                  <a:srgbClr val="003399"/>
                </a:solidFill>
              </a:rPr>
              <a:t>    </a:t>
            </a:r>
          </a:p>
          <a:p>
            <a:pPr marL="0" indent="0">
              <a:buNone/>
            </a:pPr>
            <a:endParaRPr lang="en-US" sz="3300" dirty="0">
              <a:solidFill>
                <a:srgbClr val="003399"/>
              </a:solidFill>
            </a:endParaRPr>
          </a:p>
          <a:p>
            <a:pPr lvl="1"/>
            <a:endParaRPr lang="en-US" sz="3300" dirty="0"/>
          </a:p>
          <a:p>
            <a:pPr marL="457200" lvl="1" indent="0">
              <a:buNone/>
            </a:pPr>
            <a:endParaRPr lang="en-US" sz="3300" dirty="0"/>
          </a:p>
          <a:p>
            <a:pPr marL="457200" lvl="1" indent="0">
              <a:buNone/>
            </a:pPr>
            <a:endParaRPr lang="en-US" sz="3300" dirty="0"/>
          </a:p>
          <a:p>
            <a:pPr marL="457200" lvl="1" indent="0">
              <a:buNone/>
            </a:pPr>
            <a:endParaRPr lang="en-US" sz="33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		Load </a:t>
            </a:r>
            <a:r>
              <a:rPr lang="en-US" dirty="0">
                <a:solidFill>
                  <a:schemeClr val="accent2"/>
                </a:solidFill>
              </a:rPr>
              <a:t>line and Operating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3900" y="2339687"/>
            <a:ext cx="784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reference to the graphs, with everything else held constant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</a:t>
            </a:r>
            <a:r>
              <a:rPr lang="en-I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increased, transistor goes towards cut-off and if R</a:t>
            </a:r>
            <a:r>
              <a:rPr lang="en-I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decreased, transistor goes towards saturation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</a:t>
            </a:r>
            <a:r>
              <a:rPr lang="en-I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increased, transistor goes towards saturation and if R</a:t>
            </a:r>
            <a:r>
              <a:rPr lang="en-I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decreased, transistor goes towards active region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V</a:t>
            </a:r>
            <a:r>
              <a:rPr lang="en-I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increased, transistor goes towards active region and if V</a:t>
            </a:r>
            <a:r>
              <a:rPr lang="en-I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decreased, transistor goes towards saturation</a:t>
            </a:r>
          </a:p>
        </p:txBody>
      </p:sp>
    </p:spTree>
    <p:extLst>
      <p:ext uri="{BB962C8B-B14F-4D97-AF65-F5344CB8AC3E}">
        <p14:creationId xmlns:p14="http://schemas.microsoft.com/office/powerpoint/2010/main" val="422192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Types of Biasing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505200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dirty="0" smtClean="0"/>
              <a:t>types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800" dirty="0"/>
              <a:t>Fixed bias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Voltage divider bias (self bias)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4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24000" y="6583364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0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10210800" y="6553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0426" y="91315"/>
            <a:ext cx="10515600" cy="1325563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Transistor  biasing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95475" y="990600"/>
            <a:ext cx="8229600" cy="5257800"/>
          </a:xfrm>
        </p:spPr>
        <p:txBody>
          <a:bodyPr/>
          <a:lstStyle/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Fixed bias</a:t>
            </a:r>
          </a:p>
          <a:p>
            <a:pPr marL="971550" lvl="1" indent="-51435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971550" lvl="1" indent="-51435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971550" lvl="1" indent="-51435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9" name="Picture 7" descr="Mahe-Logo-em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1765301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2400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33</a:t>
            </a:fld>
            <a:endParaRPr lang="en-US" dirty="0"/>
          </a:p>
        </p:txBody>
      </p:sp>
      <p:pic>
        <p:nvPicPr>
          <p:cNvPr id="12" name="Picture 4" descr="徎$Q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854074"/>
            <a:ext cx="30384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367501"/>
              </p:ext>
            </p:extLst>
          </p:nvPr>
        </p:nvGraphicFramePr>
        <p:xfrm>
          <a:off x="2648887" y="1643890"/>
          <a:ext cx="1905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Equation" r:id="rId6" imgW="977476" imgH="444307" progId="Equation.3">
                  <p:embed/>
                </p:oleObj>
              </mc:Choice>
              <mc:Fallback>
                <p:oleObj name="Equation" r:id="rId6" imgW="977476" imgH="444307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8887" y="1643890"/>
                        <a:ext cx="1905000" cy="869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93600"/>
              </p:ext>
            </p:extLst>
          </p:nvPr>
        </p:nvGraphicFramePr>
        <p:xfrm>
          <a:off x="2448862" y="2598770"/>
          <a:ext cx="23050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Equation" r:id="rId8" imgW="1054100" imgH="228600" progId="Equation.3">
                  <p:embed/>
                </p:oleObj>
              </mc:Choice>
              <mc:Fallback>
                <p:oleObj name="Equation" r:id="rId8" imgW="105410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862" y="2598770"/>
                        <a:ext cx="2305050" cy="500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6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24000" y="6583364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0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10210800" y="6553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56564" y="83344"/>
            <a:ext cx="10515600" cy="1325563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Exercise Problems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95474" y="990600"/>
            <a:ext cx="8543926" cy="48768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i="1" dirty="0" smtClean="0"/>
              <a:t>For a fixed bias circuit using Si transistor </a:t>
            </a:r>
            <a:r>
              <a:rPr lang="en-IN" i="1" dirty="0"/>
              <a:t>has </a:t>
            </a:r>
            <a:r>
              <a:rPr lang="en-IN" i="1" dirty="0" smtClean="0"/>
              <a:t>R</a:t>
            </a:r>
            <a:r>
              <a:rPr lang="en-IN" i="1" baseline="-25000" dirty="0" smtClean="0"/>
              <a:t>B</a:t>
            </a:r>
            <a:r>
              <a:rPr lang="en-IN" i="1" dirty="0" smtClean="0"/>
              <a:t> </a:t>
            </a:r>
            <a:r>
              <a:rPr lang="en-IN" i="1" dirty="0"/>
              <a:t>= </a:t>
            </a:r>
            <a:r>
              <a:rPr lang="en-IN" i="1" dirty="0" smtClean="0"/>
              <a:t>500 </a:t>
            </a:r>
            <a:r>
              <a:rPr lang="en-IN" i="1" dirty="0"/>
              <a:t>kΩ </a:t>
            </a:r>
            <a:r>
              <a:rPr lang="en-IN" i="1" dirty="0" smtClean="0"/>
              <a:t>, </a:t>
            </a:r>
            <a:r>
              <a:rPr lang="en-IN" i="1" dirty="0"/>
              <a:t>R</a:t>
            </a:r>
            <a:r>
              <a:rPr lang="en-IN" i="1" baseline="-25000" dirty="0"/>
              <a:t>C</a:t>
            </a:r>
            <a:r>
              <a:rPr lang="en-IN" i="1" dirty="0"/>
              <a:t> = </a:t>
            </a:r>
            <a:r>
              <a:rPr lang="en-IN" i="1" dirty="0" smtClean="0"/>
              <a:t>2 </a:t>
            </a:r>
            <a:r>
              <a:rPr lang="en-IN" i="1" dirty="0"/>
              <a:t>kΩ </a:t>
            </a:r>
            <a:r>
              <a:rPr lang="en-IN" i="1" dirty="0" smtClean="0"/>
              <a:t>, </a:t>
            </a:r>
            <a:r>
              <a:rPr lang="en-IN" i="1" dirty="0"/>
              <a:t>V</a:t>
            </a:r>
            <a:r>
              <a:rPr lang="en-IN" i="1" baseline="-25000" dirty="0"/>
              <a:t>CC</a:t>
            </a:r>
            <a:r>
              <a:rPr lang="en-IN" i="1" dirty="0"/>
              <a:t> = </a:t>
            </a:r>
            <a:r>
              <a:rPr lang="en-IN" i="1" dirty="0" smtClean="0"/>
              <a:t>15V, </a:t>
            </a:r>
            <a:r>
              <a:rPr lang="en-IN" i="1" dirty="0"/>
              <a:t>β = </a:t>
            </a:r>
            <a:r>
              <a:rPr lang="en-IN" i="1" dirty="0" smtClean="0"/>
              <a:t>70. Find the collector current I</a:t>
            </a:r>
            <a:r>
              <a:rPr lang="en-IN" i="1" baseline="-25000" dirty="0" smtClean="0"/>
              <a:t>C  ,</a:t>
            </a:r>
            <a:r>
              <a:rPr lang="en-IN" i="1" dirty="0" smtClean="0"/>
              <a:t> V</a:t>
            </a:r>
            <a:r>
              <a:rPr lang="en-IN" i="1" baseline="-25000" dirty="0" smtClean="0"/>
              <a:t>CE</a:t>
            </a:r>
            <a:r>
              <a:rPr lang="en-IN" i="1" dirty="0" smtClean="0"/>
              <a:t> 		(</a:t>
            </a:r>
            <a:r>
              <a:rPr lang="en-IN" i="1" dirty="0" err="1" smtClean="0"/>
              <a:t>Ans</a:t>
            </a:r>
            <a:r>
              <a:rPr lang="en-IN" i="1" smtClean="0"/>
              <a:t>: 2.002mA, 10.996V)</a:t>
            </a:r>
            <a:endParaRPr lang="en-IN" i="1" dirty="0" smtClean="0"/>
          </a:p>
          <a:p>
            <a:pPr marL="0" indent="0">
              <a:buNone/>
            </a:pPr>
            <a:endParaRPr lang="en-IN" i="1" dirty="0" smtClean="0"/>
          </a:p>
          <a:p>
            <a:pPr marL="0" indent="0">
              <a:buNone/>
            </a:pPr>
            <a:r>
              <a:rPr lang="en-IN" i="1" dirty="0" smtClean="0"/>
              <a:t>2. A </a:t>
            </a:r>
            <a:r>
              <a:rPr lang="en-IN" i="1" dirty="0"/>
              <a:t>Si transistor is biased for a constant base current.  If β = 80, V</a:t>
            </a:r>
            <a:r>
              <a:rPr lang="en-IN" i="1" baseline="-25000" dirty="0"/>
              <a:t>CEQ</a:t>
            </a:r>
            <a:r>
              <a:rPr lang="en-IN" i="1" dirty="0"/>
              <a:t> = 8 V, R</a:t>
            </a:r>
            <a:r>
              <a:rPr lang="en-IN" i="1" baseline="-25000" dirty="0"/>
              <a:t>C</a:t>
            </a:r>
            <a:r>
              <a:rPr lang="en-IN" i="1" dirty="0"/>
              <a:t> = 3 kΩ and V</a:t>
            </a:r>
            <a:r>
              <a:rPr lang="en-IN" i="1" baseline="-25000" dirty="0"/>
              <a:t>CC</a:t>
            </a:r>
            <a:r>
              <a:rPr lang="en-IN" i="1" dirty="0"/>
              <a:t> = 15 V, find I</a:t>
            </a:r>
            <a:r>
              <a:rPr lang="en-IN" i="1" baseline="-25000" dirty="0"/>
              <a:t>CQ</a:t>
            </a:r>
            <a:r>
              <a:rPr lang="en-IN" i="1" dirty="0"/>
              <a:t> and the value of R</a:t>
            </a:r>
            <a:r>
              <a:rPr lang="en-IN" i="1" baseline="-25000" dirty="0"/>
              <a:t>B</a:t>
            </a:r>
            <a:r>
              <a:rPr lang="en-IN" i="1" dirty="0"/>
              <a:t> required.   </a:t>
            </a:r>
            <a:r>
              <a:rPr lang="en-IN" i="1" dirty="0" smtClean="0"/>
              <a:t>         ( </a:t>
            </a:r>
            <a:r>
              <a:rPr lang="en-IN" i="1" dirty="0" err="1"/>
              <a:t>Ans</a:t>
            </a:r>
            <a:r>
              <a:rPr lang="en-IN" i="1" dirty="0"/>
              <a:t>: 2.33mA, 493KΩ) </a:t>
            </a:r>
            <a:endParaRPr lang="en-IN" i="1" dirty="0" smtClean="0"/>
          </a:p>
          <a:p>
            <a:pPr marL="0" indent="0">
              <a:buNone/>
            </a:pPr>
            <a:endParaRPr lang="en-IN" i="1" dirty="0" smtClean="0"/>
          </a:p>
          <a:p>
            <a:pPr marL="0" indent="0">
              <a:buNone/>
            </a:pPr>
            <a:r>
              <a:rPr lang="en-US" i="1" dirty="0" smtClean="0"/>
              <a:t>3. </a:t>
            </a:r>
            <a:r>
              <a:rPr lang="en-IN" i="1" dirty="0" smtClean="0"/>
              <a:t>Repeat the above problem , </a:t>
            </a:r>
            <a:r>
              <a:rPr lang="en-IN" i="1" dirty="0"/>
              <a:t>if the transistor is a Germanium device.   </a:t>
            </a:r>
            <a:r>
              <a:rPr lang="en-IN" i="1" dirty="0" smtClean="0"/>
              <a:t>                ( </a:t>
            </a:r>
            <a:r>
              <a:rPr lang="en-IN" i="1" dirty="0" err="1"/>
              <a:t>Ans</a:t>
            </a:r>
            <a:r>
              <a:rPr lang="en-IN" i="1" dirty="0"/>
              <a:t>: 2.33mA, 507KΩ</a:t>
            </a:r>
            <a:r>
              <a:rPr lang="en-IN" i="1" dirty="0" smtClean="0"/>
              <a:t>)</a:t>
            </a:r>
          </a:p>
          <a:p>
            <a:pPr lvl="0"/>
            <a:endParaRPr lang="en-US" i="1" dirty="0"/>
          </a:p>
          <a:p>
            <a:pPr marL="0" indent="0">
              <a:buNone/>
            </a:pP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7" descr="Mahe-Logo-em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1765301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2400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24000" y="6583364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0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10210800" y="6553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10200" y="-7144"/>
            <a:ext cx="10515600" cy="1325563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Transistor  Biasing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95476" y="990600"/>
            <a:ext cx="5724525" cy="8382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dirty="0"/>
              <a:t>2. Voltage divider bias (self bias)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9" name="Picture 7" descr="Mahe-Logo-em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1765301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2400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35</a:t>
            </a:fld>
            <a:endParaRPr lang="en-US" dirty="0"/>
          </a:p>
        </p:txBody>
      </p:sp>
      <p:pic>
        <p:nvPicPr>
          <p:cNvPr id="13" name="Picture 4" descr="뚮VH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1524001"/>
            <a:ext cx="2649537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0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24000" y="6583364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0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10210800" y="6553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10200" y="-7144"/>
            <a:ext cx="10515600" cy="1325563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Transistor  Biasing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95476" y="990600"/>
            <a:ext cx="5724525" cy="8382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dirty="0"/>
              <a:t>2. Voltage divider bias (self bias)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9" name="Picture 7" descr="Mahe-Logo-em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1765301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2400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36</a:t>
            </a:fld>
            <a:endParaRPr lang="en-US" dirty="0"/>
          </a:p>
        </p:txBody>
      </p:sp>
      <p:pic>
        <p:nvPicPr>
          <p:cNvPr id="13" name="Picture 4" descr="뚮VH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1524001"/>
            <a:ext cx="2649537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 descr="ꇇxO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3581400"/>
            <a:ext cx="20288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 descr="㑑pŢŉ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24000"/>
            <a:ext cx="1981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8153400" y="1981201"/>
          <a:ext cx="1600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Equation" r:id="rId8" imgW="914400" imgH="444500" progId="Equation.3">
                  <p:embed/>
                </p:oleObj>
              </mc:Choice>
              <mc:Fallback>
                <p:oleObj name="Equation" r:id="rId8" imgW="914400" imgH="4445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1981201"/>
                        <a:ext cx="1600200" cy="784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772400" y="3990976"/>
          <a:ext cx="25146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Equation" r:id="rId10" imgW="1536033" imgH="444307" progId="Equation.3">
                  <p:embed/>
                </p:oleObj>
              </mc:Choice>
              <mc:Fallback>
                <p:oleObj name="Equation" r:id="rId10" imgW="1536033" imgH="444307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990976"/>
                        <a:ext cx="2514600" cy="733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41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24000" y="6583364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0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10210800" y="6553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65738" y="15875"/>
            <a:ext cx="10515600" cy="1325563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Transistor Biasing 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95475" y="762000"/>
            <a:ext cx="8229600" cy="59436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dirty="0" smtClean="0"/>
              <a:t>Equivalent circuit :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endParaRPr lang="en-US" dirty="0"/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endParaRPr lang="en-US" dirty="0" smtClean="0"/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endParaRPr lang="en-US" dirty="0"/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endParaRPr lang="en-US" dirty="0" smtClean="0"/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endParaRPr 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</a:t>
            </a:r>
            <a:r>
              <a:rPr lang="en-US" dirty="0" smtClean="0">
                <a:hlinkClick r:id="rId4" action="ppaction://hlinkfile"/>
              </a:rPr>
              <a:t>link\self bias.docx</a:t>
            </a:r>
            <a:endParaRPr lang="en-US" dirty="0" smtClean="0"/>
          </a:p>
          <a:p>
            <a:pPr marL="0" indent="0">
              <a:spcBef>
                <a:spcPct val="50000"/>
              </a:spcBef>
              <a:buNone/>
            </a:pPr>
            <a:endParaRPr lang="en-US" dirty="0" smtClean="0"/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endParaRPr lang="en-US" dirty="0" smtClean="0">
              <a:solidFill>
                <a:srgbClr val="003399"/>
              </a:solidFill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altLang="ko-KR" dirty="0">
              <a:solidFill>
                <a:srgbClr val="003399"/>
              </a:solidFill>
              <a:latin typeface="Times New Roman" pitchFamily="18" charset="0"/>
              <a:ea typeface="굴림" charset="-127"/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9" name="Picture 7" descr="Mahe-Logo-em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1765301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2400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37</a:t>
            </a:fld>
            <a:endParaRPr lang="en-US" dirty="0"/>
          </a:p>
        </p:txBody>
      </p:sp>
      <p:pic>
        <p:nvPicPr>
          <p:cNvPr id="12" name="Picture 4" descr="▆~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670" y="1530458"/>
            <a:ext cx="38893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6705600" y="2057401"/>
          <a:ext cx="21336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Equation" r:id="rId7" imgW="1358310" imgH="444307" progId="Equation.3">
                  <p:embed/>
                </p:oleObj>
              </mc:Choice>
              <mc:Fallback>
                <p:oleObj name="Equation" r:id="rId7" imgW="1358310" imgH="444307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057401"/>
                        <a:ext cx="2133600" cy="701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6781800" y="3200401"/>
          <a:ext cx="9604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Equation" r:id="rId9" imgW="596900" imgH="228600" progId="Equation.3">
                  <p:embed/>
                </p:oleObj>
              </mc:Choice>
              <mc:Fallback>
                <p:oleObj name="Equation" r:id="rId9" imgW="59690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200401"/>
                        <a:ext cx="960438" cy="371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629400" y="3962400"/>
          <a:ext cx="2819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Equation" r:id="rId11" imgW="1587500" imgH="228600" progId="Equation.3">
                  <p:embed/>
                </p:oleObj>
              </mc:Choice>
              <mc:Fallback>
                <p:oleObj name="Equation" r:id="rId11" imgW="158750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962400"/>
                        <a:ext cx="2819400" cy="404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193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24000" y="6583364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0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10210800" y="6553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0426" y="64294"/>
            <a:ext cx="10515600" cy="132556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accent2"/>
                </a:solidFill>
              </a:rPr>
              <a:t>Exercise Problems</a:t>
            </a:r>
          </a:p>
        </p:txBody>
      </p:sp>
      <p:pic>
        <p:nvPicPr>
          <p:cNvPr id="9" name="Picture 7" descr="Mahe-Logo-em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1765301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2400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02775" y="11430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For </a:t>
            </a:r>
            <a:r>
              <a:rPr lang="en-IN" dirty="0"/>
              <a:t>a self-bias circuit, the transistor is a Si device, R</a:t>
            </a:r>
            <a:r>
              <a:rPr lang="en-IN" baseline="-25000" dirty="0"/>
              <a:t>E</a:t>
            </a:r>
            <a:r>
              <a:rPr lang="en-IN" dirty="0"/>
              <a:t> = 200 Ω, R</a:t>
            </a:r>
            <a:r>
              <a:rPr lang="en-IN" baseline="-25000" dirty="0"/>
              <a:t>1</a:t>
            </a:r>
            <a:r>
              <a:rPr lang="en-IN" dirty="0"/>
              <a:t> = 10R</a:t>
            </a:r>
            <a:r>
              <a:rPr lang="en-IN" baseline="-25000" dirty="0"/>
              <a:t>2</a:t>
            </a:r>
            <a:r>
              <a:rPr lang="en-IN" dirty="0"/>
              <a:t> = 10 kΩ, R</a:t>
            </a:r>
            <a:r>
              <a:rPr lang="en-IN" baseline="-25000" dirty="0"/>
              <a:t>C</a:t>
            </a:r>
            <a:r>
              <a:rPr lang="en-IN" dirty="0"/>
              <a:t> = 2 kΩ, β = 100 and V</a:t>
            </a:r>
            <a:r>
              <a:rPr lang="en-IN" baseline="-25000" dirty="0"/>
              <a:t>CC</a:t>
            </a:r>
            <a:r>
              <a:rPr lang="en-IN" dirty="0"/>
              <a:t> = 15 V.  Determine the values of I</a:t>
            </a:r>
            <a:r>
              <a:rPr lang="en-IN" baseline="-25000" dirty="0"/>
              <a:t>CQ</a:t>
            </a:r>
            <a:r>
              <a:rPr lang="en-IN" dirty="0"/>
              <a:t> and V</a:t>
            </a:r>
            <a:r>
              <a:rPr lang="en-IN" baseline="-25000" dirty="0"/>
              <a:t>CEQ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	  	 </a:t>
            </a:r>
            <a:r>
              <a:rPr lang="en-IN" dirty="0"/>
              <a:t>( </a:t>
            </a:r>
            <a:r>
              <a:rPr lang="en-IN" dirty="0" err="1"/>
              <a:t>Ans</a:t>
            </a:r>
            <a:r>
              <a:rPr lang="en-IN" dirty="0" smtClean="0"/>
              <a:t>:  </a:t>
            </a:r>
            <a:r>
              <a:rPr lang="en-IN" dirty="0"/>
              <a:t>3.13mA, 8.11V)  </a:t>
            </a:r>
            <a:endParaRPr lang="en-IN" dirty="0" smtClean="0"/>
          </a:p>
          <a:p>
            <a:pPr marL="514350" indent="-514350">
              <a:spcBef>
                <a:spcPct val="50000"/>
              </a:spcBef>
              <a:buAutoNum type="arabicPeriod" startAt="2"/>
              <a:defRPr/>
            </a:pPr>
            <a:r>
              <a:rPr lang="en-US" altLang="ko-KR" dirty="0" smtClean="0">
                <a:ea typeface="굴림" charset="-127"/>
              </a:rPr>
              <a:t>For </a:t>
            </a:r>
            <a:r>
              <a:rPr lang="en-US" altLang="ko-KR" dirty="0">
                <a:ea typeface="굴림" charset="-127"/>
              </a:rPr>
              <a:t>a voltage divider bias circuit, the transistor is a Si device, </a:t>
            </a:r>
            <a:r>
              <a:rPr lang="en-US" altLang="ko-KR" dirty="0" smtClean="0">
                <a:ea typeface="굴림" charset="-127"/>
              </a:rPr>
              <a:t>R</a:t>
            </a:r>
            <a:r>
              <a:rPr lang="en-US" altLang="ko-KR" baseline="-25000" dirty="0" smtClean="0">
                <a:ea typeface="굴림" charset="-127"/>
              </a:rPr>
              <a:t>E</a:t>
            </a:r>
            <a:r>
              <a:rPr lang="en-US" altLang="ko-KR" dirty="0" smtClean="0">
                <a:ea typeface="굴림" charset="-127"/>
              </a:rPr>
              <a:t> = 400Ω</a:t>
            </a:r>
            <a:r>
              <a:rPr lang="en-US" altLang="ko-KR" dirty="0">
                <a:ea typeface="굴림" charset="-127"/>
              </a:rPr>
              <a:t>, R</a:t>
            </a:r>
            <a:r>
              <a:rPr lang="en-US" altLang="ko-KR" baseline="-25000" dirty="0">
                <a:ea typeface="굴림" charset="-127"/>
              </a:rPr>
              <a:t>1</a:t>
            </a:r>
            <a:r>
              <a:rPr lang="en-US" altLang="ko-KR" dirty="0">
                <a:ea typeface="굴림" charset="-127"/>
              </a:rPr>
              <a:t> = 56 kΩ, R</a:t>
            </a:r>
            <a:r>
              <a:rPr lang="en-US" altLang="ko-KR" baseline="-25000" dirty="0">
                <a:ea typeface="굴림" charset="-127"/>
              </a:rPr>
              <a:t>2</a:t>
            </a:r>
            <a:r>
              <a:rPr lang="en-US" altLang="ko-KR" dirty="0">
                <a:ea typeface="굴림" charset="-127"/>
              </a:rPr>
              <a:t> = 12.2 kΩ, R</a:t>
            </a:r>
            <a:r>
              <a:rPr lang="en-US" altLang="ko-KR" baseline="-25000" dirty="0">
                <a:ea typeface="굴림" charset="-127"/>
              </a:rPr>
              <a:t>C</a:t>
            </a:r>
            <a:r>
              <a:rPr lang="en-US" altLang="ko-KR" dirty="0">
                <a:ea typeface="굴림" charset="-127"/>
              </a:rPr>
              <a:t> = 2 kΩ, β = 150 and V</a:t>
            </a:r>
            <a:r>
              <a:rPr lang="en-US" altLang="ko-KR" baseline="-25000" dirty="0">
                <a:ea typeface="굴림" charset="-127"/>
              </a:rPr>
              <a:t>CC</a:t>
            </a:r>
            <a:r>
              <a:rPr lang="en-US" altLang="ko-KR" dirty="0">
                <a:ea typeface="굴림" charset="-127"/>
              </a:rPr>
              <a:t> = </a:t>
            </a:r>
            <a:r>
              <a:rPr lang="en-US" altLang="ko-KR" dirty="0" smtClean="0">
                <a:ea typeface="굴림" charset="-127"/>
              </a:rPr>
              <a:t>10 </a:t>
            </a:r>
            <a:r>
              <a:rPr lang="en-US" altLang="ko-KR" dirty="0">
                <a:ea typeface="굴림" charset="-127"/>
              </a:rPr>
              <a:t>V. </a:t>
            </a:r>
            <a:r>
              <a:rPr lang="en-US" altLang="ko-KR" dirty="0" smtClean="0">
                <a:ea typeface="굴림" charset="-127"/>
              </a:rPr>
              <a:t>Determine </a:t>
            </a:r>
            <a:r>
              <a:rPr lang="en-US" altLang="ko-KR" dirty="0">
                <a:ea typeface="굴림" charset="-127"/>
              </a:rPr>
              <a:t>the Q point.  Also find V</a:t>
            </a:r>
            <a:r>
              <a:rPr lang="en-US" altLang="ko-KR" baseline="-25000" dirty="0">
                <a:ea typeface="굴림" charset="-127"/>
              </a:rPr>
              <a:t>E</a:t>
            </a:r>
            <a:r>
              <a:rPr lang="en-US" altLang="ko-KR" dirty="0">
                <a:ea typeface="굴림" charset="-127"/>
              </a:rPr>
              <a:t>, V</a:t>
            </a:r>
            <a:r>
              <a:rPr lang="en-US" altLang="ko-KR" baseline="-25000" dirty="0">
                <a:ea typeface="굴림" charset="-127"/>
              </a:rPr>
              <a:t>B,</a:t>
            </a:r>
            <a:r>
              <a:rPr lang="en-US" altLang="ko-KR" dirty="0">
                <a:ea typeface="굴림" charset="-127"/>
              </a:rPr>
              <a:t> V</a:t>
            </a:r>
            <a:r>
              <a:rPr lang="en-US" altLang="ko-KR" baseline="-25000" dirty="0">
                <a:ea typeface="굴림" charset="-127"/>
              </a:rPr>
              <a:t>C</a:t>
            </a:r>
            <a:r>
              <a:rPr lang="en-US" altLang="ko-KR" dirty="0">
                <a:ea typeface="굴림" charset="-127"/>
              </a:rPr>
              <a:t>    </a:t>
            </a:r>
            <a:endParaRPr lang="en-US" altLang="ko-KR" dirty="0" smtClean="0">
              <a:ea typeface="굴림" charset="-127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ko-KR" dirty="0">
                <a:ea typeface="굴림" charset="-127"/>
              </a:rPr>
              <a:t>	</a:t>
            </a:r>
            <a:r>
              <a:rPr lang="en-US" altLang="ko-KR" dirty="0" smtClean="0">
                <a:ea typeface="굴림" charset="-127"/>
              </a:rPr>
              <a:t>					(</a:t>
            </a:r>
            <a:r>
              <a:rPr lang="en-US" altLang="ko-KR" dirty="0" err="1">
                <a:ea typeface="굴림" charset="-127"/>
              </a:rPr>
              <a:t>Ans</a:t>
            </a:r>
            <a:r>
              <a:rPr lang="en-US" altLang="ko-KR" dirty="0">
                <a:ea typeface="굴림" charset="-127"/>
              </a:rPr>
              <a:t>: 2.32mA, 4.426V</a:t>
            </a:r>
            <a:r>
              <a:rPr lang="en-US" altLang="ko-KR" dirty="0" smtClean="0">
                <a:ea typeface="굴림" charset="-127"/>
              </a:rPr>
              <a:t>)</a:t>
            </a:r>
          </a:p>
          <a:p>
            <a:pPr marL="514350" indent="-514350">
              <a:spcBef>
                <a:spcPct val="50000"/>
              </a:spcBef>
              <a:buAutoNum type="arabicPeriod" startAt="3"/>
              <a:defRPr/>
            </a:pPr>
            <a:r>
              <a:rPr lang="en-US" altLang="ko-KR" dirty="0" smtClean="0">
                <a:ea typeface="굴림" charset="-127"/>
              </a:rPr>
              <a:t>For </a:t>
            </a:r>
            <a:r>
              <a:rPr lang="en-US" altLang="ko-KR" dirty="0">
                <a:ea typeface="굴림" charset="-127"/>
              </a:rPr>
              <a:t>the voltage divider bias find I</a:t>
            </a:r>
            <a:r>
              <a:rPr lang="en-US" altLang="ko-KR" baseline="-25000" dirty="0">
                <a:ea typeface="굴림" charset="-127"/>
              </a:rPr>
              <a:t>C</a:t>
            </a:r>
            <a:r>
              <a:rPr lang="en-US" altLang="ko-KR" dirty="0">
                <a:ea typeface="굴림" charset="-127"/>
              </a:rPr>
              <a:t>,V</a:t>
            </a:r>
            <a:r>
              <a:rPr lang="en-US" altLang="ko-KR" baseline="-25000" dirty="0">
                <a:ea typeface="굴림" charset="-127"/>
              </a:rPr>
              <a:t>E</a:t>
            </a:r>
            <a:r>
              <a:rPr lang="en-US" altLang="ko-KR" dirty="0">
                <a:ea typeface="굴림" charset="-127"/>
              </a:rPr>
              <a:t>, V</a:t>
            </a:r>
            <a:r>
              <a:rPr lang="en-US" altLang="ko-KR" baseline="-25000" dirty="0">
                <a:ea typeface="굴림" charset="-127"/>
              </a:rPr>
              <a:t>B </a:t>
            </a:r>
            <a:r>
              <a:rPr lang="en-US" altLang="ko-KR" dirty="0">
                <a:ea typeface="굴림" charset="-127"/>
              </a:rPr>
              <a:t> and R</a:t>
            </a:r>
            <a:r>
              <a:rPr lang="en-US" altLang="ko-KR" baseline="-25000" dirty="0">
                <a:ea typeface="굴림" charset="-127"/>
              </a:rPr>
              <a:t>1</a:t>
            </a:r>
            <a:r>
              <a:rPr lang="en-US" altLang="ko-KR" dirty="0">
                <a:ea typeface="굴림" charset="-127"/>
              </a:rPr>
              <a:t> . Given V</a:t>
            </a:r>
            <a:r>
              <a:rPr lang="en-US" altLang="ko-KR" baseline="-25000" dirty="0">
                <a:ea typeface="굴림" charset="-127"/>
              </a:rPr>
              <a:t>CC</a:t>
            </a:r>
            <a:r>
              <a:rPr lang="en-US" altLang="ko-KR" dirty="0">
                <a:ea typeface="굴림" charset="-127"/>
              </a:rPr>
              <a:t> = </a:t>
            </a:r>
            <a:r>
              <a:rPr lang="en-US" altLang="ko-KR" dirty="0" smtClean="0">
                <a:ea typeface="굴림" charset="-127"/>
              </a:rPr>
              <a:t>18 </a:t>
            </a:r>
            <a:r>
              <a:rPr lang="en-US" altLang="ko-KR" dirty="0">
                <a:ea typeface="굴림" charset="-127"/>
              </a:rPr>
              <a:t>V,  </a:t>
            </a:r>
            <a:r>
              <a:rPr lang="en-US" altLang="ko-KR" dirty="0" smtClean="0">
                <a:ea typeface="굴림" charset="-127"/>
              </a:rPr>
              <a:t>        V</a:t>
            </a:r>
            <a:r>
              <a:rPr lang="en-US" altLang="ko-KR" baseline="-25000" dirty="0" smtClean="0">
                <a:ea typeface="굴림" charset="-127"/>
              </a:rPr>
              <a:t>C</a:t>
            </a:r>
            <a:r>
              <a:rPr lang="en-US" altLang="ko-KR" dirty="0" smtClean="0">
                <a:ea typeface="굴림" charset="-127"/>
              </a:rPr>
              <a:t>  =</a:t>
            </a:r>
            <a:r>
              <a:rPr lang="en-US" altLang="ko-KR" dirty="0">
                <a:ea typeface="굴림" charset="-127"/>
              </a:rPr>
              <a:t>12V, R</a:t>
            </a:r>
            <a:r>
              <a:rPr lang="en-US" altLang="ko-KR" baseline="-25000" dirty="0">
                <a:ea typeface="굴림" charset="-127"/>
              </a:rPr>
              <a:t>2</a:t>
            </a:r>
            <a:r>
              <a:rPr lang="en-US" altLang="ko-KR" dirty="0">
                <a:ea typeface="굴림" charset="-127"/>
              </a:rPr>
              <a:t> = 5.6 kΩ, R</a:t>
            </a:r>
            <a:r>
              <a:rPr lang="en-US" altLang="ko-KR" baseline="-25000" dirty="0">
                <a:ea typeface="굴림" charset="-127"/>
              </a:rPr>
              <a:t>C</a:t>
            </a:r>
            <a:r>
              <a:rPr lang="en-US" altLang="ko-KR" dirty="0">
                <a:ea typeface="굴림" charset="-127"/>
              </a:rPr>
              <a:t> = 4.7kΩ and R</a:t>
            </a:r>
            <a:r>
              <a:rPr lang="en-US" altLang="ko-KR" baseline="-25000" dirty="0">
                <a:ea typeface="굴림" charset="-127"/>
              </a:rPr>
              <a:t>E</a:t>
            </a:r>
            <a:r>
              <a:rPr lang="en-US" altLang="ko-KR" dirty="0">
                <a:ea typeface="굴림" charset="-127"/>
              </a:rPr>
              <a:t> =1.2 kΩ. Assume </a:t>
            </a:r>
            <a:r>
              <a:rPr lang="en-US" altLang="ko-KR" dirty="0" smtClean="0">
                <a:ea typeface="굴림" charset="-127"/>
              </a:rPr>
              <a:t>Si </a:t>
            </a:r>
            <a:r>
              <a:rPr lang="en-US" altLang="ko-KR" dirty="0">
                <a:ea typeface="굴림" charset="-127"/>
              </a:rPr>
              <a:t>transistor </a:t>
            </a:r>
            <a:r>
              <a:rPr lang="en-US" altLang="ko-KR" dirty="0" smtClean="0">
                <a:ea typeface="굴림" charset="-127"/>
              </a:rPr>
              <a:t>with </a:t>
            </a:r>
            <a:r>
              <a:rPr lang="en-US" altLang="ko-KR" dirty="0">
                <a:ea typeface="굴림" charset="-127"/>
              </a:rPr>
              <a:t>β = </a:t>
            </a:r>
            <a:r>
              <a:rPr lang="en-US" altLang="ko-KR" dirty="0" smtClean="0">
                <a:ea typeface="굴림" charset="-127"/>
              </a:rPr>
              <a:t>75</a:t>
            </a:r>
          </a:p>
          <a:p>
            <a:pPr marL="0" indent="0">
              <a:spcBef>
                <a:spcPct val="50000"/>
              </a:spcBef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 marL="514350" indent="-514350" algn="just">
              <a:buAutoNum type="arabicPeriod" startAt="4"/>
            </a:pPr>
            <a:r>
              <a:rPr lang="en-IN" dirty="0" smtClean="0"/>
              <a:t>For </a:t>
            </a:r>
            <a:r>
              <a:rPr lang="en-IN" dirty="0"/>
              <a:t>a self-bias circuit using silicon transistor, R</a:t>
            </a:r>
            <a:r>
              <a:rPr lang="en-IN" baseline="-25000" dirty="0"/>
              <a:t>E</a:t>
            </a:r>
            <a:r>
              <a:rPr lang="en-IN" dirty="0"/>
              <a:t> = 300 Ω, R</a:t>
            </a:r>
            <a:r>
              <a:rPr lang="en-IN" baseline="-25000" dirty="0"/>
              <a:t>C</a:t>
            </a:r>
            <a:r>
              <a:rPr lang="en-IN" dirty="0"/>
              <a:t> =500 Ω,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    V</a:t>
            </a:r>
            <a:r>
              <a:rPr lang="en-IN" baseline="-25000" dirty="0" smtClean="0"/>
              <a:t>CC</a:t>
            </a:r>
            <a:r>
              <a:rPr lang="en-IN" dirty="0" smtClean="0"/>
              <a:t> </a:t>
            </a:r>
            <a:r>
              <a:rPr lang="en-IN" dirty="0"/>
              <a:t>= 15 V, β = 100 and β R</a:t>
            </a:r>
            <a:r>
              <a:rPr lang="en-IN" baseline="-25000" dirty="0"/>
              <a:t>E</a:t>
            </a:r>
            <a:r>
              <a:rPr lang="en-IN" dirty="0"/>
              <a:t> = 10R</a:t>
            </a:r>
            <a:r>
              <a:rPr lang="en-IN" baseline="-25000" dirty="0"/>
              <a:t>2</a:t>
            </a:r>
            <a:r>
              <a:rPr lang="en-IN" dirty="0"/>
              <a:t>.  Find the values of R</a:t>
            </a:r>
            <a:r>
              <a:rPr lang="en-IN" baseline="-25000" dirty="0"/>
              <a:t>1</a:t>
            </a:r>
            <a:r>
              <a:rPr lang="en-IN" dirty="0"/>
              <a:t> and R</a:t>
            </a:r>
            <a:r>
              <a:rPr lang="en-IN" baseline="-25000" dirty="0"/>
              <a:t>2</a:t>
            </a:r>
            <a:r>
              <a:rPr lang="en-IN" dirty="0"/>
              <a:t> to get </a:t>
            </a:r>
            <a:r>
              <a:rPr lang="en-IN" dirty="0" smtClean="0"/>
              <a:t> 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    V</a:t>
            </a:r>
            <a:r>
              <a:rPr lang="en-IN" baseline="-25000" dirty="0" smtClean="0"/>
              <a:t>CEQ</a:t>
            </a:r>
            <a:r>
              <a:rPr lang="en-IN" dirty="0" smtClean="0"/>
              <a:t> </a:t>
            </a:r>
            <a:r>
              <a:rPr lang="en-IN" dirty="0"/>
              <a:t>= V</a:t>
            </a:r>
            <a:r>
              <a:rPr lang="en-IN" baseline="-25000" dirty="0"/>
              <a:t>CC</a:t>
            </a:r>
            <a:r>
              <a:rPr lang="en-IN" dirty="0"/>
              <a:t> / 2.</a:t>
            </a:r>
            <a:endParaRPr lang="en-US" dirty="0"/>
          </a:p>
          <a:p>
            <a:pPr marL="0" indent="0" algn="just">
              <a:buNone/>
            </a:pPr>
            <a:r>
              <a:rPr lang="en-IN" dirty="0"/>
              <a:t>                                                                                     	       (</a:t>
            </a:r>
            <a:r>
              <a:rPr lang="en-IN" dirty="0" err="1"/>
              <a:t>Ans</a:t>
            </a:r>
            <a:r>
              <a:rPr lang="en-IN" dirty="0"/>
              <a:t>: 9.03KΩ) </a:t>
            </a:r>
            <a:endParaRPr lang="en-US" altLang="ko-KR" dirty="0">
              <a:ea typeface="굴림" charset="-127"/>
            </a:endParaRPr>
          </a:p>
          <a:p>
            <a:pPr marL="514350" indent="-514350">
              <a:spcBef>
                <a:spcPct val="50000"/>
              </a:spcBef>
              <a:buAutoNum type="arabicPeriod" startAt="4"/>
              <a:defRPr/>
            </a:pPr>
            <a:endParaRPr lang="en-US" altLang="ko-KR" dirty="0">
              <a:ea typeface="굴림" charset="-127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5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39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90600" y="805266"/>
            <a:ext cx="10629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/>
              <a:t>For a self-bias circuit, the transistor is a Si device, R</a:t>
            </a:r>
            <a:r>
              <a:rPr lang="en-IN" baseline="-25000"/>
              <a:t>E</a:t>
            </a:r>
            <a:r>
              <a:rPr lang="en-IN"/>
              <a:t> = 200 Ω, R</a:t>
            </a:r>
            <a:r>
              <a:rPr lang="en-IN" baseline="-25000"/>
              <a:t>1</a:t>
            </a:r>
            <a:r>
              <a:rPr lang="en-IN"/>
              <a:t> = 10R</a:t>
            </a:r>
            <a:r>
              <a:rPr lang="en-IN" baseline="-25000"/>
              <a:t>2</a:t>
            </a:r>
            <a:r>
              <a:rPr lang="en-IN"/>
              <a:t> = 10 kΩ, R</a:t>
            </a:r>
            <a:r>
              <a:rPr lang="en-IN" baseline="-25000"/>
              <a:t>C</a:t>
            </a:r>
            <a:r>
              <a:rPr lang="en-IN"/>
              <a:t> = 2 kΩ, β = 100 and V</a:t>
            </a:r>
            <a:r>
              <a:rPr lang="en-IN" baseline="-25000"/>
              <a:t>CC</a:t>
            </a:r>
            <a:r>
              <a:rPr lang="en-IN"/>
              <a:t> = 15 V.  </a:t>
            </a:r>
            <a:r>
              <a:rPr lang="en-IN" dirty="0"/>
              <a:t>Determine the values of I</a:t>
            </a:r>
            <a:r>
              <a:rPr lang="en-IN" baseline="-25000" dirty="0"/>
              <a:t>CQ</a:t>
            </a:r>
            <a:r>
              <a:rPr lang="en-IN" dirty="0"/>
              <a:t> and V</a:t>
            </a:r>
            <a:r>
              <a:rPr lang="en-IN" baseline="-25000" dirty="0"/>
              <a:t>CEQ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                                                        	  	 ( </a:t>
            </a:r>
            <a:r>
              <a:rPr lang="en-IN" dirty="0" err="1"/>
              <a:t>Ans</a:t>
            </a:r>
            <a:r>
              <a:rPr lang="en-IN" dirty="0"/>
              <a:t>:  3.13mA, 8.11V)  </a:t>
            </a:r>
          </a:p>
        </p:txBody>
      </p:sp>
    </p:spTree>
    <p:extLst>
      <p:ext uri="{BB962C8B-B14F-4D97-AF65-F5344CB8AC3E}">
        <p14:creationId xmlns:p14="http://schemas.microsoft.com/office/powerpoint/2010/main" val="295627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1" y="517525"/>
            <a:ext cx="10515600" cy="1325563"/>
          </a:xfrm>
        </p:spPr>
        <p:txBody>
          <a:bodyPr/>
          <a:lstStyle/>
          <a:p>
            <a:r>
              <a:rPr lang="en-US" sz="3600" dirty="0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4236" y="1103455"/>
            <a:ext cx="11159837" cy="51310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types of transistors: NPN and PNP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layers of BJT are called Emitter, Base and Collector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 is lightly doped.  Emitter is heavily doped.  Collector is moderately doped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BJT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two junctions – Emitter-Base (EB) Junction and Collector-Base (CB)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Junction.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ᤴ#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52" y="1263174"/>
            <a:ext cx="6388748" cy="194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6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40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990599" y="625651"/>
            <a:ext cx="1093880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ct val="50000"/>
              </a:spcBef>
              <a:buAutoNum type="arabicPeriod" startAt="2"/>
              <a:defRPr/>
            </a:pPr>
            <a:r>
              <a:rPr lang="en-US" altLang="ko-KR" dirty="0">
                <a:ea typeface="굴림" charset="-127"/>
              </a:rPr>
              <a:t>For a voltage divider bias circuit, the transistor is a Si device, R</a:t>
            </a:r>
            <a:r>
              <a:rPr lang="en-US" altLang="ko-KR" baseline="-25000" dirty="0">
                <a:ea typeface="굴림" charset="-127"/>
              </a:rPr>
              <a:t>E</a:t>
            </a:r>
            <a:r>
              <a:rPr lang="en-US" altLang="ko-KR" dirty="0">
                <a:ea typeface="굴림" charset="-127"/>
              </a:rPr>
              <a:t> = 400Ω, R</a:t>
            </a:r>
            <a:r>
              <a:rPr lang="en-US" altLang="ko-KR" baseline="-25000" dirty="0">
                <a:ea typeface="굴림" charset="-127"/>
              </a:rPr>
              <a:t>1</a:t>
            </a:r>
            <a:r>
              <a:rPr lang="en-US" altLang="ko-KR" dirty="0">
                <a:ea typeface="굴림" charset="-127"/>
              </a:rPr>
              <a:t> = 56 kΩ, R</a:t>
            </a:r>
            <a:r>
              <a:rPr lang="en-US" altLang="ko-KR" baseline="-25000" dirty="0">
                <a:ea typeface="굴림" charset="-127"/>
              </a:rPr>
              <a:t>2</a:t>
            </a:r>
            <a:r>
              <a:rPr lang="en-US" altLang="ko-KR" dirty="0">
                <a:ea typeface="굴림" charset="-127"/>
              </a:rPr>
              <a:t> = 12.2 kΩ, R</a:t>
            </a:r>
            <a:r>
              <a:rPr lang="en-US" altLang="ko-KR" baseline="-25000" dirty="0">
                <a:ea typeface="굴림" charset="-127"/>
              </a:rPr>
              <a:t>C</a:t>
            </a:r>
            <a:r>
              <a:rPr lang="en-US" altLang="ko-KR" dirty="0">
                <a:ea typeface="굴림" charset="-127"/>
              </a:rPr>
              <a:t> = 2 kΩ, β = 150 and V</a:t>
            </a:r>
            <a:r>
              <a:rPr lang="en-US" altLang="ko-KR" baseline="-25000" dirty="0">
                <a:ea typeface="굴림" charset="-127"/>
              </a:rPr>
              <a:t>CC</a:t>
            </a:r>
            <a:r>
              <a:rPr lang="en-US" altLang="ko-KR" dirty="0">
                <a:ea typeface="굴림" charset="-127"/>
              </a:rPr>
              <a:t> = 10 V. Determine the Q point.  Also find V</a:t>
            </a:r>
            <a:r>
              <a:rPr lang="en-US" altLang="ko-KR" baseline="-25000" dirty="0">
                <a:ea typeface="굴림" charset="-127"/>
              </a:rPr>
              <a:t>E</a:t>
            </a:r>
            <a:r>
              <a:rPr lang="en-US" altLang="ko-KR" dirty="0">
                <a:ea typeface="굴림" charset="-127"/>
              </a:rPr>
              <a:t>, V</a:t>
            </a:r>
            <a:r>
              <a:rPr lang="en-US" altLang="ko-KR" baseline="-25000" dirty="0">
                <a:ea typeface="굴림" charset="-127"/>
              </a:rPr>
              <a:t>B,</a:t>
            </a:r>
            <a:r>
              <a:rPr lang="en-US" altLang="ko-KR" dirty="0">
                <a:ea typeface="굴림" charset="-127"/>
              </a:rPr>
              <a:t> V</a:t>
            </a:r>
            <a:r>
              <a:rPr lang="en-US" altLang="ko-KR" baseline="-25000" dirty="0">
                <a:ea typeface="굴림" charset="-127"/>
              </a:rPr>
              <a:t>C</a:t>
            </a:r>
            <a:r>
              <a:rPr lang="en-US" altLang="ko-KR" dirty="0">
                <a:ea typeface="굴림" charset="-127"/>
              </a:rPr>
              <a:t> 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dirty="0">
                <a:ea typeface="굴림" charset="-127"/>
              </a:rPr>
              <a:t>						(</a:t>
            </a:r>
            <a:r>
              <a:rPr lang="en-US" altLang="ko-KR" dirty="0" err="1">
                <a:ea typeface="굴림" charset="-127"/>
              </a:rPr>
              <a:t>Ans</a:t>
            </a:r>
            <a:r>
              <a:rPr lang="en-US" altLang="ko-KR" dirty="0">
                <a:ea typeface="굴림" charset="-127"/>
              </a:rPr>
              <a:t>: 2.32mA, 4.426V)</a:t>
            </a:r>
          </a:p>
        </p:txBody>
      </p:sp>
    </p:spTree>
    <p:extLst>
      <p:ext uri="{BB962C8B-B14F-4D97-AF65-F5344CB8AC3E}">
        <p14:creationId xmlns:p14="http://schemas.microsoft.com/office/powerpoint/2010/main" val="1005382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41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698696" y="632098"/>
            <a:ext cx="11301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ct val="50000"/>
              </a:spcBef>
              <a:buAutoNum type="arabicPeriod" startAt="3"/>
              <a:defRPr/>
            </a:pPr>
            <a:r>
              <a:rPr lang="en-US" altLang="ko-KR">
                <a:ea typeface="굴림" charset="-127"/>
              </a:rPr>
              <a:t>For the voltage divider bias find I</a:t>
            </a:r>
            <a:r>
              <a:rPr lang="en-US" altLang="ko-KR" baseline="-25000">
                <a:ea typeface="굴림" charset="-127"/>
              </a:rPr>
              <a:t>C</a:t>
            </a:r>
            <a:r>
              <a:rPr lang="en-US" altLang="ko-KR">
                <a:ea typeface="굴림" charset="-127"/>
              </a:rPr>
              <a:t>,V</a:t>
            </a:r>
            <a:r>
              <a:rPr lang="en-US" altLang="ko-KR" baseline="-25000">
                <a:ea typeface="굴림" charset="-127"/>
              </a:rPr>
              <a:t>E</a:t>
            </a:r>
            <a:r>
              <a:rPr lang="en-US" altLang="ko-KR">
                <a:ea typeface="굴림" charset="-127"/>
              </a:rPr>
              <a:t>, V</a:t>
            </a:r>
            <a:r>
              <a:rPr lang="en-US" altLang="ko-KR" baseline="-25000">
                <a:ea typeface="굴림" charset="-127"/>
              </a:rPr>
              <a:t>B </a:t>
            </a:r>
            <a:r>
              <a:rPr lang="en-US" altLang="ko-KR">
                <a:ea typeface="굴림" charset="-127"/>
              </a:rPr>
              <a:t> and R</a:t>
            </a:r>
            <a:r>
              <a:rPr lang="en-US" altLang="ko-KR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 . </a:t>
            </a:r>
            <a:r>
              <a:rPr lang="en-US" altLang="ko-KR" dirty="0">
                <a:ea typeface="굴림" charset="-127"/>
              </a:rPr>
              <a:t>Given V</a:t>
            </a:r>
            <a:r>
              <a:rPr lang="en-US" altLang="ko-KR" baseline="-25000" dirty="0">
                <a:ea typeface="굴림" charset="-127"/>
              </a:rPr>
              <a:t>CC</a:t>
            </a:r>
            <a:r>
              <a:rPr lang="en-US" altLang="ko-KR" dirty="0">
                <a:ea typeface="굴림" charset="-127"/>
              </a:rPr>
              <a:t> = 18 V,          V</a:t>
            </a:r>
            <a:r>
              <a:rPr lang="en-US" altLang="ko-KR" baseline="-25000" dirty="0">
                <a:ea typeface="굴림" charset="-127"/>
              </a:rPr>
              <a:t>C</a:t>
            </a:r>
            <a:r>
              <a:rPr lang="en-US" altLang="ko-KR" dirty="0">
                <a:ea typeface="굴림" charset="-127"/>
              </a:rPr>
              <a:t>  =12V, R</a:t>
            </a:r>
            <a:r>
              <a:rPr lang="en-US" altLang="ko-KR" baseline="-25000" dirty="0">
                <a:ea typeface="굴림" charset="-127"/>
              </a:rPr>
              <a:t>2</a:t>
            </a:r>
            <a:r>
              <a:rPr lang="en-US" altLang="ko-KR" dirty="0">
                <a:ea typeface="굴림" charset="-127"/>
              </a:rPr>
              <a:t> = 5.6 kΩ, R</a:t>
            </a:r>
            <a:r>
              <a:rPr lang="en-US" altLang="ko-KR" baseline="-25000" dirty="0">
                <a:ea typeface="굴림" charset="-127"/>
              </a:rPr>
              <a:t>C</a:t>
            </a:r>
            <a:r>
              <a:rPr lang="en-US" altLang="ko-KR" dirty="0">
                <a:ea typeface="굴림" charset="-127"/>
              </a:rPr>
              <a:t> = 4.7kΩ and R</a:t>
            </a:r>
            <a:r>
              <a:rPr lang="en-US" altLang="ko-KR" baseline="-25000" dirty="0">
                <a:ea typeface="굴림" charset="-127"/>
              </a:rPr>
              <a:t>E</a:t>
            </a:r>
            <a:r>
              <a:rPr lang="en-US" altLang="ko-KR" dirty="0">
                <a:ea typeface="굴림" charset="-127"/>
              </a:rPr>
              <a:t> =1.2 kΩ. Assume Si transistor with β = 75</a:t>
            </a:r>
          </a:p>
        </p:txBody>
      </p:sp>
    </p:spTree>
    <p:extLst>
      <p:ext uri="{BB962C8B-B14F-4D97-AF65-F5344CB8AC3E}">
        <p14:creationId xmlns:p14="http://schemas.microsoft.com/office/powerpoint/2010/main" val="790766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42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726830" y="598606"/>
            <a:ext cx="11146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AutoNum type="arabicPeriod" startAt="4"/>
            </a:pPr>
            <a:r>
              <a:rPr lang="en-IN" dirty="0"/>
              <a:t>For a self-bias circuit using silicon transistor, R</a:t>
            </a:r>
            <a:r>
              <a:rPr lang="en-IN" baseline="-25000" dirty="0"/>
              <a:t>E</a:t>
            </a:r>
            <a:r>
              <a:rPr lang="en-IN" dirty="0"/>
              <a:t> = 300 Ω, R</a:t>
            </a:r>
            <a:r>
              <a:rPr lang="en-IN" baseline="-25000" dirty="0"/>
              <a:t>C</a:t>
            </a:r>
            <a:r>
              <a:rPr lang="en-IN" dirty="0"/>
              <a:t> =500 Ω, </a:t>
            </a:r>
            <a:r>
              <a:rPr lang="en-IN" dirty="0" smtClean="0"/>
              <a:t>  </a:t>
            </a:r>
            <a:r>
              <a:rPr lang="en-IN" dirty="0"/>
              <a:t>V</a:t>
            </a:r>
            <a:r>
              <a:rPr lang="en-IN" baseline="-25000" dirty="0"/>
              <a:t>CC</a:t>
            </a:r>
            <a:r>
              <a:rPr lang="en-IN" dirty="0"/>
              <a:t> = 15 V, β = 100 and β R</a:t>
            </a:r>
            <a:r>
              <a:rPr lang="en-IN" baseline="-25000" dirty="0"/>
              <a:t>E</a:t>
            </a:r>
            <a:r>
              <a:rPr lang="en-IN" dirty="0"/>
              <a:t> = 10R</a:t>
            </a:r>
            <a:r>
              <a:rPr lang="en-IN" baseline="-25000" dirty="0"/>
              <a:t>2</a:t>
            </a:r>
            <a:r>
              <a:rPr lang="en-IN" dirty="0"/>
              <a:t>.  Find the values of R</a:t>
            </a:r>
            <a:r>
              <a:rPr lang="en-IN" baseline="-25000" dirty="0"/>
              <a:t>1</a:t>
            </a:r>
            <a:r>
              <a:rPr lang="en-IN" dirty="0"/>
              <a:t> and R</a:t>
            </a:r>
            <a:r>
              <a:rPr lang="en-IN" baseline="-25000" dirty="0"/>
              <a:t>2</a:t>
            </a:r>
            <a:r>
              <a:rPr lang="en-IN" dirty="0"/>
              <a:t> to get  </a:t>
            </a:r>
            <a:r>
              <a:rPr lang="en-IN" dirty="0" smtClean="0"/>
              <a:t> </a:t>
            </a:r>
            <a:r>
              <a:rPr lang="en-IN" dirty="0"/>
              <a:t>V</a:t>
            </a:r>
            <a:r>
              <a:rPr lang="en-IN" baseline="-25000" dirty="0"/>
              <a:t>CEQ</a:t>
            </a:r>
            <a:r>
              <a:rPr lang="en-IN" dirty="0"/>
              <a:t> = V</a:t>
            </a:r>
            <a:r>
              <a:rPr lang="en-IN" baseline="-25000" dirty="0"/>
              <a:t>CC</a:t>
            </a:r>
            <a:r>
              <a:rPr lang="en-IN" dirty="0"/>
              <a:t> / 2</a:t>
            </a:r>
            <a:r>
              <a:rPr lang="en-IN" dirty="0" smtClean="0"/>
              <a:t>.                                                                                     </a:t>
            </a:r>
            <a:r>
              <a:rPr lang="en-IN" dirty="0"/>
              <a:t>	       (</a:t>
            </a:r>
            <a:r>
              <a:rPr lang="en-IN" dirty="0" err="1"/>
              <a:t>Ans</a:t>
            </a:r>
            <a:r>
              <a:rPr lang="en-IN" dirty="0"/>
              <a:t>: 9.03KΩ) </a:t>
            </a:r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093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In </a:t>
            </a:r>
            <a:r>
              <a:rPr lang="en-IN" dirty="0"/>
              <a:t>this module we have learnt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		</a:t>
            </a:r>
            <a:endParaRPr lang="en-US" dirty="0"/>
          </a:p>
          <a:p>
            <a:pPr lvl="0"/>
            <a:r>
              <a:rPr lang="en-IN" dirty="0"/>
              <a:t>Importance of biasing in </a:t>
            </a:r>
            <a:r>
              <a:rPr lang="en-IN" dirty="0" smtClean="0"/>
              <a:t>transistors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IN" dirty="0"/>
              <a:t>Concept of load line, operating point and their </a:t>
            </a:r>
            <a:r>
              <a:rPr lang="en-IN" dirty="0" smtClean="0"/>
              <a:t>significance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IN" dirty="0"/>
              <a:t>Operating point dependent on the circuit parameters such as supply voltage and resistor values as well as operating temperatures</a:t>
            </a:r>
            <a:r>
              <a:rPr lang="en-IN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IN" dirty="0"/>
              <a:t>To analyse fixed bias circuit to obtain the operating point and plot the load line</a:t>
            </a:r>
            <a:r>
              <a:rPr lang="en-IN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IN" dirty="0"/>
              <a:t>Finding the equivalent circuit for self bias circuit and analyse it to obtain the Q point.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362200" y="544513"/>
            <a:ext cx="8991600" cy="827088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 Part – I : Analog 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4100" name="Content Placeholder 1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altLang="en-US" b="1" dirty="0" smtClean="0"/>
          </a:p>
          <a:p>
            <a:pPr marL="0" indent="0" algn="ctr">
              <a:buNone/>
            </a:pP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Chapter-2: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BJT and its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marL="0" indent="0" algn="ctr"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000" b="1" dirty="0">
                <a:solidFill>
                  <a:srgbClr val="003399"/>
                </a:solidFill>
              </a:rPr>
              <a:t>Module 3: Transistor  as  an Amplifier</a:t>
            </a:r>
          </a:p>
          <a:p>
            <a:pPr marL="0" indent="0" algn="ctr">
              <a:buNone/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400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altLang="en-US" sz="2400" b="1" dirty="0">
              <a:latin typeface="Arial" charset="0"/>
              <a:cs typeface="Arial" charset="0"/>
            </a:endParaRPr>
          </a:p>
          <a:p>
            <a:pPr marL="0" indent="0" algn="ctr">
              <a:buNone/>
            </a:pPr>
            <a:endParaRPr lang="en-US" altLang="en-US" sz="2400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altLang="en-US" sz="2400" b="1" dirty="0">
                <a:latin typeface="Arial" charset="0"/>
                <a:cs typeface="Arial" charset="0"/>
              </a:rPr>
              <a:t>Reference: </a:t>
            </a:r>
          </a:p>
          <a:p>
            <a:pPr marL="0" indent="0" algn="ctr">
              <a:buNone/>
            </a:pPr>
            <a:endParaRPr lang="en-US" altLang="en-US" sz="2400" b="1" dirty="0">
              <a:latin typeface="Arial" charset="0"/>
              <a:cs typeface="Arial" charset="0"/>
            </a:endParaRPr>
          </a:p>
          <a:p>
            <a:pPr marL="0" indent="0" algn="just">
              <a:buNone/>
            </a:pPr>
            <a:r>
              <a:rPr lang="en-IN" altLang="en-US" sz="2400" dirty="0">
                <a:latin typeface="Arial" charset="0"/>
                <a:cs typeface="Arial" charset="0"/>
              </a:rPr>
              <a:t>Robert L. </a:t>
            </a:r>
            <a:r>
              <a:rPr lang="en-IN" altLang="en-US" sz="2400" dirty="0" err="1">
                <a:latin typeface="Arial" charset="0"/>
                <a:cs typeface="Arial" charset="0"/>
              </a:rPr>
              <a:t>Boylestad</a:t>
            </a:r>
            <a:r>
              <a:rPr lang="en-IN" altLang="en-US" sz="2400" dirty="0">
                <a:latin typeface="Arial" charset="0"/>
                <a:cs typeface="Arial" charset="0"/>
              </a:rPr>
              <a:t>, Louis </a:t>
            </a:r>
            <a:r>
              <a:rPr lang="en-IN" altLang="en-US" sz="2400" dirty="0" err="1">
                <a:latin typeface="Arial" charset="0"/>
                <a:cs typeface="Arial" charset="0"/>
              </a:rPr>
              <a:t>Nashelsky</a:t>
            </a:r>
            <a:r>
              <a:rPr lang="en-IN" altLang="en-US" sz="2400" dirty="0">
                <a:latin typeface="Arial" charset="0"/>
                <a:cs typeface="Arial" charset="0"/>
              </a:rPr>
              <a:t>, Electronic Devices &amp; Circuit Theory, 11</a:t>
            </a:r>
            <a:r>
              <a:rPr lang="en-IN" altLang="en-US" sz="2400" baseline="30000" dirty="0">
                <a:latin typeface="Arial" charset="0"/>
                <a:cs typeface="Arial" charset="0"/>
              </a:rPr>
              <a:t>th</a:t>
            </a:r>
            <a:r>
              <a:rPr lang="en-IN" altLang="en-US" sz="2400" dirty="0">
                <a:latin typeface="Arial" charset="0"/>
                <a:cs typeface="Arial" charset="0"/>
              </a:rPr>
              <a:t> Edition, PHI, 2012</a:t>
            </a:r>
            <a:endParaRPr lang="en-US" alt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305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0" y="635001"/>
            <a:ext cx="8229600" cy="8270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Module-3 : Transistor as an </a:t>
            </a:r>
            <a:r>
              <a:rPr lang="en-US" dirty="0" smtClean="0">
                <a:solidFill>
                  <a:schemeClr val="accent2"/>
                </a:solidFill>
              </a:rPr>
              <a:t>Amplifier 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1895475" y="1219200"/>
            <a:ext cx="8229600" cy="434340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lnSpc>
                <a:spcPct val="170000"/>
              </a:lnSpc>
              <a:spcBef>
                <a:spcPct val="50000"/>
              </a:spcBef>
              <a:buNone/>
            </a:pPr>
            <a:r>
              <a:rPr lang="en-US" altLang="ko-KR" sz="12800" b="1" dirty="0">
                <a:latin typeface="Times New Roman" pitchFamily="18" charset="0"/>
                <a:ea typeface="굴림" charset="-127"/>
                <a:cs typeface="Times New Roman" pitchFamily="18" charset="0"/>
              </a:rPr>
              <a:t>Objectives</a:t>
            </a:r>
            <a:r>
              <a:rPr lang="en-US" altLang="ko-KR" sz="5900" dirty="0">
                <a:latin typeface="Times New Roman" pitchFamily="18" charset="0"/>
                <a:ea typeface="굴림" charset="-127"/>
                <a:cs typeface="Times New Roman" pitchFamily="18" charset="0"/>
              </a:rPr>
              <a:t> </a:t>
            </a:r>
          </a:p>
          <a:p>
            <a:pPr>
              <a:lnSpc>
                <a:spcPct val="17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IN" altLang="ko-KR" sz="9600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Discuss the basic concepts of an amplifier.</a:t>
            </a:r>
          </a:p>
          <a:p>
            <a:pPr>
              <a:lnSpc>
                <a:spcPct val="17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9600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Analyze the RC coupled amplifier circuit with and without feedback.</a:t>
            </a:r>
          </a:p>
          <a:p>
            <a:pPr>
              <a:lnSpc>
                <a:spcPct val="17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9600" dirty="0"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Plot the frequency response of an amplifier and define the bandwidth.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endParaRPr lang="en-US" altLang="ko-KR" dirty="0" smtClean="0">
              <a:latin typeface="Times New Roman" pitchFamily="18" charset="0"/>
              <a:ea typeface="굴림" charset="-127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altLang="ko-KR" dirty="0" smtClean="0">
              <a:latin typeface="Times New Roman" pitchFamily="18" charset="0"/>
              <a:ea typeface="굴림" charset="-127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endParaRPr lang="en-IN" altLang="ko-KR" dirty="0" smtClean="0">
              <a:latin typeface="Times New Roman" pitchFamily="18" charset="0"/>
              <a:ea typeface="굴림" charset="-127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endParaRPr lang="en-US" altLang="ko-KR" dirty="0" smtClean="0">
              <a:solidFill>
                <a:srgbClr val="003399"/>
              </a:solidFill>
              <a:latin typeface="Times New Roman" pitchFamily="18" charset="0"/>
              <a:ea typeface="굴림" charset="-127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endParaRPr lang="en-US" altLang="ko-KR" dirty="0" smtClean="0">
              <a:solidFill>
                <a:srgbClr val="003399"/>
              </a:solidFill>
              <a:latin typeface="Times New Roman" pitchFamily="18" charset="0"/>
              <a:ea typeface="굴림" charset="-127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endParaRPr lang="en-IN" altLang="ko-KR" dirty="0" smtClean="0">
              <a:solidFill>
                <a:srgbClr val="003399"/>
              </a:solidFill>
              <a:latin typeface="Times New Roman" pitchFamily="18" charset="0"/>
              <a:ea typeface="굴림" charset="-127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endParaRPr lang="en-IN" altLang="ko-KR" dirty="0">
              <a:solidFill>
                <a:srgbClr val="003399"/>
              </a:solidFill>
              <a:latin typeface="Times New Roman" pitchFamily="18" charset="0"/>
              <a:ea typeface="굴림" charset="-127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ko-KR" dirty="0" smtClean="0">
                <a:solidFill>
                  <a:srgbClr val="003399"/>
                </a:solidFill>
                <a:latin typeface="Times New Roman" pitchFamily="18" charset="0"/>
                <a:ea typeface="굴림" charset="-127"/>
              </a:rPr>
              <a:t>	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60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 Amplifier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95186"/>
            <a:ext cx="5181600" cy="4351338"/>
          </a:xfrm>
        </p:spPr>
        <p:txBody>
          <a:bodyPr/>
          <a:lstStyle/>
          <a:p>
            <a:pPr>
              <a:lnSpc>
                <a:spcPct val="17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ko-KR" dirty="0" smtClean="0">
                <a:ea typeface="굴림" charset="-127"/>
                <a:cs typeface="Arial" panose="020B0604020202020204" pitchFamily="34" charset="0"/>
              </a:rPr>
              <a:t>Base current is the input</a:t>
            </a:r>
          </a:p>
          <a:p>
            <a:pPr>
              <a:lnSpc>
                <a:spcPct val="17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ko-KR" dirty="0" smtClean="0">
                <a:ea typeface="굴림" charset="-127"/>
                <a:cs typeface="Arial" panose="020B0604020202020204" pitchFamily="34" charset="0"/>
              </a:rPr>
              <a:t>Collector current is the output</a:t>
            </a:r>
          </a:p>
          <a:p>
            <a:pPr>
              <a:lnSpc>
                <a:spcPct val="17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ko-KR" dirty="0" smtClean="0">
                <a:ea typeface="굴림" charset="-127"/>
                <a:cs typeface="Arial" panose="020B0604020202020204" pitchFamily="34" charset="0"/>
              </a:rPr>
              <a:t>BJT amplifies the input current as long as it is biased in active region</a:t>
            </a:r>
            <a:endParaRPr lang="en-US" altLang="ko-KR" dirty="0">
              <a:ea typeface="굴림" charset="-127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46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9503640" y="3239280"/>
              <a:ext cx="1619280" cy="639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2480" y="3228120"/>
                <a:ext cx="1640520" cy="6620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042" y="1333157"/>
            <a:ext cx="5079115" cy="403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1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 Amplifier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47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9503640" y="3239280"/>
              <a:ext cx="1619280" cy="639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2480" y="3228120"/>
                <a:ext cx="1640520" cy="6620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042" y="1333157"/>
            <a:ext cx="5079115" cy="403477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When Vin = 0  we get operating point I</a:t>
            </a:r>
            <a:r>
              <a:rPr lang="en-US" sz="1800" dirty="0" smtClean="0"/>
              <a:t>BQ</a:t>
            </a:r>
            <a:r>
              <a:rPr lang="en-US" dirty="0" smtClean="0"/>
              <a:t>, I</a:t>
            </a:r>
            <a:r>
              <a:rPr lang="en-US" sz="1800" dirty="0" smtClean="0"/>
              <a:t>CQ</a:t>
            </a:r>
            <a:r>
              <a:rPr lang="en-US" dirty="0" smtClean="0"/>
              <a:t>, V</a:t>
            </a:r>
            <a:r>
              <a:rPr lang="en-US" sz="1800" dirty="0" smtClean="0"/>
              <a:t>CEQ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2400" dirty="0" smtClean="0"/>
              <a:t>As Vin varies </a:t>
            </a:r>
            <a:r>
              <a:rPr lang="en-US" sz="2400" dirty="0" err="1" smtClean="0"/>
              <a:t>i</a:t>
            </a:r>
            <a:r>
              <a:rPr lang="en-US" sz="1800" dirty="0" err="1" smtClean="0"/>
              <a:t>B</a:t>
            </a:r>
            <a:r>
              <a:rPr lang="en-US" sz="2400" dirty="0" smtClean="0"/>
              <a:t>, </a:t>
            </a:r>
            <a:r>
              <a:rPr lang="en-US" sz="2400" dirty="0" err="1" smtClean="0"/>
              <a:t>ic</a:t>
            </a:r>
            <a:r>
              <a:rPr lang="en-US" sz="2400" dirty="0" smtClean="0"/>
              <a:t> and V</a:t>
            </a:r>
            <a:r>
              <a:rPr lang="en-US" sz="1800" dirty="0" smtClean="0"/>
              <a:t>CE</a:t>
            </a:r>
            <a:r>
              <a:rPr lang="en-US" sz="2400" dirty="0" smtClean="0"/>
              <a:t> varies around </a:t>
            </a:r>
            <a:r>
              <a:rPr lang="en-US" sz="2400" dirty="0"/>
              <a:t>I</a:t>
            </a:r>
            <a:r>
              <a:rPr lang="en-US" sz="1800" dirty="0"/>
              <a:t>BQ</a:t>
            </a:r>
            <a:r>
              <a:rPr lang="en-US" sz="2400" dirty="0"/>
              <a:t>, I</a:t>
            </a:r>
            <a:r>
              <a:rPr lang="en-US" sz="1800" dirty="0"/>
              <a:t>CQ</a:t>
            </a:r>
            <a:r>
              <a:rPr lang="en-US" sz="2400" dirty="0"/>
              <a:t>, </a:t>
            </a:r>
            <a:r>
              <a:rPr lang="en-US" sz="1800" dirty="0"/>
              <a:t>VCEQ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9786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 Amplifier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48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9503640" y="3239280"/>
              <a:ext cx="1619280" cy="639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2480" y="3228120"/>
                <a:ext cx="1640520" cy="6620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042" y="1333157"/>
            <a:ext cx="5079115" cy="403477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44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8655" y="789709"/>
                <a:ext cx="11499272" cy="53872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Output voltage will be amplified version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IN" dirty="0" smtClean="0"/>
                  <a:t> but 180 degree out of phase w.r.t input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IN" dirty="0" smtClean="0"/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          =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 smtClean="0"/>
                  <a:t>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IN" dirty="0" smtClean="0"/>
                  <a:t>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𝐶𝐸𝑄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655" y="789709"/>
                <a:ext cx="11499272" cy="5387254"/>
              </a:xfrm>
              <a:blipFill>
                <a:blip r:embed="rId3"/>
                <a:stretch>
                  <a:fillRect l="-1060" t="-19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49</a:t>
            </a:fld>
            <a:endParaRPr lang="en-IN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/>
          </p:nvPr>
        </p:nvGraphicFramePr>
        <p:xfrm>
          <a:off x="5981700" y="1651000"/>
          <a:ext cx="5257800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Bitmap Image" r:id="rId4" imgW="3153215" imgH="3952381" progId="PBrush">
                  <p:embed/>
                </p:oleObj>
              </mc:Choice>
              <mc:Fallback>
                <p:oleObj name="Bitmap Image" r:id="rId4" imgW="3153215" imgH="3952381" progId="PBrush">
                  <p:embed/>
                  <p:pic>
                    <p:nvPicPr>
                      <p:cNvPr id="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1651000"/>
                        <a:ext cx="5257800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28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0563" y="349252"/>
            <a:ext cx="10515600" cy="1325563"/>
          </a:xfrm>
        </p:spPr>
        <p:txBody>
          <a:bodyPr/>
          <a:lstStyle/>
          <a:p>
            <a:r>
              <a:rPr lang="en-US" sz="3600" dirty="0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505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Transistor symbols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/>
          </p:nvPr>
        </p:nvGraphicFramePr>
        <p:xfrm>
          <a:off x="2438400" y="2209801"/>
          <a:ext cx="6629400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Bitmap Image" r:id="rId3" imgW="3943440" imgH="1685880" progId="Paint.Picture">
                  <p:embed/>
                </p:oleObj>
              </mc:Choice>
              <mc:Fallback>
                <p:oleObj name="Bitmap Image" r:id="rId3" imgW="3943440" imgH="1685880" progId="Paint.Picture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09801"/>
                        <a:ext cx="6629400" cy="283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667000" y="5040869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NPN Transistor               PNP Transistor</a:t>
            </a:r>
          </a:p>
        </p:txBody>
      </p:sp>
    </p:spTree>
    <p:extLst>
      <p:ext uri="{BB962C8B-B14F-4D97-AF65-F5344CB8AC3E}">
        <p14:creationId xmlns:p14="http://schemas.microsoft.com/office/powerpoint/2010/main" val="12071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24000" y="6583364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0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10210800" y="6553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2800" y="301624"/>
            <a:ext cx="10515600" cy="1325563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CE RC Coupled Amplifier 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98600" y="995363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50</a:t>
            </a:fld>
            <a:endParaRPr lang="en-US" dirty="0"/>
          </a:p>
        </p:txBody>
      </p:sp>
      <p:pic>
        <p:nvPicPr>
          <p:cNvPr id="12" name="Picture 4" descr="縼;U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193801"/>
            <a:ext cx="5867400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033587"/>
            <a:ext cx="10515600" cy="435133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58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RC </a:t>
            </a:r>
            <a:r>
              <a:rPr lang="en-US" dirty="0">
                <a:solidFill>
                  <a:schemeClr val="accent2"/>
                </a:solidFill>
              </a:rPr>
              <a:t>Coupled Amplifier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40782" cy="4351338"/>
          </a:xfrm>
        </p:spPr>
        <p:txBody>
          <a:bodyPr/>
          <a:lstStyle/>
          <a:p>
            <a:r>
              <a:rPr lang="en-US" dirty="0" smtClean="0"/>
              <a:t>R</a:t>
            </a:r>
            <a:r>
              <a:rPr lang="en-US" sz="2000" dirty="0" smtClean="0"/>
              <a:t>1</a:t>
            </a:r>
            <a:r>
              <a:rPr lang="en-US" dirty="0" smtClean="0"/>
              <a:t>, R</a:t>
            </a:r>
            <a:r>
              <a:rPr lang="en-US" sz="2000" dirty="0" smtClean="0"/>
              <a:t>2</a:t>
            </a:r>
            <a:r>
              <a:rPr lang="en-US" dirty="0" smtClean="0"/>
              <a:t>, </a:t>
            </a:r>
            <a:r>
              <a:rPr lang="en-US" dirty="0" err="1" smtClean="0"/>
              <a:t>Rc</a:t>
            </a:r>
            <a:r>
              <a:rPr lang="en-US" dirty="0" smtClean="0"/>
              <a:t>, R</a:t>
            </a:r>
            <a:r>
              <a:rPr lang="en-US" sz="2000" dirty="0" smtClean="0"/>
              <a:t>E</a:t>
            </a:r>
            <a:r>
              <a:rPr lang="en-US" dirty="0" smtClean="0"/>
              <a:t> used for biasing to select Q point</a:t>
            </a:r>
          </a:p>
          <a:p>
            <a:r>
              <a:rPr lang="en-US" dirty="0" smtClean="0"/>
              <a:t>Capacitors are used for blocking DC</a:t>
            </a:r>
          </a:p>
          <a:p>
            <a:r>
              <a:rPr lang="en-US" dirty="0" smtClean="0"/>
              <a:t>Cc coupling capacitor and C</a:t>
            </a:r>
            <a:r>
              <a:rPr lang="en-US" sz="2000" dirty="0" smtClean="0"/>
              <a:t>E</a:t>
            </a:r>
            <a:r>
              <a:rPr lang="en-US" dirty="0" smtClean="0"/>
              <a:t> emitter bypass capacitor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51</a:t>
            </a:fld>
            <a:endParaRPr lang="en-IN"/>
          </a:p>
        </p:txBody>
      </p:sp>
      <p:pic>
        <p:nvPicPr>
          <p:cNvPr id="6" name="Picture 4" descr="縼;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73" y="1357384"/>
            <a:ext cx="3949874" cy="321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7914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RC Coupled Amplifier-Feedback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sz="2000" dirty="0" smtClean="0"/>
              <a:t>E</a:t>
            </a:r>
            <a:r>
              <a:rPr lang="en-US" dirty="0" smtClean="0"/>
              <a:t> is present, No feedback</a:t>
            </a:r>
          </a:p>
          <a:p>
            <a:pPr lvl="1"/>
            <a:r>
              <a:rPr lang="en-US" dirty="0"/>
              <a:t>Large gain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Without C</a:t>
            </a:r>
            <a:r>
              <a:rPr lang="en-US" sz="1800" dirty="0" smtClean="0"/>
              <a:t>E</a:t>
            </a:r>
            <a:r>
              <a:rPr lang="en-US" dirty="0" smtClean="0"/>
              <a:t>, there is feedback</a:t>
            </a:r>
          </a:p>
          <a:p>
            <a:pPr lvl="1"/>
            <a:r>
              <a:rPr lang="en-US" dirty="0" smtClean="0"/>
              <a:t>Gain reduces</a:t>
            </a:r>
            <a:endParaRPr lang="en-IN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52</a:t>
            </a:fld>
            <a:endParaRPr lang="en-IN"/>
          </a:p>
        </p:txBody>
      </p:sp>
      <p:pic>
        <p:nvPicPr>
          <p:cNvPr id="6" name="Picture 4" descr="縼;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748" y="1444733"/>
            <a:ext cx="3949874" cy="321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185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Frequency Response of RC coupled Amplifier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53</a:t>
            </a:fld>
            <a:endParaRPr lang="en-IN"/>
          </a:p>
        </p:txBody>
      </p:sp>
      <p:pic>
        <p:nvPicPr>
          <p:cNvPr id="6" name="Picture 4" descr="縼;U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748" y="1444733"/>
            <a:ext cx="3949874" cy="321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versus gain plot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617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24000" y="6583364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0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10210800" y="6553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34891" y="794"/>
            <a:ext cx="10515600" cy="1325563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Frequency Response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0" y="762000"/>
            <a:ext cx="8843169" cy="762000"/>
          </a:xfrm>
        </p:spPr>
        <p:txBody>
          <a:bodyPr>
            <a:noAutofit/>
          </a:bodyPr>
          <a:lstStyle/>
          <a:p>
            <a:pPr lvl="1" algn="just">
              <a:spcBef>
                <a:spcPct val="50000"/>
              </a:spcBef>
              <a:buFont typeface="Wingdings" pitchFamily="2" charset="2"/>
              <a:buChar char="§"/>
            </a:pPr>
            <a:r>
              <a:rPr lang="en-IN" sz="2800" dirty="0"/>
              <a:t>Frequency response of amplifier: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§"/>
            </a:pPr>
            <a:endParaRPr lang="en-US" sz="2800" dirty="0"/>
          </a:p>
          <a:p>
            <a:pPr lvl="1" algn="just">
              <a:spcBef>
                <a:spcPct val="50000"/>
              </a:spcBef>
              <a:buFont typeface="Wingdings" pitchFamily="2" charset="2"/>
              <a:buChar char="§"/>
            </a:pPr>
            <a:endParaRPr lang="en-US" sz="2800" dirty="0"/>
          </a:p>
          <a:p>
            <a:pPr lvl="1" algn="just">
              <a:spcBef>
                <a:spcPct val="50000"/>
              </a:spcBef>
              <a:buFont typeface="Wingdings" pitchFamily="2" charset="2"/>
              <a:buChar char="§"/>
            </a:pPr>
            <a:endParaRPr lang="en-US" sz="2800" dirty="0"/>
          </a:p>
          <a:p>
            <a:pPr lvl="1" algn="just">
              <a:spcBef>
                <a:spcPct val="50000"/>
              </a:spcBef>
              <a:buFont typeface="Wingdings" pitchFamily="2" charset="2"/>
              <a:buChar char="§"/>
            </a:pPr>
            <a:endParaRPr lang="en-US" sz="2800" dirty="0"/>
          </a:p>
          <a:p>
            <a:pPr marL="457200" lvl="1" indent="0" algn="just">
              <a:spcBef>
                <a:spcPct val="50000"/>
              </a:spcBef>
              <a:buNone/>
            </a:pPr>
            <a:endParaRPr lang="en-US" sz="2800" dirty="0"/>
          </a:p>
          <a:p>
            <a:pPr marL="0" indent="0" algn="just">
              <a:buNone/>
            </a:pPr>
            <a:endParaRPr lang="en-IN" dirty="0"/>
          </a:p>
          <a:p>
            <a:pPr marL="849313" lvl="1" indent="-449263" algn="just"/>
            <a:endParaRPr lang="en-IN" sz="2800" dirty="0" smtClean="0"/>
          </a:p>
          <a:p>
            <a:pPr marL="849313" lvl="1" indent="-449263" algn="just"/>
            <a:r>
              <a:rPr lang="en-IN" sz="2800" dirty="0" smtClean="0"/>
              <a:t>Low frequency, mid-band frequency and high frequency region</a:t>
            </a:r>
          </a:p>
          <a:p>
            <a:pPr marL="849313" lvl="1" indent="-449263" algn="just"/>
            <a:r>
              <a:rPr lang="en-IN" sz="2800" dirty="0" smtClean="0"/>
              <a:t>Bandwidth </a:t>
            </a:r>
            <a:r>
              <a:rPr lang="en-IN" sz="2800" dirty="0"/>
              <a:t>of amplifier :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sz="2800" dirty="0"/>
              <a:t>f</a:t>
            </a:r>
            <a:r>
              <a:rPr lang="en-US" sz="2800" baseline="-25000" dirty="0"/>
              <a:t>H </a:t>
            </a:r>
            <a:r>
              <a:rPr lang="en-US" sz="2800" dirty="0"/>
              <a:t>- </a:t>
            </a:r>
            <a:r>
              <a:rPr lang="en-US" sz="2800" dirty="0" err="1"/>
              <a:t>f</a:t>
            </a:r>
            <a:r>
              <a:rPr lang="en-US" sz="2800" baseline="-25000" dirty="0" err="1"/>
              <a:t>L</a:t>
            </a:r>
            <a:r>
              <a:rPr lang="en-US" sz="2800" dirty="0" err="1"/>
              <a:t>.</a:t>
            </a:r>
            <a:endParaRPr lang="en-US" sz="2800" dirty="0"/>
          </a:p>
          <a:p>
            <a:pPr marL="457200" lvl="1" indent="0" algn="just">
              <a:spcBef>
                <a:spcPct val="50000"/>
              </a:spcBef>
              <a:buNone/>
            </a:pPr>
            <a:endParaRPr lang="en-IN" sz="2800" dirty="0"/>
          </a:p>
          <a:p>
            <a:pPr marL="0" indent="0" algn="just">
              <a:spcBef>
                <a:spcPct val="50000"/>
              </a:spcBef>
              <a:buNone/>
            </a:pPr>
            <a:r>
              <a:rPr lang="en-IN" dirty="0" smtClean="0">
                <a:solidFill>
                  <a:srgbClr val="003399"/>
                </a:solidFill>
              </a:rPr>
              <a:t> </a:t>
            </a:r>
          </a:p>
          <a:p>
            <a:pPr marL="0" indent="0">
              <a:spcBef>
                <a:spcPct val="50000"/>
              </a:spcBef>
              <a:buNone/>
            </a:pPr>
            <a:endParaRPr lang="en-US" dirty="0" smtClean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2400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/>
          </p:nvPr>
        </p:nvGraphicFramePr>
        <p:xfrm>
          <a:off x="2438400" y="1371600"/>
          <a:ext cx="73914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Bitmap Image" r:id="rId4" imgW="6830378" imgH="2629267" progId="PBrush">
                  <p:embed/>
                </p:oleObj>
              </mc:Choice>
              <mc:Fallback>
                <p:oleObj name="Bitmap Image" r:id="rId4" imgW="6830378" imgH="2629267" progId="PBrush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71600"/>
                        <a:ext cx="73914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687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24000" y="6583364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0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10210800" y="6553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35600" y="-3969"/>
            <a:ext cx="10515600" cy="1325563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Transistor </a:t>
            </a:r>
            <a:r>
              <a:rPr lang="en-US" sz="4000" dirty="0">
                <a:solidFill>
                  <a:schemeClr val="accent2"/>
                </a:solidFill>
              </a:rPr>
              <a:t>Amplifier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0" y="842962"/>
            <a:ext cx="8843169" cy="4110038"/>
          </a:xfrm>
        </p:spPr>
        <p:txBody>
          <a:bodyPr>
            <a:noAutofit/>
          </a:bodyPr>
          <a:lstStyle/>
          <a:p>
            <a:pPr lvl="1" algn="just">
              <a:spcBef>
                <a:spcPct val="50000"/>
              </a:spcBef>
              <a:buFont typeface="Wingdings" pitchFamily="2" charset="2"/>
              <a:buChar char="§"/>
            </a:pPr>
            <a:r>
              <a:rPr lang="en-IN" sz="2800" dirty="0"/>
              <a:t>Frequency response of amplifier:</a:t>
            </a:r>
          </a:p>
          <a:p>
            <a:pPr marL="457200" lvl="1" indent="0" algn="just">
              <a:spcBef>
                <a:spcPct val="50000"/>
              </a:spcBef>
              <a:buNone/>
            </a:pPr>
            <a:endParaRPr lang="en-US" sz="2800" dirty="0"/>
          </a:p>
          <a:p>
            <a:pPr lvl="1" algn="just">
              <a:spcBef>
                <a:spcPct val="50000"/>
              </a:spcBef>
              <a:buFont typeface="Wingdings" pitchFamily="2" charset="2"/>
              <a:buChar char="§"/>
            </a:pPr>
            <a:endParaRPr lang="en-US" sz="2800" dirty="0"/>
          </a:p>
          <a:p>
            <a:pPr lvl="1" algn="just">
              <a:spcBef>
                <a:spcPct val="50000"/>
              </a:spcBef>
              <a:buFont typeface="Wingdings" pitchFamily="2" charset="2"/>
              <a:buChar char="§"/>
            </a:pPr>
            <a:endParaRPr lang="en-US" sz="2800" dirty="0"/>
          </a:p>
          <a:p>
            <a:pPr lvl="1" algn="just">
              <a:spcBef>
                <a:spcPct val="50000"/>
              </a:spcBef>
              <a:buFont typeface="Wingdings" pitchFamily="2" charset="2"/>
              <a:buChar char="§"/>
            </a:pPr>
            <a:endParaRPr lang="en-US" sz="2800" dirty="0"/>
          </a:p>
          <a:p>
            <a:pPr marL="457200" lvl="1" indent="0" algn="just">
              <a:spcBef>
                <a:spcPct val="50000"/>
              </a:spcBef>
              <a:buNone/>
            </a:pPr>
            <a:endParaRPr lang="en-US" sz="2800" dirty="0"/>
          </a:p>
          <a:p>
            <a:pPr marL="0" indent="0" algn="just">
              <a:buNone/>
            </a:pPr>
            <a:endParaRPr lang="en-IN" dirty="0"/>
          </a:p>
          <a:p>
            <a:pPr marL="849313" lvl="1" indent="-449263" algn="just"/>
            <a:r>
              <a:rPr lang="en-IN" sz="2800" dirty="0"/>
              <a:t>Bandwidth of amplifier :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sz="2800" dirty="0"/>
              <a:t>f</a:t>
            </a:r>
            <a:r>
              <a:rPr lang="en-US" sz="2800" baseline="-25000" dirty="0"/>
              <a:t>H </a:t>
            </a:r>
            <a:r>
              <a:rPr lang="en-US" sz="2800" dirty="0"/>
              <a:t>- </a:t>
            </a:r>
            <a:r>
              <a:rPr lang="en-US" sz="2800" dirty="0" err="1"/>
              <a:t>f</a:t>
            </a:r>
            <a:r>
              <a:rPr lang="en-US" sz="2800" baseline="-25000" dirty="0" err="1"/>
              <a:t>L</a:t>
            </a:r>
            <a:r>
              <a:rPr lang="en-US" sz="2800" dirty="0" err="1"/>
              <a:t>.</a:t>
            </a:r>
            <a:endParaRPr lang="en-US" sz="2800" dirty="0"/>
          </a:p>
          <a:p>
            <a:pPr marL="400050" lvl="1" indent="0" algn="ctr">
              <a:buNone/>
            </a:pPr>
            <a:r>
              <a:rPr lang="en-IN" sz="2800" dirty="0">
                <a:hlinkClick r:id="rId3" action="ppaction://hlinkfile"/>
              </a:rPr>
              <a:t>link\</a:t>
            </a:r>
            <a:r>
              <a:rPr lang="en-IN" sz="2800" dirty="0" err="1">
                <a:hlinkClick r:id="rId3" action="ppaction://hlinkfile"/>
              </a:rPr>
              <a:t>freqency</a:t>
            </a:r>
            <a:r>
              <a:rPr lang="en-IN" sz="2800" dirty="0">
                <a:hlinkClick r:id="rId3" action="ppaction://hlinkfile"/>
              </a:rPr>
              <a:t> response.docx</a:t>
            </a:r>
            <a:endParaRPr lang="en-IN" sz="2800" dirty="0"/>
          </a:p>
          <a:p>
            <a:pPr lvl="1" algn="just">
              <a:spcBef>
                <a:spcPct val="50000"/>
              </a:spcBef>
              <a:buFont typeface="Wingdings" pitchFamily="2" charset="2"/>
              <a:buChar char="§"/>
            </a:pPr>
            <a:endParaRPr lang="en-IN" sz="2800" dirty="0"/>
          </a:p>
          <a:p>
            <a:pPr marL="0" indent="0" algn="just">
              <a:spcBef>
                <a:spcPct val="50000"/>
              </a:spcBef>
              <a:buNone/>
            </a:pPr>
            <a:r>
              <a:rPr lang="en-IN" dirty="0" smtClean="0">
                <a:solidFill>
                  <a:srgbClr val="003399"/>
                </a:solidFill>
              </a:rPr>
              <a:t> </a:t>
            </a:r>
          </a:p>
          <a:p>
            <a:pPr marL="0" indent="0">
              <a:spcBef>
                <a:spcPct val="50000"/>
              </a:spcBef>
              <a:buNone/>
            </a:pPr>
            <a:endParaRPr lang="en-US" dirty="0" smtClean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2400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55</a:t>
            </a:fld>
            <a:endParaRPr 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420" y="1550988"/>
            <a:ext cx="7180211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6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Electronics and Communication Engineering,</a:t>
            </a:r>
          </a:p>
          <a:p>
            <a:pPr>
              <a:defRPr/>
            </a:pPr>
            <a:r>
              <a:rPr lang="en-US" smtClean="0"/>
              <a:t>Manipal Institute of Technology, Manipal, INDIA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3637" y="332509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Transistor Amplifier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295401"/>
            <a:ext cx="8229600" cy="4830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</a:rPr>
              <a:t>Analysis of frequency response curve</a:t>
            </a: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</a:rPr>
              <a:t>At very low frequencies, reactance of coupling capacitors is high, hence there is loss of signal voltage across capacitors, resulting in reduced gain</a:t>
            </a: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</a:rPr>
              <a:t>Also at low frequencies, emitter bypass capacitor does not fully bypass the ac emitter current, hence more ac voltage drop develops across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E</a:t>
            </a:r>
            <a:r>
              <a:rPr lang="en-US" altLang="en-US" dirty="0">
                <a:latin typeface="Times New Roman" panose="02020603050405020304" pitchFamily="18" charset="0"/>
              </a:rPr>
              <a:t>, resulting in reduced gain</a:t>
            </a: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</a:rPr>
              <a:t>At very high frequencies, reactance of junction capacitances will become low. This offers low reactance path for signal to ground, thus reducing voltage gain.</a:t>
            </a: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</a:rPr>
              <a:t>At mid frequencies, gain is maximum and constant</a:t>
            </a:r>
          </a:p>
        </p:txBody>
      </p:sp>
    </p:spTree>
    <p:extLst>
      <p:ext uri="{BB962C8B-B14F-4D97-AF65-F5344CB8AC3E}">
        <p14:creationId xmlns:p14="http://schemas.microsoft.com/office/powerpoint/2010/main" val="158322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24000" y="6583364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0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10210800" y="6553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35600" y="15875"/>
            <a:ext cx="10515600" cy="1325563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Multistage Amplifier 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1" y="762001"/>
            <a:ext cx="9169399" cy="3188335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IN" dirty="0"/>
              <a:t>Gain </a:t>
            </a:r>
            <a:r>
              <a:rPr lang="en-IN" dirty="0" smtClean="0"/>
              <a:t>in decibels,</a:t>
            </a:r>
            <a:endParaRPr lang="en-IN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en-IN" dirty="0" smtClean="0"/>
              <a:t>         (</a:t>
            </a:r>
            <a:r>
              <a:rPr lang="en-IN" dirty="0"/>
              <a:t>A</a:t>
            </a:r>
            <a:r>
              <a:rPr lang="en-IN" baseline="-25000" dirty="0"/>
              <a:t>V</a:t>
            </a:r>
            <a:r>
              <a:rPr lang="en-IN" dirty="0"/>
              <a:t>)</a:t>
            </a:r>
            <a:r>
              <a:rPr lang="en-IN" baseline="-25000" dirty="0"/>
              <a:t>dB</a:t>
            </a:r>
            <a:r>
              <a:rPr lang="en-IN" dirty="0"/>
              <a:t> = 20 log</a:t>
            </a:r>
            <a:r>
              <a:rPr lang="en-IN" baseline="-25000" dirty="0"/>
              <a:t>10</a:t>
            </a:r>
            <a:r>
              <a:rPr lang="en-IN" dirty="0"/>
              <a:t> | A</a:t>
            </a:r>
            <a:r>
              <a:rPr lang="en-IN" baseline="-25000" dirty="0"/>
              <a:t>V</a:t>
            </a:r>
            <a:r>
              <a:rPr lang="en-IN" dirty="0"/>
              <a:t> </a:t>
            </a:r>
            <a:r>
              <a:rPr lang="en-IN" dirty="0" smtClean="0"/>
              <a:t>|</a:t>
            </a:r>
          </a:p>
          <a:p>
            <a:pPr algn="just">
              <a:spcBef>
                <a:spcPts val="600"/>
              </a:spcBef>
            </a:pPr>
            <a:r>
              <a:rPr lang="en-IN" dirty="0" smtClean="0"/>
              <a:t>  Multistage transistor</a:t>
            </a:r>
            <a:endParaRPr lang="en-IN" dirty="0"/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endParaRPr lang="en-IN" dirty="0">
              <a:solidFill>
                <a:srgbClr val="003399"/>
              </a:solidFill>
            </a:endParaRPr>
          </a:p>
          <a:p>
            <a:pPr algn="just">
              <a:spcBef>
                <a:spcPct val="50000"/>
              </a:spcBef>
              <a:buFont typeface="Arial" pitchFamily="34" charset="0"/>
              <a:buChar char="•"/>
            </a:pPr>
            <a:endParaRPr lang="en-IN" dirty="0">
              <a:solidFill>
                <a:srgbClr val="003399"/>
              </a:solidFill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 smtClean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2400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57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581400" y="4724400"/>
          <a:ext cx="29718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4" imgW="1333500" imgH="228600" progId="Equation.3">
                  <p:embed/>
                </p:oleObj>
              </mc:Choice>
              <mc:Fallback>
                <p:oleObj name="Equation" r:id="rId4" imgW="133350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724400"/>
                        <a:ext cx="2971800" cy="509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198814" y="5334000"/>
          <a:ext cx="55641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6" imgW="2565360" imgH="228600" progId="Equation.3">
                  <p:embed/>
                </p:oleObj>
              </mc:Choice>
              <mc:Fallback>
                <p:oleObj name="Equation" r:id="rId6" imgW="256536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4" y="5334000"/>
                        <a:ext cx="5564187" cy="495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6" y="2362200"/>
            <a:ext cx="7165975" cy="20574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3832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3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Stage RC Coupled Amplifier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58</a:t>
            </a:fld>
            <a:endParaRPr lang="en-IN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77" y="1503074"/>
            <a:ext cx="8125991" cy="4274271"/>
          </a:xfrm>
        </p:spPr>
      </p:pic>
    </p:spTree>
    <p:extLst>
      <p:ext uri="{BB962C8B-B14F-4D97-AF65-F5344CB8AC3E}">
        <p14:creationId xmlns:p14="http://schemas.microsoft.com/office/powerpoint/2010/main" val="131683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052945"/>
            <a:ext cx="11139054" cy="512401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Q1.An amplifier is known to have a power gain of 40dB. If the output power is 4W, determine the input power.				</a:t>
            </a:r>
            <a:r>
              <a:rPr lang="en-IN" dirty="0" smtClean="0">
                <a:solidFill>
                  <a:srgbClr val="FF0000"/>
                </a:solidFill>
              </a:rPr>
              <a:t>(Ans:0.4mW)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0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2400" y="273843"/>
            <a:ext cx="8229600" cy="1265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dirty="0" smtClean="0">
                <a:solidFill>
                  <a:schemeClr val="accent2"/>
                </a:solidFill>
              </a:rPr>
              <a:t>Transistor Operation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5745" y="990600"/>
            <a:ext cx="11111345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sz="2400" dirty="0" smtClean="0">
                <a:latin typeface="Times New Roman" panose="02020603050405020304" pitchFamily="18" charset="0"/>
              </a:rPr>
              <a:t>Depending </a:t>
            </a:r>
            <a:r>
              <a:rPr lang="en-US" altLang="en-US" sz="2400" dirty="0">
                <a:latin typeface="Times New Roman" panose="02020603050405020304" pitchFamily="18" charset="0"/>
              </a:rPr>
              <a:t>upon the bias condition (forward or reverse) of each of  the two junctions, different regions of operation for the BJT are obtained</a:t>
            </a:r>
          </a:p>
          <a:p>
            <a:pPr eaLnBrk="1" hangingPunct="1"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595745" y="4761704"/>
            <a:ext cx="113330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region- transistor operating as an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 (linear region) 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Saturation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cutoff region- Switching applications, e.g. in logic circuits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182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19" y="2412205"/>
            <a:ext cx="60769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3366655" y="2412205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Region</a:t>
            </a:r>
            <a:endParaRPr lang="en-IN" altLang="en-US" b="1" dirty="0"/>
          </a:p>
        </p:txBody>
      </p:sp>
    </p:spTree>
    <p:extLst>
      <p:ext uri="{BB962C8B-B14F-4D97-AF65-F5344CB8AC3E}">
        <p14:creationId xmlns:p14="http://schemas.microsoft.com/office/powerpoint/2010/main" val="211736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052945"/>
            <a:ext cx="11139054" cy="512401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Q2.What </a:t>
            </a:r>
            <a:r>
              <a:rPr lang="en-IN" dirty="0"/>
              <a:t>output power is obtained from an amplifier whose power gain is 55 dB, when the input power is 1 </a:t>
            </a:r>
            <a:r>
              <a:rPr lang="en-IN" dirty="0" err="1"/>
              <a:t>mW</a:t>
            </a:r>
            <a:r>
              <a:rPr lang="en-IN" dirty="0"/>
              <a:t>? (</a:t>
            </a:r>
            <a:r>
              <a:rPr lang="en-IN" dirty="0" err="1"/>
              <a:t>Ans</a:t>
            </a:r>
            <a:r>
              <a:rPr lang="en-IN" dirty="0"/>
              <a:t>: 316.23W) 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803564"/>
            <a:ext cx="11388436" cy="537339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Q3. </a:t>
            </a:r>
            <a:r>
              <a:rPr lang="en-IN" dirty="0"/>
              <a:t>In a three-stage amplifier, the voltage gain of first stage is 40 dB, gain of second stage is </a:t>
            </a:r>
            <a:r>
              <a:rPr lang="en-IN" dirty="0" smtClean="0"/>
              <a:t>200 and </a:t>
            </a:r>
            <a:r>
              <a:rPr lang="en-IN" dirty="0"/>
              <a:t>that of third stage is 0 </a:t>
            </a:r>
            <a:r>
              <a:rPr lang="en-IN" dirty="0" err="1"/>
              <a:t>dB.</a:t>
            </a:r>
            <a:r>
              <a:rPr lang="en-IN" dirty="0"/>
              <a:t> Find the overall gain of the amplifier.(</a:t>
            </a:r>
            <a:r>
              <a:rPr lang="en-IN" dirty="0" err="1"/>
              <a:t>Ans</a:t>
            </a:r>
            <a:r>
              <a:rPr lang="en-IN" dirty="0"/>
              <a:t>: </a:t>
            </a:r>
            <a:r>
              <a:rPr lang="en-IN" dirty="0" smtClean="0"/>
              <a:t>86.02dB)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1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Electronics and Communication Engineering,</a:t>
            </a:r>
          </a:p>
          <a:p>
            <a:pPr>
              <a:defRPr/>
            </a:pPr>
            <a:r>
              <a:rPr lang="en-US" smtClean="0"/>
              <a:t>Manipal Institute of Technology, Manipal, INDIA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-1" y="801858"/>
            <a:ext cx="11732455" cy="537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4. A </a:t>
            </a:r>
            <a:r>
              <a:rPr lang="en-US" altLang="en-US" sz="2400" dirty="0">
                <a:latin typeface="Times New Roman" panose="02020603050405020304" pitchFamily="18" charset="0"/>
              </a:rPr>
              <a:t>three-stage amplifier circuit has first stage gain of 45 dB, second stage gain of 50 dB and third stage gain of –5 </a:t>
            </a:r>
            <a:r>
              <a:rPr lang="en-US" altLang="en-US" sz="2400" dirty="0" err="1">
                <a:latin typeface="Times New Roman" panose="02020603050405020304" pitchFamily="18" charset="0"/>
              </a:rPr>
              <a:t>dB.</a:t>
            </a:r>
            <a:r>
              <a:rPr lang="en-US" altLang="en-US" sz="2400" dirty="0">
                <a:latin typeface="Times New Roman" panose="02020603050405020304" pitchFamily="18" charset="0"/>
              </a:rPr>
              <a:t>  What is the overall gain?  If input to the first stage is 0.1mV, what is the output of final stage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?        							(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Ans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: 3.162V)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01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540327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 as a switch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63</a:t>
            </a:fld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330" y="1929174"/>
            <a:ext cx="70389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24000" y="6583364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0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10210800" y="6553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53740" y="115092"/>
            <a:ext cx="10515600" cy="1325563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Transistor as </a:t>
            </a:r>
            <a:r>
              <a:rPr lang="en-IN" sz="4000" dirty="0" smtClean="0">
                <a:solidFill>
                  <a:schemeClr val="accent2"/>
                </a:solidFill>
              </a:rPr>
              <a:t>LED </a:t>
            </a:r>
            <a:r>
              <a:rPr lang="en-IN" sz="4000" dirty="0">
                <a:solidFill>
                  <a:schemeClr val="accent2"/>
                </a:solidFill>
              </a:rPr>
              <a:t>driver </a:t>
            </a:r>
            <a:r>
              <a:rPr lang="en-US" sz="4000" dirty="0" smtClean="0">
                <a:solidFill>
                  <a:schemeClr val="accent2"/>
                </a:solidFill>
              </a:rPr>
              <a:t> 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2400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64</a:t>
            </a:fld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40" y="914400"/>
            <a:ext cx="535686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94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524280"/>
            <a:ext cx="10515600" cy="1325563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Transistor as Inverter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65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187062"/>
            <a:ext cx="7391400" cy="483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1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582" y="600869"/>
            <a:ext cx="10515600" cy="1325563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/>
                </a:solidFill>
              </a:rPr>
              <a:t>NPN TRANSISTOR OPERATION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/>
          </p:nvPr>
        </p:nvGraphicFramePr>
        <p:xfrm>
          <a:off x="3429000" y="4343401"/>
          <a:ext cx="42672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Bitmap Image" r:id="rId4" imgW="3390476" imgH="704948" progId="Paint.Picture">
                  <p:embed/>
                </p:oleObj>
              </mc:Choice>
              <mc:Fallback>
                <p:oleObj name="Bitmap Image" r:id="rId4" imgW="3390476" imgH="704948" progId="Paint.Picture">
                  <p:embed/>
                  <p:pic>
                    <p:nvPicPr>
                      <p:cNvPr id="6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43401"/>
                        <a:ext cx="42672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667000" y="5334001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hlinkClick r:id="rId6"/>
              </a:rPr>
              <a:t>http://www.learnabout-electronics.org/bipolar_junction_transistors_05.php</a:t>
            </a:r>
            <a:endParaRPr lang="en-US" i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452199"/>
            <a:ext cx="10515600" cy="52692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altLang="en-US" sz="2000" dirty="0" smtClean="0">
              <a:latin typeface="Times New Roman" panose="02020603050405020304" pitchFamily="18" charset="0"/>
            </a:endParaRPr>
          </a:p>
          <a:p>
            <a:endParaRPr lang="en-US" altLang="en-US" sz="2000" dirty="0">
              <a:latin typeface="Times New Roman" panose="02020603050405020304" pitchFamily="18" charset="0"/>
            </a:endParaRPr>
          </a:p>
          <a:p>
            <a:r>
              <a:rPr lang="en-US" altLang="en-US" sz="2000" dirty="0" smtClean="0">
                <a:latin typeface="Times New Roman" panose="02020603050405020304" pitchFamily="18" charset="0"/>
              </a:rPr>
              <a:t>Operation </a:t>
            </a:r>
            <a:r>
              <a:rPr lang="en-US" altLang="en-US" sz="2000" dirty="0">
                <a:latin typeface="Times New Roman" panose="02020603050405020304" pitchFamily="18" charset="0"/>
              </a:rPr>
              <a:t>of NPN transistor and PNP is similar with roles of free electrons and holes interchanged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1337" y="1685926"/>
            <a:ext cx="54197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7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407" y="442047"/>
            <a:ext cx="10515600" cy="1325563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/>
                </a:solidFill>
              </a:rPr>
              <a:t>CURRENTS IN TRANSISTOR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6416" y="1219200"/>
            <a:ext cx="9289619" cy="5181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both NPN and PNP transistor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					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Collector current: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: Current due to injected charge carriers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</a:p>
          <a:p>
            <a:pPr marL="457200" lvl="1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emitter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Current due to thermally generated minority 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carriers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42" name="Object 42"/>
          <p:cNvGraphicFramePr>
            <a:graphicFrameLocks noGrp="1" noChangeAspect="1"/>
          </p:cNvGraphicFramePr>
          <p:nvPr>
            <p:extLst/>
          </p:nvPr>
        </p:nvGraphicFramePr>
        <p:xfrm>
          <a:off x="4947503" y="1676401"/>
          <a:ext cx="1447800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Equation" r:id="rId4" imgW="761669" imgH="228501" progId="Equation.3">
                  <p:embed/>
                </p:oleObj>
              </mc:Choice>
              <mc:Fallback>
                <p:oleObj name="Equation" r:id="rId4" imgW="761669" imgH="228501" progId="Equation.3">
                  <p:embed/>
                  <p:pic>
                    <p:nvPicPr>
                      <p:cNvPr id="42" name="Object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7503" y="1676401"/>
                        <a:ext cx="1447800" cy="45719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Grp="1" noChangeAspect="1"/>
          </p:cNvGraphicFramePr>
          <p:nvPr>
            <p:extLst/>
          </p:nvPr>
        </p:nvGraphicFramePr>
        <p:xfrm>
          <a:off x="5580064" y="2555875"/>
          <a:ext cx="18684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Equation" r:id="rId6" imgW="901440" imgH="228600" progId="Equation.3">
                  <p:embed/>
                </p:oleObj>
              </mc:Choice>
              <mc:Fallback>
                <p:oleObj name="Equation" r:id="rId6" imgW="901440" imgH="228600" progId="Equation.3">
                  <p:embed/>
                  <p:pic>
                    <p:nvPicPr>
                      <p:cNvPr id="8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4" y="2555875"/>
                        <a:ext cx="1868487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751139" y="3024189"/>
          <a:ext cx="4730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name="Equation" r:id="rId8" imgW="253800" imgH="215640" progId="Equation.3">
                  <p:embed/>
                </p:oleObj>
              </mc:Choice>
              <mc:Fallback>
                <p:oleObj name="Equation" r:id="rId8" imgW="253800" imgH="2156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51139" y="3024189"/>
                        <a:ext cx="473075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682876" y="3810001"/>
          <a:ext cx="3730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Equation" r:id="rId10" imgW="241200" imgH="228600" progId="Equation.3">
                  <p:embed/>
                </p:oleObj>
              </mc:Choice>
              <mc:Fallback>
                <p:oleObj name="Equation" r:id="rId10" imgW="24120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82876" y="3810001"/>
                        <a:ext cx="373063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503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218" y="760415"/>
            <a:ext cx="10515600" cy="1325563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/>
                </a:solidFill>
              </a:rPr>
              <a:t>TRANSISTOR CONFIGURATIONS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>
            <a:noAutofit/>
          </a:bodyPr>
          <a:lstStyle/>
          <a:p>
            <a:endParaRPr lang="en-US" sz="2400" dirty="0">
              <a:latin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BJT has three terminals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</a:rPr>
              <a:t>Accordingly three configurations exist: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</a:rPr>
              <a:t>Common Base (CB) configuration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</a:rPr>
              <a:t>Common Emitter (CE) configuration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</a:rPr>
              <a:t>Common Collector (CC) configuration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(The last one is not discussed in this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course)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2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Props1.xml><?xml version="1.0" encoding="utf-8"?>
<ds:datastoreItem xmlns:ds="http://schemas.openxmlformats.org/officeDocument/2006/customXml" ds:itemID="{82E54920-595E-404F-8E3D-803A73257C41}"/>
</file>

<file path=customXml/itemProps2.xml><?xml version="1.0" encoding="utf-8"?>
<ds:datastoreItem xmlns:ds="http://schemas.openxmlformats.org/officeDocument/2006/customXml" ds:itemID="{05525AF6-86B9-4093-8C6E-B117B724EB0D}"/>
</file>

<file path=customXml/itemProps3.xml><?xml version="1.0" encoding="utf-8"?>
<ds:datastoreItem xmlns:ds="http://schemas.openxmlformats.org/officeDocument/2006/customXml" ds:itemID="{4089CD47-3CB2-413A-ADF5-9A1FC87C6200}"/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2663</Words>
  <Application>Microsoft Office PowerPoint</Application>
  <PresentationFormat>Widescreen</PresentationFormat>
  <Paragraphs>557</Paragraphs>
  <Slides>65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굴림</vt:lpstr>
      <vt:lpstr>Times New Roman</vt:lpstr>
      <vt:lpstr>Wingdings</vt:lpstr>
      <vt:lpstr>Office Theme</vt:lpstr>
      <vt:lpstr>Bitmap Image</vt:lpstr>
      <vt:lpstr>Equation</vt:lpstr>
      <vt:lpstr> Part – I : Analog Electronics</vt:lpstr>
      <vt:lpstr>BIPOLAR JUNCTION TRANSISTOR</vt:lpstr>
      <vt:lpstr>INTRODUCTION</vt:lpstr>
      <vt:lpstr>INTRODUCTION</vt:lpstr>
      <vt:lpstr>INTRODUCTION</vt:lpstr>
      <vt:lpstr>Transistor Operation</vt:lpstr>
      <vt:lpstr>NPN TRANSISTOR OPERATION</vt:lpstr>
      <vt:lpstr>CURRENTS IN TRANSISTOR</vt:lpstr>
      <vt:lpstr>TRANSISTOR CONFIGURATIONS</vt:lpstr>
      <vt:lpstr>COMMON BASE CONFIGURATION</vt:lpstr>
      <vt:lpstr>CURRENTS IN TRANSISTOR</vt:lpstr>
      <vt:lpstr>Numerical Problems</vt:lpstr>
      <vt:lpstr>CB CONFIGURATION INPUT CHARACTERISTICS</vt:lpstr>
      <vt:lpstr>Base Width modulation</vt:lpstr>
      <vt:lpstr>CB CONFIGURATION INPUT CHARACTERISTICS</vt:lpstr>
      <vt:lpstr>CB CONFIGURATION OUTPUT CHARACTERISTICS</vt:lpstr>
      <vt:lpstr>CB CONFIGURATION OUTPUT CHARACTERISTICS</vt:lpstr>
      <vt:lpstr>COMMON EMITTER CONFIGURATION</vt:lpstr>
      <vt:lpstr>PowerPoint Presentation</vt:lpstr>
      <vt:lpstr>CURRENTS IN TRANSISTOR</vt:lpstr>
      <vt:lpstr>Relation between alpha and beta</vt:lpstr>
      <vt:lpstr>CE CONFIGURATION INPUT CHARACTERISTICS</vt:lpstr>
      <vt:lpstr>CE CONFIGURATION OUTPUT CHARACTERISTICS</vt:lpstr>
      <vt:lpstr>Exercise Problems</vt:lpstr>
      <vt:lpstr> Summary </vt:lpstr>
      <vt:lpstr> Part – I : Analog Electronics</vt:lpstr>
      <vt:lpstr>Module 2: Transistor  Biasing</vt:lpstr>
      <vt:lpstr>Biasing</vt:lpstr>
      <vt:lpstr>Load line and Operating point</vt:lpstr>
      <vt:lpstr>Load line and Operating point</vt:lpstr>
      <vt:lpstr>  Load line and Operating point</vt:lpstr>
      <vt:lpstr>Types of Biasing</vt:lpstr>
      <vt:lpstr>Transistor  biasing</vt:lpstr>
      <vt:lpstr>Exercise Problems</vt:lpstr>
      <vt:lpstr>Transistor  Biasing</vt:lpstr>
      <vt:lpstr>Transistor  Biasing</vt:lpstr>
      <vt:lpstr>Transistor Biasing </vt:lpstr>
      <vt:lpstr>Exercise Problems</vt:lpstr>
      <vt:lpstr>PowerPoint Presentation</vt:lpstr>
      <vt:lpstr>PowerPoint Presentation</vt:lpstr>
      <vt:lpstr>PowerPoint Presentation</vt:lpstr>
      <vt:lpstr>PowerPoint Presentation</vt:lpstr>
      <vt:lpstr>Summary</vt:lpstr>
      <vt:lpstr> Part – I : Analog Electronics</vt:lpstr>
      <vt:lpstr>Module-3 : Transistor as an Amplifier  </vt:lpstr>
      <vt:lpstr>Transistor Amplifier</vt:lpstr>
      <vt:lpstr>Transistor Amplifier</vt:lpstr>
      <vt:lpstr>Transistor Amplifier</vt:lpstr>
      <vt:lpstr>PowerPoint Presentation</vt:lpstr>
      <vt:lpstr>CE RC Coupled Amplifier </vt:lpstr>
      <vt:lpstr> RC Coupled Amplifier </vt:lpstr>
      <vt:lpstr>RC Coupled Amplifier-Feedback</vt:lpstr>
      <vt:lpstr>Frequency Response of RC coupled Amplifier</vt:lpstr>
      <vt:lpstr>Frequency Response</vt:lpstr>
      <vt:lpstr>Transistor Amplifier </vt:lpstr>
      <vt:lpstr>Transistor Amplifier</vt:lpstr>
      <vt:lpstr>Multistage Amplifier </vt:lpstr>
      <vt:lpstr>2 Stage RC Coupled Amplifier</vt:lpstr>
      <vt:lpstr>PowerPoint Presentation</vt:lpstr>
      <vt:lpstr>PowerPoint Presentation</vt:lpstr>
      <vt:lpstr>PowerPoint Presentation</vt:lpstr>
      <vt:lpstr>PowerPoint Presentation</vt:lpstr>
      <vt:lpstr>Transistor as a switch</vt:lpstr>
      <vt:lpstr>Transistor as LED driver  </vt:lpstr>
      <vt:lpstr>Transistor as Inverter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K [MAHE-MIT]</dc:creator>
  <cp:lastModifiedBy>MAHE</cp:lastModifiedBy>
  <cp:revision>143</cp:revision>
  <dcterms:created xsi:type="dcterms:W3CDTF">2020-10-21T13:34:50Z</dcterms:created>
  <dcterms:modified xsi:type="dcterms:W3CDTF">2021-11-22T08:59:54Z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