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3"/>
  </p:notesMasterIdLst>
  <p:sldIdLst>
    <p:sldId id="325" r:id="rId2"/>
    <p:sldId id="315" r:id="rId3"/>
    <p:sldId id="261" r:id="rId4"/>
    <p:sldId id="322" r:id="rId5"/>
    <p:sldId id="275" r:id="rId6"/>
    <p:sldId id="276" r:id="rId7"/>
    <p:sldId id="323" r:id="rId8"/>
    <p:sldId id="290" r:id="rId9"/>
    <p:sldId id="301" r:id="rId10"/>
    <p:sldId id="313" r:id="rId11"/>
    <p:sldId id="32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D6400"/>
    <a:srgbClr val="A85000"/>
    <a:srgbClr val="CD641E"/>
    <a:srgbClr val="F6A91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498" autoAdjust="0"/>
    <p:restoredTop sz="92437" autoAdjust="0"/>
  </p:normalViewPr>
  <p:slideViewPr>
    <p:cSldViewPr>
      <p:cViewPr varScale="1">
        <p:scale>
          <a:sx n="64" d="100"/>
          <a:sy n="64" d="100"/>
        </p:scale>
        <p:origin x="-17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5C4C4-2B61-4277-BFC1-DBAE05718595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5D01-23B7-41E6-A0E8-AA1EABC51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2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-tutorials.ws/opamp/opamp_6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8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sz="1200" dirty="0" smtClean="0"/>
              <a:t>●● The most commonly used </a:t>
            </a:r>
            <a:r>
              <a:rPr lang="en-IN" sz="1200" dirty="0" err="1" smtClean="0"/>
              <a:t>op.amp</a:t>
            </a:r>
            <a:r>
              <a:rPr lang="en-IN" sz="1200" dirty="0" smtClean="0"/>
              <a:t>. IC is </a:t>
            </a:r>
            <a:r>
              <a:rPr lang="el-GR" sz="1200" dirty="0" smtClean="0"/>
              <a:t>μ</a:t>
            </a:r>
            <a:r>
              <a:rPr lang="en-US" sz="1200" dirty="0" smtClean="0"/>
              <a:t>A</a:t>
            </a:r>
            <a:r>
              <a:rPr lang="en-IN" sz="1200" dirty="0" smtClean="0"/>
              <a:t>741</a:t>
            </a:r>
          </a:p>
          <a:p>
            <a:pPr algn="just"/>
            <a:r>
              <a:rPr lang="en-IN" sz="1200" dirty="0" smtClean="0"/>
              <a:t>● </a:t>
            </a:r>
            <a:r>
              <a:rPr lang="en-IN" sz="1200" dirty="0" err="1" smtClean="0"/>
              <a:t>Op.amp</a:t>
            </a:r>
            <a:r>
              <a:rPr lang="en-IN" sz="1200" dirty="0" smtClean="0"/>
              <a:t>. has two inputs and one output. </a:t>
            </a:r>
          </a:p>
          <a:p>
            <a:pPr algn="just"/>
            <a:r>
              <a:rPr lang="en-IN" sz="1200" dirty="0" smtClean="0"/>
              <a:t>● The input marked “+” is known as Non-inverting input.</a:t>
            </a:r>
          </a:p>
          <a:p>
            <a:pPr algn="just"/>
            <a:r>
              <a:rPr lang="en-IN" sz="1200" dirty="0" smtClean="0"/>
              <a:t>● The input marked “-“   is known as Inverting input</a:t>
            </a:r>
          </a:p>
          <a:p>
            <a:endParaRPr lang="en-IN" dirty="0" smtClean="0"/>
          </a:p>
          <a:p>
            <a:endParaRPr lang="en-US" dirty="0" smtClean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1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● The function of the input</a:t>
            </a:r>
            <a:r>
              <a:rPr lang="en-US" baseline="0" dirty="0" smtClean="0"/>
              <a:t> stage</a:t>
            </a:r>
            <a:r>
              <a:rPr lang="en-US" dirty="0" smtClean="0"/>
              <a:t> is to amplify the difference between the two input signals.</a:t>
            </a:r>
          </a:p>
          <a:p>
            <a:endParaRPr lang="en-US" dirty="0" smtClean="0"/>
          </a:p>
          <a:p>
            <a:pPr eaLnBrk="1" hangingPunct="1"/>
            <a:r>
              <a:rPr lang="en-US" sz="1200" dirty="0" smtClean="0"/>
              <a:t>Circuits are fabricated on a single silicon wafer resulting in very compact Integrated Circuits (ICs). Integrated Circuits can be broadly classified into two types: linear ICs and digital ICs. Digital ICs generally respond to two types of signals, logic low and ‘logic high’.</a:t>
            </a:r>
          </a:p>
          <a:p>
            <a:pPr eaLnBrk="1" hangingPunct="1"/>
            <a:r>
              <a:rPr lang="en-US" sz="1200" dirty="0" smtClean="0"/>
              <a:t>Linear ICs respond to linear or analog or time-varying signals. An operational  amplifier (op-amp), timer, phase-locked loop (PLL) are some examples of linear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Input</a:t>
            </a:r>
            <a:r>
              <a:rPr lang="en-US" baseline="0" dirty="0" smtClean="0"/>
              <a:t> stage is a dual input, balanced output differential amplifier.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● Intermediate</a:t>
            </a:r>
            <a:r>
              <a:rPr lang="en-US" baseline="0" dirty="0" smtClean="0"/>
              <a:t> stage is a</a:t>
            </a:r>
            <a:r>
              <a:rPr lang="en-US" dirty="0" smtClean="0"/>
              <a:t> dual input, and unbalanced (single ended) output differential amplifier.</a:t>
            </a:r>
          </a:p>
          <a:p>
            <a:pPr lvl="0" algn="just"/>
            <a:r>
              <a:rPr lang="en-US" sz="1200" b="1" u="sng" dirty="0" smtClean="0">
                <a:solidFill>
                  <a:srgbClr val="00B0F0"/>
                </a:solidFill>
              </a:rPr>
              <a:t>Input stage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 consists of a dual input, balanced output </a:t>
            </a: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differential amplifier</a:t>
            </a: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 provides high differential gain, high input impedance and low output impedance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/>
            <a:r>
              <a:rPr lang="en-US" sz="1200" b="1" u="sng" dirty="0" smtClean="0">
                <a:solidFill>
                  <a:srgbClr val="00B0F0"/>
                </a:solidFill>
              </a:rPr>
              <a:t>Intermediate stage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overall gain requirement of an Op-Amp is very high. Intermediate stage is used to provide the required additional voltage gain.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pPr eaLnBrk="1" hangingPunct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/>
              <a:t>CMRR is a measure of tendency of the device to reject input signals common to both input leads.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6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n-US" sz="1200" dirty="0" err="1" smtClean="0">
                    <a:solidFill>
                      <a:schemeClr val="tx1"/>
                    </a:solidFill>
                    <a:latin typeface="Bookman Old Style" pitchFamily="18" charset="0"/>
                  </a:rPr>
                  <a:t>Solution</a:t>
                </a:r>
                <a:r>
                  <a:rPr lang="en-US" sz="1200" dirty="0" err="1" smtClean="0">
                    <a:solidFill>
                      <a:srgbClr val="7030A0"/>
                    </a:solidFill>
                    <a:latin typeface="Bookman Old Style" pitchFamily="18" charset="0"/>
                  </a:rPr>
                  <a:t>Given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 A</a:t>
                </a:r>
                <a:r>
                  <a:rPr lang="en-US" sz="1200" baseline="-250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d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=100000, CMRR=60dB V</a:t>
                </a:r>
                <a:r>
                  <a:rPr lang="en-US" sz="1200" baseline="-250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1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=</a:t>
                </a:r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 150 </a:t>
                </a:r>
                <a:r>
                  <a:rPr lang="el-GR" sz="1200" dirty="0">
                    <a:solidFill>
                      <a:srgbClr val="7030A0"/>
                    </a:solidFill>
                    <a:latin typeface="Bookman Old Style" pitchFamily="18" charset="0"/>
                  </a:rPr>
                  <a:t>μ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V, V</a:t>
                </a:r>
                <a:r>
                  <a:rPr lang="en-US" sz="1200" baseline="-250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2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=</a:t>
                </a:r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 140 </a:t>
                </a:r>
                <a:r>
                  <a:rPr lang="el-GR" sz="1200" dirty="0">
                    <a:solidFill>
                      <a:srgbClr val="7030A0"/>
                    </a:solidFill>
                    <a:latin typeface="Bookman Old Style" pitchFamily="18" charset="0"/>
                  </a:rPr>
                  <a:t>μ</a:t>
                </a:r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V</a:t>
                </a:r>
                <a:endParaRPr lang="en-US" sz="1200" dirty="0" smtClean="0">
                  <a:solidFill>
                    <a:srgbClr val="7030A0"/>
                  </a:solidFill>
                  <a:latin typeface="Bookman Old Style" pitchFamily="18" charset="0"/>
                </a:endParaRPr>
              </a:p>
              <a:p>
                <a:pPr algn="just"/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We know that	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7030A0"/>
                        </a:solidFill>
                        <a:latin typeface="Cambria Math"/>
                      </a:rPr>
                      <m:t>𝐶𝑀𝑅𝑅</m:t>
                    </m:r>
                    <m:r>
                      <a:rPr lang="en-US" sz="1200" i="1">
                        <a:solidFill>
                          <a:srgbClr val="7030A0"/>
                        </a:solidFill>
                        <a:latin typeface="Cambria Math"/>
                      </a:rPr>
                      <m:t>=20</m:t>
                    </m:r>
                    <m:r>
                      <a:rPr lang="en-US" sz="1200" i="1">
                        <a:solidFill>
                          <a:srgbClr val="7030A0"/>
                        </a:solidFill>
                        <a:latin typeface="Cambria Math"/>
                      </a:rPr>
                      <m:t>𝑙𝑜𝑔</m:t>
                    </m:r>
                    <m:f>
                      <m:fPr>
                        <m:ctrlPr>
                          <a:rPr lang="en-US" sz="12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sz="1200" i="1" baseline="-25000">
                            <a:solidFill>
                              <a:srgbClr val="7030A0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1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sz="1200" i="1" baseline="-25000">
                            <a:solidFill>
                              <a:srgbClr val="7030A0"/>
                            </a:solidFill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IN" sz="1200" i="1" dirty="0" smtClean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en-US" sz="1200" dirty="0" smtClean="0">
                    <a:solidFill>
                      <a:srgbClr val="7030A0"/>
                    </a:solidFill>
                  </a:rPr>
                  <a:t>Therefore 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dirty="0">
                        <a:solidFill>
                          <a:srgbClr val="7030A0"/>
                        </a:solidFill>
                      </a:rPr>
                      <m:t>Ac</m:t>
                    </m:r>
                    <m:r>
                      <m:rPr>
                        <m:nor/>
                      </m:rPr>
                      <a:rPr lang="en-US" sz="1200" dirty="0">
                        <a:solidFill>
                          <a:srgbClr val="7030A0"/>
                        </a:solidFill>
                      </a:rPr>
                      <m:t> = </m:t>
                    </m:r>
                    <m:r>
                      <m:rPr>
                        <m:nor/>
                      </m:rPr>
                      <a:rPr lang="en-US" sz="1200" dirty="0">
                        <a:solidFill>
                          <a:srgbClr val="7030A0"/>
                        </a:solidFill>
                      </a:rPr>
                      <m:t>Ad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rgbClr val="7030A0"/>
                        </a:solidFill>
                      </a:rPr>
                      <m:t>/(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𝐶𝑀𝑅𝑅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20</m:t>
                            </m:r>
                          </m:den>
                        </m:f>
                      </m:sup>
                    </m:sSup>
                    <m:r>
                      <a:rPr lang="en-US" sz="1200" i="1" smtClean="0">
                        <a:solidFill>
                          <a:srgbClr val="7030A0"/>
                        </a:solidFill>
                        <a:latin typeface="Cambria Math"/>
                      </a:rPr>
                      <m:t>)=100</m:t>
                    </m:r>
                  </m:oMath>
                </a14:m>
                <a:endParaRPr lang="en-US" sz="1200" dirty="0" smtClean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en-US" sz="1200" dirty="0" smtClean="0">
                    <a:solidFill>
                      <a:srgbClr val="7030A0"/>
                    </a:solidFill>
                  </a:rPr>
                  <a:t>Therefore 		</a:t>
                </a:r>
                <a:r>
                  <a:rPr lang="en-IN" sz="12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1200" i="1" dirty="0">
                        <a:solidFill>
                          <a:srgbClr val="7030A0"/>
                        </a:solidFill>
                        <a:latin typeface="Cambria Math"/>
                      </a:rPr>
                      <m:t>𝑉</m:t>
                    </m:r>
                    <m:r>
                      <a:rPr lang="en-IN" sz="1200" i="1" baseline="-25000" dirty="0">
                        <a:solidFill>
                          <a:srgbClr val="7030A0"/>
                        </a:solidFill>
                        <a:latin typeface="Cambria Math"/>
                      </a:rPr>
                      <m:t>𝑜</m:t>
                    </m:r>
                    <m:r>
                      <a:rPr lang="en-IN" sz="1200" i="1" dirty="0">
                        <a:solidFill>
                          <a:srgbClr val="7030A0"/>
                        </a:solidFill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IN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IN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IN" sz="1200" i="1" dirty="0">
                        <a:solidFill>
                          <a:srgbClr val="7030A0"/>
                        </a:solidFill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IN" sz="1200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IN" sz="1200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IN" sz="1200" dirty="0" smtClean="0">
                  <a:solidFill>
                    <a:srgbClr val="7030A0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𝑉</m:t>
                      </m:r>
                      <m:r>
                        <a:rPr lang="en-IN" sz="1200" i="1" baseline="-25000" dirty="0">
                          <a:solidFill>
                            <a:srgbClr val="7030A0"/>
                          </a:solidFill>
                          <a:latin typeface="Cambria Math"/>
                        </a:rPr>
                        <m:t>𝑑</m:t>
                      </m:r>
                      <m:r>
                        <a:rPr lang="en-IN" sz="1200" i="1" dirty="0">
                          <a:solidFill>
                            <a:srgbClr val="7030A0"/>
                          </a:solidFill>
                          <a:latin typeface="Cambria Math"/>
                        </a:rPr>
                        <m:t> = </m:t>
                      </m:r>
                      <m:d>
                        <m:dPr>
                          <m:ctrlPr>
                            <a:rPr lang="en-IN" sz="1200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200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en-IN" sz="1200" i="1" baseline="-25000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IN" sz="1200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– </m:t>
                          </m:r>
                          <m:r>
                            <a:rPr lang="en-IN" sz="1200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en-IN" sz="1200" i="1" baseline="-25000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12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rgbClr val="7030A0"/>
                          </a:solidFill>
                          <a:latin typeface="Bookman Old Style" pitchFamily="18" charset="0"/>
                        </a:rPr>
                        <m:t>10</m:t>
                      </m:r>
                      <m:r>
                        <m:rPr>
                          <m:nor/>
                        </m:rPr>
                        <a:rPr lang="el-GR" sz="1200" dirty="0">
                          <a:solidFill>
                            <a:srgbClr val="7030A0"/>
                          </a:solidFill>
                          <a:latin typeface="Bookman Old Style" pitchFamily="18" charset="0"/>
                        </a:rPr>
                        <m:t>μ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rgbClr val="7030A0"/>
                          </a:solidFill>
                          <a:latin typeface="Bookman Old Style" pitchFamily="18" charset="0"/>
                        </a:rPr>
                        <m:t>V</m:t>
                      </m:r>
                      <m:r>
                        <a:rPr lang="en-US" sz="12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                       </m:t>
                      </m:r>
                      <m:r>
                        <a:rPr lang="en-IN" sz="1200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𝑉</m:t>
                      </m:r>
                      <m:r>
                        <a:rPr lang="en-IN" sz="1200" i="1" baseline="-25000" dirty="0">
                          <a:solidFill>
                            <a:srgbClr val="7030A0"/>
                          </a:solidFill>
                          <a:latin typeface="Cambria Math"/>
                        </a:rPr>
                        <m:t>𝑐</m:t>
                      </m:r>
                      <m:r>
                        <a:rPr lang="en-IN" sz="1200" i="1" dirty="0">
                          <a:solidFill>
                            <a:srgbClr val="7030A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IN" sz="1200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1200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1200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IN" sz="1200" i="1" baseline="-25000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IN" sz="1200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 + </m:t>
                              </m:r>
                              <m:r>
                                <a:rPr lang="en-IN" sz="1200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IN" sz="1200" i="1" baseline="-25000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IN" sz="1200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120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=145</m:t>
                      </m:r>
                      <m:r>
                        <a:rPr lang="en-US" sz="1200" i="1" dirty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1200" i="1" dirty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en-US" sz="1200" dirty="0" smtClean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en-US" sz="1200" dirty="0">
                    <a:solidFill>
                      <a:srgbClr val="7030A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sz="1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𝑜</m:t>
                        </m:r>
                      </m:sub>
                    </m:sSub>
                    <m:r>
                      <a:rPr lang="en-US" sz="12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=100000×</m:t>
                    </m:r>
                    <m:r>
                      <m:rPr>
                        <m:nor/>
                      </m:rPr>
                      <a:rPr lang="en-US" sz="1200" dirty="0">
                        <a:solidFill>
                          <a:srgbClr val="7030A0"/>
                        </a:solidFill>
                        <a:latin typeface="Bookman Old Style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l-GR" sz="1200" dirty="0">
                        <a:solidFill>
                          <a:srgbClr val="7030A0"/>
                        </a:solidFill>
                        <a:latin typeface="Bookman Old Style" pitchFamily="18" charset="0"/>
                      </a:rPr>
                      <m:t>μ</m:t>
                    </m:r>
                    <m:r>
                      <a:rPr lang="en-US" sz="12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+100</m:t>
                    </m:r>
                    <m:r>
                      <a:rPr lang="en-US" sz="12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200" i="1" dirty="0">
                        <a:solidFill>
                          <a:srgbClr val="7030A0"/>
                        </a:solidFill>
                        <a:latin typeface="Cambria Math"/>
                      </a:rPr>
                      <m:t>145</m:t>
                    </m:r>
                    <m:r>
                      <a:rPr lang="en-US" sz="1200" i="1" dirty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1200" i="1" dirty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sz="1200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=1.0145</m:t>
                    </m:r>
                    <m:r>
                      <a:rPr lang="en-US" sz="1200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US" sz="1200" dirty="0">
                  <a:solidFill>
                    <a:srgbClr val="7030A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n-US" sz="1200" dirty="0" err="1" smtClean="0">
                    <a:solidFill>
                      <a:schemeClr val="tx1"/>
                    </a:solidFill>
                    <a:latin typeface="Bookman Old Style" pitchFamily="18" charset="0"/>
                  </a:rPr>
                  <a:t>Solution</a:t>
                </a:r>
                <a:r>
                  <a:rPr lang="en-US" sz="1200" dirty="0" err="1" smtClean="0">
                    <a:solidFill>
                      <a:srgbClr val="7030A0"/>
                    </a:solidFill>
                    <a:latin typeface="Bookman Old Style" pitchFamily="18" charset="0"/>
                  </a:rPr>
                  <a:t>Given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 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A</a:t>
                </a:r>
                <a:r>
                  <a:rPr lang="en-US" sz="1200" baseline="-250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d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=100000, CMRR=60dB V</a:t>
                </a:r>
                <a:r>
                  <a:rPr lang="en-US" sz="1200" baseline="-250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1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=</a:t>
                </a:r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 150 </a:t>
                </a:r>
                <a:r>
                  <a:rPr lang="el-GR" sz="1200" dirty="0">
                    <a:solidFill>
                      <a:srgbClr val="7030A0"/>
                    </a:solidFill>
                    <a:latin typeface="Bookman Old Style" pitchFamily="18" charset="0"/>
                  </a:rPr>
                  <a:t>μ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V, V</a:t>
                </a:r>
                <a:r>
                  <a:rPr lang="en-US" sz="1200" baseline="-250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2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=</a:t>
                </a:r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 140 </a:t>
                </a:r>
                <a:r>
                  <a:rPr lang="el-GR" sz="1200" dirty="0">
                    <a:solidFill>
                      <a:srgbClr val="7030A0"/>
                    </a:solidFill>
                    <a:latin typeface="Bookman Old Style" pitchFamily="18" charset="0"/>
                  </a:rPr>
                  <a:t>μ</a:t>
                </a:r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V</a:t>
                </a:r>
                <a:endParaRPr lang="en-US" sz="1200" dirty="0" smtClean="0">
                  <a:solidFill>
                    <a:srgbClr val="7030A0"/>
                  </a:solidFill>
                  <a:latin typeface="Bookman Old Style" pitchFamily="18" charset="0"/>
                </a:endParaRPr>
              </a:p>
              <a:p>
                <a:pPr algn="just"/>
                <a:r>
                  <a:rPr lang="en-US" sz="1200" dirty="0" smtClean="0">
                    <a:solidFill>
                      <a:srgbClr val="7030A0"/>
                    </a:solidFill>
                    <a:latin typeface="Bookman Old Style" pitchFamily="18" charset="0"/>
                  </a:rPr>
                  <a:t>We know that	</a:t>
                </a:r>
                <a:r>
                  <a:rPr lang="en-US" sz="1200" i="0">
                    <a:solidFill>
                      <a:srgbClr val="7030A0"/>
                    </a:solidFill>
                    <a:latin typeface="Cambria Math"/>
                  </a:rPr>
                  <a:t>𝐶𝑀𝑅𝑅=20𝑙𝑜𝑔 𝐴</a:t>
                </a:r>
                <a:r>
                  <a:rPr lang="en-US" sz="1200" i="0" baseline="-25000">
                    <a:solidFill>
                      <a:srgbClr val="7030A0"/>
                    </a:solidFill>
                    <a:latin typeface="Cambria Math"/>
                  </a:rPr>
                  <a:t>𝑑/</a:t>
                </a:r>
                <a:r>
                  <a:rPr lang="en-US" sz="1200" i="0">
                    <a:solidFill>
                      <a:srgbClr val="7030A0"/>
                    </a:solidFill>
                    <a:latin typeface="Cambria Math"/>
                  </a:rPr>
                  <a:t>𝐴</a:t>
                </a:r>
                <a:r>
                  <a:rPr lang="en-US" sz="1200" i="0" baseline="-25000">
                    <a:solidFill>
                      <a:srgbClr val="7030A0"/>
                    </a:solidFill>
                    <a:latin typeface="Cambria Math"/>
                  </a:rPr>
                  <a:t>𝑐</a:t>
                </a:r>
                <a:endParaRPr lang="en-IN" sz="1200" i="1" dirty="0" smtClean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en-US" sz="1200" dirty="0" smtClean="0">
                    <a:solidFill>
                      <a:srgbClr val="7030A0"/>
                    </a:solidFill>
                  </a:rPr>
                  <a:t>Therefore 		 </a:t>
                </a:r>
                <a:r>
                  <a:rPr lang="en-US" sz="1200" i="0" dirty="0">
                    <a:solidFill>
                      <a:srgbClr val="7030A0"/>
                    </a:solidFill>
                    <a:latin typeface="Cambria Math"/>
                  </a:rPr>
                  <a:t>"Ac = Ad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/(</a:t>
                </a:r>
                <a:r>
                  <a:rPr lang="en-US" sz="1200" i="0" smtClean="0">
                    <a:solidFill>
                      <a:srgbClr val="7030A0"/>
                    </a:solidFill>
                    <a:latin typeface="Cambria Math"/>
                  </a:rPr>
                  <a:t>" 〖10〗^(𝐶𝑀𝑅𝑅/20))=100</a:t>
                </a:r>
                <a:endParaRPr lang="en-US" sz="1200" dirty="0" smtClean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en-US" sz="1200" dirty="0" smtClean="0">
                    <a:solidFill>
                      <a:srgbClr val="7030A0"/>
                    </a:solidFill>
                  </a:rPr>
                  <a:t>Therefore 		</a:t>
                </a:r>
                <a:r>
                  <a:rPr lang="en-IN" sz="1200" dirty="0">
                    <a:solidFill>
                      <a:srgbClr val="7030A0"/>
                    </a:solidFill>
                  </a:rPr>
                  <a:t> 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𝑉</a:t>
                </a:r>
                <a:r>
                  <a:rPr lang="en-IN" sz="1200" i="0" baseline="-25000" dirty="0">
                    <a:solidFill>
                      <a:srgbClr val="7030A0"/>
                    </a:solidFill>
                    <a:latin typeface="Cambria Math"/>
                  </a:rPr>
                  <a:t>𝑜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 = 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𝐴</a:t>
                </a:r>
                <a:r>
                  <a:rPr lang="en-IN" sz="1200" i="0" dirty="0" smtClean="0">
                    <a:solidFill>
                      <a:srgbClr val="7030A0"/>
                    </a:solidFill>
                    <a:latin typeface="Cambria Math"/>
                  </a:rPr>
                  <a:t>_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𝑑</a:t>
                </a:r>
                <a:r>
                  <a:rPr lang="en-IN" sz="1200" i="0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𝑉</a:t>
                </a:r>
                <a:r>
                  <a:rPr lang="en-IN" sz="1200" i="0" dirty="0" smtClean="0">
                    <a:solidFill>
                      <a:srgbClr val="7030A0"/>
                    </a:solidFill>
                    <a:latin typeface="Cambria Math"/>
                  </a:rPr>
                  <a:t>_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𝑑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  +</a:t>
                </a:r>
                <a:r>
                  <a:rPr lang="en-US" sz="1200" i="0" dirty="0">
                    <a:solidFill>
                      <a:srgbClr val="7030A0"/>
                    </a:solidFill>
                    <a:latin typeface="Cambria Math"/>
                  </a:rPr>
                  <a:t>𝐴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_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𝑐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200" i="0" dirty="0">
                    <a:solidFill>
                      <a:srgbClr val="7030A0"/>
                    </a:solidFill>
                    <a:latin typeface="Cambria Math"/>
                  </a:rPr>
                  <a:t>𝑉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_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𝑐</a:t>
                </a:r>
                <a:endParaRPr lang="en-IN" sz="1200" dirty="0" smtClean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𝑉</a:t>
                </a:r>
                <a:r>
                  <a:rPr lang="en-IN" sz="1200" i="0" baseline="-25000" dirty="0">
                    <a:solidFill>
                      <a:srgbClr val="7030A0"/>
                    </a:solidFill>
                    <a:latin typeface="Cambria Math"/>
                  </a:rPr>
                  <a:t>𝑑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 = (𝑉</a:t>
                </a:r>
                <a:r>
                  <a:rPr lang="en-IN" sz="1200" i="0" baseline="-25000" dirty="0">
                    <a:solidFill>
                      <a:srgbClr val="7030A0"/>
                    </a:solidFill>
                    <a:latin typeface="Cambria Math"/>
                  </a:rPr>
                  <a:t>1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 – 𝑉</a:t>
                </a:r>
                <a:r>
                  <a:rPr lang="en-IN" sz="1200" i="0" baseline="-25000" dirty="0">
                    <a:solidFill>
                      <a:srgbClr val="7030A0"/>
                    </a:solidFill>
                    <a:latin typeface="Cambria Math"/>
                  </a:rPr>
                  <a:t>2)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="10</a:t>
                </a:r>
                <a:r>
                  <a:rPr lang="el-GR" sz="1200" i="0" dirty="0">
                    <a:solidFill>
                      <a:srgbClr val="7030A0"/>
                    </a:solidFill>
                    <a:latin typeface="Cambria Math"/>
                  </a:rPr>
                  <a:t>μ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V"                          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𝑉</a:t>
                </a:r>
                <a:r>
                  <a:rPr lang="en-IN" sz="1200" i="0" baseline="-25000" dirty="0">
                    <a:solidFill>
                      <a:srgbClr val="7030A0"/>
                    </a:solidFill>
                    <a:latin typeface="Cambria Math"/>
                  </a:rPr>
                  <a:t>𝑐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 =((𝑉</a:t>
                </a:r>
                <a:r>
                  <a:rPr lang="en-IN" sz="1200" i="0" baseline="-25000" dirty="0">
                    <a:solidFill>
                      <a:srgbClr val="7030A0"/>
                    </a:solidFill>
                    <a:latin typeface="Cambria Math"/>
                  </a:rPr>
                  <a:t>1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 + 𝑉</a:t>
                </a:r>
                <a:r>
                  <a:rPr lang="en-IN" sz="1200" i="0" baseline="-25000" dirty="0">
                    <a:solidFill>
                      <a:srgbClr val="7030A0"/>
                    </a:solidFill>
                    <a:latin typeface="Cambria Math"/>
                  </a:rPr>
                  <a:t>2))/</a:t>
                </a:r>
                <a:r>
                  <a:rPr lang="en-IN" sz="1200" i="0" dirty="0">
                    <a:solidFill>
                      <a:srgbClr val="7030A0"/>
                    </a:solidFill>
                    <a:latin typeface="Cambria Math"/>
                  </a:rPr>
                  <a:t>2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=145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  <a:ea typeface="Cambria Math"/>
                  </a:rPr>
                  <a:t>𝜇𝑉</a:t>
                </a:r>
                <a:endParaRPr lang="en-US" sz="1200" dirty="0" smtClean="0">
                  <a:solidFill>
                    <a:srgbClr val="7030A0"/>
                  </a:solidFill>
                </a:endParaRPr>
              </a:p>
              <a:p>
                <a:pPr algn="just"/>
                <a:r>
                  <a:rPr lang="en-US" sz="1200" dirty="0">
                    <a:solidFill>
                      <a:srgbClr val="7030A0"/>
                    </a:solidFill>
                  </a:rPr>
                  <a:t>		</a:t>
                </a:r>
                <a:r>
                  <a:rPr lang="en-US" sz="1200" i="0" smtClean="0">
                    <a:solidFill>
                      <a:srgbClr val="7030A0"/>
                    </a:solidFill>
                    <a:latin typeface="Cambria Math"/>
                    <a:ea typeface="Cambria Math"/>
                  </a:rPr>
                  <a:t>𝑉_𝑜=100000×</a:t>
                </a:r>
                <a:r>
                  <a:rPr lang="en-US" sz="1200" i="0" dirty="0">
                    <a:solidFill>
                      <a:srgbClr val="7030A0"/>
                    </a:solidFill>
                    <a:latin typeface="Cambria Math"/>
                    <a:ea typeface="Cambria Math"/>
                  </a:rPr>
                  <a:t>"</a:t>
                </a:r>
                <a:r>
                  <a:rPr lang="en-US" sz="1200" i="0" dirty="0">
                    <a:solidFill>
                      <a:srgbClr val="7030A0"/>
                    </a:solidFill>
                    <a:latin typeface="Cambria Math"/>
                  </a:rPr>
                  <a:t>10</a:t>
                </a:r>
                <a:r>
                  <a:rPr lang="el-GR" sz="1200" i="0" dirty="0">
                    <a:solidFill>
                      <a:srgbClr val="7030A0"/>
                    </a:solidFill>
                    <a:latin typeface="Cambria Math"/>
                  </a:rPr>
                  <a:t>μ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</a:rPr>
                  <a:t>"+100</a:t>
                </a:r>
                <a:r>
                  <a:rPr lang="en-US" sz="1200" i="0" smtClean="0">
                    <a:solidFill>
                      <a:srgbClr val="7030A0"/>
                    </a:solidFill>
                    <a:latin typeface="Cambria Math"/>
                    <a:ea typeface="Cambria Math"/>
                  </a:rPr>
                  <a:t>×</a:t>
                </a:r>
                <a:r>
                  <a:rPr lang="en-US" sz="1200" i="0" dirty="0">
                    <a:solidFill>
                      <a:srgbClr val="7030A0"/>
                    </a:solidFill>
                    <a:latin typeface="Cambria Math"/>
                  </a:rPr>
                  <a:t>145</a:t>
                </a:r>
                <a:r>
                  <a:rPr lang="en-US" sz="1200" i="0" dirty="0">
                    <a:solidFill>
                      <a:srgbClr val="7030A0"/>
                    </a:solidFill>
                    <a:latin typeface="Cambria Math"/>
                    <a:ea typeface="Cambria Math"/>
                  </a:rPr>
                  <a:t>𝜇𝑉</a:t>
                </a:r>
                <a:r>
                  <a:rPr lang="en-US" sz="1200" i="0" dirty="0" smtClean="0">
                    <a:solidFill>
                      <a:srgbClr val="7030A0"/>
                    </a:solidFill>
                    <a:latin typeface="Cambria Math"/>
                    <a:ea typeface="Cambria Math"/>
                  </a:rPr>
                  <a:t>=1.0145𝑉</a:t>
                </a:r>
                <a:endParaRPr lang="en-US" sz="1200" dirty="0">
                  <a:solidFill>
                    <a:srgbClr val="7030A0"/>
                  </a:solidFill>
                </a:endParaRPr>
              </a:p>
              <a:p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BDB-2860-4688-BD62-832F530A72AD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4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895A-1D15-4935-BA5A-FE3D142BBD6A}" type="datetime1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5961-182F-4BB2-BD21-E8AD396605FE}" type="datetime1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2815-A6D8-4BCB-9539-80239D6C0E5C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8026-0C3B-4C88-9F34-8BE8D103C320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5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7F92-DBA2-4B5E-B568-0C2CB5CFE9B7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4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D527-0982-463E-AE24-E89993028E9C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600200"/>
            <a:ext cx="8229600" cy="4525963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4400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endParaRPr lang="en-US" smtClean="0"/>
          </a:p>
          <a:p>
            <a:pPr lvl="0"/>
            <a:r>
              <a:rPr lang="en-US" smtClean="0"/>
              <a:t>Operational </a:t>
            </a:r>
            <a:r>
              <a:rPr lang="en-US" dirty="0" smtClean="0"/>
              <a:t>Amplifier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5562-6228-4ED8-B6A1-1AF7B1827F8A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14425775"/>
              </p:ext>
            </p:extLst>
          </p:nvPr>
        </p:nvGraphicFramePr>
        <p:xfrm>
          <a:off x="8305800" y="71438"/>
          <a:ext cx="584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Picture" r:id="rId4" imgW="777240" imgH="687240" progId="Word.Picture.8">
                  <p:embed/>
                </p:oleObj>
              </mc:Choice>
              <mc:Fallback>
                <p:oleObj name="Picture" r:id="rId4" imgW="777240" imgH="6872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71438"/>
                        <a:ext cx="5842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3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00" y="1600200"/>
            <a:ext cx="8229600" cy="4525963"/>
          </a:xfrm>
        </p:spPr>
        <p:txBody>
          <a:bodyPr>
            <a:normAutofit/>
          </a:bodyPr>
          <a:lstStyle>
            <a:lvl1pPr marL="0" indent="0" algn="l">
              <a:buFont typeface="Wingdings" panose="05000000000000000000" pitchFamily="2" charset="2"/>
              <a:buNone/>
              <a:defRPr sz="3200" b="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>
                <a:latin typeface="+mn-lt"/>
              </a:rPr>
              <a:t>Contents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Modes of operation</a:t>
            </a:r>
          </a:p>
          <a:p>
            <a:r>
              <a:rPr lang="en-US" dirty="0" smtClean="0"/>
              <a:t>Block Diagram of an Op-AMP</a:t>
            </a:r>
          </a:p>
          <a:p>
            <a:r>
              <a:rPr lang="en-IN" dirty="0" smtClean="0"/>
              <a:t>OPAMP specifications and their definitions</a:t>
            </a:r>
          </a:p>
          <a:p>
            <a:r>
              <a:rPr lang="en-IN" dirty="0" smtClean="0"/>
              <a:t>Common-mode rejection ratio (CMRR)</a:t>
            </a:r>
          </a:p>
          <a:p>
            <a:r>
              <a:rPr lang="en-IN" dirty="0" smtClean="0"/>
              <a:t>Concept of Virtual ground</a:t>
            </a:r>
          </a:p>
          <a:p>
            <a:pPr lvl="0"/>
            <a:endParaRPr lang="en-US" dirty="0" smtClean="0">
              <a:latin typeface="+mn-lt"/>
            </a:endParaRPr>
          </a:p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BCF8-31B8-4F35-8965-B39E72ECB82A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00" y="1447800"/>
            <a:ext cx="8229600" cy="4678363"/>
          </a:xfrm>
        </p:spPr>
        <p:txBody>
          <a:bodyPr>
            <a:normAutofit/>
          </a:bodyPr>
          <a:lstStyle>
            <a:lvl1pPr marL="0" indent="0" algn="l">
              <a:buFont typeface="Wingdings" panose="05000000000000000000" pitchFamily="2" charset="2"/>
              <a:buNone/>
              <a:defRPr sz="2800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>
                <a:latin typeface="+mn-lt"/>
              </a:rPr>
              <a:t>Objectives</a:t>
            </a:r>
          </a:p>
          <a:p>
            <a:pPr lvl="0"/>
            <a:endParaRPr lang="en-US" dirty="0" smtClean="0">
              <a:latin typeface="+mn-lt"/>
            </a:endParaRPr>
          </a:p>
          <a:p>
            <a:pPr lvl="0"/>
            <a:r>
              <a:rPr lang="en-IN" dirty="0" smtClean="0"/>
              <a:t>To understand the functioning of an </a:t>
            </a:r>
            <a:r>
              <a:rPr lang="en-IN" dirty="0" err="1" smtClean="0"/>
              <a:t>op.amp</a:t>
            </a:r>
            <a:endParaRPr lang="en-IN" dirty="0" smtClean="0"/>
          </a:p>
          <a:p>
            <a:pPr lvl="0"/>
            <a:r>
              <a:rPr lang="en-IN" dirty="0" smtClean="0"/>
              <a:t>Perform simple mathematical operations using op-amp</a:t>
            </a:r>
          </a:p>
          <a:p>
            <a:pPr lvl="0"/>
            <a:r>
              <a:rPr lang="en-IN" dirty="0" smtClean="0"/>
              <a:t>Designing amplifier using op. amp.</a:t>
            </a:r>
          </a:p>
          <a:p>
            <a:pPr lvl="0"/>
            <a:r>
              <a:rPr lang="en-IN" dirty="0" smtClean="0"/>
              <a:t>Wave form generation using op-amp 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03F1-5B0D-4B74-AD37-18377C5DD442}" type="datetime1">
              <a:rPr lang="en-US" smtClean="0"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2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94-171B-444F-B54B-ECD9594B1CD3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8238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7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4329111" cy="205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2819400" y="495241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</a:t>
            </a:r>
            <a:r>
              <a:rPr lang="en-US" baseline="0" dirty="0" smtClean="0"/>
              <a:t> Symbol of an </a:t>
            </a:r>
            <a:r>
              <a:rPr lang="en-US" baseline="0" dirty="0" err="1" smtClean="0"/>
              <a:t>op.amp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1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95400"/>
            <a:ext cx="8229600" cy="4525963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4400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endParaRPr lang="en-US" smtClean="0"/>
          </a:p>
          <a:p>
            <a:pPr lvl="0"/>
            <a:r>
              <a:rPr lang="en-US" smtClean="0"/>
              <a:t>Operational </a:t>
            </a:r>
            <a:r>
              <a:rPr lang="en-US" dirty="0" smtClean="0"/>
              <a:t>Amplifier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096000"/>
            <a:ext cx="2133600" cy="365125"/>
          </a:xfrm>
        </p:spPr>
        <p:txBody>
          <a:bodyPr/>
          <a:lstStyle/>
          <a:p>
            <a:fld id="{30AB7DB4-E42F-47F0-B90E-4C1050A61C31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019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F1B-515D-4FE1-823D-73F0B7D93652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7215-5069-4C31-8A59-CC8D05890846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6CE1-BFC3-4A88-AF18-3D41D92747EF}" type="datetime1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3BAE-8D56-4B25-B771-2B2F9F64EF97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2" r:id="rId5"/>
    <p:sldLayoutId id="2147483664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rgbClr val="0033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-tutorials.ws/opamp/opamp_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Differential%20Amp.docx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OP_Amp_Final%20copy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2400" y="-65088"/>
            <a:ext cx="8991600" cy="827088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 Part – I : Analog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100" name="Content Placeholder 1"/>
          <p:cNvSpPr>
            <a:spLocks noGrp="1"/>
          </p:cNvSpPr>
          <p:nvPr>
            <p:ph idx="1"/>
          </p:nvPr>
        </p:nvSpPr>
        <p:spPr>
          <a:xfrm>
            <a:off x="469900" y="838200"/>
            <a:ext cx="8229600" cy="5562600"/>
          </a:xfrm>
        </p:spPr>
        <p:txBody>
          <a:bodyPr>
            <a:normAutofit/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 smtClean="0"/>
          </a:p>
          <a:p>
            <a:r>
              <a:rPr lang="en-US" altLang="en-US" sz="2800" b="1" dirty="0" smtClean="0">
                <a:solidFill>
                  <a:srgbClr val="003399"/>
                </a:solidFill>
                <a:latin typeface="Arial" charset="0"/>
                <a:cs typeface="Arial" charset="0"/>
              </a:rPr>
              <a:t>Chapter-3: </a:t>
            </a:r>
          </a:p>
          <a:p>
            <a:r>
              <a:rPr lang="en-US" sz="2800" b="1" dirty="0" smtClean="0"/>
              <a:t>Operational </a:t>
            </a:r>
            <a:r>
              <a:rPr lang="en-US" sz="2800" b="1" dirty="0"/>
              <a:t>Amplifier and Applications</a:t>
            </a:r>
            <a:endParaRPr lang="en-US" altLang="en-US" sz="2800" b="1" dirty="0" smtClean="0">
              <a:latin typeface="Arial" charset="0"/>
              <a:cs typeface="Arial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400" b="1" dirty="0" smtClean="0">
              <a:latin typeface="Arial" charset="0"/>
              <a:cs typeface="Arial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2400" b="1" dirty="0" smtClean="0">
              <a:latin typeface="Arial" charset="0"/>
              <a:cs typeface="Arial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2400" b="1" dirty="0" smtClean="0">
              <a:latin typeface="Arial" charset="0"/>
              <a:cs typeface="Arial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2400" b="1" dirty="0" smtClean="0">
              <a:latin typeface="Arial" charset="0"/>
              <a:cs typeface="Arial" charset="0"/>
            </a:endParaRPr>
          </a:p>
          <a:p>
            <a:pPr marL="0" indent="0" algn="l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Arial" charset="0"/>
                <a:cs typeface="Arial" charset="0"/>
              </a:rPr>
              <a:t>Reference: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Robert L. </a:t>
            </a:r>
            <a:r>
              <a:rPr lang="en-IN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Boylestad</a:t>
            </a:r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Louis </a:t>
            </a:r>
            <a:r>
              <a:rPr lang="en-IN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Nashelsky</a:t>
            </a:r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Electronic Devices &amp; Circuit Theory, 11</a:t>
            </a:r>
            <a:r>
              <a:rPr lang="en-IN" alt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Edition, PHI, 2012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 IC’s and Its applications By Roy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Choudhary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9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SELF TEST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914400"/>
            <a:ext cx="8229600" cy="521176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3399"/>
                </a:solidFill>
              </a:rPr>
              <a:t>A linear integrated circuit responds to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a) Analog signal 	b) Digital signal	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c) Neither (a) nor (b) d) Both (a) and (b)</a:t>
            </a:r>
          </a:p>
          <a:p>
            <a:pPr algn="just"/>
            <a:r>
              <a:rPr lang="en-US" sz="2000" dirty="0" smtClean="0">
                <a:solidFill>
                  <a:srgbClr val="003399"/>
                </a:solidFill>
              </a:rPr>
              <a:t>2. An op-amp can amplify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a) only ac signals	b) only dc signal 	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c) </a:t>
            </a:r>
            <a:r>
              <a:rPr lang="en-US" sz="2000" dirty="0">
                <a:solidFill>
                  <a:srgbClr val="003399"/>
                </a:solidFill>
              </a:rPr>
              <a:t>Neither (a) nor (b) d) Both (a) and (b)</a:t>
            </a:r>
          </a:p>
          <a:p>
            <a:pPr algn="just"/>
            <a:r>
              <a:rPr lang="en-US" sz="2000" dirty="0" smtClean="0">
                <a:solidFill>
                  <a:srgbClr val="003399"/>
                </a:solidFill>
              </a:rPr>
              <a:t>3. The ability of an op-amp to reject the common mode signal is termed as its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a) common mode gain 	b) differential mode gain	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c) offset voltage	d) CMRR</a:t>
            </a:r>
          </a:p>
          <a:p>
            <a:pPr algn="just"/>
            <a:r>
              <a:rPr lang="en-US" sz="2000" dirty="0" smtClean="0">
                <a:solidFill>
                  <a:srgbClr val="003399"/>
                </a:solidFill>
              </a:rPr>
              <a:t>4. The CMRR is usually expressed in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a) volts		b) decibels (dB)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c) volts/sec	d) volts/</a:t>
            </a:r>
            <a:r>
              <a:rPr lang="en-US" sz="2000" dirty="0" err="1" smtClean="0">
                <a:solidFill>
                  <a:srgbClr val="003399"/>
                </a:solidFill>
              </a:rPr>
              <a:t>mS</a:t>
            </a:r>
            <a:endParaRPr lang="en-US" sz="2000" dirty="0" smtClean="0">
              <a:solidFill>
                <a:srgbClr val="003399"/>
              </a:solidFill>
            </a:endParaRPr>
          </a:p>
          <a:p>
            <a:pPr algn="just"/>
            <a:r>
              <a:rPr lang="en-US" sz="2000" dirty="0" smtClean="0">
                <a:solidFill>
                  <a:srgbClr val="003399"/>
                </a:solidFill>
              </a:rPr>
              <a:t>5. The potential at the virtual node w.r.t ground is 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smtClean="0">
                <a:solidFill>
                  <a:srgbClr val="003399"/>
                </a:solidFill>
              </a:rPr>
              <a:t>a) 0V	b) 5V	c) 10V	d) none of them</a:t>
            </a:r>
            <a:endParaRPr lang="en-IN" sz="2000" dirty="0">
              <a:solidFill>
                <a:srgbClr val="00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000" dirty="0">
                <a:solidFill>
                  <a:srgbClr val="003399"/>
                </a:solidFill>
              </a:rPr>
              <a:t>In this module we have learnt:		</a:t>
            </a:r>
          </a:p>
          <a:p>
            <a:pPr marL="514350" lvl="0" indent="-514350" algn="just">
              <a:buFont typeface="Arial" pitchFamily="34" charset="0"/>
              <a:buChar char="•"/>
            </a:pPr>
            <a:r>
              <a:rPr lang="en-IN" sz="3000" dirty="0">
                <a:solidFill>
                  <a:srgbClr val="003399"/>
                </a:solidFill>
              </a:rPr>
              <a:t>Functions of each block of an op-amp.</a:t>
            </a:r>
          </a:p>
          <a:p>
            <a:pPr marL="514350" lvl="0" indent="-514350" algn="just">
              <a:buFont typeface="Arial" pitchFamily="34" charset="0"/>
              <a:buChar char="•"/>
            </a:pPr>
            <a:r>
              <a:rPr lang="en-IN" sz="3000" dirty="0">
                <a:solidFill>
                  <a:srgbClr val="003399"/>
                </a:solidFill>
              </a:rPr>
              <a:t>Definitions &amp; typical values of op-amp parameters.</a:t>
            </a:r>
          </a:p>
          <a:p>
            <a:pPr marL="514350" lvl="0" indent="-514350" algn="just">
              <a:buFont typeface="Arial" pitchFamily="34" charset="0"/>
              <a:buChar char="•"/>
            </a:pPr>
            <a:r>
              <a:rPr lang="en-IN" sz="3000" dirty="0">
                <a:solidFill>
                  <a:srgbClr val="003399"/>
                </a:solidFill>
              </a:rPr>
              <a:t>Basic op-amp amplifiers &amp; their output expression.</a:t>
            </a:r>
          </a:p>
          <a:p>
            <a:endParaRPr lang="en-IN" dirty="0">
              <a:solidFill>
                <a:srgbClr val="00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MODULE 1: INTRODUCTION </a:t>
            </a:r>
            <a:r>
              <a:rPr lang="en-US" sz="2800" dirty="0"/>
              <a:t>TO OPERATIONAL AMPLIFIER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Objectives:</a:t>
            </a:r>
            <a:endParaRPr lang="en-IN" sz="2800" b="1" dirty="0" smtClean="0"/>
          </a:p>
          <a:p>
            <a:pPr algn="just"/>
            <a:r>
              <a:rPr lang="en-IN" sz="2800" dirty="0" smtClean="0">
                <a:solidFill>
                  <a:srgbClr val="003399"/>
                </a:solidFill>
              </a:rPr>
              <a:t>At </a:t>
            </a:r>
            <a:r>
              <a:rPr lang="en-IN" sz="2800" dirty="0">
                <a:solidFill>
                  <a:srgbClr val="003399"/>
                </a:solidFill>
              </a:rPr>
              <a:t>the end </a:t>
            </a:r>
            <a:r>
              <a:rPr lang="en-IN" sz="2800" dirty="0" smtClean="0">
                <a:solidFill>
                  <a:srgbClr val="003399"/>
                </a:solidFill>
              </a:rPr>
              <a:t>of </a:t>
            </a:r>
            <a:r>
              <a:rPr lang="en-IN" sz="2800" dirty="0">
                <a:solidFill>
                  <a:srgbClr val="003399"/>
                </a:solidFill>
              </a:rPr>
              <a:t>this chapter, students will be able to</a:t>
            </a:r>
            <a:r>
              <a:rPr lang="en-IN" sz="2800" dirty="0" smtClean="0">
                <a:solidFill>
                  <a:srgbClr val="003399"/>
                </a:solidFill>
              </a:rPr>
              <a:t>:</a:t>
            </a: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3399"/>
                </a:solidFill>
              </a:rPr>
              <a:t> </a:t>
            </a:r>
            <a:r>
              <a:rPr lang="en-US" sz="2800" dirty="0">
                <a:solidFill>
                  <a:srgbClr val="003399"/>
                </a:solidFill>
              </a:rPr>
              <a:t>D</a:t>
            </a:r>
            <a:r>
              <a:rPr lang="en-US" sz="2800" dirty="0" smtClean="0">
                <a:solidFill>
                  <a:srgbClr val="003399"/>
                </a:solidFill>
              </a:rPr>
              <a:t>raw internal diagram </a:t>
            </a:r>
            <a:r>
              <a:rPr lang="en-US" sz="2800" dirty="0">
                <a:solidFill>
                  <a:srgbClr val="003399"/>
                </a:solidFill>
              </a:rPr>
              <a:t>of an OPAMP and briefly describe the </a:t>
            </a:r>
            <a:r>
              <a:rPr lang="en-US" sz="2800" dirty="0" smtClean="0">
                <a:solidFill>
                  <a:srgbClr val="003399"/>
                </a:solidFill>
              </a:rPr>
              <a:t>functions.</a:t>
            </a: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rgbClr val="003399"/>
                </a:solidFill>
              </a:rPr>
              <a:t>List </a:t>
            </a:r>
            <a:r>
              <a:rPr lang="en-IN" sz="2800" dirty="0">
                <a:solidFill>
                  <a:srgbClr val="003399"/>
                </a:solidFill>
              </a:rPr>
              <a:t>and define key parameters of an </a:t>
            </a:r>
            <a:r>
              <a:rPr lang="en-IN" sz="2800" dirty="0" smtClean="0">
                <a:solidFill>
                  <a:srgbClr val="003399"/>
                </a:solidFill>
              </a:rPr>
              <a:t>OPAMP.</a:t>
            </a: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3399"/>
                </a:solidFill>
              </a:rPr>
              <a:t>Discuss </a:t>
            </a:r>
            <a:r>
              <a:rPr lang="en-US" sz="2800" dirty="0">
                <a:solidFill>
                  <a:srgbClr val="003399"/>
                </a:solidFill>
              </a:rPr>
              <a:t>OPAMP based amplifier </a:t>
            </a:r>
            <a:r>
              <a:rPr lang="en-US" sz="2800" dirty="0" smtClean="0">
                <a:solidFill>
                  <a:srgbClr val="003399"/>
                </a:solidFill>
              </a:rPr>
              <a:t>topologies.</a:t>
            </a: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IN" sz="2800" dirty="0" smtClean="0">
                <a:solidFill>
                  <a:srgbClr val="003399"/>
                </a:solidFill>
              </a:rPr>
              <a:t>Design </a:t>
            </a:r>
            <a:r>
              <a:rPr lang="en-IN" sz="2800" dirty="0">
                <a:solidFill>
                  <a:srgbClr val="003399"/>
                </a:solidFill>
              </a:rPr>
              <a:t>OPAMP based circuits for simple mathematical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990600"/>
            <a:ext cx="8229600" cy="5135563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n-IN" sz="2800" dirty="0"/>
              <a:t>An </a:t>
            </a:r>
            <a:r>
              <a:rPr lang="en-IN" sz="2800" dirty="0">
                <a:hlinkClick r:id="rId3"/>
              </a:rPr>
              <a:t>op-amp</a:t>
            </a:r>
            <a:r>
              <a:rPr lang="en-IN" sz="2800" dirty="0"/>
              <a:t> is a very high gain direct coupled amplifier which can amplify signals over a wide range of frequencies.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7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54301"/>
            <a:ext cx="3625699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0" y="30931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90550" y="4876800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 Figure</a:t>
            </a:r>
            <a:r>
              <a:rPr lang="en-IN" dirty="0"/>
              <a:t>: Symbol of an </a:t>
            </a:r>
            <a:r>
              <a:rPr lang="en-IN" dirty="0" smtClean="0"/>
              <a:t>op-amp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082899" y="4863806"/>
            <a:ext cx="451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Figure: </a:t>
            </a:r>
            <a:r>
              <a:rPr lang="en-IN" dirty="0"/>
              <a:t>Pin diagram of a typical </a:t>
            </a:r>
            <a:r>
              <a:rPr lang="en-US" dirty="0"/>
              <a:t>µA</a:t>
            </a:r>
            <a:r>
              <a:rPr lang="en-IN" dirty="0"/>
              <a:t>741 op-amp</a:t>
            </a:r>
          </a:p>
        </p:txBody>
      </p:sp>
      <p:pic>
        <p:nvPicPr>
          <p:cNvPr id="11" name="Picture 10" descr="741 operational amplifier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590801"/>
            <a:ext cx="4008755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29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amplifier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4" descr="operational amplifier basics the differential inpu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44196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5430" y="5486400"/>
            <a:ext cx="8229600" cy="82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i="1" kern="1200">
                <a:solidFill>
                  <a:srgbClr val="A85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Ref: </a:t>
            </a:r>
            <a:r>
              <a:rPr lang="en-US" dirty="0" smtClean="0">
                <a:hlinkClick r:id="rId3" action="ppaction://hlinkfile"/>
              </a:rPr>
              <a:t>Differential Amp.docx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8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BLOCK DIAGRAM OF AN </a:t>
            </a:r>
            <a:r>
              <a:rPr lang="en-US" sz="2800" dirty="0" smtClean="0"/>
              <a:t>OPAMP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229600" cy="150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9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900" y="152399"/>
            <a:ext cx="8229600" cy="506413"/>
          </a:xfrm>
        </p:spPr>
        <p:txBody>
          <a:bodyPr>
            <a:noAutofit/>
          </a:bodyPr>
          <a:lstStyle/>
          <a:p>
            <a:r>
              <a:rPr lang="en-US" sz="2800" dirty="0" smtClean="0"/>
              <a:t>OPAMP SPECIFICATIONS &amp; THEIR DEFINITIONS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1"/>
                <a:ext cx="8229600" cy="5334000"/>
              </a:xfrm>
            </p:spPr>
            <p:txBody>
              <a:bodyPr>
                <a:normAutofit fontScale="62500" lnSpcReduction="20000"/>
              </a:bodyPr>
              <a:lstStyle/>
              <a:p>
                <a:pPr marL="457200" indent="-457200" algn="just">
                  <a:buFont typeface="Wingdings" pitchFamily="2" charset="2"/>
                  <a:buChar char="q"/>
                </a:pPr>
                <a:r>
                  <a:rPr lang="en-IN" sz="2800" dirty="0" smtClean="0"/>
                  <a:t>Op-amp </a:t>
                </a:r>
                <a:r>
                  <a:rPr lang="en-IN" sz="2800" dirty="0"/>
                  <a:t>specifications are essential to choose an </a:t>
                </a:r>
                <a:r>
                  <a:rPr lang="en-IN" sz="2800" dirty="0" smtClean="0"/>
                  <a:t>op-amp </a:t>
                </a:r>
                <a:r>
                  <a:rPr lang="en-IN" sz="2800" dirty="0"/>
                  <a:t>for a specific application. </a:t>
                </a:r>
                <a:endParaRPr lang="en-IN" sz="2800" dirty="0" smtClean="0"/>
              </a:p>
              <a:p>
                <a:pPr algn="just"/>
                <a:endParaRPr lang="en-IN" sz="2800" b="1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800" i="1" dirty="0" smtClean="0">
                    <a:solidFill>
                      <a:srgbClr val="003399"/>
                    </a:solidFill>
                  </a:rPr>
                  <a:t>Voltage gain Av</a:t>
                </a:r>
              </a:p>
              <a:p>
                <a:pPr marL="514350" lvl="0" indent="-514350" algn="just">
                  <a:buFont typeface="+mj-lt"/>
                  <a:buAutoNum type="arabicPeriod"/>
                </a:pPr>
                <a:r>
                  <a:rPr lang="en-IN" sz="2800" i="1" dirty="0">
                    <a:solidFill>
                      <a:srgbClr val="003399"/>
                    </a:solidFill>
                  </a:rPr>
                  <a:t>Input resistance (</a:t>
                </a:r>
                <a14:m>
                  <m:oMath xmlns:m="http://schemas.openxmlformats.org/officeDocument/2006/math">
                    <m:r>
                      <a:rPr lang="en-IN" sz="2800" i="1" dirty="0">
                        <a:solidFill>
                          <a:srgbClr val="003399"/>
                        </a:solidFill>
                        <a:latin typeface="Cambria Math"/>
                      </a:rPr>
                      <m:t>𝑅</m:t>
                    </m:r>
                    <m:r>
                      <a:rPr lang="en-IN" sz="2800" i="1" baseline="-25000" dirty="0">
                        <a:solidFill>
                          <a:srgbClr val="003399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sz="2800" i="1" dirty="0">
                    <a:solidFill>
                      <a:srgbClr val="003399"/>
                    </a:solidFill>
                  </a:rPr>
                  <a:t>)</a:t>
                </a:r>
              </a:p>
              <a:p>
                <a:pPr marL="514350" lvl="0" indent="-514350" algn="just">
                  <a:buFont typeface="+mj-lt"/>
                  <a:buAutoNum type="arabicPeriod"/>
                </a:pPr>
                <a:r>
                  <a:rPr lang="en-IN" sz="2800" i="1" dirty="0">
                    <a:solidFill>
                      <a:srgbClr val="003399"/>
                    </a:solidFill>
                  </a:rPr>
                  <a:t>Output resistance (</a:t>
                </a:r>
                <a14:m>
                  <m:oMath xmlns:m="http://schemas.openxmlformats.org/officeDocument/2006/math">
                    <m:r>
                      <a:rPr lang="en-IN" sz="2800" i="1" dirty="0">
                        <a:solidFill>
                          <a:srgbClr val="003399"/>
                        </a:solidFill>
                        <a:latin typeface="Cambria Math"/>
                      </a:rPr>
                      <m:t>𝑅</m:t>
                    </m:r>
                    <m:r>
                      <a:rPr lang="en-IN" sz="2800" i="1" baseline="-25000" dirty="0">
                        <a:solidFill>
                          <a:srgbClr val="003399"/>
                        </a:solidFill>
                        <a:latin typeface="Cambria Math"/>
                      </a:rPr>
                      <m:t>𝑜</m:t>
                    </m:r>
                  </m:oMath>
                </a14:m>
                <a:r>
                  <a:rPr lang="en-IN" sz="2800" i="1" dirty="0">
                    <a:solidFill>
                      <a:srgbClr val="003399"/>
                    </a:solidFill>
                  </a:rPr>
                  <a:t>)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IN" sz="2800" i="1" dirty="0">
                    <a:solidFill>
                      <a:srgbClr val="003399"/>
                    </a:solidFill>
                  </a:rPr>
                  <a:t>Common mode rejection ratio (CMRR)</a:t>
                </a:r>
              </a:p>
              <a:p>
                <a:pPr marL="514350" lvl="0" indent="-514350" algn="just">
                  <a:buFont typeface="+mj-lt"/>
                  <a:buAutoNum type="arabicPeriod"/>
                </a:pPr>
                <a:r>
                  <a:rPr lang="en-IN" sz="2800" i="1" dirty="0">
                    <a:solidFill>
                      <a:srgbClr val="003399"/>
                    </a:solidFill>
                  </a:rPr>
                  <a:t>Slew Rate</a:t>
                </a:r>
              </a:p>
              <a:p>
                <a:pPr algn="just"/>
                <a:endParaRPr lang="en-US" sz="2800" i="1" dirty="0" smtClean="0">
                  <a:solidFill>
                    <a:srgbClr val="003399"/>
                  </a:solidFill>
                </a:endParaRPr>
              </a:p>
              <a:p>
                <a:pPr algn="just"/>
                <a:r>
                  <a:rPr lang="en-US" sz="2800" i="1" dirty="0" smtClean="0">
                    <a:solidFill>
                      <a:srgbClr val="003399"/>
                    </a:solidFill>
                  </a:rPr>
                  <a:t> In addition to the above specifications, the following are also to be considered for design aspects</a:t>
                </a:r>
                <a:endParaRPr lang="en-IN" sz="2800" i="1" dirty="0" smtClean="0">
                  <a:solidFill>
                    <a:srgbClr val="003399"/>
                  </a:solidFill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800" i="1" dirty="0" smtClean="0">
                    <a:solidFill>
                      <a:srgbClr val="003399"/>
                    </a:solidFill>
                  </a:rPr>
                  <a:t>Input </a:t>
                </a:r>
                <a:r>
                  <a:rPr lang="en-US" sz="2800" i="1" dirty="0">
                    <a:solidFill>
                      <a:srgbClr val="003399"/>
                    </a:solidFill>
                  </a:rPr>
                  <a:t>bias current ( I</a:t>
                </a:r>
                <a:r>
                  <a:rPr lang="en-US" sz="2800" i="1" baseline="-25000" dirty="0">
                    <a:solidFill>
                      <a:srgbClr val="003399"/>
                    </a:solidFill>
                  </a:rPr>
                  <a:t>B</a:t>
                </a:r>
                <a:r>
                  <a:rPr lang="en-US" sz="2800" i="1" dirty="0">
                    <a:solidFill>
                      <a:srgbClr val="003399"/>
                    </a:solidFill>
                  </a:rPr>
                  <a:t>)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800" i="1" dirty="0">
                    <a:solidFill>
                      <a:srgbClr val="003399"/>
                    </a:solidFill>
                  </a:rPr>
                  <a:t>Input offset current (</a:t>
                </a:r>
                <a:r>
                  <a:rPr lang="en-US" sz="2800" i="1" dirty="0" err="1">
                    <a:solidFill>
                      <a:srgbClr val="003399"/>
                    </a:solidFill>
                  </a:rPr>
                  <a:t>I</a:t>
                </a:r>
                <a:r>
                  <a:rPr lang="en-US" sz="2800" i="1" baseline="-25000" dirty="0" err="1">
                    <a:solidFill>
                      <a:srgbClr val="003399"/>
                    </a:solidFill>
                  </a:rPr>
                  <a:t>io</a:t>
                </a:r>
                <a:r>
                  <a:rPr lang="en-US" sz="2800" i="1" dirty="0" smtClean="0">
                    <a:solidFill>
                      <a:srgbClr val="003399"/>
                    </a:solidFill>
                  </a:rPr>
                  <a:t>)</a:t>
                </a:r>
              </a:p>
              <a:p>
                <a:pPr marL="514350" lvl="0" indent="-514350" algn="just">
                  <a:buFont typeface="+mj-lt"/>
                  <a:buAutoNum type="arabicPeriod"/>
                </a:pPr>
                <a:r>
                  <a:rPr lang="en-IN" sz="2800" i="1" dirty="0" smtClean="0">
                    <a:solidFill>
                      <a:srgbClr val="003399"/>
                    </a:solidFill>
                  </a:rPr>
                  <a:t>Supply </a:t>
                </a:r>
                <a:r>
                  <a:rPr lang="en-IN" sz="2800" i="1" dirty="0">
                    <a:solidFill>
                      <a:srgbClr val="003399"/>
                    </a:solidFill>
                  </a:rPr>
                  <a:t>Voltage Rejection </a:t>
                </a:r>
                <a:r>
                  <a:rPr lang="en-IN" sz="2800" i="1" dirty="0" smtClean="0">
                    <a:solidFill>
                      <a:srgbClr val="003399"/>
                    </a:solidFill>
                  </a:rPr>
                  <a:t>Ratio(SVRR)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IN" sz="2800" i="1" dirty="0" smtClean="0">
                    <a:solidFill>
                      <a:srgbClr val="003399"/>
                    </a:solidFill>
                  </a:rPr>
                  <a:t>Output </a:t>
                </a:r>
                <a:r>
                  <a:rPr lang="en-IN" sz="2800" i="1" dirty="0">
                    <a:solidFill>
                      <a:srgbClr val="003399"/>
                    </a:solidFill>
                  </a:rPr>
                  <a:t>offset voltage (V</a:t>
                </a:r>
                <a:r>
                  <a:rPr lang="en-IN" sz="2800" i="1" baseline="-25000" dirty="0">
                    <a:solidFill>
                      <a:srgbClr val="003399"/>
                    </a:solidFill>
                  </a:rPr>
                  <a:t>00 </a:t>
                </a:r>
                <a:r>
                  <a:rPr lang="en-IN" sz="2800" i="1" dirty="0">
                    <a:solidFill>
                      <a:srgbClr val="003399"/>
                    </a:solidFill>
                  </a:rPr>
                  <a:t>)</a:t>
                </a:r>
              </a:p>
              <a:p>
                <a:pPr marL="514350" lvl="0" indent="-514350" algn="just">
                  <a:buFont typeface="+mj-lt"/>
                  <a:buAutoNum type="arabicPeriod"/>
                </a:pPr>
                <a:endParaRPr lang="en-IN" sz="2800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algn="just"/>
                <a:endParaRPr lang="en-US" sz="2800" b="1" dirty="0" smtClean="0"/>
              </a:p>
              <a:p>
                <a:pPr lvl="0" algn="l"/>
                <a:endParaRPr lang="en-IN" sz="2800" b="1" dirty="0"/>
              </a:p>
              <a:p>
                <a:pPr lvl="0" algn="l"/>
                <a:r>
                  <a:rPr lang="en-US" sz="2600" dirty="0" smtClean="0">
                    <a:hlinkClick r:id="rId2" action="ppaction://hlinkfile"/>
                  </a:rPr>
                  <a:t>Refer pp-3 Op-amp specifications.docx</a:t>
                </a:r>
                <a:endParaRPr lang="en-IN" sz="2600" dirty="0"/>
              </a:p>
              <a:p>
                <a:pPr lvl="0" algn="l"/>
                <a:endParaRPr lang="en-IN" sz="2800" b="1" dirty="0"/>
              </a:p>
              <a:p>
                <a:pPr lvl="0" algn="l"/>
                <a:endParaRPr lang="en-IN" sz="2800" dirty="0"/>
              </a:p>
              <a:p>
                <a:pPr algn="l"/>
                <a:endParaRPr lang="en-US" sz="1800" dirty="0"/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2800" b="1" dirty="0"/>
              </a:p>
              <a:p>
                <a:pPr marL="514350" indent="-514350" algn="just">
                  <a:buFont typeface="+mj-lt"/>
                  <a:buAutoNum type="arabicPeriod"/>
                </a:pPr>
                <a:endParaRPr lang="en-IN" sz="2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514350" indent="-514350" algn="just">
                  <a:buAutoNum type="arabicPeriod"/>
                </a:pPr>
                <a:endParaRPr lang="en-IN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1"/>
                <a:ext cx="8229600" cy="5334000"/>
              </a:xfrm>
              <a:blipFill rotWithShape="1">
                <a:blip r:embed="rId3"/>
                <a:stretch>
                  <a:fillRect l="-593" t="-1486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7" descr="Mahe-Logo-em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35800" y="6538118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Ideal and </a:t>
            </a:r>
            <a:r>
              <a:rPr lang="en-IN" sz="2400" dirty="0" smtClean="0"/>
              <a:t>Practical </a:t>
            </a:r>
            <a:r>
              <a:rPr lang="en-IN" sz="2400" dirty="0"/>
              <a:t>op-amp </a:t>
            </a:r>
            <a:r>
              <a:rPr lang="en-IN" sz="2400" dirty="0" smtClean="0"/>
              <a:t>characteristic values</a:t>
            </a:r>
            <a:endParaRPr lang="en-IN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468265"/>
              </p:ext>
            </p:extLst>
          </p:nvPr>
        </p:nvGraphicFramePr>
        <p:xfrm>
          <a:off x="838200" y="990599"/>
          <a:ext cx="7315199" cy="5352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485"/>
                <a:gridCol w="2264715"/>
                <a:gridCol w="1600200"/>
                <a:gridCol w="1828799"/>
              </a:tblGrid>
              <a:tr h="318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Sl. No.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Characteristics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Ideal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Practical</a:t>
                      </a:r>
                      <a:endParaRPr lang="en-IN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4775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Open loop voltage gain, </a:t>
                      </a:r>
                      <a:r>
                        <a:rPr lang="en-IN" sz="1400" dirty="0" err="1">
                          <a:effectLst/>
                        </a:rPr>
                        <a:t>A</a:t>
                      </a:r>
                      <a:r>
                        <a:rPr lang="en-IN" sz="1400" baseline="-25000" dirty="0" err="1">
                          <a:effectLst/>
                        </a:rPr>
                        <a:t>vo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∞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2*10</a:t>
                      </a:r>
                      <a:r>
                        <a:rPr lang="en-IN" sz="1400" baseline="30000">
                          <a:effectLst/>
                        </a:rPr>
                        <a:t>5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318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Unity gain BW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∞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1MHz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4775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Input resistance, </a:t>
                      </a:r>
                      <a:r>
                        <a:rPr lang="en-IN" sz="1400" dirty="0" err="1">
                          <a:effectLst/>
                        </a:rPr>
                        <a:t>R</a:t>
                      </a:r>
                      <a:r>
                        <a:rPr lang="en-IN" sz="1400" baseline="-25000" dirty="0" err="1">
                          <a:effectLst/>
                        </a:rPr>
                        <a:t>i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∞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2MΩ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4775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Output resistance. R</a:t>
                      </a:r>
                      <a:r>
                        <a:rPr lang="en-IN" sz="1400" baseline="-25000">
                          <a:effectLst/>
                        </a:rPr>
                        <a:t>o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zero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75Ω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173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5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CMRR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∞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90dB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173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Slew rate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high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 V/μs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173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7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SVRR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zero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150µV/V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4775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8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Input offset voltage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6mv (max)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4775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9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Input offset current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200 </a:t>
                      </a:r>
                      <a:r>
                        <a:rPr lang="en-IN" sz="1400" dirty="0" err="1">
                          <a:effectLst/>
                        </a:rPr>
                        <a:t>nA</a:t>
                      </a:r>
                      <a:r>
                        <a:rPr lang="en-IN" sz="1400" dirty="0">
                          <a:effectLst/>
                        </a:rPr>
                        <a:t> (max)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795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Differential mode output voltage gain  A</a:t>
                      </a:r>
                      <a:r>
                        <a:rPr lang="en-IN" sz="1400" baseline="-25000">
                          <a:effectLst/>
                        </a:rPr>
                        <a:t>d</a:t>
                      </a:r>
                      <a:r>
                        <a:rPr lang="en-IN" sz="1400">
                          <a:effectLst/>
                        </a:rPr>
                        <a:t>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∞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50000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  <a:tr h="795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11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Common mode output voltage gain A</a:t>
                      </a:r>
                      <a:r>
                        <a:rPr lang="en-IN" sz="1400" baseline="-25000">
                          <a:effectLst/>
                        </a:rPr>
                        <a:t>c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48" marR="45748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5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06425" y="1066800"/>
                <a:ext cx="8080376" cy="5105400"/>
              </a:xfrm>
            </p:spPr>
            <p:txBody>
              <a:bodyPr>
                <a:normAutofit fontScale="25000" lnSpcReduction="20000"/>
              </a:bodyPr>
              <a:lstStyle/>
              <a:p>
                <a:pPr algn="just"/>
                <a:endParaRPr lang="en-US" sz="3600" i="1" dirty="0" smtClean="0">
                  <a:solidFill>
                    <a:srgbClr val="003399"/>
                  </a:solidFill>
                  <a:latin typeface="Cambria Math"/>
                </a:endParaRPr>
              </a:p>
              <a:p>
                <a:pPr algn="just"/>
                <a:r>
                  <a:rPr lang="en-IN" sz="9600" b="1" dirty="0">
                    <a:solidFill>
                      <a:srgbClr val="003399"/>
                    </a:solidFill>
                  </a:rPr>
                  <a:t>Common mode rejection ratio (CMRR)</a:t>
                </a:r>
                <a:endParaRPr lang="en-US" sz="9600" b="1" dirty="0">
                  <a:solidFill>
                    <a:srgbClr val="003399"/>
                  </a:solidFill>
                </a:endParaRPr>
              </a:p>
              <a:p>
                <a:pPr algn="just"/>
                <a:endParaRPr lang="en-US" sz="8000" i="1" dirty="0" smtClean="0">
                  <a:solidFill>
                    <a:srgbClr val="003399"/>
                  </a:solidFill>
                  <a:latin typeface="Cambria Math"/>
                </a:endParaRPr>
              </a:p>
              <a:p>
                <a:pPr algn="just"/>
                <a:endParaRPr lang="en-US" sz="8000" i="1" dirty="0" smtClean="0">
                  <a:solidFill>
                    <a:srgbClr val="003399"/>
                  </a:solidFill>
                  <a:latin typeface="Cambria Math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8000" i="1" smtClean="0">
                        <a:solidFill>
                          <a:srgbClr val="003399"/>
                        </a:solidFill>
                        <a:latin typeface="Cambria Math"/>
                      </a:rPr>
                      <m:t>𝐶𝑀𝑅𝑅</m:t>
                    </m:r>
                    <m:r>
                      <a:rPr lang="en-US" sz="8000" i="1" smtClean="0">
                        <a:solidFill>
                          <a:srgbClr val="003399"/>
                        </a:solidFill>
                        <a:latin typeface="Cambria Math"/>
                      </a:rPr>
                      <m:t>=20</m:t>
                    </m:r>
                    <m:r>
                      <a:rPr lang="en-US" sz="8000" i="1" smtClean="0">
                        <a:solidFill>
                          <a:srgbClr val="003399"/>
                        </a:solidFill>
                        <a:latin typeface="Cambria Math"/>
                      </a:rPr>
                      <m:t>𝑙𝑜𝑔</m:t>
                    </m:r>
                    <m:f>
                      <m:fPr>
                        <m:ctrlPr>
                          <a:rPr lang="en-US" sz="8000" i="1">
                            <a:solidFill>
                              <a:srgbClr val="003399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8000" i="1">
                            <a:solidFill>
                              <a:srgbClr val="003399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sz="8000" i="1" baseline="-25000">
                            <a:solidFill>
                              <a:srgbClr val="003399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8000" i="1">
                            <a:solidFill>
                              <a:srgbClr val="003399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sz="8000" i="1" baseline="-25000">
                            <a:solidFill>
                              <a:srgbClr val="003399"/>
                            </a:solidFill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IN" sz="8000" i="1" dirty="0">
                    <a:solidFill>
                      <a:srgbClr val="003399"/>
                    </a:solidFill>
                  </a:rPr>
                  <a:t>		A</a:t>
                </a:r>
                <a:r>
                  <a:rPr lang="en-IN" sz="8000" i="1" baseline="-25000" dirty="0">
                    <a:solidFill>
                      <a:srgbClr val="003399"/>
                    </a:solidFill>
                  </a:rPr>
                  <a:t>d</a:t>
                </a:r>
                <a:r>
                  <a:rPr lang="en-IN" sz="8000" dirty="0">
                    <a:solidFill>
                      <a:srgbClr val="003399"/>
                    </a:solidFill>
                  </a:rPr>
                  <a:t> is the differential gain</a:t>
                </a:r>
              </a:p>
              <a:p>
                <a:pPr algn="just"/>
                <a:endParaRPr lang="en-IN" sz="8000" dirty="0">
                  <a:solidFill>
                    <a:srgbClr val="003399"/>
                  </a:solidFill>
                </a:endParaRPr>
              </a:p>
              <a:p>
                <a:pPr algn="just"/>
                <a:r>
                  <a:rPr lang="en-IN" sz="8000" i="1" dirty="0">
                    <a:solidFill>
                      <a:srgbClr val="003399"/>
                    </a:solidFill>
                  </a:rPr>
                  <a:t>				A</a:t>
                </a:r>
                <a:r>
                  <a:rPr lang="en-IN" sz="8000" i="1" baseline="-25000" dirty="0">
                    <a:solidFill>
                      <a:srgbClr val="003399"/>
                    </a:solidFill>
                  </a:rPr>
                  <a:t>c</a:t>
                </a:r>
                <a:r>
                  <a:rPr lang="en-IN" sz="8000" dirty="0">
                    <a:solidFill>
                      <a:srgbClr val="003399"/>
                    </a:solidFill>
                  </a:rPr>
                  <a:t> common-mode </a:t>
                </a:r>
                <a:r>
                  <a:rPr lang="en-IN" sz="8000" dirty="0" smtClean="0">
                    <a:solidFill>
                      <a:srgbClr val="003399"/>
                    </a:solidFill>
                  </a:rPr>
                  <a:t>is </a:t>
                </a:r>
                <a:r>
                  <a:rPr lang="en-IN" sz="8000" dirty="0">
                    <a:solidFill>
                      <a:srgbClr val="003399"/>
                    </a:solidFill>
                  </a:rPr>
                  <a:t>the common-mode gain. </a:t>
                </a:r>
              </a:p>
              <a:p>
                <a:pPr algn="just"/>
                <a:r>
                  <a:rPr lang="en-IN" sz="8000" dirty="0" smtClean="0">
                    <a:solidFill>
                      <a:srgbClr val="003399"/>
                    </a:solidFill>
                  </a:rPr>
                  <a:t>● It </a:t>
                </a:r>
                <a:r>
                  <a:rPr lang="en-IN" sz="8000" dirty="0">
                    <a:solidFill>
                      <a:srgbClr val="003399"/>
                    </a:solidFill>
                  </a:rPr>
                  <a:t>indicates how much of the </a:t>
                </a:r>
                <a:r>
                  <a:rPr lang="en-IN" sz="8000" dirty="0" smtClean="0">
                    <a:solidFill>
                      <a:srgbClr val="003399"/>
                    </a:solidFill>
                  </a:rPr>
                  <a:t>signal </a:t>
                </a:r>
                <a:r>
                  <a:rPr lang="en-IN" sz="8000" dirty="0">
                    <a:solidFill>
                      <a:srgbClr val="003399"/>
                    </a:solidFill>
                  </a:rPr>
                  <a:t>will appear at the input.</a:t>
                </a:r>
              </a:p>
              <a:p>
                <a:pPr algn="just"/>
                <a:r>
                  <a:rPr lang="en-IN" sz="8000" dirty="0" smtClean="0">
                    <a:solidFill>
                      <a:srgbClr val="003399"/>
                    </a:solidFill>
                  </a:rPr>
                  <a:t>● The </a:t>
                </a:r>
                <a:r>
                  <a:rPr lang="en-IN" sz="8000" dirty="0">
                    <a:solidFill>
                      <a:srgbClr val="003399"/>
                    </a:solidFill>
                  </a:rPr>
                  <a:t>output voltage gain of an amplifier is given by</a:t>
                </a:r>
                <a:r>
                  <a:rPr lang="en-IN" sz="8000" i="1" dirty="0">
                    <a:solidFill>
                      <a:srgbClr val="003399"/>
                    </a:solidFill>
                  </a:rPr>
                  <a:t>:</a:t>
                </a:r>
              </a:p>
              <a:p>
                <a:pPr algn="just"/>
                <a:r>
                  <a:rPr lang="en-IN" sz="8000" dirty="0">
                    <a:solidFill>
                      <a:srgbClr val="003399"/>
                    </a:solidFill>
                  </a:rPr>
                  <a:t>	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IN" sz="8000" i="1" dirty="0">
                        <a:solidFill>
                          <a:srgbClr val="003399"/>
                        </a:solidFill>
                        <a:latin typeface="Cambria Math"/>
                      </a:rPr>
                      <m:t>𝑉</m:t>
                    </m:r>
                    <m:r>
                      <a:rPr lang="en-IN" sz="8000" i="1" baseline="-25000" dirty="0">
                        <a:solidFill>
                          <a:srgbClr val="003399"/>
                        </a:solidFill>
                        <a:latin typeface="Cambria Math"/>
                      </a:rPr>
                      <m:t>𝑜</m:t>
                    </m:r>
                    <m:r>
                      <a:rPr lang="en-IN" sz="8000" i="1" dirty="0">
                        <a:solidFill>
                          <a:srgbClr val="003399"/>
                        </a:solidFill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IN" sz="8000" i="1" dirty="0">
                        <a:solidFill>
                          <a:srgbClr val="003399"/>
                        </a:solidFill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8000" i="1" baseline="-25000" dirty="0">
                    <a:solidFill>
                      <a:srgbClr val="003399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IN" sz="8000" i="1" dirty="0">
                        <a:solidFill>
                          <a:srgbClr val="003399"/>
                        </a:solidFill>
                        <a:latin typeface="Cambria Math"/>
                      </a:rPr>
                      <m:t>𝑉</m:t>
                    </m:r>
                    <m:r>
                      <a:rPr lang="en-IN" sz="8000" i="1" baseline="-25000" dirty="0">
                        <a:solidFill>
                          <a:srgbClr val="003399"/>
                        </a:solidFill>
                        <a:latin typeface="Cambria Math"/>
                      </a:rPr>
                      <m:t>𝑑</m:t>
                    </m:r>
                    <m:r>
                      <a:rPr lang="en-IN" sz="8000" i="1" dirty="0">
                        <a:solidFill>
                          <a:srgbClr val="003399"/>
                        </a:solidFill>
                        <a:latin typeface="Cambria Math"/>
                      </a:rPr>
                      <m:t> = </m:t>
                    </m:r>
                    <m:d>
                      <m:dPr>
                        <m:ctrlP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𝑉</m:t>
                        </m:r>
                        <m:r>
                          <a:rPr lang="en-IN" sz="8000" i="1" baseline="-25000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 – </m:t>
                        </m:r>
                        <m: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𝑉</m:t>
                        </m:r>
                        <m:r>
                          <a:rPr lang="en-IN" sz="8000" i="1" baseline="-25000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IN" sz="8000" dirty="0">
                    <a:solidFill>
                      <a:srgbClr val="003399"/>
                    </a:solidFill>
                  </a:rPr>
                  <a:t>:differential input </a:t>
                </a:r>
                <a:endParaRPr lang="en-IN" sz="8000" i="1" dirty="0">
                  <a:solidFill>
                    <a:srgbClr val="003399"/>
                  </a:solidFill>
                </a:endParaRPr>
              </a:p>
              <a:p>
                <a:pPr algn="just"/>
                <a:r>
                  <a:rPr lang="en-IN" sz="8000" dirty="0">
                    <a:solidFill>
                      <a:srgbClr val="003399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IN" sz="8000" i="1" dirty="0">
                        <a:solidFill>
                          <a:srgbClr val="003399"/>
                        </a:solidFill>
                        <a:latin typeface="Cambria Math"/>
                      </a:rPr>
                      <m:t>𝑉</m:t>
                    </m:r>
                    <m:r>
                      <a:rPr lang="en-IN" sz="8000" i="1" baseline="-25000" dirty="0">
                        <a:solidFill>
                          <a:srgbClr val="003399"/>
                        </a:solidFill>
                        <a:latin typeface="Cambria Math"/>
                      </a:rPr>
                      <m:t>𝑐</m:t>
                    </m:r>
                    <m:r>
                      <a:rPr lang="en-IN" sz="8000" i="1" dirty="0">
                        <a:solidFill>
                          <a:srgbClr val="003399"/>
                        </a:solidFill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8000" i="1" dirty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8000" i="1" dirty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  <m:t>𝑉</m:t>
                            </m:r>
                            <m:r>
                              <a:rPr lang="en-IN" sz="8000" i="1" baseline="-25000" dirty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IN" sz="8000" i="1" dirty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  <m:t> + </m:t>
                            </m:r>
                            <m:r>
                              <a:rPr lang="en-IN" sz="8000" i="1" dirty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  <m:t>𝑉</m:t>
                            </m:r>
                            <m:r>
                              <a:rPr lang="en-IN" sz="8000" i="1" baseline="-25000" dirty="0">
                                <a:solidFill>
                                  <a:srgbClr val="003399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IN" sz="8000" i="1" dirty="0">
                            <a:solidFill>
                              <a:srgbClr val="003399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8000" dirty="0" smtClean="0">
                    <a:solidFill>
                      <a:srgbClr val="003399"/>
                    </a:solidFill>
                  </a:rPr>
                  <a:t>      </a:t>
                </a:r>
                <a:r>
                  <a:rPr lang="en-IN" sz="8000" dirty="0">
                    <a:solidFill>
                      <a:srgbClr val="003399"/>
                    </a:solidFill>
                  </a:rPr>
                  <a:t>: common mode inputs.</a:t>
                </a:r>
              </a:p>
              <a:p>
                <a:pPr algn="just"/>
                <a:endParaRPr lang="en-US" sz="8000" i="1" baseline="-25000" dirty="0">
                  <a:solidFill>
                    <a:srgbClr val="003399"/>
                  </a:solidFill>
                </a:endParaRPr>
              </a:p>
              <a:p>
                <a:pPr algn="just"/>
                <a:endParaRPr lang="en-IN" sz="3600" dirty="0">
                  <a:solidFill>
                    <a:srgbClr val="003399"/>
                  </a:solidFill>
                </a:endParaRPr>
              </a:p>
              <a:p>
                <a:endParaRPr lang="en-IN" sz="3600" dirty="0">
                  <a:solidFill>
                    <a:srgbClr val="003399"/>
                  </a:solidFill>
                </a:endParaRPr>
              </a:p>
              <a:p>
                <a:pPr algn="l"/>
                <a:endParaRPr lang="en-IN" sz="3600" dirty="0" smtClean="0">
                  <a:solidFill>
                    <a:srgbClr val="003399"/>
                  </a:solidFill>
                </a:endParaRPr>
              </a:p>
              <a:p>
                <a:pPr algn="l"/>
                <a:r>
                  <a:rPr lang="en-IN" sz="3600" dirty="0" smtClean="0">
                    <a:solidFill>
                      <a:srgbClr val="003399"/>
                    </a:solidFill>
                  </a:rPr>
                  <a:t>   </a:t>
                </a:r>
              </a:p>
              <a:p>
                <a:endParaRPr lang="en-US" sz="36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425" y="1066800"/>
                <a:ext cx="8080376" cy="5105400"/>
              </a:xfrm>
              <a:blipFill rotWithShape="1">
                <a:blip r:embed="rId3"/>
                <a:stretch>
                  <a:fillRect l="-113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7" descr="Mahe-Logo-em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9525" y="696913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3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229600" cy="5222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man Old Style" pitchFamily="18" charset="0"/>
              </a:rPr>
              <a:t>EXERCISE</a:t>
            </a:r>
            <a:br>
              <a:rPr lang="en-US" dirty="0">
                <a:latin typeface="Bookman Old Style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066800"/>
            <a:ext cx="8382000" cy="4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rgbClr val="A85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US" sz="2000" i="1" dirty="0" smtClean="0">
                <a:solidFill>
                  <a:srgbClr val="003399"/>
                </a:solidFill>
                <a:latin typeface="Bookman Old Style" pitchFamily="18" charset="0"/>
              </a:rPr>
              <a:t>An OPAMP has differential voltage gain of 100,000 and CMRR of 60 </a:t>
            </a:r>
            <a:r>
              <a:rPr lang="en-US" sz="2000" i="1" dirty="0" err="1" smtClean="0">
                <a:solidFill>
                  <a:srgbClr val="003399"/>
                </a:solidFill>
                <a:latin typeface="Bookman Old Style" pitchFamily="18" charset="0"/>
              </a:rPr>
              <a:t>dB</a:t>
            </a:r>
            <a:r>
              <a:rPr lang="en-US" sz="2000" i="1" dirty="0" err="1">
                <a:solidFill>
                  <a:srgbClr val="003399"/>
                </a:solidFill>
                <a:latin typeface="Bookman Old Style" pitchFamily="18" charset="0"/>
              </a:rPr>
              <a:t>.</a:t>
            </a:r>
            <a:r>
              <a:rPr lang="en-US" sz="2000" i="1" dirty="0">
                <a:solidFill>
                  <a:srgbClr val="003399"/>
                </a:solidFill>
                <a:latin typeface="Bookman Old Style" pitchFamily="18" charset="0"/>
              </a:rPr>
              <a:t>  If non inverting input voltage is 150 </a:t>
            </a:r>
            <a:r>
              <a:rPr lang="el-GR" sz="2000" i="1" dirty="0">
                <a:solidFill>
                  <a:srgbClr val="003399"/>
                </a:solidFill>
                <a:latin typeface="Bookman Old Style" pitchFamily="18" charset="0"/>
              </a:rPr>
              <a:t>μ</a:t>
            </a:r>
            <a:r>
              <a:rPr lang="en-US" sz="2000" i="1" dirty="0">
                <a:solidFill>
                  <a:srgbClr val="003399"/>
                </a:solidFill>
                <a:latin typeface="Bookman Old Style" pitchFamily="18" charset="0"/>
              </a:rPr>
              <a:t>V and inverting input voltage is 140 </a:t>
            </a:r>
            <a:r>
              <a:rPr lang="el-GR" sz="2000" i="1" dirty="0">
                <a:solidFill>
                  <a:srgbClr val="003399"/>
                </a:solidFill>
                <a:latin typeface="Bookman Old Style" pitchFamily="18" charset="0"/>
              </a:rPr>
              <a:t>μ</a:t>
            </a:r>
            <a:r>
              <a:rPr lang="en-US" sz="2000" i="1" dirty="0">
                <a:solidFill>
                  <a:srgbClr val="003399"/>
                </a:solidFill>
                <a:latin typeface="Bookman Old Style" pitchFamily="18" charset="0"/>
              </a:rPr>
              <a:t>V, calculate the output voltage of </a:t>
            </a:r>
            <a:r>
              <a:rPr lang="en-US" sz="2000" i="1" dirty="0" smtClean="0">
                <a:solidFill>
                  <a:srgbClr val="003399"/>
                </a:solidFill>
                <a:latin typeface="Bookman Old Style" pitchFamily="18" charset="0"/>
              </a:rPr>
              <a:t>OPAMP</a:t>
            </a:r>
          </a:p>
          <a:p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						        </a:t>
            </a:r>
            <a:r>
              <a:rPr lang="en-US" sz="2000" dirty="0" err="1">
                <a:solidFill>
                  <a:srgbClr val="003399"/>
                </a:solidFill>
                <a:latin typeface="Bookman Old Style" pitchFamily="18" charset="0"/>
              </a:rPr>
              <a:t>Ans</a:t>
            </a:r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: 1.01 </a:t>
            </a:r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V</a:t>
            </a:r>
          </a:p>
          <a:p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2. For </a:t>
            </a:r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an OPAMP, when v1 is 0.5 mV and v2 is –0.5 mV, output </a:t>
            </a:r>
            <a:endParaRPr lang="en-US" sz="2000" dirty="0" smtClean="0">
              <a:solidFill>
                <a:srgbClr val="003399"/>
              </a:solidFill>
              <a:latin typeface="Bookman Old Style" pitchFamily="18" charset="0"/>
            </a:endParaRPr>
          </a:p>
          <a:p>
            <a:pPr algn="just"/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      voltage </a:t>
            </a:r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is 8 V.  For the same OPAMP, when v1 = v2 = 1 mV, </a:t>
            </a:r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   </a:t>
            </a:r>
          </a:p>
          <a:p>
            <a:pPr algn="just"/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rgbClr val="003399"/>
                </a:solidFill>
                <a:latin typeface="Bookman Old Style" pitchFamily="18" charset="0"/>
              </a:rPr>
              <a:t>     output </a:t>
            </a:r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voltage is 12 mV.  Calculate the CMRR of the OPAMP</a:t>
            </a:r>
          </a:p>
          <a:p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							</a:t>
            </a:r>
            <a:r>
              <a:rPr lang="en-US" sz="2000" dirty="0" err="1" smtClean="0">
                <a:solidFill>
                  <a:srgbClr val="003399"/>
                </a:solidFill>
                <a:latin typeface="Bookman Old Style" pitchFamily="18" charset="0"/>
              </a:rPr>
              <a:t>Ans</a:t>
            </a:r>
            <a:r>
              <a:rPr lang="en-US" sz="2000" dirty="0">
                <a:solidFill>
                  <a:srgbClr val="003399"/>
                </a:solidFill>
                <a:latin typeface="Bookman Old Style" pitchFamily="18" charset="0"/>
              </a:rPr>
              <a:t>: 56.48 dB</a:t>
            </a:r>
            <a:endParaRPr lang="el-GR" sz="2000" dirty="0">
              <a:solidFill>
                <a:srgbClr val="003399"/>
              </a:solidFill>
              <a:latin typeface="Bookman Old Style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i="1" dirty="0" smtClean="0">
              <a:solidFill>
                <a:srgbClr val="003399"/>
              </a:solidFill>
              <a:latin typeface="Bookman Old Style" pitchFamily="18" charset="0"/>
            </a:endParaRPr>
          </a:p>
          <a:p>
            <a:pPr algn="just"/>
            <a:endParaRPr lang="en-US" sz="2000" baseline="-25000" dirty="0" smtClean="0">
              <a:solidFill>
                <a:srgbClr val="003399"/>
              </a:solidFill>
            </a:endParaRPr>
          </a:p>
          <a:p>
            <a:pPr algn="just"/>
            <a:endParaRPr lang="en-IN" sz="20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ifiedby xmlns="803c8e6e-8136-4d7d-af1c-024f8e6687c9">
      <UserInfo>
        <DisplayName/>
        <AccountId xsi:nil="true"/>
        <AccountType/>
      </UserInfo>
    </Modifiedby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</documentManagement>
</p:properties>
</file>

<file path=customXml/itemProps1.xml><?xml version="1.0" encoding="utf-8"?>
<ds:datastoreItem xmlns:ds="http://schemas.openxmlformats.org/officeDocument/2006/customXml" ds:itemID="{C7BAFB13-52DF-4ED9-B563-4AE8D5035B12}"/>
</file>

<file path=customXml/itemProps2.xml><?xml version="1.0" encoding="utf-8"?>
<ds:datastoreItem xmlns:ds="http://schemas.openxmlformats.org/officeDocument/2006/customXml" ds:itemID="{3F8E5421-6582-4C05-8A0E-A53EBEE0CBCF}"/>
</file>

<file path=customXml/itemProps3.xml><?xml version="1.0" encoding="utf-8"?>
<ds:datastoreItem xmlns:ds="http://schemas.openxmlformats.org/officeDocument/2006/customXml" ds:itemID="{A3B1CB8D-736C-4C2C-A52D-B6727FF58970}"/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700</Words>
  <Application>Microsoft Office PowerPoint</Application>
  <PresentationFormat>On-screen Show (4:3)</PresentationFormat>
  <Paragraphs>183</Paragraphs>
  <Slides>11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Picture</vt:lpstr>
      <vt:lpstr> Part – I : Analog Electronics</vt:lpstr>
      <vt:lpstr>MODULE 1: INTRODUCTION TO OPERATIONAL AMPLIFIER</vt:lpstr>
      <vt:lpstr> </vt:lpstr>
      <vt:lpstr>Differential amplifier</vt:lpstr>
      <vt:lpstr>BLOCK DIAGRAM OF AN OPAMP</vt:lpstr>
      <vt:lpstr>OPAMP SPECIFICATIONS &amp; THEIR DEFINITIONS</vt:lpstr>
      <vt:lpstr>Ideal and Practical op-amp characteristic values</vt:lpstr>
      <vt:lpstr>PowerPoint Presentation</vt:lpstr>
      <vt:lpstr>EXERCISE </vt:lpstr>
      <vt:lpstr>SELF TEST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201</cp:revision>
  <dcterms:created xsi:type="dcterms:W3CDTF">2014-05-17T08:44:36Z</dcterms:created>
  <dcterms:modified xsi:type="dcterms:W3CDTF">2014-07-31T11:33:38Z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