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7"/>
  </p:notesMasterIdLst>
  <p:sldIdLst>
    <p:sldId id="326" r:id="rId2"/>
    <p:sldId id="316" r:id="rId3"/>
    <p:sldId id="302" r:id="rId4"/>
    <p:sldId id="324" r:id="rId5"/>
    <p:sldId id="292" r:id="rId6"/>
    <p:sldId id="303" r:id="rId7"/>
    <p:sldId id="293" r:id="rId8"/>
    <p:sldId id="294" r:id="rId9"/>
    <p:sldId id="306" r:id="rId10"/>
    <p:sldId id="295" r:id="rId11"/>
    <p:sldId id="296" r:id="rId12"/>
    <p:sldId id="297" r:id="rId13"/>
    <p:sldId id="298" r:id="rId14"/>
    <p:sldId id="312" r:id="rId15"/>
    <p:sldId id="31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CD6400"/>
    <a:srgbClr val="A85000"/>
    <a:srgbClr val="CD641E"/>
    <a:srgbClr val="F6A91E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9498" autoAdjust="0"/>
    <p:restoredTop sz="92437" autoAdjust="0"/>
  </p:normalViewPr>
  <p:slideViewPr>
    <p:cSldViewPr>
      <p:cViewPr varScale="1">
        <p:scale>
          <a:sx n="64" d="100"/>
          <a:sy n="64" d="100"/>
        </p:scale>
        <p:origin x="-172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5C4C4-2B61-4277-BFC1-DBAE05718595}" type="datetimeFigureOut">
              <a:rPr lang="en-US" smtClean="0"/>
              <a:pPr/>
              <a:t>7/31/2014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75D01-23B7-41E6-A0E8-AA1EABC519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22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algn="just"/>
                <a:r>
                  <a:rPr lang="en-IN" sz="2000" b="1" dirty="0" smtClean="0"/>
                  <a:t>Linear </a:t>
                </a:r>
                <a:r>
                  <a:rPr lang="en-IN" sz="2000" b="1" dirty="0"/>
                  <a:t>(small signal) </a:t>
                </a:r>
                <a:r>
                  <a:rPr lang="en-IN" sz="2000" b="1" dirty="0" smtClean="0"/>
                  <a:t>mode:</a:t>
                </a:r>
              </a:p>
              <a:p>
                <a:pPr lvl="2" algn="just"/>
                <a:r>
                  <a:rPr lang="en-IN" sz="2000" dirty="0" smtClean="0"/>
                  <a:t>Any change </a:t>
                </a:r>
                <a:r>
                  <a:rPr lang="en-IN" sz="2000" dirty="0"/>
                  <a:t>in the input difference voltage, </a:t>
                </a:r>
                <a14:m>
                  <m:oMath xmlns:m="http://schemas.openxmlformats.org/officeDocument/2006/math">
                    <m:r>
                      <a:rPr lang="en-IN" sz="2000" dirty="0" smtClean="0">
                        <a:latin typeface="Cambria Math"/>
                      </a:rPr>
                      <m:t>±</m:t>
                    </m:r>
                    <m:r>
                      <a:rPr lang="en-IN" sz="2000" dirty="0" smtClean="0">
                        <a:latin typeface="Cambria Math"/>
                      </a:rPr>
                      <m:t>𝑉</m:t>
                    </m:r>
                    <m:r>
                      <a:rPr lang="en-IN" sz="2000" baseline="-25000" dirty="0">
                        <a:latin typeface="Cambria Math"/>
                      </a:rPr>
                      <m:t>𝒊𝒅</m:t>
                    </m:r>
                    <m:r>
                      <a:rPr lang="en-IN" sz="2000" dirty="0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/>
                  <a:t>produces a proportional output voltage </a:t>
                </a:r>
                <a:r>
                  <a:rPr lang="en-IN" sz="2000" dirty="0" smtClean="0"/>
                  <a:t>V</a:t>
                </a:r>
                <a:r>
                  <a:rPr lang="en-IN" sz="2000" baseline="-25000" dirty="0" smtClean="0"/>
                  <a:t>o</a:t>
                </a:r>
                <a:endParaRPr lang="en-IN" sz="2000" dirty="0" smtClean="0"/>
              </a:p>
              <a:p>
                <a:pPr lvl="2" algn="just"/>
                <a:r>
                  <a:rPr lang="en-IN" sz="2000" dirty="0" smtClean="0"/>
                  <a:t>The </a:t>
                </a:r>
                <a:r>
                  <a:rPr lang="en-IN" sz="2000" dirty="0"/>
                  <a:t>range of input difference voltage to operate the </a:t>
                </a:r>
                <a:r>
                  <a:rPr lang="en-IN" sz="2000" dirty="0" err="1" smtClean="0"/>
                  <a:t>op.amp</a:t>
                </a:r>
                <a:r>
                  <a:rPr lang="en-IN" sz="2000" dirty="0" smtClean="0"/>
                  <a:t> </a:t>
                </a:r>
                <a:r>
                  <a:rPr lang="en-IN" sz="2000" dirty="0"/>
                  <a:t>in linear region is approximately equal to 100 mv. </a:t>
                </a:r>
                <a:endParaRPr lang="en-IN" sz="2000" dirty="0" smtClean="0"/>
              </a:p>
              <a:p>
                <a:pPr lvl="2" algn="just"/>
                <a:endParaRPr lang="en-IN" sz="2000" dirty="0" smtClean="0"/>
              </a:p>
              <a:p>
                <a:pPr lvl="1" algn="just"/>
                <a:r>
                  <a:rPr lang="en-IN" sz="2000" b="1" dirty="0" smtClean="0"/>
                  <a:t>Non </a:t>
                </a:r>
                <a:r>
                  <a:rPr lang="en-IN" sz="2000" b="1" dirty="0"/>
                  <a:t>Linear (large signal) </a:t>
                </a:r>
                <a:r>
                  <a:rPr lang="en-IN" sz="2000" b="1" dirty="0" smtClean="0"/>
                  <a:t>mode:</a:t>
                </a:r>
              </a:p>
              <a:p>
                <a:pPr lvl="2" algn="just"/>
                <a:r>
                  <a:rPr lang="en-IN" sz="2000" dirty="0" smtClean="0"/>
                  <a:t>Beyond </a:t>
                </a:r>
                <a:r>
                  <a:rPr lang="en-IN" sz="2000" dirty="0"/>
                  <a:t>100mv of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/>
                      </a:rPr>
                      <m:t>±</m:t>
                    </m:r>
                    <m:r>
                      <a:rPr lang="en-IN" sz="2000" i="1" dirty="0" smtClean="0">
                        <a:latin typeface="Cambria Math"/>
                      </a:rPr>
                      <m:t>𝑉𝑖𝑑</m:t>
                    </m:r>
                  </m:oMath>
                </a14:m>
                <a:r>
                  <a:rPr lang="en-IN" sz="2000" dirty="0"/>
                  <a:t>, the output becomes close to </a:t>
                </a:r>
                <a14:m>
                  <m:oMath xmlns:m="http://schemas.openxmlformats.org/officeDocument/2006/math">
                    <m:r>
                      <a:rPr lang="en-IN" sz="2000" dirty="0" smtClean="0">
                        <a:latin typeface="Cambria Math"/>
                      </a:rPr>
                      <m:t>+</m:t>
                    </m:r>
                    <m:r>
                      <a:rPr lang="en-IN" sz="2000" dirty="0" err="1">
                        <a:latin typeface="Cambria Math"/>
                      </a:rPr>
                      <m:t>𝑉</m:t>
                    </m:r>
                    <m:r>
                      <a:rPr lang="en-IN" sz="2000" baseline="-25000" dirty="0" err="1">
                        <a:latin typeface="Cambria Math"/>
                      </a:rPr>
                      <m:t>𝑐𝑐</m:t>
                    </m:r>
                    <m:r>
                      <a:rPr lang="en-IN" sz="2000" dirty="0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/>
                  <a:t>or </a:t>
                </a:r>
                <a14:m>
                  <m:oMath xmlns:m="http://schemas.openxmlformats.org/officeDocument/2006/math">
                    <m:r>
                      <a:rPr lang="en-IN" sz="2000" dirty="0" smtClean="0">
                        <a:latin typeface="Cambria Math"/>
                      </a:rPr>
                      <m:t>−</m:t>
                    </m:r>
                    <m:r>
                      <a:rPr lang="en-IN" sz="2000" dirty="0" err="1" smtClean="0">
                        <a:latin typeface="Cambria Math"/>
                      </a:rPr>
                      <m:t>𝑉</m:t>
                    </m:r>
                    <m:r>
                      <a:rPr lang="en-IN" sz="2000" baseline="-25000" dirty="0" err="1" smtClean="0">
                        <a:latin typeface="Cambria Math"/>
                      </a:rPr>
                      <m:t>𝑐𝑐</m:t>
                    </m:r>
                  </m:oMath>
                </a14:m>
                <a:r>
                  <a:rPr lang="en-IN" sz="2000" dirty="0" smtClean="0"/>
                  <a:t> </a:t>
                </a:r>
                <a:r>
                  <a:rPr lang="en-IN" sz="2000" dirty="0"/>
                  <a:t>based on the mode in which the </a:t>
                </a:r>
                <a:r>
                  <a:rPr lang="en-IN" sz="2000" dirty="0" err="1" smtClean="0"/>
                  <a:t>op.amp</a:t>
                </a:r>
                <a:r>
                  <a:rPr lang="en-IN" sz="2000" dirty="0" smtClean="0"/>
                  <a:t> </a:t>
                </a:r>
                <a:r>
                  <a:rPr lang="en-IN" sz="2000" dirty="0"/>
                  <a:t>is used (inverting or non inverting mode</a:t>
                </a:r>
                <a:r>
                  <a:rPr lang="en-IN" sz="2000" dirty="0" smtClean="0"/>
                  <a:t>).</a:t>
                </a:r>
                <a:endParaRPr lang="en-IN" sz="2000" dirty="0"/>
              </a:p>
              <a:p>
                <a:endParaRPr lang="en-IN" dirty="0"/>
              </a:p>
              <a:p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algn="just"/>
                <a:r>
                  <a:rPr lang="en-IN" sz="2000" b="1" dirty="0" smtClean="0"/>
                  <a:t>Linear </a:t>
                </a:r>
                <a:r>
                  <a:rPr lang="en-IN" sz="2000" b="1" dirty="0"/>
                  <a:t>(small signal) </a:t>
                </a:r>
                <a:r>
                  <a:rPr lang="en-IN" sz="2000" b="1" dirty="0" smtClean="0"/>
                  <a:t>mode:</a:t>
                </a:r>
              </a:p>
              <a:p>
                <a:pPr lvl="2" algn="just"/>
                <a:r>
                  <a:rPr lang="en-IN" sz="2000" dirty="0" smtClean="0"/>
                  <a:t>Any change </a:t>
                </a:r>
                <a:r>
                  <a:rPr lang="en-IN" sz="2000" dirty="0"/>
                  <a:t>in the input difference voltage, </a:t>
                </a:r>
                <a:r>
                  <a:rPr lang="en-IN" sz="2000" i="0" dirty="0" smtClean="0">
                    <a:latin typeface="Cambria Math"/>
                  </a:rPr>
                  <a:t>±𝑉</a:t>
                </a:r>
                <a:r>
                  <a:rPr lang="en-IN" sz="2000" i="0" baseline="-25000" dirty="0">
                    <a:latin typeface="Cambria Math"/>
                  </a:rPr>
                  <a:t>𝒊𝒅</a:t>
                </a:r>
                <a:r>
                  <a:rPr lang="en-IN" sz="2000" i="0" dirty="0">
                    <a:latin typeface="Cambria Math"/>
                  </a:rPr>
                  <a:t> </a:t>
                </a:r>
                <a:r>
                  <a:rPr lang="en-IN" sz="2000" dirty="0"/>
                  <a:t>produces a proportional output voltage </a:t>
                </a:r>
                <a:r>
                  <a:rPr lang="en-IN" sz="2000" dirty="0" smtClean="0"/>
                  <a:t>V</a:t>
                </a:r>
                <a:r>
                  <a:rPr lang="en-IN" sz="2000" baseline="-25000" dirty="0" smtClean="0"/>
                  <a:t>o</a:t>
                </a:r>
                <a:endParaRPr lang="en-IN" sz="2000" dirty="0" smtClean="0"/>
              </a:p>
              <a:p>
                <a:pPr lvl="2" algn="just"/>
                <a:r>
                  <a:rPr lang="en-IN" sz="2000" dirty="0" smtClean="0"/>
                  <a:t>The </a:t>
                </a:r>
                <a:r>
                  <a:rPr lang="en-IN" sz="2000" dirty="0"/>
                  <a:t>range of input difference voltage to operate the </a:t>
                </a:r>
                <a:r>
                  <a:rPr lang="en-IN" sz="2000" dirty="0" err="1" smtClean="0"/>
                  <a:t>op.amp</a:t>
                </a:r>
                <a:r>
                  <a:rPr lang="en-IN" sz="2000" dirty="0" smtClean="0"/>
                  <a:t> </a:t>
                </a:r>
                <a:r>
                  <a:rPr lang="en-IN" sz="2000" dirty="0"/>
                  <a:t>in linear region is approximately equal to 100 mv. </a:t>
                </a:r>
                <a:endParaRPr lang="en-IN" sz="2000" dirty="0" smtClean="0"/>
              </a:p>
              <a:p>
                <a:pPr lvl="2" algn="just"/>
                <a:endParaRPr lang="en-IN" sz="2000" dirty="0" smtClean="0"/>
              </a:p>
              <a:p>
                <a:pPr lvl="1" algn="just"/>
                <a:r>
                  <a:rPr lang="en-IN" sz="2000" b="1" dirty="0" smtClean="0"/>
                  <a:t>Non </a:t>
                </a:r>
                <a:r>
                  <a:rPr lang="en-IN" sz="2000" b="1" dirty="0"/>
                  <a:t>Linear (large signal) </a:t>
                </a:r>
                <a:r>
                  <a:rPr lang="en-IN" sz="2000" b="1" dirty="0" smtClean="0"/>
                  <a:t>mode:</a:t>
                </a:r>
              </a:p>
              <a:p>
                <a:pPr lvl="2" algn="just"/>
                <a:r>
                  <a:rPr lang="en-IN" sz="2000" dirty="0" smtClean="0"/>
                  <a:t>Beyond </a:t>
                </a:r>
                <a:r>
                  <a:rPr lang="en-IN" sz="2000" dirty="0"/>
                  <a:t>100mv of </a:t>
                </a:r>
                <a:r>
                  <a:rPr lang="en-IN" sz="2000" i="0" dirty="0" smtClean="0">
                    <a:latin typeface="Cambria Math"/>
                  </a:rPr>
                  <a:t>±𝑉𝑖𝑑</a:t>
                </a:r>
                <a:r>
                  <a:rPr lang="en-IN" sz="2000" dirty="0"/>
                  <a:t>, the output becomes close to </a:t>
                </a:r>
                <a:r>
                  <a:rPr lang="en-IN" sz="2000" i="0" dirty="0" smtClean="0">
                    <a:latin typeface="Cambria Math"/>
                  </a:rPr>
                  <a:t>+</a:t>
                </a:r>
                <a:r>
                  <a:rPr lang="en-IN" sz="2000" i="0" dirty="0" err="1">
                    <a:latin typeface="Cambria Math"/>
                  </a:rPr>
                  <a:t>𝑉</a:t>
                </a:r>
                <a:r>
                  <a:rPr lang="en-IN" sz="2000" i="0" baseline="-25000" dirty="0" err="1">
                    <a:latin typeface="Cambria Math"/>
                  </a:rPr>
                  <a:t>𝑐𝑐</a:t>
                </a:r>
                <a:r>
                  <a:rPr lang="en-IN" sz="2000" i="0" dirty="0">
                    <a:latin typeface="Cambria Math"/>
                  </a:rPr>
                  <a:t> </a:t>
                </a:r>
                <a:r>
                  <a:rPr lang="en-IN" sz="2000" dirty="0"/>
                  <a:t>or </a:t>
                </a:r>
                <a:r>
                  <a:rPr lang="en-IN" sz="2000" i="0" dirty="0" smtClean="0">
                    <a:latin typeface="Cambria Math"/>
                  </a:rPr>
                  <a:t>−</a:t>
                </a:r>
                <a:r>
                  <a:rPr lang="en-IN" sz="2000" i="0" dirty="0" err="1" smtClean="0">
                    <a:latin typeface="Cambria Math"/>
                  </a:rPr>
                  <a:t>𝑉</a:t>
                </a:r>
                <a:r>
                  <a:rPr lang="en-IN" sz="2000" i="0" baseline="-25000" dirty="0" err="1" smtClean="0">
                    <a:latin typeface="Cambria Math"/>
                  </a:rPr>
                  <a:t>𝑐𝑐</a:t>
                </a:r>
                <a:r>
                  <a:rPr lang="en-IN" sz="2000" dirty="0" smtClean="0"/>
                  <a:t> </a:t>
                </a:r>
                <a:r>
                  <a:rPr lang="en-IN" sz="2000" dirty="0"/>
                  <a:t>based on the mode in which the </a:t>
                </a:r>
                <a:r>
                  <a:rPr lang="en-IN" sz="2000" dirty="0" err="1" smtClean="0"/>
                  <a:t>op.amp</a:t>
                </a:r>
                <a:r>
                  <a:rPr lang="en-IN" sz="2000" dirty="0" smtClean="0"/>
                  <a:t> </a:t>
                </a:r>
                <a:r>
                  <a:rPr lang="en-IN" sz="2000" dirty="0"/>
                  <a:t>is used (inverting or non inverting mode</a:t>
                </a:r>
                <a:r>
                  <a:rPr lang="en-IN" sz="2000" dirty="0" smtClean="0"/>
                  <a:t>).</a:t>
                </a:r>
                <a:endParaRPr lang="en-IN" sz="2000" dirty="0"/>
              </a:p>
              <a:p>
                <a:endParaRPr lang="en-IN" dirty="0"/>
              </a:p>
              <a:p>
                <a:endParaRPr lang="en-US" dirty="0"/>
              </a:p>
              <a:p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43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/>
                <a:r>
                  <a:rPr lang="en-US" sz="1200" dirty="0" smtClean="0"/>
                  <a:t>An ideal Op-Amp is perfectly balanced. i.e</a:t>
                </a:r>
                <a:r>
                  <a:rPr lang="en-US" sz="1200" dirty="0"/>
                  <a:t>., the output will be zero when input voltages are </a:t>
                </a:r>
                <a:r>
                  <a:rPr lang="en-US" sz="1200" dirty="0" smtClean="0"/>
                  <a:t>equal.</a:t>
                </a:r>
              </a:p>
              <a:p>
                <a:pPr algn="just"/>
                <a:r>
                  <a:rPr lang="en-US" sz="1200" dirty="0" smtClean="0"/>
                  <a:t>Hence </a:t>
                </a:r>
                <a:r>
                  <a:rPr lang="en-US" sz="1200" dirty="0"/>
                  <a:t>when output voltage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/>
                      </a:rPr>
                      <m:t>𝑉</m:t>
                    </m:r>
                    <m:r>
                      <a:rPr lang="en-US" sz="1200" i="1" baseline="-25000" dirty="0">
                        <a:latin typeface="Cambria Math"/>
                      </a:rPr>
                      <m:t>𝑜</m:t>
                    </m:r>
                    <m:r>
                      <a:rPr lang="en-US" sz="1200" i="1" dirty="0">
                        <a:latin typeface="Cambria Math"/>
                      </a:rPr>
                      <m:t> = 0</m:t>
                    </m:r>
                  </m:oMath>
                </a14:m>
                <a:r>
                  <a:rPr lang="en-US" sz="1200" dirty="0"/>
                  <a:t>, both the input voltages are equal </a:t>
                </a:r>
                <a:r>
                  <a:rPr lang="en-US" sz="1200" dirty="0" err="1"/>
                  <a:t>ie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/>
                      </a:rPr>
                      <m:t>𝑉</m:t>
                    </m:r>
                    <m:r>
                      <a:rPr lang="en-US" sz="1200" i="1" baseline="-25000" dirty="0">
                        <a:latin typeface="Cambria Math"/>
                      </a:rPr>
                      <m:t>1</m:t>
                    </m:r>
                    <m:r>
                      <a:rPr lang="en-US" sz="1200" i="1" dirty="0">
                        <a:latin typeface="Cambria Math"/>
                      </a:rPr>
                      <m:t> = </m:t>
                    </m:r>
                    <m:r>
                      <a:rPr lang="en-US" sz="1200" i="1" dirty="0" smtClean="0">
                        <a:latin typeface="Cambria Math"/>
                      </a:rPr>
                      <m:t>𝑉</m:t>
                    </m:r>
                    <m:r>
                      <a:rPr lang="en-US" sz="1200" i="1" baseline="-25000" dirty="0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sz="1200" dirty="0" smtClean="0"/>
                  <a:t>.</a:t>
                </a:r>
              </a:p>
              <a:p>
                <a:pPr algn="just"/>
                <a:r>
                  <a:rPr lang="en-US" sz="1200" dirty="0" smtClean="0"/>
                  <a:t>Since </a:t>
                </a:r>
                <a:r>
                  <a:rPr lang="en-US" sz="1200" dirty="0"/>
                  <a:t>the input impedances of an ideal Op-Amp is infinite (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/>
                      </a:rPr>
                      <m:t>𝑅𝑖</m:t>
                    </m:r>
                    <m:r>
                      <a:rPr lang="en-US" sz="1200" i="1" dirty="0" smtClean="0">
                        <a:latin typeface="Cambria Math"/>
                      </a:rPr>
                      <m:t> =∞</m:t>
                    </m:r>
                  </m:oMath>
                </a14:m>
                <a:r>
                  <a:rPr lang="en-US" sz="1200" dirty="0"/>
                  <a:t>), there is no current flow between the two </a:t>
                </a:r>
                <a:r>
                  <a:rPr lang="en-US" sz="1200" dirty="0" smtClean="0"/>
                  <a:t>terminals.</a:t>
                </a:r>
              </a:p>
              <a:p>
                <a:pPr algn="just"/>
                <a:r>
                  <a:rPr lang="en-US" sz="1200" dirty="0" smtClean="0"/>
                  <a:t>Hence </a:t>
                </a:r>
                <a:r>
                  <a:rPr lang="en-US" sz="1200" dirty="0"/>
                  <a:t>when one terminal (say V</a:t>
                </a:r>
                <a:r>
                  <a:rPr lang="en-US" sz="1200" baseline="-25000" dirty="0"/>
                  <a:t>2</a:t>
                </a:r>
                <a:r>
                  <a:rPr lang="en-US" sz="1200" dirty="0"/>
                  <a:t>) is connected to ground (</a:t>
                </a:r>
                <a:r>
                  <a:rPr lang="en-US" sz="1200" dirty="0" err="1"/>
                  <a:t>ie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/>
                      </a:rPr>
                      <m:t>𝑉</m:t>
                    </m:r>
                    <m:r>
                      <a:rPr lang="en-US" sz="1200" i="1" baseline="-25000" dirty="0">
                        <a:latin typeface="Cambria Math"/>
                      </a:rPr>
                      <m:t>2 </m:t>
                    </m:r>
                    <m:r>
                      <a:rPr lang="en-US" sz="1200" i="1" dirty="0">
                        <a:latin typeface="Cambria Math"/>
                      </a:rPr>
                      <m:t>= 0</m:t>
                    </m:r>
                  </m:oMath>
                </a14:m>
                <a:r>
                  <a:rPr lang="en-US" sz="1200" dirty="0" smtClean="0"/>
                  <a:t>), </a:t>
                </a:r>
                <a:r>
                  <a:rPr lang="en-US" sz="1200" dirty="0"/>
                  <a:t>then because of </a:t>
                </a:r>
                <a:r>
                  <a:rPr lang="en-US" sz="1200" dirty="0" smtClean="0"/>
                  <a:t>virtual </a:t>
                </a:r>
                <a:r>
                  <a:rPr lang="en-US" sz="1200" dirty="0"/>
                  <a:t>ground V</a:t>
                </a:r>
                <a:r>
                  <a:rPr lang="en-US" sz="1200" baseline="-25000" dirty="0"/>
                  <a:t>1</a:t>
                </a:r>
                <a:r>
                  <a:rPr lang="en-US" sz="1200" dirty="0"/>
                  <a:t> will also be zero</a:t>
                </a:r>
                <a:r>
                  <a:rPr lang="en-US" sz="1200" dirty="0" smtClean="0"/>
                  <a:t>.</a:t>
                </a: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/>
                <a:r>
                  <a:rPr lang="en-US" sz="1200" dirty="0" smtClean="0"/>
                  <a:t>An ideal Op-Amp is perfectly balanced. i.e</a:t>
                </a:r>
                <a:r>
                  <a:rPr lang="en-US" sz="1200" dirty="0"/>
                  <a:t>., the output will be zero when input voltages are </a:t>
                </a:r>
                <a:r>
                  <a:rPr lang="en-US" sz="1200" dirty="0" smtClean="0"/>
                  <a:t>equal.</a:t>
                </a:r>
              </a:p>
              <a:p>
                <a:pPr algn="just"/>
                <a:r>
                  <a:rPr lang="en-US" sz="1200" dirty="0" smtClean="0"/>
                  <a:t>Hence </a:t>
                </a:r>
                <a:r>
                  <a:rPr lang="en-US" sz="1200" dirty="0"/>
                  <a:t>when output voltage </a:t>
                </a:r>
                <a:r>
                  <a:rPr lang="en-US" sz="1200" i="0" dirty="0" smtClean="0">
                    <a:latin typeface="Cambria Math"/>
                  </a:rPr>
                  <a:t>𝑉</a:t>
                </a:r>
                <a:r>
                  <a:rPr lang="en-US" sz="1200" i="0" baseline="-25000" dirty="0">
                    <a:latin typeface="Cambria Math"/>
                  </a:rPr>
                  <a:t>𝑜</a:t>
                </a:r>
                <a:r>
                  <a:rPr lang="en-US" sz="1200" i="0" dirty="0">
                    <a:latin typeface="Cambria Math"/>
                  </a:rPr>
                  <a:t> = 0</a:t>
                </a:r>
                <a:r>
                  <a:rPr lang="en-US" sz="1200" dirty="0"/>
                  <a:t>, both the input voltages are equal </a:t>
                </a:r>
                <a:r>
                  <a:rPr lang="en-US" sz="1200" dirty="0" err="1"/>
                  <a:t>ie</a:t>
                </a:r>
                <a:r>
                  <a:rPr lang="en-US" sz="1200" dirty="0"/>
                  <a:t> </a:t>
                </a:r>
                <a:r>
                  <a:rPr lang="en-US" sz="1200" i="0" dirty="0" smtClean="0">
                    <a:latin typeface="Cambria Math"/>
                  </a:rPr>
                  <a:t>𝑉</a:t>
                </a:r>
                <a:r>
                  <a:rPr lang="en-US" sz="1200" i="0" baseline="-25000" dirty="0">
                    <a:latin typeface="Cambria Math"/>
                  </a:rPr>
                  <a:t>1</a:t>
                </a:r>
                <a:r>
                  <a:rPr lang="en-US" sz="1200" i="0" dirty="0">
                    <a:latin typeface="Cambria Math"/>
                  </a:rPr>
                  <a:t> = </a:t>
                </a:r>
                <a:r>
                  <a:rPr lang="en-US" sz="1200" i="0" dirty="0" smtClean="0">
                    <a:latin typeface="Cambria Math"/>
                  </a:rPr>
                  <a:t>𝑉</a:t>
                </a:r>
                <a:r>
                  <a:rPr lang="en-US" sz="1200" i="0" baseline="-25000" dirty="0" smtClean="0">
                    <a:latin typeface="Cambria Math"/>
                  </a:rPr>
                  <a:t>2</a:t>
                </a:r>
                <a:r>
                  <a:rPr lang="en-US" sz="1200" dirty="0" smtClean="0"/>
                  <a:t>.</a:t>
                </a:r>
              </a:p>
              <a:p>
                <a:pPr algn="just"/>
                <a:r>
                  <a:rPr lang="en-US" sz="1200" dirty="0" smtClean="0"/>
                  <a:t>Since </a:t>
                </a:r>
                <a:r>
                  <a:rPr lang="en-US" sz="1200" dirty="0"/>
                  <a:t>the input impedances of an ideal Op-Amp is infinite (</a:t>
                </a:r>
                <a:r>
                  <a:rPr lang="en-US" sz="1200" i="0" dirty="0" smtClean="0">
                    <a:latin typeface="Cambria Math"/>
                  </a:rPr>
                  <a:t>𝑅𝑖 =∞</a:t>
                </a:r>
                <a:r>
                  <a:rPr lang="en-US" sz="1200" dirty="0"/>
                  <a:t>), there is no current flow between the two </a:t>
                </a:r>
                <a:r>
                  <a:rPr lang="en-US" sz="1200" dirty="0" smtClean="0"/>
                  <a:t>terminals.</a:t>
                </a:r>
              </a:p>
              <a:p>
                <a:pPr algn="just"/>
                <a:r>
                  <a:rPr lang="en-US" sz="1200" dirty="0" smtClean="0"/>
                  <a:t>Hence </a:t>
                </a:r>
                <a:r>
                  <a:rPr lang="en-US" sz="1200" dirty="0"/>
                  <a:t>when one terminal (say V</a:t>
                </a:r>
                <a:r>
                  <a:rPr lang="en-US" sz="1200" baseline="-25000" dirty="0"/>
                  <a:t>2</a:t>
                </a:r>
                <a:r>
                  <a:rPr lang="en-US" sz="1200" dirty="0"/>
                  <a:t>) is connected to ground (</a:t>
                </a:r>
                <a:r>
                  <a:rPr lang="en-US" sz="1200" dirty="0" err="1"/>
                  <a:t>ie</a:t>
                </a:r>
                <a:r>
                  <a:rPr lang="en-US" sz="1200" dirty="0"/>
                  <a:t> </a:t>
                </a:r>
                <a:r>
                  <a:rPr lang="en-US" sz="1200" i="0" dirty="0" smtClean="0">
                    <a:latin typeface="Cambria Math"/>
                  </a:rPr>
                  <a:t>𝑉</a:t>
                </a:r>
                <a:r>
                  <a:rPr lang="en-US" sz="1200" i="0" baseline="-25000" dirty="0">
                    <a:latin typeface="Cambria Math"/>
                  </a:rPr>
                  <a:t>2 </a:t>
                </a:r>
                <a:r>
                  <a:rPr lang="en-US" sz="1200" i="0" dirty="0">
                    <a:latin typeface="Cambria Math"/>
                  </a:rPr>
                  <a:t>= 0</a:t>
                </a:r>
                <a:r>
                  <a:rPr lang="en-US" sz="1200" dirty="0" smtClean="0"/>
                  <a:t>), </a:t>
                </a:r>
                <a:r>
                  <a:rPr lang="en-US" sz="1200" dirty="0"/>
                  <a:t>then because of </a:t>
                </a:r>
                <a:r>
                  <a:rPr lang="en-US" sz="1200" dirty="0" smtClean="0"/>
                  <a:t>virtual </a:t>
                </a:r>
                <a:r>
                  <a:rPr lang="en-US" sz="1200" dirty="0"/>
                  <a:t>ground V</a:t>
                </a:r>
                <a:r>
                  <a:rPr lang="en-US" sz="1200" baseline="-25000" dirty="0"/>
                  <a:t>1</a:t>
                </a:r>
                <a:r>
                  <a:rPr lang="en-US" sz="1200" dirty="0"/>
                  <a:t> will also be zero</a:t>
                </a:r>
                <a:r>
                  <a:rPr lang="en-US" sz="1200" dirty="0" smtClean="0"/>
                  <a:t>.</a:t>
                </a:r>
              </a:p>
              <a:p>
                <a:endParaRPr lang="en-IN" dirty="0"/>
              </a:p>
              <a:p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80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 smtClean="0"/>
              <a:t>Linear applications of op-amp include mathematical operations such as inversion, addition, subtraction, integration, differentiation, and multiplication etc.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8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In</a:t>
            </a:r>
            <a:r>
              <a:rPr lang="en-IN" baseline="0" dirty="0" smtClean="0"/>
              <a:t> I</a:t>
            </a:r>
            <a:r>
              <a:rPr lang="en-IN" dirty="0" smtClean="0"/>
              <a:t>nverting amplifier,</a:t>
            </a:r>
            <a:r>
              <a:rPr lang="en-IN" baseline="0" dirty="0" smtClean="0"/>
              <a:t> the output voltage is out of phase with input V</a:t>
            </a:r>
            <a:r>
              <a:rPr lang="en-IN" baseline="-25000" dirty="0" smtClean="0"/>
              <a:t>in</a:t>
            </a:r>
            <a:r>
              <a:rPr lang="en-IN" baseline="0" dirty="0" smtClean="0"/>
              <a:t> 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15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In non-inverting amplifier,</a:t>
            </a:r>
            <a:r>
              <a:rPr lang="en-IN" baseline="0" dirty="0" smtClean="0"/>
              <a:t> the output voltage is in phase with input V</a:t>
            </a:r>
            <a:r>
              <a:rPr lang="en-IN" baseline="-25000" dirty="0" smtClean="0"/>
              <a:t>in</a:t>
            </a:r>
            <a:r>
              <a:rPr lang="en-IN" baseline="0" dirty="0" smtClean="0"/>
              <a:t> </a:t>
            </a:r>
            <a:r>
              <a:rPr lang="en-IN" baseline="-25000" dirty="0" smtClean="0"/>
              <a:t>.</a:t>
            </a:r>
            <a:r>
              <a:rPr lang="en-IN" baseline="0" dirty="0" smtClean="0"/>
              <a:t> </a:t>
            </a:r>
          </a:p>
          <a:p>
            <a:r>
              <a:rPr lang="en-IN" baseline="0" dirty="0" smtClean="0"/>
              <a:t>The voltage gain is ≥ 1</a:t>
            </a:r>
            <a:endParaRPr lang="en-IN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76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● It produces an output voltage which is proportional to the difference between the two inputs.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73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differentiator allows all the frequency components above a designed value </a:t>
            </a:r>
            <a:r>
              <a:rPr lang="en-US" i="1" dirty="0" err="1" smtClean="0"/>
              <a:t>f</a:t>
            </a:r>
            <a:r>
              <a:rPr lang="en-US" baseline="-25000" dirty="0" err="1" smtClean="0"/>
              <a:t>H</a:t>
            </a:r>
            <a:r>
              <a:rPr lang="en-US" dirty="0" smtClean="0"/>
              <a:t> to pass to the output and eliminates all low-frequency components below </a:t>
            </a:r>
            <a:r>
              <a:rPr lang="en-US" i="1" dirty="0" err="1" smtClean="0"/>
              <a:t>f</a:t>
            </a:r>
            <a:r>
              <a:rPr lang="en-US" baseline="-25000" dirty="0" err="1" smtClean="0"/>
              <a:t>H</a:t>
            </a:r>
            <a:r>
              <a:rPr lang="en-US" dirty="0" smtClean="0"/>
              <a:t>; hence, it is also referred to as a low-frequency discriminator or a high-pass filter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3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ABDB-2860-4688-BD62-832F530A72AD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4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895A-1D15-4935-BA5A-FE3D142BBD6A}" type="datetime1">
              <a:rPr lang="en-US" smtClean="0"/>
              <a:t>7/31/2014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6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5961-182F-4BB2-BD21-E8AD396605FE}" type="datetime1">
              <a:rPr lang="en-US" smtClean="0"/>
              <a:t>7/31/2014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8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2815-A6D8-4BCB-9539-80239D6C0E5C}" type="datetime1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7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88026-0C3B-4C88-9F34-8BE8D103C320}" type="datetime1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5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7F92-DBA2-4B5E-B568-0C2CB5CFE9B7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4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D527-0982-463E-AE24-E89993028E9C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8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0" y="6583363"/>
            <a:ext cx="9144000" cy="274637"/>
          </a:xfrm>
          <a:prstGeom prst="rect">
            <a:avLst/>
          </a:prstGeom>
          <a:solidFill>
            <a:srgbClr val="A85000">
              <a:alpha val="85097"/>
            </a:srgbClr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-76200"/>
            <a:ext cx="8229600" cy="827087"/>
          </a:xfrm>
        </p:spPr>
        <p:txBody>
          <a:bodyPr>
            <a:normAutofit/>
          </a:bodyPr>
          <a:lstStyle>
            <a:lvl1pPr>
              <a:defRPr sz="3200" b="1" i="1">
                <a:solidFill>
                  <a:srgbClr val="A85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600200"/>
            <a:ext cx="8229600" cy="4525963"/>
          </a:xfrm>
        </p:spPr>
        <p:txBody>
          <a:bodyPr>
            <a:normAutofit/>
          </a:bodyPr>
          <a:lstStyle>
            <a:lvl1pPr marL="0" indent="0" algn="ctr">
              <a:buFont typeface="Wingdings" panose="05000000000000000000" pitchFamily="2" charset="2"/>
              <a:buNone/>
              <a:defRPr sz="4400" baseline="0">
                <a:solidFill>
                  <a:schemeClr val="tx1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2600">
                <a:solidFill>
                  <a:srgbClr val="003399"/>
                </a:solidFill>
              </a:defRPr>
            </a:lvl2pPr>
            <a:lvl3pPr marL="1143000" indent="-228600">
              <a:buFont typeface="Wingdings" panose="05000000000000000000" pitchFamily="2" charset="2"/>
              <a:buChar char="Ø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200">
                <a:solidFill>
                  <a:srgbClr val="A85000"/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endParaRPr lang="en-US" smtClean="0"/>
          </a:p>
          <a:p>
            <a:pPr lvl="0"/>
            <a:r>
              <a:rPr lang="en-US" smtClean="0"/>
              <a:t>Operational </a:t>
            </a:r>
            <a:r>
              <a:rPr lang="en-US" dirty="0" smtClean="0"/>
              <a:t>Amplifier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5562-6228-4ED8-B6A1-1AF7B1827F8A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553200"/>
            <a:ext cx="2133600" cy="365125"/>
          </a:xfrm>
        </p:spPr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0" y="6583363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200" b="1" dirty="0">
                <a:solidFill>
                  <a:schemeClr val="bg1"/>
                </a:solidFill>
              </a:rPr>
              <a:t>Department of Electronics and Communication Engineering, MIT, </a:t>
            </a:r>
            <a:r>
              <a:rPr lang="en-US" altLang="en-US" sz="1200" b="1" dirty="0" err="1">
                <a:solidFill>
                  <a:schemeClr val="bg1"/>
                </a:solidFill>
              </a:rPr>
              <a:t>Manipal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Mahe-Logo-e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1"/>
          <a:stretch>
            <a:fillRect/>
          </a:stretch>
        </p:blipFill>
        <p:spPr bwMode="auto">
          <a:xfrm>
            <a:off x="241300" y="15875"/>
            <a:ext cx="3651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214425775"/>
              </p:ext>
            </p:extLst>
          </p:nvPr>
        </p:nvGraphicFramePr>
        <p:xfrm>
          <a:off x="8305800" y="71438"/>
          <a:ext cx="5842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Picture" r:id="rId4" imgW="777240" imgH="687240" progId="Word.Picture.8">
                  <p:embed/>
                </p:oleObj>
              </mc:Choice>
              <mc:Fallback>
                <p:oleObj name="Picture" r:id="rId4" imgW="777240" imgH="68724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71438"/>
                        <a:ext cx="58420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835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0" y="6583363"/>
            <a:ext cx="9144000" cy="274637"/>
          </a:xfrm>
          <a:prstGeom prst="rect">
            <a:avLst/>
          </a:prstGeom>
          <a:solidFill>
            <a:srgbClr val="A85000">
              <a:alpha val="85097"/>
            </a:srgbClr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-76200"/>
            <a:ext cx="8229600" cy="827087"/>
          </a:xfrm>
        </p:spPr>
        <p:txBody>
          <a:bodyPr>
            <a:normAutofit/>
          </a:bodyPr>
          <a:lstStyle>
            <a:lvl1pPr>
              <a:defRPr sz="3200" b="1" i="1">
                <a:solidFill>
                  <a:srgbClr val="A85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00" y="1600200"/>
            <a:ext cx="8229600" cy="4525963"/>
          </a:xfrm>
        </p:spPr>
        <p:txBody>
          <a:bodyPr>
            <a:normAutofit/>
          </a:bodyPr>
          <a:lstStyle>
            <a:lvl1pPr marL="0" indent="0" algn="l">
              <a:buFont typeface="Wingdings" panose="05000000000000000000" pitchFamily="2" charset="2"/>
              <a:buNone/>
              <a:defRPr sz="3200" b="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600">
                <a:solidFill>
                  <a:srgbClr val="003399"/>
                </a:solidFill>
              </a:defRPr>
            </a:lvl2pPr>
            <a:lvl3pPr marL="1143000" indent="-228600">
              <a:buFont typeface="Wingdings" panose="05000000000000000000" pitchFamily="2" charset="2"/>
              <a:buChar char="Ø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200">
                <a:solidFill>
                  <a:srgbClr val="A85000"/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 smtClean="0">
                <a:latin typeface="+mn-lt"/>
              </a:rPr>
              <a:t>Contents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Modes of operation</a:t>
            </a:r>
          </a:p>
          <a:p>
            <a:r>
              <a:rPr lang="en-US" dirty="0" smtClean="0"/>
              <a:t>Block Diagram of an Op-AMP</a:t>
            </a:r>
          </a:p>
          <a:p>
            <a:r>
              <a:rPr lang="en-IN" dirty="0" smtClean="0"/>
              <a:t>OPAMP specifications and their definitions</a:t>
            </a:r>
          </a:p>
          <a:p>
            <a:r>
              <a:rPr lang="en-IN" dirty="0" smtClean="0"/>
              <a:t>Common-mode rejection ratio (CMRR)</a:t>
            </a:r>
          </a:p>
          <a:p>
            <a:r>
              <a:rPr lang="en-IN" dirty="0" smtClean="0"/>
              <a:t>Concept of Virtual ground</a:t>
            </a:r>
          </a:p>
          <a:p>
            <a:pPr lvl="0"/>
            <a:endParaRPr lang="en-US" dirty="0" smtClean="0">
              <a:latin typeface="+mn-lt"/>
            </a:endParaRPr>
          </a:p>
          <a:p>
            <a:pPr lvl="0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BCF8-31B8-4F35-8965-B39E72ECB82A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553200"/>
            <a:ext cx="2133600" cy="365125"/>
          </a:xfrm>
        </p:spPr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0" y="6583363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200" b="1" dirty="0">
                <a:solidFill>
                  <a:schemeClr val="bg1"/>
                </a:solidFill>
              </a:rPr>
              <a:t>Department of Electronics and Communication Engineering, MIT, </a:t>
            </a:r>
            <a:r>
              <a:rPr lang="en-US" altLang="en-US" sz="1200" b="1" dirty="0" err="1">
                <a:solidFill>
                  <a:schemeClr val="bg1"/>
                </a:solidFill>
              </a:rPr>
              <a:t>Manipal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Mahe-Logo-em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1"/>
          <a:stretch>
            <a:fillRect/>
          </a:stretch>
        </p:blipFill>
        <p:spPr bwMode="auto">
          <a:xfrm>
            <a:off x="241300" y="15875"/>
            <a:ext cx="3651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1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0" y="6583363"/>
            <a:ext cx="9144000" cy="274637"/>
          </a:xfrm>
          <a:prstGeom prst="rect">
            <a:avLst/>
          </a:prstGeom>
          <a:solidFill>
            <a:srgbClr val="A85000">
              <a:alpha val="85097"/>
            </a:srgbClr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-76200"/>
            <a:ext cx="8229600" cy="827087"/>
          </a:xfrm>
        </p:spPr>
        <p:txBody>
          <a:bodyPr>
            <a:normAutofit/>
          </a:bodyPr>
          <a:lstStyle>
            <a:lvl1pPr>
              <a:defRPr sz="3200" b="1" i="1">
                <a:solidFill>
                  <a:srgbClr val="A85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00" y="1447800"/>
            <a:ext cx="8229600" cy="4678363"/>
          </a:xfrm>
        </p:spPr>
        <p:txBody>
          <a:bodyPr>
            <a:normAutofit/>
          </a:bodyPr>
          <a:lstStyle>
            <a:lvl1pPr marL="0" indent="0" algn="l">
              <a:buFont typeface="Wingdings" panose="05000000000000000000" pitchFamily="2" charset="2"/>
              <a:buNone/>
              <a:defRPr sz="2800" baseline="0">
                <a:solidFill>
                  <a:schemeClr val="tx1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2600">
                <a:solidFill>
                  <a:srgbClr val="003399"/>
                </a:solidFill>
              </a:defRPr>
            </a:lvl2pPr>
            <a:lvl3pPr marL="1143000" indent="-228600">
              <a:buFont typeface="Wingdings" panose="05000000000000000000" pitchFamily="2" charset="2"/>
              <a:buChar char="Ø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200">
                <a:solidFill>
                  <a:srgbClr val="A85000"/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 smtClean="0">
                <a:latin typeface="+mn-lt"/>
              </a:rPr>
              <a:t>Objectives</a:t>
            </a:r>
          </a:p>
          <a:p>
            <a:pPr lvl="0"/>
            <a:endParaRPr lang="en-US" dirty="0" smtClean="0">
              <a:latin typeface="+mn-lt"/>
            </a:endParaRPr>
          </a:p>
          <a:p>
            <a:pPr lvl="0"/>
            <a:r>
              <a:rPr lang="en-IN" dirty="0" smtClean="0"/>
              <a:t>To understand the functioning of an </a:t>
            </a:r>
            <a:r>
              <a:rPr lang="en-IN" dirty="0" err="1" smtClean="0"/>
              <a:t>op.amp</a:t>
            </a:r>
            <a:endParaRPr lang="en-IN" dirty="0" smtClean="0"/>
          </a:p>
          <a:p>
            <a:pPr lvl="0"/>
            <a:r>
              <a:rPr lang="en-IN" dirty="0" smtClean="0"/>
              <a:t>Perform simple mathematical operations using op-amp</a:t>
            </a:r>
          </a:p>
          <a:p>
            <a:pPr lvl="0"/>
            <a:r>
              <a:rPr lang="en-IN" dirty="0" smtClean="0"/>
              <a:t>Designing amplifier using op. amp.</a:t>
            </a:r>
          </a:p>
          <a:p>
            <a:pPr lvl="0"/>
            <a:r>
              <a:rPr lang="en-IN" dirty="0" smtClean="0"/>
              <a:t>Wave form generation using op-amp 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03F1-5B0D-4B74-AD37-18377C5DD442}" type="datetime1">
              <a:rPr lang="en-US" smtClean="0"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553200"/>
            <a:ext cx="2133600" cy="365125"/>
          </a:xfrm>
        </p:spPr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0" y="6583363"/>
            <a:ext cx="9144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2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Mahe-Logo-em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1"/>
          <a:stretch>
            <a:fillRect/>
          </a:stretch>
        </p:blipFill>
        <p:spPr bwMode="auto">
          <a:xfrm>
            <a:off x="241300" y="15875"/>
            <a:ext cx="3651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2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0" y="6583363"/>
            <a:ext cx="9144000" cy="274637"/>
          </a:xfrm>
          <a:prstGeom prst="rect">
            <a:avLst/>
          </a:prstGeom>
          <a:solidFill>
            <a:srgbClr val="A85000">
              <a:alpha val="85097"/>
            </a:srgbClr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-76200"/>
            <a:ext cx="8229600" cy="827087"/>
          </a:xfrm>
        </p:spPr>
        <p:txBody>
          <a:bodyPr>
            <a:normAutofit/>
          </a:bodyPr>
          <a:lstStyle>
            <a:lvl1pPr>
              <a:defRPr sz="3200" b="1" i="1">
                <a:solidFill>
                  <a:srgbClr val="A85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6D94-171B-444F-B54B-ECD9594B1CD3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18238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553200"/>
            <a:ext cx="2133600" cy="365125"/>
          </a:xfrm>
        </p:spPr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0" y="6583363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200" b="1" dirty="0">
                <a:solidFill>
                  <a:schemeClr val="bg1"/>
                </a:solidFill>
              </a:rPr>
              <a:t>Department of Electronics and Communication Engineering, MIT, </a:t>
            </a:r>
            <a:r>
              <a:rPr lang="en-US" altLang="en-US" sz="1200" b="1" dirty="0" err="1">
                <a:solidFill>
                  <a:schemeClr val="bg1"/>
                </a:solidFill>
              </a:rPr>
              <a:t>Manipal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Mahe-Logo-em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1"/>
          <a:stretch>
            <a:fillRect/>
          </a:stretch>
        </p:blipFill>
        <p:spPr bwMode="auto">
          <a:xfrm>
            <a:off x="241300" y="15875"/>
            <a:ext cx="3651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7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743200"/>
            <a:ext cx="4329111" cy="205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2819400" y="4952413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Figure:</a:t>
            </a:r>
            <a:r>
              <a:rPr lang="en-US" baseline="0" dirty="0" smtClean="0"/>
              <a:t> Symbol of an </a:t>
            </a:r>
            <a:r>
              <a:rPr lang="en-US" baseline="0" dirty="0" err="1" smtClean="0"/>
              <a:t>op.amp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31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0" y="6583363"/>
            <a:ext cx="9144000" cy="274637"/>
          </a:xfrm>
          <a:prstGeom prst="rect">
            <a:avLst/>
          </a:prstGeom>
          <a:solidFill>
            <a:srgbClr val="A85000">
              <a:alpha val="85097"/>
            </a:srgbClr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-76200"/>
            <a:ext cx="8229600" cy="827087"/>
          </a:xfrm>
        </p:spPr>
        <p:txBody>
          <a:bodyPr>
            <a:normAutofit/>
          </a:bodyPr>
          <a:lstStyle>
            <a:lvl1pPr>
              <a:defRPr sz="3200" b="1" i="1">
                <a:solidFill>
                  <a:srgbClr val="A85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295400"/>
            <a:ext cx="8229600" cy="4525963"/>
          </a:xfrm>
        </p:spPr>
        <p:txBody>
          <a:bodyPr>
            <a:normAutofit/>
          </a:bodyPr>
          <a:lstStyle>
            <a:lvl1pPr marL="0" indent="0" algn="ctr">
              <a:buFont typeface="Wingdings" panose="05000000000000000000" pitchFamily="2" charset="2"/>
              <a:buNone/>
              <a:defRPr sz="4400" baseline="0">
                <a:solidFill>
                  <a:schemeClr val="tx1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2600">
                <a:solidFill>
                  <a:srgbClr val="003399"/>
                </a:solidFill>
              </a:defRPr>
            </a:lvl2pPr>
            <a:lvl3pPr marL="1143000" indent="-228600">
              <a:buFont typeface="Wingdings" panose="05000000000000000000" pitchFamily="2" charset="2"/>
              <a:buChar char="Ø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200">
                <a:solidFill>
                  <a:srgbClr val="A85000"/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endParaRPr lang="en-US" smtClean="0"/>
          </a:p>
          <a:p>
            <a:pPr lvl="0"/>
            <a:r>
              <a:rPr lang="en-US" smtClean="0"/>
              <a:t>Operational </a:t>
            </a:r>
            <a:r>
              <a:rPr lang="en-US" dirty="0" smtClean="0"/>
              <a:t>Amplifier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096000"/>
            <a:ext cx="2133600" cy="365125"/>
          </a:xfrm>
        </p:spPr>
        <p:txBody>
          <a:bodyPr/>
          <a:lstStyle/>
          <a:p>
            <a:fld id="{30AB7DB4-E42F-47F0-B90E-4C1050A61C31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0" y="601980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553200"/>
            <a:ext cx="2133600" cy="365125"/>
          </a:xfrm>
        </p:spPr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0" y="6583363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200" b="1" dirty="0">
                <a:solidFill>
                  <a:schemeClr val="bg1"/>
                </a:solidFill>
              </a:rPr>
              <a:t>Department of Electronics and Communication Engineering, MIT, </a:t>
            </a:r>
            <a:r>
              <a:rPr lang="en-US" altLang="en-US" sz="1200" b="1" dirty="0" err="1">
                <a:solidFill>
                  <a:schemeClr val="bg1"/>
                </a:solidFill>
              </a:rPr>
              <a:t>Manipal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Mahe-Logo-em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1"/>
          <a:stretch>
            <a:fillRect/>
          </a:stretch>
        </p:blipFill>
        <p:spPr bwMode="auto">
          <a:xfrm>
            <a:off x="241300" y="15875"/>
            <a:ext cx="3651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5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CF1B-515D-4FE1-823D-73F0B7D93652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8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7215-5069-4C31-8A59-CC8D05890846}" type="datetime1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6CE1-BFC3-4A88-AF18-3D41D92747EF}" type="datetime1">
              <a:rPr lang="en-US" smtClean="0"/>
              <a:t>7/31/2014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0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B3BAE-8D56-4B25-B771-2B2F9F64EF97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72B6B-351E-47F5-8A9F-408C781D2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1" r:id="rId4"/>
    <p:sldLayoutId id="2147483662" r:id="rId5"/>
    <p:sldLayoutId id="2147483664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rgbClr val="00339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C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../Linear%20appln.docx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30.png"/><Relationship Id="rId4" Type="http://schemas.openxmlformats.org/officeDocument/2006/relationships/image" Target="../media/image20.png"/><Relationship Id="rId9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hyperlink" Target="../Linear%20appln.docx" TargetMode="Externa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../Linear%20appln.docx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4100" name="Content Placeholder 1"/>
          <p:cNvSpPr>
            <a:spLocks noGrp="1"/>
          </p:cNvSpPr>
          <p:nvPr>
            <p:ph idx="1"/>
          </p:nvPr>
        </p:nvSpPr>
        <p:spPr>
          <a:xfrm>
            <a:off x="469900" y="838200"/>
            <a:ext cx="8229600" cy="5562600"/>
          </a:xfrm>
        </p:spPr>
        <p:txBody>
          <a:bodyPr>
            <a:normAutofit lnSpcReduction="10000"/>
          </a:bodyPr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 smtClean="0"/>
          </a:p>
          <a:p>
            <a:r>
              <a:rPr lang="en-US" altLang="en-US" sz="2800" b="1" dirty="0" smtClean="0">
                <a:solidFill>
                  <a:srgbClr val="003399"/>
                </a:solidFill>
                <a:latin typeface="Arial" charset="0"/>
                <a:cs typeface="Arial" charset="0"/>
              </a:rPr>
              <a:t>Chapter-3: </a:t>
            </a:r>
          </a:p>
          <a:p>
            <a:r>
              <a:rPr lang="en-US" sz="2800" b="1" dirty="0" smtClean="0"/>
              <a:t>Operational </a:t>
            </a:r>
            <a:r>
              <a:rPr lang="en-US" sz="2800" b="1" dirty="0"/>
              <a:t>Amplifier and </a:t>
            </a:r>
            <a:r>
              <a:rPr lang="en-US" sz="2800" b="1" dirty="0" smtClean="0"/>
              <a:t>Applications</a:t>
            </a:r>
          </a:p>
          <a:p>
            <a:endParaRPr lang="en-US" altLang="en-US" sz="2800" b="1" dirty="0" smtClean="0">
              <a:latin typeface="Arial" charset="0"/>
              <a:cs typeface="Arial" charset="0"/>
            </a:endParaRPr>
          </a:p>
          <a:p>
            <a:r>
              <a:rPr lang="en-US" altLang="en-US" sz="2800" b="1" dirty="0" smtClean="0">
                <a:latin typeface="Arial" charset="0"/>
                <a:cs typeface="Arial" charset="0"/>
              </a:rPr>
              <a:t>Module – 2 :</a:t>
            </a:r>
            <a:r>
              <a:rPr lang="en-IN" sz="2800" b="1" dirty="0"/>
              <a:t> Linear Applications of op-amp</a:t>
            </a:r>
            <a:endParaRPr lang="en-US" altLang="en-US" sz="2800" b="1" dirty="0" smtClean="0">
              <a:latin typeface="Arial" charset="0"/>
              <a:cs typeface="Arial" charset="0"/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sz="2400" b="1" dirty="0" smtClean="0">
              <a:latin typeface="Arial" charset="0"/>
              <a:cs typeface="Arial" charset="0"/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sz="2400" b="1" dirty="0" smtClean="0">
              <a:latin typeface="Arial" charset="0"/>
              <a:cs typeface="Arial" charset="0"/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sz="2400" b="1" dirty="0" smtClean="0">
              <a:latin typeface="Arial" charset="0"/>
              <a:cs typeface="Arial" charset="0"/>
            </a:endParaRPr>
          </a:p>
          <a:p>
            <a:pPr marL="0" indent="0" algn="l"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latin typeface="Arial" charset="0"/>
                <a:cs typeface="Arial" charset="0"/>
              </a:rPr>
              <a:t>Reference: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Robert L. </a:t>
            </a:r>
            <a:r>
              <a:rPr lang="en-IN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Boylestad</a:t>
            </a:r>
            <a:r>
              <a:rPr lang="en-I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Louis </a:t>
            </a:r>
            <a:r>
              <a:rPr lang="en-IN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Nashelsky</a:t>
            </a:r>
            <a:r>
              <a:rPr lang="en-I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Electronic Devices &amp; Circuit Theory, 11</a:t>
            </a:r>
            <a:r>
              <a:rPr lang="en-IN" altLang="en-US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I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Edition, PHI, 2012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Linear IC’s and Its applications By Roy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Choudhary</a:t>
            </a:r>
            <a:endParaRPr lang="en-US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7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INVERTING SUMMING AMPLIFIER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87" y="2525927"/>
            <a:ext cx="4031974" cy="2440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09800" y="2438400"/>
            <a:ext cx="2403613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953000" y="2209267"/>
                <a:ext cx="4038600" cy="30737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𝑉</m:t>
                      </m:r>
                      <m:r>
                        <a:rPr lang="en-US" i="1" baseline="-25000">
                          <a:latin typeface="Cambria Math"/>
                        </a:rPr>
                        <m:t>𝑜𝑢𝑡</m:t>
                      </m:r>
                      <m:r>
                        <a:rPr lang="en-US" i="1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US" i="1" baseline="-2500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i="1" baseline="-25000">
                                  <a:latin typeface="Cambria Math"/>
                                </a:rPr>
                                <m:t>1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US" i="1" baseline="-2500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i="1" baseline="-2500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+…+</m:t>
                          </m:r>
                          <m:f>
                            <m:f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US" i="1" baseline="-2500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i="1" baseline="-25000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If  R</a:t>
                </a:r>
                <a:r>
                  <a:rPr lang="en-IN" baseline="-25000" dirty="0"/>
                  <a:t>1</a:t>
                </a:r>
                <a:r>
                  <a:rPr lang="en-IN" dirty="0"/>
                  <a:t> = R</a:t>
                </a:r>
                <a:r>
                  <a:rPr lang="en-IN" baseline="-25000" dirty="0"/>
                  <a:t>2</a:t>
                </a:r>
                <a:r>
                  <a:rPr lang="en-IN" dirty="0"/>
                  <a:t> =……….= R</a:t>
                </a:r>
                <a:r>
                  <a:rPr lang="en-IN" baseline="-25000" dirty="0"/>
                  <a:t>n</a:t>
                </a:r>
                <a:r>
                  <a:rPr lang="en-IN" dirty="0"/>
                  <a:t> </a:t>
                </a:r>
              </a:p>
              <a:p>
                <a:endParaRPr lang="en-US" i="1" dirty="0">
                  <a:solidFill>
                    <a:srgbClr val="C0000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i="1" baseline="-25000">
                          <a:solidFill>
                            <a:srgbClr val="C00000"/>
                          </a:solidFill>
                          <a:latin typeface="Cambria Math"/>
                        </a:rPr>
                        <m:t>𝑜𝑢𝑡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en-US" i="1" baseline="-2500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en-US" i="1" baseline="-2500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𝑉</m:t>
                          </m:r>
                          <m:r>
                            <a:rPr lang="en-US" i="1" baseline="-2500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𝑉</m:t>
                          </m:r>
                          <m:r>
                            <a:rPr lang="en-US" i="1" baseline="-2500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+…+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𝑉𝑛</m:t>
                          </m:r>
                        </m:e>
                      </m:d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If   R</a:t>
                </a:r>
                <a:r>
                  <a:rPr lang="en-IN" baseline="-25000" dirty="0"/>
                  <a:t>1</a:t>
                </a:r>
                <a:r>
                  <a:rPr lang="en-IN" dirty="0"/>
                  <a:t> = R</a:t>
                </a:r>
                <a:r>
                  <a:rPr lang="en-IN" baseline="-25000" dirty="0"/>
                  <a:t>2</a:t>
                </a:r>
                <a:r>
                  <a:rPr lang="en-IN" dirty="0"/>
                  <a:t> =……….= R</a:t>
                </a:r>
                <a:r>
                  <a:rPr lang="en-IN" baseline="-25000" dirty="0"/>
                  <a:t>n </a:t>
                </a:r>
                <a:r>
                  <a:rPr lang="en-IN" dirty="0"/>
                  <a:t>= </a:t>
                </a:r>
                <a:r>
                  <a:rPr lang="en-IN" dirty="0" err="1"/>
                  <a:t>R</a:t>
                </a:r>
                <a:r>
                  <a:rPr lang="en-IN" baseline="-25000" dirty="0" err="1"/>
                  <a:t>f</a:t>
                </a:r>
                <a:r>
                  <a:rPr lang="en-IN" dirty="0"/>
                  <a:t> </a:t>
                </a:r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i="1" baseline="-25000">
                          <a:solidFill>
                            <a:srgbClr val="C00000"/>
                          </a:solidFill>
                          <a:latin typeface="Cambria Math"/>
                        </a:rPr>
                        <m:t>𝑜𝑢𝑡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𝑉</m:t>
                          </m:r>
                          <m:r>
                            <a:rPr lang="en-US" i="1" baseline="-2500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𝑉</m:t>
                          </m:r>
                          <m:r>
                            <a:rPr lang="en-US" i="1" baseline="-2500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+…+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𝑉𝑛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209267"/>
                <a:ext cx="4038600" cy="3073727"/>
              </a:xfrm>
              <a:prstGeom prst="rect">
                <a:avLst/>
              </a:prstGeom>
              <a:blipFill rotWithShape="1">
                <a:blip r:embed="rId3"/>
                <a:stretch>
                  <a:fillRect l="-13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110987" y="838200"/>
            <a:ext cx="8229600" cy="827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i="1" kern="1200">
                <a:solidFill>
                  <a:srgbClr val="A85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en-US" sz="2800" b="0" i="0" dirty="0" smtClean="0">
                <a:solidFill>
                  <a:srgbClr val="003399"/>
                </a:solidFill>
                <a:latin typeface="+mn-lt"/>
              </a:rPr>
              <a:t>In an inverting summing amplifier, the o/p voltage id proportional to sum of the inputs</a:t>
            </a:r>
            <a:endParaRPr lang="en-US" sz="2800" b="0" i="0" dirty="0">
              <a:solidFill>
                <a:srgbClr val="003399"/>
              </a:solidFill>
              <a:latin typeface="+mn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47261" y="4940094"/>
            <a:ext cx="3775213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i="1" kern="1200">
                <a:solidFill>
                  <a:srgbClr val="A85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en-US" sz="1800" i="0" dirty="0" smtClean="0">
                <a:solidFill>
                  <a:schemeClr val="tx1"/>
                </a:solidFill>
                <a:latin typeface="+mn-lt"/>
              </a:rPr>
              <a:t>Figure: Inverting summing amplifier</a:t>
            </a:r>
            <a:endParaRPr lang="en-US" sz="180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35812" y="5334000"/>
            <a:ext cx="8229600" cy="827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i="1" kern="1200">
                <a:solidFill>
                  <a:srgbClr val="A85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US" sz="2000" b="0" dirty="0" smtClean="0"/>
              <a:t>Ref: </a:t>
            </a:r>
            <a:r>
              <a:rPr lang="en-US" sz="2000" b="0" dirty="0" smtClean="0">
                <a:hlinkClick r:id="rId4" action="ppaction://hlinkfile"/>
              </a:rPr>
              <a:t>Linear appln.docx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7669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DIFFERENCE AMPLIFIER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3200401" cy="2656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67252" y="4495800"/>
            <a:ext cx="2770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Figure: Difference Amplifier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554591"/>
              </p:ext>
            </p:extLst>
          </p:nvPr>
        </p:nvGraphicFramePr>
        <p:xfrm>
          <a:off x="4419600" y="1346341"/>
          <a:ext cx="2590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5" imgW="939392" imgH="444307" progId="Equation.3">
                  <p:embed/>
                </p:oleObj>
              </mc:Choice>
              <mc:Fallback>
                <p:oleObj name="Equation" r:id="rId5" imgW="939392" imgH="444307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346341"/>
                        <a:ext cx="2590800" cy="914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419600" y="2287245"/>
                <a:ext cx="4572000" cy="116884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𝑉</m:t>
                    </m:r>
                    <m:r>
                      <a:rPr lang="en-US" sz="2400" i="1" baseline="-25000">
                        <a:latin typeface="Cambria Math"/>
                      </a:rPr>
                      <m:t>𝑜𝑢𝑡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𝑅</m:t>
                        </m:r>
                        <m:r>
                          <a:rPr lang="en-US" sz="2400" i="1" baseline="-2500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𝑅</m:t>
                        </m:r>
                        <m:r>
                          <a:rPr lang="en-US" sz="2400" i="1" baseline="-25000">
                            <a:latin typeface="Cambria Math"/>
                          </a:rPr>
                          <m:t>1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𝑉</m:t>
                    </m:r>
                    <m:r>
                      <a:rPr lang="en-US" sz="2400" i="1" baseline="-25000">
                        <a:latin typeface="Cambria Math"/>
                      </a:rPr>
                      <m:t>2</m:t>
                    </m:r>
                    <m:r>
                      <a:rPr lang="en-US" sz="2400" i="1">
                        <a:latin typeface="Cambria Math"/>
                      </a:rPr>
                      <m:t>−</m:t>
                    </m:r>
                    <m:r>
                      <a:rPr lang="en-US" sz="2400" i="1">
                        <a:latin typeface="Cambria Math"/>
                      </a:rPr>
                      <m:t>𝑉</m:t>
                    </m:r>
                    <m:r>
                      <a:rPr lang="en-US" sz="2400" i="1" baseline="-25000">
                        <a:latin typeface="Cambria Math"/>
                      </a:rPr>
                      <m:t>1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,</a:t>
                </a:r>
              </a:p>
              <a:p>
                <a:endParaRPr lang="en-IN" dirty="0"/>
              </a:p>
              <a:p>
                <a:r>
                  <a:rPr lang="en-IN" dirty="0" smtClean="0"/>
                  <a:t> </a:t>
                </a:r>
                <a:r>
                  <a:rPr lang="en-IN" dirty="0"/>
                  <a:t>the circuit acts as difference amplifier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287245"/>
                <a:ext cx="4572000" cy="1168846"/>
              </a:xfrm>
              <a:prstGeom prst="rect">
                <a:avLst/>
              </a:prstGeom>
              <a:blipFill rotWithShape="1">
                <a:blip r:embed="rId7"/>
                <a:stretch>
                  <a:fillRect b="-72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285442"/>
              </p:ext>
            </p:extLst>
          </p:nvPr>
        </p:nvGraphicFramePr>
        <p:xfrm>
          <a:off x="4492487" y="3581400"/>
          <a:ext cx="2324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tion" r:id="rId8" imgW="1180588" imgH="444307" progId="Equation.3">
                  <p:embed/>
                </p:oleObj>
              </mc:Choice>
              <mc:Fallback>
                <p:oleObj name="Equation" r:id="rId8" imgW="1180588" imgH="44430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487" y="3581400"/>
                        <a:ext cx="2324100" cy="914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572000" y="4504875"/>
                <a:ext cx="3348162" cy="10071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𝑉</m:t>
                    </m:r>
                    <m:r>
                      <a:rPr lang="en-US" sz="2400" i="1" baseline="-25000">
                        <a:latin typeface="Cambria Math"/>
                      </a:rPr>
                      <m:t>𝑜𝑢𝑡</m:t>
                    </m:r>
                    <m:r>
                      <a:rPr lang="en-US" sz="2400" i="1">
                        <a:latin typeface="Cambria Math"/>
                      </a:rPr>
                      <m:t>=(</m:t>
                    </m:r>
                    <m:r>
                      <a:rPr lang="en-US" sz="2400" i="1">
                        <a:latin typeface="Cambria Math"/>
                      </a:rPr>
                      <m:t>𝑉</m:t>
                    </m:r>
                    <m:r>
                      <a:rPr lang="en-US" sz="2400" i="1" baseline="-25000">
                        <a:latin typeface="Cambria Math"/>
                      </a:rPr>
                      <m:t>2</m:t>
                    </m:r>
                    <m:r>
                      <a:rPr lang="en-US" sz="2400" i="1">
                        <a:latin typeface="Cambria Math"/>
                      </a:rPr>
                      <m:t>−</m:t>
                    </m:r>
                    <m:r>
                      <a:rPr lang="en-US" sz="2400" i="1">
                        <a:latin typeface="Cambria Math"/>
                      </a:rPr>
                      <m:t>𝑉</m:t>
                    </m:r>
                    <m:r>
                      <a:rPr lang="en-US" sz="2400" i="1" baseline="-25000">
                        <a:latin typeface="Cambria Math"/>
                      </a:rPr>
                      <m:t>1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/>
                  <a:t>; </a:t>
                </a:r>
                <a:endParaRPr lang="en-IN" dirty="0" smtClean="0"/>
              </a:p>
              <a:p>
                <a:pPr algn="just"/>
                <a:endParaRPr lang="en-IN" dirty="0" smtClean="0"/>
              </a:p>
              <a:p>
                <a:pPr algn="just"/>
                <a:r>
                  <a:rPr lang="en-IN" dirty="0" smtClean="0"/>
                  <a:t>the </a:t>
                </a:r>
                <a:r>
                  <a:rPr lang="en-IN" dirty="0"/>
                  <a:t>circuit acts as </a:t>
                </a:r>
                <a:r>
                  <a:rPr lang="en-IN" dirty="0" err="1"/>
                  <a:t>subtractor</a:t>
                </a:r>
                <a:r>
                  <a:rPr lang="en-IN" dirty="0"/>
                  <a:t>.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504875"/>
                <a:ext cx="3348162" cy="1007135"/>
              </a:xfrm>
              <a:prstGeom prst="rect">
                <a:avLst/>
              </a:prstGeom>
              <a:blipFill rotWithShape="1">
                <a:blip r:embed="rId10"/>
                <a:stretch>
                  <a:fillRect l="-1457" b="-9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6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INTEGRATOR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066800"/>
            <a:ext cx="8229600" cy="5059363"/>
          </a:xfrm>
        </p:spPr>
        <p:txBody>
          <a:bodyPr>
            <a:normAutofit/>
          </a:bodyPr>
          <a:lstStyle/>
          <a:p>
            <a:pPr marL="274320" lvl="0" indent="-274320" algn="l"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en-IN" sz="2600" dirty="0">
                <a:solidFill>
                  <a:srgbClr val="003399"/>
                </a:solidFill>
                <a:latin typeface="Times New Roman"/>
              </a:rPr>
              <a:t>It produces an output voltage which is proportional to the integral of input voltage.</a:t>
            </a:r>
          </a:p>
          <a:p>
            <a:pPr lvl="0" algn="l">
              <a:buClr>
                <a:srgbClr val="0BD0D9"/>
              </a:buClr>
              <a:buSzPct val="95000"/>
            </a:pPr>
            <a:endParaRPr lang="en-US" sz="2600" dirty="0">
              <a:solidFill>
                <a:srgbClr val="003399"/>
              </a:solidFill>
              <a:latin typeface="Times New Roman"/>
            </a:endParaRPr>
          </a:p>
          <a:p>
            <a:pPr marL="274320" lvl="0" indent="-274320" algn="l">
              <a:buClr>
                <a:srgbClr val="0BD0D9"/>
              </a:buClr>
              <a:buSzPct val="95000"/>
              <a:buFont typeface="Wingdings 2"/>
              <a:buChar char=""/>
            </a:pPr>
            <a:endParaRPr lang="en-US" sz="2600" dirty="0">
              <a:solidFill>
                <a:srgbClr val="003399"/>
              </a:solidFill>
              <a:latin typeface="Times New Roman"/>
            </a:endParaRPr>
          </a:p>
          <a:p>
            <a:pPr marL="274320" lvl="0" indent="-274320" algn="l">
              <a:buClr>
                <a:srgbClr val="0BD0D9"/>
              </a:buClr>
              <a:buSzPct val="95000"/>
              <a:buFont typeface="Wingdings 2"/>
              <a:buChar char=""/>
            </a:pPr>
            <a:endParaRPr lang="en-US" sz="2600" dirty="0">
              <a:solidFill>
                <a:srgbClr val="003399"/>
              </a:solidFill>
              <a:latin typeface="Times New Roman"/>
            </a:endParaRPr>
          </a:p>
          <a:p>
            <a:pPr marL="274320" lvl="0" indent="-274320" algn="l">
              <a:buClr>
                <a:srgbClr val="0BD0D9"/>
              </a:buClr>
              <a:buSzPct val="95000"/>
              <a:buFont typeface="Wingdings 2"/>
              <a:buChar char=""/>
            </a:pPr>
            <a:endParaRPr lang="en-US" sz="2600" dirty="0">
              <a:solidFill>
                <a:srgbClr val="003399"/>
              </a:solidFill>
              <a:latin typeface="Times New Roman"/>
            </a:endParaRPr>
          </a:p>
          <a:p>
            <a:pPr marL="274320" lvl="0" indent="-274320" algn="l">
              <a:buClr>
                <a:srgbClr val="0BD0D9"/>
              </a:buClr>
              <a:buSzPct val="95000"/>
              <a:buFont typeface="Wingdings 2"/>
              <a:buChar char=""/>
            </a:pPr>
            <a:endParaRPr lang="en-US" sz="2600" dirty="0">
              <a:solidFill>
                <a:srgbClr val="003399"/>
              </a:solidFill>
              <a:latin typeface="Times New Roman"/>
            </a:endParaRPr>
          </a:p>
          <a:p>
            <a:pPr lvl="0">
              <a:buClr>
                <a:srgbClr val="0BD0D9"/>
              </a:buClr>
              <a:buSzPct val="95000"/>
            </a:pPr>
            <a:endParaRPr lang="en-US" sz="2600" dirty="0">
              <a:solidFill>
                <a:srgbClr val="003399"/>
              </a:solidFill>
              <a:latin typeface="Times New Roman"/>
            </a:endParaRPr>
          </a:p>
          <a:p>
            <a:pPr lvl="0">
              <a:buClr>
                <a:srgbClr val="0BD0D9"/>
              </a:buClr>
              <a:buSzPct val="95000"/>
            </a:pPr>
            <a:r>
              <a:rPr lang="en-IN" sz="2000" dirty="0" smtClean="0">
                <a:solidFill>
                  <a:srgbClr val="003399"/>
                </a:solidFill>
                <a:latin typeface="Times New Roman"/>
              </a:rPr>
              <a:t>Figure</a:t>
            </a:r>
            <a:r>
              <a:rPr lang="en-IN" sz="2000" dirty="0">
                <a:solidFill>
                  <a:srgbClr val="003399"/>
                </a:solidFill>
                <a:latin typeface="Times New Roman"/>
              </a:rPr>
              <a:t>: Integrator circuit</a:t>
            </a:r>
          </a:p>
          <a:p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4876800" cy="2383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571685"/>
              </p:ext>
            </p:extLst>
          </p:nvPr>
        </p:nvGraphicFramePr>
        <p:xfrm>
          <a:off x="5943600" y="2848255"/>
          <a:ext cx="273685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4" imgW="1193760" imgH="482400" progId="Equation.3">
                  <p:embed/>
                </p:oleObj>
              </mc:Choice>
              <mc:Fallback>
                <p:oleObj name="Equation" r:id="rId4" imgW="119376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848255"/>
                        <a:ext cx="2736850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335812" y="5334000"/>
            <a:ext cx="8229600" cy="827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i="1" kern="1200">
                <a:solidFill>
                  <a:srgbClr val="A85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US" sz="2000" b="0" dirty="0" smtClean="0"/>
              <a:t>Ref: </a:t>
            </a:r>
            <a:r>
              <a:rPr lang="en-US" sz="2000" b="0" dirty="0" smtClean="0">
                <a:hlinkClick r:id="rId6" action="ppaction://hlinkfile"/>
              </a:rPr>
              <a:t>Linear appln.docx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18460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DIFFERENTIATOR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990600"/>
            <a:ext cx="8229600" cy="5135563"/>
          </a:xfrm>
        </p:spPr>
        <p:txBody>
          <a:bodyPr/>
          <a:lstStyle/>
          <a:p>
            <a:pPr marL="274320" lvl="0" indent="-274320" algn="just"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en-IN" sz="2600" dirty="0">
                <a:solidFill>
                  <a:srgbClr val="003399"/>
                </a:solidFill>
                <a:latin typeface="Times New Roman"/>
              </a:rPr>
              <a:t>It produces an output voltage which is proportional to the  </a:t>
            </a:r>
            <a:r>
              <a:rPr lang="en-IN" sz="2600" dirty="0" err="1">
                <a:solidFill>
                  <a:srgbClr val="003399"/>
                </a:solidFill>
                <a:latin typeface="Times New Roman"/>
              </a:rPr>
              <a:t>the</a:t>
            </a:r>
            <a:r>
              <a:rPr lang="en-IN" sz="2600" dirty="0">
                <a:solidFill>
                  <a:srgbClr val="003399"/>
                </a:solidFill>
                <a:latin typeface="Times New Roman"/>
              </a:rPr>
              <a:t> time derivative of the input voltage.</a:t>
            </a:r>
          </a:p>
          <a:p>
            <a:pPr marL="274320" lvl="0" indent="-274320" algn="l">
              <a:buClr>
                <a:srgbClr val="0BD0D9"/>
              </a:buClr>
              <a:buSzPct val="95000"/>
              <a:buFont typeface="Wingdings 2"/>
              <a:buChar char=""/>
            </a:pPr>
            <a:endParaRPr lang="en-US" sz="2600" dirty="0">
              <a:solidFill>
                <a:srgbClr val="003399"/>
              </a:solidFill>
              <a:latin typeface="Times New Roman"/>
            </a:endParaRPr>
          </a:p>
          <a:p>
            <a:pPr marL="274320" lvl="0" indent="-274320" algn="l">
              <a:buClr>
                <a:srgbClr val="0BD0D9"/>
              </a:buClr>
              <a:buSzPct val="95000"/>
              <a:buFont typeface="Wingdings 2"/>
              <a:buChar char=""/>
            </a:pPr>
            <a:endParaRPr lang="en-US" sz="2600" dirty="0">
              <a:solidFill>
                <a:srgbClr val="003399"/>
              </a:solidFill>
              <a:latin typeface="Times New Roman"/>
            </a:endParaRPr>
          </a:p>
          <a:p>
            <a:pPr lvl="0" algn="l">
              <a:buClr>
                <a:srgbClr val="0BD0D9"/>
              </a:buClr>
              <a:buSzPct val="95000"/>
            </a:pPr>
            <a:endParaRPr lang="en-US" sz="2600" dirty="0">
              <a:solidFill>
                <a:srgbClr val="003399"/>
              </a:solidFill>
              <a:latin typeface="Times New Roman"/>
            </a:endParaRPr>
          </a:p>
          <a:p>
            <a:pPr marL="274320" lvl="0" indent="-274320" algn="l">
              <a:buClr>
                <a:srgbClr val="0BD0D9"/>
              </a:buClr>
              <a:buSzPct val="95000"/>
              <a:buFont typeface="Wingdings 2"/>
              <a:buChar char=""/>
            </a:pPr>
            <a:endParaRPr lang="en-US" sz="2600" dirty="0">
              <a:solidFill>
                <a:srgbClr val="003399"/>
              </a:solidFill>
              <a:latin typeface="Times New Roman"/>
            </a:endParaRPr>
          </a:p>
          <a:p>
            <a:pPr marL="274320" lvl="0" indent="-274320" algn="l">
              <a:buClr>
                <a:srgbClr val="0BD0D9"/>
              </a:buClr>
              <a:buSzPct val="95000"/>
              <a:buFont typeface="Wingdings 2"/>
              <a:buChar char=""/>
            </a:pPr>
            <a:endParaRPr lang="en-US" sz="2600" dirty="0">
              <a:solidFill>
                <a:srgbClr val="003399"/>
              </a:solidFill>
              <a:latin typeface="Times New Roman"/>
            </a:endParaRPr>
          </a:p>
          <a:p>
            <a:pPr marL="274320" lvl="0" indent="-274320" algn="l">
              <a:buClr>
                <a:srgbClr val="0BD0D9"/>
              </a:buClr>
              <a:buSzPct val="95000"/>
              <a:buFont typeface="Wingdings 2"/>
              <a:buChar char=""/>
            </a:pPr>
            <a:endParaRPr lang="en-US" sz="2600" dirty="0" smtClean="0">
              <a:solidFill>
                <a:srgbClr val="003399"/>
              </a:solidFill>
              <a:latin typeface="Times New Roman"/>
            </a:endParaRPr>
          </a:p>
          <a:p>
            <a:pPr lvl="0">
              <a:buClr>
                <a:srgbClr val="0BD0D9"/>
              </a:buClr>
              <a:buSzPct val="95000"/>
            </a:pPr>
            <a:r>
              <a:rPr lang="en-IN" sz="2000" dirty="0" smtClean="0">
                <a:solidFill>
                  <a:srgbClr val="003399"/>
                </a:solidFill>
                <a:latin typeface="Times New Roman"/>
              </a:rPr>
              <a:t>Fig</a:t>
            </a:r>
            <a:r>
              <a:rPr lang="en-IN" sz="2000" dirty="0">
                <a:solidFill>
                  <a:srgbClr val="003399"/>
                </a:solidFill>
                <a:latin typeface="Times New Roman"/>
              </a:rPr>
              <a:t>: Differentiator</a:t>
            </a:r>
          </a:p>
          <a:p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57399"/>
            <a:ext cx="5231443" cy="247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633880"/>
              </p:ext>
            </p:extLst>
          </p:nvPr>
        </p:nvGraphicFramePr>
        <p:xfrm>
          <a:off x="6477000" y="2971800"/>
          <a:ext cx="1714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5" imgW="1028520" imgH="406080" progId="Equation.3">
                  <p:embed/>
                </p:oleObj>
              </mc:Choice>
              <mc:Fallback>
                <p:oleObj name="Equation" r:id="rId5" imgW="1028520" imgH="4060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77000" y="2971800"/>
                        <a:ext cx="17145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424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0"/>
            <a:ext cx="3429000" cy="827087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+mn-lt"/>
              </a:rPr>
              <a:t>EXERCISE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IN" sz="2000" i="1" dirty="0" smtClean="0">
                <a:solidFill>
                  <a:srgbClr val="003399"/>
                </a:solidFill>
                <a:ea typeface="BatangChe" pitchFamily="49" charset="-127"/>
              </a:rPr>
              <a:t>1.For </a:t>
            </a:r>
            <a:r>
              <a:rPr lang="en-IN" sz="2000" i="1" dirty="0">
                <a:solidFill>
                  <a:srgbClr val="003399"/>
                </a:solidFill>
                <a:ea typeface="BatangChe" pitchFamily="49" charset="-127"/>
              </a:rPr>
              <a:t>an OPAMP, when v</a:t>
            </a:r>
            <a:r>
              <a:rPr lang="en-IN" sz="2000" i="1" baseline="-25000" dirty="0">
                <a:solidFill>
                  <a:srgbClr val="003399"/>
                </a:solidFill>
                <a:ea typeface="BatangChe" pitchFamily="49" charset="-127"/>
              </a:rPr>
              <a:t>1</a:t>
            </a:r>
            <a:r>
              <a:rPr lang="en-IN" sz="2000" i="1" dirty="0">
                <a:solidFill>
                  <a:srgbClr val="003399"/>
                </a:solidFill>
                <a:ea typeface="BatangChe" pitchFamily="49" charset="-127"/>
              </a:rPr>
              <a:t> is 0.5 mV and v</a:t>
            </a:r>
            <a:r>
              <a:rPr lang="en-IN" sz="2000" i="1" baseline="-25000" dirty="0">
                <a:solidFill>
                  <a:srgbClr val="003399"/>
                </a:solidFill>
                <a:ea typeface="BatangChe" pitchFamily="49" charset="-127"/>
              </a:rPr>
              <a:t>2</a:t>
            </a:r>
            <a:r>
              <a:rPr lang="en-IN" sz="2000" i="1" dirty="0">
                <a:solidFill>
                  <a:srgbClr val="003399"/>
                </a:solidFill>
                <a:ea typeface="BatangChe" pitchFamily="49" charset="-127"/>
              </a:rPr>
              <a:t> is –0.5 mV, output voltage </a:t>
            </a:r>
            <a:r>
              <a:rPr lang="en-IN" sz="2000" i="1" dirty="0" smtClean="0">
                <a:solidFill>
                  <a:srgbClr val="003399"/>
                </a:solidFill>
                <a:ea typeface="BatangChe" pitchFamily="49" charset="-127"/>
              </a:rPr>
              <a:t>is 8V</a:t>
            </a:r>
            <a:r>
              <a:rPr lang="en-IN" sz="2000" i="1" dirty="0">
                <a:solidFill>
                  <a:srgbClr val="003399"/>
                </a:solidFill>
                <a:ea typeface="BatangChe" pitchFamily="49" charset="-127"/>
              </a:rPr>
              <a:t>.  For the same OPAMP, when v</a:t>
            </a:r>
            <a:r>
              <a:rPr lang="en-IN" sz="2000" i="1" baseline="-25000" dirty="0">
                <a:solidFill>
                  <a:srgbClr val="003399"/>
                </a:solidFill>
                <a:ea typeface="BatangChe" pitchFamily="49" charset="-127"/>
              </a:rPr>
              <a:t>1</a:t>
            </a:r>
            <a:r>
              <a:rPr lang="en-IN" sz="2000" i="1" dirty="0">
                <a:solidFill>
                  <a:srgbClr val="003399"/>
                </a:solidFill>
                <a:ea typeface="BatangChe" pitchFamily="49" charset="-127"/>
              </a:rPr>
              <a:t> = v</a:t>
            </a:r>
            <a:r>
              <a:rPr lang="en-IN" sz="2000" i="1" baseline="-25000" dirty="0">
                <a:solidFill>
                  <a:srgbClr val="003399"/>
                </a:solidFill>
                <a:ea typeface="BatangChe" pitchFamily="49" charset="-127"/>
              </a:rPr>
              <a:t>2</a:t>
            </a:r>
            <a:r>
              <a:rPr lang="en-IN" sz="2000" i="1" dirty="0">
                <a:solidFill>
                  <a:srgbClr val="003399"/>
                </a:solidFill>
                <a:ea typeface="BatangChe" pitchFamily="49" charset="-127"/>
              </a:rPr>
              <a:t> = 1 mV, output voltage is 12 mV.  Calculate the CMRR of </a:t>
            </a:r>
            <a:r>
              <a:rPr lang="en-IN" sz="2000" i="1" dirty="0" smtClean="0">
                <a:solidFill>
                  <a:srgbClr val="003399"/>
                </a:solidFill>
                <a:ea typeface="BatangChe" pitchFamily="49" charset="-127"/>
              </a:rPr>
              <a:t>the OPAMP</a:t>
            </a:r>
          </a:p>
          <a:p>
            <a:pPr marL="0" indent="0" algn="just">
              <a:buNone/>
              <a:defRPr/>
            </a:pPr>
            <a:r>
              <a:rPr lang="en-IN" sz="2000" i="1" dirty="0" smtClean="0">
                <a:solidFill>
                  <a:srgbClr val="003399"/>
                </a:solidFill>
                <a:ea typeface="BatangChe" pitchFamily="49" charset="-127"/>
              </a:rPr>
              <a:t>							   </a:t>
            </a:r>
            <a:r>
              <a:rPr lang="en-IN" sz="2000" i="1" dirty="0" err="1" smtClean="0">
                <a:solidFill>
                  <a:srgbClr val="003399"/>
                </a:solidFill>
                <a:ea typeface="BatangChe" pitchFamily="49" charset="-127"/>
              </a:rPr>
              <a:t>Ans</a:t>
            </a:r>
            <a:r>
              <a:rPr lang="en-IN" sz="2000" i="1" dirty="0" smtClean="0">
                <a:solidFill>
                  <a:srgbClr val="003399"/>
                </a:solidFill>
                <a:ea typeface="BatangChe" pitchFamily="49" charset="-127"/>
              </a:rPr>
              <a:t>: 56.48 dB</a:t>
            </a:r>
            <a:br>
              <a:rPr lang="en-IN" sz="2000" i="1" dirty="0" smtClean="0">
                <a:solidFill>
                  <a:srgbClr val="003399"/>
                </a:solidFill>
                <a:ea typeface="BatangChe" pitchFamily="49" charset="-127"/>
              </a:rPr>
            </a:br>
            <a:endParaRPr lang="en-IN" sz="2000" i="1" dirty="0" smtClean="0">
              <a:solidFill>
                <a:srgbClr val="003399"/>
              </a:solidFill>
              <a:ea typeface="BatangChe" pitchFamily="49" charset="-127"/>
            </a:endParaRPr>
          </a:p>
          <a:p>
            <a:pPr algn="just">
              <a:defRPr/>
            </a:pPr>
            <a:r>
              <a:rPr lang="en-US" sz="2000" i="1" dirty="0" smtClean="0">
                <a:solidFill>
                  <a:srgbClr val="003399"/>
                </a:solidFill>
                <a:ea typeface="BatangChe" pitchFamily="49" charset="-127"/>
              </a:rPr>
              <a:t>2. For </a:t>
            </a:r>
            <a:r>
              <a:rPr lang="en-US" sz="2000" i="1" dirty="0">
                <a:solidFill>
                  <a:srgbClr val="003399"/>
                </a:solidFill>
                <a:ea typeface="BatangChe" pitchFamily="49" charset="-127"/>
              </a:rPr>
              <a:t>an inverting amplifier using OPAMP, R</a:t>
            </a:r>
            <a:r>
              <a:rPr lang="en-US" sz="2000" i="1" baseline="-25000" dirty="0">
                <a:solidFill>
                  <a:srgbClr val="003399"/>
                </a:solidFill>
                <a:ea typeface="BatangChe" pitchFamily="49" charset="-127"/>
              </a:rPr>
              <a:t>1</a:t>
            </a:r>
            <a:r>
              <a:rPr lang="en-US" sz="2000" i="1" dirty="0">
                <a:solidFill>
                  <a:srgbClr val="003399"/>
                </a:solidFill>
                <a:ea typeface="BatangChe" pitchFamily="49" charset="-127"/>
              </a:rPr>
              <a:t>=1K, R</a:t>
            </a:r>
            <a:r>
              <a:rPr lang="en-US" sz="2000" i="1" baseline="-25000" dirty="0">
                <a:solidFill>
                  <a:srgbClr val="003399"/>
                </a:solidFill>
                <a:ea typeface="BatangChe" pitchFamily="49" charset="-127"/>
              </a:rPr>
              <a:t>F</a:t>
            </a:r>
            <a:r>
              <a:rPr lang="en-US" sz="2000" i="1" dirty="0">
                <a:solidFill>
                  <a:srgbClr val="003399"/>
                </a:solidFill>
                <a:ea typeface="BatangChe" pitchFamily="49" charset="-127"/>
              </a:rPr>
              <a:t>=100K, v</a:t>
            </a:r>
            <a:r>
              <a:rPr lang="en-US" sz="2000" i="1" baseline="-25000" dirty="0">
                <a:solidFill>
                  <a:srgbClr val="003399"/>
                </a:solidFill>
                <a:ea typeface="BatangChe" pitchFamily="49" charset="-127"/>
              </a:rPr>
              <a:t>in</a:t>
            </a:r>
            <a:r>
              <a:rPr lang="en-US" sz="2000" i="1" dirty="0">
                <a:solidFill>
                  <a:srgbClr val="003399"/>
                </a:solidFill>
                <a:ea typeface="BatangChe" pitchFamily="49" charset="-127"/>
              </a:rPr>
              <a:t>=0.1sin(</a:t>
            </a:r>
            <a:r>
              <a:rPr lang="el-GR" sz="2000" i="1" dirty="0">
                <a:solidFill>
                  <a:srgbClr val="003399"/>
                </a:solidFill>
                <a:ea typeface="BatangChe" pitchFamily="49" charset="-127"/>
              </a:rPr>
              <a:t>ω</a:t>
            </a:r>
            <a:r>
              <a:rPr lang="en-US" sz="2000" i="1" dirty="0">
                <a:solidFill>
                  <a:srgbClr val="003399"/>
                </a:solidFill>
                <a:ea typeface="BatangChe" pitchFamily="49" charset="-127"/>
              </a:rPr>
              <a:t>t).  Find v</a:t>
            </a:r>
            <a:r>
              <a:rPr lang="en-US" sz="2000" i="1" baseline="-25000" dirty="0">
                <a:solidFill>
                  <a:srgbClr val="003399"/>
                </a:solidFill>
                <a:ea typeface="BatangChe" pitchFamily="49" charset="-127"/>
              </a:rPr>
              <a:t>o</a:t>
            </a:r>
            <a:r>
              <a:rPr lang="en-US" sz="2000" i="1" dirty="0">
                <a:solidFill>
                  <a:srgbClr val="003399"/>
                </a:solidFill>
                <a:ea typeface="BatangChe" pitchFamily="49" charset="-127"/>
              </a:rPr>
              <a:t>.</a:t>
            </a:r>
          </a:p>
          <a:p>
            <a:pPr algn="just">
              <a:buNone/>
              <a:defRPr/>
            </a:pPr>
            <a:r>
              <a:rPr lang="en-US" sz="2000" i="1" dirty="0">
                <a:solidFill>
                  <a:srgbClr val="003399"/>
                </a:solidFill>
                <a:ea typeface="BatangChe" pitchFamily="49" charset="-127"/>
              </a:rPr>
              <a:t>			</a:t>
            </a:r>
            <a:r>
              <a:rPr lang="en-US" sz="2000" i="1" dirty="0" smtClean="0">
                <a:solidFill>
                  <a:srgbClr val="003399"/>
                </a:solidFill>
                <a:ea typeface="BatangChe" pitchFamily="49" charset="-127"/>
              </a:rPr>
              <a:t>	</a:t>
            </a:r>
            <a:r>
              <a:rPr lang="en-US" sz="2000" i="1" dirty="0">
                <a:solidFill>
                  <a:srgbClr val="003399"/>
                </a:solidFill>
                <a:ea typeface="BatangChe" pitchFamily="49" charset="-127"/>
              </a:rPr>
              <a:t>		 </a:t>
            </a:r>
            <a:r>
              <a:rPr lang="en-US" sz="2000" i="1" dirty="0" smtClean="0">
                <a:solidFill>
                  <a:srgbClr val="003399"/>
                </a:solidFill>
                <a:ea typeface="BatangChe" pitchFamily="49" charset="-127"/>
              </a:rPr>
              <a:t>                  </a:t>
            </a:r>
            <a:r>
              <a:rPr lang="en-US" sz="2000" i="1" dirty="0" err="1" smtClean="0">
                <a:solidFill>
                  <a:srgbClr val="003399"/>
                </a:solidFill>
                <a:ea typeface="BatangChe" pitchFamily="49" charset="-127"/>
              </a:rPr>
              <a:t>Ans</a:t>
            </a:r>
            <a:r>
              <a:rPr lang="en-US" sz="2000" i="1" dirty="0">
                <a:solidFill>
                  <a:srgbClr val="003399"/>
                </a:solidFill>
                <a:ea typeface="BatangChe" pitchFamily="49" charset="-127"/>
              </a:rPr>
              <a:t>: –10sin(</a:t>
            </a:r>
            <a:r>
              <a:rPr lang="el-GR" sz="2000" i="1" dirty="0">
                <a:solidFill>
                  <a:srgbClr val="003399"/>
                </a:solidFill>
                <a:ea typeface="BatangChe" pitchFamily="49" charset="-127"/>
              </a:rPr>
              <a:t>ω</a:t>
            </a:r>
            <a:r>
              <a:rPr lang="en-US" sz="2000" i="1" dirty="0">
                <a:solidFill>
                  <a:srgbClr val="003399"/>
                </a:solidFill>
                <a:ea typeface="BatangChe" pitchFamily="49" charset="-127"/>
              </a:rPr>
              <a:t>t</a:t>
            </a:r>
            <a:r>
              <a:rPr lang="en-US" sz="2000" i="1" dirty="0" smtClean="0">
                <a:solidFill>
                  <a:srgbClr val="003399"/>
                </a:solidFill>
                <a:ea typeface="BatangChe" pitchFamily="49" charset="-127"/>
              </a:rPr>
              <a:t>)</a:t>
            </a:r>
            <a:br>
              <a:rPr lang="en-US" sz="2000" i="1" dirty="0" smtClean="0">
                <a:solidFill>
                  <a:srgbClr val="003399"/>
                </a:solidFill>
                <a:ea typeface="BatangChe" pitchFamily="49" charset="-127"/>
              </a:rPr>
            </a:br>
            <a:endParaRPr lang="en-US" sz="2000" i="1" dirty="0">
              <a:solidFill>
                <a:srgbClr val="003399"/>
              </a:solidFill>
              <a:ea typeface="BatangChe" pitchFamily="49" charset="-127"/>
            </a:endParaRPr>
          </a:p>
          <a:p>
            <a:pPr algn="just">
              <a:defRPr/>
            </a:pPr>
            <a:r>
              <a:rPr lang="en-US" sz="2000" i="1" dirty="0" smtClean="0">
                <a:solidFill>
                  <a:srgbClr val="003399"/>
                </a:solidFill>
                <a:ea typeface="BatangChe" pitchFamily="49" charset="-127"/>
              </a:rPr>
              <a:t>3. For </a:t>
            </a:r>
            <a:r>
              <a:rPr lang="en-US" sz="2000" i="1" dirty="0">
                <a:solidFill>
                  <a:srgbClr val="003399"/>
                </a:solidFill>
                <a:ea typeface="BatangChe" pitchFamily="49" charset="-127"/>
              </a:rPr>
              <a:t>a non inverting amplifier, R</a:t>
            </a:r>
            <a:r>
              <a:rPr lang="en-US" sz="2000" i="1" baseline="-25000" dirty="0">
                <a:solidFill>
                  <a:srgbClr val="003399"/>
                </a:solidFill>
                <a:ea typeface="BatangChe" pitchFamily="49" charset="-127"/>
              </a:rPr>
              <a:t>1</a:t>
            </a:r>
            <a:r>
              <a:rPr lang="en-US" sz="2000" i="1" dirty="0">
                <a:solidFill>
                  <a:srgbClr val="003399"/>
                </a:solidFill>
                <a:ea typeface="BatangChe" pitchFamily="49" charset="-127"/>
              </a:rPr>
              <a:t>=10K, R</a:t>
            </a:r>
            <a:r>
              <a:rPr lang="en-US" sz="2000" i="1" baseline="-25000" dirty="0">
                <a:solidFill>
                  <a:srgbClr val="003399"/>
                </a:solidFill>
                <a:ea typeface="BatangChe" pitchFamily="49" charset="-127"/>
              </a:rPr>
              <a:t>F</a:t>
            </a:r>
            <a:r>
              <a:rPr lang="en-US" sz="2000" i="1" dirty="0">
                <a:solidFill>
                  <a:srgbClr val="003399"/>
                </a:solidFill>
                <a:ea typeface="BatangChe" pitchFamily="49" charset="-127"/>
              </a:rPr>
              <a:t>=100K. Calculate </a:t>
            </a:r>
            <a:r>
              <a:rPr lang="en-US" sz="2000" i="1" dirty="0" err="1">
                <a:solidFill>
                  <a:srgbClr val="003399"/>
                </a:solidFill>
                <a:ea typeface="BatangChe" pitchFamily="49" charset="-127"/>
              </a:rPr>
              <a:t>v</a:t>
            </a:r>
            <a:r>
              <a:rPr lang="en-US" sz="2000" i="1" baseline="-25000" dirty="0" err="1">
                <a:solidFill>
                  <a:srgbClr val="003399"/>
                </a:solidFill>
                <a:ea typeface="BatangChe" pitchFamily="49" charset="-127"/>
              </a:rPr>
              <a:t>o</a:t>
            </a:r>
            <a:r>
              <a:rPr lang="en-US" sz="2000" i="1" dirty="0">
                <a:solidFill>
                  <a:srgbClr val="003399"/>
                </a:solidFill>
                <a:ea typeface="BatangChe" pitchFamily="49" charset="-127"/>
              </a:rPr>
              <a:t> if v</a:t>
            </a:r>
            <a:r>
              <a:rPr lang="en-US" sz="2000" i="1" baseline="-25000" dirty="0">
                <a:solidFill>
                  <a:srgbClr val="003399"/>
                </a:solidFill>
                <a:ea typeface="BatangChe" pitchFamily="49" charset="-127"/>
              </a:rPr>
              <a:t>i</a:t>
            </a:r>
            <a:r>
              <a:rPr lang="en-US" sz="2000" i="1" dirty="0">
                <a:solidFill>
                  <a:srgbClr val="003399"/>
                </a:solidFill>
                <a:ea typeface="BatangChe" pitchFamily="49" charset="-127"/>
              </a:rPr>
              <a:t> = 25 mV dc.</a:t>
            </a:r>
          </a:p>
          <a:p>
            <a:pPr algn="just">
              <a:buNone/>
              <a:defRPr/>
            </a:pPr>
            <a:r>
              <a:rPr lang="en-US" sz="2000" i="1" dirty="0">
                <a:solidFill>
                  <a:srgbClr val="003399"/>
                </a:solidFill>
                <a:ea typeface="BatangChe" pitchFamily="49" charset="-127"/>
              </a:rPr>
              <a:t>					</a:t>
            </a:r>
            <a:r>
              <a:rPr lang="en-US" sz="2000" i="1" dirty="0" smtClean="0">
                <a:solidFill>
                  <a:srgbClr val="003399"/>
                </a:solidFill>
                <a:ea typeface="BatangChe" pitchFamily="49" charset="-127"/>
              </a:rPr>
              <a:t>	</a:t>
            </a:r>
            <a:r>
              <a:rPr lang="en-US" sz="2000" i="1" dirty="0">
                <a:solidFill>
                  <a:srgbClr val="003399"/>
                </a:solidFill>
                <a:ea typeface="BatangChe" pitchFamily="49" charset="-127"/>
              </a:rPr>
              <a:t> </a:t>
            </a:r>
            <a:r>
              <a:rPr lang="en-US" sz="2000" i="1" dirty="0" smtClean="0">
                <a:solidFill>
                  <a:srgbClr val="003399"/>
                </a:solidFill>
                <a:ea typeface="BatangChe" pitchFamily="49" charset="-127"/>
              </a:rPr>
              <a:t>                  </a:t>
            </a:r>
            <a:r>
              <a:rPr lang="en-US" sz="2000" i="1" dirty="0" err="1" smtClean="0">
                <a:solidFill>
                  <a:srgbClr val="003399"/>
                </a:solidFill>
                <a:ea typeface="BatangChe" pitchFamily="49" charset="-127"/>
              </a:rPr>
              <a:t>Ans</a:t>
            </a:r>
            <a:r>
              <a:rPr lang="en-US" sz="2000" i="1" dirty="0">
                <a:solidFill>
                  <a:srgbClr val="003399"/>
                </a:solidFill>
                <a:ea typeface="BatangChe" pitchFamily="49" charset="-127"/>
              </a:rPr>
              <a:t>: 275 mV </a:t>
            </a:r>
            <a:r>
              <a:rPr lang="en-US" sz="2000" i="1" dirty="0" smtClean="0">
                <a:solidFill>
                  <a:srgbClr val="003399"/>
                </a:solidFill>
                <a:ea typeface="BatangChe" pitchFamily="49" charset="-127"/>
              </a:rPr>
              <a:t>dc</a:t>
            </a:r>
            <a:br>
              <a:rPr lang="en-US" sz="2000" i="1" dirty="0" smtClean="0">
                <a:solidFill>
                  <a:srgbClr val="003399"/>
                </a:solidFill>
                <a:ea typeface="BatangChe" pitchFamily="49" charset="-127"/>
              </a:rPr>
            </a:br>
            <a:endParaRPr lang="en-US" sz="2000" i="1" dirty="0">
              <a:solidFill>
                <a:srgbClr val="003399"/>
              </a:solidFill>
              <a:ea typeface="BatangChe" pitchFamily="49" charset="-127"/>
            </a:endParaRPr>
          </a:p>
          <a:p>
            <a:pPr algn="just">
              <a:defRPr/>
            </a:pPr>
            <a:r>
              <a:rPr lang="en-US" sz="2000" i="1" dirty="0" smtClean="0">
                <a:solidFill>
                  <a:srgbClr val="003399"/>
                </a:solidFill>
                <a:ea typeface="BatangChe" pitchFamily="49" charset="-127"/>
              </a:rPr>
              <a:t>4. An </a:t>
            </a:r>
            <a:r>
              <a:rPr lang="en-US" sz="2000" i="1" dirty="0">
                <a:solidFill>
                  <a:srgbClr val="003399"/>
                </a:solidFill>
                <a:ea typeface="BatangChe" pitchFamily="49" charset="-127"/>
              </a:rPr>
              <a:t>ac signal of </a:t>
            </a:r>
            <a:r>
              <a:rPr lang="en-US" sz="2000" i="1" dirty="0" err="1">
                <a:solidFill>
                  <a:srgbClr val="003399"/>
                </a:solidFill>
                <a:ea typeface="BatangChe" pitchFamily="49" charset="-127"/>
              </a:rPr>
              <a:t>rms</a:t>
            </a:r>
            <a:r>
              <a:rPr lang="en-US" sz="2000" i="1" dirty="0">
                <a:solidFill>
                  <a:srgbClr val="003399"/>
                </a:solidFill>
                <a:ea typeface="BatangChe" pitchFamily="49" charset="-127"/>
              </a:rPr>
              <a:t> value 2 mV needs to be amplified to 1.024 V </a:t>
            </a:r>
            <a:r>
              <a:rPr lang="en-US" sz="2000" i="1" dirty="0" err="1">
                <a:solidFill>
                  <a:srgbClr val="003399"/>
                </a:solidFill>
                <a:ea typeface="BatangChe" pitchFamily="49" charset="-127"/>
              </a:rPr>
              <a:t>rms</a:t>
            </a:r>
            <a:r>
              <a:rPr lang="en-US" sz="2000" i="1" dirty="0">
                <a:solidFill>
                  <a:srgbClr val="003399"/>
                </a:solidFill>
                <a:ea typeface="BatangChe" pitchFamily="49" charset="-127"/>
              </a:rPr>
              <a:t>, 180 degree phase shifted. Design a suitable amplifier choosing R</a:t>
            </a:r>
            <a:r>
              <a:rPr lang="en-US" sz="2000" i="1" baseline="-25000" dirty="0">
                <a:solidFill>
                  <a:srgbClr val="003399"/>
                </a:solidFill>
                <a:ea typeface="BatangChe" pitchFamily="49" charset="-127"/>
              </a:rPr>
              <a:t>1</a:t>
            </a:r>
            <a:r>
              <a:rPr lang="en-US" sz="2000" i="1" dirty="0">
                <a:solidFill>
                  <a:srgbClr val="003399"/>
                </a:solidFill>
                <a:ea typeface="BatangChe" pitchFamily="49" charset="-127"/>
              </a:rPr>
              <a:t>=1.2K</a:t>
            </a:r>
          </a:p>
          <a:p>
            <a:pPr algn="just">
              <a:buNone/>
              <a:defRPr/>
            </a:pPr>
            <a:r>
              <a:rPr lang="en-US" sz="2000" i="1" dirty="0" smtClean="0">
                <a:solidFill>
                  <a:srgbClr val="003399"/>
                </a:solidFill>
                <a:ea typeface="BatangChe" pitchFamily="49" charset="-127"/>
              </a:rPr>
              <a:t>			</a:t>
            </a:r>
            <a:r>
              <a:rPr lang="en-US" sz="2000" i="1" dirty="0">
                <a:solidFill>
                  <a:srgbClr val="003399"/>
                </a:solidFill>
                <a:ea typeface="BatangChe" pitchFamily="49" charset="-127"/>
              </a:rPr>
              <a:t> </a:t>
            </a:r>
            <a:r>
              <a:rPr lang="en-US" sz="2000" i="1" dirty="0" smtClean="0">
                <a:solidFill>
                  <a:srgbClr val="003399"/>
                </a:solidFill>
                <a:ea typeface="BatangChe" pitchFamily="49" charset="-127"/>
              </a:rPr>
              <a:t>               </a:t>
            </a:r>
            <a:r>
              <a:rPr lang="en-US" sz="2000" i="1" dirty="0" err="1" smtClean="0">
                <a:solidFill>
                  <a:srgbClr val="003399"/>
                </a:solidFill>
                <a:ea typeface="BatangChe" pitchFamily="49" charset="-127"/>
              </a:rPr>
              <a:t>Ans</a:t>
            </a:r>
            <a:r>
              <a:rPr lang="en-US" sz="2000" i="1" dirty="0">
                <a:solidFill>
                  <a:srgbClr val="003399"/>
                </a:solidFill>
                <a:ea typeface="BatangChe" pitchFamily="49" charset="-127"/>
              </a:rPr>
              <a:t>: </a:t>
            </a:r>
            <a:r>
              <a:rPr lang="en-US" sz="2000" i="1" dirty="0" smtClean="0">
                <a:solidFill>
                  <a:srgbClr val="003399"/>
                </a:solidFill>
                <a:ea typeface="BatangChe" pitchFamily="49" charset="-127"/>
              </a:rPr>
              <a:t>Inverting </a:t>
            </a:r>
            <a:r>
              <a:rPr lang="en-US" sz="2000" i="1" dirty="0">
                <a:solidFill>
                  <a:srgbClr val="003399"/>
                </a:solidFill>
                <a:ea typeface="BatangChe" pitchFamily="49" charset="-127"/>
              </a:rPr>
              <a:t>amplifier with </a:t>
            </a:r>
            <a:r>
              <a:rPr lang="en-US" sz="2000" i="1" dirty="0" smtClean="0">
                <a:solidFill>
                  <a:srgbClr val="003399"/>
                </a:solidFill>
                <a:ea typeface="BatangChe" pitchFamily="49" charset="-127"/>
              </a:rPr>
              <a:t>R</a:t>
            </a:r>
            <a:r>
              <a:rPr lang="en-US" sz="2000" i="1" baseline="-25000" dirty="0" smtClean="0">
                <a:solidFill>
                  <a:srgbClr val="003399"/>
                </a:solidFill>
                <a:ea typeface="BatangChe" pitchFamily="49" charset="-127"/>
              </a:rPr>
              <a:t>F</a:t>
            </a:r>
            <a:r>
              <a:rPr lang="en-US" sz="2000" i="1" dirty="0" smtClean="0">
                <a:solidFill>
                  <a:srgbClr val="003399"/>
                </a:solidFill>
                <a:ea typeface="BatangChe" pitchFamily="49" charset="-127"/>
              </a:rPr>
              <a:t>=614.4K</a:t>
            </a:r>
            <a:r>
              <a:rPr lang="el-GR" sz="2000" i="1" dirty="0" smtClean="0">
                <a:solidFill>
                  <a:srgbClr val="003399"/>
                </a:solidFill>
                <a:ea typeface="BatangChe" pitchFamily="49" charset="-127"/>
              </a:rPr>
              <a:t>Ω</a:t>
            </a:r>
            <a:endParaRPr lang="el-GR" sz="2000" i="1" dirty="0">
              <a:solidFill>
                <a:srgbClr val="003399"/>
              </a:solidFill>
              <a:ea typeface="BatangChe" pitchFamily="49" charset="-12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8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4525963"/>
          </a:xfrm>
          <a:noFill/>
        </p:spPr>
        <p:txBody>
          <a:bodyPr>
            <a:normAutofit fontScale="77500" lnSpcReduction="20000"/>
          </a:bodyPr>
          <a:lstStyle/>
          <a:p>
            <a:pPr algn="l"/>
            <a:r>
              <a:rPr lang="en-IN" sz="3200" dirty="0" smtClean="0">
                <a:solidFill>
                  <a:srgbClr val="003399"/>
                </a:solidFill>
              </a:rPr>
              <a:t>In </a:t>
            </a:r>
            <a:r>
              <a:rPr lang="en-IN" sz="3200" dirty="0">
                <a:solidFill>
                  <a:srgbClr val="003399"/>
                </a:solidFill>
              </a:rPr>
              <a:t>this module we have learnt</a:t>
            </a:r>
            <a:r>
              <a:rPr lang="en-IN" sz="3200" dirty="0" smtClean="0">
                <a:solidFill>
                  <a:srgbClr val="003399"/>
                </a:solidFill>
              </a:rPr>
              <a:t>:</a:t>
            </a:r>
          </a:p>
          <a:p>
            <a:pPr algn="l"/>
            <a:endParaRPr lang="en-US" sz="3200" dirty="0">
              <a:solidFill>
                <a:srgbClr val="003399"/>
              </a:solidFill>
            </a:endParaRPr>
          </a:p>
          <a:p>
            <a:pPr algn="l"/>
            <a:r>
              <a:rPr lang="en-IN" sz="3000" dirty="0" smtClean="0">
                <a:solidFill>
                  <a:srgbClr val="003399"/>
                </a:solidFill>
              </a:rPr>
              <a:t>Analysis </a:t>
            </a:r>
            <a:r>
              <a:rPr lang="en-IN" sz="3000" dirty="0">
                <a:solidFill>
                  <a:srgbClr val="003399"/>
                </a:solidFill>
              </a:rPr>
              <a:t>of linear applications of OPAMP</a:t>
            </a:r>
            <a:r>
              <a:rPr lang="en-IN" sz="3000" dirty="0" smtClean="0">
                <a:solidFill>
                  <a:srgbClr val="003399"/>
                </a:solidFill>
              </a:rPr>
              <a:t>.</a:t>
            </a:r>
          </a:p>
          <a:p>
            <a:pPr algn="l"/>
            <a:endParaRPr lang="en-US" sz="3000" dirty="0">
              <a:solidFill>
                <a:srgbClr val="003399"/>
              </a:solidFill>
            </a:endParaRPr>
          </a:p>
          <a:p>
            <a:pPr lvl="0" algn="l"/>
            <a:r>
              <a:rPr lang="en-IN" sz="3000" dirty="0" smtClean="0">
                <a:solidFill>
                  <a:srgbClr val="003399"/>
                </a:solidFill>
              </a:rPr>
              <a:t>a. Inverting </a:t>
            </a:r>
            <a:r>
              <a:rPr lang="en-IN" sz="3000" dirty="0">
                <a:solidFill>
                  <a:srgbClr val="003399"/>
                </a:solidFill>
              </a:rPr>
              <a:t>Amplifier. </a:t>
            </a:r>
            <a:endParaRPr lang="en-IN" sz="3000" dirty="0" smtClean="0">
              <a:solidFill>
                <a:srgbClr val="003399"/>
              </a:solidFill>
            </a:endParaRPr>
          </a:p>
          <a:p>
            <a:pPr lvl="0" algn="l"/>
            <a:r>
              <a:rPr lang="en-IN" sz="3000" dirty="0" smtClean="0">
                <a:solidFill>
                  <a:srgbClr val="003399"/>
                </a:solidFill>
              </a:rPr>
              <a:t>b. Non Inverting Amplifier</a:t>
            </a:r>
            <a:r>
              <a:rPr lang="en-IN" sz="3000" dirty="0">
                <a:solidFill>
                  <a:srgbClr val="003399"/>
                </a:solidFill>
              </a:rPr>
              <a:t>. </a:t>
            </a:r>
            <a:endParaRPr lang="en-IN" sz="3000" dirty="0" smtClean="0">
              <a:solidFill>
                <a:srgbClr val="003399"/>
              </a:solidFill>
            </a:endParaRPr>
          </a:p>
          <a:p>
            <a:pPr lvl="0" algn="l"/>
            <a:r>
              <a:rPr lang="en-IN" sz="3000" dirty="0" smtClean="0">
                <a:solidFill>
                  <a:srgbClr val="003399"/>
                </a:solidFill>
              </a:rPr>
              <a:t>c. Voltage </a:t>
            </a:r>
            <a:r>
              <a:rPr lang="en-IN" sz="3000" dirty="0">
                <a:solidFill>
                  <a:srgbClr val="003399"/>
                </a:solidFill>
              </a:rPr>
              <a:t>follower.</a:t>
            </a:r>
            <a:endParaRPr lang="en-US" sz="3000" dirty="0">
              <a:solidFill>
                <a:srgbClr val="003399"/>
              </a:solidFill>
            </a:endParaRPr>
          </a:p>
          <a:p>
            <a:pPr lvl="0" algn="l"/>
            <a:r>
              <a:rPr lang="en-IN" sz="3000" dirty="0" smtClean="0">
                <a:solidFill>
                  <a:srgbClr val="003399"/>
                </a:solidFill>
              </a:rPr>
              <a:t>d. Adder.</a:t>
            </a:r>
          </a:p>
          <a:p>
            <a:pPr lvl="0" algn="l"/>
            <a:r>
              <a:rPr lang="en-IN" sz="3000" dirty="0" smtClean="0">
                <a:solidFill>
                  <a:srgbClr val="003399"/>
                </a:solidFill>
              </a:rPr>
              <a:t>e. Difference </a:t>
            </a:r>
            <a:r>
              <a:rPr lang="en-IN" sz="3000" dirty="0">
                <a:solidFill>
                  <a:srgbClr val="003399"/>
                </a:solidFill>
              </a:rPr>
              <a:t>Amplifier </a:t>
            </a:r>
            <a:endParaRPr lang="en-IN" sz="3000" dirty="0" smtClean="0">
              <a:solidFill>
                <a:srgbClr val="003399"/>
              </a:solidFill>
            </a:endParaRPr>
          </a:p>
          <a:p>
            <a:pPr lvl="0" algn="l"/>
            <a:r>
              <a:rPr lang="en-IN" sz="3000" dirty="0" smtClean="0">
                <a:solidFill>
                  <a:srgbClr val="003399"/>
                </a:solidFill>
              </a:rPr>
              <a:t>f.  </a:t>
            </a:r>
            <a:r>
              <a:rPr lang="en-IN" sz="3000" dirty="0" err="1" smtClean="0">
                <a:solidFill>
                  <a:srgbClr val="003399"/>
                </a:solidFill>
              </a:rPr>
              <a:t>Subtractor</a:t>
            </a:r>
            <a:r>
              <a:rPr lang="en-IN" sz="3000" dirty="0" smtClean="0">
                <a:solidFill>
                  <a:srgbClr val="003399"/>
                </a:solidFill>
              </a:rPr>
              <a:t>  </a:t>
            </a:r>
          </a:p>
          <a:p>
            <a:pPr lvl="0" algn="l"/>
            <a:r>
              <a:rPr lang="en-IN" sz="3000" dirty="0" smtClean="0">
                <a:solidFill>
                  <a:srgbClr val="003399"/>
                </a:solidFill>
              </a:rPr>
              <a:t>g. Integrator</a:t>
            </a:r>
          </a:p>
          <a:p>
            <a:pPr lvl="0" algn="l"/>
            <a:r>
              <a:rPr lang="en-IN" sz="3000" dirty="0" smtClean="0">
                <a:solidFill>
                  <a:srgbClr val="003399"/>
                </a:solidFill>
              </a:rPr>
              <a:t>h. Differentiator</a:t>
            </a:r>
            <a:r>
              <a:rPr lang="en-IN" sz="3000" dirty="0">
                <a:solidFill>
                  <a:srgbClr val="003399"/>
                </a:solidFill>
              </a:rPr>
              <a:t>.</a:t>
            </a:r>
            <a:endParaRPr lang="en-US" sz="3000" dirty="0">
              <a:solidFill>
                <a:srgbClr val="003399"/>
              </a:solidFill>
            </a:endParaRPr>
          </a:p>
          <a:p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9900" y="-76200"/>
            <a:ext cx="8229600" cy="82708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Summary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6667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122"/>
            <a:ext cx="8229600" cy="827087"/>
          </a:xfrm>
        </p:spPr>
        <p:txBody>
          <a:bodyPr>
            <a:normAutofit fontScale="90000"/>
          </a:bodyPr>
          <a:lstStyle/>
          <a:p>
            <a:r>
              <a:rPr lang="en-IN" dirty="0"/>
              <a:t>Module 2:  Linear Applications of op-amp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  <a:noFill/>
        </p:spPr>
        <p:txBody>
          <a:bodyPr>
            <a:normAutofit fontScale="32500" lnSpcReduction="20000"/>
          </a:bodyPr>
          <a:lstStyle/>
          <a:p>
            <a:endParaRPr lang="en-IN" b="1" dirty="0" smtClean="0">
              <a:solidFill>
                <a:srgbClr val="003399"/>
              </a:solidFill>
            </a:endParaRPr>
          </a:p>
          <a:p>
            <a:endParaRPr lang="en-US" dirty="0">
              <a:solidFill>
                <a:srgbClr val="003399"/>
              </a:solidFill>
            </a:endParaRPr>
          </a:p>
          <a:p>
            <a:r>
              <a:rPr lang="en-IN" sz="7400" b="1" dirty="0" smtClean="0">
                <a:solidFill>
                  <a:srgbClr val="003399"/>
                </a:solidFill>
              </a:rPr>
              <a:t>Learning Outcomes:</a:t>
            </a:r>
          </a:p>
          <a:p>
            <a:endParaRPr lang="en-US" sz="7400" dirty="0" smtClean="0">
              <a:solidFill>
                <a:srgbClr val="003399"/>
              </a:solidFill>
            </a:endParaRPr>
          </a:p>
          <a:p>
            <a:pPr algn="l"/>
            <a:r>
              <a:rPr lang="en-IN" sz="7400" dirty="0" smtClean="0">
                <a:solidFill>
                  <a:srgbClr val="003399"/>
                </a:solidFill>
              </a:rPr>
              <a:t>At the end of this module, students  will be able to:</a:t>
            </a:r>
          </a:p>
          <a:p>
            <a:pPr algn="l"/>
            <a:endParaRPr lang="en-US" sz="7400" dirty="0" smtClean="0">
              <a:solidFill>
                <a:srgbClr val="003399"/>
              </a:solidFill>
            </a:endParaRPr>
          </a:p>
          <a:p>
            <a:pPr lvl="0" algn="l"/>
            <a:r>
              <a:rPr lang="en-IN" sz="7400" dirty="0" smtClean="0">
                <a:solidFill>
                  <a:srgbClr val="003399"/>
                </a:solidFill>
              </a:rPr>
              <a:t>2. Discuss </a:t>
            </a:r>
            <a:r>
              <a:rPr lang="en-IN" sz="7400" dirty="0">
                <a:solidFill>
                  <a:srgbClr val="003399"/>
                </a:solidFill>
              </a:rPr>
              <a:t>OPAMP based amplifier topologies</a:t>
            </a:r>
            <a:r>
              <a:rPr lang="en-IN" sz="7400" dirty="0" smtClean="0">
                <a:solidFill>
                  <a:srgbClr val="003399"/>
                </a:solidFill>
              </a:rPr>
              <a:t>.</a:t>
            </a:r>
          </a:p>
          <a:p>
            <a:pPr lvl="0" algn="l"/>
            <a:endParaRPr lang="en-US" sz="7400" dirty="0">
              <a:solidFill>
                <a:srgbClr val="003399"/>
              </a:solidFill>
            </a:endParaRPr>
          </a:p>
          <a:p>
            <a:pPr lvl="0" algn="l"/>
            <a:r>
              <a:rPr lang="en-IN" sz="7400" dirty="0" smtClean="0">
                <a:solidFill>
                  <a:srgbClr val="003399"/>
                </a:solidFill>
              </a:rPr>
              <a:t>3. Analyse </a:t>
            </a:r>
            <a:r>
              <a:rPr lang="en-IN" sz="7400" dirty="0">
                <a:solidFill>
                  <a:srgbClr val="003399"/>
                </a:solidFill>
              </a:rPr>
              <a:t>and design OPAMP based circuits for simple </a:t>
            </a:r>
            <a:r>
              <a:rPr lang="en-IN" sz="7400" dirty="0" smtClean="0">
                <a:solidFill>
                  <a:srgbClr val="003399"/>
                </a:solidFill>
              </a:rPr>
              <a:t> </a:t>
            </a:r>
          </a:p>
          <a:p>
            <a:pPr lvl="0" algn="l"/>
            <a:r>
              <a:rPr lang="en-IN" sz="7400" dirty="0">
                <a:solidFill>
                  <a:srgbClr val="003399"/>
                </a:solidFill>
              </a:rPr>
              <a:t> </a:t>
            </a:r>
            <a:r>
              <a:rPr lang="en-IN" sz="7400" dirty="0" smtClean="0">
                <a:solidFill>
                  <a:srgbClr val="003399"/>
                </a:solidFill>
              </a:rPr>
              <a:t>   mathematical </a:t>
            </a:r>
            <a:r>
              <a:rPr lang="en-IN" sz="7400" dirty="0">
                <a:solidFill>
                  <a:srgbClr val="003399"/>
                </a:solidFill>
              </a:rPr>
              <a:t>operations. </a:t>
            </a:r>
            <a:endParaRPr lang="en-US" sz="7400" dirty="0">
              <a:solidFill>
                <a:srgbClr val="003399"/>
              </a:solidFill>
            </a:endParaRPr>
          </a:p>
          <a:p>
            <a:r>
              <a:rPr lang="en-IN" dirty="0">
                <a:solidFill>
                  <a:srgbClr val="003399"/>
                </a:solidFill>
              </a:rPr>
              <a:t> </a:t>
            </a:r>
            <a:endParaRPr lang="en-US" dirty="0">
              <a:solidFill>
                <a:srgbClr val="003399"/>
              </a:solidFill>
            </a:endParaRPr>
          </a:p>
          <a:p>
            <a:r>
              <a:rPr lang="en-IN" dirty="0">
                <a:solidFill>
                  <a:srgbClr val="003399"/>
                </a:solidFill>
              </a:rPr>
              <a:t>	</a:t>
            </a:r>
            <a:r>
              <a:rPr lang="en-US" dirty="0">
                <a:solidFill>
                  <a:srgbClr val="003399"/>
                </a:solidFill>
              </a:rPr>
              <a:t> </a:t>
            </a:r>
            <a:r>
              <a:rPr lang="en-IN" dirty="0">
                <a:solidFill>
                  <a:srgbClr val="003399"/>
                </a:solidFill>
              </a:rPr>
              <a:t> </a:t>
            </a:r>
            <a:endParaRPr lang="en-US" dirty="0">
              <a:solidFill>
                <a:srgbClr val="003399"/>
              </a:solidFill>
            </a:endParaRPr>
          </a:p>
          <a:p>
            <a:r>
              <a:rPr lang="en-IN" dirty="0">
                <a:solidFill>
                  <a:srgbClr val="003399"/>
                </a:solidFill>
              </a:rPr>
              <a:t> </a:t>
            </a:r>
            <a:endParaRPr lang="en-US" dirty="0">
              <a:solidFill>
                <a:srgbClr val="003399"/>
              </a:solidFill>
            </a:endParaRPr>
          </a:p>
          <a:p>
            <a:r>
              <a:rPr lang="en-IN" dirty="0">
                <a:solidFill>
                  <a:srgbClr val="003399"/>
                </a:solidFill>
              </a:rPr>
              <a:t> </a:t>
            </a:r>
            <a:endParaRPr lang="en-US" dirty="0">
              <a:solidFill>
                <a:srgbClr val="003399"/>
              </a:solidFill>
            </a:endParaRPr>
          </a:p>
          <a:p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1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OPAMP APPLICATIONS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90600"/>
            <a:ext cx="8229600" cy="5151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rgbClr val="A85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800" dirty="0" smtClean="0">
                <a:solidFill>
                  <a:srgbClr val="003399"/>
                </a:solidFill>
              </a:rPr>
              <a:t>Operational amplifiers are used in two ways.</a:t>
            </a:r>
          </a:p>
          <a:p>
            <a:pPr algn="just"/>
            <a:endParaRPr lang="en-IN" sz="2800" dirty="0" smtClean="0">
              <a:solidFill>
                <a:srgbClr val="003399"/>
              </a:solidFill>
            </a:endParaRPr>
          </a:p>
          <a:p>
            <a:pPr lvl="1" algn="just"/>
            <a:r>
              <a:rPr lang="en-IN" sz="2800" dirty="0" smtClean="0"/>
              <a:t>Linear (small signal) mode:</a:t>
            </a:r>
          </a:p>
          <a:p>
            <a:pPr marL="393192" lvl="1" indent="0" algn="just">
              <a:buFont typeface="Arial" panose="020B0604020202020204" pitchFamily="34" charset="0"/>
              <a:buNone/>
            </a:pPr>
            <a:endParaRPr lang="en-IN" sz="2800" dirty="0" smtClean="0"/>
          </a:p>
          <a:p>
            <a:pPr lvl="1" algn="just"/>
            <a:r>
              <a:rPr lang="en-IN" sz="2800" dirty="0" smtClean="0"/>
              <a:t>Non Linear (large signal) mode:</a:t>
            </a:r>
          </a:p>
        </p:txBody>
      </p:sp>
    </p:spTree>
    <p:extLst>
      <p:ext uri="{BB962C8B-B14F-4D97-AF65-F5344CB8AC3E}">
        <p14:creationId xmlns:p14="http://schemas.microsoft.com/office/powerpoint/2010/main" val="309220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0" y="6583363"/>
            <a:ext cx="9144000" cy="274637"/>
          </a:xfrm>
          <a:prstGeom prst="rect">
            <a:avLst/>
          </a:prstGeom>
          <a:solidFill>
            <a:srgbClr val="CC6600">
              <a:alpha val="85097"/>
            </a:srgbClr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 dirty="0" smtClean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6583362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200" b="1" dirty="0">
                <a:solidFill>
                  <a:schemeClr val="bg1"/>
                </a:solidFill>
              </a:rPr>
              <a:t>Department of Electronics and Communication Engineering, MIT, </a:t>
            </a:r>
            <a:r>
              <a:rPr lang="en-US" altLang="en-US" sz="1200" b="1" dirty="0" err="1">
                <a:solidFill>
                  <a:schemeClr val="bg1"/>
                </a:solidFill>
              </a:rPr>
              <a:t>Manipal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CONCEPT OF VIRTUAL GROUND</a:t>
            </a:r>
            <a:endParaRPr lang="en-US" sz="2800" dirty="0"/>
          </a:p>
        </p:txBody>
      </p:sp>
      <p:pic>
        <p:nvPicPr>
          <p:cNvPr id="9" name="Picture 7" descr="Mahe-Logo-em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1"/>
          <a:stretch>
            <a:fillRect/>
          </a:stretch>
        </p:blipFill>
        <p:spPr bwMode="auto">
          <a:xfrm>
            <a:off x="241300" y="15875"/>
            <a:ext cx="3651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81200"/>
            <a:ext cx="4343399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99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TRANSFER CHARACTERISTICS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66800"/>
            <a:ext cx="6553200" cy="3876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0" y="5144869"/>
            <a:ext cx="563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Figure: Transfer Characteristics of a typical </a:t>
            </a:r>
            <a:r>
              <a:rPr lang="en-IN" b="1" dirty="0" smtClean="0"/>
              <a:t>op-amp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0779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LINEAR APPLICATIONS OF OPAMP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990600"/>
            <a:ext cx="8229600" cy="477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rgbClr val="A85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itchFamily="2" charset="2"/>
              <a:buChar char="§"/>
            </a:pPr>
            <a:r>
              <a:rPr lang="en-IN" sz="2800" dirty="0" smtClean="0">
                <a:solidFill>
                  <a:srgbClr val="003399"/>
                </a:solidFill>
              </a:rPr>
              <a:t>Inverting amplifier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IN" sz="2800" dirty="0" smtClean="0">
                <a:solidFill>
                  <a:srgbClr val="003399"/>
                </a:solidFill>
              </a:rPr>
              <a:t>Non-inverting amplifier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IN" sz="2800" dirty="0" smtClean="0">
                <a:solidFill>
                  <a:srgbClr val="003399"/>
                </a:solidFill>
              </a:rPr>
              <a:t>Voltage follower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IN" sz="2800" dirty="0" smtClean="0">
                <a:solidFill>
                  <a:srgbClr val="003399"/>
                </a:solidFill>
              </a:rPr>
              <a:t>Inverting summing amplifier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IN" sz="2800" dirty="0" smtClean="0">
                <a:solidFill>
                  <a:srgbClr val="003399"/>
                </a:solidFill>
              </a:rPr>
              <a:t>Difference amplifier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IN" sz="2800" dirty="0" smtClean="0">
                <a:solidFill>
                  <a:srgbClr val="003399"/>
                </a:solidFill>
              </a:rPr>
              <a:t>Integrator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IN" sz="2800" dirty="0" smtClean="0">
                <a:solidFill>
                  <a:srgbClr val="003399"/>
                </a:solidFill>
              </a:rPr>
              <a:t>Differentiator</a:t>
            </a:r>
            <a:endParaRPr lang="en-IN" sz="2800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4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INVERTING AMPLIFIER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4829553"/>
            <a:ext cx="487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Figure: Circuit configuration of inverting </a:t>
            </a:r>
            <a:r>
              <a:rPr lang="en-US" dirty="0" smtClean="0"/>
              <a:t>op-amp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473392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811814" y="3733800"/>
                <a:ext cx="2204450" cy="6102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>
                          <a:latin typeface="Cambria Math"/>
                        </a:rPr>
                        <m:t>𝑨</m:t>
                      </m:r>
                      <m:r>
                        <a:rPr lang="en-IN" b="1" i="1" baseline="-25000">
                          <a:latin typeface="Cambria Math"/>
                        </a:rPr>
                        <m:t>𝒗</m:t>
                      </m:r>
                      <m:r>
                        <a:rPr lang="en-IN" b="1" i="1">
                          <a:latin typeface="Cambria Math"/>
                        </a:rPr>
                        <m:t> =</m:t>
                      </m:r>
                      <m:r>
                        <a:rPr lang="en-US" b="1" i="1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IN" b="1" i="1" baseline="-2500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/>
                            </a:rPr>
                            <m:t>𝑽</m:t>
                          </m:r>
                          <m:r>
                            <a:rPr lang="en-US" b="1" i="1" baseline="-25000">
                              <a:latin typeface="Cambria Math"/>
                            </a:rPr>
                            <m:t>𝒐𝒖𝒕</m:t>
                          </m:r>
                        </m:num>
                        <m:den>
                          <m:r>
                            <a:rPr lang="en-US" b="1" i="1">
                              <a:latin typeface="Cambria Math"/>
                            </a:rPr>
                            <m:t>𝑽</m:t>
                          </m:r>
                          <m:r>
                            <a:rPr lang="en-US" b="1" i="1" baseline="-25000">
                              <a:latin typeface="Cambria Math"/>
                            </a:rPr>
                            <m:t>𝒊𝒏</m:t>
                          </m:r>
                        </m:den>
                      </m:f>
                      <m:r>
                        <a:rPr lang="en-US" b="1" i="1" baseline="-25000">
                          <a:latin typeface="Cambria Math"/>
                        </a:rPr>
                        <m:t>   </m:t>
                      </m:r>
                      <m:r>
                        <a:rPr lang="en-IN" b="1" i="1">
                          <a:latin typeface="Cambria Math"/>
                        </a:rPr>
                        <m:t>= −</m:t>
                      </m:r>
                      <m:f>
                        <m:fPr>
                          <m:ctrlPr>
                            <a:rPr lang="en-IN" b="1" i="1" baseline="-2500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b="1" i="1">
                              <a:latin typeface="Cambria Math"/>
                            </a:rPr>
                            <m:t>𝑹</m:t>
                          </m:r>
                          <m:r>
                            <a:rPr lang="en-IN" b="1" i="1" baseline="-25000">
                              <a:latin typeface="Cambria Math"/>
                            </a:rPr>
                            <m:t>𝒇</m:t>
                          </m:r>
                        </m:num>
                        <m:den>
                          <m:r>
                            <a:rPr lang="en-IN" b="1" i="1">
                              <a:latin typeface="Cambria Math"/>
                            </a:rPr>
                            <m:t>𝑹</m:t>
                          </m:r>
                          <m:r>
                            <a:rPr lang="en-IN" b="1" i="1" baseline="-25000">
                              <a:latin typeface="Cambria Math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814" y="3733800"/>
                <a:ext cx="2204450" cy="610295"/>
              </a:xfrm>
              <a:prstGeom prst="rect">
                <a:avLst/>
              </a:prstGeom>
              <a:blipFill rotWithShape="1"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862245" y="2209800"/>
                <a:ext cx="2103588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IN" b="1" i="1">
                              <a:latin typeface="Cambria Math"/>
                            </a:rPr>
                            <m:t>𝒐𝒖𝒕</m:t>
                          </m:r>
                        </m:sub>
                      </m:sSub>
                      <m:r>
                        <a:rPr lang="en-IN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IN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𝒊𝒏</m:t>
                          </m:r>
                        </m:sub>
                      </m:sSub>
                      <m:d>
                        <m:dPr>
                          <m:ctrlPr>
                            <a:rPr lang="en-IN" b="1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b="1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𝒇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245" y="2209800"/>
                <a:ext cx="2103588" cy="7146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5638800" y="3076951"/>
            <a:ext cx="2953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The closed loop voltage gain:</a:t>
            </a:r>
            <a:r>
              <a:rPr lang="en-IN" dirty="0">
                <a:solidFill>
                  <a:srgbClr val="C00000"/>
                </a:solidFill>
              </a:rPr>
              <a:t> </a:t>
            </a:r>
            <a:endParaRPr lang="en-IN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52600"/>
            <a:ext cx="833416" cy="67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731" y="1828801"/>
            <a:ext cx="931069" cy="600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itle 1"/>
          <p:cNvSpPr txBox="1">
            <a:spLocks/>
          </p:cNvSpPr>
          <p:nvPr/>
        </p:nvSpPr>
        <p:spPr>
          <a:xfrm>
            <a:off x="335812" y="5421313"/>
            <a:ext cx="8229600" cy="827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i="1" kern="1200">
                <a:solidFill>
                  <a:srgbClr val="A85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US" sz="2000" b="0" dirty="0" smtClean="0"/>
              <a:t>Ref: </a:t>
            </a:r>
            <a:r>
              <a:rPr lang="en-US" sz="2000" b="0" dirty="0" smtClean="0">
                <a:hlinkClick r:id="rId8" action="ppaction://hlinkfile"/>
              </a:rPr>
              <a:t>Linear appln.docx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50290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NON-INVERTING AMPLIFIER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26504" y="5209401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Figure: Circuit configuration of non-inverting amplifier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1600200"/>
            <a:ext cx="4495799" cy="250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691088" y="1752600"/>
                <a:ext cx="2238177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baseline="-250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baseline="-2500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 baseline="-25000">
                              <a:latin typeface="Cambria Math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𝐹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088" y="1752600"/>
                <a:ext cx="2238177" cy="7146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856133" y="2711472"/>
                <a:ext cx="2073132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baseline="-2500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baseline="-2500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 baseline="-2500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133" y="2711472"/>
                <a:ext cx="2073132" cy="7146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079720" y="4162117"/>
                <a:ext cx="1625958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baseline="-250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baseline="-2500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 baseline="-25000">
                              <a:latin typeface="Cambria Math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I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720" y="4162117"/>
                <a:ext cx="1625958" cy="71468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4724400" y="3544669"/>
            <a:ext cx="426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/>
              <a:t>The closed loop voltage gain for non-inverting amplifier is given by,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69372"/>
            <a:ext cx="1066800" cy="950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413" y="3557054"/>
            <a:ext cx="1271587" cy="97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536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VOLTAGE FOLLOWER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990600"/>
            <a:ext cx="8839200" cy="5074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rgbClr val="A85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3000" dirty="0" smtClean="0">
                <a:solidFill>
                  <a:srgbClr val="003399"/>
                </a:solidFill>
              </a:rPr>
              <a:t>It is used as a buffer amplifier to eliminate loading effects or as an impedance matching device</a:t>
            </a:r>
            <a:r>
              <a:rPr lang="en-IN" dirty="0" smtClean="0">
                <a:solidFill>
                  <a:srgbClr val="003399"/>
                </a:solidFill>
              </a:rPr>
              <a:t>.</a:t>
            </a:r>
          </a:p>
          <a:p>
            <a:pPr algn="just"/>
            <a:endParaRPr lang="en-US" dirty="0" smtClean="0">
              <a:solidFill>
                <a:srgbClr val="003399"/>
              </a:solidFill>
            </a:endParaRPr>
          </a:p>
          <a:p>
            <a:pPr algn="just"/>
            <a:endParaRPr lang="en-US" dirty="0" smtClean="0">
              <a:solidFill>
                <a:srgbClr val="003399"/>
              </a:solidFill>
            </a:endParaRPr>
          </a:p>
          <a:p>
            <a:pPr algn="just"/>
            <a:endParaRPr lang="en-US" dirty="0" smtClean="0">
              <a:solidFill>
                <a:srgbClr val="003399"/>
              </a:solidFill>
            </a:endParaRPr>
          </a:p>
          <a:p>
            <a:pPr algn="just"/>
            <a:endParaRPr lang="en-US" dirty="0" smtClean="0">
              <a:solidFill>
                <a:srgbClr val="003399"/>
              </a:solidFill>
            </a:endParaRPr>
          </a:p>
          <a:p>
            <a:pPr algn="just"/>
            <a:endParaRPr lang="en-US" dirty="0" smtClean="0">
              <a:solidFill>
                <a:srgbClr val="003399"/>
              </a:solidFill>
            </a:endParaRPr>
          </a:p>
          <a:p>
            <a:pPr algn="just"/>
            <a:endParaRPr lang="en-US" dirty="0" smtClean="0">
              <a:solidFill>
                <a:srgbClr val="003399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2" y="2286000"/>
            <a:ext cx="3448878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073094" y="3170718"/>
                <a:ext cx="1625958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baseline="-250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baseline="-2500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 baseline="-25000">
                              <a:latin typeface="Cambria Math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I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094" y="3170718"/>
                <a:ext cx="1625958" cy="71468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399722" y="2791581"/>
            <a:ext cx="4744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The closed loop gain of non-inverting amplifier is 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4399722" y="3911390"/>
            <a:ext cx="4744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Substituting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  </a:t>
            </a:r>
            <a:r>
              <a:rPr lang="en-US" dirty="0" smtClean="0"/>
              <a:t>= 0 and R</a:t>
            </a:r>
            <a:r>
              <a:rPr lang="en-US" baseline="-25000" dirty="0" smtClean="0"/>
              <a:t>1 </a:t>
            </a:r>
            <a:r>
              <a:rPr lang="en-US" dirty="0" smtClean="0"/>
              <a:t>= ∞ in above equation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258339" y="4539734"/>
            <a:ext cx="1027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 err="1"/>
              <a:t>V</a:t>
            </a:r>
            <a:r>
              <a:rPr lang="en-IN" b="1" baseline="-25000" dirty="0" err="1"/>
              <a:t>out</a:t>
            </a:r>
            <a:r>
              <a:rPr lang="en-IN" b="1" dirty="0"/>
              <a:t> = V</a:t>
            </a:r>
            <a:r>
              <a:rPr lang="en-IN" b="1" baseline="-25000" dirty="0"/>
              <a:t>in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284922" y="4538006"/>
            <a:ext cx="3829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Figure: Circuit configuration of voltage follower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7549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difiedby xmlns="803c8e6e-8136-4d7d-af1c-024f8e6687c9">
      <UserInfo>
        <DisplayName/>
        <AccountId xsi:nil="true"/>
        <AccountType/>
      </UserInfo>
    </Modifiedby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</documentManagement>
</p:properties>
</file>

<file path=customXml/itemProps1.xml><?xml version="1.0" encoding="utf-8"?>
<ds:datastoreItem xmlns:ds="http://schemas.openxmlformats.org/officeDocument/2006/customXml" ds:itemID="{7A4E462C-41A9-4328-AB4A-EC27DB5BF53A}"/>
</file>

<file path=customXml/itemProps2.xml><?xml version="1.0" encoding="utf-8"?>
<ds:datastoreItem xmlns:ds="http://schemas.openxmlformats.org/officeDocument/2006/customXml" ds:itemID="{8F567143-43F7-4979-A989-431054A06BC7}"/>
</file>

<file path=customXml/itemProps3.xml><?xml version="1.0" encoding="utf-8"?>
<ds:datastoreItem xmlns:ds="http://schemas.openxmlformats.org/officeDocument/2006/customXml" ds:itemID="{6E6C08FB-ED8A-44FA-8C63-6C239D6095BC}"/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961</Words>
  <Application>Microsoft Office PowerPoint</Application>
  <PresentationFormat>On-screen Show (4:3)</PresentationFormat>
  <Paragraphs>168</Paragraphs>
  <Slides>15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Office Theme</vt:lpstr>
      <vt:lpstr>Picture</vt:lpstr>
      <vt:lpstr>Equation</vt:lpstr>
      <vt:lpstr>PowerPoint Presentation</vt:lpstr>
      <vt:lpstr>Module 2:  Linear Applications of op-amp </vt:lpstr>
      <vt:lpstr>OPAMP APPLICATIONS</vt:lpstr>
      <vt:lpstr>CONCEPT OF VIRTUAL GROUND</vt:lpstr>
      <vt:lpstr>TRANSFER CHARACTERISTICS</vt:lpstr>
      <vt:lpstr>LINEAR APPLICATIONS OF OPAMP</vt:lpstr>
      <vt:lpstr>INVERTING AMPLIFIER</vt:lpstr>
      <vt:lpstr>NON-INVERTING AMPLIFIER</vt:lpstr>
      <vt:lpstr>VOLTAGE FOLLOWER</vt:lpstr>
      <vt:lpstr>INVERTING SUMMING AMPLIFIER</vt:lpstr>
      <vt:lpstr>DIFFERENCE AMPLIFIER</vt:lpstr>
      <vt:lpstr>INTEGRATOR</vt:lpstr>
      <vt:lpstr>DIFFERENTIATOR</vt:lpstr>
      <vt:lpstr>EXERCISE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</dc:creator>
  <cp:lastModifiedBy>Faculty</cp:lastModifiedBy>
  <cp:revision>202</cp:revision>
  <dcterms:created xsi:type="dcterms:W3CDTF">2014-05-17T08:44:36Z</dcterms:created>
  <dcterms:modified xsi:type="dcterms:W3CDTF">2014-07-31T11:36:33Z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</Properties>
</file>