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327" r:id="rId2"/>
    <p:sldId id="318" r:id="rId3"/>
    <p:sldId id="299" r:id="rId4"/>
    <p:sldId id="300" r:id="rId5"/>
    <p:sldId id="328" r:id="rId6"/>
    <p:sldId id="314" r:id="rId7"/>
    <p:sldId id="329" r:id="rId8"/>
    <p:sldId id="31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D6400"/>
    <a:srgbClr val="A85000"/>
    <a:srgbClr val="CD641E"/>
    <a:srgbClr val="F6A91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2437" autoAdjust="0"/>
  </p:normalViewPr>
  <p:slideViewPr>
    <p:cSldViewPr>
      <p:cViewPr varScale="1">
        <p:scale>
          <a:sx n="68" d="100"/>
          <a:sy n="68" d="100"/>
        </p:scale>
        <p:origin x="16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5C4C4-2B61-4277-BFC1-DBAE05718595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5D01-23B7-41E6-A0E8-AA1EABC51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2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op-amp in open loop configuration is used as a voltage comparator as shown in Figure</a:t>
            </a:r>
            <a:r>
              <a:rPr lang="en-IN" baseline="0" dirty="0" smtClean="0"/>
              <a:t> </a:t>
            </a:r>
            <a:r>
              <a:rPr lang="en-IN" dirty="0" smtClean="0"/>
              <a:t>1. It compares two voltages and outputs one of two states depending on which is greater.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6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5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BDB-2860-4688-BD62-832F530A72AD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4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895A-1D15-4935-BA5A-FE3D142BBD6A}" type="datetime1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5961-182F-4BB2-BD21-E8AD396605FE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2815-A6D8-4BCB-9539-80239D6C0E5C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8026-0C3B-4C88-9F34-8BE8D103C320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5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7F92-DBA2-4B5E-B568-0C2CB5CFE9B7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4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D527-0982-463E-AE24-E89993028E9C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600200"/>
            <a:ext cx="8229600" cy="4525963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4400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endParaRPr lang="en-US" smtClean="0"/>
          </a:p>
          <a:p>
            <a:pPr lvl="0"/>
            <a:r>
              <a:rPr lang="en-US" smtClean="0"/>
              <a:t>Operational </a:t>
            </a:r>
            <a:r>
              <a:rPr lang="en-US" dirty="0" smtClean="0"/>
              <a:t>Amplifier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5562-6228-4ED8-B6A1-1AF7B1827F8A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14425775"/>
              </p:ext>
            </p:extLst>
          </p:nvPr>
        </p:nvGraphicFramePr>
        <p:xfrm>
          <a:off x="8305800" y="71438"/>
          <a:ext cx="584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Picture" r:id="rId4" imgW="777240" imgH="687240" progId="Word.Picture.8">
                  <p:embed/>
                </p:oleObj>
              </mc:Choice>
              <mc:Fallback>
                <p:oleObj name="Picture" r:id="rId4" imgW="777240" imgH="6872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71438"/>
                        <a:ext cx="5842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3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00" y="1600200"/>
            <a:ext cx="8229600" cy="4525963"/>
          </a:xfrm>
        </p:spPr>
        <p:txBody>
          <a:bodyPr>
            <a:normAutofit/>
          </a:bodyPr>
          <a:lstStyle>
            <a:lvl1pPr marL="0" indent="0" algn="l">
              <a:buFont typeface="Wingdings" panose="05000000000000000000" pitchFamily="2" charset="2"/>
              <a:buNone/>
              <a:defRPr sz="3200" b="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>
                <a:latin typeface="+mn-lt"/>
              </a:rPr>
              <a:t>Contents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Modes of operation</a:t>
            </a:r>
          </a:p>
          <a:p>
            <a:r>
              <a:rPr lang="en-US" dirty="0" smtClean="0"/>
              <a:t>Block Diagram of an Op-AMP</a:t>
            </a:r>
          </a:p>
          <a:p>
            <a:r>
              <a:rPr lang="en-IN" dirty="0" smtClean="0"/>
              <a:t>OPAMP specifications and their definitions</a:t>
            </a:r>
          </a:p>
          <a:p>
            <a:r>
              <a:rPr lang="en-IN" dirty="0" smtClean="0"/>
              <a:t>Common-mode rejection ratio (CMRR)</a:t>
            </a:r>
          </a:p>
          <a:p>
            <a:r>
              <a:rPr lang="en-IN" dirty="0" smtClean="0"/>
              <a:t>Concept of Virtual ground</a:t>
            </a:r>
          </a:p>
          <a:p>
            <a:pPr lvl="0"/>
            <a:endParaRPr lang="en-US" dirty="0" smtClean="0">
              <a:latin typeface="+mn-lt"/>
            </a:endParaRPr>
          </a:p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BCF8-31B8-4F35-8965-B39E72ECB82A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1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00" y="1447800"/>
            <a:ext cx="8229600" cy="4678363"/>
          </a:xfrm>
        </p:spPr>
        <p:txBody>
          <a:bodyPr>
            <a:normAutofit/>
          </a:bodyPr>
          <a:lstStyle>
            <a:lvl1pPr marL="0" indent="0" algn="l">
              <a:buFont typeface="Wingdings" panose="05000000000000000000" pitchFamily="2" charset="2"/>
              <a:buNone/>
              <a:defRPr sz="2800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>
                <a:latin typeface="+mn-lt"/>
              </a:rPr>
              <a:t>Objectives</a:t>
            </a:r>
          </a:p>
          <a:p>
            <a:pPr lvl="0"/>
            <a:endParaRPr lang="en-US" dirty="0" smtClean="0">
              <a:latin typeface="+mn-lt"/>
            </a:endParaRPr>
          </a:p>
          <a:p>
            <a:pPr lvl="0"/>
            <a:r>
              <a:rPr lang="en-IN" dirty="0" smtClean="0"/>
              <a:t>To understand the functioning of an </a:t>
            </a:r>
            <a:r>
              <a:rPr lang="en-IN" dirty="0" err="1" smtClean="0"/>
              <a:t>op.amp</a:t>
            </a:r>
            <a:endParaRPr lang="en-IN" dirty="0" smtClean="0"/>
          </a:p>
          <a:p>
            <a:pPr lvl="0"/>
            <a:r>
              <a:rPr lang="en-IN" dirty="0" smtClean="0"/>
              <a:t>Perform simple mathematical operations using op-amp</a:t>
            </a:r>
          </a:p>
          <a:p>
            <a:pPr lvl="0"/>
            <a:r>
              <a:rPr lang="en-IN" dirty="0" smtClean="0"/>
              <a:t>Designing amplifier using op. amp.</a:t>
            </a:r>
          </a:p>
          <a:p>
            <a:pPr lvl="0"/>
            <a:r>
              <a:rPr lang="en-IN" dirty="0" smtClean="0"/>
              <a:t>Wave form generation using op-amp 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03F1-5B0D-4B74-AD37-18377C5DD442}" type="datetime1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2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94-171B-444F-B54B-ECD9594B1CD3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18238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7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4329111" cy="205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2819400" y="495241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</a:t>
            </a:r>
            <a:r>
              <a:rPr lang="en-US" baseline="0" dirty="0" smtClean="0"/>
              <a:t> Symbol of an </a:t>
            </a:r>
            <a:r>
              <a:rPr lang="en-US" baseline="0" dirty="0" err="1" smtClean="0"/>
              <a:t>op.amp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1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295400"/>
            <a:ext cx="8229600" cy="4525963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4400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endParaRPr lang="en-US" smtClean="0"/>
          </a:p>
          <a:p>
            <a:pPr lvl="0"/>
            <a:r>
              <a:rPr lang="en-US" smtClean="0"/>
              <a:t>Operational </a:t>
            </a:r>
            <a:r>
              <a:rPr lang="en-US" dirty="0" smtClean="0"/>
              <a:t>Amplifier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096000"/>
            <a:ext cx="2133600" cy="365125"/>
          </a:xfrm>
        </p:spPr>
        <p:txBody>
          <a:bodyPr/>
          <a:lstStyle/>
          <a:p>
            <a:fld id="{30AB7DB4-E42F-47F0-B90E-4C1050A61C31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019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CF1B-515D-4FE1-823D-73F0B7D93652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7215-5069-4C31-8A59-CC8D05890846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6CE1-BFC3-4A88-AF18-3D41D92747EF}" type="datetime1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0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3BAE-8D56-4B25-B771-2B2F9F64EF97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2" r:id="rId5"/>
    <p:sldLayoutId id="2147483664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rgbClr val="0033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Non-linear%20appln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752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i="1" kern="1200">
                <a:solidFill>
                  <a:srgbClr val="A85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Module </a:t>
            </a:r>
            <a:r>
              <a:rPr lang="en-US" smtClean="0"/>
              <a:t>– 3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NON-LINEAR APPLICATIONS OF OPAMP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7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"/>
            <a:ext cx="8229600" cy="827087"/>
          </a:xfrm>
        </p:spPr>
        <p:txBody>
          <a:bodyPr>
            <a:normAutofit/>
          </a:bodyPr>
          <a:lstStyle/>
          <a:p>
            <a:r>
              <a:rPr lang="en-US" sz="2800" dirty="0"/>
              <a:t>NON-LINEAR APPLICATIONS OF OPAMP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  <a:noFill/>
        </p:spPr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b="1" dirty="0">
                <a:solidFill>
                  <a:srgbClr val="003399"/>
                </a:solidFill>
                <a:ea typeface="Times New Roman"/>
                <a:cs typeface="Times New Roman"/>
              </a:rPr>
              <a:t>Learning Outcomes</a:t>
            </a:r>
            <a:r>
              <a:rPr lang="en-US" b="1" dirty="0" smtClean="0">
                <a:solidFill>
                  <a:srgbClr val="003399"/>
                </a:solidFill>
                <a:ea typeface="Times New Roman"/>
                <a:cs typeface="Times New Roman"/>
              </a:rPr>
              <a:t>: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dirty="0">
              <a:solidFill>
                <a:srgbClr val="003399"/>
              </a:solidFill>
              <a:ea typeface="Times New Roman"/>
              <a:cs typeface="Times New Roman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rgbClr val="003399"/>
                </a:solidFill>
                <a:ea typeface="Times New Roman"/>
                <a:cs typeface="Times New Roman"/>
              </a:rPr>
              <a:t>At the end of this module, students will be able to </a:t>
            </a:r>
            <a:r>
              <a:rPr lang="en-US" dirty="0" smtClean="0">
                <a:solidFill>
                  <a:srgbClr val="003399"/>
                </a:solidFill>
                <a:ea typeface="Times New Roman"/>
                <a:cs typeface="Times New Roman"/>
              </a:rPr>
              <a:t>:</a:t>
            </a:r>
          </a:p>
          <a:p>
            <a:pPr algn="l">
              <a:lnSpc>
                <a:spcPct val="115000"/>
              </a:lnSpc>
              <a:spcBef>
                <a:spcPts val="0"/>
              </a:spcBef>
            </a:pPr>
            <a:endParaRPr lang="en-US" dirty="0">
              <a:solidFill>
                <a:srgbClr val="003399"/>
              </a:solidFill>
              <a:ea typeface="Times New Roman"/>
              <a:cs typeface="Times New Roman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3399"/>
                </a:solidFill>
                <a:ea typeface="Times New Roman"/>
                <a:cs typeface="Times New Roman"/>
              </a:rPr>
              <a:t>Discuss different types of OPAMP based Comparators</a:t>
            </a:r>
            <a:r>
              <a:rPr lang="en-US" dirty="0" smtClean="0">
                <a:solidFill>
                  <a:srgbClr val="003399"/>
                </a:solidFill>
                <a:ea typeface="Times New Roman"/>
                <a:cs typeface="Times New Roman"/>
              </a:rPr>
              <a:t>.</a:t>
            </a:r>
          </a:p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3399"/>
              </a:solidFill>
              <a:ea typeface="Times New Roman"/>
              <a:cs typeface="Times New Roman"/>
            </a:endParaRPr>
          </a:p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rgbClr val="003399"/>
                </a:solidFill>
                <a:ea typeface="Times New Roman"/>
                <a:cs typeface="Times New Roman"/>
              </a:rPr>
              <a:t>2.  Discuss </a:t>
            </a:r>
            <a:r>
              <a:rPr lang="en-US" dirty="0">
                <a:solidFill>
                  <a:srgbClr val="003399"/>
                </a:solidFill>
                <a:ea typeface="Times New Roman"/>
                <a:cs typeface="Times New Roman"/>
              </a:rPr>
              <a:t>OPAMP based  </a:t>
            </a:r>
            <a:r>
              <a:rPr lang="en-US" dirty="0" smtClean="0">
                <a:solidFill>
                  <a:srgbClr val="003399"/>
                </a:solidFill>
                <a:ea typeface="Times New Roman"/>
                <a:cs typeface="Times New Roman"/>
              </a:rPr>
              <a:t>square wave generator circuit</a:t>
            </a:r>
            <a:r>
              <a:rPr lang="en-US" dirty="0">
                <a:solidFill>
                  <a:srgbClr val="003399"/>
                </a:solidFill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3399"/>
                </a:solidFill>
                <a:ea typeface="Times New Roman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3399"/>
                </a:solidFill>
                <a:ea typeface="Times New Roman"/>
                <a:cs typeface="Times New Roman"/>
              </a:rPr>
              <a:t> </a:t>
            </a:r>
          </a:p>
          <a:p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NON-LINEAR APPLICATIONS OF OPAMP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918627"/>
            <a:ext cx="53256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800" b="1" i="1" dirty="0" smtClean="0">
                <a:solidFill>
                  <a:srgbClr val="003399"/>
                </a:solidFill>
              </a:rPr>
              <a:t>Voltage</a:t>
            </a:r>
            <a:r>
              <a:rPr lang="en-IN" sz="2800" b="1" i="1" dirty="0" smtClean="0">
                <a:solidFill>
                  <a:srgbClr val="003399"/>
                </a:solidFill>
              </a:rPr>
              <a:t> </a:t>
            </a:r>
            <a:r>
              <a:rPr lang="en-IN" sz="2800" b="1" i="1" dirty="0">
                <a:solidFill>
                  <a:srgbClr val="003399"/>
                </a:solidFill>
              </a:rPr>
              <a:t>Comparator</a:t>
            </a:r>
            <a:r>
              <a:rPr lang="en-IN" sz="2800" b="1" dirty="0">
                <a:solidFill>
                  <a:srgbClr val="003399"/>
                </a:solidFill>
              </a:rPr>
              <a:t>: </a:t>
            </a:r>
            <a:endParaRPr lang="en-IN" sz="2800" b="1" dirty="0" smtClean="0">
              <a:solidFill>
                <a:srgbClr val="003399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  <a:p>
            <a:endParaRPr lang="en-IN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966" y="1828800"/>
            <a:ext cx="243323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09600" y="3962400"/>
            <a:ext cx="6236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99"/>
                </a:solidFill>
              </a:rPr>
              <a:t>The output voltage of a comparator is given by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323" y="4528066"/>
            <a:ext cx="356967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65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87313"/>
            <a:ext cx="8229600" cy="827087"/>
          </a:xfrm>
        </p:spPr>
        <p:txBody>
          <a:bodyPr>
            <a:normAutofit fontScale="90000"/>
          </a:bodyPr>
          <a:lstStyle/>
          <a:p>
            <a:r>
              <a:rPr lang="en-IN" sz="3100" dirty="0" smtClean="0"/>
              <a:t>SQUARE WAVE GENERATOR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3581400" cy="412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43000"/>
            <a:ext cx="492725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" y="5040868"/>
            <a:ext cx="2898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 1. </a:t>
            </a:r>
            <a:r>
              <a:rPr lang="en-US" dirty="0" smtClean="0"/>
              <a:t>Square wave generator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3359" y="5029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2. Output waveforms</a:t>
            </a:r>
            <a:endParaRPr lang="en-US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335812" y="5334000"/>
            <a:ext cx="8229600" cy="82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i="1" kern="1200">
                <a:solidFill>
                  <a:srgbClr val="A85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2000" b="0" dirty="0" smtClean="0"/>
              <a:t>Ref: </a:t>
            </a:r>
            <a:r>
              <a:rPr lang="en-US" sz="2000" b="0" dirty="0" smtClean="0">
                <a:hlinkClick r:id="rId4" action="ppaction://hlinkfile"/>
              </a:rPr>
              <a:t>Non-linear appln.docx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5160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55" y="147735"/>
            <a:ext cx="8229600" cy="827087"/>
          </a:xfrm>
        </p:spPr>
        <p:txBody>
          <a:bodyPr>
            <a:normAutofit fontScale="90000"/>
          </a:bodyPr>
          <a:lstStyle/>
          <a:p>
            <a:r>
              <a:rPr lang="en-IN" dirty="0"/>
              <a:t>SQUARE WAVE GENERATOR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 time period of the square wave generated is</a:t>
            </a:r>
            <a:r>
              <a:rPr lang="en-IN" sz="2400" dirty="0"/>
              <a:t>	</a:t>
            </a:r>
            <a:endParaRPr lang="en-US" sz="2400" dirty="0"/>
          </a:p>
          <a:p>
            <a:endParaRPr lang="en-IN" sz="2400" dirty="0" smtClean="0"/>
          </a:p>
          <a:p>
            <a:r>
              <a:rPr lang="en-IN" sz="2400" dirty="0" smtClean="0"/>
              <a:t>T</a:t>
            </a:r>
            <a:r>
              <a:rPr lang="en-IN" sz="2400" dirty="0"/>
              <a:t>=  							 </a:t>
            </a:r>
            <a:endParaRPr lang="en-US" sz="2400" dirty="0"/>
          </a:p>
          <a:p>
            <a:r>
              <a:rPr lang="en-IN" sz="2400" dirty="0"/>
              <a:t> </a:t>
            </a:r>
            <a:r>
              <a:rPr lang="en-IN" sz="2400" dirty="0" smtClean="0"/>
              <a:t>      </a:t>
            </a:r>
          </a:p>
          <a:p>
            <a:r>
              <a:rPr lang="en-IN" sz="2400" dirty="0" smtClean="0"/>
              <a:t>      Where </a:t>
            </a:r>
            <a:r>
              <a:rPr lang="en-US" sz="2400" dirty="0" smtClean="0"/>
              <a:t> </a:t>
            </a:r>
            <a:r>
              <a:rPr lang="en-IN" sz="2400" dirty="0"/>
              <a:t>							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Peak to peak amplitude of the square wave generated is </a:t>
            </a:r>
          </a:p>
          <a:p>
            <a:r>
              <a:rPr lang="en-IN" sz="24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16881"/>
            <a:ext cx="1443037" cy="72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2589632"/>
            <a:ext cx="1351443" cy="76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3962401"/>
            <a:ext cx="2109787" cy="54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7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990600"/>
            <a:ext cx="8229600" cy="5135563"/>
          </a:xfrm>
        </p:spPr>
        <p:txBody>
          <a:bodyPr>
            <a:normAutofit/>
          </a:bodyPr>
          <a:lstStyle/>
          <a:p>
            <a:pPr lvl="0" algn="just"/>
            <a:r>
              <a:rPr lang="en-US" sz="2000" b="1" dirty="0" smtClean="0"/>
              <a:t>Self Test: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The </a:t>
            </a:r>
            <a:r>
              <a:rPr lang="en-US" sz="2200" dirty="0"/>
              <a:t>phase difference between input &amp; output signal of an op-amp inverter is ____ </a:t>
            </a:r>
            <a:r>
              <a:rPr lang="en-US" sz="2200" dirty="0" smtClean="0"/>
              <a:t>degree.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The </a:t>
            </a:r>
            <a:r>
              <a:rPr lang="en-US" sz="2200" dirty="0"/>
              <a:t>gain of </a:t>
            </a:r>
            <a:r>
              <a:rPr lang="en-US" sz="2200" dirty="0" smtClean="0"/>
              <a:t>op-amp based non- inverting amplifier </a:t>
            </a:r>
            <a:r>
              <a:rPr lang="en-US" sz="2200" dirty="0"/>
              <a:t>with input </a:t>
            </a:r>
            <a:r>
              <a:rPr lang="en-US" sz="2200" dirty="0" smtClean="0"/>
              <a:t>resistance R1 </a:t>
            </a:r>
            <a:r>
              <a:rPr lang="en-US" sz="2200" dirty="0"/>
              <a:t>and feedback </a:t>
            </a:r>
            <a:r>
              <a:rPr lang="en-US" sz="2200" dirty="0" err="1" smtClean="0"/>
              <a:t>R</a:t>
            </a:r>
            <a:r>
              <a:rPr lang="en-US" sz="2200" baseline="-25000" dirty="0" err="1" smtClean="0"/>
              <a:t>f</a:t>
            </a:r>
            <a:r>
              <a:rPr lang="en-US" sz="2200" dirty="0" smtClean="0"/>
              <a:t>  </a:t>
            </a:r>
            <a:r>
              <a:rPr lang="en-US" sz="2200" dirty="0"/>
              <a:t>is </a:t>
            </a:r>
            <a:r>
              <a:rPr lang="en-US" sz="2200" dirty="0" smtClean="0"/>
              <a:t>_____.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How </a:t>
            </a:r>
            <a:r>
              <a:rPr lang="en-US" sz="2200" dirty="0"/>
              <a:t>does a practical op-amp differ from an ideal </a:t>
            </a:r>
            <a:r>
              <a:rPr lang="en-US" sz="2200" dirty="0" smtClean="0"/>
              <a:t>op-amp?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What </a:t>
            </a:r>
            <a:r>
              <a:rPr lang="en-US" sz="2200" dirty="0"/>
              <a:t>is the significance of Slew </a:t>
            </a:r>
            <a:r>
              <a:rPr lang="en-US" sz="2200" dirty="0" smtClean="0"/>
              <a:t>rate?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Distinguish </a:t>
            </a:r>
            <a:r>
              <a:rPr lang="en-US" sz="2200" dirty="0"/>
              <a:t>between differential gain and common mode gain of an op-amp.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12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dirty="0"/>
              <a:t>Square Wave Generator using 741 Op-Amp Working</a:t>
            </a:r>
          </a:p>
          <a:p>
            <a:pPr algn="just"/>
            <a:r>
              <a:rPr lang="en-US" dirty="0"/>
              <a:t>Initially, the voltage across the ‘C1’capacitor will be zero and the o/p of the op-amp will be high. As a result, the ‘C1’capacitor starts charging to +</a:t>
            </a:r>
            <a:r>
              <a:rPr lang="en-US" dirty="0" err="1"/>
              <a:t>Ve</a:t>
            </a:r>
            <a:r>
              <a:rPr lang="en-US" dirty="0"/>
              <a:t> voltage through ‘R1’ potentiometer. When the ‘C1’capacitor is charged with a level so that the voltage at the inverting terminal of the op-amp is above the voltage at the non-inverting terminal. The output of the op-amp swings to negative.</a:t>
            </a:r>
          </a:p>
          <a:p>
            <a:pPr algn="just"/>
            <a:r>
              <a:rPr lang="en-US" dirty="0"/>
              <a:t>The capacitor rapidly discharges through R1 and then starts charging to negative voltage. When the ‘C1’ is charged to a negative voltage so that the voltage at the inverting </a:t>
            </a:r>
            <a:r>
              <a:rPr lang="en-US" dirty="0" err="1"/>
              <a:t>i</a:t>
            </a:r>
            <a:r>
              <a:rPr lang="en-US" dirty="0"/>
              <a:t>/p more negative than that of the non-inverting pin. The o/p of the op-amp swings back to positive voltage. Now the capacitor rapidly discharges the negative voltage through ‘R1’ and starts charging to +</a:t>
            </a:r>
            <a:r>
              <a:rPr lang="en-US" dirty="0" err="1"/>
              <a:t>Ve</a:t>
            </a:r>
            <a:r>
              <a:rPr lang="en-US" dirty="0"/>
              <a:t> voltage. This cycle is recurrent infinite and the outcome will a nonstop square wave swinging between +</a:t>
            </a:r>
            <a:r>
              <a:rPr lang="en-US" dirty="0" err="1"/>
              <a:t>Vcc</a:t>
            </a:r>
            <a:r>
              <a:rPr lang="en-US" dirty="0"/>
              <a:t> &amp;-</a:t>
            </a:r>
            <a:r>
              <a:rPr lang="en-US" dirty="0" err="1"/>
              <a:t>Vcc</a:t>
            </a:r>
            <a:r>
              <a:rPr lang="en-US" dirty="0"/>
              <a:t> at the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  <a:noFill/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endParaRPr lang="en-US" sz="2800" dirty="0">
              <a:solidFill>
                <a:srgbClr val="003399"/>
              </a:solidFill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sz="2800" dirty="0">
                <a:solidFill>
                  <a:srgbClr val="003399"/>
                </a:solidFill>
                <a:ea typeface="Times New Roman"/>
                <a:cs typeface="Times New Roman"/>
              </a:rPr>
              <a:t>In this module we have learnt</a:t>
            </a:r>
            <a:r>
              <a:rPr lang="en-US" sz="2800" dirty="0" smtClean="0">
                <a:solidFill>
                  <a:srgbClr val="003399"/>
                </a:solidFill>
                <a:ea typeface="Times New Roman"/>
                <a:cs typeface="Times New Roman"/>
              </a:rPr>
              <a:t>: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endParaRPr lang="en-US" sz="2800" dirty="0">
              <a:solidFill>
                <a:srgbClr val="003399"/>
              </a:solidFill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003399"/>
                </a:solidFill>
                <a:ea typeface="Times New Roman"/>
                <a:cs typeface="Times New Roman"/>
              </a:rPr>
              <a:t>1. The </a:t>
            </a:r>
            <a:r>
              <a:rPr lang="en-US" sz="2800" dirty="0">
                <a:solidFill>
                  <a:srgbClr val="003399"/>
                </a:solidFill>
                <a:ea typeface="Times New Roman"/>
                <a:cs typeface="Times New Roman"/>
              </a:rPr>
              <a:t>working of OPAMP </a:t>
            </a:r>
            <a:r>
              <a:rPr lang="en-US" sz="2800" dirty="0" smtClean="0">
                <a:solidFill>
                  <a:srgbClr val="003399"/>
                </a:solidFill>
                <a:ea typeface="Times New Roman"/>
                <a:cs typeface="Times New Roman"/>
              </a:rPr>
              <a:t>comparator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endParaRPr lang="en-US" sz="2800" dirty="0">
              <a:solidFill>
                <a:srgbClr val="003399"/>
              </a:solidFill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solidFill>
                  <a:srgbClr val="003399"/>
                </a:solidFill>
                <a:ea typeface="Times New Roman"/>
                <a:cs typeface="Times New Roman"/>
              </a:rPr>
              <a:t>2</a:t>
            </a:r>
            <a:r>
              <a:rPr lang="en-US" sz="2800" dirty="0" smtClean="0">
                <a:solidFill>
                  <a:srgbClr val="003399"/>
                </a:solidFill>
                <a:ea typeface="Times New Roman"/>
                <a:cs typeface="Times New Roman"/>
              </a:rPr>
              <a:t>. Analysis of OPAMP based square   wave </a:t>
            </a:r>
            <a:r>
              <a:rPr lang="en-US" sz="2800" dirty="0">
                <a:solidFill>
                  <a:srgbClr val="003399"/>
                </a:solidFill>
                <a:ea typeface="Times New Roman"/>
                <a:cs typeface="Times New Roman"/>
              </a:rPr>
              <a:t>generator.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 dirty="0">
                <a:solidFill>
                  <a:srgbClr val="003399"/>
                </a:solidFill>
                <a:ea typeface="Times New Roman"/>
                <a:cs typeface="Times New Roman"/>
              </a:rPr>
              <a:t> </a:t>
            </a:r>
          </a:p>
          <a:p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Summary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10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ifiedby xmlns="803c8e6e-8136-4d7d-af1c-024f8e6687c9">
      <UserInfo>
        <DisplayName/>
        <AccountId xsi:nil="true"/>
        <AccountType/>
      </UserInfo>
    </Modifiedby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</documentManagement>
</p:properties>
</file>

<file path=customXml/itemProps1.xml><?xml version="1.0" encoding="utf-8"?>
<ds:datastoreItem xmlns:ds="http://schemas.openxmlformats.org/officeDocument/2006/customXml" ds:itemID="{4D36556C-9B56-484D-A847-99B74F679BCD}"/>
</file>

<file path=customXml/itemProps2.xml><?xml version="1.0" encoding="utf-8"?>
<ds:datastoreItem xmlns:ds="http://schemas.openxmlformats.org/officeDocument/2006/customXml" ds:itemID="{BBF4685E-680F-4F31-AA7A-0D14C4D36AF3}"/>
</file>

<file path=customXml/itemProps3.xml><?xml version="1.0" encoding="utf-8"?>
<ds:datastoreItem xmlns:ds="http://schemas.openxmlformats.org/officeDocument/2006/customXml" ds:itemID="{66A8AE85-E3B4-407E-A98C-0E24201C26EE}"/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407</Words>
  <Application>Microsoft Office PowerPoint</Application>
  <PresentationFormat>On-screen Show (4:3)</PresentationFormat>
  <Paragraphs>57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Picture</vt:lpstr>
      <vt:lpstr>PowerPoint Presentation</vt:lpstr>
      <vt:lpstr>NON-LINEAR APPLICATIONS OF OPAMP</vt:lpstr>
      <vt:lpstr>NON-LINEAR APPLICATIONS OF OPAMP</vt:lpstr>
      <vt:lpstr>SQUARE WAVE GENERATOR </vt:lpstr>
      <vt:lpstr>SQUARE WAVE GENERATOR 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MAHE</cp:lastModifiedBy>
  <cp:revision>206</cp:revision>
  <dcterms:created xsi:type="dcterms:W3CDTF">2014-05-17T08:44:36Z</dcterms:created>
  <dcterms:modified xsi:type="dcterms:W3CDTF">2019-02-22T09:50:53Z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