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4" r:id="rId2"/>
    <p:sldId id="349" r:id="rId3"/>
    <p:sldId id="344" r:id="rId4"/>
    <p:sldId id="339" r:id="rId5"/>
    <p:sldId id="356" r:id="rId6"/>
    <p:sldId id="352" r:id="rId7"/>
    <p:sldId id="313" r:id="rId8"/>
    <p:sldId id="315" r:id="rId9"/>
    <p:sldId id="323" r:id="rId10"/>
    <p:sldId id="32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286F80"/>
    <a:srgbClr val="A85000"/>
    <a:srgbClr val="CD641E"/>
    <a:srgbClr val="CD6400"/>
    <a:srgbClr val="F6A91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79574" autoAdjust="0"/>
  </p:normalViewPr>
  <p:slideViewPr>
    <p:cSldViewPr>
      <p:cViewPr varScale="1">
        <p:scale>
          <a:sx n="58" d="100"/>
          <a:sy n="58" d="100"/>
        </p:scale>
        <p:origin x="18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C4C4-2B61-4277-BFC1-DBAE05718595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5D01-23B7-41E6-A0E8-AA1EABC51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2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parity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parity bit is set to 0 or 1 at the transmitter in such a way that the total number of 1’s in the resulting code word (including the parity)  bit is an even number.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parity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parity bit is set to 0 or 1 at the transmitter in such a way that the total number of 1’s in the resulting code word (including the parity bit) is an odd 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Properties of the code</a:t>
            </a:r>
          </a:p>
          <a:p>
            <a:pPr lvl="1" eaLnBrk="1" hangingPunct="1"/>
            <a:r>
              <a:rPr lang="en-US" altLang="en-US" dirty="0" smtClean="0"/>
              <a:t>If there is no error, all parity equations will be satisfied</a:t>
            </a:r>
          </a:p>
          <a:p>
            <a:pPr lvl="1" eaLnBrk="1" hangingPunct="1"/>
            <a:r>
              <a:rPr lang="en-US" altLang="en-US" dirty="0" smtClean="0"/>
              <a:t>Denote the outcomes of these equation checks as c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c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c</a:t>
            </a:r>
            <a:r>
              <a:rPr lang="en-US" altLang="en-US" baseline="-25000" dirty="0" smtClean="0"/>
              <a:t>4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If there is exactly one error, then c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c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c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point to the error</a:t>
            </a:r>
          </a:p>
          <a:p>
            <a:pPr lvl="1" eaLnBrk="1" hangingPunct="1"/>
            <a:r>
              <a:rPr lang="en-US" altLang="en-US" dirty="0" smtClean="0"/>
              <a:t>The vector c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c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c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is called syndrome</a:t>
            </a:r>
          </a:p>
          <a:p>
            <a:pPr lvl="1" eaLnBrk="1" hangingPunct="1"/>
            <a:r>
              <a:rPr lang="en-US" altLang="en-US" dirty="0" smtClean="0"/>
              <a:t>The above (7,4) Hamming code is SEC code</a:t>
            </a:r>
          </a:p>
          <a:p>
            <a:pPr lvl="1" eaLnBrk="1" hangingPunct="1"/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The above method of construction can be generalized to construct an (</a:t>
            </a:r>
            <a:r>
              <a:rPr lang="en-US" altLang="en-US" sz="2800" dirty="0" err="1" smtClean="0"/>
              <a:t>n,k</a:t>
            </a:r>
            <a:r>
              <a:rPr lang="en-US" altLang="en-US" sz="2800" dirty="0" smtClean="0"/>
              <a:t>) Hamming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Simple bound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k = number of information bits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r = number of check bits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n = k + r = total number of bits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n + 1 = number of single or fewer errors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Each error (including no error) must have a distinct syndrome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With r check bits max possible syndrome = 2</a:t>
            </a:r>
            <a:r>
              <a:rPr lang="en-US" altLang="en-US" sz="2400" baseline="30000" dirty="0" smtClean="0"/>
              <a:t>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Hence:  2</a:t>
            </a:r>
            <a:r>
              <a:rPr lang="en-US" altLang="en-US" sz="2400" baseline="30000" dirty="0" smtClean="0"/>
              <a:t>r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</a:t>
            </a:r>
            <a:r>
              <a:rPr lang="en-US" altLang="en-US" sz="2400" dirty="0" smtClean="0"/>
              <a:t> n + 1</a:t>
            </a:r>
          </a:p>
          <a:p>
            <a:pPr lvl="1" eaLnBrk="1" hangingPunct="1"/>
            <a:endParaRPr lang="en-US" alt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75D01-23B7-41E6-A0E8-AA1EABC519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BBA-DFAB-499E-AB76-5058E3818ED2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4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064-F0E4-4170-BFBD-B12083269420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BA2B-6BE2-4FD3-95EB-E60D7362362E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A85000">
              <a:alpha val="85097"/>
            </a:srgbClr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827087"/>
          </a:xfrm>
        </p:spPr>
        <p:txBody>
          <a:bodyPr>
            <a:normAutofit/>
          </a:bodyPr>
          <a:lstStyle>
            <a:lvl1pPr>
              <a:defRPr sz="3200" b="1" i="1">
                <a:solidFill>
                  <a:srgbClr val="A85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solidFill>
                  <a:srgbClr val="003399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200">
                <a:solidFill>
                  <a:srgbClr val="A85000"/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E622-8825-48B4-8B0B-E8605C9B719F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83363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Department of Electronics and Communication Engineering, MIT, </a:t>
            </a:r>
            <a:r>
              <a:rPr lang="en-US" altLang="en-US" sz="1200" b="1" dirty="0" err="1">
                <a:solidFill>
                  <a:schemeClr val="bg1"/>
                </a:solidFill>
              </a:rPr>
              <a:t>Manipal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Mahe-Logo-e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1"/>
          <a:stretch>
            <a:fillRect/>
          </a:stretch>
        </p:blipFill>
        <p:spPr bwMode="auto"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67138124"/>
              </p:ext>
            </p:extLst>
          </p:nvPr>
        </p:nvGraphicFramePr>
        <p:xfrm>
          <a:off x="8382000" y="54615"/>
          <a:ext cx="584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icture" r:id="rId4" imgW="777240" imgH="687240" progId="Word.Picture.8">
                  <p:embed/>
                </p:oleObj>
              </mc:Choice>
              <mc:Fallback>
                <p:oleObj name="Picture" r:id="rId4" imgW="777240" imgH="687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4615"/>
                        <a:ext cx="584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3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AA129-B3D4-4F35-B437-DC98688F2983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FA56-1C71-4F2C-B1C3-4D74F78F6969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DC30-7A5F-49A0-85BB-D1AD647CA31C}" type="datetime1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B5C-AB95-4F40-ABFE-C82C5FB72FBA}" type="datetime1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7350-5D50-4692-BB32-4C605819F64D}" type="datetime1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9FFD-B59A-4BC7-B9A2-CC076DD352DD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FE2A-1051-4156-B7A8-895E043D0E35}" type="datetime1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078D-BFE1-428A-906C-87BED459DE36}" type="datetime1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72B6B-351E-47F5-8A9F-408C781D2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81000"/>
            <a:ext cx="8229600" cy="8270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II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DIGITAL ELECTRONICS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72B6B-351E-47F5-8A9F-408C781D232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1148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Reference: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 err="1"/>
              <a:t>Malvino</a:t>
            </a:r>
            <a:r>
              <a:rPr lang="en-IN" sz="2400" dirty="0"/>
              <a:t> and Leach, Digital Principles &amp; applications, 7</a:t>
            </a:r>
            <a:r>
              <a:rPr lang="en-IN" sz="2400" baseline="30000" dirty="0"/>
              <a:t>th</a:t>
            </a:r>
            <a:r>
              <a:rPr lang="en-IN" sz="2400" dirty="0"/>
              <a:t> edition, TMH, 2010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/>
              <a:t>Morris Mano, “Digital design”,</a:t>
            </a:r>
            <a:r>
              <a:rPr lang="en-IN" sz="2400" i="1" dirty="0"/>
              <a:t> </a:t>
            </a:r>
            <a:r>
              <a:rPr lang="en-IN" sz="2400" dirty="0"/>
              <a:t>Prentice Hall of India, Third Edition.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514600"/>
            <a:ext cx="8229600" cy="827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i="1" kern="1200">
                <a:solidFill>
                  <a:srgbClr val="A85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solidFill>
                  <a:srgbClr val="003399"/>
                </a:solidFill>
              </a:rPr>
              <a:t>Chapter 4 </a:t>
            </a:r>
            <a:r>
              <a:rPr lang="en-US" smtClean="0">
                <a:solidFill>
                  <a:srgbClr val="003399"/>
                </a:solidFill>
              </a:rPr>
              <a:t>: Codes</a:t>
            </a:r>
            <a:r>
              <a:rPr lang="en-US" dirty="0" smtClean="0">
                <a:solidFill>
                  <a:srgbClr val="003399"/>
                </a:solidFill>
              </a:rPr>
              <a:t/>
            </a:r>
            <a:br>
              <a:rPr lang="en-US" dirty="0" smtClean="0">
                <a:solidFill>
                  <a:srgbClr val="003399"/>
                </a:solidFill>
              </a:rPr>
            </a:b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Hamming Code</a:t>
            </a:r>
            <a:endParaRPr lang="en-IN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hlinkClick r:id="rId3" action="ppaction://hlinksldjump"/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write the equations as follows (easy to remember)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i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  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1       0      1    0     1    0   1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0       1      1    0     0    1   1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0       0      0    1     1    1   1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1       2      3    4     5    6   7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encodes a 4-bit information word into a 7-bit code word</a:t>
            </a:r>
            <a:endParaRPr lang="en-US" altLang="en-US" sz="2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00504" y="62484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4341" y="914400"/>
            <a:ext cx="2758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 </a:t>
            </a:r>
            <a:r>
              <a:rPr lang="en-GB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Weighted Cod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939" y="2667000"/>
            <a:ext cx="71686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22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1981200"/>
            <a:ext cx="8610600" cy="362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binary codes are those binary codes which obey the positional weight principle.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position of the number represents a specific weight.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fixed weight associated with each bit position in the binary representation of the code character.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341" y="914400"/>
            <a:ext cx="255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b="1" dirty="0" smtClean="0"/>
              <a:t>Weighted codes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574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68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Decimal code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(BCD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number (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16.85)</a:t>
            </a:r>
            <a:r>
              <a:rPr lang="en-I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(16.85)</a:t>
            </a:r>
            <a:r>
              <a:rPr lang="pl-PL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(0001 0110 . 1000 0101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001000" cy="354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Non-Weighted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in which the positions in the code do not have a specific weight. Examples are Excess-3. And Gray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EXCESS-3 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1252"/>
            <a:ext cx="8229600" cy="827087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Binary coded decimal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74224"/>
              </p:ext>
            </p:extLst>
          </p:nvPr>
        </p:nvGraphicFramePr>
        <p:xfrm>
          <a:off x="1506415" y="1705295"/>
          <a:ext cx="6400800" cy="5091745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4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Decimal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BCD = 8421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Excess-3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err="1" smtClean="0">
                          <a:effectLst/>
                        </a:rPr>
                        <a:t>Gray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0011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0001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0010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0101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0011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0011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0110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0010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0100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0111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0110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0101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1000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0111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6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0110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1001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0101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0111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1010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1000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1011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1100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905"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>
                          <a:effectLst/>
                        </a:rPr>
                        <a:t>1001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1100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50000"/>
                        </a:lnSpc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1101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35015" y="958388"/>
            <a:ext cx="594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Decimal to BCD, Excess-3 and </a:t>
            </a:r>
            <a:r>
              <a:rPr lang="en-IN" sz="2400" dirty="0" err="1" smtClean="0"/>
              <a:t>Gray</a:t>
            </a:r>
            <a:r>
              <a:rPr lang="en-IN" sz="2400" dirty="0" smtClean="0"/>
              <a:t> code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23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900" dirty="0"/>
              <a:t>Error Detection and Correction</a:t>
            </a:r>
            <a:endParaRPr lang="en-IN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639" y="1905000"/>
            <a:ext cx="8077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Error detection using parity bit</a:t>
            </a:r>
          </a:p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SzPct val="120000"/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error correction using (7,4) Hamming code</a:t>
            </a:r>
          </a:p>
          <a:p>
            <a:pPr algn="just">
              <a:buSzPct val="120000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6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2900" dirty="0"/>
              <a:t>Error Detection Codes</a:t>
            </a:r>
            <a:endParaRPr lang="en-IN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45036" y="6248400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143000"/>
            <a:ext cx="7543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ones in the given code word.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&amp;  Odd parity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Example:  0000   	(1)</a:t>
            </a:r>
            <a:r>
              <a:rPr lang="en-US" sz="2400" baseline="-25000" dirty="0" smtClean="0"/>
              <a:t>odd-parity</a:t>
            </a:r>
            <a:r>
              <a:rPr lang="en-US" sz="2400" dirty="0" smtClean="0"/>
              <a:t>   (0)</a:t>
            </a:r>
            <a:r>
              <a:rPr lang="en-US" sz="2400" baseline="-25000" dirty="0" smtClean="0"/>
              <a:t>even-parity</a:t>
            </a:r>
          </a:p>
          <a:p>
            <a:endParaRPr lang="en-US" sz="2400" baseline="-25000" dirty="0"/>
          </a:p>
          <a:p>
            <a:r>
              <a:rPr lang="en-US" sz="2400" dirty="0"/>
              <a:t>Example:  </a:t>
            </a:r>
            <a:r>
              <a:rPr lang="en-US" sz="2400" dirty="0" smtClean="0"/>
              <a:t>0100   </a:t>
            </a:r>
            <a:r>
              <a:rPr lang="en-US" sz="2400" dirty="0"/>
              <a:t>	</a:t>
            </a:r>
            <a:r>
              <a:rPr lang="en-US" sz="2400" dirty="0" smtClean="0"/>
              <a:t>(0)</a:t>
            </a:r>
            <a:r>
              <a:rPr lang="en-US" sz="2400" baseline="-25000" dirty="0" smtClean="0"/>
              <a:t>odd-parity</a:t>
            </a:r>
            <a:r>
              <a:rPr lang="en-US" sz="2400" dirty="0" smtClean="0"/>
              <a:t>   (1)</a:t>
            </a:r>
            <a:r>
              <a:rPr lang="en-US" sz="2400" baseline="-25000" dirty="0" smtClean="0"/>
              <a:t>even-parity</a:t>
            </a:r>
            <a:endParaRPr lang="en-US" sz="2400" baseline="-25000" dirty="0"/>
          </a:p>
          <a:p>
            <a:endParaRPr lang="en-US" sz="2400" baseline="-250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84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Error Correction code</a:t>
            </a:r>
            <a:endParaRPr lang="en-IN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error correction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(7,4) Hamming code 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information symbols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check symbols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parity equations: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9202" y="6185064"/>
            <a:ext cx="2133600" cy="365125"/>
          </a:xfrm>
        </p:spPr>
        <p:txBody>
          <a:bodyPr/>
          <a:lstStyle/>
          <a:p>
            <a:fld id="{7DB72B6B-351E-47F5-8A9F-408C781D23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2" ma:contentTypeDescription="Create a new document." ma:contentTypeScope="" ma:versionID="bf15a5585212c32c41cddb38b6ee2084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1b93e4ade50f4ed0e85de818b8d8362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FB2E34-5D86-4C25-9649-374F893652AE}"/>
</file>

<file path=customXml/itemProps2.xml><?xml version="1.0" encoding="utf-8"?>
<ds:datastoreItem xmlns:ds="http://schemas.openxmlformats.org/officeDocument/2006/customXml" ds:itemID="{2B26C7F0-7AAA-4C33-AAB3-AD3292EA9391}"/>
</file>

<file path=customXml/itemProps3.xml><?xml version="1.0" encoding="utf-8"?>
<ds:datastoreItem xmlns:ds="http://schemas.openxmlformats.org/officeDocument/2006/customXml" ds:itemID="{EFB7411B-8F07-445A-B3E0-0A60E8240C16}"/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599</Words>
  <Application>Microsoft Office PowerPoint</Application>
  <PresentationFormat>On-screen Show (4:3)</PresentationFormat>
  <Paragraphs>135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Office Theme</vt:lpstr>
      <vt:lpstr>Picture</vt:lpstr>
      <vt:lpstr>PART II   DIGITAL ELECTRONICS</vt:lpstr>
      <vt:lpstr>Binary coded decimal codes</vt:lpstr>
      <vt:lpstr>Binary coded decimal codes</vt:lpstr>
      <vt:lpstr>Binary coded decimal codes</vt:lpstr>
      <vt:lpstr>Binary coded decimal codes</vt:lpstr>
      <vt:lpstr>Binary coded decimal codes</vt:lpstr>
      <vt:lpstr>Error Detection and Correction</vt:lpstr>
      <vt:lpstr>Error Detection Codes</vt:lpstr>
      <vt:lpstr>Error Correction code</vt:lpstr>
      <vt:lpstr>Hamming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266</cp:revision>
  <dcterms:created xsi:type="dcterms:W3CDTF">2014-05-17T08:44:36Z</dcterms:created>
  <dcterms:modified xsi:type="dcterms:W3CDTF">2018-07-24T05:45:55Z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