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54" r:id="rId2"/>
    <p:sldId id="349" r:id="rId3"/>
    <p:sldId id="344" r:id="rId4"/>
    <p:sldId id="339" r:id="rId5"/>
    <p:sldId id="356" r:id="rId6"/>
    <p:sldId id="352" r:id="rId7"/>
    <p:sldId id="313" r:id="rId8"/>
    <p:sldId id="315" r:id="rId9"/>
    <p:sldId id="323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286F80"/>
    <a:srgbClr val="A85000"/>
    <a:srgbClr val="CD641E"/>
    <a:srgbClr val="CD6400"/>
    <a:srgbClr val="F6A91E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0" autoAdjust="0"/>
    <p:restoredTop sz="79574" autoAdjust="0"/>
  </p:normalViewPr>
  <p:slideViewPr>
    <p:cSldViewPr>
      <p:cViewPr varScale="1">
        <p:scale>
          <a:sx n="58" d="100"/>
          <a:sy n="58" d="100"/>
        </p:scale>
        <p:origin x="18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5C4C4-2B61-4277-BFC1-DBAE0571859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75D01-23B7-41E6-A0E8-AA1EABC51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22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parity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parity bit is set to 0 or 1 at the transmitter in such a way that the total number of 1’s in the resulting code word (including the parity)  bit is an even number.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parity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parity bit is set to 0 or 1 at the transmitter in such a way that the total number of 1’s in the resulting code word (including the parity bit) is an odd number.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9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slideMaster" Target="../slideMasters/slideMaster1.xml" /><Relationship Id="rId1" Type="http://schemas.openxmlformats.org/officeDocument/2006/relationships/vmlDrawing" Target="../drawings/vmlDrawing1.vml" /><Relationship Id="rId5" Type="http://schemas.openxmlformats.org/officeDocument/2006/relationships/image" Target="../media/image1.wmf" /><Relationship Id="rId4" Type="http://schemas.openxmlformats.org/officeDocument/2006/relationships/oleObject" Target="../embeddings/oleObject1.bin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BBA-DFAB-499E-AB76-5058E3818ED2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4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C064-F0E4-4170-BFBD-B12083269420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4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BA2B-6BE2-4FD3-95EB-E60D7362362E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8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A85000">
              <a:alpha val="85097"/>
            </a:srgb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-76200"/>
            <a:ext cx="8229600" cy="827087"/>
          </a:xfrm>
        </p:spPr>
        <p:txBody>
          <a:bodyPr>
            <a:normAutofit/>
          </a:bodyPr>
          <a:lstStyle>
            <a:lvl1pPr>
              <a:defRPr sz="3200" b="1" i="1">
                <a:solidFill>
                  <a:srgbClr val="A85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600">
                <a:solidFill>
                  <a:srgbClr val="003399"/>
                </a:solidFill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200">
                <a:solidFill>
                  <a:srgbClr val="A85000"/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FE622-8825-48B4-8B0B-E8605C9B719F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553200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Mahe-Logo-e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241300" y="15875"/>
            <a:ext cx="3651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867138124"/>
              </p:ext>
            </p:extLst>
          </p:nvPr>
        </p:nvGraphicFramePr>
        <p:xfrm>
          <a:off x="8382000" y="54615"/>
          <a:ext cx="5842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Picture" r:id="rId4" imgW="777240" imgH="687240" progId="Word.Picture.8">
                  <p:embed/>
                </p:oleObj>
              </mc:Choice>
              <mc:Fallback>
                <p:oleObj name="Picture" r:id="rId4" imgW="777240" imgH="687240" progId="Word.Picture.8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54615"/>
                        <a:ext cx="58420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835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AA129-B3D4-4F35-B437-DC98688F2983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8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FA56-1C71-4F2C-B1C3-4D74F78F6969}" type="datetime1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C30-7A5F-49A0-85BB-D1AD647CA31C}" type="datetime1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0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0B5C-AB95-4F40-ABFE-C82C5FB72FBA}" type="datetime1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6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7350-5D50-4692-BB32-4C605819F64D}" type="datetime1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8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9FFD-B59A-4BC7-B9A2-CC076DD352DD}" type="datetime1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7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FE2A-1051-4156-B7A8-895E043D0E35}" type="datetime1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5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0078D-BFE1-428A-906C-87BED459DE36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381000"/>
            <a:ext cx="8229600" cy="827087"/>
          </a:xfrm>
        </p:spPr>
        <p:txBody>
          <a:bodyPr>
            <a:normAutofit fontScale="90000"/>
          </a:bodyPr>
          <a:lstStyle/>
          <a:p>
            <a:r>
              <a:rPr lang="en-US" dirty="0"/>
              <a:t>PART II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DIGITAL ELECTRONICS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4114800"/>
            <a:ext cx="838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Reference: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sz="2400" dirty="0" err="1"/>
              <a:t>Malvino</a:t>
            </a:r>
            <a:r>
              <a:rPr lang="en-IN" sz="2400" dirty="0"/>
              <a:t> and Leach, Digital Principles &amp; applications, 7</a:t>
            </a:r>
            <a:r>
              <a:rPr lang="en-IN" sz="2400" baseline="30000" dirty="0"/>
              <a:t>th</a:t>
            </a:r>
            <a:r>
              <a:rPr lang="en-IN" sz="2400" dirty="0"/>
              <a:t> edition, TMH, 2010</a:t>
            </a: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n-IN" sz="2400" dirty="0"/>
              <a:t>Morris Mano, “Digital design”,</a:t>
            </a:r>
            <a:r>
              <a:rPr lang="en-IN" sz="2400" i="1" dirty="0"/>
              <a:t> </a:t>
            </a:r>
            <a:r>
              <a:rPr lang="en-IN" sz="2400" dirty="0"/>
              <a:t>Prentice Hall of India, Third Edition.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514600"/>
            <a:ext cx="8229600" cy="827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i="1" kern="1200">
                <a:solidFill>
                  <a:srgbClr val="A85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003399"/>
                </a:solidFill>
              </a:rPr>
              <a:t>Chapter 4 </a:t>
            </a:r>
            <a:r>
              <a:rPr lang="en-US">
                <a:solidFill>
                  <a:srgbClr val="003399"/>
                </a:solidFill>
              </a:rPr>
              <a:t>: Codes</a:t>
            </a:r>
            <a:br>
              <a:rPr lang="en-US" dirty="0">
                <a:solidFill>
                  <a:srgbClr val="003399"/>
                </a:solidFill>
              </a:rPr>
            </a:br>
            <a:endParaRPr lang="en-US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384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Error Detecting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a binary  data is transmitted and processed it is susceptible to noise that can alter or distort its contents.</a:t>
            </a:r>
          </a:p>
          <a:p>
            <a:r>
              <a:rPr lang="en-IN" dirty="0"/>
              <a:t>The 1’s may be changed to 0’s and 0’s to 1’s.</a:t>
            </a:r>
          </a:p>
          <a:p>
            <a:r>
              <a:rPr lang="en-IN" dirty="0"/>
              <a:t>These errors may cause serious problems so these errors must be detected and corrected.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8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simplest technic for detecting errors is that of adding extra bit known as parity bit to each word being transmitted.</a:t>
            </a:r>
          </a:p>
          <a:p>
            <a:r>
              <a:rPr lang="en-IN" dirty="0"/>
              <a:t>The two types of parity are odd parity and even parity.</a:t>
            </a:r>
          </a:p>
          <a:p>
            <a:r>
              <a:rPr lang="en-IN" dirty="0"/>
              <a:t>For odd parity the parity bit is set to zero or one at the transmitter such that total number of 1 bits in the word including the parity is odd number.( Example 1110000)</a:t>
            </a:r>
          </a:p>
          <a:p>
            <a:r>
              <a:rPr lang="en-IN" dirty="0"/>
              <a:t>For even parity the parity bit is set to 0 or 1 at the transmitter such that the total number of 1 bit in the word including parity bit is an even number.(Example 1111000)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21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an </a:t>
            </a:r>
            <a:r>
              <a:rPr lang="en-IN" dirty="0">
                <a:solidFill>
                  <a:srgbClr val="FF0000"/>
                </a:solidFill>
              </a:rPr>
              <a:t>even parity scheme </a:t>
            </a:r>
            <a:r>
              <a:rPr lang="en-IN" dirty="0"/>
              <a:t>which of the following contain an error?</a:t>
            </a:r>
          </a:p>
          <a:p>
            <a:r>
              <a:rPr lang="en-IN" dirty="0"/>
              <a:t>a)10101010 </a:t>
            </a:r>
          </a:p>
          <a:p>
            <a:r>
              <a:rPr lang="en-IN" dirty="0"/>
              <a:t> </a:t>
            </a:r>
            <a:r>
              <a:rPr lang="en-IN" dirty="0" err="1"/>
              <a:t>Ans</a:t>
            </a:r>
            <a:r>
              <a:rPr lang="en-IN" dirty="0"/>
              <a:t>: the number of 1’s are four which is even so no error.</a:t>
            </a:r>
          </a:p>
          <a:p>
            <a:r>
              <a:rPr lang="en-IN" dirty="0"/>
              <a:t>b)10111001</a:t>
            </a:r>
          </a:p>
          <a:p>
            <a:r>
              <a:rPr lang="en-IN" dirty="0" err="1"/>
              <a:t>Ans</a:t>
            </a:r>
            <a:r>
              <a:rPr lang="en-IN" dirty="0"/>
              <a:t> :the number of 1’s are five which is odd so error occurs.</a:t>
            </a:r>
          </a:p>
          <a:p>
            <a:r>
              <a:rPr lang="en-IN" dirty="0">
                <a:solidFill>
                  <a:srgbClr val="0070C0"/>
                </a:solidFill>
              </a:rPr>
              <a:t>Similarly solve for odd parity.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37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Error correcting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code is said to be an error correcting code if the correct code word can always be deduced from an erroneous word.</a:t>
            </a:r>
          </a:p>
          <a:p>
            <a:r>
              <a:rPr lang="en-IN" dirty="0"/>
              <a:t>The 7 –bit hamming code  has total number of  7bits  out of 4 data bits and 3 are parity bits.</a:t>
            </a:r>
          </a:p>
          <a:p>
            <a:r>
              <a:rPr lang="en-IN" dirty="0"/>
              <a:t>P</a:t>
            </a:r>
            <a:r>
              <a:rPr lang="en-IN" baseline="-25000" dirty="0"/>
              <a:t>1</a:t>
            </a:r>
            <a:r>
              <a:rPr lang="en-IN" dirty="0"/>
              <a:t>,P</a:t>
            </a:r>
            <a:r>
              <a:rPr lang="en-IN" baseline="-25000" dirty="0"/>
              <a:t>2</a:t>
            </a:r>
            <a:r>
              <a:rPr lang="en-IN" dirty="0"/>
              <a:t>,D</a:t>
            </a:r>
            <a:r>
              <a:rPr lang="en-IN" baseline="-25000" dirty="0"/>
              <a:t>3</a:t>
            </a:r>
            <a:r>
              <a:rPr lang="en-IN" dirty="0"/>
              <a:t>,P</a:t>
            </a:r>
            <a:r>
              <a:rPr lang="en-IN" baseline="-25000" dirty="0"/>
              <a:t>4</a:t>
            </a:r>
            <a:r>
              <a:rPr lang="en-IN" dirty="0"/>
              <a:t>,D</a:t>
            </a:r>
            <a:r>
              <a:rPr lang="en-IN" baseline="-25000" dirty="0"/>
              <a:t>5</a:t>
            </a:r>
            <a:r>
              <a:rPr lang="en-IN" dirty="0"/>
              <a:t>,D</a:t>
            </a:r>
            <a:r>
              <a:rPr lang="en-IN" baseline="-25000" dirty="0"/>
              <a:t>6</a:t>
            </a:r>
            <a:r>
              <a:rPr lang="en-IN" dirty="0"/>
              <a:t>,D</a:t>
            </a:r>
            <a:r>
              <a:rPr lang="en-IN" baseline="-25000" dirty="0"/>
              <a:t>7</a:t>
            </a:r>
            <a:r>
              <a:rPr lang="en-IN" dirty="0"/>
              <a:t> ( Example1100110)</a:t>
            </a:r>
          </a:p>
          <a:p>
            <a:r>
              <a:rPr lang="en-IN" dirty="0"/>
              <a:t>P are parity bits and D are data bits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6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(P</a:t>
            </a:r>
            <a:r>
              <a:rPr lang="en-IN" baseline="-25000" dirty="0"/>
              <a:t>1</a:t>
            </a:r>
            <a:r>
              <a:rPr lang="en-IN" dirty="0"/>
              <a:t>,D</a:t>
            </a:r>
            <a:r>
              <a:rPr lang="en-IN" baseline="-25000" dirty="0"/>
              <a:t>3</a:t>
            </a:r>
            <a:r>
              <a:rPr lang="en-IN" dirty="0"/>
              <a:t>,D</a:t>
            </a:r>
            <a:r>
              <a:rPr lang="en-IN" baseline="-25000" dirty="0"/>
              <a:t>5</a:t>
            </a:r>
            <a:r>
              <a:rPr lang="en-IN" dirty="0"/>
              <a:t>,D</a:t>
            </a:r>
            <a:r>
              <a:rPr lang="en-IN" baseline="-25000" dirty="0"/>
              <a:t>7</a:t>
            </a:r>
            <a:r>
              <a:rPr lang="en-IN" dirty="0"/>
              <a:t>) (P</a:t>
            </a:r>
            <a:r>
              <a:rPr lang="en-IN" baseline="-25000" dirty="0"/>
              <a:t>2</a:t>
            </a:r>
            <a:r>
              <a:rPr lang="en-IN" dirty="0"/>
              <a:t> ,D</a:t>
            </a:r>
            <a:r>
              <a:rPr lang="en-IN" baseline="-25000" dirty="0"/>
              <a:t>3</a:t>
            </a:r>
            <a:r>
              <a:rPr lang="en-IN" dirty="0"/>
              <a:t>,D</a:t>
            </a:r>
            <a:r>
              <a:rPr lang="en-IN" baseline="-25000" dirty="0"/>
              <a:t>6</a:t>
            </a:r>
            <a:r>
              <a:rPr lang="en-IN" dirty="0"/>
              <a:t>, D</a:t>
            </a:r>
            <a:r>
              <a:rPr lang="en-IN" baseline="-25000" dirty="0"/>
              <a:t>7</a:t>
            </a:r>
            <a:r>
              <a:rPr lang="en-IN" dirty="0"/>
              <a:t>) (P</a:t>
            </a:r>
            <a:r>
              <a:rPr lang="en-IN" baseline="-25000" dirty="0"/>
              <a:t>4</a:t>
            </a:r>
            <a:r>
              <a:rPr lang="en-IN" dirty="0"/>
              <a:t>,D</a:t>
            </a:r>
            <a:r>
              <a:rPr lang="en-IN" baseline="-25000" dirty="0"/>
              <a:t>5</a:t>
            </a:r>
            <a:r>
              <a:rPr lang="en-IN" dirty="0"/>
              <a:t>,D</a:t>
            </a:r>
            <a:r>
              <a:rPr lang="en-IN" baseline="-25000" dirty="0"/>
              <a:t>6</a:t>
            </a:r>
            <a:r>
              <a:rPr lang="en-IN" dirty="0"/>
              <a:t>,D</a:t>
            </a:r>
            <a:r>
              <a:rPr lang="en-IN" baseline="-25000" dirty="0"/>
              <a:t>7</a:t>
            </a:r>
            <a:r>
              <a:rPr lang="en-IN" dirty="0"/>
              <a:t>) </a:t>
            </a:r>
          </a:p>
          <a:p>
            <a:r>
              <a:rPr lang="en-IN" dirty="0"/>
              <a:t>  P</a:t>
            </a:r>
            <a:r>
              <a:rPr lang="en-IN" baseline="-25000" dirty="0"/>
              <a:t>1</a:t>
            </a:r>
            <a:r>
              <a:rPr lang="en-IN" dirty="0"/>
              <a:t>,P</a:t>
            </a:r>
            <a:r>
              <a:rPr lang="en-IN" baseline="-25000" dirty="0"/>
              <a:t>2</a:t>
            </a:r>
            <a:r>
              <a:rPr lang="en-IN" dirty="0"/>
              <a:t>,P</a:t>
            </a:r>
            <a:r>
              <a:rPr lang="en-IN" baseline="-25000" dirty="0"/>
              <a:t>4</a:t>
            </a:r>
            <a:r>
              <a:rPr lang="en-IN" dirty="0"/>
              <a:t> are set to 0 or 1 so that it will establishes even parity over bits 1,3,5 ,7 and 2,3,6,7 and 4,5 6,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07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Encode data bits 1101 into 7 bit even parity hamming code?</a:t>
            </a:r>
          </a:p>
          <a:p>
            <a:r>
              <a:rPr lang="en-IN" dirty="0"/>
              <a:t>P</a:t>
            </a:r>
            <a:r>
              <a:rPr lang="en-IN" baseline="-25000" dirty="0"/>
              <a:t>1</a:t>
            </a:r>
            <a:r>
              <a:rPr lang="en-IN" dirty="0"/>
              <a:t>,P</a:t>
            </a:r>
            <a:r>
              <a:rPr lang="en-IN" baseline="-25000" dirty="0"/>
              <a:t>2</a:t>
            </a:r>
            <a:r>
              <a:rPr lang="en-IN" dirty="0"/>
              <a:t>,D</a:t>
            </a:r>
            <a:r>
              <a:rPr lang="en-IN" baseline="-25000" dirty="0"/>
              <a:t>3</a:t>
            </a:r>
            <a:r>
              <a:rPr lang="en-IN" dirty="0"/>
              <a:t>,P</a:t>
            </a:r>
            <a:r>
              <a:rPr lang="en-IN" baseline="-25000" dirty="0"/>
              <a:t>4</a:t>
            </a:r>
            <a:r>
              <a:rPr lang="en-IN" dirty="0"/>
              <a:t>,D</a:t>
            </a:r>
            <a:r>
              <a:rPr lang="en-IN" baseline="-25000" dirty="0"/>
              <a:t>5</a:t>
            </a:r>
            <a:r>
              <a:rPr lang="en-IN" dirty="0"/>
              <a:t>, D</a:t>
            </a:r>
            <a:r>
              <a:rPr lang="en-IN" baseline="-25000" dirty="0"/>
              <a:t>6</a:t>
            </a:r>
            <a:r>
              <a:rPr lang="en-IN" dirty="0"/>
              <a:t>, D</a:t>
            </a:r>
            <a:r>
              <a:rPr lang="en-IN" baseline="-25000" dirty="0"/>
              <a:t>7</a:t>
            </a:r>
          </a:p>
          <a:p>
            <a:r>
              <a:rPr lang="en-IN" dirty="0"/>
              <a:t>            1      1    0     1</a:t>
            </a:r>
          </a:p>
          <a:p>
            <a:r>
              <a:rPr lang="en-IN" dirty="0"/>
              <a:t>Bits(P1,D3,D5,D7) </a:t>
            </a:r>
            <a:r>
              <a:rPr lang="en-IN" dirty="0" err="1"/>
              <a:t>ie</a:t>
            </a:r>
            <a:r>
              <a:rPr lang="en-IN" dirty="0"/>
              <a:t>  1,3,5,7  </a:t>
            </a:r>
          </a:p>
          <a:p>
            <a:r>
              <a:rPr lang="en-IN" dirty="0"/>
              <a:t>        P</a:t>
            </a:r>
            <a:r>
              <a:rPr lang="en-IN" baseline="-25000" dirty="0"/>
              <a:t>1</a:t>
            </a:r>
            <a:r>
              <a:rPr lang="en-IN" dirty="0"/>
              <a:t>  1   1     1 must have even parity but it is odd so P</a:t>
            </a:r>
            <a:r>
              <a:rPr lang="en-IN" baseline="-25000" dirty="0"/>
              <a:t>1 </a:t>
            </a:r>
            <a:r>
              <a:rPr lang="en-IN" dirty="0"/>
              <a:t> must be 1</a:t>
            </a:r>
          </a:p>
          <a:p>
            <a:r>
              <a:rPr lang="en-IN" dirty="0"/>
              <a:t>Similarly Bits (P</a:t>
            </a:r>
            <a:r>
              <a:rPr lang="en-IN" baseline="-25000" dirty="0"/>
              <a:t>2</a:t>
            </a:r>
            <a:r>
              <a:rPr lang="en-IN" dirty="0"/>
              <a:t>, D</a:t>
            </a:r>
            <a:r>
              <a:rPr lang="en-IN" baseline="-25000" dirty="0"/>
              <a:t>3</a:t>
            </a:r>
            <a:r>
              <a:rPr lang="en-IN" dirty="0"/>
              <a:t>,D</a:t>
            </a:r>
            <a:r>
              <a:rPr lang="en-IN" baseline="-25000" dirty="0"/>
              <a:t>6</a:t>
            </a:r>
            <a:r>
              <a:rPr lang="en-IN" dirty="0"/>
              <a:t>,D</a:t>
            </a:r>
            <a:r>
              <a:rPr lang="en-IN" baseline="-25000" dirty="0"/>
              <a:t>7</a:t>
            </a:r>
            <a:r>
              <a:rPr lang="en-IN" dirty="0"/>
              <a:t>) is even so  P2 =0</a:t>
            </a:r>
          </a:p>
          <a:p>
            <a:r>
              <a:rPr lang="en-IN" dirty="0"/>
              <a:t>Bits (P</a:t>
            </a:r>
            <a:r>
              <a:rPr lang="en-IN" baseline="-25000" dirty="0"/>
              <a:t>4</a:t>
            </a:r>
            <a:r>
              <a:rPr lang="en-IN" dirty="0"/>
              <a:t>,D</a:t>
            </a:r>
            <a:r>
              <a:rPr lang="en-IN" baseline="-25000" dirty="0"/>
              <a:t>5</a:t>
            </a:r>
            <a:r>
              <a:rPr lang="en-IN" dirty="0"/>
              <a:t>,D</a:t>
            </a:r>
            <a:r>
              <a:rPr lang="en-IN" baseline="-25000" dirty="0"/>
              <a:t>6</a:t>
            </a:r>
            <a:r>
              <a:rPr lang="en-IN" dirty="0"/>
              <a:t>,D</a:t>
            </a:r>
            <a:r>
              <a:rPr lang="en-IN" baseline="-25000" dirty="0"/>
              <a:t>7</a:t>
            </a:r>
            <a:r>
              <a:rPr lang="en-IN" dirty="0"/>
              <a:t>) bits are even so P4 =0.</a:t>
            </a:r>
          </a:p>
          <a:p>
            <a:r>
              <a:rPr lang="en-IN" dirty="0"/>
              <a:t>Therefore final code is 1010101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84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message 1001001 coded in the 7 bit hamming code is transmitted through a noisy channel decode the message assuming that at most a single error occurred in each code word.</a:t>
            </a:r>
          </a:p>
          <a:p>
            <a:r>
              <a:rPr lang="en-IN" dirty="0"/>
              <a:t>1,3,5,7 (1001) no error    C</a:t>
            </a:r>
            <a:r>
              <a:rPr lang="en-IN" baseline="-25000" dirty="0"/>
              <a:t>1</a:t>
            </a:r>
            <a:r>
              <a:rPr lang="en-IN" dirty="0"/>
              <a:t>=0</a:t>
            </a:r>
          </a:p>
          <a:p>
            <a:r>
              <a:rPr lang="en-IN" dirty="0"/>
              <a:t>2,3,6,7(0001) error           C</a:t>
            </a:r>
            <a:r>
              <a:rPr lang="en-IN" baseline="-25000" dirty="0"/>
              <a:t>2</a:t>
            </a:r>
            <a:r>
              <a:rPr lang="en-IN" dirty="0"/>
              <a:t> =1 </a:t>
            </a:r>
          </a:p>
          <a:p>
            <a:r>
              <a:rPr lang="en-IN" dirty="0"/>
              <a:t>4,5,6,7(1001) no error     C</a:t>
            </a:r>
            <a:r>
              <a:rPr lang="en-IN" baseline="-25000" dirty="0"/>
              <a:t>3 </a:t>
            </a:r>
            <a:r>
              <a:rPr lang="en-IN" dirty="0"/>
              <a:t> =0 </a:t>
            </a:r>
          </a:p>
          <a:p>
            <a:r>
              <a:rPr lang="en-IN" dirty="0"/>
              <a:t>The error word C</a:t>
            </a:r>
            <a:r>
              <a:rPr lang="en-IN" baseline="-25000" dirty="0"/>
              <a:t>3</a:t>
            </a:r>
            <a:r>
              <a:rPr lang="en-IN" dirty="0"/>
              <a:t>C</a:t>
            </a:r>
            <a:r>
              <a:rPr lang="en-IN" baseline="-25000" dirty="0"/>
              <a:t>2</a:t>
            </a:r>
            <a:r>
              <a:rPr lang="en-IN" dirty="0"/>
              <a:t>C</a:t>
            </a:r>
            <a:r>
              <a:rPr lang="en-IN" baseline="-25000" dirty="0"/>
              <a:t>1 </a:t>
            </a:r>
            <a:r>
              <a:rPr lang="en-IN" dirty="0"/>
              <a:t> = 010 = 2</a:t>
            </a:r>
            <a:r>
              <a:rPr lang="en-IN" baseline="-25000" dirty="0"/>
              <a:t>10</a:t>
            </a:r>
            <a:r>
              <a:rPr lang="en-IN" dirty="0"/>
              <a:t>   So complement the 2</a:t>
            </a:r>
            <a:r>
              <a:rPr lang="en-IN" baseline="30000" dirty="0"/>
              <a:t>nd</a:t>
            </a:r>
            <a:r>
              <a:rPr lang="en-IN" dirty="0"/>
              <a:t> bit from left therefore correct code is 1101001</a:t>
            </a:r>
          </a:p>
          <a:p>
            <a:endParaRPr lang="en-IN" baseline="-25000" dirty="0"/>
          </a:p>
          <a:p>
            <a:endParaRPr lang="en-IN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50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Old question paper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Decode the message 01111110 using 7 bit hamming code.</a:t>
            </a:r>
          </a:p>
          <a:p>
            <a:r>
              <a:rPr lang="en-IN" dirty="0"/>
              <a:t>1,3,5,7  is  0 1 1 0  no error   therefore C</a:t>
            </a:r>
            <a:r>
              <a:rPr lang="en-IN" baseline="-25000" dirty="0"/>
              <a:t>1</a:t>
            </a:r>
            <a:r>
              <a:rPr lang="en-IN" dirty="0"/>
              <a:t>=0 </a:t>
            </a:r>
          </a:p>
          <a:p>
            <a:r>
              <a:rPr lang="en-IN" dirty="0"/>
              <a:t>2,3,6,7 is  1 1 1 0  error  occurred  therefore C</a:t>
            </a:r>
            <a:r>
              <a:rPr lang="en-IN" baseline="-25000" dirty="0"/>
              <a:t>2</a:t>
            </a:r>
            <a:r>
              <a:rPr lang="en-IN" dirty="0"/>
              <a:t>=1</a:t>
            </a:r>
          </a:p>
          <a:p>
            <a:r>
              <a:rPr lang="en-IN" dirty="0"/>
              <a:t>4,5,6,7 is 1110 error occurred therefore C3=1</a:t>
            </a:r>
          </a:p>
          <a:p>
            <a:r>
              <a:rPr lang="en-IN" dirty="0"/>
              <a:t>Error word C</a:t>
            </a:r>
            <a:r>
              <a:rPr lang="en-IN" baseline="-25000" dirty="0"/>
              <a:t>3</a:t>
            </a:r>
            <a:r>
              <a:rPr lang="en-IN" dirty="0"/>
              <a:t>C</a:t>
            </a:r>
            <a:r>
              <a:rPr lang="en-IN" baseline="-25000" dirty="0"/>
              <a:t>2</a:t>
            </a:r>
            <a:r>
              <a:rPr lang="en-IN" dirty="0"/>
              <a:t> C</a:t>
            </a:r>
            <a:r>
              <a:rPr lang="en-IN" baseline="-25000" dirty="0"/>
              <a:t>1</a:t>
            </a:r>
            <a:r>
              <a:rPr lang="en-IN" dirty="0"/>
              <a:t> = 110 = 6</a:t>
            </a:r>
            <a:r>
              <a:rPr lang="en-IN" baseline="30000" dirty="0"/>
              <a:t>th</a:t>
            </a:r>
            <a:r>
              <a:rPr lang="en-IN" dirty="0"/>
              <a:t> bit error</a:t>
            </a:r>
          </a:p>
          <a:p>
            <a:r>
              <a:rPr lang="en-IN" dirty="0"/>
              <a:t>Therefore corrected word Is  0111100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144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9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Binary coded decimal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00504" y="6248400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34341" y="914400"/>
            <a:ext cx="27585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 Codes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Weighted Cod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0939" y="2667000"/>
            <a:ext cx="716866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223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Binary coded decimal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1981200"/>
            <a:ext cx="8610600" cy="3621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binary codes are those binary codes which obey the positional weight principle.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position of the number represents a specific weight.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exists a fixed weight associated with each bit position in the binary representation of the code character.</a:t>
            </a:r>
          </a:p>
        </p:txBody>
      </p:sp>
      <p:sp>
        <p:nvSpPr>
          <p:cNvPr id="3" name="Rectangle 2"/>
          <p:cNvSpPr/>
          <p:nvPr/>
        </p:nvSpPr>
        <p:spPr>
          <a:xfrm>
            <a:off x="634341" y="914400"/>
            <a:ext cx="2558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2800" b="1" dirty="0"/>
              <a:t>Weighted codes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15744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coded decimal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95400"/>
            <a:ext cx="8686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Coded Decimal code (BCD)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Consider the number (16.85)</a:t>
            </a:r>
            <a:r>
              <a:rPr lang="en-I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(16.85)</a:t>
            </a:r>
            <a:r>
              <a:rPr lang="pl-PL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(0001 0110 . 1000 0101)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98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coded decimal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990600"/>
            <a:ext cx="8001000" cy="3545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Non-Weighted Code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one in which the positions in the code do not have a specific weight. Examples are Excess-3. And Gray.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EXCESS-3 CODE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 CODE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97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1252"/>
            <a:ext cx="8229600" cy="827087"/>
          </a:xfrm>
        </p:spPr>
        <p:txBody>
          <a:bodyPr>
            <a:normAutofit/>
          </a:bodyPr>
          <a:lstStyle/>
          <a:p>
            <a:pPr lvl="0"/>
            <a:r>
              <a:rPr lang="en-IN" dirty="0"/>
              <a:t>Binary coded decimal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474224"/>
              </p:ext>
            </p:extLst>
          </p:nvPr>
        </p:nvGraphicFramePr>
        <p:xfrm>
          <a:off x="1506415" y="1705295"/>
          <a:ext cx="6400800" cy="5091745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745"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>
                          <a:effectLst/>
                        </a:rPr>
                        <a:t>Decimal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>
                          <a:effectLst/>
                        </a:rPr>
                        <a:t>BCD = 8421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>
                          <a:effectLst/>
                        </a:rPr>
                        <a:t>Excess-3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 err="1">
                          <a:effectLst/>
                        </a:rPr>
                        <a:t>Gray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05"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>
                          <a:effectLst/>
                        </a:rPr>
                        <a:t>0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>
                          <a:effectLst/>
                        </a:rPr>
                        <a:t>0000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>
                          <a:effectLst/>
                        </a:rPr>
                        <a:t>0011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>
                          <a:effectLst/>
                        </a:rPr>
                        <a:t>0000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05"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>
                          <a:effectLst/>
                        </a:rPr>
                        <a:t>0001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>
                          <a:effectLst/>
                        </a:rPr>
                        <a:t>0100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>
                          <a:effectLst/>
                        </a:rPr>
                        <a:t>0001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05"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>
                          <a:effectLst/>
                        </a:rPr>
                        <a:t>0010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>
                          <a:effectLst/>
                        </a:rPr>
                        <a:t>0101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>
                          <a:effectLst/>
                        </a:rPr>
                        <a:t>0011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05"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>
                          <a:effectLst/>
                        </a:rPr>
                        <a:t>0011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>
                          <a:effectLst/>
                        </a:rPr>
                        <a:t>0110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>
                          <a:effectLst/>
                        </a:rPr>
                        <a:t>0010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905"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>
                          <a:effectLst/>
                        </a:rPr>
                        <a:t>0100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>
                          <a:effectLst/>
                        </a:rPr>
                        <a:t>0111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dirty="0">
                          <a:effectLst/>
                        </a:rPr>
                        <a:t>0110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905"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>
                          <a:effectLst/>
                        </a:rPr>
                        <a:t>0101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dirty="0">
                          <a:effectLst/>
                        </a:rPr>
                        <a:t>1000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>
                          <a:effectLst/>
                        </a:rPr>
                        <a:t>0111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905"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>
                          <a:effectLst/>
                        </a:rPr>
                        <a:t>6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>
                          <a:effectLst/>
                        </a:rPr>
                        <a:t>0110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dirty="0">
                          <a:effectLst/>
                        </a:rPr>
                        <a:t>1001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dirty="0">
                          <a:effectLst/>
                        </a:rPr>
                        <a:t>0101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905"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>
                          <a:effectLst/>
                        </a:rPr>
                        <a:t>7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>
                          <a:effectLst/>
                        </a:rPr>
                        <a:t>0111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>
                          <a:effectLst/>
                        </a:rPr>
                        <a:t>1010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dirty="0">
                          <a:effectLst/>
                        </a:rPr>
                        <a:t>0100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905"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>
                          <a:effectLst/>
                        </a:rPr>
                        <a:t>8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>
                          <a:effectLst/>
                        </a:rPr>
                        <a:t>1000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>
                          <a:effectLst/>
                        </a:rPr>
                        <a:t>1011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>
                          <a:effectLst/>
                        </a:rPr>
                        <a:t>1100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905"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>
                          <a:effectLst/>
                        </a:rPr>
                        <a:t>9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>
                          <a:effectLst/>
                        </a:rPr>
                        <a:t>1001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>
                          <a:effectLst/>
                        </a:rPr>
                        <a:t>1100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>
                          <a:effectLst/>
                        </a:rPr>
                        <a:t>1101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35015" y="958388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Decimal to BCD, Excess-3 and </a:t>
            </a:r>
            <a:r>
              <a:rPr lang="en-IN" sz="2400" dirty="0" err="1"/>
              <a:t>Gray</a:t>
            </a:r>
            <a:r>
              <a:rPr lang="en-IN" sz="2400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75230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2900" dirty="0"/>
              <a:t>Error Detection and Correction</a:t>
            </a:r>
            <a:endParaRPr lang="en-IN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639" y="1905000"/>
            <a:ext cx="80772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SzPct val="120000"/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just">
              <a:buSzPct val="120000"/>
              <a:buFont typeface="Arial" panose="020B0604020202020204" pitchFamily="34" charset="0"/>
              <a:buChar char="•"/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SzPct val="120000"/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bit Error detection using parity bit</a:t>
            </a:r>
          </a:p>
          <a:p>
            <a:pPr marL="342900" indent="-342900" algn="just">
              <a:buSzPct val="120000"/>
              <a:buFont typeface="Arial" panose="020B0604020202020204" pitchFamily="34" charset="0"/>
              <a:buChar char="•"/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SzPct val="120000"/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bit error correction using (7,4) Hamming code</a:t>
            </a:r>
          </a:p>
          <a:p>
            <a:pPr algn="just">
              <a:buSzPct val="120000"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066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2900" dirty="0"/>
              <a:t>Error Detection Codes</a:t>
            </a:r>
            <a:endParaRPr lang="en-IN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45036" y="6248400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143000"/>
            <a:ext cx="75438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ones in the given code word.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&amp;  Odd parity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Example:  0000   	(1)</a:t>
            </a:r>
            <a:r>
              <a:rPr lang="en-US" sz="2400" baseline="-25000" dirty="0"/>
              <a:t>odd-parity</a:t>
            </a:r>
            <a:r>
              <a:rPr lang="en-US" sz="2400" dirty="0"/>
              <a:t>   (0)</a:t>
            </a:r>
            <a:r>
              <a:rPr lang="en-US" sz="2400" baseline="-25000" dirty="0"/>
              <a:t>even-parity</a:t>
            </a:r>
          </a:p>
          <a:p>
            <a:endParaRPr lang="en-US" sz="2400" baseline="-25000" dirty="0"/>
          </a:p>
          <a:p>
            <a:r>
              <a:rPr lang="en-US" sz="2400" dirty="0"/>
              <a:t>Example:  0100   	(0)</a:t>
            </a:r>
            <a:r>
              <a:rPr lang="en-US" sz="2400" baseline="-25000" dirty="0"/>
              <a:t>odd-parity</a:t>
            </a:r>
            <a:r>
              <a:rPr lang="en-US" sz="2400" dirty="0"/>
              <a:t>   (1)</a:t>
            </a:r>
            <a:r>
              <a:rPr lang="en-US" sz="2400" baseline="-25000" dirty="0"/>
              <a:t>even-parity</a:t>
            </a:r>
          </a:p>
          <a:p>
            <a:endParaRPr lang="en-US" sz="2400" baseline="-25000" dirty="0"/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5840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Error Correction code</a:t>
            </a:r>
            <a:endParaRPr lang="en-IN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of error correction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(7,4) Hamming code 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i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information symbols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p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check symbols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parity equations: (note: information bit (i)  or data bit(D) both are same)</a:t>
            </a:r>
          </a:p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29202" y="6185064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1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2" ma:contentTypeDescription="Create a new document." ma:contentTypeScope="" ma:versionID="bf15a5585212c32c41cddb38b6ee2084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1b93e4ade50f4ed0e85de818b8d8362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46822C-1E0B-4490-8F55-6A01C0C11AD0}"/>
</file>

<file path=customXml/itemProps2.xml><?xml version="1.0" encoding="utf-8"?>
<ds:datastoreItem xmlns:ds="http://schemas.openxmlformats.org/officeDocument/2006/customXml" ds:itemID="{2D232D06-6FDE-43B3-9AFF-FBA96413BB02}"/>
</file>

<file path=customXml/itemProps3.xml><?xml version="1.0" encoding="utf-8"?>
<ds:datastoreItem xmlns:ds="http://schemas.openxmlformats.org/officeDocument/2006/customXml" ds:itemID="{681C50E7-D256-4B57-B9CB-25BFEBF6F21E}"/>
</file>

<file path=docProps/app.xml><?xml version="1.0" encoding="utf-8"?>
<Properties xmlns="http://schemas.openxmlformats.org/officeDocument/2006/extended-properties" xmlns:vt="http://schemas.openxmlformats.org/officeDocument/2006/docPropsVTypes">
  <TotalTime>6418</TotalTime>
  <Words>967</Words>
  <Application>Microsoft Office PowerPoint</Application>
  <PresentationFormat>On-screen Show (4:3)</PresentationFormat>
  <Paragraphs>164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PART II   DIGITAL ELECTRONICS</vt:lpstr>
      <vt:lpstr>Binary coded decimal codes</vt:lpstr>
      <vt:lpstr>Binary coded decimal codes</vt:lpstr>
      <vt:lpstr>Binary coded decimal codes</vt:lpstr>
      <vt:lpstr>Binary coded decimal codes</vt:lpstr>
      <vt:lpstr>Binary coded decimal codes</vt:lpstr>
      <vt:lpstr>Error Detection and Correction</vt:lpstr>
      <vt:lpstr>Error Detection Codes</vt:lpstr>
      <vt:lpstr>Error Correction code</vt:lpstr>
      <vt:lpstr>Error Detecting codes</vt:lpstr>
      <vt:lpstr>Parity</vt:lpstr>
      <vt:lpstr>Example</vt:lpstr>
      <vt:lpstr>Error correcting codes</vt:lpstr>
      <vt:lpstr>PowerPoint Presentation</vt:lpstr>
      <vt:lpstr>Example</vt:lpstr>
      <vt:lpstr>Example</vt:lpstr>
      <vt:lpstr>Old question paper 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AGASTYA VARMA - 190905268</cp:lastModifiedBy>
  <cp:revision>300</cp:revision>
  <dcterms:created xsi:type="dcterms:W3CDTF">2014-05-17T08:44:36Z</dcterms:created>
  <dcterms:modified xsi:type="dcterms:W3CDTF">2020-05-08T05:53:58Z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</Properties>
</file>