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308" r:id="rId3"/>
    <p:sldId id="292" r:id="rId4"/>
    <p:sldId id="281" r:id="rId5"/>
    <p:sldId id="259" r:id="rId6"/>
    <p:sldId id="262" r:id="rId7"/>
    <p:sldId id="269" r:id="rId8"/>
    <p:sldId id="270" r:id="rId9"/>
    <p:sldId id="274" r:id="rId10"/>
    <p:sldId id="271" r:id="rId11"/>
    <p:sldId id="273" r:id="rId12"/>
    <p:sldId id="299" r:id="rId13"/>
    <p:sldId id="276" r:id="rId14"/>
    <p:sldId id="277" r:id="rId15"/>
    <p:sldId id="278" r:id="rId16"/>
    <p:sldId id="279" r:id="rId17"/>
    <p:sldId id="298" r:id="rId18"/>
    <p:sldId id="304" r:id="rId19"/>
    <p:sldId id="305" r:id="rId20"/>
    <p:sldId id="300" r:id="rId21"/>
    <p:sldId id="301" r:id="rId22"/>
    <p:sldId id="309" r:id="rId23"/>
    <p:sldId id="293" r:id="rId24"/>
    <p:sldId id="291" r:id="rId25"/>
    <p:sldId id="296" r:id="rId26"/>
    <p:sldId id="294" r:id="rId27"/>
    <p:sldId id="297" r:id="rId28"/>
    <p:sldId id="264" r:id="rId29"/>
    <p:sldId id="289" r:id="rId30"/>
    <p:sldId id="290" r:id="rId31"/>
    <p:sldId id="286" r:id="rId32"/>
    <p:sldId id="306" r:id="rId33"/>
    <p:sldId id="266" r:id="rId34"/>
    <p:sldId id="307" r:id="rId35"/>
    <p:sldId id="302" r:id="rId36"/>
    <p:sldId id="31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CD6400"/>
    <a:srgbClr val="A85000"/>
    <a:srgbClr val="CD641E"/>
    <a:srgbClr val="003399"/>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60"/>
  </p:normalViewPr>
  <p:slideViewPr>
    <p:cSldViewPr>
      <p:cViewPr varScale="1">
        <p:scale>
          <a:sx n="69" d="100"/>
          <a:sy n="69" d="100"/>
        </p:scale>
        <p:origin x="1422" y="54"/>
      </p:cViewPr>
      <p:guideLst>
        <p:guide orient="horz" pos="2160"/>
        <p:guide pos="2880"/>
      </p:guideLst>
    </p:cSldViewPr>
  </p:slideViewPr>
  <p:notesTextViewPr>
    <p:cViewPr>
      <p:scale>
        <a:sx n="1" d="1"/>
        <a:sy n="1" d="1"/>
      </p:scale>
      <p:origin x="0" y="0"/>
    </p:cViewPr>
  </p:notesTextViewPr>
  <p:sorterViewPr>
    <p:cViewPr>
      <p:scale>
        <a:sx n="100" d="100"/>
        <a:sy n="100" d="100"/>
      </p:scale>
      <p:origin x="0" y="25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3/22/2019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moving horizontally or vertically, only one variable changes between</a:t>
            </a:r>
            <a:r>
              <a:rPr lang="en-US" baseline="0" dirty="0" smtClean="0"/>
              <a:t> adjacent squares, never 2. This property of K-map is unique and accounts for its unusual numbering system. </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29</a:t>
            </a:fld>
            <a:endParaRPr lang="en-US"/>
          </a:p>
        </p:txBody>
      </p:sp>
    </p:spTree>
    <p:extLst>
      <p:ext uri="{BB962C8B-B14F-4D97-AF65-F5344CB8AC3E}">
        <p14:creationId xmlns:p14="http://schemas.microsoft.com/office/powerpoint/2010/main" val="1848400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K-map</a:t>
            </a:r>
            <a:r>
              <a:rPr lang="en-US" baseline="0" dirty="0" smtClean="0"/>
              <a:t>s, left and right edges are a common edge, while top and bottom edges are also the same edge. Thus top and bottom rows are adjacent, as are the left and right </a:t>
            </a:r>
            <a:r>
              <a:rPr lang="en-US" baseline="0" smtClean="0"/>
              <a:t>columns. </a:t>
            </a:r>
            <a:endParaRPr lang="en-US" baseline="0" dirty="0" smtClean="0"/>
          </a:p>
          <a:p>
            <a:r>
              <a:rPr lang="en-US" baseline="0" dirty="0" smtClean="0"/>
              <a:t>On all K-maps, right and left edges are a common edge, while the top and bottom edges are also the same edge. Thus top and bottom rows are adjacent, as are left and right columns. </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30</a:t>
            </a:fld>
            <a:endParaRPr lang="en-US"/>
          </a:p>
        </p:txBody>
      </p:sp>
    </p:spTree>
    <p:extLst>
      <p:ext uri="{BB962C8B-B14F-4D97-AF65-F5344CB8AC3E}">
        <p14:creationId xmlns:p14="http://schemas.microsoft.com/office/powerpoint/2010/main" val="184840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a:t>
            </a:r>
            <a:r>
              <a:rPr lang="en-US" baseline="0" dirty="0" smtClean="0"/>
              <a:t> and output signals  can be represented as HIGH or LOW, 1 or 0, TRUE or FALSE</a:t>
            </a:r>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42673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Logic circuits whose output at any instant of time is entirely dependent upon the input signals present at that time are known as combinational digital circuits.</a:t>
            </a:r>
          </a:p>
          <a:p>
            <a:r>
              <a:rPr lang="en-IN" sz="1200" kern="1200" dirty="0" smtClean="0">
                <a:solidFill>
                  <a:schemeClr val="tx1"/>
                </a:solidFill>
                <a:effectLst/>
                <a:latin typeface="+mn-lt"/>
                <a:ea typeface="+mn-ea"/>
                <a:cs typeface="+mn-cs"/>
              </a:rPr>
              <a:t>The output of the combinational circuit doesn’t depend upon any past input or output. So that the circuit doesn’t possess any memory.</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Logic circuits whose output at any instant of time depend not only on the present input but also on the past outputs are called Sequential Circuits.  In sequential circuits, the output signals are feedback to the input side. Thus, an output signal is a function of present input signals and a sequence of the past input signal. i.e. the output signals.</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11</a:t>
            </a:fld>
            <a:endParaRPr lang="en-US"/>
          </a:p>
        </p:txBody>
      </p:sp>
    </p:spTree>
    <p:extLst>
      <p:ext uri="{BB962C8B-B14F-4D97-AF65-F5344CB8AC3E}">
        <p14:creationId xmlns:p14="http://schemas.microsoft.com/office/powerpoint/2010/main" val="248098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Logic circuits whose output at any instant of time is entirely dependent upon the input signals present at that time are known as combinational digital circuits.</a:t>
            </a:r>
          </a:p>
          <a:p>
            <a:r>
              <a:rPr lang="en-IN" sz="1200" kern="1200" dirty="0" smtClean="0">
                <a:solidFill>
                  <a:schemeClr val="tx1"/>
                </a:solidFill>
                <a:effectLst/>
                <a:latin typeface="+mn-lt"/>
                <a:ea typeface="+mn-ea"/>
                <a:cs typeface="+mn-cs"/>
              </a:rPr>
              <a:t>The output of the combinational circuit doesn’t depend upon any past input or output. So that the circuit doesn’t possess any memory.</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Logic circuits whose output at any instant of time depend not only on the present input but also on the past outputs are called Sequential Circuits.  In sequential circuits, the output signals are feedback to the input side. Thus, an output signal is a function of present input signals and a sequence of the past input signal. i.e. the output signals.</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12</a:t>
            </a:fld>
            <a:endParaRPr lang="en-US"/>
          </a:p>
        </p:txBody>
      </p:sp>
    </p:spTree>
    <p:extLst>
      <p:ext uri="{BB962C8B-B14F-4D97-AF65-F5344CB8AC3E}">
        <p14:creationId xmlns:p14="http://schemas.microsoft.com/office/powerpoint/2010/main" val="248098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rgbClr val="CD6400"/>
                </a:solidFill>
              </a:rPr>
              <a:t>It is a Boolean variable. either in complemented or un-complemented state in the logic expression.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rgbClr val="CD6400"/>
                </a:solidFill>
              </a:rPr>
              <a:t>A product term is the logical product (AND) of literals.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solidFill>
                  <a:srgbClr val="CD6400"/>
                </a:solidFill>
              </a:rPr>
              <a:t>A sum term is the logical sum (OR) of literals.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smtClean="0">
              <a:solidFill>
                <a:srgbClr val="CD64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smtClean="0">
              <a:solidFill>
                <a:srgbClr val="CD6400"/>
              </a:solidFill>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13</a:t>
            </a:fld>
            <a:endParaRPr lang="en-US"/>
          </a:p>
        </p:txBody>
      </p:sp>
    </p:spTree>
    <p:extLst>
      <p:ext uri="{BB962C8B-B14F-4D97-AF65-F5344CB8AC3E}">
        <p14:creationId xmlns:p14="http://schemas.microsoft.com/office/powerpoint/2010/main" val="1018858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17</a:t>
            </a:fld>
            <a:endParaRPr lang="en-US"/>
          </a:p>
        </p:txBody>
      </p:sp>
    </p:spTree>
    <p:extLst>
      <p:ext uri="{BB962C8B-B14F-4D97-AF65-F5344CB8AC3E}">
        <p14:creationId xmlns:p14="http://schemas.microsoft.com/office/powerpoint/2010/main" val="1142639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26</a:t>
            </a:fld>
            <a:endParaRPr lang="en-US"/>
          </a:p>
        </p:txBody>
      </p:sp>
    </p:spTree>
    <p:extLst>
      <p:ext uri="{BB962C8B-B14F-4D97-AF65-F5344CB8AC3E}">
        <p14:creationId xmlns:p14="http://schemas.microsoft.com/office/powerpoint/2010/main" val="248098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A6BBA-DFAB-499E-AB76-5058E3818ED2}" type="datetime1">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C064-F0E4-4170-BFBD-B12083269420}" type="datetime1">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A2B-6BE2-4FD3-95EB-E60D7362362E}" type="datetime1">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0066"/>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CFE622-8825-48B4-8B0B-E8605C9B719F}" type="datetime1">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lvl1pPr>
              <a:defRPr>
                <a:solidFill>
                  <a:schemeClr val="bg1"/>
                </a:solidFill>
              </a:defRPr>
            </a:lvl1pPr>
          </a:lstStyle>
          <a:p>
            <a:fld id="{7DB72B6B-351E-47F5-8A9F-408C781D2328}" type="slidenum">
              <a:rPr lang="en-US" smtClean="0"/>
              <a:pPr/>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3672386395"/>
              </p:ext>
            </p:extLst>
          </p:nvPr>
        </p:nvGraphicFramePr>
        <p:xfrm>
          <a:off x="8458200" y="71438"/>
          <a:ext cx="584200" cy="587375"/>
        </p:xfrm>
        <a:graphic>
          <a:graphicData uri="http://schemas.openxmlformats.org/presentationml/2006/ole">
            <mc:AlternateContent xmlns:mc="http://schemas.openxmlformats.org/markup-compatibility/2006">
              <mc:Choice xmlns:v="urn:schemas-microsoft-com:vml" Requires="v">
                <p:oleObj spid="_x0000_s11274"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71438"/>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AA129-B3D4-4F35-B437-DC98688F2983}" type="datetime1">
              <a:rPr lang="en-US" smtClean="0"/>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2FA56-1C71-4F2C-B1C3-4D74F78F6969}" type="datetime1">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7DC30-7A5F-49A0-85BB-D1AD647CA31C}" type="datetime1">
              <a:rPr lang="en-US" smtClean="0"/>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0B5C-AB95-4F40-ABFE-C82C5FB72FBA}" type="datetime1">
              <a:rPr lang="en-US" smtClean="0"/>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7350-5D50-4692-BB32-4C605819F64D}" type="datetime1">
              <a:rPr lang="en-US" smtClean="0"/>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09FFD-B59A-4BC7-B9A2-CC076DD352DD}" type="datetime1">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7FE2A-1051-4156-B7A8-895E043D0E35}" type="datetime1">
              <a:rPr lang="en-US" smtClean="0"/>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0078D-BFE1-428A-906C-87BED459DE36}" type="datetime1">
              <a:rPr lang="en-US" smtClean="0"/>
              <a:t>3/22/2019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00006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png"/><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1</a:t>
            </a:fld>
            <a:endParaRPr lang="en-US" dirty="0"/>
          </a:p>
        </p:txBody>
      </p:sp>
      <p:sp>
        <p:nvSpPr>
          <p:cNvPr id="2" name="Content Placeholder 1"/>
          <p:cNvSpPr>
            <a:spLocks noGrp="1"/>
          </p:cNvSpPr>
          <p:nvPr>
            <p:ph idx="1"/>
          </p:nvPr>
        </p:nvSpPr>
        <p:spPr/>
        <p:txBody>
          <a:bodyPr/>
          <a:lstStyle/>
          <a:p>
            <a:pPr marL="0" indent="0" algn="ctr">
              <a:buNone/>
            </a:pPr>
            <a:r>
              <a:rPr lang="en-US" b="1" dirty="0" smtClean="0"/>
              <a:t>DIGITAL ELECTRONICS</a:t>
            </a:r>
          </a:p>
          <a:p>
            <a:pPr marL="0" indent="0" algn="ctr">
              <a:buNone/>
            </a:pPr>
            <a:endParaRPr lang="en-US" b="1" dirty="0" smtClean="0"/>
          </a:p>
          <a:p>
            <a:pPr marL="0" indent="0" algn="ctr">
              <a:buNone/>
            </a:pPr>
            <a:r>
              <a:rPr lang="en-US" b="1" dirty="0" smtClean="0">
                <a:solidFill>
                  <a:srgbClr val="003399"/>
                </a:solidFill>
              </a:rPr>
              <a:t>CHAPTER-5</a:t>
            </a:r>
            <a:r>
              <a:rPr lang="en-US" b="1" smtClean="0">
                <a:solidFill>
                  <a:srgbClr val="003399"/>
                </a:solidFill>
              </a:rPr>
              <a:t>: LOGIC </a:t>
            </a:r>
            <a:r>
              <a:rPr lang="en-US" b="1" dirty="0" smtClean="0">
                <a:solidFill>
                  <a:srgbClr val="003399"/>
                </a:solidFill>
              </a:rPr>
              <a:t>GATES</a:t>
            </a:r>
            <a:endParaRPr lang="en-US" b="1" dirty="0">
              <a:solidFill>
                <a:srgbClr val="003399"/>
              </a:solidFill>
            </a:endParaRPr>
          </a:p>
          <a:p>
            <a:pPr marL="0" indent="0" algn="ctr">
              <a:buNone/>
            </a:pPr>
            <a:endParaRPr lang="en-US" dirty="0" smtClean="0"/>
          </a:p>
          <a:p>
            <a:pPr marL="0" indent="0">
              <a:buNone/>
            </a:pPr>
            <a:r>
              <a:rPr lang="en-US" sz="2400" b="1" dirty="0" smtClean="0"/>
              <a:t>Reference:</a:t>
            </a:r>
          </a:p>
          <a:p>
            <a:pPr lvl="0"/>
            <a:r>
              <a:rPr lang="en-IN" sz="2400" dirty="0" err="1"/>
              <a:t>Malvino</a:t>
            </a:r>
            <a:r>
              <a:rPr lang="en-IN" sz="2400" dirty="0"/>
              <a:t> and Leach, Digital Principles &amp; applications, 7</a:t>
            </a:r>
            <a:r>
              <a:rPr lang="en-IN" sz="2400" baseline="30000" dirty="0"/>
              <a:t>th</a:t>
            </a:r>
            <a:r>
              <a:rPr lang="en-IN" sz="2400" dirty="0"/>
              <a:t> edition, TMH, 2010</a:t>
            </a:r>
            <a:endParaRPr lang="en-US" sz="2400" dirty="0"/>
          </a:p>
          <a:p>
            <a:pPr lvl="0"/>
            <a:r>
              <a:rPr lang="en-IN" sz="2400" dirty="0"/>
              <a:t>Morris Mano, “Digital design”,</a:t>
            </a:r>
            <a:r>
              <a:rPr lang="en-IN" sz="2400" i="1" dirty="0"/>
              <a:t> </a:t>
            </a:r>
            <a:r>
              <a:rPr lang="en-IN" sz="2400" dirty="0"/>
              <a:t>Prentice Hall of India, Third Edition.</a:t>
            </a:r>
            <a:endParaRPr lang="en-US" sz="2400" dirty="0"/>
          </a:p>
          <a:p>
            <a:pPr marL="0" indent="0">
              <a:buNone/>
            </a:pPr>
            <a:endParaRPr lang="en-US" dirty="0" smtClean="0"/>
          </a:p>
          <a:p>
            <a:pPr marL="0" indent="0" algn="ctr">
              <a:buNone/>
            </a:pPr>
            <a:endParaRPr lang="en-IN" dirty="0"/>
          </a:p>
        </p:txBody>
      </p:sp>
      <p:sp>
        <p:nvSpPr>
          <p:cNvPr id="6" name="Title 5"/>
          <p:cNvSpPr>
            <a:spLocks noGrp="1"/>
          </p:cNvSpPr>
          <p:nvPr>
            <p:ph type="title"/>
          </p:nvPr>
        </p:nvSpPr>
        <p:spPr/>
        <p:txBody>
          <a:bodyPr/>
          <a:lstStyle/>
          <a:p>
            <a:r>
              <a:rPr lang="en-US" dirty="0" smtClean="0"/>
              <a:t>PART-II</a:t>
            </a:r>
            <a:endParaRPr lang="en-IN" dirty="0"/>
          </a:p>
        </p:txBody>
      </p:sp>
    </p:spTree>
    <p:extLst>
      <p:ext uri="{BB962C8B-B14F-4D97-AF65-F5344CB8AC3E}">
        <p14:creationId xmlns:p14="http://schemas.microsoft.com/office/powerpoint/2010/main" val="3860484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10</a:t>
            </a:fld>
            <a:endParaRPr lang="en-US" dirty="0"/>
          </a:p>
        </p:txBody>
      </p:sp>
      <p:sp>
        <p:nvSpPr>
          <p:cNvPr id="6" name="Title 2"/>
          <p:cNvSpPr>
            <a:spLocks noGrp="1"/>
          </p:cNvSpPr>
          <p:nvPr>
            <p:ph type="title"/>
          </p:nvPr>
        </p:nvSpPr>
        <p:spPr>
          <a:xfrm>
            <a:off x="944217" y="-152400"/>
            <a:ext cx="8229600" cy="827087"/>
          </a:xfrm>
        </p:spPr>
        <p:txBody>
          <a:bodyPr/>
          <a:lstStyle/>
          <a:p>
            <a:r>
              <a:rPr lang="en-US" dirty="0" smtClean="0"/>
              <a:t>Logic Gates</a:t>
            </a:r>
            <a:endParaRPr lang="en-US" dirty="0"/>
          </a:p>
        </p:txBody>
      </p:sp>
      <p:sp>
        <p:nvSpPr>
          <p:cNvPr id="2" name="Rectangle 1"/>
          <p:cNvSpPr/>
          <p:nvPr/>
        </p:nvSpPr>
        <p:spPr>
          <a:xfrm>
            <a:off x="457200" y="990600"/>
            <a:ext cx="8458200" cy="830997"/>
          </a:xfrm>
          <a:prstGeom prst="rect">
            <a:avLst/>
          </a:prstGeom>
        </p:spPr>
        <p:txBody>
          <a:bodyPr wrap="square">
            <a:spAutoFit/>
          </a:bodyPr>
          <a:lstStyle/>
          <a:p>
            <a:r>
              <a:rPr lang="en-IN" sz="2400" dirty="0">
                <a:solidFill>
                  <a:srgbClr val="CD6400"/>
                </a:solidFill>
              </a:rPr>
              <a:t>XOR Gate or Exclusive OR gate</a:t>
            </a:r>
            <a:r>
              <a:rPr lang="en-IN" sz="2400" b="1" dirty="0">
                <a:solidFill>
                  <a:srgbClr val="002060"/>
                </a:solidFill>
              </a:rPr>
              <a:t>: </a:t>
            </a:r>
            <a:r>
              <a:rPr lang="en-IN" sz="2400" dirty="0" smtClean="0">
                <a:solidFill>
                  <a:srgbClr val="002060"/>
                </a:solidFill>
              </a:rPr>
              <a:t> </a:t>
            </a:r>
            <a:r>
              <a:rPr lang="en-IN" sz="2400" dirty="0">
                <a:solidFill>
                  <a:srgbClr val="002060"/>
                </a:solidFill>
              </a:rPr>
              <a:t>output is HIGH only when any one of the input is HIGH. </a:t>
            </a:r>
            <a:r>
              <a:rPr lang="en-IN" sz="2400" dirty="0" smtClean="0">
                <a:solidFill>
                  <a:srgbClr val="002060"/>
                </a:solidFill>
              </a:rPr>
              <a:t> (inequality comparator)</a:t>
            </a:r>
            <a:endParaRPr lang="en-IN" sz="2400" dirty="0">
              <a:solidFill>
                <a:srgbClr val="00206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648830067"/>
              </p:ext>
            </p:extLst>
          </p:nvPr>
        </p:nvGraphicFramePr>
        <p:xfrm>
          <a:off x="3076575" y="2667000"/>
          <a:ext cx="2257425" cy="838200"/>
        </p:xfrm>
        <a:graphic>
          <a:graphicData uri="http://schemas.openxmlformats.org/presentationml/2006/ole">
            <mc:AlternateContent xmlns:mc="http://schemas.openxmlformats.org/markup-compatibility/2006">
              <mc:Choice xmlns:v="urn:schemas-microsoft-com:vml" Requires="v">
                <p:oleObj spid="_x0000_s4353" r:id="rId3" imgW="2057400" imgH="553212" progId="SmartDraw.2">
                  <p:embed/>
                </p:oleObj>
              </mc:Choice>
              <mc:Fallback>
                <p:oleObj r:id="rId3" imgW="2057400" imgH="553212"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2667000"/>
                        <a:ext cx="2257425" cy="838200"/>
                      </a:xfrm>
                      <a:prstGeom prst="rect">
                        <a:avLst/>
                      </a:prstGeom>
                      <a:noFill/>
                    </p:spPr>
                  </p:pic>
                </p:oleObj>
              </mc:Fallback>
            </mc:AlternateContent>
          </a:graphicData>
        </a:graphic>
      </p:graphicFrame>
      <p:sp>
        <p:nvSpPr>
          <p:cNvPr id="8" name="TextBox 7"/>
          <p:cNvSpPr txBox="1"/>
          <p:nvPr/>
        </p:nvSpPr>
        <p:spPr>
          <a:xfrm>
            <a:off x="473764" y="3581400"/>
            <a:ext cx="8289235" cy="1938992"/>
          </a:xfrm>
          <a:prstGeom prst="rect">
            <a:avLst/>
          </a:prstGeom>
          <a:noFill/>
        </p:spPr>
        <p:txBody>
          <a:bodyPr wrap="square" rtlCol="0">
            <a:spAutoFit/>
          </a:bodyPr>
          <a:lstStyle/>
          <a:p>
            <a:pPr algn="just"/>
            <a:r>
              <a:rPr lang="en-IN" sz="2400" dirty="0">
                <a:solidFill>
                  <a:srgbClr val="CD6400"/>
                </a:solidFill>
              </a:rPr>
              <a:t>XNOR Gate or Exclusive NOR Gate</a:t>
            </a:r>
            <a:r>
              <a:rPr lang="en-IN" sz="2400" dirty="0"/>
              <a:t>: </a:t>
            </a:r>
            <a:r>
              <a:rPr lang="en-IN" sz="2400" dirty="0" smtClean="0"/>
              <a:t>complementary </a:t>
            </a:r>
            <a:r>
              <a:rPr lang="en-IN" sz="2400" dirty="0"/>
              <a:t>of XOR </a:t>
            </a:r>
            <a:r>
              <a:rPr lang="en-IN" sz="2400" dirty="0" smtClean="0"/>
              <a:t>operation.</a:t>
            </a:r>
          </a:p>
          <a:p>
            <a:pPr algn="just"/>
            <a:r>
              <a:rPr lang="en-IN" sz="2400" dirty="0" smtClean="0"/>
              <a:t> </a:t>
            </a:r>
            <a:r>
              <a:rPr lang="en-IN" sz="2400" dirty="0"/>
              <a:t>The output of XNOR gate is High, when all the inputs are identical; otherwise it is low.</a:t>
            </a:r>
          </a:p>
          <a:p>
            <a:pPr algn="just"/>
            <a:endParaRPr lang="en-IN" sz="2400" dirty="0"/>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1518400982"/>
              </p:ext>
            </p:extLst>
          </p:nvPr>
        </p:nvGraphicFramePr>
        <p:xfrm>
          <a:off x="3048000" y="5257800"/>
          <a:ext cx="2286000" cy="836235"/>
        </p:xfrm>
        <a:graphic>
          <a:graphicData uri="http://schemas.openxmlformats.org/presentationml/2006/ole">
            <mc:AlternateContent xmlns:mc="http://schemas.openxmlformats.org/markup-compatibility/2006">
              <mc:Choice xmlns:v="urn:schemas-microsoft-com:vml" Requires="v">
                <p:oleObj spid="_x0000_s4354" r:id="rId5" imgW="1993392" imgH="635508" progId="SmartDraw.2">
                  <p:embed/>
                </p:oleObj>
              </mc:Choice>
              <mc:Fallback>
                <p:oleObj r:id="rId5" imgW="1993392" imgH="635508" progId="SmartDraw.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257800"/>
                        <a:ext cx="2286000" cy="836235"/>
                      </a:xfrm>
                      <a:prstGeom prst="rect">
                        <a:avLst/>
                      </a:prstGeom>
                      <a:noFill/>
                    </p:spPr>
                  </p:pic>
                </p:oleObj>
              </mc:Fallback>
            </mc:AlternateContent>
          </a:graphicData>
        </a:graphic>
      </p:graphicFrame>
    </p:spTree>
    <p:extLst>
      <p:ext uri="{BB962C8B-B14F-4D97-AF65-F5344CB8AC3E}">
        <p14:creationId xmlns:p14="http://schemas.microsoft.com/office/powerpoint/2010/main" val="1847369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11</a:t>
            </a:fld>
            <a:endParaRPr lang="en-US" dirty="0"/>
          </a:p>
        </p:txBody>
      </p:sp>
      <p:sp>
        <p:nvSpPr>
          <p:cNvPr id="5" name="Content Placeholder 4"/>
          <p:cNvSpPr>
            <a:spLocks noGrp="1"/>
          </p:cNvSpPr>
          <p:nvPr>
            <p:ph idx="1"/>
          </p:nvPr>
        </p:nvSpPr>
        <p:spPr>
          <a:xfrm>
            <a:off x="457200" y="1066800"/>
            <a:ext cx="8229600" cy="4525963"/>
          </a:xfrm>
        </p:spPr>
        <p:txBody>
          <a:bodyPr/>
          <a:lstStyle/>
          <a:p>
            <a:pPr marL="0" indent="0">
              <a:buNone/>
            </a:pPr>
            <a:endParaRPr lang="en-IN" b="1" dirty="0" smtClean="0">
              <a:solidFill>
                <a:srgbClr val="A85000"/>
              </a:solidFill>
            </a:endParaRPr>
          </a:p>
          <a:p>
            <a:pPr marL="0" indent="0">
              <a:buNone/>
            </a:pPr>
            <a:endParaRPr lang="en-IN" b="1" dirty="0">
              <a:solidFill>
                <a:srgbClr val="A85000"/>
              </a:solidFill>
            </a:endParaRPr>
          </a:p>
          <a:p>
            <a:pPr marL="0" indent="0">
              <a:buNone/>
            </a:pPr>
            <a:r>
              <a:rPr lang="en-IN" b="1" dirty="0" smtClean="0">
                <a:solidFill>
                  <a:srgbClr val="A85000"/>
                </a:solidFill>
              </a:rPr>
              <a:t>Types </a:t>
            </a:r>
            <a:r>
              <a:rPr lang="en-IN" b="1" dirty="0">
                <a:solidFill>
                  <a:srgbClr val="A85000"/>
                </a:solidFill>
              </a:rPr>
              <a:t>of Digital Circuits: </a:t>
            </a:r>
            <a:endParaRPr lang="en-IN" b="1" dirty="0" smtClean="0">
              <a:solidFill>
                <a:srgbClr val="A85000"/>
              </a:solidFill>
            </a:endParaRPr>
          </a:p>
          <a:p>
            <a:pPr marL="0" indent="0">
              <a:buNone/>
            </a:pPr>
            <a:endParaRPr lang="en-IN" dirty="0">
              <a:solidFill>
                <a:srgbClr val="A85000"/>
              </a:solidFill>
            </a:endParaRPr>
          </a:p>
          <a:p>
            <a:pPr lvl="0"/>
            <a:r>
              <a:rPr lang="en-IN" sz="2400" dirty="0" smtClean="0">
                <a:solidFill>
                  <a:srgbClr val="002060"/>
                </a:solidFill>
              </a:rPr>
              <a:t>Combinational </a:t>
            </a:r>
            <a:r>
              <a:rPr lang="en-IN" sz="2400" dirty="0">
                <a:solidFill>
                  <a:srgbClr val="002060"/>
                </a:solidFill>
              </a:rPr>
              <a:t>Digital </a:t>
            </a:r>
            <a:r>
              <a:rPr lang="en-IN" sz="2400" dirty="0" smtClean="0">
                <a:solidFill>
                  <a:srgbClr val="002060"/>
                </a:solidFill>
              </a:rPr>
              <a:t>Circuits</a:t>
            </a:r>
          </a:p>
          <a:p>
            <a:pPr lvl="0"/>
            <a:endParaRPr lang="en-US" sz="2400" dirty="0">
              <a:solidFill>
                <a:srgbClr val="002060"/>
              </a:solidFill>
            </a:endParaRPr>
          </a:p>
          <a:p>
            <a:r>
              <a:rPr lang="en-IN" sz="2400" dirty="0">
                <a:solidFill>
                  <a:srgbClr val="002060"/>
                </a:solidFill>
              </a:rPr>
              <a:t>Sequential Digital Circuits</a:t>
            </a:r>
          </a:p>
          <a:p>
            <a:pPr lvl="0"/>
            <a:endParaRPr lang="en-IN" sz="2400" dirty="0">
              <a:solidFill>
                <a:srgbClr val="002060"/>
              </a:solidFill>
            </a:endParaRPr>
          </a:p>
          <a:p>
            <a:endParaRPr lang="en-IN"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1607915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12</a:t>
            </a:fld>
            <a:endParaRPr lang="en-US" dirty="0"/>
          </a:p>
        </p:txBody>
      </p:sp>
      <p:sp>
        <p:nvSpPr>
          <p:cNvPr id="5" name="Content Placeholder 4"/>
          <p:cNvSpPr>
            <a:spLocks noGrp="1"/>
          </p:cNvSpPr>
          <p:nvPr>
            <p:ph idx="1"/>
          </p:nvPr>
        </p:nvSpPr>
        <p:spPr>
          <a:xfrm>
            <a:off x="457200" y="1066800"/>
            <a:ext cx="8229600" cy="4525963"/>
          </a:xfrm>
        </p:spPr>
        <p:txBody>
          <a:bodyPr/>
          <a:lstStyle/>
          <a:p>
            <a:pPr marL="0" indent="0">
              <a:buNone/>
            </a:pPr>
            <a:endParaRPr lang="en-IN" b="1" dirty="0" smtClean="0">
              <a:solidFill>
                <a:srgbClr val="A85000"/>
              </a:solidFill>
            </a:endParaRPr>
          </a:p>
          <a:p>
            <a:pPr marL="0" indent="0">
              <a:buNone/>
            </a:pPr>
            <a:endParaRPr lang="en-IN" b="1" dirty="0">
              <a:solidFill>
                <a:srgbClr val="A85000"/>
              </a:solidFill>
            </a:endParaRPr>
          </a:p>
          <a:p>
            <a:pPr lvl="0"/>
            <a:endParaRPr lang="en-IN" sz="2400" dirty="0">
              <a:solidFill>
                <a:srgbClr val="002060"/>
              </a:solidFill>
            </a:endParaRPr>
          </a:p>
          <a:p>
            <a:endParaRPr lang="en-IN"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2971800" cy="1524000"/>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001837"/>
            <a:ext cx="3808730" cy="2417763"/>
          </a:xfrm>
          <a:prstGeom prst="rect">
            <a:avLst/>
          </a:prstGeom>
          <a:noFill/>
          <a:ln>
            <a:noFill/>
          </a:ln>
        </p:spPr>
      </p:pic>
      <p:sp>
        <p:nvSpPr>
          <p:cNvPr id="2" name="TextBox 1"/>
          <p:cNvSpPr txBox="1"/>
          <p:nvPr/>
        </p:nvSpPr>
        <p:spPr>
          <a:xfrm>
            <a:off x="1384300" y="5121965"/>
            <a:ext cx="6705600" cy="369332"/>
          </a:xfrm>
          <a:prstGeom prst="rect">
            <a:avLst/>
          </a:prstGeom>
          <a:noFill/>
        </p:spPr>
        <p:txBody>
          <a:bodyPr wrap="square" rtlCol="0">
            <a:spAutoFit/>
          </a:bodyPr>
          <a:lstStyle/>
          <a:p>
            <a:r>
              <a:rPr lang="en-US" dirty="0" smtClean="0"/>
              <a:t>Figure (a) Combinational Circuit    (b) Sequential circuit</a:t>
            </a:r>
            <a:endParaRPr lang="en-IN" dirty="0"/>
          </a:p>
        </p:txBody>
      </p:sp>
      <p:sp>
        <p:nvSpPr>
          <p:cNvPr id="3" name="TextBox 2"/>
          <p:cNvSpPr txBox="1"/>
          <p:nvPr/>
        </p:nvSpPr>
        <p:spPr>
          <a:xfrm>
            <a:off x="1524000" y="4191000"/>
            <a:ext cx="533400" cy="369332"/>
          </a:xfrm>
          <a:prstGeom prst="rect">
            <a:avLst/>
          </a:prstGeom>
          <a:noFill/>
        </p:spPr>
        <p:txBody>
          <a:bodyPr wrap="square" rtlCol="0">
            <a:spAutoFit/>
          </a:bodyPr>
          <a:lstStyle/>
          <a:p>
            <a:r>
              <a:rPr lang="en-US" dirty="0" smtClean="0"/>
              <a:t>(a)</a:t>
            </a:r>
            <a:endParaRPr lang="en-IN" dirty="0"/>
          </a:p>
        </p:txBody>
      </p:sp>
      <p:sp>
        <p:nvSpPr>
          <p:cNvPr id="10" name="TextBox 9"/>
          <p:cNvSpPr txBox="1"/>
          <p:nvPr/>
        </p:nvSpPr>
        <p:spPr>
          <a:xfrm>
            <a:off x="6019800" y="4375666"/>
            <a:ext cx="447558" cy="369332"/>
          </a:xfrm>
          <a:prstGeom prst="rect">
            <a:avLst/>
          </a:prstGeom>
          <a:noFill/>
        </p:spPr>
        <p:txBody>
          <a:bodyPr wrap="none" rtlCol="0">
            <a:spAutoFit/>
          </a:bodyPr>
          <a:lstStyle/>
          <a:p>
            <a:r>
              <a:rPr lang="en-US" dirty="0" smtClean="0"/>
              <a:t>(b)</a:t>
            </a:r>
            <a:endParaRPr lang="en-IN" dirty="0"/>
          </a:p>
        </p:txBody>
      </p:sp>
      <p:sp>
        <p:nvSpPr>
          <p:cNvPr id="9"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338277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p:sp>
        <p:nvSpPr>
          <p:cNvPr id="5" name="Content Placeholder 4"/>
          <p:cNvSpPr>
            <a:spLocks noGrp="1"/>
          </p:cNvSpPr>
          <p:nvPr>
            <p:ph idx="1"/>
          </p:nvPr>
        </p:nvSpPr>
        <p:spPr>
          <a:xfrm>
            <a:off x="480391" y="1447800"/>
            <a:ext cx="8394700" cy="4525963"/>
          </a:xfrm>
        </p:spPr>
        <p:txBody>
          <a:bodyPr>
            <a:normAutofit fontScale="25000" lnSpcReduction="20000"/>
          </a:bodyPr>
          <a:lstStyle/>
          <a:p>
            <a:pPr marL="0" indent="0">
              <a:buNone/>
            </a:pPr>
            <a:r>
              <a:rPr lang="en-IN" sz="9600" b="1" dirty="0" smtClean="0">
                <a:solidFill>
                  <a:srgbClr val="002060"/>
                </a:solidFill>
              </a:rPr>
              <a:t>Elements </a:t>
            </a:r>
            <a:r>
              <a:rPr lang="en-IN" sz="9600" b="1" dirty="0">
                <a:solidFill>
                  <a:srgbClr val="002060"/>
                </a:solidFill>
              </a:rPr>
              <a:t>of combinational </a:t>
            </a:r>
            <a:r>
              <a:rPr lang="en-IN" sz="9600" b="1" dirty="0" smtClean="0">
                <a:solidFill>
                  <a:srgbClr val="002060"/>
                </a:solidFill>
              </a:rPr>
              <a:t>logic:</a:t>
            </a:r>
          </a:p>
          <a:p>
            <a:pPr marL="0" indent="0">
              <a:buNone/>
            </a:pPr>
            <a:endParaRPr lang="en-IN" sz="8800" b="1" dirty="0">
              <a:solidFill>
                <a:srgbClr val="002060"/>
              </a:solidFill>
            </a:endParaRPr>
          </a:p>
          <a:p>
            <a:pPr lvl="0" algn="just"/>
            <a:r>
              <a:rPr lang="en-IN" sz="9600" dirty="0" smtClean="0">
                <a:solidFill>
                  <a:srgbClr val="003399"/>
                </a:solidFill>
              </a:rPr>
              <a:t>Literal</a:t>
            </a:r>
            <a:endParaRPr lang="en-IN" sz="9600" dirty="0" smtClean="0">
              <a:solidFill>
                <a:srgbClr val="CD6400"/>
              </a:solidFill>
            </a:endParaRPr>
          </a:p>
          <a:p>
            <a:pPr marL="0" lvl="0" indent="0" algn="just">
              <a:buNone/>
            </a:pPr>
            <a:r>
              <a:rPr lang="en-IN" sz="8800" dirty="0">
                <a:solidFill>
                  <a:srgbClr val="CD6400"/>
                </a:solidFill>
              </a:rPr>
              <a:t> </a:t>
            </a:r>
            <a:r>
              <a:rPr lang="en-IN" sz="8800" dirty="0" smtClean="0">
                <a:solidFill>
                  <a:srgbClr val="CD6400"/>
                </a:solidFill>
              </a:rPr>
              <a:t>    </a:t>
            </a:r>
            <a:r>
              <a:rPr lang="en-IN" sz="8800" dirty="0" smtClean="0"/>
              <a:t>Ex-</a:t>
            </a:r>
            <a:r>
              <a:rPr lang="en-IN" sz="8800" dirty="0" smtClean="0">
                <a:solidFill>
                  <a:srgbClr val="CD6400"/>
                </a:solidFill>
              </a:rPr>
              <a:t> </a:t>
            </a:r>
            <a:r>
              <a:rPr lang="en-IN" sz="8800" dirty="0">
                <a:solidFill>
                  <a:srgbClr val="CD6400"/>
                </a:solidFill>
              </a:rPr>
              <a:t>X and X’ are both literals. Similarly ABCD’ consists of 4 </a:t>
            </a:r>
            <a:endParaRPr lang="en-IN" sz="8800" dirty="0" smtClean="0">
              <a:solidFill>
                <a:srgbClr val="CD6400"/>
              </a:solidFill>
            </a:endParaRPr>
          </a:p>
          <a:p>
            <a:pPr marL="0" lvl="0" indent="0" algn="just">
              <a:buNone/>
            </a:pPr>
            <a:r>
              <a:rPr lang="en-IN" sz="8800" dirty="0">
                <a:solidFill>
                  <a:srgbClr val="CD6400"/>
                </a:solidFill>
              </a:rPr>
              <a:t> </a:t>
            </a:r>
            <a:r>
              <a:rPr lang="en-IN" sz="8800" dirty="0" smtClean="0">
                <a:solidFill>
                  <a:srgbClr val="CD6400"/>
                </a:solidFill>
              </a:rPr>
              <a:t>     literals </a:t>
            </a:r>
            <a:r>
              <a:rPr lang="en-IN" sz="8800" dirty="0">
                <a:solidFill>
                  <a:srgbClr val="CD6400"/>
                </a:solidFill>
              </a:rPr>
              <a:t>A,B,C and D</a:t>
            </a:r>
            <a:r>
              <a:rPr lang="en-IN" sz="8800" dirty="0" smtClean="0">
                <a:solidFill>
                  <a:srgbClr val="CD6400"/>
                </a:solidFill>
              </a:rPr>
              <a:t>’.</a:t>
            </a:r>
          </a:p>
          <a:p>
            <a:pPr marL="0" lvl="0" indent="0" algn="just">
              <a:buNone/>
            </a:pPr>
            <a:endParaRPr lang="en-IN" sz="8800" dirty="0">
              <a:solidFill>
                <a:srgbClr val="CD6400"/>
              </a:solidFill>
            </a:endParaRPr>
          </a:p>
          <a:p>
            <a:pPr lvl="0" algn="just"/>
            <a:r>
              <a:rPr lang="en-IN" sz="9600" dirty="0">
                <a:solidFill>
                  <a:srgbClr val="003399"/>
                </a:solidFill>
              </a:rPr>
              <a:t>Product </a:t>
            </a:r>
            <a:r>
              <a:rPr lang="en-IN" sz="9600" dirty="0" smtClean="0">
                <a:solidFill>
                  <a:srgbClr val="003399"/>
                </a:solidFill>
              </a:rPr>
              <a:t>term</a:t>
            </a:r>
          </a:p>
          <a:p>
            <a:pPr marL="0" lvl="0" indent="0" algn="just">
              <a:buNone/>
            </a:pPr>
            <a:r>
              <a:rPr lang="en-IN" sz="9600" dirty="0"/>
              <a:t> </a:t>
            </a:r>
            <a:r>
              <a:rPr lang="en-IN" sz="9600" dirty="0" smtClean="0"/>
              <a:t>     </a:t>
            </a:r>
            <a:r>
              <a:rPr lang="en-IN" sz="8800" dirty="0" smtClean="0"/>
              <a:t>Ex- </a:t>
            </a:r>
            <a:r>
              <a:rPr lang="en-IN" sz="8800" dirty="0">
                <a:solidFill>
                  <a:srgbClr val="CD6400"/>
                </a:solidFill>
              </a:rPr>
              <a:t>X, XY’, XYZ are the product terms when X,Y,Z are </a:t>
            </a:r>
            <a:r>
              <a:rPr lang="en-IN" sz="8800" dirty="0" smtClean="0">
                <a:solidFill>
                  <a:srgbClr val="CD6400"/>
                </a:solidFill>
              </a:rPr>
              <a:t>Boolean</a:t>
            </a:r>
          </a:p>
          <a:p>
            <a:pPr marL="0" lvl="0" indent="0" algn="just">
              <a:buNone/>
            </a:pPr>
            <a:r>
              <a:rPr lang="en-IN" sz="8800" dirty="0">
                <a:solidFill>
                  <a:srgbClr val="CD6400"/>
                </a:solidFill>
              </a:rPr>
              <a:t> </a:t>
            </a:r>
            <a:r>
              <a:rPr lang="en-IN" sz="8800" dirty="0" smtClean="0">
                <a:solidFill>
                  <a:srgbClr val="CD6400"/>
                </a:solidFill>
              </a:rPr>
              <a:t>       variables.</a:t>
            </a:r>
          </a:p>
          <a:p>
            <a:pPr marL="0" lvl="0" indent="0" algn="just">
              <a:buNone/>
            </a:pPr>
            <a:endParaRPr lang="en-IN" sz="8800" dirty="0">
              <a:solidFill>
                <a:srgbClr val="CD6400"/>
              </a:solidFill>
            </a:endParaRPr>
          </a:p>
          <a:p>
            <a:pPr lvl="0" algn="just"/>
            <a:r>
              <a:rPr lang="en-IN" sz="9600" dirty="0">
                <a:solidFill>
                  <a:srgbClr val="003399"/>
                </a:solidFill>
              </a:rPr>
              <a:t>Sum </a:t>
            </a:r>
            <a:r>
              <a:rPr lang="en-IN" sz="9600" dirty="0" smtClean="0">
                <a:solidFill>
                  <a:srgbClr val="003399"/>
                </a:solidFill>
              </a:rPr>
              <a:t>term</a:t>
            </a:r>
            <a:endParaRPr lang="en-IN" sz="9600" dirty="0">
              <a:solidFill>
                <a:srgbClr val="CD6400"/>
              </a:solidFill>
            </a:endParaRPr>
          </a:p>
          <a:p>
            <a:pPr marL="0" lvl="0" indent="0" algn="just">
              <a:buNone/>
            </a:pPr>
            <a:r>
              <a:rPr lang="en-IN" sz="9600" dirty="0">
                <a:solidFill>
                  <a:srgbClr val="CD6400"/>
                </a:solidFill>
              </a:rPr>
              <a:t> </a:t>
            </a:r>
            <a:r>
              <a:rPr lang="en-IN" sz="9600" dirty="0" smtClean="0">
                <a:solidFill>
                  <a:srgbClr val="CD6400"/>
                </a:solidFill>
              </a:rPr>
              <a:t>    </a:t>
            </a:r>
            <a:r>
              <a:rPr lang="en-IN" sz="8800" dirty="0" smtClean="0"/>
              <a:t>Ex-</a:t>
            </a:r>
            <a:r>
              <a:rPr lang="en-IN" sz="8800" dirty="0" smtClean="0">
                <a:solidFill>
                  <a:srgbClr val="CD6400"/>
                </a:solidFill>
              </a:rPr>
              <a:t> </a:t>
            </a:r>
            <a:r>
              <a:rPr lang="en-IN" sz="8800" dirty="0">
                <a:solidFill>
                  <a:srgbClr val="CD6400"/>
                </a:solidFill>
              </a:rPr>
              <a:t>X+Y’, X+Y+Z are the sum terms when X,Y,Z are </a:t>
            </a:r>
            <a:endParaRPr lang="en-IN" sz="8800" dirty="0" smtClean="0">
              <a:solidFill>
                <a:srgbClr val="CD6400"/>
              </a:solidFill>
            </a:endParaRPr>
          </a:p>
          <a:p>
            <a:pPr marL="0" lvl="0" indent="0" algn="just">
              <a:buNone/>
            </a:pPr>
            <a:r>
              <a:rPr lang="en-IN" sz="8800" dirty="0">
                <a:solidFill>
                  <a:srgbClr val="CD6400"/>
                </a:solidFill>
              </a:rPr>
              <a:t> </a:t>
            </a:r>
            <a:r>
              <a:rPr lang="en-IN" sz="8800" dirty="0" smtClean="0">
                <a:solidFill>
                  <a:srgbClr val="CD6400"/>
                </a:solidFill>
              </a:rPr>
              <a:t>    Boolean </a:t>
            </a:r>
            <a:r>
              <a:rPr lang="en-IN" sz="8800" dirty="0">
                <a:solidFill>
                  <a:srgbClr val="CD6400"/>
                </a:solidFill>
              </a:rPr>
              <a:t>variables.</a:t>
            </a:r>
          </a:p>
          <a:p>
            <a:endParaRPr lang="en-IN" sz="9600"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393734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14</a:t>
            </a:fld>
            <a:endParaRPr lang="en-US" dirty="0"/>
          </a:p>
        </p:txBody>
      </p:sp>
      <p:sp>
        <p:nvSpPr>
          <p:cNvPr id="5" name="Content Placeholder 4"/>
          <p:cNvSpPr>
            <a:spLocks noGrp="1"/>
          </p:cNvSpPr>
          <p:nvPr>
            <p:ph idx="1"/>
          </p:nvPr>
        </p:nvSpPr>
        <p:spPr>
          <a:xfrm>
            <a:off x="457200" y="1219200"/>
            <a:ext cx="8229600" cy="4525963"/>
          </a:xfrm>
        </p:spPr>
        <p:txBody>
          <a:bodyPr>
            <a:normAutofit/>
          </a:bodyPr>
          <a:lstStyle/>
          <a:p>
            <a:pPr marL="0" lvl="0" indent="0" algn="just">
              <a:buNone/>
            </a:pPr>
            <a:r>
              <a:rPr lang="en-US" sz="2000" dirty="0" smtClean="0">
                <a:solidFill>
                  <a:srgbClr val="FF0000"/>
                </a:solidFill>
              </a:rPr>
              <a:t>Continued……..</a:t>
            </a:r>
          </a:p>
          <a:p>
            <a:pPr marL="0" lvl="0" indent="0" algn="just">
              <a:buNone/>
            </a:pPr>
            <a:endParaRPr lang="en-IN" sz="2000" dirty="0" smtClean="0">
              <a:solidFill>
                <a:srgbClr val="FF0000"/>
              </a:solidFill>
            </a:endParaRPr>
          </a:p>
          <a:p>
            <a:pPr lvl="0" algn="just"/>
            <a:r>
              <a:rPr lang="en-IN" sz="2600" dirty="0" smtClean="0">
                <a:solidFill>
                  <a:srgbClr val="003399"/>
                </a:solidFill>
              </a:rPr>
              <a:t>Sum </a:t>
            </a:r>
            <a:r>
              <a:rPr lang="en-IN" sz="2600" dirty="0">
                <a:solidFill>
                  <a:srgbClr val="003399"/>
                </a:solidFill>
              </a:rPr>
              <a:t>of products (SOP): </a:t>
            </a:r>
            <a:r>
              <a:rPr lang="en-IN" sz="2200" dirty="0" smtClean="0">
                <a:solidFill>
                  <a:srgbClr val="CD6400"/>
                </a:solidFill>
              </a:rPr>
              <a:t>Each </a:t>
            </a:r>
            <a:r>
              <a:rPr lang="en-IN" sz="2200" dirty="0">
                <a:solidFill>
                  <a:srgbClr val="CD6400"/>
                </a:solidFill>
              </a:rPr>
              <a:t>product term is the logical AND of literals</a:t>
            </a:r>
            <a:r>
              <a:rPr lang="en-IN" sz="2200" dirty="0" smtClean="0">
                <a:solidFill>
                  <a:srgbClr val="CD6400"/>
                </a:solidFill>
              </a:rPr>
              <a:t>.</a:t>
            </a:r>
          </a:p>
          <a:p>
            <a:pPr marL="0" lvl="0" indent="0" algn="just">
              <a:buNone/>
            </a:pPr>
            <a:r>
              <a:rPr lang="en-IN" sz="2200" dirty="0">
                <a:solidFill>
                  <a:srgbClr val="CD6400"/>
                </a:solidFill>
              </a:rPr>
              <a:t> </a:t>
            </a:r>
            <a:r>
              <a:rPr lang="en-IN" sz="2200" dirty="0" smtClean="0">
                <a:solidFill>
                  <a:srgbClr val="CD6400"/>
                </a:solidFill>
              </a:rPr>
              <a:t>    Ex:  </a:t>
            </a:r>
            <a:r>
              <a:rPr lang="en-IN" sz="2200" dirty="0">
                <a:solidFill>
                  <a:srgbClr val="CD6400"/>
                </a:solidFill>
              </a:rPr>
              <a:t>Y+XY’+XYZ </a:t>
            </a:r>
            <a:endParaRPr lang="en-IN" sz="2200" dirty="0" smtClean="0">
              <a:solidFill>
                <a:srgbClr val="CD6400"/>
              </a:solidFill>
            </a:endParaRPr>
          </a:p>
          <a:p>
            <a:pPr lvl="0" algn="just"/>
            <a:endParaRPr lang="en-IN" sz="2400" dirty="0">
              <a:solidFill>
                <a:srgbClr val="CD6400"/>
              </a:solidFill>
            </a:endParaRPr>
          </a:p>
          <a:p>
            <a:pPr lvl="0" algn="just"/>
            <a:r>
              <a:rPr lang="en-IN" sz="2600" dirty="0">
                <a:solidFill>
                  <a:srgbClr val="003399"/>
                </a:solidFill>
              </a:rPr>
              <a:t>Products of Sums (POS): </a:t>
            </a:r>
            <a:r>
              <a:rPr lang="en-IN" sz="2200" dirty="0" smtClean="0">
                <a:solidFill>
                  <a:srgbClr val="CD6400"/>
                </a:solidFill>
              </a:rPr>
              <a:t>Each </a:t>
            </a:r>
            <a:r>
              <a:rPr lang="en-IN" sz="2200" dirty="0">
                <a:solidFill>
                  <a:srgbClr val="CD6400"/>
                </a:solidFill>
              </a:rPr>
              <a:t>sum term is the logical OR of literals. </a:t>
            </a:r>
            <a:endParaRPr lang="en-IN" sz="2200" dirty="0" smtClean="0">
              <a:solidFill>
                <a:srgbClr val="CD6400"/>
              </a:solidFill>
            </a:endParaRPr>
          </a:p>
          <a:p>
            <a:pPr marL="0" lvl="0" indent="0" algn="just">
              <a:buNone/>
            </a:pPr>
            <a:r>
              <a:rPr lang="en-IN" sz="2200" dirty="0">
                <a:solidFill>
                  <a:srgbClr val="CD6400"/>
                </a:solidFill>
              </a:rPr>
              <a:t> </a:t>
            </a:r>
            <a:r>
              <a:rPr lang="en-IN" sz="2200" dirty="0" smtClean="0">
                <a:solidFill>
                  <a:srgbClr val="CD6400"/>
                </a:solidFill>
              </a:rPr>
              <a:t>     Ex: (X+Y</a:t>
            </a:r>
            <a:r>
              <a:rPr lang="en-IN" sz="2200" dirty="0">
                <a:solidFill>
                  <a:srgbClr val="CD6400"/>
                </a:solidFill>
              </a:rPr>
              <a:t>’)((X’Y+Z)(</a:t>
            </a:r>
            <a:r>
              <a:rPr lang="en-IN" sz="2200" dirty="0" smtClean="0">
                <a:solidFill>
                  <a:srgbClr val="CD6400"/>
                </a:solidFill>
              </a:rPr>
              <a:t>X+Y+Z</a:t>
            </a:r>
            <a:r>
              <a:rPr lang="en-IN" sz="2200" dirty="0" smtClean="0">
                <a:solidFill>
                  <a:srgbClr val="CD6400"/>
                </a:solidFill>
              </a:rPr>
              <a:t>))</a:t>
            </a:r>
            <a:endParaRPr lang="en-IN" sz="2200" dirty="0" smtClean="0">
              <a:solidFill>
                <a:srgbClr val="CD6400"/>
              </a:solidFill>
            </a:endParaRPr>
          </a:p>
          <a:p>
            <a:pPr lvl="0" algn="just"/>
            <a:endParaRPr lang="en-IN" sz="2400" dirty="0">
              <a:solidFill>
                <a:srgbClr val="CD6400"/>
              </a:solidFill>
            </a:endParaRPr>
          </a:p>
          <a:p>
            <a:pPr lvl="0" algn="just"/>
            <a:endParaRPr lang="en-IN" sz="2400" dirty="0">
              <a:solidFill>
                <a:srgbClr val="CD6400"/>
              </a:solidFill>
            </a:endParaRPr>
          </a:p>
          <a:p>
            <a:endParaRPr lang="en-IN"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3804557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15</a:t>
            </a:fld>
            <a:endParaRPr lang="en-US" dirty="0"/>
          </a:p>
        </p:txBody>
      </p:sp>
      <p:sp>
        <p:nvSpPr>
          <p:cNvPr id="5" name="Content Placeholder 4"/>
          <p:cNvSpPr>
            <a:spLocks noGrp="1"/>
          </p:cNvSpPr>
          <p:nvPr>
            <p:ph idx="1"/>
          </p:nvPr>
        </p:nvSpPr>
        <p:spPr>
          <a:xfrm>
            <a:off x="417443" y="1447800"/>
            <a:ext cx="8470900" cy="4525963"/>
          </a:xfrm>
        </p:spPr>
        <p:txBody>
          <a:bodyPr>
            <a:normAutofit lnSpcReduction="10000"/>
          </a:bodyPr>
          <a:lstStyle/>
          <a:p>
            <a:pPr marL="0" indent="0" algn="just">
              <a:buNone/>
            </a:pPr>
            <a:r>
              <a:rPr lang="en-US" sz="2000" dirty="0">
                <a:solidFill>
                  <a:srgbClr val="FF0000"/>
                </a:solidFill>
              </a:rPr>
              <a:t>Continued……..</a:t>
            </a:r>
          </a:p>
          <a:p>
            <a:pPr marL="0" lvl="0" indent="0" algn="just">
              <a:buNone/>
            </a:pPr>
            <a:endParaRPr lang="en-IN" sz="2400" dirty="0" smtClean="0"/>
          </a:p>
          <a:p>
            <a:pPr lvl="0" algn="just"/>
            <a:r>
              <a:rPr lang="en-IN" sz="2600" dirty="0" smtClean="0">
                <a:solidFill>
                  <a:srgbClr val="003399"/>
                </a:solidFill>
              </a:rPr>
              <a:t>Canonical </a:t>
            </a:r>
            <a:r>
              <a:rPr lang="en-IN" sz="2600" dirty="0">
                <a:solidFill>
                  <a:srgbClr val="003399"/>
                </a:solidFill>
              </a:rPr>
              <a:t>form</a:t>
            </a:r>
            <a:r>
              <a:rPr lang="en-IN" sz="2600" dirty="0"/>
              <a:t>: </a:t>
            </a:r>
            <a:r>
              <a:rPr lang="en-IN" sz="2200" dirty="0" smtClean="0">
                <a:solidFill>
                  <a:srgbClr val="CD641E"/>
                </a:solidFill>
              </a:rPr>
              <a:t>Canonical </a:t>
            </a:r>
            <a:r>
              <a:rPr lang="en-IN" sz="2200" dirty="0">
                <a:solidFill>
                  <a:srgbClr val="CD641E"/>
                </a:solidFill>
              </a:rPr>
              <a:t>is defined as “conforming to a general rule”. </a:t>
            </a:r>
            <a:r>
              <a:rPr lang="en-IN" sz="2200" dirty="0" smtClean="0">
                <a:solidFill>
                  <a:srgbClr val="CD641E"/>
                </a:solidFill>
              </a:rPr>
              <a:t>(Standard form)</a:t>
            </a:r>
          </a:p>
          <a:p>
            <a:pPr marL="0" lvl="0" indent="0" algn="just">
              <a:buNone/>
            </a:pPr>
            <a:r>
              <a:rPr lang="en-US" sz="2200" dirty="0">
                <a:solidFill>
                  <a:srgbClr val="CD641E"/>
                </a:solidFill>
              </a:rPr>
              <a:t> </a:t>
            </a:r>
            <a:r>
              <a:rPr lang="en-US" sz="2200" dirty="0" smtClean="0">
                <a:solidFill>
                  <a:srgbClr val="CD641E"/>
                </a:solidFill>
              </a:rPr>
              <a:t>    All the literals exist either complimented or non complimented form</a:t>
            </a:r>
            <a:r>
              <a:rPr lang="en-US" sz="2400" dirty="0" smtClean="0">
                <a:solidFill>
                  <a:srgbClr val="CD641E"/>
                </a:solidFill>
              </a:rPr>
              <a:t>.</a:t>
            </a:r>
          </a:p>
          <a:p>
            <a:pPr marL="0" lvl="0" indent="0" algn="just">
              <a:buNone/>
            </a:pPr>
            <a:endParaRPr lang="en-IN" sz="2400" dirty="0" smtClean="0">
              <a:solidFill>
                <a:srgbClr val="CD641E"/>
              </a:solidFill>
            </a:endParaRPr>
          </a:p>
          <a:p>
            <a:pPr lvl="0" algn="just"/>
            <a:r>
              <a:rPr lang="en-IN" sz="2600" dirty="0" smtClean="0">
                <a:solidFill>
                  <a:srgbClr val="003399"/>
                </a:solidFill>
              </a:rPr>
              <a:t>Canonical </a:t>
            </a:r>
            <a:r>
              <a:rPr lang="en-IN" sz="2600" dirty="0">
                <a:solidFill>
                  <a:srgbClr val="003399"/>
                </a:solidFill>
              </a:rPr>
              <a:t>Sum of Products</a:t>
            </a:r>
            <a:r>
              <a:rPr lang="en-IN" sz="2600" dirty="0" smtClean="0"/>
              <a:t>:</a:t>
            </a:r>
          </a:p>
          <a:p>
            <a:pPr marL="0" lvl="0" indent="0" algn="just">
              <a:buNone/>
            </a:pPr>
            <a:r>
              <a:rPr lang="en-US" sz="2400" dirty="0" smtClean="0">
                <a:solidFill>
                  <a:srgbClr val="CD641E"/>
                </a:solidFill>
              </a:rPr>
              <a:t>     </a:t>
            </a:r>
            <a:r>
              <a:rPr lang="en-US" sz="2200" dirty="0" smtClean="0">
                <a:solidFill>
                  <a:srgbClr val="CD641E"/>
                </a:solidFill>
              </a:rPr>
              <a:t>Ex: f(A,B,C)= A’B’C+A’BC’+A’BC+ABC’</a:t>
            </a:r>
          </a:p>
          <a:p>
            <a:pPr marL="0" lvl="0" indent="0" algn="just">
              <a:buNone/>
            </a:pPr>
            <a:endParaRPr lang="en-US" sz="2400" dirty="0">
              <a:solidFill>
                <a:srgbClr val="CD641E"/>
              </a:solidFill>
            </a:endParaRPr>
          </a:p>
          <a:p>
            <a:pPr algn="just"/>
            <a:r>
              <a:rPr lang="en-IN" sz="2600" dirty="0">
                <a:solidFill>
                  <a:srgbClr val="003399"/>
                </a:solidFill>
              </a:rPr>
              <a:t>Canonical Product of Sums</a:t>
            </a:r>
            <a:r>
              <a:rPr lang="en-IN" sz="2600" dirty="0" smtClean="0">
                <a:solidFill>
                  <a:srgbClr val="003399"/>
                </a:solidFill>
              </a:rPr>
              <a:t>:</a:t>
            </a:r>
          </a:p>
          <a:p>
            <a:pPr marL="0" indent="0" algn="just">
              <a:buNone/>
            </a:pPr>
            <a:r>
              <a:rPr lang="en-US" sz="2600" dirty="0">
                <a:solidFill>
                  <a:srgbClr val="003399"/>
                </a:solidFill>
              </a:rPr>
              <a:t> </a:t>
            </a:r>
            <a:r>
              <a:rPr lang="en-US" sz="2600" dirty="0" smtClean="0">
                <a:solidFill>
                  <a:srgbClr val="003399"/>
                </a:solidFill>
              </a:rPr>
              <a:t>    </a:t>
            </a:r>
            <a:r>
              <a:rPr lang="en-US" sz="2200" dirty="0" smtClean="0">
                <a:solidFill>
                  <a:srgbClr val="CD641E"/>
                </a:solidFill>
              </a:rPr>
              <a:t>Ex: f( X,Y)=(X+Y’)(X+Y</a:t>
            </a:r>
            <a:r>
              <a:rPr lang="en-US" sz="2200" dirty="0" smtClean="0">
                <a:solidFill>
                  <a:srgbClr val="CD641E"/>
                </a:solidFill>
              </a:rPr>
              <a:t>)(</a:t>
            </a:r>
            <a:r>
              <a:rPr lang="en-US" sz="2200" err="1">
                <a:solidFill>
                  <a:srgbClr val="CD641E"/>
                </a:solidFill>
              </a:rPr>
              <a:t>X</a:t>
            </a:r>
            <a:r>
              <a:rPr lang="en-US" sz="2200" smtClean="0">
                <a:solidFill>
                  <a:srgbClr val="CD641E"/>
                </a:solidFill>
              </a:rPr>
              <a:t>’+</a:t>
            </a:r>
            <a:r>
              <a:rPr lang="en-US" sz="2200" dirty="0" err="1">
                <a:solidFill>
                  <a:srgbClr val="CD641E"/>
                </a:solidFill>
              </a:rPr>
              <a:t>Y</a:t>
            </a:r>
            <a:r>
              <a:rPr lang="en-US" sz="2200" smtClean="0">
                <a:solidFill>
                  <a:srgbClr val="CD641E"/>
                </a:solidFill>
              </a:rPr>
              <a:t>)</a:t>
            </a:r>
            <a:endParaRPr lang="en-IN" sz="2200" dirty="0">
              <a:solidFill>
                <a:srgbClr val="CD641E"/>
              </a:solidFill>
            </a:endParaRPr>
          </a:p>
          <a:p>
            <a:pPr algn="just"/>
            <a:endParaRPr lang="en-IN" dirty="0"/>
          </a:p>
        </p:txBody>
      </p:sp>
      <p:sp>
        <p:nvSpPr>
          <p:cNvPr id="7"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Digital circuits</a:t>
            </a:r>
            <a:endParaRPr lang="en-US" dirty="0"/>
          </a:p>
        </p:txBody>
      </p:sp>
    </p:spTree>
    <p:extLst>
      <p:ext uri="{BB962C8B-B14F-4D97-AF65-F5344CB8AC3E}">
        <p14:creationId xmlns:p14="http://schemas.microsoft.com/office/powerpoint/2010/main" val="1789591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16</a:t>
            </a:fld>
            <a:endParaRPr lang="en-US" dirty="0"/>
          </a:p>
        </p:txBody>
      </p:sp>
      <p:sp>
        <p:nvSpPr>
          <p:cNvPr id="5" name="Content Placeholder 4"/>
          <p:cNvSpPr>
            <a:spLocks noGrp="1"/>
          </p:cNvSpPr>
          <p:nvPr>
            <p:ph idx="1"/>
          </p:nvPr>
        </p:nvSpPr>
        <p:spPr>
          <a:xfrm>
            <a:off x="457200" y="1066800"/>
            <a:ext cx="8229600" cy="4525963"/>
          </a:xfrm>
        </p:spPr>
        <p:txBody>
          <a:bodyPr>
            <a:normAutofit/>
          </a:bodyPr>
          <a:lstStyle/>
          <a:p>
            <a:pPr marL="0" indent="0" algn="just">
              <a:buNone/>
            </a:pPr>
            <a:r>
              <a:rPr lang="en-US" sz="2400" dirty="0">
                <a:solidFill>
                  <a:srgbClr val="FF0000"/>
                </a:solidFill>
              </a:rPr>
              <a:t>Continued……..</a:t>
            </a:r>
          </a:p>
          <a:p>
            <a:pPr lvl="0" algn="just"/>
            <a:endParaRPr lang="en-IN" dirty="0" smtClean="0">
              <a:solidFill>
                <a:srgbClr val="003399"/>
              </a:solidFill>
            </a:endParaRPr>
          </a:p>
          <a:p>
            <a:pPr marL="0" lvl="0" indent="0" algn="just">
              <a:buNone/>
            </a:pPr>
            <a:endParaRPr lang="en-IN" dirty="0"/>
          </a:p>
          <a:p>
            <a:pPr lvl="0" algn="just"/>
            <a:r>
              <a:rPr lang="en-IN" sz="2400" dirty="0" err="1">
                <a:solidFill>
                  <a:srgbClr val="003399"/>
                </a:solidFill>
              </a:rPr>
              <a:t>Minterm</a:t>
            </a:r>
            <a:r>
              <a:rPr lang="en-IN" sz="3200" dirty="0">
                <a:solidFill>
                  <a:srgbClr val="003399"/>
                </a:solidFill>
              </a:rPr>
              <a:t>:</a:t>
            </a:r>
            <a:r>
              <a:rPr lang="en-IN" sz="2400" dirty="0">
                <a:solidFill>
                  <a:srgbClr val="CD6400"/>
                </a:solidFill>
              </a:rPr>
              <a:t> </a:t>
            </a:r>
            <a:r>
              <a:rPr lang="en-IN" sz="2200" dirty="0">
                <a:solidFill>
                  <a:srgbClr val="CD6400"/>
                </a:solidFill>
              </a:rPr>
              <a:t>Each </a:t>
            </a:r>
            <a:r>
              <a:rPr lang="en-IN" sz="2200" dirty="0">
                <a:solidFill>
                  <a:srgbClr val="003399"/>
                </a:solidFill>
              </a:rPr>
              <a:t>product</a:t>
            </a:r>
            <a:r>
              <a:rPr lang="en-IN" sz="2200" dirty="0">
                <a:solidFill>
                  <a:srgbClr val="CD6400"/>
                </a:solidFill>
              </a:rPr>
              <a:t> term in the </a:t>
            </a:r>
            <a:r>
              <a:rPr lang="en-IN" sz="2200" dirty="0" smtClean="0">
                <a:solidFill>
                  <a:srgbClr val="CD6400"/>
                </a:solidFill>
              </a:rPr>
              <a:t>standard (canonical) </a:t>
            </a:r>
            <a:r>
              <a:rPr lang="en-IN" sz="2200" dirty="0">
                <a:solidFill>
                  <a:srgbClr val="003399"/>
                </a:solidFill>
              </a:rPr>
              <a:t>SOP</a:t>
            </a:r>
            <a:r>
              <a:rPr lang="en-IN" sz="2200" dirty="0">
                <a:solidFill>
                  <a:srgbClr val="CD6400"/>
                </a:solidFill>
              </a:rPr>
              <a:t> expression.</a:t>
            </a:r>
          </a:p>
          <a:p>
            <a:pPr lvl="0" algn="just"/>
            <a:endParaRPr lang="en-US" sz="2400" dirty="0">
              <a:solidFill>
                <a:srgbClr val="CD6400"/>
              </a:solidFill>
            </a:endParaRPr>
          </a:p>
          <a:p>
            <a:pPr algn="just"/>
            <a:r>
              <a:rPr lang="en-IN" sz="2400" dirty="0" err="1">
                <a:solidFill>
                  <a:srgbClr val="003399"/>
                </a:solidFill>
              </a:rPr>
              <a:t>Maxterm</a:t>
            </a:r>
            <a:r>
              <a:rPr lang="en-IN" sz="2400" dirty="0"/>
              <a:t>: </a:t>
            </a:r>
            <a:r>
              <a:rPr lang="en-IN" sz="2200" dirty="0">
                <a:solidFill>
                  <a:srgbClr val="CD641E"/>
                </a:solidFill>
              </a:rPr>
              <a:t>Each </a:t>
            </a:r>
            <a:r>
              <a:rPr lang="en-IN" sz="2200" dirty="0">
                <a:solidFill>
                  <a:srgbClr val="003399"/>
                </a:solidFill>
              </a:rPr>
              <a:t>sum</a:t>
            </a:r>
            <a:r>
              <a:rPr lang="en-IN" sz="2200" dirty="0">
                <a:solidFill>
                  <a:srgbClr val="CD641E"/>
                </a:solidFill>
              </a:rPr>
              <a:t> term in the </a:t>
            </a:r>
            <a:r>
              <a:rPr lang="en-IN" sz="2200" dirty="0" smtClean="0">
                <a:solidFill>
                  <a:srgbClr val="CD641E"/>
                </a:solidFill>
              </a:rPr>
              <a:t>standard (canonical) </a:t>
            </a:r>
            <a:r>
              <a:rPr lang="en-IN" sz="2200" dirty="0">
                <a:solidFill>
                  <a:srgbClr val="003399"/>
                </a:solidFill>
              </a:rPr>
              <a:t>POS</a:t>
            </a:r>
            <a:r>
              <a:rPr lang="en-IN" sz="2200" dirty="0">
                <a:solidFill>
                  <a:srgbClr val="CD641E"/>
                </a:solidFill>
              </a:rPr>
              <a:t> expression</a:t>
            </a:r>
            <a:endParaRPr lang="en-IN" sz="2200" dirty="0"/>
          </a:p>
          <a:p>
            <a:pPr algn="just"/>
            <a:endParaRPr lang="en-IN" sz="2600" dirty="0">
              <a:solidFill>
                <a:srgbClr val="CD6400"/>
              </a:solidFill>
            </a:endParaRPr>
          </a:p>
        </p:txBody>
      </p:sp>
      <p:sp>
        <p:nvSpPr>
          <p:cNvPr id="6"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t>Logic Gates</a:t>
            </a:r>
            <a:endParaRPr lang="en-US" dirty="0"/>
          </a:p>
        </p:txBody>
      </p:sp>
    </p:spTree>
    <p:extLst>
      <p:ext uri="{BB962C8B-B14F-4D97-AF65-F5344CB8AC3E}">
        <p14:creationId xmlns:p14="http://schemas.microsoft.com/office/powerpoint/2010/main" val="3603670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17</a:t>
            </a:fld>
            <a:endParaRPr lang="en-US" dirty="0"/>
          </a:p>
        </p:txBody>
      </p:sp>
      <p:sp>
        <p:nvSpPr>
          <p:cNvPr id="5" name="Title 1"/>
          <p:cNvSpPr>
            <a:spLocks noGrp="1"/>
          </p:cNvSpPr>
          <p:nvPr>
            <p:ph type="title"/>
          </p:nvPr>
        </p:nvSpPr>
        <p:spPr>
          <a:xfrm>
            <a:off x="469900" y="-76200"/>
            <a:ext cx="8826500" cy="827087"/>
          </a:xfrm>
        </p:spPr>
        <p:txBody>
          <a:bodyPr>
            <a:normAutofit fontScale="90000"/>
          </a:bodyPr>
          <a:lstStyle/>
          <a:p>
            <a:r>
              <a:rPr lang="en-US" sz="3000" dirty="0" smtClean="0"/>
              <a:t>Building logic circuits using Boolean expression</a:t>
            </a:r>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sz="2600" dirty="0" smtClean="0"/>
              <a:t>Examples of combinational circuits</a:t>
            </a: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
        <p:nvSpPr>
          <p:cNvPr id="7" name="Text Box 70"/>
          <p:cNvSpPr txBox="1"/>
          <p:nvPr/>
        </p:nvSpPr>
        <p:spPr>
          <a:xfrm>
            <a:off x="537367" y="1752600"/>
            <a:ext cx="8305800" cy="1143000"/>
          </a:xfrm>
          <a:prstGeom prst="rect">
            <a:avLst/>
          </a:prstGeom>
          <a:solidFill>
            <a:schemeClr val="bg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50000"/>
              </a:lnSpc>
              <a:spcAft>
                <a:spcPts val="1000"/>
              </a:spcAft>
            </a:pPr>
            <a:r>
              <a:rPr lang="en-US" sz="2200" dirty="0" smtClean="0">
                <a:solidFill>
                  <a:srgbClr val="A85000"/>
                </a:solidFill>
                <a:effectLst/>
                <a:latin typeface="Times New Roman"/>
                <a:ea typeface="Calibri"/>
                <a:cs typeface="Times New Roman"/>
              </a:rPr>
              <a:t>Draw </a:t>
            </a:r>
            <a:r>
              <a:rPr lang="en-US" sz="2200" dirty="0">
                <a:solidFill>
                  <a:srgbClr val="A85000"/>
                </a:solidFill>
                <a:effectLst/>
                <a:latin typeface="Times New Roman"/>
                <a:ea typeface="Calibri"/>
                <a:cs typeface="Times New Roman"/>
              </a:rPr>
              <a:t>the logic circuit for the Boolean expression. Y= </a:t>
            </a:r>
            <a:r>
              <a:rPr lang="en-US" sz="2200" dirty="0" smtClean="0">
                <a:solidFill>
                  <a:srgbClr val="A85000"/>
                </a:solidFill>
                <a:effectLst/>
                <a:latin typeface="Times New Roman"/>
                <a:ea typeface="Calibri"/>
                <a:cs typeface="Times New Roman"/>
              </a:rPr>
              <a:t>A’BC+AB’ C+ABC’. </a:t>
            </a:r>
            <a:endParaRPr lang="en-IN" sz="2200" dirty="0">
              <a:solidFill>
                <a:srgbClr val="A85000"/>
              </a:solidFill>
              <a:effectLst/>
              <a:ea typeface="Calibri"/>
              <a:cs typeface="Times New Roman"/>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908967" y="2998650"/>
            <a:ext cx="5562600" cy="2743200"/>
          </a:xfrm>
          <a:prstGeom prst="rect">
            <a:avLst/>
          </a:prstGeom>
          <a:noFill/>
          <a:ln>
            <a:noFill/>
          </a:ln>
        </p:spPr>
      </p:pic>
      <p:sp>
        <p:nvSpPr>
          <p:cNvPr id="2" name="TextBox 1"/>
          <p:cNvSpPr txBox="1"/>
          <p:nvPr/>
        </p:nvSpPr>
        <p:spPr>
          <a:xfrm>
            <a:off x="762000" y="5943600"/>
            <a:ext cx="3505200" cy="646331"/>
          </a:xfrm>
          <a:prstGeom prst="rect">
            <a:avLst/>
          </a:prstGeom>
          <a:noFill/>
        </p:spPr>
        <p:txBody>
          <a:bodyPr wrap="square" rtlCol="0">
            <a:spAutoFit/>
          </a:bodyPr>
          <a:lstStyle/>
          <a:p>
            <a:r>
              <a:rPr lang="en-US" dirty="0">
                <a:solidFill>
                  <a:srgbClr val="A85000"/>
                </a:solidFill>
                <a:latin typeface="Times New Roman"/>
                <a:ea typeface="Calibri"/>
                <a:cs typeface="Times New Roman"/>
              </a:rPr>
              <a:t>( </a:t>
            </a:r>
            <a:r>
              <a:rPr lang="en-US" dirty="0" smtClean="0">
                <a:solidFill>
                  <a:srgbClr val="A85000"/>
                </a:solidFill>
                <a:latin typeface="Times New Roman"/>
                <a:ea typeface="Calibri"/>
                <a:cs typeface="Times New Roman"/>
              </a:rPr>
              <a:t>Do </a:t>
            </a:r>
            <a:r>
              <a:rPr lang="en-US" dirty="0">
                <a:solidFill>
                  <a:srgbClr val="A85000"/>
                </a:solidFill>
                <a:latin typeface="Times New Roman"/>
                <a:ea typeface="Calibri"/>
                <a:cs typeface="Times New Roman"/>
              </a:rPr>
              <a:t>the reverse </a:t>
            </a:r>
            <a:r>
              <a:rPr lang="en-US" dirty="0" smtClean="0">
                <a:solidFill>
                  <a:srgbClr val="A85000"/>
                </a:solidFill>
                <a:latin typeface="Times New Roman"/>
                <a:ea typeface="Calibri"/>
                <a:cs typeface="Times New Roman"/>
              </a:rPr>
              <a:t>process  also)</a:t>
            </a:r>
            <a:endParaRPr lang="en-IN" dirty="0">
              <a:solidFill>
                <a:srgbClr val="A85000"/>
              </a:solidFill>
              <a:ea typeface="Calibri"/>
              <a:cs typeface="Times New Roman"/>
            </a:endParaRPr>
          </a:p>
          <a:p>
            <a:endParaRPr lang="en-IN" dirty="0"/>
          </a:p>
        </p:txBody>
      </p:sp>
    </p:spTree>
    <p:extLst>
      <p:ext uri="{BB962C8B-B14F-4D97-AF65-F5344CB8AC3E}">
        <p14:creationId xmlns:p14="http://schemas.microsoft.com/office/powerpoint/2010/main" val="14842614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18</a:t>
            </a:fld>
            <a:endParaRPr lang="en-US" dirty="0"/>
          </a:p>
        </p:txBody>
      </p:sp>
      <p:sp>
        <p:nvSpPr>
          <p:cNvPr id="5" name="Title 1"/>
          <p:cNvSpPr>
            <a:spLocks noGrp="1"/>
          </p:cNvSpPr>
          <p:nvPr>
            <p:ph type="title"/>
          </p:nvPr>
        </p:nvSpPr>
        <p:spPr>
          <a:xfrm>
            <a:off x="469900" y="-76200"/>
            <a:ext cx="8826500" cy="827087"/>
          </a:xfrm>
        </p:spPr>
        <p:txBody>
          <a:bodyPr>
            <a:normAutofit/>
          </a:bodyPr>
          <a:lstStyle/>
          <a:p>
            <a:r>
              <a:rPr lang="en-US" sz="3000" dirty="0" smtClean="0"/>
              <a:t>Combinational circuits</a:t>
            </a:r>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
        <p:nvSpPr>
          <p:cNvPr id="3" name="Content Placeholder 2"/>
          <p:cNvSpPr>
            <a:spLocks noGrp="1"/>
          </p:cNvSpPr>
          <p:nvPr>
            <p:ph idx="1"/>
          </p:nvPr>
        </p:nvSpPr>
        <p:spPr>
          <a:xfrm>
            <a:off x="457198" y="1066800"/>
            <a:ext cx="8229600" cy="4525963"/>
          </a:xfrm>
        </p:spPr>
        <p:txBody>
          <a:bodyPr/>
          <a:lstStyle/>
          <a:p>
            <a:r>
              <a:rPr lang="en-US" dirty="0" smtClean="0"/>
              <a:t>Half adder circuit</a:t>
            </a:r>
          </a:p>
          <a:p>
            <a:endParaRPr lang="en-US" dirty="0"/>
          </a:p>
          <a:p>
            <a:endParaRPr lang="en-US" dirty="0" smtClean="0"/>
          </a:p>
          <a:p>
            <a:endParaRPr lang="en-US" dirty="0"/>
          </a:p>
          <a:p>
            <a:endParaRPr lang="en-US" dirty="0" smtClean="0"/>
          </a:p>
          <a:p>
            <a:endParaRPr lang="en-IN"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745201097"/>
              </p:ext>
            </p:extLst>
          </p:nvPr>
        </p:nvGraphicFramePr>
        <p:xfrm>
          <a:off x="2667000" y="1828800"/>
          <a:ext cx="3200400" cy="1447800"/>
        </p:xfrm>
        <a:graphic>
          <a:graphicData uri="http://schemas.openxmlformats.org/presentationml/2006/ole">
            <mc:AlternateContent xmlns:mc="http://schemas.openxmlformats.org/markup-compatibility/2006">
              <mc:Choice xmlns:v="urn:schemas-microsoft-com:vml" Requires="v">
                <p:oleObj spid="_x0000_s8242" r:id="rId3" imgW="2340864" imgH="932688" progId="SmartDraw.2">
                  <p:embed/>
                </p:oleObj>
              </mc:Choice>
              <mc:Fallback>
                <p:oleObj r:id="rId3" imgW="2340864" imgH="93268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28800"/>
                        <a:ext cx="3200400" cy="1447800"/>
                      </a:xfrm>
                      <a:prstGeom prst="rect">
                        <a:avLst/>
                      </a:prstGeom>
                      <a:noFill/>
                    </p:spPr>
                  </p:pic>
                </p:oleObj>
              </mc:Fallback>
            </mc:AlternateContent>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12218388"/>
              </p:ext>
            </p:extLst>
          </p:nvPr>
        </p:nvGraphicFramePr>
        <p:xfrm>
          <a:off x="1828802" y="3482178"/>
          <a:ext cx="5029197" cy="2461422"/>
        </p:xfrm>
        <a:graphic>
          <a:graphicData uri="http://schemas.openxmlformats.org/drawingml/2006/table">
            <a:tbl>
              <a:tblPr firstRow="1" firstCol="1" bandRow="1">
                <a:tableStyleId>{5940675A-B579-460E-94D1-54222C63F5DA}</a:tableStyleId>
              </a:tblPr>
              <a:tblGrid>
                <a:gridCol w="1443590">
                  <a:extLst>
                    <a:ext uri="{9D8B030D-6E8A-4147-A177-3AD203B41FA5}">
                      <a16:colId xmlns:a16="http://schemas.microsoft.com/office/drawing/2014/main" val="20000"/>
                    </a:ext>
                  </a:extLst>
                </a:gridCol>
                <a:gridCol w="1594181">
                  <a:extLst>
                    <a:ext uri="{9D8B030D-6E8A-4147-A177-3AD203B41FA5}">
                      <a16:colId xmlns:a16="http://schemas.microsoft.com/office/drawing/2014/main" val="20001"/>
                    </a:ext>
                  </a:extLst>
                </a:gridCol>
                <a:gridCol w="1227224">
                  <a:extLst>
                    <a:ext uri="{9D8B030D-6E8A-4147-A177-3AD203B41FA5}">
                      <a16:colId xmlns:a16="http://schemas.microsoft.com/office/drawing/2014/main" val="20002"/>
                    </a:ext>
                  </a:extLst>
                </a:gridCol>
                <a:gridCol w="764202">
                  <a:extLst>
                    <a:ext uri="{9D8B030D-6E8A-4147-A177-3AD203B41FA5}">
                      <a16:colId xmlns:a16="http://schemas.microsoft.com/office/drawing/2014/main" val="20003"/>
                    </a:ext>
                  </a:extLst>
                </a:gridCol>
              </a:tblGrid>
              <a:tr h="410237">
                <a:tc gridSpan="2">
                  <a:txBody>
                    <a:bodyPr/>
                    <a:lstStyle/>
                    <a:p>
                      <a:pPr algn="ctr">
                        <a:lnSpc>
                          <a:spcPct val="115000"/>
                        </a:lnSpc>
                        <a:spcAft>
                          <a:spcPts val="0"/>
                        </a:spcAft>
                      </a:pPr>
                      <a:r>
                        <a:rPr lang="en-IN" sz="1800" dirty="0">
                          <a:effectLst/>
                        </a:rPr>
                        <a:t>Input </a:t>
                      </a:r>
                      <a:endParaRPr lang="en-IN" sz="1800" dirty="0">
                        <a:effectLst/>
                        <a:latin typeface="Calibri"/>
                        <a:ea typeface="Calibri"/>
                        <a:cs typeface="Times New Roman"/>
                      </a:endParaRPr>
                    </a:p>
                  </a:txBody>
                  <a:tcPr marL="68580" marR="68580" marT="0" marB="0"/>
                </a:tc>
                <a:tc hMerge="1">
                  <a:txBody>
                    <a:bodyPr/>
                    <a:lstStyle/>
                    <a:p>
                      <a:endParaRPr lang="en-IN"/>
                    </a:p>
                  </a:txBody>
                  <a:tcPr/>
                </a:tc>
                <a:tc gridSpan="2">
                  <a:txBody>
                    <a:bodyPr/>
                    <a:lstStyle/>
                    <a:p>
                      <a:pPr algn="ctr">
                        <a:lnSpc>
                          <a:spcPct val="115000"/>
                        </a:lnSpc>
                        <a:spcAft>
                          <a:spcPts val="0"/>
                        </a:spcAft>
                      </a:pPr>
                      <a:r>
                        <a:rPr lang="en-IN" sz="1800">
                          <a:effectLst/>
                        </a:rPr>
                        <a:t>Output</a:t>
                      </a:r>
                      <a:endParaRPr lang="en-IN" sz="1800">
                        <a:effectLst/>
                        <a:latin typeface="Calibri"/>
                        <a:ea typeface="Calibri"/>
                        <a:cs typeface="Times New Roman"/>
                      </a:endParaRPr>
                    </a:p>
                  </a:txBody>
                  <a:tcPr marL="68580" marR="68580" marT="0" marB="0"/>
                </a:tc>
                <a:tc hMerge="1">
                  <a:txBody>
                    <a:bodyPr/>
                    <a:lstStyle/>
                    <a:p>
                      <a:endParaRPr lang="en-IN"/>
                    </a:p>
                  </a:txBody>
                  <a:tcPr/>
                </a:tc>
                <a:extLst>
                  <a:ext uri="{0D108BD9-81ED-4DB2-BD59-A6C34878D82A}">
                    <a16:rowId xmlns:a16="http://schemas.microsoft.com/office/drawing/2014/main" val="10000"/>
                  </a:ext>
                </a:extLst>
              </a:tr>
              <a:tr h="410237">
                <a:tc>
                  <a:txBody>
                    <a:bodyPr/>
                    <a:lstStyle/>
                    <a:p>
                      <a:pPr algn="ctr">
                        <a:lnSpc>
                          <a:spcPct val="115000"/>
                        </a:lnSpc>
                        <a:spcAft>
                          <a:spcPts val="0"/>
                        </a:spcAft>
                      </a:pPr>
                      <a:r>
                        <a:rPr lang="en-IN" sz="1800" dirty="0" smtClean="0">
                          <a:effectLst/>
                        </a:rPr>
                        <a:t>A</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smtClean="0">
                          <a:effectLst/>
                        </a:rPr>
                        <a:t>B</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Sum </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Carry</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10237">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10237">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1</a:t>
                      </a:r>
                      <a:endParaRPr lang="en-IN" sz="1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10237">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0</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10237">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1</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a:effectLst/>
                        </a:rPr>
                        <a:t>0</a:t>
                      </a:r>
                      <a:endParaRPr lang="en-IN" sz="1800">
                        <a:effectLst/>
                        <a:latin typeface="Calibri"/>
                        <a:ea typeface="Calibri"/>
                        <a:cs typeface="Times New Roman"/>
                      </a:endParaRPr>
                    </a:p>
                  </a:txBody>
                  <a:tcPr marL="68580" marR="68580" marT="0" marB="0"/>
                </a:tc>
                <a:tc>
                  <a:txBody>
                    <a:bodyPr/>
                    <a:lstStyle/>
                    <a:p>
                      <a:pPr algn="ctr">
                        <a:lnSpc>
                          <a:spcPct val="115000"/>
                        </a:lnSpc>
                        <a:spcAft>
                          <a:spcPts val="0"/>
                        </a:spcAft>
                      </a:pPr>
                      <a:r>
                        <a:rPr lang="en-IN" sz="1800" dirty="0">
                          <a:effectLst/>
                        </a:rPr>
                        <a:t>1</a:t>
                      </a:r>
                      <a:endParaRPr lang="en-IN"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635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19</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2" name="Content Placeholder 1"/>
          <p:cNvSpPr>
            <a:spLocks noGrp="1"/>
          </p:cNvSpPr>
          <p:nvPr>
            <p:ph idx="1"/>
          </p:nvPr>
        </p:nvSpPr>
        <p:spPr/>
        <p:txBody>
          <a:bodyPr>
            <a:normAutofit/>
          </a:bodyPr>
          <a:lstStyle/>
          <a:p>
            <a:r>
              <a:rPr lang="en-US" sz="2000" dirty="0"/>
              <a:t>Sum= </a:t>
            </a:r>
            <a:r>
              <a:rPr lang="en-US" sz="2000" dirty="0" smtClean="0"/>
              <a:t>A’B+AB’ </a:t>
            </a:r>
            <a:r>
              <a:rPr lang="en-US" sz="2000" dirty="0"/>
              <a:t>=</a:t>
            </a:r>
            <a:r>
              <a:rPr lang="en-US" sz="2000" dirty="0" smtClean="0"/>
              <a:t>A XOR B                                                                                                   </a:t>
            </a:r>
            <a:endParaRPr lang="en-IN" sz="2000" dirty="0"/>
          </a:p>
          <a:p>
            <a:r>
              <a:rPr lang="en-US" sz="2000" dirty="0"/>
              <a:t>Carry= A.B </a:t>
            </a:r>
            <a:endParaRPr lang="en-IN" sz="20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3353974149"/>
              </p:ext>
            </p:extLst>
          </p:nvPr>
        </p:nvGraphicFramePr>
        <p:xfrm>
          <a:off x="609600" y="2667000"/>
          <a:ext cx="8229600" cy="2590800"/>
        </p:xfrm>
        <a:graphic>
          <a:graphicData uri="http://schemas.openxmlformats.org/presentationml/2006/ole">
            <mc:AlternateContent xmlns:mc="http://schemas.openxmlformats.org/markup-compatibility/2006">
              <mc:Choice xmlns:v="urn:schemas-microsoft-com:vml" Requires="v">
                <p:oleObj spid="_x0000_s9262" r:id="rId3" imgW="6883908" imgH="1876044" progId="SmartDraw.2">
                  <p:embed/>
                </p:oleObj>
              </mc:Choice>
              <mc:Fallback>
                <p:oleObj r:id="rId3" imgW="6883908" imgH="1876044"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67000"/>
                        <a:ext cx="8229600" cy="2590800"/>
                      </a:xfrm>
                      <a:prstGeom prst="rect">
                        <a:avLst/>
                      </a:prstGeom>
                      <a:noFill/>
                    </p:spPr>
                  </p:pic>
                </p:oleObj>
              </mc:Fallback>
            </mc:AlternateContent>
          </a:graphicData>
        </a:graphic>
      </p:graphicFrame>
      <p:sp>
        <p:nvSpPr>
          <p:cNvPr id="7" name="TextBox 6"/>
          <p:cNvSpPr txBox="1"/>
          <p:nvPr/>
        </p:nvSpPr>
        <p:spPr>
          <a:xfrm>
            <a:off x="304800" y="1143000"/>
            <a:ext cx="2209800" cy="369332"/>
          </a:xfrm>
          <a:prstGeom prst="rect">
            <a:avLst/>
          </a:prstGeom>
          <a:noFill/>
        </p:spPr>
        <p:txBody>
          <a:bodyPr wrap="square" rtlCol="0">
            <a:spAutoFit/>
          </a:bodyPr>
          <a:lstStyle/>
          <a:p>
            <a:r>
              <a:rPr lang="en-US" dirty="0" smtClean="0">
                <a:solidFill>
                  <a:srgbClr val="FF0000"/>
                </a:solidFill>
              </a:rPr>
              <a:t>Continued…….</a:t>
            </a:r>
            <a:endParaRPr lang="en-IN" dirty="0">
              <a:solidFill>
                <a:srgbClr val="FF0000"/>
              </a:solidFill>
            </a:endParaRPr>
          </a:p>
        </p:txBody>
      </p:sp>
    </p:spTree>
    <p:extLst>
      <p:ext uri="{BB962C8B-B14F-4D97-AF65-F5344CB8AC3E}">
        <p14:creationId xmlns:p14="http://schemas.microsoft.com/office/powerpoint/2010/main" val="190279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2</a:t>
            </a:fld>
            <a:endParaRPr lang="en-US" dirty="0"/>
          </a:p>
        </p:txBody>
      </p:sp>
      <p:sp>
        <p:nvSpPr>
          <p:cNvPr id="2" name="Content Placeholder 1"/>
          <p:cNvSpPr>
            <a:spLocks noGrp="1"/>
          </p:cNvSpPr>
          <p:nvPr>
            <p:ph idx="1"/>
          </p:nvPr>
        </p:nvSpPr>
        <p:spPr/>
        <p:txBody>
          <a:bodyPr/>
          <a:lstStyle/>
          <a:p>
            <a:pPr marL="0" indent="0" algn="ctr">
              <a:buNone/>
            </a:pPr>
            <a:r>
              <a:rPr lang="en-US" dirty="0" smtClean="0"/>
              <a:t>MODULE -2</a:t>
            </a:r>
          </a:p>
          <a:p>
            <a:pPr marL="0" indent="0" algn="ctr">
              <a:buNone/>
            </a:pPr>
            <a:endParaRPr lang="en-US" dirty="0"/>
          </a:p>
          <a:p>
            <a:pPr marL="0" indent="0" algn="ctr">
              <a:buNone/>
            </a:pPr>
            <a:endParaRPr lang="en-US" dirty="0" smtClean="0"/>
          </a:p>
          <a:p>
            <a:pPr marL="0" indent="0" algn="ctr">
              <a:buNone/>
            </a:pPr>
            <a:r>
              <a:rPr lang="en-US" sz="3600" b="1" dirty="0" smtClean="0"/>
              <a:t>LOGIC GATES</a:t>
            </a:r>
          </a:p>
          <a:p>
            <a:pPr marL="0" indent="0" algn="ctr">
              <a:buNone/>
            </a:pPr>
            <a:endParaRPr lang="en-US" dirty="0"/>
          </a:p>
          <a:p>
            <a:pPr marL="0" indent="0" algn="ctr">
              <a:buNone/>
            </a:pPr>
            <a:endParaRPr lang="en-US" dirty="0" smtClean="0"/>
          </a:p>
          <a:p>
            <a:pPr marL="0" indent="0" algn="ctr">
              <a:buNone/>
            </a:pPr>
            <a:endParaRPr lang="en-IN" dirty="0"/>
          </a:p>
        </p:txBody>
      </p:sp>
      <p:sp>
        <p:nvSpPr>
          <p:cNvPr id="6" name="Title 5"/>
          <p:cNvSpPr>
            <a:spLocks noGrp="1"/>
          </p:cNvSpPr>
          <p:nvPr>
            <p:ph type="title"/>
          </p:nvPr>
        </p:nvSpPr>
        <p:spPr/>
        <p:txBody>
          <a:bodyPr/>
          <a:lstStyle/>
          <a:p>
            <a:r>
              <a:rPr lang="en-US" dirty="0" smtClean="0"/>
              <a:t>Boolean Algebra &amp; Logic gates</a:t>
            </a:r>
            <a:endParaRPr lang="en-IN" dirty="0"/>
          </a:p>
        </p:txBody>
      </p:sp>
    </p:spTree>
    <p:extLst>
      <p:ext uri="{BB962C8B-B14F-4D97-AF65-F5344CB8AC3E}">
        <p14:creationId xmlns:p14="http://schemas.microsoft.com/office/powerpoint/2010/main" val="1928407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20</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
        <p:nvSpPr>
          <p:cNvPr id="2" name="Content Placeholder 1"/>
          <p:cNvSpPr>
            <a:spLocks noGrp="1"/>
          </p:cNvSpPr>
          <p:nvPr>
            <p:ph idx="1"/>
          </p:nvPr>
        </p:nvSpPr>
        <p:spPr>
          <a:xfrm>
            <a:off x="535382" y="1066800"/>
            <a:ext cx="8229600" cy="4525963"/>
          </a:xfrm>
        </p:spPr>
        <p:txBody>
          <a:bodyPr>
            <a:normAutofit/>
          </a:bodyPr>
          <a:lstStyle/>
          <a:p>
            <a:r>
              <a:rPr lang="en-US" sz="2400" dirty="0" smtClean="0"/>
              <a:t>Self test</a:t>
            </a:r>
          </a:p>
          <a:p>
            <a:pPr marL="0" indent="0">
              <a:buNone/>
            </a:pPr>
            <a:endParaRPr lang="en-US" sz="2400" dirty="0" smtClean="0"/>
          </a:p>
          <a:p>
            <a:pPr marL="457200" indent="-457200">
              <a:buFont typeface="+mj-lt"/>
              <a:buAutoNum type="arabicPeriod"/>
            </a:pPr>
            <a:r>
              <a:rPr lang="en-US" sz="2000" dirty="0" smtClean="0"/>
              <a:t>Show that NOR is a universal gate.</a:t>
            </a:r>
            <a:endParaRPr lang="en-IN" sz="2000" dirty="0" smtClean="0"/>
          </a:p>
          <a:p>
            <a:pPr marL="457200" indent="-457200">
              <a:buFont typeface="+mj-lt"/>
              <a:buAutoNum type="arabicPeriod"/>
            </a:pPr>
            <a:r>
              <a:rPr lang="en-IN" sz="2000" dirty="0" smtClean="0"/>
              <a:t>Draw </a:t>
            </a:r>
            <a:r>
              <a:rPr lang="en-IN" sz="2000" dirty="0"/>
              <a:t>the logic circuit for the Boolean expression. Y= BC+A’ C+AB’C</a:t>
            </a:r>
            <a:r>
              <a:rPr lang="en-IN" sz="2000" dirty="0">
                <a:solidFill>
                  <a:srgbClr val="CD641E"/>
                </a:solidFill>
              </a:rPr>
              <a:t>. </a:t>
            </a:r>
          </a:p>
          <a:p>
            <a:pPr marL="457200" indent="-457200">
              <a:buFont typeface="+mj-lt"/>
              <a:buAutoNum type="arabicPeriod"/>
            </a:pPr>
            <a:r>
              <a:rPr lang="en-US" sz="2200" dirty="0" smtClean="0"/>
              <a:t>Implement </a:t>
            </a:r>
            <a:r>
              <a:rPr lang="en-US" sz="2200" dirty="0"/>
              <a:t>the half adder circuit using </a:t>
            </a:r>
            <a:r>
              <a:rPr lang="en-US" sz="2200" dirty="0" smtClean="0"/>
              <a:t>XOR </a:t>
            </a:r>
            <a:r>
              <a:rPr lang="en-US" sz="2200" dirty="0"/>
              <a:t>gates</a:t>
            </a:r>
            <a:r>
              <a:rPr lang="en-US" sz="2200" dirty="0" smtClean="0"/>
              <a:t>.</a:t>
            </a:r>
          </a:p>
          <a:p>
            <a:pPr marL="457200" indent="-457200">
              <a:buFont typeface="+mj-lt"/>
              <a:buAutoNum type="arabicPeriod"/>
            </a:pPr>
            <a:r>
              <a:rPr lang="en-US" sz="2200" dirty="0" smtClean="0"/>
              <a:t>Implement the full adder circuit using logic gates.</a:t>
            </a:r>
            <a:endParaRPr lang="en-IN" sz="2200" dirty="0"/>
          </a:p>
        </p:txBody>
      </p:sp>
    </p:spTree>
    <p:extLst>
      <p:ext uri="{BB962C8B-B14F-4D97-AF65-F5344CB8AC3E}">
        <p14:creationId xmlns:p14="http://schemas.microsoft.com/office/powerpoint/2010/main" val="309047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91600" cy="4525963"/>
          </a:xfrm>
        </p:spPr>
        <p:txBody>
          <a:bodyPr>
            <a:normAutofit fontScale="25000" lnSpcReduction="20000"/>
          </a:bodyPr>
          <a:lstStyle/>
          <a:p>
            <a:pPr marL="0" indent="0" algn="ctr">
              <a:buNone/>
            </a:pPr>
            <a:r>
              <a:rPr lang="en-US" sz="11200" b="1" dirty="0"/>
              <a:t>Summary</a:t>
            </a:r>
            <a:endParaRPr lang="en-IN" sz="11200" dirty="0"/>
          </a:p>
          <a:p>
            <a:pPr algn="just"/>
            <a:r>
              <a:rPr lang="en-US" sz="8800" dirty="0"/>
              <a:t>Logic gates are fundamental building blocks of digital </a:t>
            </a:r>
            <a:r>
              <a:rPr lang="en-US" sz="8800" dirty="0" smtClean="0"/>
              <a:t>systems</a:t>
            </a:r>
          </a:p>
          <a:p>
            <a:pPr algn="just"/>
            <a:endParaRPr lang="en-IN" sz="8800" dirty="0"/>
          </a:p>
          <a:p>
            <a:pPr algn="just"/>
            <a:r>
              <a:rPr lang="en-US" sz="8800" dirty="0"/>
              <a:t>The basic set of logic gates are AND, OR and NOT and this set is called Universal set</a:t>
            </a:r>
            <a:r>
              <a:rPr lang="en-US" sz="8800" dirty="0" smtClean="0"/>
              <a:t>.</a:t>
            </a:r>
          </a:p>
          <a:p>
            <a:pPr algn="just"/>
            <a:endParaRPr lang="en-IN" sz="8800" dirty="0"/>
          </a:p>
          <a:p>
            <a:pPr algn="just"/>
            <a:r>
              <a:rPr lang="en-US" sz="8800" dirty="0"/>
              <a:t>NAND and NOR are called Universal gates</a:t>
            </a:r>
            <a:r>
              <a:rPr lang="en-US" sz="8800" dirty="0" smtClean="0"/>
              <a:t>.</a:t>
            </a:r>
          </a:p>
          <a:p>
            <a:pPr algn="just"/>
            <a:endParaRPr lang="en-IN" sz="8800" dirty="0"/>
          </a:p>
          <a:p>
            <a:pPr algn="just"/>
            <a:r>
              <a:rPr lang="en-US" sz="8800" dirty="0"/>
              <a:t>Inputs and outputs of logic gates can occur in two levels. These two levels are termed as HIGH and LOW, or TRUE and FALSE, or ON and OFF, or simply 1 or 0</a:t>
            </a:r>
            <a:r>
              <a:rPr lang="en-US" sz="8800" dirty="0" smtClean="0"/>
              <a:t>.</a:t>
            </a:r>
          </a:p>
          <a:p>
            <a:pPr algn="just"/>
            <a:endParaRPr lang="en-IN" sz="8800" dirty="0"/>
          </a:p>
          <a:p>
            <a:pPr algn="just"/>
            <a:r>
              <a:rPr lang="en-US" sz="8800" dirty="0"/>
              <a:t>Logic circuits whose output at any instant of time is entirely dependent upon the input signals present at that time are known as combinational digital circuits</a:t>
            </a:r>
            <a:r>
              <a:rPr lang="en-US" sz="8800" dirty="0" smtClean="0"/>
              <a:t>.</a:t>
            </a:r>
          </a:p>
          <a:p>
            <a:pPr algn="just"/>
            <a:endParaRPr lang="en-IN" sz="8800" dirty="0"/>
          </a:p>
          <a:p>
            <a:pPr algn="just"/>
            <a:r>
              <a:rPr lang="en-US" sz="8800" dirty="0"/>
              <a:t>Logic circuits whose output at any instant of time depend, not only on the present input but also on the past outputs are called Sequential Circuits.</a:t>
            </a:r>
            <a:endParaRPr lang="en-IN" sz="8800" dirty="0"/>
          </a:p>
          <a:p>
            <a:pPr marL="0" indent="0">
              <a:buNone/>
            </a:pPr>
            <a:r>
              <a:rPr lang="en-US" sz="9600" dirty="0">
                <a:solidFill>
                  <a:srgbClr val="A85000"/>
                </a:solidFill>
              </a:rPr>
              <a:t> </a:t>
            </a:r>
            <a:endParaRPr lang="en-IN" sz="9600" dirty="0">
              <a:solidFill>
                <a:srgbClr val="A85000"/>
              </a:solidFill>
            </a:endParaRPr>
          </a:p>
          <a:p>
            <a:pPr marL="0" indent="0">
              <a:buNone/>
            </a:pPr>
            <a:r>
              <a:rPr lang="en-US" sz="9600" dirty="0"/>
              <a:t> </a:t>
            </a:r>
            <a:endParaRPr lang="en-IN" sz="9600" dirty="0"/>
          </a:p>
          <a:p>
            <a:r>
              <a:rPr lang="en-US" sz="9600" dirty="0"/>
              <a:t> </a:t>
            </a:r>
            <a:endParaRPr lang="en-IN" sz="9600" dirty="0"/>
          </a:p>
          <a:p>
            <a:r>
              <a:rPr lang="en-US" sz="3200" dirty="0"/>
              <a:t> </a:t>
            </a:r>
            <a:endParaRPr lang="en-IN" sz="3200" dirty="0"/>
          </a:p>
          <a:p>
            <a:r>
              <a:rPr lang="en-US" sz="3200" b="1" dirty="0"/>
              <a:t> </a:t>
            </a:r>
            <a:endParaRPr lang="en-IN" sz="3200" dirty="0"/>
          </a:p>
          <a:p>
            <a:r>
              <a:rPr lang="en-US" sz="3200" b="1" dirty="0"/>
              <a:t> </a:t>
            </a:r>
            <a:endParaRPr lang="en-IN" sz="3200" dirty="0"/>
          </a:p>
          <a:p>
            <a:r>
              <a:rPr lang="en-US" sz="3200" b="1" dirty="0"/>
              <a:t> </a:t>
            </a:r>
            <a:endParaRPr lang="en-IN" sz="3200" dirty="0"/>
          </a:p>
          <a:p>
            <a:r>
              <a:rPr lang="en-US" sz="3200" b="1" dirty="0"/>
              <a:t> </a:t>
            </a:r>
            <a:endParaRPr lang="en-IN" sz="3200" dirty="0"/>
          </a:p>
          <a:p>
            <a:r>
              <a:rPr lang="en-US" sz="3200" b="1" dirty="0"/>
              <a:t> </a:t>
            </a:r>
            <a:endParaRPr lang="en-IN" sz="3200" dirty="0"/>
          </a:p>
          <a:p>
            <a:pPr marL="0" indent="0" algn="ctr">
              <a:buNone/>
            </a:pPr>
            <a:endParaRPr lang="en-IN" sz="3200" b="1" dirty="0"/>
          </a:p>
        </p:txBody>
      </p:sp>
      <p:sp>
        <p:nvSpPr>
          <p:cNvPr id="4" name="Slide Number Placeholder 3"/>
          <p:cNvSpPr>
            <a:spLocks noGrp="1"/>
          </p:cNvSpPr>
          <p:nvPr>
            <p:ph type="sldNum" sz="quarter" idx="12"/>
          </p:nvPr>
        </p:nvSpPr>
        <p:spPr/>
        <p:txBody>
          <a:bodyPr/>
          <a:lstStyle/>
          <a:p>
            <a:fld id="{7DB72B6B-351E-47F5-8A9F-408C781D2328}" type="slidenum">
              <a:rPr lang="en-US" smtClean="0"/>
              <a:t>21</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Tree>
    <p:extLst>
      <p:ext uri="{BB962C8B-B14F-4D97-AF65-F5344CB8AC3E}">
        <p14:creationId xmlns:p14="http://schemas.microsoft.com/office/powerpoint/2010/main" val="24946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25000" lnSpcReduction="20000"/>
          </a:bodyPr>
          <a:lstStyle/>
          <a:p>
            <a:r>
              <a:rPr lang="en-US" sz="8600" b="1" dirty="0"/>
              <a:t>Exercise</a:t>
            </a:r>
            <a:r>
              <a:rPr lang="en-US" sz="8600" b="1" dirty="0" smtClean="0"/>
              <a:t>:</a:t>
            </a:r>
          </a:p>
          <a:p>
            <a:pPr marL="0" indent="0">
              <a:buNone/>
            </a:pPr>
            <a:endParaRPr lang="en-IN" sz="3200" dirty="0"/>
          </a:p>
          <a:p>
            <a:pPr marL="514350" lvl="0" indent="-514350">
              <a:buFont typeface="+mj-lt"/>
              <a:buAutoNum type="arabicPeriod"/>
            </a:pPr>
            <a:r>
              <a:rPr lang="en-US" sz="8000" dirty="0">
                <a:solidFill>
                  <a:srgbClr val="A85000"/>
                </a:solidFill>
                <a:latin typeface="+mj-lt"/>
              </a:rPr>
              <a:t>Draw the logic circuit for the Boolean expression. Y= BC+A’ C+AB’C. </a:t>
            </a:r>
            <a:endParaRPr lang="en-IN" sz="8000" dirty="0">
              <a:solidFill>
                <a:srgbClr val="A85000"/>
              </a:solidFill>
              <a:latin typeface="+mj-lt"/>
            </a:endParaRPr>
          </a:p>
          <a:p>
            <a:pPr marL="514350" lvl="0" indent="-514350">
              <a:buFont typeface="+mj-lt"/>
              <a:buAutoNum type="arabicPeriod"/>
            </a:pPr>
            <a:r>
              <a:rPr lang="en-US" sz="8000" dirty="0">
                <a:solidFill>
                  <a:srgbClr val="A85000"/>
                </a:solidFill>
                <a:latin typeface="+mj-lt"/>
              </a:rPr>
              <a:t>Show that AB+(A+B) is equivalent to  A ʘ B. Also construct the corresponding logic diagrams.</a:t>
            </a:r>
            <a:endParaRPr lang="en-IN" sz="8000" dirty="0">
              <a:solidFill>
                <a:srgbClr val="A85000"/>
              </a:solidFill>
              <a:latin typeface="+mj-lt"/>
            </a:endParaRPr>
          </a:p>
          <a:p>
            <a:pPr marL="514350" lvl="0" indent="-514350">
              <a:buFont typeface="+mj-lt"/>
              <a:buAutoNum type="arabicPeriod"/>
            </a:pPr>
            <a:r>
              <a:rPr lang="en-US" sz="8000" dirty="0">
                <a:solidFill>
                  <a:srgbClr val="A85000"/>
                </a:solidFill>
                <a:latin typeface="+mj-lt"/>
              </a:rPr>
              <a:t>The most suitable gate to check whether the number of 1s in a digital word is even or odd is -----------</a:t>
            </a:r>
            <a:endParaRPr lang="en-IN" sz="8000" dirty="0">
              <a:solidFill>
                <a:srgbClr val="A85000"/>
              </a:solidFill>
              <a:latin typeface="+mj-lt"/>
            </a:endParaRPr>
          </a:p>
          <a:p>
            <a:pPr marL="514350" indent="-514350">
              <a:buFont typeface="+mj-lt"/>
              <a:buAutoNum type="arabicPeriod"/>
            </a:pPr>
            <a:r>
              <a:rPr lang="en-US" sz="8000" dirty="0">
                <a:solidFill>
                  <a:srgbClr val="A85000"/>
                </a:solidFill>
                <a:latin typeface="+mj-lt"/>
              </a:rPr>
              <a:t>a)X-OR    b) NAND  c) NOR  d) AND, OR and NOT </a:t>
            </a:r>
            <a:endParaRPr lang="en-IN" sz="8000" dirty="0">
              <a:solidFill>
                <a:srgbClr val="A85000"/>
              </a:solidFill>
              <a:latin typeface="+mj-lt"/>
            </a:endParaRPr>
          </a:p>
          <a:p>
            <a:pPr marL="514350" lvl="0" indent="-514350">
              <a:buFont typeface="+mj-lt"/>
              <a:buAutoNum type="arabicPeriod"/>
            </a:pPr>
            <a:r>
              <a:rPr lang="en-US" sz="8000" dirty="0">
                <a:solidFill>
                  <a:srgbClr val="A85000"/>
                </a:solidFill>
                <a:latin typeface="+mj-lt"/>
              </a:rPr>
              <a:t>Realize NOR and NAND gate using discrete components</a:t>
            </a:r>
            <a:r>
              <a:rPr lang="en-US" sz="8000" dirty="0" smtClean="0">
                <a:solidFill>
                  <a:srgbClr val="A85000"/>
                </a:solidFill>
                <a:latin typeface="+mj-lt"/>
              </a:rPr>
              <a:t>.</a:t>
            </a:r>
          </a:p>
          <a:p>
            <a:pPr lvl="0" algn="just">
              <a:lnSpc>
                <a:spcPct val="150000"/>
              </a:lnSpc>
              <a:buFont typeface="+mj-lt"/>
              <a:buAutoNum type="arabicPeriod"/>
              <a:tabLst>
                <a:tab pos="457200" algn="l"/>
              </a:tabLst>
            </a:pPr>
            <a:r>
              <a:rPr lang="en-US" sz="8000" dirty="0" smtClean="0">
                <a:solidFill>
                  <a:srgbClr val="A85000"/>
                </a:solidFill>
                <a:latin typeface="+mj-lt"/>
                <a:ea typeface="Calibri"/>
                <a:cs typeface="Times New Roman"/>
              </a:rPr>
              <a:t>   Implement </a:t>
            </a:r>
            <a:r>
              <a:rPr lang="en-US" sz="8000" dirty="0">
                <a:solidFill>
                  <a:srgbClr val="A85000"/>
                </a:solidFill>
                <a:latin typeface="+mj-lt"/>
                <a:ea typeface="Calibri"/>
                <a:cs typeface="Times New Roman"/>
              </a:rPr>
              <a:t>Full </a:t>
            </a:r>
            <a:r>
              <a:rPr lang="en-US" sz="8000" dirty="0" err="1">
                <a:solidFill>
                  <a:srgbClr val="A85000"/>
                </a:solidFill>
                <a:latin typeface="+mj-lt"/>
                <a:ea typeface="Calibri"/>
                <a:cs typeface="Times New Roman"/>
              </a:rPr>
              <a:t>Subtractor</a:t>
            </a:r>
            <a:r>
              <a:rPr lang="en-US" sz="8000" dirty="0">
                <a:solidFill>
                  <a:srgbClr val="A85000"/>
                </a:solidFill>
                <a:latin typeface="+mj-lt"/>
                <a:ea typeface="Calibri"/>
                <a:cs typeface="Times New Roman"/>
              </a:rPr>
              <a:t> using Basic gates.</a:t>
            </a:r>
            <a:endParaRPr lang="en-IN" sz="8000" dirty="0">
              <a:solidFill>
                <a:srgbClr val="A85000"/>
              </a:solidFill>
              <a:latin typeface="+mj-lt"/>
              <a:ea typeface="Calibri"/>
              <a:cs typeface="Times New Roman"/>
            </a:endParaRPr>
          </a:p>
          <a:p>
            <a:pPr lvl="0" algn="just">
              <a:lnSpc>
                <a:spcPct val="150000"/>
              </a:lnSpc>
              <a:buFont typeface="+mj-lt"/>
              <a:buAutoNum type="arabicPeriod"/>
              <a:tabLst>
                <a:tab pos="457200" algn="l"/>
              </a:tabLst>
            </a:pPr>
            <a:r>
              <a:rPr lang="en-US" sz="8000" dirty="0" smtClean="0">
                <a:solidFill>
                  <a:srgbClr val="A85000"/>
                </a:solidFill>
                <a:latin typeface="+mj-lt"/>
                <a:ea typeface="Calibri"/>
                <a:cs typeface="Times New Roman"/>
              </a:rPr>
              <a:t>   Implement </a:t>
            </a:r>
            <a:r>
              <a:rPr lang="en-US" sz="8000" dirty="0">
                <a:solidFill>
                  <a:srgbClr val="A85000"/>
                </a:solidFill>
                <a:latin typeface="+mj-lt"/>
                <a:ea typeface="Calibri"/>
                <a:cs typeface="Times New Roman"/>
              </a:rPr>
              <a:t>full adder using two half adders.</a:t>
            </a:r>
            <a:endParaRPr lang="en-IN" sz="8000" dirty="0">
              <a:solidFill>
                <a:srgbClr val="A85000"/>
              </a:solidFill>
              <a:latin typeface="+mj-lt"/>
              <a:ea typeface="Calibri"/>
              <a:cs typeface="Times New Roman"/>
            </a:endParaRPr>
          </a:p>
          <a:p>
            <a:pPr marL="514350" lvl="0" indent="-514350">
              <a:buFont typeface="+mj-lt"/>
              <a:buAutoNum type="arabicPeriod"/>
            </a:pPr>
            <a:endParaRPr lang="en-IN" sz="5500" dirty="0">
              <a:latin typeface="+mj-lt"/>
            </a:endParaRPr>
          </a:p>
          <a:p>
            <a:pPr marL="0" lvl="0" indent="0">
              <a:buNone/>
            </a:pPr>
            <a:endParaRPr lang="en-IN" sz="3200" dirty="0"/>
          </a:p>
          <a:p>
            <a:endParaRPr lang="en-IN" sz="3200" dirty="0"/>
          </a:p>
          <a:p>
            <a:pPr marL="0" lvl="0" indent="0">
              <a:buNone/>
            </a:pPr>
            <a:r>
              <a:rPr lang="en-US" sz="3200" b="1" dirty="0"/>
              <a:t> </a:t>
            </a:r>
            <a:endParaRPr lang="en-IN" sz="3200" dirty="0"/>
          </a:p>
          <a:p>
            <a:pPr marL="0" indent="0">
              <a:buNone/>
            </a:pPr>
            <a:r>
              <a:rPr lang="en-US" sz="3200" b="1" dirty="0"/>
              <a:t> </a:t>
            </a:r>
            <a:endParaRPr lang="en-IN" sz="3200" dirty="0"/>
          </a:p>
          <a:p>
            <a:pPr marL="0" indent="0">
              <a:buNone/>
            </a:pPr>
            <a:r>
              <a:rPr lang="en-US" sz="3200" b="1" dirty="0"/>
              <a:t> </a:t>
            </a:r>
            <a:endParaRPr lang="en-IN" sz="3200" dirty="0"/>
          </a:p>
          <a:p>
            <a:pPr marL="0" indent="0">
              <a:buNone/>
            </a:pPr>
            <a:r>
              <a:rPr lang="en-US" sz="3200" b="1" dirty="0"/>
              <a:t> </a:t>
            </a:r>
            <a:endParaRPr lang="en-IN" sz="3200" dirty="0"/>
          </a:p>
          <a:p>
            <a:pPr marL="0" indent="0">
              <a:buNone/>
            </a:pPr>
            <a:r>
              <a:rPr lang="en-US" sz="3200" b="1" dirty="0"/>
              <a:t> </a:t>
            </a:r>
            <a:endParaRPr lang="en-IN" sz="3200" dirty="0"/>
          </a:p>
          <a:p>
            <a:pPr marL="0" indent="0" algn="ctr">
              <a:buNone/>
            </a:pPr>
            <a:endParaRPr lang="en-IN" sz="3200" b="1" dirty="0"/>
          </a:p>
        </p:txBody>
      </p:sp>
      <p:sp>
        <p:nvSpPr>
          <p:cNvPr id="4" name="Slide Number Placeholder 3"/>
          <p:cNvSpPr>
            <a:spLocks noGrp="1"/>
          </p:cNvSpPr>
          <p:nvPr>
            <p:ph type="sldNum" sz="quarter" idx="12"/>
          </p:nvPr>
        </p:nvSpPr>
        <p:spPr/>
        <p:txBody>
          <a:bodyPr/>
          <a:lstStyle/>
          <a:p>
            <a:fld id="{7DB72B6B-351E-47F5-8A9F-408C781D2328}" type="slidenum">
              <a:rPr lang="en-US" smtClean="0"/>
              <a:t>22</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Tree>
    <p:extLst>
      <p:ext uri="{BB962C8B-B14F-4D97-AF65-F5344CB8AC3E}">
        <p14:creationId xmlns:p14="http://schemas.microsoft.com/office/powerpoint/2010/main" val="4088324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Module-3</a:t>
            </a:r>
          </a:p>
          <a:p>
            <a:pPr marL="0" indent="0" algn="ctr">
              <a:buNone/>
            </a:pPr>
            <a:endParaRPr lang="en-US" dirty="0" smtClean="0"/>
          </a:p>
          <a:p>
            <a:pPr marL="0" indent="0" algn="ctr">
              <a:buNone/>
            </a:pPr>
            <a:r>
              <a:rPr lang="en-US" sz="3200" b="1" dirty="0"/>
              <a:t>KARNAUGH MAP  (K – MAP)</a:t>
            </a:r>
            <a:endParaRPr lang="en-IN" sz="3200" b="1" dirty="0"/>
          </a:p>
        </p:txBody>
      </p:sp>
      <p:sp>
        <p:nvSpPr>
          <p:cNvPr id="4" name="Slide Number Placeholder 3"/>
          <p:cNvSpPr>
            <a:spLocks noGrp="1"/>
          </p:cNvSpPr>
          <p:nvPr>
            <p:ph type="sldNum" sz="quarter" idx="12"/>
          </p:nvPr>
        </p:nvSpPr>
        <p:spPr/>
        <p:txBody>
          <a:bodyPr/>
          <a:lstStyle/>
          <a:p>
            <a:fld id="{7DB72B6B-351E-47F5-8A9F-408C781D2328}" type="slidenum">
              <a:rPr lang="en-US" smtClean="0"/>
              <a:t>23</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Tree>
    <p:extLst>
      <p:ext uri="{BB962C8B-B14F-4D97-AF65-F5344CB8AC3E}">
        <p14:creationId xmlns:p14="http://schemas.microsoft.com/office/powerpoint/2010/main" val="3873156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24</a:t>
            </a:fld>
            <a:endParaRPr lang="en-US" dirty="0"/>
          </a:p>
        </p:txBody>
      </p:sp>
      <p:sp>
        <p:nvSpPr>
          <p:cNvPr id="5" name="Title 1"/>
          <p:cNvSpPr>
            <a:spLocks noGrp="1"/>
          </p:cNvSpPr>
          <p:nvPr>
            <p:ph type="title"/>
          </p:nvPr>
        </p:nvSpPr>
        <p:spPr>
          <a:xfrm>
            <a:off x="469900" y="-76200"/>
            <a:ext cx="8826500" cy="827087"/>
          </a:xfrm>
        </p:spPr>
        <p:txBody>
          <a:bodyPr>
            <a:normAutofit/>
          </a:bodyPr>
          <a:lstStyle/>
          <a:p>
            <a:r>
              <a:rPr lang="en-US" sz="3000" dirty="0" smtClean="0"/>
              <a:t>KARNAUGH </a:t>
            </a:r>
            <a:r>
              <a:rPr lang="en-US" sz="3000" dirty="0"/>
              <a:t>MAP  (K – MAP)</a:t>
            </a:r>
          </a:p>
        </p:txBody>
      </p:sp>
      <p:sp>
        <p:nvSpPr>
          <p:cNvPr id="6" name="Content Placeholder 3"/>
          <p:cNvSpPr txBox="1">
            <a:spLocks/>
          </p:cNvSpPr>
          <p:nvPr/>
        </p:nvSpPr>
        <p:spPr>
          <a:xfrm>
            <a:off x="457199" y="1371600"/>
            <a:ext cx="8385969" cy="4525963"/>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8600" b="1" dirty="0" smtClean="0"/>
              <a:t>OBJECTIVES</a:t>
            </a:r>
          </a:p>
          <a:p>
            <a:pPr marL="0" indent="0">
              <a:buFont typeface="Wingdings" panose="05000000000000000000" pitchFamily="2" charset="2"/>
              <a:buNone/>
            </a:pPr>
            <a:r>
              <a:rPr lang="en-US" sz="5100" dirty="0" smtClean="0"/>
              <a:t>    </a:t>
            </a:r>
            <a:r>
              <a:rPr lang="en-US" sz="9600" dirty="0" smtClean="0">
                <a:solidFill>
                  <a:srgbClr val="A85000"/>
                </a:solidFill>
              </a:rPr>
              <a:t>At the end of this module students will be able to :</a:t>
            </a:r>
          </a:p>
          <a:p>
            <a:pPr marL="0" indent="0">
              <a:buFont typeface="Wingdings" panose="05000000000000000000" pitchFamily="2" charset="2"/>
              <a:buNone/>
            </a:pPr>
            <a:endParaRPr lang="en-US" sz="7400" dirty="0" smtClean="0">
              <a:solidFill>
                <a:srgbClr val="A85000"/>
              </a:solidFill>
            </a:endParaRPr>
          </a:p>
          <a:p>
            <a:pPr marL="1371600" indent="-1371600">
              <a:buFont typeface="+mj-lt"/>
              <a:buAutoNum type="arabicPeriod"/>
            </a:pPr>
            <a:endParaRPr lang="en-US" sz="7400" dirty="0" smtClean="0"/>
          </a:p>
          <a:p>
            <a:pPr>
              <a:buFont typeface="Arial" pitchFamily="34" charset="0"/>
              <a:buChar char="•"/>
            </a:pPr>
            <a:r>
              <a:rPr lang="en-US" sz="8800" i="1" dirty="0" smtClean="0"/>
              <a:t> Explain the standard form of Boolean expressions.</a:t>
            </a:r>
          </a:p>
          <a:p>
            <a:pPr>
              <a:buFont typeface="Arial" pitchFamily="34" charset="0"/>
              <a:buChar char="•"/>
            </a:pPr>
            <a:endParaRPr lang="en-US" sz="8800" i="1" dirty="0" smtClean="0"/>
          </a:p>
          <a:p>
            <a:pPr>
              <a:buFont typeface="Arial" pitchFamily="34" charset="0"/>
              <a:buChar char="•"/>
            </a:pPr>
            <a:r>
              <a:rPr lang="en-US" sz="8800" i="1" dirty="0" smtClean="0"/>
              <a:t> Apply </a:t>
            </a:r>
            <a:r>
              <a:rPr lang="en-US" sz="8800" i="1" dirty="0"/>
              <a:t>the K-map for Boolean expression simplification and design of logic circuits.</a:t>
            </a:r>
            <a:endParaRPr lang="en-IN" sz="8800" i="1" dirty="0"/>
          </a:p>
          <a:p>
            <a:pPr marL="1371600" indent="-1371600">
              <a:buFont typeface="+mj-lt"/>
              <a:buAutoNum type="arabicPeriod"/>
            </a:pPr>
            <a:endParaRPr lang="en-US" sz="8800" i="1" dirty="0" smtClean="0">
              <a:solidFill>
                <a:srgbClr val="A85000"/>
              </a:solidFill>
            </a:endParaRPr>
          </a:p>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spTree>
    <p:extLst>
      <p:ext uri="{BB962C8B-B14F-4D97-AF65-F5344CB8AC3E}">
        <p14:creationId xmlns:p14="http://schemas.microsoft.com/office/powerpoint/2010/main" val="3418860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t>                        KARNAUGH </a:t>
            </a:r>
            <a:r>
              <a:rPr lang="en-US" sz="3000" dirty="0"/>
              <a:t>MAP  (K – MAP)</a:t>
            </a:r>
          </a:p>
        </p:txBody>
      </p:sp>
      <p:sp>
        <p:nvSpPr>
          <p:cNvPr id="4" name="Slide Number Placeholder 3"/>
          <p:cNvSpPr>
            <a:spLocks noGrp="1"/>
          </p:cNvSpPr>
          <p:nvPr>
            <p:ph type="sldNum" sz="quarter" idx="12"/>
          </p:nvPr>
        </p:nvSpPr>
        <p:spPr/>
        <p:txBody>
          <a:bodyPr/>
          <a:lstStyle/>
          <a:p>
            <a:fld id="{7DB72B6B-351E-47F5-8A9F-408C781D2328}" type="slidenum">
              <a:rPr lang="en-US" smtClean="0"/>
              <a:t>25</a:t>
            </a:fld>
            <a:endParaRPr lang="en-US" dirty="0"/>
          </a:p>
        </p:txBody>
      </p:sp>
      <p:sp>
        <p:nvSpPr>
          <p:cNvPr id="6" name="TextBox 5"/>
          <p:cNvSpPr txBox="1"/>
          <p:nvPr/>
        </p:nvSpPr>
        <p:spPr>
          <a:xfrm flipH="1">
            <a:off x="314739" y="838200"/>
            <a:ext cx="8839200" cy="7109639"/>
          </a:xfrm>
          <a:prstGeom prst="rect">
            <a:avLst/>
          </a:prstGeom>
          <a:noFill/>
        </p:spPr>
        <p:txBody>
          <a:bodyPr wrap="square" rtlCol="0">
            <a:spAutoFit/>
          </a:bodyPr>
          <a:lstStyle/>
          <a:p>
            <a:pPr algn="just"/>
            <a:r>
              <a:rPr lang="en-US" sz="2600" b="1" dirty="0" err="1" smtClean="0">
                <a:solidFill>
                  <a:srgbClr val="000066"/>
                </a:solidFill>
              </a:rPr>
              <a:t>Karnaugh</a:t>
            </a:r>
            <a:r>
              <a:rPr lang="en-US" sz="2600" b="1" dirty="0" smtClean="0">
                <a:solidFill>
                  <a:srgbClr val="000066"/>
                </a:solidFill>
              </a:rPr>
              <a:t> map  (k – map) method of simplifying the </a:t>
            </a:r>
            <a:r>
              <a:rPr lang="en-US" sz="2600" b="1" dirty="0">
                <a:solidFill>
                  <a:srgbClr val="000066"/>
                </a:solidFill>
              </a:rPr>
              <a:t>B</a:t>
            </a:r>
            <a:r>
              <a:rPr lang="en-US" sz="2600" b="1" dirty="0" smtClean="0">
                <a:solidFill>
                  <a:srgbClr val="000066"/>
                </a:solidFill>
              </a:rPr>
              <a:t>oolean expressions:</a:t>
            </a:r>
          </a:p>
          <a:p>
            <a:pPr algn="just"/>
            <a:endParaRPr lang="en-US" sz="2000" b="1" dirty="0" smtClean="0"/>
          </a:p>
          <a:p>
            <a:pPr marL="285750" indent="-285750" algn="just">
              <a:buFont typeface="Wingdings" pitchFamily="2" charset="2"/>
              <a:buChar char="Ø"/>
            </a:pPr>
            <a:r>
              <a:rPr lang="en-US" sz="2400" dirty="0" smtClean="0"/>
              <a:t> </a:t>
            </a:r>
            <a:r>
              <a:rPr lang="en-US" sz="2200" dirty="0" smtClean="0"/>
              <a:t>Boolean expression can be expressed in sum of product (SOP) form or product of sum (POS) form.</a:t>
            </a:r>
          </a:p>
          <a:p>
            <a:pPr algn="just"/>
            <a:endParaRPr lang="en-US" sz="2200" dirty="0"/>
          </a:p>
          <a:p>
            <a:pPr marL="285750" indent="-285750" algn="just">
              <a:buFont typeface="Wingdings" pitchFamily="2" charset="2"/>
              <a:buChar char="§"/>
            </a:pPr>
            <a:r>
              <a:rPr lang="en-US" sz="2200" dirty="0" smtClean="0"/>
              <a:t> Boolean expression in </a:t>
            </a:r>
            <a:r>
              <a:rPr lang="en-US" sz="2200" b="1" dirty="0" smtClean="0">
                <a:solidFill>
                  <a:srgbClr val="FF0000"/>
                </a:solidFill>
              </a:rPr>
              <a:t>SOP</a:t>
            </a:r>
            <a:r>
              <a:rPr lang="en-US" sz="2200" dirty="0" smtClean="0"/>
              <a:t> form:</a:t>
            </a:r>
          </a:p>
          <a:p>
            <a:pPr algn="just"/>
            <a:r>
              <a:rPr lang="en-US" sz="2200" dirty="0" smtClean="0"/>
              <a:t>       Y = AB’C  +  ABC   + A’BC</a:t>
            </a:r>
          </a:p>
          <a:p>
            <a:pPr marL="285750" indent="-285750" algn="just">
              <a:buFont typeface="Wingdings" pitchFamily="2" charset="2"/>
              <a:buChar char="§"/>
            </a:pPr>
            <a:r>
              <a:rPr lang="en-US" sz="2200" dirty="0" smtClean="0"/>
              <a:t> Each of the product  terms in the standard SOP form is called a  </a:t>
            </a:r>
            <a:r>
              <a:rPr lang="en-US" sz="2200" b="1" dirty="0" smtClean="0">
                <a:solidFill>
                  <a:srgbClr val="00B0F0"/>
                </a:solidFill>
              </a:rPr>
              <a:t> </a:t>
            </a:r>
            <a:r>
              <a:rPr lang="en-US" sz="2200" b="1" dirty="0" err="1" smtClean="0">
                <a:solidFill>
                  <a:srgbClr val="FF0000"/>
                </a:solidFill>
              </a:rPr>
              <a:t>minterm</a:t>
            </a:r>
            <a:r>
              <a:rPr lang="en-US" sz="2200" dirty="0" smtClean="0"/>
              <a:t>.</a:t>
            </a:r>
          </a:p>
          <a:p>
            <a:pPr algn="just"/>
            <a:endParaRPr lang="en-US" sz="2200" dirty="0" smtClean="0"/>
          </a:p>
          <a:p>
            <a:pPr marL="285750" indent="-285750" algn="just">
              <a:buFont typeface="Wingdings" pitchFamily="2" charset="2"/>
              <a:buChar char="§"/>
            </a:pPr>
            <a:r>
              <a:rPr lang="en-US" sz="2200" dirty="0" smtClean="0"/>
              <a:t> Boolean expression in </a:t>
            </a:r>
            <a:r>
              <a:rPr lang="en-US" sz="2200" b="1" dirty="0" smtClean="0">
                <a:solidFill>
                  <a:srgbClr val="FF0000"/>
                </a:solidFill>
              </a:rPr>
              <a:t>POS</a:t>
            </a:r>
            <a:r>
              <a:rPr lang="en-US" sz="2200" dirty="0" smtClean="0"/>
              <a:t> form:</a:t>
            </a:r>
          </a:p>
          <a:p>
            <a:pPr algn="just"/>
            <a:r>
              <a:rPr lang="en-US" sz="2200" dirty="0" smtClean="0"/>
              <a:t>       Y = (A + B + C’) (A’ + B + C) (A + B + C)</a:t>
            </a:r>
          </a:p>
          <a:p>
            <a:pPr marL="285750" indent="-285750" algn="just">
              <a:buFont typeface="Wingdings" pitchFamily="2" charset="2"/>
              <a:buChar char="§"/>
            </a:pPr>
            <a:r>
              <a:rPr lang="en-US" sz="2200" dirty="0" smtClean="0"/>
              <a:t> Each sum term in the standard POS form is called a </a:t>
            </a:r>
            <a:r>
              <a:rPr lang="en-US" sz="2200" b="1" dirty="0" err="1" smtClean="0">
                <a:solidFill>
                  <a:srgbClr val="FF0000"/>
                </a:solidFill>
              </a:rPr>
              <a:t>maxterm</a:t>
            </a:r>
            <a:r>
              <a:rPr lang="en-US" sz="2200" dirty="0" smtClean="0">
                <a:solidFill>
                  <a:srgbClr val="FF0000"/>
                </a:solidFill>
              </a:rPr>
              <a:t>.</a:t>
            </a:r>
          </a:p>
          <a:p>
            <a:endParaRPr lang="en-US" sz="2000" dirty="0" smtClean="0"/>
          </a:p>
          <a:p>
            <a:endParaRPr lang="en-US" sz="2000" dirty="0" smtClean="0"/>
          </a:p>
          <a:p>
            <a:pPr marL="285750" indent="-285750">
              <a:buFont typeface="Wingdings" pitchFamily="2" charset="2"/>
              <a:buChar char="Ø"/>
            </a:pPr>
            <a:endParaRPr lang="en-US" sz="2000" dirty="0" smtClean="0"/>
          </a:p>
          <a:p>
            <a:pPr marL="285750" indent="-285750">
              <a:buFont typeface="Wingdings" pitchFamily="2" charset="2"/>
              <a:buChar char="Ø"/>
            </a:pPr>
            <a:endParaRPr lang="en-US" sz="2000" dirty="0" smtClean="0"/>
          </a:p>
          <a:p>
            <a:pPr marL="285750" indent="-285750">
              <a:buFont typeface="Wingdings" pitchFamily="2" charset="2"/>
              <a:buChar char="Ø"/>
            </a:pPr>
            <a:endParaRPr lang="en-US" sz="2000" dirty="0" smtClean="0"/>
          </a:p>
          <a:p>
            <a:pPr marL="285750" indent="-285750">
              <a:buFont typeface="Wingdings" pitchFamily="2" charset="2"/>
              <a:buChar char="Ø"/>
            </a:pPr>
            <a:endParaRPr lang="en-US" sz="2000" dirty="0" smtClean="0"/>
          </a:p>
          <a:p>
            <a:endParaRPr lang="en-IN" sz="2000" dirty="0"/>
          </a:p>
        </p:txBody>
      </p:sp>
    </p:spTree>
    <p:extLst>
      <p:ext uri="{BB962C8B-B14F-4D97-AF65-F5344CB8AC3E}">
        <p14:creationId xmlns:p14="http://schemas.microsoft.com/office/powerpoint/2010/main" val="2254487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26</a:t>
            </a:fld>
            <a:endParaRPr lang="en-US" dirty="0"/>
          </a:p>
        </p:txBody>
      </p:sp>
      <p:sp>
        <p:nvSpPr>
          <p:cNvPr id="5" name="Content Placeholder 4"/>
          <p:cNvSpPr>
            <a:spLocks noGrp="1"/>
          </p:cNvSpPr>
          <p:nvPr>
            <p:ph idx="1"/>
          </p:nvPr>
        </p:nvSpPr>
        <p:spPr>
          <a:xfrm>
            <a:off x="457200" y="1066800"/>
            <a:ext cx="8229600" cy="5486400"/>
          </a:xfrm>
        </p:spPr>
        <p:txBody>
          <a:bodyPr>
            <a:normAutofit fontScale="77500" lnSpcReduction="20000"/>
          </a:bodyPr>
          <a:lstStyle/>
          <a:p>
            <a:pPr marL="0" indent="0">
              <a:buNone/>
            </a:pPr>
            <a:endParaRPr lang="en-IN" b="1" dirty="0" smtClean="0">
              <a:solidFill>
                <a:srgbClr val="A85000"/>
              </a:solidFill>
            </a:endParaRPr>
          </a:p>
          <a:p>
            <a:pPr>
              <a:buFont typeface="Arial" pitchFamily="34" charset="0"/>
              <a:buChar char="•"/>
            </a:pPr>
            <a:r>
              <a:rPr lang="en-IN" sz="3400" dirty="0" smtClean="0">
                <a:solidFill>
                  <a:srgbClr val="002060"/>
                </a:solidFill>
              </a:rPr>
              <a:t>Steps </a:t>
            </a:r>
            <a:r>
              <a:rPr lang="en-IN" sz="3400" dirty="0">
                <a:solidFill>
                  <a:srgbClr val="002060"/>
                </a:solidFill>
              </a:rPr>
              <a:t>to convert SOP to canonical SOP</a:t>
            </a:r>
            <a:r>
              <a:rPr lang="en-IN" sz="3100" dirty="0" smtClean="0">
                <a:solidFill>
                  <a:srgbClr val="002060"/>
                </a:solidFill>
              </a:rPr>
              <a:t>:</a:t>
            </a:r>
          </a:p>
          <a:p>
            <a:pPr marL="0" indent="0">
              <a:buNone/>
            </a:pPr>
            <a:endParaRPr lang="en-IN" sz="2400" dirty="0"/>
          </a:p>
          <a:p>
            <a:pPr lvl="0">
              <a:buFont typeface="Wingdings" pitchFamily="2" charset="2"/>
              <a:buChar char="Ø"/>
            </a:pPr>
            <a:r>
              <a:rPr lang="en-IN" sz="3100" dirty="0"/>
              <a:t>Find the missing literal in each product term</a:t>
            </a:r>
            <a:r>
              <a:rPr lang="en-IN" sz="3100" dirty="0" smtClean="0"/>
              <a:t>.</a:t>
            </a:r>
          </a:p>
          <a:p>
            <a:pPr lvl="0">
              <a:buFont typeface="Wingdings" pitchFamily="2" charset="2"/>
              <a:buChar char="Ø"/>
            </a:pPr>
            <a:endParaRPr lang="en-IN" sz="3100" dirty="0"/>
          </a:p>
          <a:p>
            <a:pPr lvl="0">
              <a:buFont typeface="Wingdings" pitchFamily="2" charset="2"/>
              <a:buChar char="Ø"/>
            </a:pPr>
            <a:r>
              <a:rPr lang="en-IN" sz="3100" dirty="0"/>
              <a:t>AND each product term having missing literals with terms by </a:t>
            </a:r>
            <a:r>
              <a:rPr lang="en-IN" sz="3100" dirty="0" err="1" smtClean="0"/>
              <a:t>ORing</a:t>
            </a:r>
            <a:r>
              <a:rPr lang="en-IN" sz="3100" dirty="0" smtClean="0"/>
              <a:t> </a:t>
            </a:r>
            <a:r>
              <a:rPr lang="en-IN" sz="3100" dirty="0"/>
              <a:t>the literal and its complement</a:t>
            </a:r>
            <a:r>
              <a:rPr lang="en-IN" sz="3100" dirty="0" smtClean="0"/>
              <a:t>.</a:t>
            </a:r>
          </a:p>
          <a:p>
            <a:pPr lvl="0">
              <a:buFont typeface="Wingdings" pitchFamily="2" charset="2"/>
              <a:buChar char="Ø"/>
            </a:pPr>
            <a:endParaRPr lang="en-IN" sz="3100" dirty="0"/>
          </a:p>
          <a:p>
            <a:pPr lvl="0">
              <a:buFont typeface="Wingdings" pitchFamily="2" charset="2"/>
              <a:buChar char="Ø"/>
            </a:pPr>
            <a:r>
              <a:rPr lang="en-IN" sz="3100" dirty="0"/>
              <a:t>Expand the terms and reduce the expression by removing repeated terms</a:t>
            </a:r>
            <a:r>
              <a:rPr lang="en-IN" sz="3100" dirty="0" smtClean="0">
                <a:solidFill>
                  <a:srgbClr val="A85000"/>
                </a:solidFill>
              </a:rPr>
              <a:t>.</a:t>
            </a:r>
          </a:p>
          <a:p>
            <a:pPr lvl="0">
              <a:buFont typeface="Wingdings" pitchFamily="2" charset="2"/>
              <a:buChar char="Ø"/>
            </a:pPr>
            <a:endParaRPr lang="en-IN" sz="2200" dirty="0">
              <a:solidFill>
                <a:srgbClr val="A85000"/>
              </a:solidFill>
            </a:endParaRPr>
          </a:p>
          <a:p>
            <a:r>
              <a:rPr lang="en-IN" sz="3400" dirty="0">
                <a:solidFill>
                  <a:srgbClr val="A85000"/>
                </a:solidFill>
              </a:rPr>
              <a:t>Ex1: F(A,B,C) = </a:t>
            </a:r>
            <a:r>
              <a:rPr lang="en-IN" sz="3400" dirty="0" smtClean="0">
                <a:solidFill>
                  <a:srgbClr val="A85000"/>
                </a:solidFill>
              </a:rPr>
              <a:t>AC+AB+BC   </a:t>
            </a:r>
          </a:p>
          <a:p>
            <a:pPr marL="0" indent="0">
              <a:buNone/>
            </a:pPr>
            <a:r>
              <a:rPr lang="en-IN" sz="3400" dirty="0" smtClean="0">
                <a:solidFill>
                  <a:srgbClr val="A85000"/>
                </a:solidFill>
              </a:rPr>
              <a:t>		    = A (B+B’)C+AB(C+C’)+(A+A’)BC</a:t>
            </a:r>
          </a:p>
          <a:p>
            <a:pPr marL="0" indent="0">
              <a:buNone/>
            </a:pPr>
            <a:r>
              <a:rPr lang="en-US" sz="3400" dirty="0" smtClean="0">
                <a:solidFill>
                  <a:srgbClr val="A85000"/>
                </a:solidFill>
              </a:rPr>
              <a:t>		    = AB’C+ABC’+A’BC+ABC</a:t>
            </a:r>
            <a:endParaRPr lang="en-IN" sz="3400" dirty="0" smtClean="0">
              <a:solidFill>
                <a:srgbClr val="A85000"/>
              </a:solidFill>
            </a:endParaRPr>
          </a:p>
          <a:p>
            <a:pPr marL="0" indent="0">
              <a:buNone/>
            </a:pPr>
            <a:r>
              <a:rPr lang="en-IN" sz="2200" dirty="0" smtClean="0"/>
              <a:t>  </a:t>
            </a:r>
            <a:endParaRPr lang="en-IN" sz="2200" dirty="0"/>
          </a:p>
          <a:p>
            <a:pPr lvl="0"/>
            <a:endParaRPr lang="en-US" sz="2400" dirty="0" smtClean="0">
              <a:solidFill>
                <a:srgbClr val="002060"/>
              </a:solidFill>
            </a:endParaRPr>
          </a:p>
          <a:p>
            <a:pPr marL="0" lvl="0" indent="0">
              <a:buNone/>
            </a:pPr>
            <a:endParaRPr lang="en-IN" sz="2400" dirty="0">
              <a:solidFill>
                <a:srgbClr val="002060"/>
              </a:solidFill>
            </a:endParaRPr>
          </a:p>
          <a:p>
            <a:endParaRPr lang="en-IN" dirty="0"/>
          </a:p>
        </p:txBody>
      </p:sp>
    </p:spTree>
    <p:extLst>
      <p:ext uri="{BB962C8B-B14F-4D97-AF65-F5344CB8AC3E}">
        <p14:creationId xmlns:p14="http://schemas.microsoft.com/office/powerpoint/2010/main" val="1328430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27</a:t>
            </a:fld>
            <a:endParaRPr lang="en-US" dirty="0"/>
          </a:p>
        </p:txBody>
      </p:sp>
      <p:sp>
        <p:nvSpPr>
          <p:cNvPr id="5" name="Content Placeholder 4"/>
          <p:cNvSpPr>
            <a:spLocks noGrp="1"/>
          </p:cNvSpPr>
          <p:nvPr>
            <p:ph idx="1"/>
          </p:nvPr>
        </p:nvSpPr>
        <p:spPr>
          <a:xfrm>
            <a:off x="533400" y="1143000"/>
            <a:ext cx="8229600" cy="4906963"/>
          </a:xfrm>
        </p:spPr>
        <p:txBody>
          <a:bodyPr/>
          <a:lstStyle/>
          <a:p>
            <a:pPr marL="0" indent="0" algn="just">
              <a:buNone/>
            </a:pPr>
            <a:r>
              <a:rPr lang="en-US" sz="2400" dirty="0" smtClean="0">
                <a:solidFill>
                  <a:schemeClr val="accent5">
                    <a:lumMod val="50000"/>
                  </a:schemeClr>
                </a:solidFill>
              </a:rPr>
              <a:t>Self test</a:t>
            </a:r>
            <a:endParaRPr lang="en-IN" sz="2400" dirty="0" smtClean="0">
              <a:solidFill>
                <a:schemeClr val="accent5">
                  <a:lumMod val="50000"/>
                </a:schemeClr>
              </a:solidFill>
            </a:endParaRPr>
          </a:p>
          <a:p>
            <a:pPr marL="0" indent="0" algn="just">
              <a:buNone/>
            </a:pPr>
            <a:r>
              <a:rPr lang="en-IN" sz="2400" dirty="0" smtClean="0">
                <a:solidFill>
                  <a:srgbClr val="CD641E"/>
                </a:solidFill>
              </a:rPr>
              <a:t>1.</a:t>
            </a:r>
            <a:r>
              <a:rPr lang="en-IN" sz="2400" dirty="0" smtClean="0">
                <a:solidFill>
                  <a:srgbClr val="002060"/>
                </a:solidFill>
              </a:rPr>
              <a:t> </a:t>
            </a:r>
            <a:r>
              <a:rPr lang="en-IN" sz="2200" dirty="0" smtClean="0">
                <a:solidFill>
                  <a:srgbClr val="CD641E"/>
                </a:solidFill>
              </a:rPr>
              <a:t>Determine </a:t>
            </a:r>
            <a:r>
              <a:rPr lang="en-IN" sz="2200" dirty="0">
                <a:solidFill>
                  <a:srgbClr val="CD641E"/>
                </a:solidFill>
              </a:rPr>
              <a:t>the Boolean function of the truth table in </a:t>
            </a:r>
            <a:r>
              <a:rPr lang="en-IN" sz="2200" dirty="0" smtClean="0">
                <a:solidFill>
                  <a:srgbClr val="CD641E"/>
                </a:solidFill>
              </a:rPr>
              <a:t>canonical S0P </a:t>
            </a:r>
            <a:r>
              <a:rPr lang="en-IN" sz="2200" dirty="0">
                <a:solidFill>
                  <a:srgbClr val="CD641E"/>
                </a:solidFill>
              </a:rPr>
              <a:t>form </a:t>
            </a:r>
            <a:r>
              <a:rPr lang="en-IN" sz="2200" dirty="0" smtClean="0">
                <a:solidFill>
                  <a:srgbClr val="CD641E"/>
                </a:solidFill>
              </a:rPr>
              <a:t>and simplify the </a:t>
            </a:r>
            <a:r>
              <a:rPr lang="en-IN" sz="2200" dirty="0">
                <a:solidFill>
                  <a:srgbClr val="CD641E"/>
                </a:solidFill>
              </a:rPr>
              <a:t>expression</a:t>
            </a:r>
            <a:r>
              <a:rPr lang="en-IN" sz="2400" dirty="0">
                <a:solidFill>
                  <a:srgbClr val="CD641E"/>
                </a:solidFill>
              </a:rPr>
              <a:t>.</a:t>
            </a:r>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03773664"/>
              </p:ext>
            </p:extLst>
          </p:nvPr>
        </p:nvGraphicFramePr>
        <p:xfrm>
          <a:off x="2514600" y="2590800"/>
          <a:ext cx="4038602" cy="3505200"/>
        </p:xfrm>
        <a:graphic>
          <a:graphicData uri="http://schemas.openxmlformats.org/drawingml/2006/table">
            <a:tbl>
              <a:tblPr firstRow="1" firstCol="1" bandRow="1">
                <a:tableStyleId>{5940675A-B579-460E-94D1-54222C63F5DA}</a:tableStyleId>
              </a:tblPr>
              <a:tblGrid>
                <a:gridCol w="1019606">
                  <a:extLst>
                    <a:ext uri="{9D8B030D-6E8A-4147-A177-3AD203B41FA5}">
                      <a16:colId xmlns:a16="http://schemas.microsoft.com/office/drawing/2014/main" val="20000"/>
                    </a:ext>
                  </a:extLst>
                </a:gridCol>
                <a:gridCol w="918664">
                  <a:extLst>
                    <a:ext uri="{9D8B030D-6E8A-4147-A177-3AD203B41FA5}">
                      <a16:colId xmlns:a16="http://schemas.microsoft.com/office/drawing/2014/main" val="20001"/>
                    </a:ext>
                  </a:extLst>
                </a:gridCol>
                <a:gridCol w="1181668">
                  <a:extLst>
                    <a:ext uri="{9D8B030D-6E8A-4147-A177-3AD203B41FA5}">
                      <a16:colId xmlns:a16="http://schemas.microsoft.com/office/drawing/2014/main" val="20002"/>
                    </a:ext>
                  </a:extLst>
                </a:gridCol>
                <a:gridCol w="918664">
                  <a:extLst>
                    <a:ext uri="{9D8B030D-6E8A-4147-A177-3AD203B41FA5}">
                      <a16:colId xmlns:a16="http://schemas.microsoft.com/office/drawing/2014/main" val="20003"/>
                    </a:ext>
                  </a:extLst>
                </a:gridCol>
              </a:tblGrid>
              <a:tr h="222884">
                <a:tc gridSpan="3">
                  <a:txBody>
                    <a:bodyPr/>
                    <a:lstStyle/>
                    <a:p>
                      <a:pPr algn="just">
                        <a:lnSpc>
                          <a:spcPct val="115000"/>
                        </a:lnSpc>
                        <a:spcAft>
                          <a:spcPts val="0"/>
                        </a:spcAft>
                      </a:pPr>
                      <a:r>
                        <a:rPr lang="en-IN" sz="2000" dirty="0" smtClean="0">
                          <a:effectLst/>
                        </a:rPr>
                        <a:t>               Inputs</a:t>
                      </a:r>
                      <a:endParaRPr lang="en-IN" sz="2000" b="0" dirty="0">
                        <a:solidFill>
                          <a:schemeClr val="tx1"/>
                        </a:solidFill>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c>
                  <a:txBody>
                    <a:bodyPr/>
                    <a:lstStyle/>
                    <a:p>
                      <a:pPr algn="just">
                        <a:lnSpc>
                          <a:spcPct val="115000"/>
                        </a:lnSpc>
                        <a:spcAft>
                          <a:spcPts val="0"/>
                        </a:spcAft>
                      </a:pPr>
                      <a:r>
                        <a:rPr lang="en-IN" sz="2000">
                          <a:effectLst/>
                        </a:rPr>
                        <a:t>Output</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5435">
                <a:tc>
                  <a:txBody>
                    <a:bodyPr/>
                    <a:lstStyle/>
                    <a:p>
                      <a:pPr algn="just">
                        <a:lnSpc>
                          <a:spcPct val="115000"/>
                        </a:lnSpc>
                        <a:spcAft>
                          <a:spcPts val="0"/>
                        </a:spcAft>
                      </a:pPr>
                      <a:r>
                        <a:rPr lang="en-IN" sz="2000" dirty="0">
                          <a:effectLst/>
                        </a:rPr>
                        <a:t>A</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B</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C</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Y</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05435">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05435">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05435">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05435">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05435">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05435">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0</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305435">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305435">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a:effectLst/>
                        </a:rPr>
                        <a:t>1</a:t>
                      </a:r>
                      <a:endParaRPr lang="en-IN" sz="2000" b="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1</a:t>
                      </a:r>
                      <a:endParaRPr lang="en-IN" sz="2000" b="0"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2000" dirty="0">
                          <a:effectLst/>
                        </a:rPr>
                        <a:t>0</a:t>
                      </a:r>
                      <a:endParaRPr lang="en-IN" sz="2000" b="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41322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28</a:t>
            </a:fld>
            <a:endParaRPr lang="en-US" dirty="0"/>
          </a:p>
        </p:txBody>
      </p:sp>
      <p:sp>
        <p:nvSpPr>
          <p:cNvPr id="6" name="TextBox 5"/>
          <p:cNvSpPr txBox="1"/>
          <p:nvPr/>
        </p:nvSpPr>
        <p:spPr>
          <a:xfrm>
            <a:off x="573157" y="990600"/>
            <a:ext cx="8153400" cy="4708981"/>
          </a:xfrm>
          <a:prstGeom prst="rect">
            <a:avLst/>
          </a:prstGeom>
          <a:noFill/>
        </p:spPr>
        <p:txBody>
          <a:bodyPr wrap="square" rtlCol="0">
            <a:spAutoFit/>
          </a:bodyPr>
          <a:lstStyle/>
          <a:p>
            <a:pPr marL="342900" indent="-342900">
              <a:buFont typeface="Wingdings" pitchFamily="2" charset="2"/>
              <a:buChar char="§"/>
            </a:pPr>
            <a:r>
              <a:rPr lang="en-US" sz="2400" b="1" dirty="0" smtClean="0"/>
              <a:t>Introduction</a:t>
            </a:r>
          </a:p>
          <a:p>
            <a:pPr marL="342900" indent="-342900">
              <a:buFont typeface="Wingdings" pitchFamily="2" charset="2"/>
              <a:buChar char="§"/>
            </a:pPr>
            <a:r>
              <a:rPr lang="en-US" sz="2400" b="1" dirty="0" smtClean="0"/>
              <a:t>Structure of a  K - map :</a:t>
            </a:r>
          </a:p>
          <a:p>
            <a:endParaRPr lang="en-US" dirty="0"/>
          </a:p>
          <a:p>
            <a:pPr marL="285750" indent="-285750">
              <a:buFont typeface="Arial" pitchFamily="34" charset="0"/>
              <a:buChar char="•"/>
            </a:pPr>
            <a:r>
              <a:rPr lang="en-US" dirty="0"/>
              <a:t> Two variable K – map has 2</a:t>
            </a:r>
            <a:r>
              <a:rPr lang="en-US" baseline="30000" dirty="0"/>
              <a:t>2  </a:t>
            </a:r>
            <a:r>
              <a:rPr lang="en-US" dirty="0"/>
              <a:t>= 4 cells</a:t>
            </a:r>
          </a:p>
          <a:p>
            <a:pPr marL="285750" indent="-285750">
              <a:buFont typeface="Arial" pitchFamily="34" charset="0"/>
              <a:buChar char="•"/>
            </a:pPr>
            <a:endParaRPr lang="en-US" dirty="0"/>
          </a:p>
          <a:p>
            <a:pPr marL="285750" indent="-285750">
              <a:buFont typeface="Arial" pitchFamily="34" charset="0"/>
              <a:buChar char="•"/>
            </a:pPr>
            <a:r>
              <a:rPr lang="en-US" dirty="0"/>
              <a:t> Three variable K-map has 2</a:t>
            </a:r>
            <a:r>
              <a:rPr lang="en-US" baseline="30000" dirty="0"/>
              <a:t>3 </a:t>
            </a:r>
            <a:r>
              <a:rPr lang="en-US" dirty="0"/>
              <a:t>=  8 cells</a:t>
            </a:r>
          </a:p>
          <a:p>
            <a:pPr marL="285750" indent="-285750">
              <a:buFont typeface="Arial" pitchFamily="34" charset="0"/>
              <a:buChar char="•"/>
            </a:pPr>
            <a:endParaRPr lang="en-US" dirty="0"/>
          </a:p>
          <a:p>
            <a:pPr marL="285750" indent="-285750">
              <a:buFont typeface="Arial" pitchFamily="34" charset="0"/>
              <a:buChar char="•"/>
            </a:pPr>
            <a:r>
              <a:rPr lang="en-US" dirty="0"/>
              <a:t> Four variable K-map has 2</a:t>
            </a:r>
            <a:r>
              <a:rPr lang="en-US" baseline="30000" dirty="0"/>
              <a:t>4 </a:t>
            </a:r>
            <a:r>
              <a:rPr lang="en-US" dirty="0"/>
              <a:t> = 16 cells</a:t>
            </a:r>
            <a:r>
              <a:rPr lang="en-US" dirty="0" smtClean="0"/>
              <a:t>.</a:t>
            </a:r>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a:p>
            <a:pPr marL="285750" indent="-285750">
              <a:buFont typeface="Arial" pitchFamily="34" charset="0"/>
              <a:buChar char="•"/>
            </a:pPr>
            <a:endParaRPr lang="en-IN" dirty="0"/>
          </a:p>
          <a:p>
            <a:endParaRPr lang="en-IN"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6705600" cy="2720010"/>
          </a:xfrm>
          <a:prstGeom prst="rect">
            <a:avLst/>
          </a:prstGeom>
          <a:noFill/>
          <a:ln>
            <a:noFill/>
          </a:ln>
        </p:spPr>
      </p:pic>
      <p:sp>
        <p:nvSpPr>
          <p:cNvPr id="8" name="Title 1"/>
          <p:cNvSpPr>
            <a:spLocks noGrp="1"/>
          </p:cNvSpPr>
          <p:nvPr>
            <p:ph type="title"/>
          </p:nvPr>
        </p:nvSpPr>
        <p:spPr/>
        <p:txBody>
          <a:bodyPr>
            <a:normAutofit/>
          </a:bodyPr>
          <a:lstStyle/>
          <a:p>
            <a:r>
              <a:rPr lang="en-US" sz="3000" dirty="0" smtClean="0"/>
              <a:t>                        KARNAUGH </a:t>
            </a:r>
            <a:r>
              <a:rPr lang="en-US" sz="3000" dirty="0"/>
              <a:t>MAP  (K – MAP)</a:t>
            </a:r>
          </a:p>
        </p:txBody>
      </p:sp>
    </p:spTree>
    <p:extLst>
      <p:ext uri="{BB962C8B-B14F-4D97-AF65-F5344CB8AC3E}">
        <p14:creationId xmlns:p14="http://schemas.microsoft.com/office/powerpoint/2010/main" val="32098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29</a:t>
            </a:fld>
            <a:endParaRPr lang="en-US" dirty="0"/>
          </a:p>
        </p:txBody>
      </p:sp>
      <p:sp>
        <p:nvSpPr>
          <p:cNvPr id="7" name="Title 1"/>
          <p:cNvSpPr>
            <a:spLocks noGrp="1"/>
          </p:cNvSpPr>
          <p:nvPr>
            <p:ph type="title"/>
          </p:nvPr>
        </p:nvSpPr>
        <p:spPr/>
        <p:txBody>
          <a:bodyPr>
            <a:normAutofit/>
          </a:bodyPr>
          <a:lstStyle/>
          <a:p>
            <a:r>
              <a:rPr lang="en-US" sz="3000" dirty="0" smtClean="0"/>
              <a:t>                        KARNAUGH </a:t>
            </a:r>
            <a:r>
              <a:rPr lang="en-US" sz="3000" dirty="0"/>
              <a:t>MAP  (K – MAP)</a:t>
            </a:r>
          </a:p>
        </p:txBody>
      </p:sp>
      <p:pic>
        <p:nvPicPr>
          <p:cNvPr id="8194" name="Picture 2" descr="D:\Basic electronics\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0"/>
            <a:ext cx="33528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D:\Basic electronics\C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852613"/>
            <a:ext cx="3429000" cy="35575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1143000"/>
            <a:ext cx="2743200" cy="461665"/>
          </a:xfrm>
          <a:prstGeom prst="rect">
            <a:avLst/>
          </a:prstGeom>
          <a:noFill/>
        </p:spPr>
        <p:txBody>
          <a:bodyPr wrap="square" rtlCol="0">
            <a:spAutoFit/>
          </a:bodyPr>
          <a:lstStyle/>
          <a:p>
            <a:r>
              <a:rPr lang="en-US" sz="2400" dirty="0" smtClean="0">
                <a:solidFill>
                  <a:srgbClr val="A85000"/>
                </a:solidFill>
              </a:rPr>
              <a:t>2-Variable K-MAP</a:t>
            </a:r>
            <a:endParaRPr lang="en-IN" sz="2400" dirty="0">
              <a:solidFill>
                <a:srgbClr val="A85000"/>
              </a:solidFill>
            </a:endParaRPr>
          </a:p>
        </p:txBody>
      </p:sp>
      <p:sp>
        <p:nvSpPr>
          <p:cNvPr id="9" name="TextBox 8"/>
          <p:cNvSpPr txBox="1"/>
          <p:nvPr/>
        </p:nvSpPr>
        <p:spPr>
          <a:xfrm>
            <a:off x="5524500" y="1143000"/>
            <a:ext cx="2743200" cy="461665"/>
          </a:xfrm>
          <a:prstGeom prst="rect">
            <a:avLst/>
          </a:prstGeom>
          <a:noFill/>
        </p:spPr>
        <p:txBody>
          <a:bodyPr wrap="square" rtlCol="0">
            <a:spAutoFit/>
          </a:bodyPr>
          <a:lstStyle/>
          <a:p>
            <a:r>
              <a:rPr lang="en-US" sz="2400" dirty="0" smtClean="0">
                <a:solidFill>
                  <a:srgbClr val="A85000"/>
                </a:solidFill>
              </a:rPr>
              <a:t>3-Variable K-MAP</a:t>
            </a:r>
            <a:endParaRPr lang="en-IN" sz="2400" dirty="0">
              <a:solidFill>
                <a:srgbClr val="A85000"/>
              </a:solidFill>
            </a:endParaRPr>
          </a:p>
        </p:txBody>
      </p:sp>
    </p:spTree>
    <p:extLst>
      <p:ext uri="{BB962C8B-B14F-4D97-AF65-F5344CB8AC3E}">
        <p14:creationId xmlns:p14="http://schemas.microsoft.com/office/powerpoint/2010/main" val="184250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Logic Gates</a:t>
            </a:r>
            <a:endParaRPr lang="en-US" dirty="0"/>
          </a:p>
        </p:txBody>
      </p:sp>
      <p:sp>
        <p:nvSpPr>
          <p:cNvPr id="4" name="Content Placeholder 3"/>
          <p:cNvSpPr>
            <a:spLocks noGrp="1"/>
          </p:cNvSpPr>
          <p:nvPr>
            <p:ph idx="1"/>
          </p:nvPr>
        </p:nvSpPr>
        <p:spPr>
          <a:xfrm>
            <a:off x="457199" y="1371600"/>
            <a:ext cx="8385969" cy="4525963"/>
          </a:xfrm>
        </p:spPr>
        <p:txBody>
          <a:bodyPr>
            <a:normAutofit fontScale="25000" lnSpcReduction="20000"/>
          </a:bodyPr>
          <a:lstStyle/>
          <a:p>
            <a:r>
              <a:rPr lang="en-US" sz="11200" b="1" dirty="0" smtClean="0"/>
              <a:t>OBJECTIVES</a:t>
            </a:r>
          </a:p>
          <a:p>
            <a:pPr marL="0" indent="0">
              <a:buNone/>
            </a:pPr>
            <a:r>
              <a:rPr lang="en-US" sz="5100" dirty="0" smtClean="0"/>
              <a:t>    </a:t>
            </a:r>
            <a:r>
              <a:rPr lang="en-US" sz="9600" dirty="0" smtClean="0">
                <a:solidFill>
                  <a:srgbClr val="A85000"/>
                </a:solidFill>
              </a:rPr>
              <a:t>At the end of this module students will be able to :</a:t>
            </a:r>
          </a:p>
          <a:p>
            <a:pPr marL="0" indent="0">
              <a:buNone/>
            </a:pPr>
            <a:endParaRPr lang="en-US" sz="9600" dirty="0" smtClean="0">
              <a:solidFill>
                <a:srgbClr val="A85000"/>
              </a:solidFill>
            </a:endParaRPr>
          </a:p>
          <a:p>
            <a:pPr lvl="0">
              <a:lnSpc>
                <a:spcPct val="220000"/>
              </a:lnSpc>
              <a:buFont typeface="Arial" pitchFamily="34" charset="0"/>
              <a:buChar char="•"/>
            </a:pPr>
            <a:r>
              <a:rPr lang="en-US" sz="9600" i="1" dirty="0"/>
              <a:t>Describe basic logic gates and the concept of universal logic.</a:t>
            </a:r>
            <a:endParaRPr lang="en-IN" sz="9600" i="1" dirty="0"/>
          </a:p>
          <a:p>
            <a:pPr lvl="0">
              <a:lnSpc>
                <a:spcPct val="220000"/>
              </a:lnSpc>
              <a:buFont typeface="Arial" pitchFamily="34" charset="0"/>
              <a:buChar char="•"/>
            </a:pPr>
            <a:r>
              <a:rPr lang="en-US" sz="9600" i="1" dirty="0"/>
              <a:t>Build a logic circuit for the given Boolean expressions. </a:t>
            </a:r>
            <a:endParaRPr lang="en-IN" sz="9600" i="1" dirty="0"/>
          </a:p>
          <a:p>
            <a:pPr lvl="0">
              <a:lnSpc>
                <a:spcPct val="220000"/>
              </a:lnSpc>
              <a:buFont typeface="Arial" pitchFamily="34" charset="0"/>
              <a:buChar char="•"/>
            </a:pPr>
            <a:r>
              <a:rPr lang="en-US" sz="9600" i="1" dirty="0"/>
              <a:t>Write Boolean expressions for the given logic circuit.</a:t>
            </a:r>
            <a:endParaRPr lang="en-IN" sz="9600" i="1" dirty="0"/>
          </a:p>
          <a:p>
            <a:pPr lvl="0">
              <a:lnSpc>
                <a:spcPct val="220000"/>
              </a:lnSpc>
              <a:buFont typeface="Arial" pitchFamily="34" charset="0"/>
              <a:buChar char="•"/>
            </a:pPr>
            <a:r>
              <a:rPr lang="en-US" sz="9600" i="1" dirty="0"/>
              <a:t>Differentiate combinational and sequential circuits.</a:t>
            </a:r>
            <a:endParaRPr lang="en-IN" sz="9600" i="1" dirty="0"/>
          </a:p>
          <a:p>
            <a:pPr algn="just">
              <a:buFont typeface="Arial" pitchFamily="34" charset="0"/>
              <a:buChar char="•"/>
            </a:pPr>
            <a:endParaRPr lang="en-US" sz="9600" i="1" dirty="0" smtClean="0">
              <a:solidFill>
                <a:srgbClr val="7030A0"/>
              </a:solidFill>
            </a:endParaRPr>
          </a:p>
          <a:p>
            <a:pPr marL="0" indent="0" algn="just">
              <a:buNone/>
            </a:pPr>
            <a:endParaRPr lang="en-US" sz="9600" dirty="0" smtClean="0">
              <a:solidFill>
                <a:srgbClr val="A85000"/>
              </a:solidFill>
            </a:endParaRPr>
          </a:p>
          <a:p>
            <a:pPr marL="0" indent="0">
              <a:buNone/>
            </a:pPr>
            <a:endParaRPr lang="en-US" sz="2600" dirty="0" smtClean="0">
              <a:solidFill>
                <a:srgbClr val="A85000"/>
              </a:solidFill>
            </a:endParaRPr>
          </a:p>
          <a:p>
            <a:pPr marL="0" indent="0">
              <a:buNone/>
            </a:pPr>
            <a:r>
              <a:rPr lang="en-US" dirty="0" smtClean="0"/>
              <a:t>      </a:t>
            </a:r>
          </a:p>
          <a:p>
            <a:pPr marL="0" indent="0">
              <a:buNone/>
            </a:pPr>
            <a:endParaRPr lang="en-US" dirty="0" smtClean="0"/>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a:t>
            </a:r>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3</a:t>
            </a:fld>
            <a:endParaRPr lang="en-US" dirty="0"/>
          </a:p>
        </p:txBody>
      </p:sp>
    </p:spTree>
    <p:extLst>
      <p:ext uri="{BB962C8B-B14F-4D97-AF65-F5344CB8AC3E}">
        <p14:creationId xmlns:p14="http://schemas.microsoft.com/office/powerpoint/2010/main" val="175250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30</a:t>
            </a:fld>
            <a:endParaRPr lang="en-US" dirty="0"/>
          </a:p>
        </p:txBody>
      </p:sp>
      <p:sp>
        <p:nvSpPr>
          <p:cNvPr id="7" name="Title 1"/>
          <p:cNvSpPr>
            <a:spLocks noGrp="1"/>
          </p:cNvSpPr>
          <p:nvPr>
            <p:ph type="title"/>
          </p:nvPr>
        </p:nvSpPr>
        <p:spPr/>
        <p:txBody>
          <a:bodyPr>
            <a:normAutofit/>
          </a:bodyPr>
          <a:lstStyle/>
          <a:p>
            <a:r>
              <a:rPr lang="en-US" sz="3000" dirty="0" smtClean="0"/>
              <a:t>                        KARNAUGH </a:t>
            </a:r>
            <a:r>
              <a:rPr lang="en-US" sz="3000" dirty="0"/>
              <a:t>MAP  (K – MAP)</a:t>
            </a:r>
          </a:p>
        </p:txBody>
      </p:sp>
      <p:pic>
        <p:nvPicPr>
          <p:cNvPr id="9218" name="Picture 2" descr="D:\Basic electronics\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5029199"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0600" y="1143000"/>
            <a:ext cx="2743200" cy="461665"/>
          </a:xfrm>
          <a:prstGeom prst="rect">
            <a:avLst/>
          </a:prstGeom>
          <a:noFill/>
        </p:spPr>
        <p:txBody>
          <a:bodyPr wrap="square" rtlCol="0">
            <a:spAutoFit/>
          </a:bodyPr>
          <a:lstStyle/>
          <a:p>
            <a:r>
              <a:rPr lang="en-US" sz="2400" dirty="0" smtClean="0">
                <a:solidFill>
                  <a:srgbClr val="A85000"/>
                </a:solidFill>
              </a:rPr>
              <a:t>4-Variable K-MAP</a:t>
            </a:r>
            <a:endParaRPr lang="en-IN" sz="2400" dirty="0">
              <a:solidFill>
                <a:srgbClr val="A85000"/>
              </a:solidFill>
            </a:endParaRPr>
          </a:p>
        </p:txBody>
      </p:sp>
    </p:spTree>
    <p:extLst>
      <p:ext uri="{BB962C8B-B14F-4D97-AF65-F5344CB8AC3E}">
        <p14:creationId xmlns:p14="http://schemas.microsoft.com/office/powerpoint/2010/main" val="1506572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31</a:t>
            </a:fld>
            <a:endParaRPr lang="en-US" dirty="0"/>
          </a:p>
        </p:txBody>
      </p:sp>
      <p:sp>
        <p:nvSpPr>
          <p:cNvPr id="3" name="TextBox 2"/>
          <p:cNvSpPr txBox="1"/>
          <p:nvPr/>
        </p:nvSpPr>
        <p:spPr>
          <a:xfrm>
            <a:off x="321365" y="996076"/>
            <a:ext cx="7696200" cy="2123658"/>
          </a:xfrm>
          <a:prstGeom prst="rect">
            <a:avLst/>
          </a:prstGeom>
          <a:noFill/>
        </p:spPr>
        <p:txBody>
          <a:bodyPr wrap="square" rtlCol="0">
            <a:spAutoFit/>
          </a:bodyPr>
          <a:lstStyle/>
          <a:p>
            <a:r>
              <a:rPr lang="en-US" sz="2400" b="1" dirty="0" smtClean="0"/>
              <a:t>Simplification of Boolean expressions in SOP form:</a:t>
            </a:r>
            <a:endParaRPr lang="en-US" sz="2400" b="1" dirty="0"/>
          </a:p>
          <a:p>
            <a:endParaRPr lang="en-US" b="1" dirty="0"/>
          </a:p>
          <a:p>
            <a:pPr marL="457200" indent="-457200">
              <a:buAutoNum type="arabicPeriod"/>
            </a:pPr>
            <a:r>
              <a:rPr lang="en-US" sz="2400" dirty="0" smtClean="0">
                <a:solidFill>
                  <a:srgbClr val="A85000"/>
                </a:solidFill>
              </a:rPr>
              <a:t>Place </a:t>
            </a:r>
            <a:r>
              <a:rPr lang="en-US" sz="2400" dirty="0">
                <a:solidFill>
                  <a:srgbClr val="A85000"/>
                </a:solidFill>
              </a:rPr>
              <a:t>logical 1s in the appropriate cells</a:t>
            </a:r>
            <a:r>
              <a:rPr lang="en-US" sz="2400" dirty="0" smtClean="0">
                <a:solidFill>
                  <a:srgbClr val="A85000"/>
                </a:solidFill>
              </a:rPr>
              <a:t>.</a:t>
            </a:r>
            <a:endParaRPr lang="en-US" sz="2400" dirty="0">
              <a:solidFill>
                <a:srgbClr val="A85000"/>
              </a:solidFill>
            </a:endParaRPr>
          </a:p>
          <a:p>
            <a:r>
              <a:rPr lang="en-US" sz="2400" dirty="0">
                <a:solidFill>
                  <a:srgbClr val="A85000"/>
                </a:solidFill>
              </a:rPr>
              <a:t>2. Two or Four or Eight adjacent logical ‘1s’ can be grouped </a:t>
            </a:r>
          </a:p>
          <a:p>
            <a:r>
              <a:rPr lang="en-US" sz="2400" dirty="0">
                <a:solidFill>
                  <a:srgbClr val="A85000"/>
                </a:solidFill>
              </a:rPr>
              <a:t>     together.</a:t>
            </a:r>
          </a:p>
          <a:p>
            <a:endParaRPr lang="en-IN" dirty="0"/>
          </a:p>
        </p:txBody>
      </p:sp>
      <p:sp>
        <p:nvSpPr>
          <p:cNvPr id="7" name="Title 1"/>
          <p:cNvSpPr>
            <a:spLocks noGrp="1"/>
          </p:cNvSpPr>
          <p:nvPr>
            <p:ph type="title"/>
          </p:nvPr>
        </p:nvSpPr>
        <p:spPr/>
        <p:txBody>
          <a:bodyPr>
            <a:normAutofit/>
          </a:bodyPr>
          <a:lstStyle/>
          <a:p>
            <a:r>
              <a:rPr lang="en-US" sz="3000" dirty="0" smtClean="0"/>
              <a:t>                        KARNAUGH </a:t>
            </a:r>
            <a:r>
              <a:rPr lang="en-US" sz="3000" dirty="0"/>
              <a:t>MAP  (K – MAP)</a:t>
            </a:r>
          </a:p>
        </p:txBody>
      </p:sp>
      <p:pic>
        <p:nvPicPr>
          <p:cNvPr id="10242" name="Picture 2" descr="D:\Basic electronics\C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399"/>
            <a:ext cx="3800475"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D:\Basic electronics\C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819400"/>
            <a:ext cx="3505200" cy="3448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119734"/>
            <a:ext cx="1752600" cy="461665"/>
          </a:xfrm>
          <a:prstGeom prst="rect">
            <a:avLst/>
          </a:prstGeom>
          <a:noFill/>
        </p:spPr>
        <p:txBody>
          <a:bodyPr wrap="square" rtlCol="0">
            <a:spAutoFit/>
          </a:bodyPr>
          <a:lstStyle/>
          <a:p>
            <a:r>
              <a:rPr lang="en-US" sz="2400" b="1" dirty="0" smtClean="0">
                <a:solidFill>
                  <a:srgbClr val="002060"/>
                </a:solidFill>
              </a:rPr>
              <a:t>Example</a:t>
            </a:r>
            <a:endParaRPr lang="en-IN" sz="2400" b="1" dirty="0">
              <a:solidFill>
                <a:srgbClr val="002060"/>
              </a:solidFill>
            </a:endParaRPr>
          </a:p>
        </p:txBody>
      </p:sp>
      <p:sp>
        <p:nvSpPr>
          <p:cNvPr id="6" name="Rectangle 5"/>
          <p:cNvSpPr/>
          <p:nvPr/>
        </p:nvSpPr>
        <p:spPr>
          <a:xfrm>
            <a:off x="6019800" y="3810000"/>
            <a:ext cx="914400" cy="10668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758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32</a:t>
            </a:fld>
            <a:endParaRPr lang="en-US" dirty="0"/>
          </a:p>
        </p:txBody>
      </p:sp>
      <p:sp>
        <p:nvSpPr>
          <p:cNvPr id="6" name="Content Placeholder 5"/>
          <p:cNvSpPr txBox="1">
            <a:spLocks noGrp="1"/>
          </p:cNvSpPr>
          <p:nvPr>
            <p:ph idx="1"/>
          </p:nvPr>
        </p:nvSpPr>
        <p:spPr>
          <a:xfrm>
            <a:off x="457200" y="914400"/>
            <a:ext cx="8229600" cy="2246769"/>
          </a:xfrm>
          <a:prstGeom prst="rect">
            <a:avLst/>
          </a:prstGeom>
          <a:noFill/>
        </p:spPr>
        <p:txBody>
          <a:bodyPr wrap="square" rtlCol="0">
            <a:spAutoFit/>
          </a:bodyPr>
          <a:lstStyle/>
          <a:p>
            <a:r>
              <a:rPr lang="en-US" sz="2000" b="1" dirty="0" smtClean="0">
                <a:solidFill>
                  <a:srgbClr val="00B0F0"/>
                </a:solidFill>
              </a:rPr>
              <a:t>PROBLEM </a:t>
            </a:r>
            <a:r>
              <a:rPr lang="en-US" sz="2000" b="1" dirty="0" smtClean="0"/>
              <a:t>: </a:t>
            </a:r>
            <a:r>
              <a:rPr lang="en-US" sz="2000" dirty="0" smtClean="0"/>
              <a:t>Reduce the following Boolean expression using K-map:</a:t>
            </a:r>
          </a:p>
          <a:p>
            <a:endParaRPr lang="en-US" sz="2000" dirty="0"/>
          </a:p>
          <a:p>
            <a:pPr marL="0" indent="0">
              <a:buNone/>
            </a:pPr>
            <a:r>
              <a:rPr lang="en-US" sz="2000" dirty="0" smtClean="0"/>
              <a:t>                     f  = AB + AB’C + A’BC’ + BC’</a:t>
            </a:r>
          </a:p>
          <a:p>
            <a:endParaRPr lang="en-US" sz="2000" dirty="0"/>
          </a:p>
          <a:p>
            <a:pPr marL="285750" indent="-285750">
              <a:buFont typeface="Wingdings" pitchFamily="2" charset="2"/>
              <a:buChar char="Ø"/>
            </a:pPr>
            <a:endParaRPr lang="en-US" sz="2000" dirty="0" smtClean="0"/>
          </a:p>
          <a:p>
            <a:endParaRPr lang="en-US" sz="2000" dirty="0"/>
          </a:p>
        </p:txBody>
      </p:sp>
      <p:sp>
        <p:nvSpPr>
          <p:cNvPr id="5" name="Title 1"/>
          <p:cNvSpPr>
            <a:spLocks noGrp="1"/>
          </p:cNvSpPr>
          <p:nvPr>
            <p:ph type="title"/>
          </p:nvPr>
        </p:nvSpPr>
        <p:spPr/>
        <p:txBody>
          <a:bodyPr>
            <a:normAutofit/>
          </a:bodyPr>
          <a:lstStyle/>
          <a:p>
            <a:r>
              <a:rPr lang="en-US" sz="3000" dirty="0" smtClean="0"/>
              <a:t>                        KARNAUGH </a:t>
            </a:r>
            <a:r>
              <a:rPr lang="en-US" sz="3000" dirty="0"/>
              <a:t>MAP  (K – MAP)</a:t>
            </a:r>
          </a:p>
        </p:txBody>
      </p:sp>
      <p:sp>
        <p:nvSpPr>
          <p:cNvPr id="2" name="TextBox 1"/>
          <p:cNvSpPr txBox="1"/>
          <p:nvPr/>
        </p:nvSpPr>
        <p:spPr>
          <a:xfrm>
            <a:off x="609600" y="2514600"/>
            <a:ext cx="8077200" cy="4247317"/>
          </a:xfrm>
          <a:prstGeom prst="rect">
            <a:avLst/>
          </a:prstGeom>
          <a:noFill/>
        </p:spPr>
        <p:txBody>
          <a:bodyPr wrap="square" rtlCol="0">
            <a:spAutoFit/>
          </a:bodyPr>
          <a:lstStyle/>
          <a:p>
            <a:r>
              <a:rPr lang="en-US" b="1" dirty="0">
                <a:solidFill>
                  <a:srgbClr val="00B0F0"/>
                </a:solidFill>
              </a:rPr>
              <a:t>Soln.</a:t>
            </a:r>
            <a:r>
              <a:rPr lang="en-US" b="1" dirty="0"/>
              <a:t> </a:t>
            </a:r>
            <a:r>
              <a:rPr lang="en-US" dirty="0"/>
              <a:t>The given Boolean expression is </a:t>
            </a:r>
            <a:r>
              <a:rPr lang="en-US" b="1" dirty="0">
                <a:solidFill>
                  <a:srgbClr val="00B0F0"/>
                </a:solidFill>
              </a:rPr>
              <a:t>not in SOP form</a:t>
            </a:r>
            <a:r>
              <a:rPr lang="en-US" dirty="0"/>
              <a:t>. </a:t>
            </a:r>
          </a:p>
          <a:p>
            <a:endParaRPr lang="en-US" dirty="0"/>
          </a:p>
          <a:p>
            <a:r>
              <a:rPr lang="en-US" dirty="0"/>
              <a:t>           f =  AB(C + C’) + AB’C + A’BC’ + BC’(A +A’)</a:t>
            </a:r>
          </a:p>
          <a:p>
            <a:endParaRPr lang="en-US" dirty="0"/>
          </a:p>
          <a:p>
            <a:r>
              <a:rPr lang="en-US" dirty="0"/>
              <a:t>             =  ABC  + ABC’ + AB’C + A’BC’ + </a:t>
            </a:r>
            <a:r>
              <a:rPr lang="en-US" b="1" dirty="0">
                <a:solidFill>
                  <a:srgbClr val="00B0F0"/>
                </a:solidFill>
              </a:rPr>
              <a:t>ABC’</a:t>
            </a:r>
            <a:r>
              <a:rPr lang="en-US" dirty="0"/>
              <a:t> + </a:t>
            </a:r>
            <a:r>
              <a:rPr lang="en-US" b="1" dirty="0">
                <a:solidFill>
                  <a:srgbClr val="00B0F0"/>
                </a:solidFill>
              </a:rPr>
              <a:t>A’BC’</a:t>
            </a:r>
          </a:p>
          <a:p>
            <a:r>
              <a:rPr lang="en-US" dirty="0"/>
              <a:t>   </a:t>
            </a:r>
          </a:p>
          <a:p>
            <a:r>
              <a:rPr lang="en-US" dirty="0"/>
              <a:t>             = ABC + ABC’ + AB’C + A’BC’</a:t>
            </a:r>
          </a:p>
          <a:p>
            <a:endParaRPr lang="en-US" dirty="0"/>
          </a:p>
          <a:p>
            <a:r>
              <a:rPr lang="en-US" dirty="0"/>
              <a:t>              = </a:t>
            </a:r>
            <a:r>
              <a:rPr lang="en-US" dirty="0" err="1"/>
              <a:t>Ʃm</a:t>
            </a:r>
            <a:r>
              <a:rPr lang="en-US" dirty="0"/>
              <a:t>( 7, 6, 5, 2 </a:t>
            </a:r>
            <a:r>
              <a:rPr lang="en-US" dirty="0" smtClean="0"/>
              <a:t>)</a:t>
            </a:r>
          </a:p>
          <a:p>
            <a:endParaRPr lang="en-US" dirty="0" smtClean="0"/>
          </a:p>
          <a:p>
            <a:r>
              <a:rPr lang="en-US" b="1" dirty="0"/>
              <a:t> </a:t>
            </a:r>
            <a:r>
              <a:rPr lang="en-US" b="1" dirty="0">
                <a:solidFill>
                  <a:srgbClr val="00B0F0"/>
                </a:solidFill>
              </a:rPr>
              <a:t>Ans. f = AC + BC’</a:t>
            </a:r>
            <a:endParaRPr lang="en-IN" b="1" dirty="0">
              <a:solidFill>
                <a:srgbClr val="00B0F0"/>
              </a:solidFill>
            </a:endParaRPr>
          </a:p>
          <a:p>
            <a:endParaRPr lang="en-US" dirty="0"/>
          </a:p>
          <a:p>
            <a:endParaRPr lang="en-US" dirty="0"/>
          </a:p>
          <a:p>
            <a:pPr marL="285750" indent="-285750">
              <a:buFont typeface="Wingdings" pitchFamily="2" charset="2"/>
              <a:buChar char="Ø"/>
            </a:pPr>
            <a:r>
              <a:rPr lang="en-US" dirty="0"/>
              <a:t> Simplify using 3-variable K-map</a:t>
            </a:r>
          </a:p>
          <a:p>
            <a:endParaRPr lang="en-IN" dirty="0"/>
          </a:p>
        </p:txBody>
      </p:sp>
    </p:spTree>
    <p:extLst>
      <p:ext uri="{BB962C8B-B14F-4D97-AF65-F5344CB8AC3E}">
        <p14:creationId xmlns:p14="http://schemas.microsoft.com/office/powerpoint/2010/main" val="335871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33</a:t>
            </a:fld>
            <a:endParaRPr lang="en-US" dirty="0"/>
          </a:p>
        </p:txBody>
      </p:sp>
      <p:sp>
        <p:nvSpPr>
          <p:cNvPr id="6" name="TextBox 5"/>
          <p:cNvSpPr txBox="1"/>
          <p:nvPr/>
        </p:nvSpPr>
        <p:spPr>
          <a:xfrm>
            <a:off x="76199" y="914400"/>
            <a:ext cx="8763000" cy="3662541"/>
          </a:xfrm>
          <a:prstGeom prst="rect">
            <a:avLst/>
          </a:prstGeom>
          <a:noFill/>
        </p:spPr>
        <p:txBody>
          <a:bodyPr wrap="square" rtlCol="0">
            <a:spAutoFit/>
          </a:bodyPr>
          <a:lstStyle/>
          <a:p>
            <a:r>
              <a:rPr lang="en-US" sz="2600" b="1" dirty="0" smtClean="0">
                <a:solidFill>
                  <a:srgbClr val="002060"/>
                </a:solidFill>
              </a:rPr>
              <a:t>Self test</a:t>
            </a:r>
          </a:p>
          <a:p>
            <a:endParaRPr lang="en-US" sz="2600" b="1" dirty="0" smtClean="0">
              <a:solidFill>
                <a:srgbClr val="002060"/>
              </a:solidFill>
            </a:endParaRPr>
          </a:p>
          <a:p>
            <a:endParaRPr lang="en-US" sz="2600" b="1" dirty="0" smtClean="0">
              <a:solidFill>
                <a:srgbClr val="002060"/>
              </a:solidFill>
            </a:endParaRPr>
          </a:p>
          <a:p>
            <a:pPr marL="185738" indent="-185738"/>
            <a:r>
              <a:rPr lang="en-US" sz="2400" b="1" dirty="0" smtClean="0">
                <a:solidFill>
                  <a:schemeClr val="tx2">
                    <a:lumMod val="50000"/>
                  </a:schemeClr>
                </a:solidFill>
              </a:rPr>
              <a:t>   </a:t>
            </a:r>
            <a:r>
              <a:rPr lang="en-US" sz="2200" dirty="0" smtClean="0">
                <a:solidFill>
                  <a:schemeClr val="tx2">
                    <a:lumMod val="50000"/>
                  </a:schemeClr>
                </a:solidFill>
              </a:rPr>
              <a:t>Problem 1</a:t>
            </a:r>
            <a:r>
              <a:rPr lang="en-US" sz="2400" b="1" dirty="0" smtClean="0">
                <a:solidFill>
                  <a:schemeClr val="tx2">
                    <a:lumMod val="50000"/>
                  </a:schemeClr>
                </a:solidFill>
              </a:rPr>
              <a:t>  </a:t>
            </a:r>
            <a:r>
              <a:rPr lang="en-US" sz="2200" dirty="0" smtClean="0">
                <a:solidFill>
                  <a:srgbClr val="A85000"/>
                </a:solidFill>
              </a:rPr>
              <a:t>Reduce the Boolean expression </a:t>
            </a:r>
          </a:p>
          <a:p>
            <a:pPr marL="185738" indent="-185738"/>
            <a:r>
              <a:rPr lang="en-US" sz="2200" dirty="0" smtClean="0">
                <a:solidFill>
                  <a:srgbClr val="A85000"/>
                </a:solidFill>
              </a:rPr>
              <a:t>   f  = </a:t>
            </a:r>
            <a:r>
              <a:rPr lang="en-US" sz="2200" dirty="0" err="1" smtClean="0">
                <a:solidFill>
                  <a:srgbClr val="A85000"/>
                </a:solidFill>
              </a:rPr>
              <a:t>Ʃm</a:t>
            </a:r>
            <a:r>
              <a:rPr lang="en-US" sz="2200" dirty="0" smtClean="0">
                <a:solidFill>
                  <a:srgbClr val="A85000"/>
                </a:solidFill>
              </a:rPr>
              <a:t> (0, 2, 3, 4, 5, 6) using K-map and implement it in AOI logic.</a:t>
            </a:r>
          </a:p>
          <a:p>
            <a:pPr marL="185738" indent="-185738"/>
            <a:r>
              <a:rPr lang="en-US" sz="2200" b="1" dirty="0" smtClean="0">
                <a:solidFill>
                  <a:srgbClr val="A85000"/>
                </a:solidFill>
              </a:rPr>
              <a:t>    </a:t>
            </a:r>
            <a:r>
              <a:rPr lang="en-US" sz="2200" b="1" dirty="0" err="1" smtClean="0">
                <a:solidFill>
                  <a:srgbClr val="FFFF00"/>
                </a:solidFill>
              </a:rPr>
              <a:t>Ans</a:t>
            </a:r>
            <a:r>
              <a:rPr lang="en-US" sz="2200" b="1" dirty="0">
                <a:solidFill>
                  <a:srgbClr val="FFFF00"/>
                </a:solidFill>
              </a:rPr>
              <a:t>:</a:t>
            </a:r>
            <a:r>
              <a:rPr lang="en-US" sz="2200" b="1" dirty="0" smtClean="0">
                <a:solidFill>
                  <a:srgbClr val="FFFF00"/>
                </a:solidFill>
              </a:rPr>
              <a:t> f = C’ + AB’ + A’B</a:t>
            </a:r>
          </a:p>
          <a:p>
            <a:pPr marL="185738" indent="-185738"/>
            <a:endParaRPr lang="en-US" sz="2200" b="1" dirty="0">
              <a:solidFill>
                <a:srgbClr val="A85000"/>
              </a:solidFill>
            </a:endParaRPr>
          </a:p>
          <a:p>
            <a:pPr marL="185738" indent="-185738"/>
            <a:r>
              <a:rPr lang="en-US" sz="2200" dirty="0" smtClean="0">
                <a:solidFill>
                  <a:srgbClr val="A85000"/>
                </a:solidFill>
              </a:rPr>
              <a:t>   </a:t>
            </a:r>
            <a:r>
              <a:rPr lang="en-US" sz="2200" dirty="0" smtClean="0"/>
              <a:t>Problem 2  </a:t>
            </a:r>
            <a:r>
              <a:rPr lang="en-US" sz="2200" dirty="0" smtClean="0">
                <a:solidFill>
                  <a:srgbClr val="CD6400"/>
                </a:solidFill>
              </a:rPr>
              <a:t>Reduce the expression f= A’B’+A’B+AB using mapping </a:t>
            </a:r>
          </a:p>
          <a:p>
            <a:pPr marL="185738" indent="-185738"/>
            <a:r>
              <a:rPr lang="en-US" sz="2200" dirty="0">
                <a:solidFill>
                  <a:srgbClr val="CD6400"/>
                </a:solidFill>
              </a:rPr>
              <a:t> </a:t>
            </a:r>
            <a:r>
              <a:rPr lang="en-US" sz="2200" dirty="0" smtClean="0">
                <a:solidFill>
                  <a:srgbClr val="CD6400"/>
                </a:solidFill>
              </a:rPr>
              <a:t>  </a:t>
            </a:r>
            <a:r>
              <a:rPr lang="en-US" sz="2200" dirty="0" err="1" smtClean="0">
                <a:solidFill>
                  <a:srgbClr val="FFFF00"/>
                </a:solidFill>
              </a:rPr>
              <a:t>Ans</a:t>
            </a:r>
            <a:r>
              <a:rPr lang="en-US" sz="2200" dirty="0" smtClean="0">
                <a:solidFill>
                  <a:srgbClr val="FFFF00"/>
                </a:solidFill>
              </a:rPr>
              <a:t>: f=A’+B</a:t>
            </a:r>
          </a:p>
          <a:p>
            <a:endParaRPr lang="en-US" sz="2000" b="1" dirty="0"/>
          </a:p>
        </p:txBody>
      </p:sp>
      <p:sp>
        <p:nvSpPr>
          <p:cNvPr id="8" name="Title 1"/>
          <p:cNvSpPr>
            <a:spLocks noGrp="1"/>
          </p:cNvSpPr>
          <p:nvPr>
            <p:ph type="title"/>
          </p:nvPr>
        </p:nvSpPr>
        <p:spPr/>
        <p:txBody>
          <a:bodyPr>
            <a:normAutofit/>
          </a:bodyPr>
          <a:lstStyle/>
          <a:p>
            <a:r>
              <a:rPr lang="en-US" sz="3000" dirty="0" smtClean="0"/>
              <a:t>                        KARNAUGH </a:t>
            </a:r>
            <a:r>
              <a:rPr lang="en-US" sz="3000" dirty="0"/>
              <a:t>MAP  (K – MAP)</a:t>
            </a:r>
          </a:p>
        </p:txBody>
      </p:sp>
    </p:spTree>
    <p:extLst>
      <p:ext uri="{BB962C8B-B14F-4D97-AF65-F5344CB8AC3E}">
        <p14:creationId xmlns:p14="http://schemas.microsoft.com/office/powerpoint/2010/main" val="3433864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34</a:t>
            </a:fld>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sz="3000" smtClean="0"/>
              <a:t>                        KARNAUGH MAP  (K – MAP)</a:t>
            </a:r>
            <a:endParaRPr lang="en-US" sz="3000" dirty="0"/>
          </a:p>
        </p:txBody>
      </p:sp>
      <p:sp>
        <p:nvSpPr>
          <p:cNvPr id="3" name="TextBox 2"/>
          <p:cNvSpPr txBox="1"/>
          <p:nvPr/>
        </p:nvSpPr>
        <p:spPr>
          <a:xfrm>
            <a:off x="622300" y="1066800"/>
            <a:ext cx="4940300" cy="461665"/>
          </a:xfrm>
          <a:prstGeom prst="rect">
            <a:avLst/>
          </a:prstGeom>
          <a:noFill/>
        </p:spPr>
        <p:txBody>
          <a:bodyPr wrap="square" rtlCol="0">
            <a:spAutoFit/>
          </a:bodyPr>
          <a:lstStyle/>
          <a:p>
            <a:pPr marL="342900" indent="-342900">
              <a:buFont typeface="Wingdings" pitchFamily="2" charset="2"/>
              <a:buChar char="§"/>
            </a:pPr>
            <a:r>
              <a:rPr lang="en-US" sz="2400" dirty="0" smtClean="0">
                <a:solidFill>
                  <a:schemeClr val="accent5">
                    <a:lumMod val="75000"/>
                  </a:schemeClr>
                </a:solidFill>
              </a:rPr>
              <a:t>Don’t care terms</a:t>
            </a:r>
            <a:endParaRPr lang="en-IN" sz="2400" dirty="0">
              <a:solidFill>
                <a:schemeClr val="accent5">
                  <a:lumMod val="75000"/>
                </a:schemeClr>
              </a:solidFill>
            </a:endParaRPr>
          </a:p>
        </p:txBody>
      </p:sp>
      <p:sp>
        <p:nvSpPr>
          <p:cNvPr id="6" name="TextBox 5"/>
          <p:cNvSpPr txBox="1"/>
          <p:nvPr/>
        </p:nvSpPr>
        <p:spPr>
          <a:xfrm>
            <a:off x="685800" y="1676400"/>
            <a:ext cx="7772400" cy="1785104"/>
          </a:xfrm>
          <a:prstGeom prst="rect">
            <a:avLst/>
          </a:prstGeom>
          <a:noFill/>
        </p:spPr>
        <p:txBody>
          <a:bodyPr wrap="square" rtlCol="0">
            <a:spAutoFit/>
          </a:bodyPr>
          <a:lstStyle/>
          <a:p>
            <a:pPr marL="342900" indent="-342900">
              <a:buFont typeface="Arial" pitchFamily="34" charset="0"/>
              <a:buChar char="•"/>
            </a:pPr>
            <a:r>
              <a:rPr lang="en-US" sz="2200" dirty="0" smtClean="0"/>
              <a:t>The </a:t>
            </a:r>
            <a:r>
              <a:rPr lang="en-US" sz="2200" dirty="0"/>
              <a:t>combinations for which the values of the expression are not specified are called don’t care combinations. </a:t>
            </a:r>
            <a:endParaRPr lang="en-US" sz="2200" dirty="0" smtClean="0"/>
          </a:p>
          <a:p>
            <a:pPr marL="342900" indent="-342900">
              <a:buFont typeface="Arial" pitchFamily="34" charset="0"/>
              <a:buChar char="•"/>
            </a:pPr>
            <a:endParaRPr lang="en-US" sz="2200" dirty="0"/>
          </a:p>
          <a:p>
            <a:pPr marL="342900" indent="-342900">
              <a:buFont typeface="Arial" pitchFamily="34" charset="0"/>
              <a:buChar char="•"/>
            </a:pPr>
            <a:r>
              <a:rPr lang="en-US" sz="2200" dirty="0" smtClean="0"/>
              <a:t>The </a:t>
            </a:r>
            <a:r>
              <a:rPr lang="en-US" sz="2200" dirty="0"/>
              <a:t>don’t care terms are denoted by d or X</a:t>
            </a:r>
            <a:r>
              <a:rPr lang="en-US" sz="2200" dirty="0" smtClean="0"/>
              <a:t>.</a:t>
            </a:r>
          </a:p>
          <a:p>
            <a:pPr marL="342900" indent="-342900">
              <a:buFont typeface="Arial" pitchFamily="34" charset="0"/>
              <a:buChar char="•"/>
            </a:pPr>
            <a:endParaRPr lang="en-IN" sz="2200" dirty="0"/>
          </a:p>
        </p:txBody>
      </p:sp>
      <p:sp>
        <p:nvSpPr>
          <p:cNvPr id="8" name="TextBox 7"/>
          <p:cNvSpPr txBox="1"/>
          <p:nvPr/>
        </p:nvSpPr>
        <p:spPr>
          <a:xfrm>
            <a:off x="457200" y="3279845"/>
            <a:ext cx="8229600" cy="707886"/>
          </a:xfrm>
          <a:prstGeom prst="rect">
            <a:avLst/>
          </a:prstGeom>
          <a:noFill/>
        </p:spPr>
        <p:txBody>
          <a:bodyPr wrap="square" rtlCol="0">
            <a:spAutoFit/>
          </a:bodyPr>
          <a:lstStyle/>
          <a:p>
            <a:pPr algn="just"/>
            <a:r>
              <a:rPr lang="en-US" sz="2000" dirty="0">
                <a:solidFill>
                  <a:srgbClr val="C00000"/>
                </a:solidFill>
              </a:rPr>
              <a:t>Ex1: Simplify the following Boolean expression using K Map.</a:t>
            </a:r>
            <a:endParaRPr lang="en-IN" sz="2000" dirty="0">
              <a:solidFill>
                <a:srgbClr val="C00000"/>
              </a:solidFill>
            </a:endParaRPr>
          </a:p>
          <a:p>
            <a:pPr algn="just"/>
            <a:r>
              <a:rPr lang="en-US" sz="2000" dirty="0">
                <a:solidFill>
                  <a:srgbClr val="C00000"/>
                </a:solidFill>
              </a:rPr>
              <a:t>F(A,B,C) = </a:t>
            </a:r>
            <a:r>
              <a:rPr lang="en-US" sz="2000" dirty="0" err="1">
                <a:solidFill>
                  <a:srgbClr val="C00000"/>
                </a:solidFill>
              </a:rPr>
              <a:t>Σm</a:t>
            </a:r>
            <a:r>
              <a:rPr lang="en-US" sz="2000" dirty="0">
                <a:solidFill>
                  <a:srgbClr val="C00000"/>
                </a:solidFill>
              </a:rPr>
              <a:t>(3, 4) + d(2,5,6</a:t>
            </a:r>
            <a:r>
              <a:rPr lang="en-US" sz="2000" dirty="0" smtClean="0">
                <a:solidFill>
                  <a:srgbClr val="C00000"/>
                </a:solidFill>
              </a:rPr>
              <a:t>)</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459112108"/>
              </p:ext>
            </p:extLst>
          </p:nvPr>
        </p:nvGraphicFramePr>
        <p:xfrm>
          <a:off x="2319019" y="4114800"/>
          <a:ext cx="5300980" cy="2057400"/>
        </p:xfrm>
        <a:graphic>
          <a:graphicData uri="http://schemas.openxmlformats.org/drawingml/2006/table">
            <a:tbl>
              <a:tblPr firstRow="1" firstCol="1" bandRow="1">
                <a:tableStyleId>{5940675A-B579-460E-94D1-54222C63F5DA}</a:tableStyleId>
              </a:tblPr>
              <a:tblGrid>
                <a:gridCol w="946498">
                  <a:extLst>
                    <a:ext uri="{9D8B030D-6E8A-4147-A177-3AD203B41FA5}">
                      <a16:colId xmlns:a16="http://schemas.microsoft.com/office/drawing/2014/main" val="20000"/>
                    </a:ext>
                  </a:extLst>
                </a:gridCol>
                <a:gridCol w="1125138">
                  <a:extLst>
                    <a:ext uri="{9D8B030D-6E8A-4147-A177-3AD203B41FA5}">
                      <a16:colId xmlns:a16="http://schemas.microsoft.com/office/drawing/2014/main" val="20001"/>
                    </a:ext>
                  </a:extLst>
                </a:gridCol>
                <a:gridCol w="1125138">
                  <a:extLst>
                    <a:ext uri="{9D8B030D-6E8A-4147-A177-3AD203B41FA5}">
                      <a16:colId xmlns:a16="http://schemas.microsoft.com/office/drawing/2014/main" val="20002"/>
                    </a:ext>
                  </a:extLst>
                </a:gridCol>
                <a:gridCol w="1125138">
                  <a:extLst>
                    <a:ext uri="{9D8B030D-6E8A-4147-A177-3AD203B41FA5}">
                      <a16:colId xmlns:a16="http://schemas.microsoft.com/office/drawing/2014/main" val="20003"/>
                    </a:ext>
                  </a:extLst>
                </a:gridCol>
                <a:gridCol w="979068">
                  <a:extLst>
                    <a:ext uri="{9D8B030D-6E8A-4147-A177-3AD203B41FA5}">
                      <a16:colId xmlns:a16="http://schemas.microsoft.com/office/drawing/2014/main" val="20004"/>
                    </a:ext>
                  </a:extLst>
                </a:gridCol>
              </a:tblGrid>
              <a:tr h="814109">
                <a:tc>
                  <a:txBody>
                    <a:bodyPr/>
                    <a:lstStyle/>
                    <a:p>
                      <a:pPr algn="just">
                        <a:lnSpc>
                          <a:spcPct val="150000"/>
                        </a:lnSpc>
                        <a:spcAft>
                          <a:spcPts val="0"/>
                        </a:spcAft>
                      </a:pPr>
                      <a:r>
                        <a:rPr lang="en-IN" sz="1400" dirty="0">
                          <a:effectLst/>
                        </a:rPr>
                        <a:t>    BC</a:t>
                      </a:r>
                    </a:p>
                    <a:p>
                      <a:pPr algn="just">
                        <a:lnSpc>
                          <a:spcPct val="150000"/>
                        </a:lnSpc>
                        <a:spcAft>
                          <a:spcPts val="0"/>
                        </a:spcAft>
                      </a:pPr>
                      <a:r>
                        <a:rPr lang="en-IN" sz="1400" dirty="0">
                          <a:effectLst/>
                        </a:rPr>
                        <a:t>A</a:t>
                      </a:r>
                      <a:endParaRPr lang="en-IN" sz="1400" dirty="0">
                        <a:effectLst/>
                        <a:latin typeface="Calibri"/>
                        <a:ea typeface="Calibri"/>
                        <a:cs typeface="Times New Roman"/>
                      </a:endParaRPr>
                    </a:p>
                  </a:txBody>
                  <a:tcPr marL="68580" marR="68580" marT="0" marB="0"/>
                </a:tc>
                <a:tc gridSpan="4">
                  <a:txBody>
                    <a:bodyPr/>
                    <a:lstStyle/>
                    <a:p>
                      <a:pPr algn="just">
                        <a:lnSpc>
                          <a:spcPct val="150000"/>
                        </a:lnSpc>
                        <a:spcAft>
                          <a:spcPts val="0"/>
                        </a:spcAft>
                      </a:pPr>
                      <a:r>
                        <a:rPr lang="en-IN" sz="1400" dirty="0">
                          <a:effectLst/>
                        </a:rPr>
                        <a:t> </a:t>
                      </a:r>
                    </a:p>
                    <a:p>
                      <a:pPr algn="just">
                        <a:lnSpc>
                          <a:spcPct val="150000"/>
                        </a:lnSpc>
                        <a:spcAft>
                          <a:spcPts val="0"/>
                        </a:spcAft>
                      </a:pPr>
                      <a:r>
                        <a:rPr lang="en-IN" sz="1400" dirty="0">
                          <a:effectLst/>
                        </a:rPr>
                        <a:t>00                        01                       11                10</a:t>
                      </a:r>
                      <a:endParaRPr lang="en-IN" sz="1400" dirty="0">
                        <a:effectLst/>
                        <a:latin typeface="Calibri"/>
                        <a:ea typeface="Calibri"/>
                        <a:cs typeface="Times New Roman"/>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577310">
                <a:tc rowSpan="2">
                  <a:txBody>
                    <a:bodyPr/>
                    <a:lstStyle/>
                    <a:p>
                      <a:pPr algn="just">
                        <a:lnSpc>
                          <a:spcPct val="150000"/>
                        </a:lnSpc>
                        <a:spcAft>
                          <a:spcPts val="0"/>
                        </a:spcAft>
                      </a:pPr>
                      <a:r>
                        <a:rPr lang="en-IN" sz="1400">
                          <a:effectLst/>
                        </a:rPr>
                        <a:t>0</a:t>
                      </a:r>
                    </a:p>
                    <a:p>
                      <a:pPr algn="just">
                        <a:lnSpc>
                          <a:spcPct val="150000"/>
                        </a:lnSpc>
                        <a:spcAft>
                          <a:spcPts val="0"/>
                        </a:spcAft>
                      </a:pPr>
                      <a:r>
                        <a:rPr lang="en-IN" sz="1400">
                          <a:effectLst/>
                        </a:rPr>
                        <a:t> </a:t>
                      </a:r>
                    </a:p>
                    <a:p>
                      <a:pPr algn="just">
                        <a:lnSpc>
                          <a:spcPct val="150000"/>
                        </a:lnSpc>
                        <a:spcAft>
                          <a:spcPts val="0"/>
                        </a:spcAft>
                      </a:pPr>
                      <a:r>
                        <a:rPr lang="en-IN" sz="1400">
                          <a:effectLst/>
                        </a:rPr>
                        <a:t>1</a:t>
                      </a:r>
                      <a:endParaRPr lang="en-IN" sz="140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0</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0</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1</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X</a:t>
                      </a:r>
                      <a:endParaRPr lang="en-IN"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665981">
                <a:tc vMerge="1">
                  <a:txBody>
                    <a:bodyPr/>
                    <a:lstStyle/>
                    <a:p>
                      <a:endParaRPr lang="en-IN"/>
                    </a:p>
                  </a:txBody>
                  <a:tcPr/>
                </a:tc>
                <a:tc>
                  <a:txBody>
                    <a:bodyPr/>
                    <a:lstStyle/>
                    <a:p>
                      <a:pPr algn="just">
                        <a:lnSpc>
                          <a:spcPct val="150000"/>
                        </a:lnSpc>
                        <a:spcAft>
                          <a:spcPts val="0"/>
                        </a:spcAft>
                      </a:pPr>
                      <a:r>
                        <a:rPr lang="en-IN" sz="1400">
                          <a:effectLst/>
                        </a:rPr>
                        <a:t>1</a:t>
                      </a:r>
                      <a:endParaRPr lang="en-IN" sz="140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X</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0</a:t>
                      </a:r>
                      <a:endParaRPr lang="en-IN" sz="14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IN" sz="1400" dirty="0">
                          <a:effectLst/>
                        </a:rPr>
                        <a:t>X</a:t>
                      </a:r>
                      <a:endParaRPr lang="en-IN"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cxnSp>
        <p:nvCxnSpPr>
          <p:cNvPr id="12" name="Straight Connector 11"/>
          <p:cNvCxnSpPr/>
          <p:nvPr/>
        </p:nvCxnSpPr>
        <p:spPr>
          <a:xfrm>
            <a:off x="3714750" y="7996238"/>
            <a:ext cx="619125" cy="342900"/>
          </a:xfrm>
          <a:prstGeom prst="line">
            <a:avLst/>
          </a:prstGeom>
          <a:noFill/>
          <a:ln w="9525" cap="flat" cmpd="sng" algn="ctr">
            <a:solidFill>
              <a:sysClr val="windowText" lastClr="000000"/>
            </a:solidFill>
            <a:prstDash val="solid"/>
          </a:ln>
          <a:effectLst/>
        </p:spPr>
      </p:cxnSp>
      <p:sp>
        <p:nvSpPr>
          <p:cNvPr id="13" name="Rectangle 12"/>
          <p:cNvSpPr/>
          <p:nvPr/>
        </p:nvSpPr>
        <p:spPr>
          <a:xfrm>
            <a:off x="5715000" y="8337550"/>
            <a:ext cx="952500" cy="209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Rectangle 13"/>
          <p:cNvSpPr/>
          <p:nvPr/>
        </p:nvSpPr>
        <p:spPr>
          <a:xfrm>
            <a:off x="4391025" y="8604250"/>
            <a:ext cx="97155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Rectangle 4"/>
          <p:cNvSpPr>
            <a:spLocks noChangeArrowheads="1"/>
          </p:cNvSpPr>
          <p:nvPr/>
        </p:nvSpPr>
        <p:spPr bwMode="auto">
          <a:xfrm>
            <a:off x="2867025" y="3405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5"/>
          <p:cNvSpPr>
            <a:spLocks noChangeArrowheads="1"/>
          </p:cNvSpPr>
          <p:nvPr/>
        </p:nvSpPr>
        <p:spPr bwMode="auto">
          <a:xfrm>
            <a:off x="304800" y="6000690"/>
            <a:ext cx="14861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 = AB’ + A’B</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a:xfrm>
            <a:off x="5562600" y="5022574"/>
            <a:ext cx="1676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3295442" y="5543490"/>
            <a:ext cx="1676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a:off x="2286000" y="4343400"/>
            <a:ext cx="1009442" cy="457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8999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35</a:t>
            </a:fld>
            <a:endParaRPr lang="en-US"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itle 1"/>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sz="3000" smtClean="0"/>
              <a:t>                        KARNAUGH MAP  (K – MAP)</a:t>
            </a:r>
            <a:endParaRPr lang="en-US" sz="3000" dirty="0"/>
          </a:p>
        </p:txBody>
      </p:sp>
      <p:sp>
        <p:nvSpPr>
          <p:cNvPr id="8" name="Rectangle 7"/>
          <p:cNvSpPr/>
          <p:nvPr/>
        </p:nvSpPr>
        <p:spPr>
          <a:xfrm>
            <a:off x="533400" y="2971800"/>
            <a:ext cx="8318500" cy="2428875"/>
          </a:xfrm>
          <a:prstGeom prst="rect">
            <a:avLst/>
          </a:prstGeom>
          <a:solidFill>
            <a:schemeClr val="bg1">
              <a:alpha val="56863"/>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b="1" dirty="0" smtClean="0">
              <a:solidFill>
                <a:srgbClr val="000000"/>
              </a:solidFill>
              <a:effectLst/>
              <a:ea typeface="Calibri"/>
              <a:cs typeface="Times New Roman"/>
            </a:endParaRPr>
          </a:p>
          <a:p>
            <a:pPr algn="ctr">
              <a:lnSpc>
                <a:spcPct val="115000"/>
              </a:lnSpc>
              <a:spcAft>
                <a:spcPts val="1000"/>
              </a:spcAft>
            </a:pPr>
            <a:endParaRPr lang="en-US" sz="1100" b="1" dirty="0">
              <a:solidFill>
                <a:srgbClr val="000000"/>
              </a:solidFill>
              <a:ea typeface="Calibri"/>
              <a:cs typeface="Times New Roman"/>
            </a:endParaRPr>
          </a:p>
          <a:p>
            <a:pPr algn="ctr">
              <a:lnSpc>
                <a:spcPct val="115000"/>
              </a:lnSpc>
              <a:spcAft>
                <a:spcPts val="1000"/>
              </a:spcAft>
            </a:pPr>
            <a:r>
              <a:rPr lang="en-US" sz="2800" b="1" dirty="0" smtClean="0">
                <a:solidFill>
                  <a:srgbClr val="000000"/>
                </a:solidFill>
                <a:effectLst/>
                <a:ea typeface="Calibri"/>
                <a:cs typeface="Times New Roman"/>
              </a:rPr>
              <a:t>Summary</a:t>
            </a:r>
            <a:endParaRPr lang="en-IN" sz="2800" dirty="0">
              <a:effectLst/>
              <a:ea typeface="Calibri"/>
              <a:cs typeface="Times New Roman"/>
            </a:endParaRPr>
          </a:p>
          <a:p>
            <a:pPr marL="342900" lvl="0" indent="-342900" algn="just">
              <a:lnSpc>
                <a:spcPct val="115000"/>
              </a:lnSpc>
              <a:spcAft>
                <a:spcPts val="0"/>
              </a:spcAft>
              <a:buFont typeface="+mj-lt"/>
              <a:buAutoNum type="arabicPeriod"/>
            </a:pPr>
            <a:r>
              <a:rPr lang="en-US" sz="2200" dirty="0">
                <a:solidFill>
                  <a:schemeClr val="tx1"/>
                </a:solidFill>
                <a:effectLst/>
                <a:latin typeface="+mj-lt"/>
                <a:ea typeface="Calibri"/>
                <a:cs typeface="Times New Roman"/>
              </a:rPr>
              <a:t>The K-map is a chart or a graph, composed of an arrangement of adjacent cells, each representing a particular combination of variables in sum of product form. </a:t>
            </a:r>
            <a:endParaRPr lang="en-IN" sz="2200" dirty="0">
              <a:solidFill>
                <a:schemeClr val="tx1"/>
              </a:solidFill>
              <a:effectLst/>
              <a:latin typeface="+mj-lt"/>
              <a:ea typeface="Calibri"/>
              <a:cs typeface="Times New Roman"/>
            </a:endParaRPr>
          </a:p>
          <a:p>
            <a:pPr marL="342900" lvl="0" indent="-342900" algn="just">
              <a:lnSpc>
                <a:spcPct val="115000"/>
              </a:lnSpc>
              <a:spcAft>
                <a:spcPts val="0"/>
              </a:spcAft>
              <a:buFont typeface="+mj-lt"/>
              <a:buAutoNum type="arabicPeriod"/>
            </a:pPr>
            <a:r>
              <a:rPr lang="en-US" sz="2200" dirty="0">
                <a:solidFill>
                  <a:schemeClr val="tx1"/>
                </a:solidFill>
                <a:effectLst/>
                <a:latin typeface="+mj-lt"/>
                <a:ea typeface="Calibri"/>
                <a:cs typeface="Times New Roman"/>
              </a:rPr>
              <a:t>It is a means of showing the relationship between the logic inputs and desired output.</a:t>
            </a:r>
            <a:endParaRPr lang="en-IN" sz="2200" dirty="0">
              <a:solidFill>
                <a:schemeClr val="tx1"/>
              </a:solidFill>
              <a:effectLst/>
              <a:latin typeface="+mj-lt"/>
              <a:ea typeface="Calibri"/>
              <a:cs typeface="Times New Roman"/>
            </a:endParaRPr>
          </a:p>
          <a:p>
            <a:pPr marL="342900" lvl="0" indent="-342900" algn="just">
              <a:lnSpc>
                <a:spcPct val="115000"/>
              </a:lnSpc>
              <a:spcAft>
                <a:spcPts val="0"/>
              </a:spcAft>
              <a:buFont typeface="+mj-lt"/>
              <a:buAutoNum type="arabicPeriod"/>
            </a:pPr>
            <a:r>
              <a:rPr lang="en-US" sz="2200" dirty="0">
                <a:solidFill>
                  <a:schemeClr val="tx1"/>
                </a:solidFill>
                <a:effectLst/>
                <a:latin typeface="+mj-lt"/>
                <a:ea typeface="Calibri"/>
                <a:cs typeface="Times New Roman"/>
              </a:rPr>
              <a:t>K-map is limited to 6 variables.</a:t>
            </a:r>
            <a:endParaRPr lang="en-IN" sz="2200" dirty="0">
              <a:solidFill>
                <a:schemeClr val="tx1"/>
              </a:solidFill>
              <a:effectLst/>
              <a:latin typeface="+mj-lt"/>
              <a:ea typeface="Calibri"/>
              <a:cs typeface="Times New Roman"/>
            </a:endParaRPr>
          </a:p>
          <a:p>
            <a:pPr marL="342900" lvl="0" indent="-342900" algn="just">
              <a:lnSpc>
                <a:spcPct val="115000"/>
              </a:lnSpc>
              <a:spcAft>
                <a:spcPts val="1000"/>
              </a:spcAft>
              <a:buFont typeface="+mj-lt"/>
              <a:buAutoNum type="arabicPeriod"/>
            </a:pPr>
            <a:r>
              <a:rPr lang="en-US" sz="2200" dirty="0">
                <a:solidFill>
                  <a:schemeClr val="tx1"/>
                </a:solidFill>
                <a:effectLst/>
                <a:latin typeface="+mj-lt"/>
                <a:ea typeface="Calibri"/>
                <a:cs typeface="Times New Roman"/>
              </a:rPr>
              <a:t>Any Boolean expression can be expressed in a standard or canonical or expanded sum (OR) of products (AND) form –SOP form—or in a standard or canonical or expanded product (AND) of sums (OR) form – POS form</a:t>
            </a:r>
            <a:r>
              <a:rPr lang="en-US" sz="1200" dirty="0">
                <a:solidFill>
                  <a:schemeClr val="tx1"/>
                </a:solidFill>
                <a:effectLst/>
                <a:latin typeface="Times New Roman"/>
                <a:ea typeface="Calibri"/>
                <a:cs typeface="Times New Roman"/>
              </a:rPr>
              <a:t>.</a:t>
            </a:r>
            <a:endParaRPr lang="en-IN" sz="1100" dirty="0">
              <a:solidFill>
                <a:schemeClr val="tx1"/>
              </a:solidFill>
              <a:effectLst/>
              <a:ea typeface="Calibri"/>
              <a:cs typeface="Times New Roman"/>
            </a:endParaRPr>
          </a:p>
          <a:p>
            <a:pPr algn="just">
              <a:lnSpc>
                <a:spcPct val="115000"/>
              </a:lnSpc>
              <a:spcAft>
                <a:spcPts val="1000"/>
              </a:spcAft>
            </a:pPr>
            <a:r>
              <a:rPr lang="en-US" sz="1200" dirty="0">
                <a:solidFill>
                  <a:schemeClr val="tx1"/>
                </a:solidFill>
                <a:effectLst/>
                <a:latin typeface="Times New Roman"/>
                <a:ea typeface="Calibri"/>
                <a:cs typeface="Times New Roman"/>
              </a:rPr>
              <a:t> </a:t>
            </a:r>
            <a:endParaRPr lang="en-IN" sz="1100" dirty="0">
              <a:solidFill>
                <a:schemeClr val="tx1"/>
              </a:solidFill>
              <a:effectLst/>
              <a:ea typeface="Calibri"/>
              <a:cs typeface="Times New Roman"/>
            </a:endParaRPr>
          </a:p>
          <a:p>
            <a:pPr algn="just">
              <a:lnSpc>
                <a:spcPct val="115000"/>
              </a:lnSpc>
              <a:spcAft>
                <a:spcPts val="1000"/>
              </a:spcAft>
            </a:pPr>
            <a:r>
              <a:rPr lang="en-US" sz="1200" dirty="0">
                <a:solidFill>
                  <a:srgbClr val="000000"/>
                </a:solidFill>
                <a:effectLst/>
                <a:latin typeface="Times New Roman"/>
                <a:ea typeface="Calibri"/>
                <a:cs typeface="Times New Roman"/>
              </a:rPr>
              <a:t> </a:t>
            </a:r>
            <a:endParaRPr lang="en-IN" sz="1100" dirty="0">
              <a:effectLst/>
              <a:ea typeface="Calibri"/>
              <a:cs typeface="Times New Roman"/>
            </a:endParaRPr>
          </a:p>
          <a:p>
            <a:pPr algn="just">
              <a:lnSpc>
                <a:spcPct val="115000"/>
              </a:lnSpc>
              <a:spcAft>
                <a:spcPts val="1000"/>
              </a:spcAft>
            </a:pPr>
            <a:r>
              <a:rPr lang="en-US" sz="1200" dirty="0">
                <a:solidFill>
                  <a:srgbClr val="000000"/>
                </a:solidFill>
                <a:effectLst/>
                <a:latin typeface="Times New Roman"/>
                <a:ea typeface="Calibri"/>
                <a:cs typeface="Times New Roman"/>
              </a:rPr>
              <a:t> </a:t>
            </a:r>
            <a:endParaRPr lang="en-IN" sz="1100" dirty="0">
              <a:effectLst/>
              <a:ea typeface="Calibri"/>
              <a:cs typeface="Times New Roman"/>
            </a:endParaRPr>
          </a:p>
          <a:p>
            <a:pPr marL="228600">
              <a:lnSpc>
                <a:spcPct val="115000"/>
              </a:lnSpc>
              <a:spcAft>
                <a:spcPts val="1000"/>
              </a:spcAft>
            </a:pPr>
            <a:r>
              <a:rPr lang="en-US" sz="1100"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a:p>
            <a:pPr algn="ctr">
              <a:lnSpc>
                <a:spcPct val="115000"/>
              </a:lnSpc>
              <a:spcAft>
                <a:spcPts val="1000"/>
              </a:spcAft>
            </a:pPr>
            <a:r>
              <a:rPr lang="en-US" sz="1100" b="1" dirty="0">
                <a:solidFill>
                  <a:srgbClr val="000000"/>
                </a:solidFill>
                <a:effectLst/>
                <a:ea typeface="Calibri"/>
                <a:cs typeface="Times New Roman"/>
              </a:rPr>
              <a:t> </a:t>
            </a:r>
            <a:endParaRPr lang="en-IN" sz="1100" dirty="0">
              <a:effectLst/>
              <a:ea typeface="Calibri"/>
              <a:cs typeface="Times New Roman"/>
            </a:endParaRPr>
          </a:p>
        </p:txBody>
      </p:sp>
    </p:spTree>
    <p:extLst>
      <p:ext uri="{BB962C8B-B14F-4D97-AF65-F5344CB8AC3E}">
        <p14:creationId xmlns:p14="http://schemas.microsoft.com/office/powerpoint/2010/main" val="322145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36</a:t>
            </a:fld>
            <a:endParaRPr lang="en-US" dirty="0"/>
          </a:p>
        </p:txBody>
      </p:sp>
      <p:sp>
        <p:nvSpPr>
          <p:cNvPr id="5" name="Title 1"/>
          <p:cNvSpPr>
            <a:spLocks noGrp="1"/>
          </p:cNvSpPr>
          <p:nvPr>
            <p:ph type="title"/>
          </p:nvPr>
        </p:nvSpPr>
        <p:spPr>
          <a:xfrm>
            <a:off x="469900" y="-76200"/>
            <a:ext cx="8826500" cy="827087"/>
          </a:xfrm>
        </p:spPr>
        <p:txBody>
          <a:bodyPr>
            <a:normAutofit/>
          </a:bodyPr>
          <a:lstStyle/>
          <a:p>
            <a:endParaRPr lang="en-US" sz="3000" dirty="0"/>
          </a:p>
        </p:txBody>
      </p:sp>
      <p:sp>
        <p:nvSpPr>
          <p:cNvPr id="6" name="Content Placeholder 3"/>
          <p:cNvSpPr txBox="1">
            <a:spLocks/>
          </p:cNvSpPr>
          <p:nvPr/>
        </p:nvSpPr>
        <p:spPr>
          <a:xfrm>
            <a:off x="457198" y="1219200"/>
            <a:ext cx="8385969"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rgbClr val="003399"/>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Ø"/>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rgbClr val="A85000"/>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endParaRPr lang="en-US" sz="7400" dirty="0" smtClean="0">
              <a:solidFill>
                <a:srgbClr val="7030A0"/>
              </a:solidFill>
            </a:endParaRPr>
          </a:p>
          <a:p>
            <a:pPr marL="0" indent="0" algn="just">
              <a:buFont typeface="Wingdings" panose="05000000000000000000" pitchFamily="2" charset="2"/>
              <a:buNone/>
            </a:pPr>
            <a:endParaRPr lang="en-US" sz="7400" dirty="0" smtClean="0">
              <a:solidFill>
                <a:srgbClr val="A85000"/>
              </a:solidFill>
            </a:endParaRPr>
          </a:p>
          <a:p>
            <a:pPr marL="0" indent="0">
              <a:buFont typeface="Wingdings" panose="05000000000000000000" pitchFamily="2" charset="2"/>
              <a:buNone/>
            </a:pPr>
            <a:endParaRPr lang="en-US" sz="2600" dirty="0" smtClean="0">
              <a:solidFill>
                <a:srgbClr val="A85000"/>
              </a:solidFill>
            </a:endParaRPr>
          </a:p>
          <a:p>
            <a:pPr marL="0" indent="0">
              <a:buFont typeface="Wingdings" panose="05000000000000000000" pitchFamily="2" charset="2"/>
              <a:buNone/>
            </a:pPr>
            <a:r>
              <a:rPr lang="en-US" dirty="0" smtClean="0"/>
              <a:t>      </a:t>
            </a:r>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     </a:t>
            </a:r>
          </a:p>
        </p:txBody>
      </p:sp>
      <p:graphicFrame>
        <p:nvGraphicFramePr>
          <p:cNvPr id="9" name="Table 8"/>
          <p:cNvGraphicFramePr>
            <a:graphicFrameLocks noGrp="1"/>
          </p:cNvGraphicFramePr>
          <p:nvPr>
            <p:extLst>
              <p:ext uri="{D42A27DB-BD31-4B8C-83A1-F6EECF244321}">
                <p14:modId xmlns:p14="http://schemas.microsoft.com/office/powerpoint/2010/main" val="1093009114"/>
              </p:ext>
            </p:extLst>
          </p:nvPr>
        </p:nvGraphicFramePr>
        <p:xfrm>
          <a:off x="1143000" y="2438400"/>
          <a:ext cx="3048000" cy="1646201"/>
        </p:xfrm>
        <a:graphic>
          <a:graphicData uri="http://schemas.openxmlformats.org/drawingml/2006/table">
            <a:tbl>
              <a:tblPr firstRow="1" firstCol="1" bandRow="1">
                <a:tableStyleId>{5940675A-B579-460E-94D1-54222C63F5DA}</a:tableStyleId>
              </a:tblPr>
              <a:tblGrid>
                <a:gridCol w="910138">
                  <a:extLst>
                    <a:ext uri="{9D8B030D-6E8A-4147-A177-3AD203B41FA5}">
                      <a16:colId xmlns:a16="http://schemas.microsoft.com/office/drawing/2014/main" val="20000"/>
                    </a:ext>
                  </a:extLst>
                </a:gridCol>
                <a:gridCol w="952761">
                  <a:extLst>
                    <a:ext uri="{9D8B030D-6E8A-4147-A177-3AD203B41FA5}">
                      <a16:colId xmlns:a16="http://schemas.microsoft.com/office/drawing/2014/main" val="20001"/>
                    </a:ext>
                  </a:extLst>
                </a:gridCol>
                <a:gridCol w="1185101">
                  <a:extLst>
                    <a:ext uri="{9D8B030D-6E8A-4147-A177-3AD203B41FA5}">
                      <a16:colId xmlns:a16="http://schemas.microsoft.com/office/drawing/2014/main" val="20002"/>
                    </a:ext>
                  </a:extLst>
                </a:gridCol>
              </a:tblGrid>
              <a:tr h="524537">
                <a:tc>
                  <a:txBody>
                    <a:bodyPr/>
                    <a:lstStyle/>
                    <a:p>
                      <a:pPr marL="457200" algn="just">
                        <a:lnSpc>
                          <a:spcPct val="115000"/>
                        </a:lnSpc>
                        <a:spcAft>
                          <a:spcPts val="0"/>
                        </a:spcAft>
                      </a:pPr>
                      <a:r>
                        <a:rPr lang="en-IN" sz="1600" dirty="0">
                          <a:effectLst/>
                        </a:rPr>
                        <a:t>A</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B</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Y</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49866">
                <a:tc>
                  <a:txBody>
                    <a:bodyPr/>
                    <a:lstStyle/>
                    <a:p>
                      <a:pPr marL="457200" algn="just">
                        <a:lnSpc>
                          <a:spcPct val="115000"/>
                        </a:lnSpc>
                        <a:spcAft>
                          <a:spcPts val="0"/>
                        </a:spcAft>
                      </a:pPr>
                      <a:r>
                        <a:rPr lang="en-IN" sz="1600">
                          <a:effectLst/>
                        </a:rPr>
                        <a:t>0</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0</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0</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49866">
                <a:tc>
                  <a:txBody>
                    <a:bodyPr/>
                    <a:lstStyle/>
                    <a:p>
                      <a:pPr marL="457200" algn="just">
                        <a:lnSpc>
                          <a:spcPct val="115000"/>
                        </a:lnSpc>
                        <a:spcAft>
                          <a:spcPts val="0"/>
                        </a:spcAft>
                      </a:pPr>
                      <a:r>
                        <a:rPr lang="en-IN" sz="1600">
                          <a:effectLst/>
                        </a:rPr>
                        <a:t>0</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49866">
                <a:tc>
                  <a:txBody>
                    <a:bodyPr/>
                    <a:lstStyle/>
                    <a:p>
                      <a:pPr marL="457200" algn="just">
                        <a:lnSpc>
                          <a:spcPct val="115000"/>
                        </a:lnSpc>
                        <a:spcAft>
                          <a:spcPts val="0"/>
                        </a:spcAft>
                      </a:pPr>
                      <a:r>
                        <a:rPr lang="en-IN" sz="1600">
                          <a:effectLst/>
                        </a:rPr>
                        <a:t>1</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0</a:t>
                      </a:r>
                      <a:endParaRPr lang="en-IN" sz="1600" dirty="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49866">
                <a:tc>
                  <a:txBody>
                    <a:bodyPr/>
                    <a:lstStyle/>
                    <a:p>
                      <a:pPr marL="457200" algn="just">
                        <a:lnSpc>
                          <a:spcPct val="115000"/>
                        </a:lnSpc>
                        <a:spcAft>
                          <a:spcPts val="0"/>
                        </a:spcAft>
                      </a:pPr>
                      <a:r>
                        <a:rPr lang="en-IN" sz="1600">
                          <a:effectLst/>
                        </a:rPr>
                        <a:t>1</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a:effectLst/>
                        </a:rPr>
                        <a:t>1</a:t>
                      </a:r>
                      <a:endParaRPr lang="en-IN" sz="1600">
                        <a:solidFill>
                          <a:schemeClr val="tx1"/>
                        </a:solidFill>
                        <a:effectLst/>
                        <a:latin typeface="Calibri"/>
                        <a:ea typeface="Calibri"/>
                        <a:cs typeface="Times New Roman"/>
                      </a:endParaRPr>
                    </a:p>
                  </a:txBody>
                  <a:tcPr marL="68580" marR="68580" marT="0" marB="0"/>
                </a:tc>
                <a:tc>
                  <a:txBody>
                    <a:bodyPr/>
                    <a:lstStyle/>
                    <a:p>
                      <a:pPr marL="457200" algn="just">
                        <a:lnSpc>
                          <a:spcPct val="115000"/>
                        </a:lnSpc>
                        <a:spcAft>
                          <a:spcPts val="0"/>
                        </a:spcAft>
                      </a:pPr>
                      <a:r>
                        <a:rPr lang="en-IN" sz="1600" dirty="0">
                          <a:effectLst/>
                        </a:rPr>
                        <a:t>1</a:t>
                      </a:r>
                      <a:endParaRPr lang="en-IN"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11" name="TextBox 10"/>
          <p:cNvSpPr txBox="1"/>
          <p:nvPr/>
        </p:nvSpPr>
        <p:spPr>
          <a:xfrm>
            <a:off x="302814" y="990600"/>
            <a:ext cx="8385969" cy="1600438"/>
          </a:xfrm>
          <a:prstGeom prst="rect">
            <a:avLst/>
          </a:prstGeom>
          <a:noFill/>
        </p:spPr>
        <p:txBody>
          <a:bodyPr wrap="square" rtlCol="0">
            <a:spAutoFit/>
          </a:bodyPr>
          <a:lstStyle/>
          <a:p>
            <a:r>
              <a:rPr lang="en-US" sz="2000" b="1" dirty="0"/>
              <a:t>Exercise</a:t>
            </a:r>
            <a:r>
              <a:rPr lang="en-US" sz="2000" b="1" dirty="0" smtClean="0"/>
              <a:t>:</a:t>
            </a:r>
          </a:p>
          <a:p>
            <a:endParaRPr lang="en-US" sz="2000" b="1" dirty="0"/>
          </a:p>
          <a:p>
            <a:pPr lvl="0"/>
            <a:r>
              <a:rPr lang="en-US" sz="2000" dirty="0" smtClean="0">
                <a:solidFill>
                  <a:srgbClr val="CD6400"/>
                </a:solidFill>
              </a:rPr>
              <a:t>1.Consider </a:t>
            </a:r>
            <a:r>
              <a:rPr lang="en-US" sz="2000" dirty="0">
                <a:solidFill>
                  <a:srgbClr val="CD6400"/>
                </a:solidFill>
              </a:rPr>
              <a:t>the truth table of a function. Transfer the outputs to the K map and write the Boolean expression.</a:t>
            </a:r>
            <a:endParaRPr lang="en-IN" sz="2000" dirty="0">
              <a:solidFill>
                <a:srgbClr val="CD6400"/>
              </a:solidFill>
            </a:endParaRPr>
          </a:p>
          <a:p>
            <a:endParaRPr lang="en-IN" dirty="0">
              <a:solidFill>
                <a:srgbClr val="CD6400"/>
              </a:solidFill>
            </a:endParaRPr>
          </a:p>
        </p:txBody>
      </p:sp>
      <p:sp>
        <p:nvSpPr>
          <p:cNvPr id="12" name="TextBox 11"/>
          <p:cNvSpPr txBox="1"/>
          <p:nvPr/>
        </p:nvSpPr>
        <p:spPr>
          <a:xfrm>
            <a:off x="457198" y="4343400"/>
            <a:ext cx="8077202" cy="1323439"/>
          </a:xfrm>
          <a:prstGeom prst="rect">
            <a:avLst/>
          </a:prstGeom>
          <a:noFill/>
        </p:spPr>
        <p:txBody>
          <a:bodyPr wrap="square" rtlCol="0">
            <a:spAutoFit/>
          </a:bodyPr>
          <a:lstStyle/>
          <a:p>
            <a:pPr lvl="0"/>
            <a:r>
              <a:rPr lang="en-US" sz="2000" dirty="0" smtClean="0">
                <a:solidFill>
                  <a:srgbClr val="CD6400"/>
                </a:solidFill>
              </a:rPr>
              <a:t>2. Simplify </a:t>
            </a:r>
            <a:r>
              <a:rPr lang="en-US" sz="2000" dirty="0">
                <a:solidFill>
                  <a:srgbClr val="CD6400"/>
                </a:solidFill>
              </a:rPr>
              <a:t>the following Boolean expressions using K maps.</a:t>
            </a:r>
            <a:endParaRPr lang="en-IN" sz="2000" dirty="0">
              <a:solidFill>
                <a:srgbClr val="CD6400"/>
              </a:solidFill>
            </a:endParaRPr>
          </a:p>
          <a:p>
            <a:pPr lvl="0"/>
            <a:r>
              <a:rPr lang="en-US" sz="2000" dirty="0" smtClean="0">
                <a:solidFill>
                  <a:srgbClr val="CD6400"/>
                </a:solidFill>
              </a:rPr>
              <a:t>     F </a:t>
            </a:r>
            <a:r>
              <a:rPr lang="en-US" sz="2000" dirty="0">
                <a:solidFill>
                  <a:srgbClr val="CD6400"/>
                </a:solidFill>
              </a:rPr>
              <a:t>= </a:t>
            </a:r>
            <a:r>
              <a:rPr lang="en-US" sz="2000" dirty="0" err="1">
                <a:solidFill>
                  <a:srgbClr val="CD6400"/>
                </a:solidFill>
              </a:rPr>
              <a:t>Σm</a:t>
            </a:r>
            <a:r>
              <a:rPr lang="en-US" sz="2000" dirty="0">
                <a:solidFill>
                  <a:srgbClr val="CD6400"/>
                </a:solidFill>
              </a:rPr>
              <a:t>(0,2,4,6)</a:t>
            </a:r>
            <a:endParaRPr lang="en-IN" sz="2000" dirty="0">
              <a:solidFill>
                <a:srgbClr val="CD6400"/>
              </a:solidFill>
            </a:endParaRPr>
          </a:p>
          <a:p>
            <a:pPr lvl="0"/>
            <a:r>
              <a:rPr lang="en-US" sz="2000" dirty="0" smtClean="0">
                <a:solidFill>
                  <a:srgbClr val="CD6400"/>
                </a:solidFill>
              </a:rPr>
              <a:t>     F </a:t>
            </a:r>
            <a:r>
              <a:rPr lang="en-US" sz="2000" dirty="0">
                <a:solidFill>
                  <a:srgbClr val="CD6400"/>
                </a:solidFill>
              </a:rPr>
              <a:t>= </a:t>
            </a:r>
            <a:r>
              <a:rPr lang="en-US" sz="2000" dirty="0" err="1">
                <a:solidFill>
                  <a:srgbClr val="CD6400"/>
                </a:solidFill>
              </a:rPr>
              <a:t>Σm</a:t>
            </a:r>
            <a:r>
              <a:rPr lang="en-US" sz="2000" dirty="0">
                <a:solidFill>
                  <a:srgbClr val="CD6400"/>
                </a:solidFill>
              </a:rPr>
              <a:t>(0,2,4,6) + d( 5,7).</a:t>
            </a:r>
            <a:endParaRPr lang="en-IN" sz="2000" dirty="0">
              <a:solidFill>
                <a:srgbClr val="CD6400"/>
              </a:solidFill>
            </a:endParaRPr>
          </a:p>
          <a:p>
            <a:endParaRPr lang="en-IN" sz="2000" dirty="0">
              <a:solidFill>
                <a:srgbClr val="CD6400"/>
              </a:solidFill>
            </a:endParaRPr>
          </a:p>
        </p:txBody>
      </p:sp>
    </p:spTree>
    <p:extLst>
      <p:ext uri="{BB962C8B-B14F-4D97-AF65-F5344CB8AC3E}">
        <p14:creationId xmlns:p14="http://schemas.microsoft.com/office/powerpoint/2010/main" val="83772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a:spLocks noChangeArrowheads="1"/>
          </p:cNvSpPr>
          <p:nvPr/>
        </p:nvSpPr>
        <p:spPr bwMode="auto">
          <a:xfrm>
            <a:off x="0" y="6583363"/>
            <a:ext cx="9144000" cy="274637"/>
          </a:xfrm>
          <a:prstGeom prst="rect">
            <a:avLst/>
          </a:prstGeom>
          <a:solidFill>
            <a:srgbClr val="CC66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3075" name="Text Box 3"/>
          <p:cNvSpPr txBox="1">
            <a:spLocks noChangeArrowheads="1"/>
          </p:cNvSpPr>
          <p:nvPr/>
        </p:nvSpPr>
        <p:spPr bwMode="auto">
          <a:xfrm>
            <a:off x="0"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sp>
        <p:nvSpPr>
          <p:cNvPr id="3076" name="TextBox 1"/>
          <p:cNvSpPr txBox="1">
            <a:spLocks noChangeArrowheads="1"/>
          </p:cNvSpPr>
          <p:nvPr/>
        </p:nvSpPr>
        <p:spPr bwMode="auto">
          <a:xfrm>
            <a:off x="8686800" y="6553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2</a:t>
            </a:r>
          </a:p>
        </p:txBody>
      </p:sp>
      <p:sp>
        <p:nvSpPr>
          <p:cNvPr id="3" name="Title 2"/>
          <p:cNvSpPr>
            <a:spLocks noGrp="1"/>
          </p:cNvSpPr>
          <p:nvPr>
            <p:ph type="title"/>
          </p:nvPr>
        </p:nvSpPr>
        <p:spPr/>
        <p:txBody>
          <a:bodyPr/>
          <a:lstStyle/>
          <a:p>
            <a:r>
              <a:rPr lang="en-US" dirty="0" smtClean="0"/>
              <a:t>Logic Gates</a:t>
            </a:r>
            <a:endParaRPr lang="en-US" dirty="0"/>
          </a:p>
        </p:txBody>
      </p:sp>
      <p:sp>
        <p:nvSpPr>
          <p:cNvPr id="4" name="Content Placeholder 3"/>
          <p:cNvSpPr>
            <a:spLocks noGrp="1"/>
          </p:cNvSpPr>
          <p:nvPr>
            <p:ph idx="1"/>
          </p:nvPr>
        </p:nvSpPr>
        <p:spPr>
          <a:xfrm>
            <a:off x="457200" y="1371600"/>
            <a:ext cx="8229600" cy="4525963"/>
          </a:xfrm>
        </p:spPr>
        <p:txBody>
          <a:bodyPr/>
          <a:lstStyle/>
          <a:p>
            <a:r>
              <a:rPr lang="en-IN" dirty="0"/>
              <a:t>A logic gate is a digital circuit with </a:t>
            </a:r>
            <a:r>
              <a:rPr lang="en-IN" dirty="0" smtClean="0"/>
              <a:t>one </a:t>
            </a:r>
            <a:r>
              <a:rPr lang="en-IN" dirty="0"/>
              <a:t>or more input </a:t>
            </a:r>
            <a:r>
              <a:rPr lang="en-IN" dirty="0" smtClean="0"/>
              <a:t>signals </a:t>
            </a:r>
            <a:r>
              <a:rPr lang="en-IN" dirty="0"/>
              <a:t>and only one output signal. </a:t>
            </a:r>
            <a:endParaRPr lang="en-IN" dirty="0" smtClean="0"/>
          </a:p>
          <a:p>
            <a:endParaRPr lang="en-US" dirty="0"/>
          </a:p>
          <a:p>
            <a:pPr marL="0" indent="0">
              <a:buNone/>
            </a:pPr>
            <a:endParaRPr lang="en-US" dirty="0" smtClean="0"/>
          </a:p>
          <a:p>
            <a:pPr marL="0" indent="0">
              <a:buNone/>
            </a:pPr>
            <a:endParaRPr lang="en-IN" dirty="0" smtClean="0"/>
          </a:p>
          <a:p>
            <a:r>
              <a:rPr lang="en-IN" dirty="0" smtClean="0"/>
              <a:t>The input and output </a:t>
            </a:r>
            <a:r>
              <a:rPr lang="en-IN" dirty="0"/>
              <a:t>signals are either </a:t>
            </a:r>
            <a:r>
              <a:rPr lang="en-IN" dirty="0" smtClean="0"/>
              <a:t>HIGH (1) or LOW (0).</a:t>
            </a:r>
            <a:endParaRPr lang="en-US" dirty="0" smtClean="0"/>
          </a:p>
        </p:txBody>
      </p:sp>
      <p:pic>
        <p:nvPicPr>
          <p:cNvPr id="9" name="Picture 7" descr="Mahe-Logo-emb"/>
          <p:cNvPicPr>
            <a:picLocks noChangeAspect="1" noChangeArrowheads="1"/>
          </p:cNvPicPr>
          <p:nvPr/>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8"/>
          <p:cNvSpPr>
            <a:spLocks noChangeShapeType="1"/>
          </p:cNvSpPr>
          <p:nvPr/>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4</a:t>
            </a:fld>
            <a:endParaRPr lang="en-US" dirty="0"/>
          </a:p>
        </p:txBody>
      </p:sp>
      <p:sp>
        <p:nvSpPr>
          <p:cNvPr id="2" name="Rectangle 1"/>
          <p:cNvSpPr/>
          <p:nvPr/>
        </p:nvSpPr>
        <p:spPr>
          <a:xfrm>
            <a:off x="2819400" y="2670313"/>
            <a:ext cx="1905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7" name="Straight Arrow Connector 6"/>
          <p:cNvCxnSpPr/>
          <p:nvPr/>
        </p:nvCxnSpPr>
        <p:spPr>
          <a:xfrm>
            <a:off x="2514600" y="27432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14600" y="2895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276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24400" y="3048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62300" y="2863334"/>
            <a:ext cx="1219200" cy="369332"/>
          </a:xfrm>
          <a:prstGeom prst="rect">
            <a:avLst/>
          </a:prstGeom>
          <a:noFill/>
        </p:spPr>
        <p:txBody>
          <a:bodyPr wrap="square" rtlCol="0">
            <a:spAutoFit/>
          </a:bodyPr>
          <a:lstStyle/>
          <a:p>
            <a:r>
              <a:rPr lang="en-US" dirty="0" smtClean="0"/>
              <a:t>Logic gate</a:t>
            </a:r>
            <a:endParaRPr lang="en-IN" dirty="0"/>
          </a:p>
        </p:txBody>
      </p:sp>
    </p:spTree>
    <p:extLst>
      <p:ext uri="{BB962C8B-B14F-4D97-AF65-F5344CB8AC3E}">
        <p14:creationId xmlns:p14="http://schemas.microsoft.com/office/powerpoint/2010/main" val="68654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066800"/>
            <a:ext cx="8229600" cy="4525963"/>
          </a:xfrm>
        </p:spPr>
        <p:txBody>
          <a:bodyPr/>
          <a:lstStyle/>
          <a:p>
            <a:pPr algn="just"/>
            <a:r>
              <a:rPr lang="en-IN" sz="2600" dirty="0">
                <a:solidFill>
                  <a:srgbClr val="002060"/>
                </a:solidFill>
              </a:rPr>
              <a:t>OR Gate</a:t>
            </a:r>
            <a:r>
              <a:rPr lang="en-IN" sz="2600" dirty="0" smtClean="0">
                <a:solidFill>
                  <a:srgbClr val="002060"/>
                </a:solidFill>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813891"/>
            <a:ext cx="2209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838450400"/>
              </p:ext>
            </p:extLst>
          </p:nvPr>
        </p:nvGraphicFramePr>
        <p:xfrm>
          <a:off x="2362200" y="4114800"/>
          <a:ext cx="3810000" cy="2103120"/>
        </p:xfrm>
        <a:graphic>
          <a:graphicData uri="http://schemas.openxmlformats.org/drawingml/2006/table">
            <a:tbl>
              <a:tblPr firstRow="1" firstCol="1" lastRow="1" lastCol="1" bandRow="1" bandCol="1">
                <a:tableStyleId>{5940675A-B579-460E-94D1-54222C63F5DA}</a:tableStyleId>
              </a:tblPr>
              <a:tblGrid>
                <a:gridCol w="992015">
                  <a:extLst>
                    <a:ext uri="{9D8B030D-6E8A-4147-A177-3AD203B41FA5}">
                      <a16:colId xmlns:a16="http://schemas.microsoft.com/office/drawing/2014/main" val="20000"/>
                    </a:ext>
                  </a:extLst>
                </a:gridCol>
                <a:gridCol w="850298">
                  <a:extLst>
                    <a:ext uri="{9D8B030D-6E8A-4147-A177-3AD203B41FA5}">
                      <a16:colId xmlns:a16="http://schemas.microsoft.com/office/drawing/2014/main" val="20001"/>
                    </a:ext>
                  </a:extLst>
                </a:gridCol>
                <a:gridCol w="1967687">
                  <a:extLst>
                    <a:ext uri="{9D8B030D-6E8A-4147-A177-3AD203B41FA5}">
                      <a16:colId xmlns:a16="http://schemas.microsoft.com/office/drawing/2014/main" val="20002"/>
                    </a:ext>
                  </a:extLst>
                </a:gridCol>
              </a:tblGrid>
              <a:tr h="312293">
                <a:tc gridSpan="2">
                  <a:txBody>
                    <a:bodyPr/>
                    <a:lstStyle/>
                    <a:p>
                      <a:pPr algn="ctr">
                        <a:lnSpc>
                          <a:spcPct val="115000"/>
                        </a:lnSpc>
                        <a:spcAft>
                          <a:spcPts val="1000"/>
                        </a:spcAft>
                      </a:pPr>
                      <a:r>
                        <a:rPr lang="en-IN" sz="2000" dirty="0">
                          <a:effectLst/>
                        </a:rPr>
                        <a:t>Input</a:t>
                      </a:r>
                      <a:endParaRPr lang="en-IN" sz="2000" dirty="0">
                        <a:solidFill>
                          <a:schemeClr val="tx1"/>
                        </a:solidFill>
                        <a:effectLst/>
                        <a:latin typeface="Calibri"/>
                        <a:ea typeface="Calibri"/>
                        <a:cs typeface="Times New Roman"/>
                      </a:endParaRPr>
                    </a:p>
                  </a:txBody>
                  <a:tcPr marL="68580" marR="68580" marT="0" marB="0" anchor="ctr"/>
                </a:tc>
                <a:tc hMerge="1">
                  <a:txBody>
                    <a:bodyPr/>
                    <a:lstStyle/>
                    <a:p>
                      <a:endParaRPr lang="en-IN"/>
                    </a:p>
                  </a:txBody>
                  <a:tcPr/>
                </a:tc>
                <a:tc>
                  <a:txBody>
                    <a:bodyPr/>
                    <a:lstStyle/>
                    <a:p>
                      <a:pPr algn="ctr">
                        <a:lnSpc>
                          <a:spcPct val="115000"/>
                        </a:lnSpc>
                        <a:spcAft>
                          <a:spcPts val="1000"/>
                        </a:spcAft>
                      </a:pPr>
                      <a:r>
                        <a:rPr lang="en-IN" sz="2000">
                          <a:effectLst/>
                        </a:rPr>
                        <a:t>Output</a:t>
                      </a:r>
                      <a:endParaRPr lang="en-IN" sz="200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12293">
                <a:tc>
                  <a:txBody>
                    <a:bodyPr/>
                    <a:lstStyle/>
                    <a:p>
                      <a:pPr algn="ctr">
                        <a:lnSpc>
                          <a:spcPct val="115000"/>
                        </a:lnSpc>
                        <a:spcAft>
                          <a:spcPts val="1000"/>
                        </a:spcAft>
                      </a:pPr>
                      <a:r>
                        <a:rPr lang="en-IN" sz="2000">
                          <a:effectLst/>
                        </a:rPr>
                        <a:t>A</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B</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Y= A+B</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12293">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12293">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12293">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a:effectLst/>
                        </a:rPr>
                        <a:t>0</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12293">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2209800" y="3447365"/>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Table: Truth table for two input OR gate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2"/>
          <p:cNvSpPr>
            <a:spLocks noGrp="1"/>
          </p:cNvSpPr>
          <p:nvPr>
            <p:ph type="title"/>
          </p:nvPr>
        </p:nvSpPr>
        <p:spPr/>
        <p:txBody>
          <a:bodyPr/>
          <a:lstStyle/>
          <a:p>
            <a:r>
              <a:rPr lang="en-US" dirty="0" smtClean="0"/>
              <a:t>Logic Gates</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976507279"/>
              </p:ext>
            </p:extLst>
          </p:nvPr>
        </p:nvGraphicFramePr>
        <p:xfrm>
          <a:off x="5105400" y="1356691"/>
          <a:ext cx="2743200" cy="1752600"/>
        </p:xfrm>
        <a:graphic>
          <a:graphicData uri="http://schemas.openxmlformats.org/presentationml/2006/ole">
            <mc:AlternateContent xmlns:mc="http://schemas.openxmlformats.org/markup-compatibility/2006">
              <mc:Choice xmlns:v="urn:schemas-microsoft-com:vml" Requires="v">
                <p:oleObj spid="_x0000_s10268" r:id="rId4" imgW="1956816" imgH="1403604" progId="SmartDraw.2">
                  <p:embed/>
                </p:oleObj>
              </mc:Choice>
              <mc:Fallback>
                <p:oleObj r:id="rId4" imgW="1956816" imgH="1403604" progId="SmartDraw.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356691"/>
                        <a:ext cx="2743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68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sp>
        <p:nvSpPr>
          <p:cNvPr id="5" name="Content Placeholder 4"/>
          <p:cNvSpPr>
            <a:spLocks noGrp="1"/>
          </p:cNvSpPr>
          <p:nvPr>
            <p:ph idx="1"/>
          </p:nvPr>
        </p:nvSpPr>
        <p:spPr>
          <a:xfrm>
            <a:off x="381000" y="1013617"/>
            <a:ext cx="8229600" cy="4525963"/>
          </a:xfrm>
        </p:spPr>
        <p:txBody>
          <a:bodyPr>
            <a:normAutofit/>
          </a:bodyPr>
          <a:lstStyle/>
          <a:p>
            <a:pPr algn="just"/>
            <a:r>
              <a:rPr lang="en-IN" sz="2600" dirty="0">
                <a:solidFill>
                  <a:srgbClr val="7030A0"/>
                </a:solidFill>
              </a:rPr>
              <a:t>AND Gate</a:t>
            </a:r>
            <a:r>
              <a:rPr lang="en-IN" sz="2600" dirty="0" smtClean="0">
                <a:solidFill>
                  <a:srgbClr val="7030A0"/>
                </a:solidFill>
              </a:rPr>
              <a:t>:</a:t>
            </a:r>
            <a:endParaRPr lang="en-IN" sz="2400" dirty="0">
              <a:solidFill>
                <a:srgbClr val="7030A0"/>
              </a:solidFill>
            </a:endParaRPr>
          </a:p>
          <a:p>
            <a:pPr algn="just"/>
            <a:endParaRPr lang="en-IN" sz="2400" dirty="0" smtClean="0">
              <a:solidFill>
                <a:srgbClr val="7030A0"/>
              </a:solidFill>
            </a:endParaRPr>
          </a:p>
          <a:p>
            <a:pPr algn="just"/>
            <a:endParaRPr lang="en-IN" sz="2400" dirty="0">
              <a:solidFill>
                <a:srgbClr val="7030A0"/>
              </a:solidFill>
            </a:endParaRPr>
          </a:p>
          <a:p>
            <a:pPr algn="just"/>
            <a:endParaRPr lang="en-IN" sz="2400" dirty="0" smtClean="0">
              <a:solidFill>
                <a:srgbClr val="7030A0"/>
              </a:solidFill>
            </a:endParaRPr>
          </a:p>
          <a:p>
            <a:pPr marL="0" indent="0" algn="just">
              <a:buNone/>
            </a:pPr>
            <a:endParaRPr lang="en-IN" sz="2400" dirty="0">
              <a:solidFill>
                <a:srgbClr val="7030A0"/>
              </a:solidFil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822551071"/>
              </p:ext>
            </p:extLst>
          </p:nvPr>
        </p:nvGraphicFramePr>
        <p:xfrm>
          <a:off x="1219200" y="1905000"/>
          <a:ext cx="2209800" cy="685800"/>
        </p:xfrm>
        <a:graphic>
          <a:graphicData uri="http://schemas.openxmlformats.org/presentationml/2006/ole">
            <mc:AlternateContent xmlns:mc="http://schemas.openxmlformats.org/markup-compatibility/2006">
              <mc:Choice xmlns:v="urn:schemas-microsoft-com:vml" Requires="v">
                <p:oleObj spid="_x0000_s2206" r:id="rId3" imgW="1801368" imgH="445008" progId="SmartDraw.2">
                  <p:embed/>
                </p:oleObj>
              </mc:Choice>
              <mc:Fallback>
                <p:oleObj r:id="rId3" imgW="1801368" imgH="44500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05000"/>
                        <a:ext cx="2209800" cy="685800"/>
                      </a:xfrm>
                      <a:prstGeom prst="rect">
                        <a:avLst/>
                      </a:prstGeom>
                      <a:noFill/>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89349640"/>
              </p:ext>
            </p:extLst>
          </p:nvPr>
        </p:nvGraphicFramePr>
        <p:xfrm>
          <a:off x="2186609" y="3429000"/>
          <a:ext cx="4267200" cy="2678166"/>
        </p:xfrm>
        <a:graphic>
          <a:graphicData uri="http://schemas.openxmlformats.org/drawingml/2006/table">
            <a:tbl>
              <a:tblPr firstRow="1" firstCol="1" lastRow="1" lastCol="1" bandRow="1" bandCol="1">
                <a:tableStyleId>{5940675A-B579-460E-94D1-54222C63F5DA}</a:tableStyleId>
              </a:tblPr>
              <a:tblGrid>
                <a:gridCol w="1447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46361">
                <a:tc gridSpan="2">
                  <a:txBody>
                    <a:bodyPr/>
                    <a:lstStyle/>
                    <a:p>
                      <a:pPr algn="ctr">
                        <a:lnSpc>
                          <a:spcPct val="115000"/>
                        </a:lnSpc>
                        <a:spcAft>
                          <a:spcPts val="1000"/>
                        </a:spcAft>
                      </a:pPr>
                      <a:r>
                        <a:rPr lang="en-IN" sz="1800" dirty="0">
                          <a:effectLst/>
                        </a:rPr>
                        <a:t>Input</a:t>
                      </a:r>
                      <a:endParaRPr lang="en-IN" sz="1800" dirty="0">
                        <a:solidFill>
                          <a:schemeClr val="tx1"/>
                        </a:solidFill>
                        <a:effectLst/>
                        <a:latin typeface="Calibri"/>
                        <a:ea typeface="Calibri"/>
                        <a:cs typeface="Times New Roman"/>
                      </a:endParaRPr>
                    </a:p>
                  </a:txBody>
                  <a:tcPr marL="68580" marR="68580" marT="0" marB="0" anchor="ctr"/>
                </a:tc>
                <a:tc hMerge="1">
                  <a:txBody>
                    <a:bodyPr/>
                    <a:lstStyle/>
                    <a:p>
                      <a:endParaRPr lang="en-IN"/>
                    </a:p>
                  </a:txBody>
                  <a:tcPr/>
                </a:tc>
                <a:tc>
                  <a:txBody>
                    <a:bodyPr/>
                    <a:lstStyle/>
                    <a:p>
                      <a:pPr algn="ctr">
                        <a:lnSpc>
                          <a:spcPct val="115000"/>
                        </a:lnSpc>
                        <a:spcAft>
                          <a:spcPts val="1000"/>
                        </a:spcAft>
                      </a:pPr>
                      <a:r>
                        <a:rPr lang="en-IN" sz="1800">
                          <a:effectLst/>
                        </a:rPr>
                        <a:t>Output</a:t>
                      </a:r>
                      <a:endParaRPr lang="en-IN" sz="180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446361">
                <a:tc>
                  <a:txBody>
                    <a:bodyPr/>
                    <a:lstStyle/>
                    <a:p>
                      <a:pPr algn="ctr">
                        <a:lnSpc>
                          <a:spcPct val="115000"/>
                        </a:lnSpc>
                        <a:spcAft>
                          <a:spcPts val="1000"/>
                        </a:spcAft>
                      </a:pPr>
                      <a:r>
                        <a:rPr lang="en-IN" sz="1800">
                          <a:effectLst/>
                        </a:rPr>
                        <a:t>A</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B</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Y=A.B</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446361">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446361">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1</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446361">
                <a:tc>
                  <a:txBody>
                    <a:bodyPr/>
                    <a:lstStyle/>
                    <a:p>
                      <a:pPr algn="ctr">
                        <a:lnSpc>
                          <a:spcPct val="115000"/>
                        </a:lnSpc>
                        <a:spcAft>
                          <a:spcPts val="1000"/>
                        </a:spcAft>
                      </a:pPr>
                      <a:r>
                        <a:rPr lang="en-IN" sz="1800" dirty="0">
                          <a:effectLst/>
                        </a:rPr>
                        <a:t>1</a:t>
                      </a:r>
                      <a:endParaRPr lang="en-IN" sz="18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a:effectLst/>
                        </a:rPr>
                        <a:t>0</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0</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446361">
                <a:tc>
                  <a:txBody>
                    <a:bodyPr/>
                    <a:lstStyle/>
                    <a:p>
                      <a:pPr algn="ctr">
                        <a:lnSpc>
                          <a:spcPct val="115000"/>
                        </a:lnSpc>
                        <a:spcAft>
                          <a:spcPts val="1000"/>
                        </a:spcAft>
                      </a:pPr>
                      <a:r>
                        <a:rPr lang="en-IN" sz="1800">
                          <a:effectLst/>
                        </a:rPr>
                        <a:t>1</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a:effectLst/>
                        </a:rPr>
                        <a:t>1</a:t>
                      </a:r>
                      <a:endParaRPr lang="en-IN" sz="18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1800" dirty="0">
                          <a:effectLst/>
                        </a:rPr>
                        <a:t>1</a:t>
                      </a:r>
                      <a:endParaRPr lang="en-IN" sz="18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
        <p:nvSpPr>
          <p:cNvPr id="9" name="Rectangle 1"/>
          <p:cNvSpPr>
            <a:spLocks noChangeArrowheads="1"/>
          </p:cNvSpPr>
          <p:nvPr/>
        </p:nvSpPr>
        <p:spPr bwMode="auto">
          <a:xfrm>
            <a:off x="2219739" y="2953434"/>
            <a:ext cx="4267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Table: Truth table for two input OR gate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itle 2"/>
          <p:cNvSpPr>
            <a:spLocks noGrp="1"/>
          </p:cNvSpPr>
          <p:nvPr>
            <p:ph type="title"/>
          </p:nvPr>
        </p:nvSpPr>
        <p:spPr/>
        <p:txBody>
          <a:bodyPr/>
          <a:lstStyle/>
          <a:p>
            <a:r>
              <a:rPr lang="en-US" dirty="0" smtClean="0"/>
              <a:t>Logic Gates</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210456348"/>
              </p:ext>
            </p:extLst>
          </p:nvPr>
        </p:nvGraphicFramePr>
        <p:xfrm>
          <a:off x="5715000" y="1200834"/>
          <a:ext cx="2514600" cy="1752600"/>
        </p:xfrm>
        <a:graphic>
          <a:graphicData uri="http://schemas.openxmlformats.org/presentationml/2006/ole">
            <mc:AlternateContent xmlns:mc="http://schemas.openxmlformats.org/markup-compatibility/2006">
              <mc:Choice xmlns:v="urn:schemas-microsoft-com:vml" Requires="v">
                <p:oleObj spid="_x0000_s2207" r:id="rId5" imgW="1883664" imgH="1581912" progId="SmartDraw.2">
                  <p:embed/>
                </p:oleObj>
              </mc:Choice>
              <mc:Fallback>
                <p:oleObj r:id="rId5" imgW="1883664" imgH="1581912" progId="SmartDraw.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200834"/>
                        <a:ext cx="2514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983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7</a:t>
            </a:fld>
            <a:endParaRPr lang="en-US" dirty="0"/>
          </a:p>
        </p:txBody>
      </p:sp>
      <p:sp>
        <p:nvSpPr>
          <p:cNvPr id="5" name="Content Placeholder 4"/>
          <p:cNvSpPr>
            <a:spLocks noGrp="1"/>
          </p:cNvSpPr>
          <p:nvPr>
            <p:ph idx="1"/>
          </p:nvPr>
        </p:nvSpPr>
        <p:spPr>
          <a:xfrm>
            <a:off x="457200" y="1219200"/>
            <a:ext cx="8229600" cy="4525963"/>
          </a:xfrm>
        </p:spPr>
        <p:txBody>
          <a:bodyPr>
            <a:normAutofit/>
          </a:bodyPr>
          <a:lstStyle/>
          <a:p>
            <a:r>
              <a:rPr lang="en-IN" sz="2600" dirty="0">
                <a:solidFill>
                  <a:srgbClr val="002060"/>
                </a:solidFill>
              </a:rPr>
              <a:t>Not Gate (Inverter</a:t>
            </a:r>
            <a:r>
              <a:rPr lang="en-IN" sz="2600" dirty="0" smtClean="0">
                <a:solidFill>
                  <a:srgbClr val="002060"/>
                </a:solidFill>
              </a:rPr>
              <a:t>):</a:t>
            </a:r>
            <a:endParaRPr lang="en-IN" sz="2600" dirty="0">
              <a:solidFill>
                <a:srgbClr val="002060"/>
              </a:solidFill>
            </a:endParaRPr>
          </a:p>
        </p:txBody>
      </p:sp>
      <p:sp>
        <p:nvSpPr>
          <p:cNvPr id="6" name="Title 2"/>
          <p:cNvSpPr>
            <a:spLocks noGrp="1"/>
          </p:cNvSpPr>
          <p:nvPr>
            <p:ph type="title"/>
          </p:nvPr>
        </p:nvSpPr>
        <p:spPr/>
        <p:txBody>
          <a:bodyPr/>
          <a:lstStyle/>
          <a:p>
            <a:r>
              <a:rPr lang="en-US" dirty="0" smtClean="0"/>
              <a:t>Logic Gates</a:t>
            </a:r>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097374727"/>
              </p:ext>
            </p:extLst>
          </p:nvPr>
        </p:nvGraphicFramePr>
        <p:xfrm>
          <a:off x="2743200" y="3962400"/>
          <a:ext cx="3124200" cy="2133600"/>
        </p:xfrm>
        <a:graphic>
          <a:graphicData uri="http://schemas.openxmlformats.org/drawingml/2006/table">
            <a:tbl>
              <a:tblPr firstRow="1" firstCol="1" lastRow="1" lastCol="1" bandRow="1" bandCol="1">
                <a:tableStyleId>{5940675A-B579-460E-94D1-54222C63F5DA}</a:tableStyleId>
              </a:tblPr>
              <a:tblGrid>
                <a:gridCol w="1522045">
                  <a:extLst>
                    <a:ext uri="{9D8B030D-6E8A-4147-A177-3AD203B41FA5}">
                      <a16:colId xmlns:a16="http://schemas.microsoft.com/office/drawing/2014/main" val="20000"/>
                    </a:ext>
                  </a:extLst>
                </a:gridCol>
                <a:gridCol w="1602155">
                  <a:extLst>
                    <a:ext uri="{9D8B030D-6E8A-4147-A177-3AD203B41FA5}">
                      <a16:colId xmlns:a16="http://schemas.microsoft.com/office/drawing/2014/main" val="20001"/>
                    </a:ext>
                  </a:extLst>
                </a:gridCol>
              </a:tblGrid>
              <a:tr h="533400">
                <a:tc>
                  <a:txBody>
                    <a:bodyPr/>
                    <a:lstStyle/>
                    <a:p>
                      <a:pPr algn="ctr">
                        <a:lnSpc>
                          <a:spcPct val="115000"/>
                        </a:lnSpc>
                        <a:spcAft>
                          <a:spcPts val="1000"/>
                        </a:spcAft>
                      </a:pPr>
                      <a:r>
                        <a:rPr lang="en-IN" sz="2000" dirty="0">
                          <a:effectLst/>
                        </a:rPr>
                        <a:t>Input</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output</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533400">
                <a:tc>
                  <a:txBody>
                    <a:bodyPr/>
                    <a:lstStyle/>
                    <a:p>
                      <a:pPr algn="ctr">
                        <a:lnSpc>
                          <a:spcPct val="115000"/>
                        </a:lnSpc>
                        <a:spcAft>
                          <a:spcPts val="1000"/>
                        </a:spcAft>
                      </a:pPr>
                      <a:r>
                        <a:rPr lang="en-IN" sz="2000">
                          <a:effectLst/>
                        </a:rPr>
                        <a:t>A</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Y= </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533400">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1</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533400">
                <a:tc>
                  <a:txBody>
                    <a:bodyPr/>
                    <a:lstStyle/>
                    <a:p>
                      <a:pPr algn="ctr">
                        <a:lnSpc>
                          <a:spcPct val="115000"/>
                        </a:lnSpc>
                        <a:spcAft>
                          <a:spcPts val="1000"/>
                        </a:spcAft>
                      </a:pPr>
                      <a:r>
                        <a:rPr lang="en-IN" sz="2000">
                          <a:effectLst/>
                        </a:rPr>
                        <a:t>1</a:t>
                      </a:r>
                      <a:endParaRPr lang="en-IN" sz="200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1000"/>
                        </a:spcAft>
                      </a:pPr>
                      <a:r>
                        <a:rPr lang="en-IN" sz="2000" dirty="0">
                          <a:effectLst/>
                        </a:rPr>
                        <a:t>0</a:t>
                      </a:r>
                      <a:endParaRPr lang="en-IN" sz="20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52430763"/>
              </p:ext>
            </p:extLst>
          </p:nvPr>
        </p:nvGraphicFramePr>
        <p:xfrm>
          <a:off x="3395870" y="2116452"/>
          <a:ext cx="337930" cy="342149"/>
        </p:xfrm>
        <a:graphic>
          <a:graphicData uri="http://schemas.openxmlformats.org/presentationml/2006/ole">
            <mc:AlternateContent xmlns:mc="http://schemas.openxmlformats.org/markup-compatibility/2006">
              <mc:Choice xmlns:v="urn:schemas-microsoft-com:vml" Requires="v">
                <p:oleObj spid="_x0000_s6370" name="Equation" r:id="rId3" imgW="152268" imgH="203024" progId="Equation.3">
                  <p:embed/>
                </p:oleObj>
              </mc:Choice>
              <mc:Fallback>
                <p:oleObj name="Equation" r:id="rId3" imgW="152268"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870" y="2116452"/>
                        <a:ext cx="337930" cy="342149"/>
                      </a:xfrm>
                      <a:prstGeom prst="rect">
                        <a:avLst/>
                      </a:prstGeom>
                      <a:noFill/>
                    </p:spPr>
                  </p:pic>
                </p:oleObj>
              </mc:Fallback>
            </mc:AlternateContent>
          </a:graphicData>
        </a:graphic>
      </p:graphicFrame>
      <p:sp>
        <p:nvSpPr>
          <p:cNvPr id="9" name="TextBox 8"/>
          <p:cNvSpPr txBox="1"/>
          <p:nvPr/>
        </p:nvSpPr>
        <p:spPr>
          <a:xfrm>
            <a:off x="3200400" y="3429000"/>
            <a:ext cx="3352800" cy="646331"/>
          </a:xfrm>
          <a:prstGeom prst="rect">
            <a:avLst/>
          </a:prstGeom>
          <a:noFill/>
        </p:spPr>
        <p:txBody>
          <a:bodyPr wrap="square" rtlCol="0">
            <a:spAutoFit/>
          </a:bodyPr>
          <a:lstStyle/>
          <a:p>
            <a:r>
              <a:rPr lang="en-IN" dirty="0"/>
              <a:t>Truth Table for NOT gate</a:t>
            </a:r>
          </a:p>
          <a:p>
            <a:endParaRPr lang="en-IN" dirty="0"/>
          </a:p>
        </p:txBody>
      </p:sp>
      <p:sp>
        <p:nvSpPr>
          <p:cNvPr id="10" name="TextBox 9"/>
          <p:cNvSpPr txBox="1"/>
          <p:nvPr/>
        </p:nvSpPr>
        <p:spPr>
          <a:xfrm>
            <a:off x="3173895" y="2086089"/>
            <a:ext cx="152400" cy="369332"/>
          </a:xfrm>
          <a:prstGeom prst="rect">
            <a:avLst/>
          </a:prstGeom>
          <a:noFill/>
        </p:spPr>
        <p:txBody>
          <a:bodyPr wrap="square" rtlCol="0">
            <a:spAutoFit/>
          </a:bodyPr>
          <a:lstStyle/>
          <a:p>
            <a:r>
              <a:rPr lang="en-US" dirty="0" smtClean="0"/>
              <a:t>=</a:t>
            </a:r>
            <a:endParaRPr lang="en-IN" dirty="0"/>
          </a:p>
        </p:txBody>
      </p:sp>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30244"/>
            <a:ext cx="2133600" cy="681022"/>
          </a:xfrm>
          <a:prstGeom prst="rect">
            <a:avLst/>
          </a:prstGeom>
          <a:noFill/>
          <a:ln>
            <a:noFill/>
          </a:ln>
        </p:spPr>
      </p:pic>
      <p:graphicFrame>
        <p:nvGraphicFramePr>
          <p:cNvPr id="3" name="Object 2"/>
          <p:cNvGraphicFramePr>
            <a:graphicFrameLocks noChangeAspect="1"/>
          </p:cNvGraphicFramePr>
          <p:nvPr>
            <p:extLst>
              <p:ext uri="{D42A27DB-BD31-4B8C-83A1-F6EECF244321}">
                <p14:modId xmlns:p14="http://schemas.microsoft.com/office/powerpoint/2010/main" val="3533409505"/>
              </p:ext>
            </p:extLst>
          </p:nvPr>
        </p:nvGraphicFramePr>
        <p:xfrm>
          <a:off x="5410200" y="1470655"/>
          <a:ext cx="2667000" cy="1600200"/>
        </p:xfrm>
        <a:graphic>
          <a:graphicData uri="http://schemas.openxmlformats.org/presentationml/2006/ole">
            <mc:AlternateContent xmlns:mc="http://schemas.openxmlformats.org/markup-compatibility/2006">
              <mc:Choice xmlns:v="urn:schemas-microsoft-com:vml" Requires="v">
                <p:oleObj spid="_x0000_s6371" r:id="rId6" imgW="1600200" imgH="1563624" progId="SmartDraw.2">
                  <p:embed/>
                </p:oleObj>
              </mc:Choice>
              <mc:Fallback>
                <p:oleObj r:id="rId6" imgW="1600200" imgH="1563624" progId="SmartDraw.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1470655"/>
                        <a:ext cx="2667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4736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8</a:t>
            </a:fld>
            <a:endParaRPr lang="en-US" dirty="0"/>
          </a:p>
        </p:txBody>
      </p:sp>
      <p:sp>
        <p:nvSpPr>
          <p:cNvPr id="5" name="Content Placeholder 4"/>
          <p:cNvSpPr>
            <a:spLocks noGrp="1"/>
          </p:cNvSpPr>
          <p:nvPr>
            <p:ph idx="1"/>
          </p:nvPr>
        </p:nvSpPr>
        <p:spPr>
          <a:xfrm>
            <a:off x="342900" y="914400"/>
            <a:ext cx="8458200" cy="4525963"/>
          </a:xfrm>
        </p:spPr>
        <p:txBody>
          <a:bodyPr>
            <a:normAutofit/>
          </a:bodyPr>
          <a:lstStyle/>
          <a:p>
            <a:pPr algn="just"/>
            <a:r>
              <a:rPr lang="en-IN" sz="2600" dirty="0">
                <a:solidFill>
                  <a:srgbClr val="002060"/>
                </a:solidFill>
              </a:rPr>
              <a:t>NAND Gate: </a:t>
            </a:r>
            <a:r>
              <a:rPr lang="en-IN" sz="2400" dirty="0">
                <a:solidFill>
                  <a:srgbClr val="002060"/>
                </a:solidFill>
              </a:rPr>
              <a:t>The output of a NAND gate is LOW only when all inputs are HIGH and output of the NAND is HIGH if one or more inputs are LOW</a:t>
            </a:r>
            <a:r>
              <a:rPr lang="en-IN" sz="2400" dirty="0" smtClean="0">
                <a:solidFill>
                  <a:srgbClr val="002060"/>
                </a:solidFill>
              </a:rPr>
              <a:t>.</a:t>
            </a:r>
          </a:p>
          <a:p>
            <a:pPr algn="just"/>
            <a:endParaRPr lang="en-US" sz="2400" dirty="0">
              <a:solidFill>
                <a:srgbClr val="002060"/>
              </a:solidFill>
            </a:endParaRPr>
          </a:p>
          <a:p>
            <a:pPr algn="just"/>
            <a:endParaRPr lang="en-US" sz="2600" dirty="0" smtClean="0">
              <a:solidFill>
                <a:srgbClr val="002060"/>
              </a:solidFill>
            </a:endParaRPr>
          </a:p>
          <a:p>
            <a:pPr algn="just"/>
            <a:r>
              <a:rPr lang="en-IN" sz="2600" dirty="0">
                <a:solidFill>
                  <a:srgbClr val="002060"/>
                </a:solidFill>
              </a:rPr>
              <a:t>NOR Gate: </a:t>
            </a:r>
            <a:r>
              <a:rPr lang="en-IN" sz="2400" dirty="0">
                <a:solidFill>
                  <a:srgbClr val="002060"/>
                </a:solidFill>
              </a:rPr>
              <a:t>The output of the NOR gate is HIGH only when all the inputs are LOW.</a:t>
            </a:r>
          </a:p>
          <a:p>
            <a:pPr algn="just"/>
            <a:endParaRPr lang="en-IN" sz="2600" dirty="0">
              <a:solidFill>
                <a:srgbClr val="002060"/>
              </a:solidFill>
            </a:endParaRPr>
          </a:p>
          <a:p>
            <a:endParaRPr lang="en-IN" sz="2600" dirty="0">
              <a:solidFill>
                <a:srgbClr val="00206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539008027"/>
              </p:ext>
            </p:extLst>
          </p:nvPr>
        </p:nvGraphicFramePr>
        <p:xfrm>
          <a:off x="2971800" y="2057400"/>
          <a:ext cx="2324100" cy="714375"/>
        </p:xfrm>
        <a:graphic>
          <a:graphicData uri="http://schemas.openxmlformats.org/presentationml/2006/ole">
            <mc:AlternateContent xmlns:mc="http://schemas.openxmlformats.org/markup-compatibility/2006">
              <mc:Choice xmlns:v="urn:schemas-microsoft-com:vml" Requires="v">
                <p:oleObj spid="_x0000_s3332" r:id="rId3" imgW="1906524" imgH="490728" progId="SmartDraw.2">
                  <p:embed/>
                </p:oleObj>
              </mc:Choice>
              <mc:Fallback>
                <p:oleObj r:id="rId3" imgW="1906524" imgH="49072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057400"/>
                        <a:ext cx="2324100" cy="714375"/>
                      </a:xfrm>
                      <a:prstGeom prst="rect">
                        <a:avLst/>
                      </a:prstGeom>
                      <a:noFill/>
                    </p:spPr>
                  </p:pic>
                </p:oleObj>
              </mc:Fallback>
            </mc:AlternateContent>
          </a:graphicData>
        </a:graphic>
      </p:graphicFrame>
      <p:sp>
        <p:nvSpPr>
          <p:cNvPr id="7" name="Rectangle 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itle 2"/>
          <p:cNvSpPr>
            <a:spLocks noGrp="1"/>
          </p:cNvSpPr>
          <p:nvPr>
            <p:ph type="title"/>
          </p:nvPr>
        </p:nvSpPr>
        <p:spPr/>
        <p:txBody>
          <a:bodyPr/>
          <a:lstStyle/>
          <a:p>
            <a:pPr>
              <a:tabLst>
                <a:tab pos="2597150" algn="l"/>
              </a:tabLst>
            </a:pPr>
            <a:r>
              <a:rPr lang="en-US" dirty="0" smtClean="0"/>
              <a:t>Universal Gates</a:t>
            </a:r>
            <a:endParaRPr lang="en-US" dirty="0"/>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p:extLst>
              <p:ext uri="{D42A27DB-BD31-4B8C-83A1-F6EECF244321}">
                <p14:modId xmlns:p14="http://schemas.microsoft.com/office/powerpoint/2010/main" val="1496277140"/>
              </p:ext>
            </p:extLst>
          </p:nvPr>
        </p:nvGraphicFramePr>
        <p:xfrm>
          <a:off x="3048000" y="4114800"/>
          <a:ext cx="2343150" cy="838200"/>
        </p:xfrm>
        <a:graphic>
          <a:graphicData uri="http://schemas.openxmlformats.org/presentationml/2006/ole">
            <mc:AlternateContent xmlns:mc="http://schemas.openxmlformats.org/markup-compatibility/2006">
              <mc:Choice xmlns:v="urn:schemas-microsoft-com:vml" Requires="v">
                <p:oleObj spid="_x0000_s3333" r:id="rId5" imgW="1783080" imgH="505968" progId="SmartDraw.2">
                  <p:embed/>
                </p:oleObj>
              </mc:Choice>
              <mc:Fallback>
                <p:oleObj r:id="rId5" imgW="1783080" imgH="505968" progId="SmartDraw.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114800"/>
                        <a:ext cx="2343150" cy="838200"/>
                      </a:xfrm>
                      <a:prstGeom prst="rect">
                        <a:avLst/>
                      </a:prstGeom>
                      <a:noFill/>
                    </p:spPr>
                  </p:pic>
                </p:oleObj>
              </mc:Fallback>
            </mc:AlternateContent>
          </a:graphicData>
        </a:graphic>
      </p:graphicFrame>
      <p:sp>
        <p:nvSpPr>
          <p:cNvPr id="13" name="TextBox 12"/>
          <p:cNvSpPr txBox="1"/>
          <p:nvPr/>
        </p:nvSpPr>
        <p:spPr>
          <a:xfrm>
            <a:off x="367748" y="5105400"/>
            <a:ext cx="8623852" cy="523220"/>
          </a:xfrm>
          <a:prstGeom prst="rect">
            <a:avLst/>
          </a:prstGeom>
          <a:noFill/>
        </p:spPr>
        <p:txBody>
          <a:bodyPr wrap="square" rtlCol="0">
            <a:spAutoFit/>
          </a:bodyPr>
          <a:lstStyle/>
          <a:p>
            <a:pPr algn="just"/>
            <a:r>
              <a:rPr lang="en-US" sz="2800" dirty="0" smtClean="0"/>
              <a:t>Universal gates: </a:t>
            </a:r>
            <a:r>
              <a:rPr lang="en-IN" sz="2400" dirty="0" smtClean="0">
                <a:solidFill>
                  <a:srgbClr val="A85000"/>
                </a:solidFill>
              </a:rPr>
              <a:t>NAND </a:t>
            </a:r>
            <a:r>
              <a:rPr lang="en-IN" sz="2400" dirty="0">
                <a:solidFill>
                  <a:srgbClr val="A85000"/>
                </a:solidFill>
              </a:rPr>
              <a:t>and NOR gates are called Universal </a:t>
            </a:r>
            <a:r>
              <a:rPr lang="en-IN" sz="2400" dirty="0" smtClean="0">
                <a:solidFill>
                  <a:srgbClr val="A85000"/>
                </a:solidFill>
              </a:rPr>
              <a:t>gates.   </a:t>
            </a:r>
          </a:p>
        </p:txBody>
      </p:sp>
    </p:spTree>
    <p:extLst>
      <p:ext uri="{BB962C8B-B14F-4D97-AF65-F5344CB8AC3E}">
        <p14:creationId xmlns:p14="http://schemas.microsoft.com/office/powerpoint/2010/main" val="1847369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B72B6B-351E-47F5-8A9F-408C781D2328}" type="slidenum">
              <a:rPr lang="en-US" smtClean="0"/>
              <a:t>9</a:t>
            </a:fld>
            <a:endParaRPr lang="en-US" dirty="0"/>
          </a:p>
        </p:txBody>
      </p:sp>
      <p:sp>
        <p:nvSpPr>
          <p:cNvPr id="5" name="Content Placeholder 4"/>
          <p:cNvSpPr>
            <a:spLocks noGrp="1"/>
          </p:cNvSpPr>
          <p:nvPr>
            <p:ph idx="1"/>
          </p:nvPr>
        </p:nvSpPr>
        <p:spPr>
          <a:xfrm>
            <a:off x="304800" y="762000"/>
            <a:ext cx="8229600" cy="4525963"/>
          </a:xfrm>
        </p:spPr>
        <p:txBody>
          <a:bodyPr/>
          <a:lstStyle/>
          <a:p>
            <a:r>
              <a:rPr lang="en-IN" dirty="0"/>
              <a:t>NAND gate as Universal gate:</a:t>
            </a:r>
          </a:p>
          <a:p>
            <a:pPr marL="0" lvl="0" indent="0">
              <a:buNone/>
            </a:pPr>
            <a:r>
              <a:rPr lang="en-IN" sz="2400" dirty="0" smtClean="0">
                <a:solidFill>
                  <a:srgbClr val="A85000"/>
                </a:solidFill>
              </a:rPr>
              <a:t>     NOT </a:t>
            </a:r>
            <a:r>
              <a:rPr lang="en-IN" sz="2400" dirty="0">
                <a:solidFill>
                  <a:srgbClr val="A85000"/>
                </a:solidFill>
              </a:rPr>
              <a:t>operation:</a:t>
            </a:r>
          </a:p>
          <a:p>
            <a:endParaRPr lang="en-US" dirty="0" smtClean="0"/>
          </a:p>
          <a:p>
            <a:pPr marL="0" lvl="0" indent="0">
              <a:buNone/>
            </a:pPr>
            <a:r>
              <a:rPr lang="en-IN" sz="2400" dirty="0" smtClean="0">
                <a:solidFill>
                  <a:srgbClr val="A85000"/>
                </a:solidFill>
              </a:rPr>
              <a:t>     AND </a:t>
            </a:r>
            <a:r>
              <a:rPr lang="en-IN" sz="2400" dirty="0">
                <a:solidFill>
                  <a:srgbClr val="A85000"/>
                </a:solidFill>
              </a:rPr>
              <a:t>operation</a:t>
            </a:r>
            <a:r>
              <a:rPr lang="en-IN" dirty="0"/>
              <a:t>:</a:t>
            </a:r>
          </a:p>
          <a:p>
            <a:endParaRPr lang="en-US" dirty="0" smtClean="0"/>
          </a:p>
          <a:p>
            <a:pPr marL="0" lvl="0" indent="0">
              <a:buNone/>
            </a:pPr>
            <a:r>
              <a:rPr lang="en-IN" sz="2400" dirty="0" smtClean="0">
                <a:solidFill>
                  <a:srgbClr val="A85000"/>
                </a:solidFill>
              </a:rPr>
              <a:t>     OR </a:t>
            </a:r>
            <a:r>
              <a:rPr lang="en-IN" sz="2400" dirty="0">
                <a:solidFill>
                  <a:srgbClr val="A85000"/>
                </a:solidFill>
              </a:rPr>
              <a:t>operation:</a:t>
            </a:r>
          </a:p>
          <a:p>
            <a:endParaRPr lang="en-US" dirty="0" smtClean="0"/>
          </a:p>
          <a:p>
            <a:endParaRPr lang="en-US" dirty="0"/>
          </a:p>
          <a:p>
            <a:pPr marL="0" lvl="0" indent="0">
              <a:buNone/>
            </a:pPr>
            <a:r>
              <a:rPr lang="en-IN" sz="2400" dirty="0" smtClean="0">
                <a:solidFill>
                  <a:srgbClr val="A85000"/>
                </a:solidFill>
              </a:rPr>
              <a:t>     NOR </a:t>
            </a:r>
            <a:r>
              <a:rPr lang="en-IN" sz="2400" dirty="0">
                <a:solidFill>
                  <a:srgbClr val="A85000"/>
                </a:solidFill>
              </a:rPr>
              <a:t>operation:</a:t>
            </a:r>
          </a:p>
          <a:p>
            <a:endParaRPr lang="en-IN" dirty="0"/>
          </a:p>
        </p:txBody>
      </p:sp>
      <p:sp>
        <p:nvSpPr>
          <p:cNvPr id="6" name="Title 2"/>
          <p:cNvSpPr txBox="1">
            <a:spLocks/>
          </p:cNvSpPr>
          <p:nvPr/>
        </p:nvSpPr>
        <p:spPr>
          <a:xfrm>
            <a:off x="622300" y="76200"/>
            <a:ext cx="8229600" cy="8270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Object 2"/>
          <p:cNvGraphicFramePr>
            <a:graphicFrameLocks noChangeAspect="1"/>
          </p:cNvGraphicFramePr>
          <p:nvPr>
            <p:extLst>
              <p:ext uri="{D42A27DB-BD31-4B8C-83A1-F6EECF244321}">
                <p14:modId xmlns:p14="http://schemas.microsoft.com/office/powerpoint/2010/main" val="3580825818"/>
              </p:ext>
            </p:extLst>
          </p:nvPr>
        </p:nvGraphicFramePr>
        <p:xfrm>
          <a:off x="3200400" y="1295400"/>
          <a:ext cx="2157413" cy="762000"/>
        </p:xfrm>
        <a:graphic>
          <a:graphicData uri="http://schemas.openxmlformats.org/presentationml/2006/ole">
            <mc:AlternateContent xmlns:mc="http://schemas.openxmlformats.org/markup-compatibility/2006">
              <mc:Choice xmlns:v="urn:schemas-microsoft-com:vml" Requires="v">
                <p:oleObj spid="_x0000_s7660" r:id="rId3" imgW="1257300" imgH="475488" progId="SmartDraw.2">
                  <p:embed/>
                </p:oleObj>
              </mc:Choice>
              <mc:Fallback>
                <p:oleObj r:id="rId3" imgW="1257300" imgH="475488" progId="SmartDraw.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295400"/>
                        <a:ext cx="2157413" cy="7620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Object 7"/>
          <p:cNvGraphicFramePr>
            <a:graphicFrameLocks noChangeAspect="1"/>
          </p:cNvGraphicFramePr>
          <p:nvPr>
            <p:extLst>
              <p:ext uri="{D42A27DB-BD31-4B8C-83A1-F6EECF244321}">
                <p14:modId xmlns:p14="http://schemas.microsoft.com/office/powerpoint/2010/main" val="2690205543"/>
              </p:ext>
            </p:extLst>
          </p:nvPr>
        </p:nvGraphicFramePr>
        <p:xfrm>
          <a:off x="3048000" y="2209800"/>
          <a:ext cx="3048000" cy="714375"/>
        </p:xfrm>
        <a:graphic>
          <a:graphicData uri="http://schemas.openxmlformats.org/presentationml/2006/ole">
            <mc:AlternateContent xmlns:mc="http://schemas.openxmlformats.org/markup-compatibility/2006">
              <mc:Choice xmlns:v="urn:schemas-microsoft-com:vml" Requires="v">
                <p:oleObj spid="_x0000_s7661" r:id="rId5" imgW="2093976" imgH="396240" progId="SmartDraw.2">
                  <p:embed/>
                </p:oleObj>
              </mc:Choice>
              <mc:Fallback>
                <p:oleObj r:id="rId5" imgW="2093976" imgH="396240" progId="SmartDraw.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209800"/>
                        <a:ext cx="3048000" cy="714375"/>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Object 9"/>
          <p:cNvGraphicFramePr>
            <a:graphicFrameLocks noChangeAspect="1"/>
          </p:cNvGraphicFramePr>
          <p:nvPr>
            <p:extLst>
              <p:ext uri="{D42A27DB-BD31-4B8C-83A1-F6EECF244321}">
                <p14:modId xmlns:p14="http://schemas.microsoft.com/office/powerpoint/2010/main" val="610259096"/>
              </p:ext>
            </p:extLst>
          </p:nvPr>
        </p:nvGraphicFramePr>
        <p:xfrm>
          <a:off x="3098800" y="3124200"/>
          <a:ext cx="3276600" cy="1524000"/>
        </p:xfrm>
        <a:graphic>
          <a:graphicData uri="http://schemas.openxmlformats.org/presentationml/2006/ole">
            <mc:AlternateContent xmlns:mc="http://schemas.openxmlformats.org/markup-compatibility/2006">
              <mc:Choice xmlns:v="urn:schemas-microsoft-com:vml" Requires="v">
                <p:oleObj spid="_x0000_s7662" r:id="rId7" imgW="2231136" imgH="868680" progId="SmartDraw.2">
                  <p:embed/>
                </p:oleObj>
              </mc:Choice>
              <mc:Fallback>
                <p:oleObj r:id="rId7" imgW="2231136" imgH="868680" progId="SmartDraw.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8800" y="3124200"/>
                        <a:ext cx="3276600" cy="1524000"/>
                      </a:xfrm>
                      <a:prstGeom prst="rect">
                        <a:avLst/>
                      </a:prstGeom>
                      <a:noFill/>
                    </p:spPr>
                  </p:pic>
                </p:oleObj>
              </mc:Fallback>
            </mc:AlternateContent>
          </a:graphicData>
        </a:graphic>
      </p:graphicFrame>
      <p:sp>
        <p:nvSpPr>
          <p:cNvPr id="1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2" name="Object 11"/>
          <p:cNvGraphicFramePr>
            <a:graphicFrameLocks noChangeAspect="1"/>
          </p:cNvGraphicFramePr>
          <p:nvPr>
            <p:extLst>
              <p:ext uri="{D42A27DB-BD31-4B8C-83A1-F6EECF244321}">
                <p14:modId xmlns:p14="http://schemas.microsoft.com/office/powerpoint/2010/main" val="3470038626"/>
              </p:ext>
            </p:extLst>
          </p:nvPr>
        </p:nvGraphicFramePr>
        <p:xfrm>
          <a:off x="2971800" y="4800600"/>
          <a:ext cx="4038600" cy="1295400"/>
        </p:xfrm>
        <a:graphic>
          <a:graphicData uri="http://schemas.openxmlformats.org/presentationml/2006/ole">
            <mc:AlternateContent xmlns:mc="http://schemas.openxmlformats.org/markup-compatibility/2006">
              <mc:Choice xmlns:v="urn:schemas-microsoft-com:vml" Requires="v">
                <p:oleObj spid="_x0000_s7663" r:id="rId9" imgW="3105912" imgH="696468" progId="SmartDraw.2">
                  <p:embed/>
                </p:oleObj>
              </mc:Choice>
              <mc:Fallback>
                <p:oleObj r:id="rId9" imgW="3105912" imgH="696468" progId="SmartDraw.2">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4800600"/>
                        <a:ext cx="4038600" cy="1295400"/>
                      </a:xfrm>
                      <a:prstGeom prst="rect">
                        <a:avLst/>
                      </a:prstGeom>
                      <a:noFill/>
                    </p:spPr>
                  </p:pic>
                </p:oleObj>
              </mc:Fallback>
            </mc:AlternateContent>
          </a:graphicData>
        </a:graphic>
      </p:graphicFrame>
      <p:sp>
        <p:nvSpPr>
          <p:cNvPr id="13" name="Title 2"/>
          <p:cNvSpPr>
            <a:spLocks noGrp="1"/>
          </p:cNvSpPr>
          <p:nvPr>
            <p:ph type="title"/>
          </p:nvPr>
        </p:nvSpPr>
        <p:spPr>
          <a:xfrm>
            <a:off x="1066800" y="0"/>
            <a:ext cx="8229600" cy="827087"/>
          </a:xfrm>
        </p:spPr>
        <p:txBody>
          <a:bodyPr/>
          <a:lstStyle/>
          <a:p>
            <a:pPr>
              <a:tabLst>
                <a:tab pos="2597150" algn="l"/>
              </a:tabLst>
            </a:pPr>
            <a:r>
              <a:rPr lang="en-US" dirty="0" smtClean="0"/>
              <a:t>Universal Gates</a:t>
            </a:r>
            <a:endParaRPr lang="en-US" dirty="0"/>
          </a:p>
        </p:txBody>
      </p:sp>
    </p:spTree>
    <p:extLst>
      <p:ext uri="{BB962C8B-B14F-4D97-AF65-F5344CB8AC3E}">
        <p14:creationId xmlns:p14="http://schemas.microsoft.com/office/powerpoint/2010/main" val="55307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65669017-DF96-483D-BDFA-AA041D324FB9}"/>
</file>

<file path=customXml/itemProps2.xml><?xml version="1.0" encoding="utf-8"?>
<ds:datastoreItem xmlns:ds="http://schemas.openxmlformats.org/officeDocument/2006/customXml" ds:itemID="{5018E322-717C-4076-8F49-5D4C95625527}"/>
</file>

<file path=customXml/itemProps3.xml><?xml version="1.0" encoding="utf-8"?>
<ds:datastoreItem xmlns:ds="http://schemas.openxmlformats.org/officeDocument/2006/customXml" ds:itemID="{0E553573-5177-4544-9D0F-7C570C90C392}"/>
</file>

<file path=docProps/app.xml><?xml version="1.0" encoding="utf-8"?>
<Properties xmlns="http://schemas.openxmlformats.org/officeDocument/2006/extended-properties" xmlns:vt="http://schemas.openxmlformats.org/officeDocument/2006/docPropsVTypes">
  <TotalTime>952</TotalTime>
  <Words>2338</Words>
  <Application>Microsoft Office PowerPoint</Application>
  <PresentationFormat>On-screen Show (4:3)</PresentationFormat>
  <Paragraphs>562</Paragraphs>
  <Slides>36</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36</vt:i4>
      </vt:variant>
    </vt:vector>
  </HeadingPairs>
  <TitlesOfParts>
    <vt:vector size="44" baseType="lpstr">
      <vt:lpstr>Arial</vt:lpstr>
      <vt:lpstr>Calibri</vt:lpstr>
      <vt:lpstr>Times New Roman</vt:lpstr>
      <vt:lpstr>Wingdings</vt:lpstr>
      <vt:lpstr>Office Theme</vt:lpstr>
      <vt:lpstr>Picture</vt:lpstr>
      <vt:lpstr>SmartDraw.2</vt:lpstr>
      <vt:lpstr>Equation</vt:lpstr>
      <vt:lpstr>PART-II</vt:lpstr>
      <vt:lpstr>Boolean Algebra &amp; Logic gates</vt:lpstr>
      <vt:lpstr>Logic Gates</vt:lpstr>
      <vt:lpstr>Logic Gates</vt:lpstr>
      <vt:lpstr>Logic Gates</vt:lpstr>
      <vt:lpstr>Logic Gates</vt:lpstr>
      <vt:lpstr>Logic Gates</vt:lpstr>
      <vt:lpstr>Universal Gates</vt:lpstr>
      <vt:lpstr>Universal Gates</vt:lpstr>
      <vt:lpstr>Logic Gates</vt:lpstr>
      <vt:lpstr>PowerPoint Presentation</vt:lpstr>
      <vt:lpstr>PowerPoint Presentation</vt:lpstr>
      <vt:lpstr>PowerPoint Presentation</vt:lpstr>
      <vt:lpstr>PowerPoint Presentation</vt:lpstr>
      <vt:lpstr>PowerPoint Presentation</vt:lpstr>
      <vt:lpstr>PowerPoint Presentation</vt:lpstr>
      <vt:lpstr>Building logic circuits using Boolean expression</vt:lpstr>
      <vt:lpstr>Combinational circuits</vt:lpstr>
      <vt:lpstr>PowerPoint Presentation</vt:lpstr>
      <vt:lpstr>PowerPoint Presentation</vt:lpstr>
      <vt:lpstr>PowerPoint Presentation</vt:lpstr>
      <vt:lpstr>PowerPoint Presentation</vt:lpstr>
      <vt:lpstr>PowerPoint Presentation</vt:lpstr>
      <vt:lpstr>KARNAUGH MAP  (K – MAP)</vt:lpstr>
      <vt:lpstr>                        KARNAUGH MAP  (K – MAP)</vt:lpstr>
      <vt:lpstr>PowerPoint Presentation</vt:lpstr>
      <vt:lpstr>PowerPoint Presentation</vt:lpstr>
      <vt:lpstr>                        KARNAUGH MAP  (K – MAP)</vt:lpstr>
      <vt:lpstr>                        KARNAUGH MAP  (K – MAP)</vt:lpstr>
      <vt:lpstr>                        KARNAUGH MAP  (K – MAP)</vt:lpstr>
      <vt:lpstr>                        KARNAUGH MAP  (K – MAP)</vt:lpstr>
      <vt:lpstr>                        KARNAUGH MAP  (K – MAP)</vt:lpstr>
      <vt:lpstr>                        KARNAUGH MAP  (K – MAP)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Varadaraj K B</cp:lastModifiedBy>
  <cp:revision>125</cp:revision>
  <dcterms:created xsi:type="dcterms:W3CDTF">2014-05-17T08:44:36Z</dcterms:created>
  <dcterms:modified xsi:type="dcterms:W3CDTF">2019-03-22T05:59:27Z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