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2" r:id="rId2"/>
    <p:sldId id="293" r:id="rId3"/>
    <p:sldId id="257" r:id="rId4"/>
    <p:sldId id="258" r:id="rId5"/>
    <p:sldId id="263" r:id="rId6"/>
    <p:sldId id="265" r:id="rId7"/>
    <p:sldId id="301" r:id="rId8"/>
    <p:sldId id="302" r:id="rId9"/>
    <p:sldId id="260" r:id="rId10"/>
    <p:sldId id="272" r:id="rId11"/>
    <p:sldId id="270" r:id="rId12"/>
    <p:sldId id="271" r:id="rId13"/>
    <p:sldId id="268" r:id="rId14"/>
    <p:sldId id="273" r:id="rId15"/>
    <p:sldId id="304" r:id="rId16"/>
    <p:sldId id="295" r:id="rId17"/>
    <p:sldId id="274" r:id="rId18"/>
    <p:sldId id="276" r:id="rId19"/>
    <p:sldId id="278" r:id="rId20"/>
    <p:sldId id="279" r:id="rId21"/>
    <p:sldId id="280" r:id="rId22"/>
    <p:sldId id="281" r:id="rId23"/>
    <p:sldId id="303" r:id="rId24"/>
    <p:sldId id="294" r:id="rId25"/>
    <p:sldId id="282" r:id="rId26"/>
    <p:sldId id="296" r:id="rId27"/>
    <p:sldId id="283" r:id="rId28"/>
    <p:sldId id="284" r:id="rId29"/>
    <p:sldId id="285" r:id="rId30"/>
    <p:sldId id="286" r:id="rId31"/>
    <p:sldId id="289" r:id="rId32"/>
    <p:sldId id="290" r:id="rId33"/>
    <p:sldId id="297" r:id="rId34"/>
    <p:sldId id="298" r:id="rId35"/>
    <p:sldId id="299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A85000"/>
    <a:srgbClr val="CD641E"/>
    <a:srgbClr val="CD6400"/>
    <a:srgbClr val="F6A91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2114" autoAdjust="0"/>
  </p:normalViewPr>
  <p:slideViewPr>
    <p:cSldViewPr>
      <p:cViewPr varScale="1">
        <p:scale>
          <a:sx n="73" d="100"/>
          <a:sy n="7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C4C4-2B61-4277-BFC1-DBAE0571859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5D01-23B7-41E6-A0E8-AA1EABC5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tutorials.ws/combination/comb_1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4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a set of flip flops whose states change in response to pulses applied at the input to the counter.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Used to count pulses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Basic Structure: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binary counter, the </a:t>
            </a:r>
            <a:r>
              <a:rPr lang="en-US" dirty="0" smtClean="0">
                <a:solidFill>
                  <a:srgbClr val="FF0000"/>
                </a:solidFill>
              </a:rPr>
              <a:t>flip flops are interconnected </a:t>
            </a:r>
            <a:r>
              <a:rPr lang="en-US" dirty="0" smtClean="0"/>
              <a:t>such that their combined state at any time is the </a:t>
            </a:r>
            <a:r>
              <a:rPr lang="en-US" dirty="0" smtClean="0">
                <a:solidFill>
                  <a:srgbClr val="FF0000"/>
                </a:solidFill>
              </a:rPr>
              <a:t>binary equivalent </a:t>
            </a:r>
            <a:r>
              <a:rPr lang="en-US" dirty="0" smtClean="0"/>
              <a:t>of the total number of pulses that have occurred up to that time.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state of the counter: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Each of the counts of the counter is called state of the counter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Modulus</a:t>
            </a:r>
            <a:r>
              <a:rPr lang="en-US" dirty="0" smtClean="0"/>
              <a:t> of the counter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The number of states through which the counter passes before returning to the starting state is called </a:t>
            </a:r>
            <a:r>
              <a:rPr lang="en-US" dirty="0" smtClean="0">
                <a:solidFill>
                  <a:srgbClr val="FF0000"/>
                </a:solidFill>
              </a:rPr>
              <a:t>modulus</a:t>
            </a:r>
            <a:r>
              <a:rPr lang="en-US" dirty="0" smtClean="0"/>
              <a:t> of the counter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general an n-bit counter will have </a:t>
            </a:r>
            <a:r>
              <a:rPr lang="en-US" dirty="0" smtClean="0">
                <a:solidFill>
                  <a:srgbClr val="FF0000"/>
                </a:solidFill>
              </a:rPr>
              <a:t>‘n’ flip flops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states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divides the input frequency by 2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 Hence it is a divide by 2</a:t>
            </a:r>
            <a:r>
              <a:rPr lang="en-US" baseline="30000" dirty="0" smtClean="0"/>
              <a:t>n</a:t>
            </a:r>
            <a:r>
              <a:rPr lang="en-US" dirty="0" smtClean="0"/>
              <a:t> counter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(Toggle ) topology:</a:t>
            </a:r>
          </a:p>
          <a:p>
            <a:endParaRPr lang="en-US" dirty="0" smtClean="0"/>
          </a:p>
          <a:p>
            <a:r>
              <a:rPr lang="en-US" dirty="0" smtClean="0"/>
              <a:t>It make use of Toggle property of the flip flop. Usually JK flip flops or T flip flops are used with J and K inputs or T input of the flip flops connected to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200" dirty="0" smtClean="0"/>
              <a:t>Write the truth table of 2 bit up counter as shown where Q1 and Q2 are the outputs of 2 JK flip flops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200" dirty="0" smtClean="0"/>
              <a:t>Observe when higher bit (Q2) is changing. Q2 is changing when Q1 is changing from 1 to 0 which represents –</a:t>
            </a:r>
            <a:r>
              <a:rPr lang="en-US" sz="2200" dirty="0" err="1" smtClean="0"/>
              <a:t>ve</a:t>
            </a:r>
            <a:r>
              <a:rPr lang="en-US" sz="2200" dirty="0" smtClean="0"/>
              <a:t> edge.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200" dirty="0" smtClean="0"/>
              <a:t>Hence connect Q1 as the clock for the next flip flop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6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Combinational Logic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Circuits that change state depending upon the actual signals being applied to their inputs at that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5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SEQUENTIAL CIRCUITS</a:t>
            </a:r>
            <a:r>
              <a:rPr lang="en-US" sz="1200" dirty="0" smtClean="0"/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“</a:t>
            </a:r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Sequential”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that things happen in a “sequence”, one after another and in Sequential Logic circuits, the actual clock signal determines when things will happen next. 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/>
              <a:t>In sequential circuits a feedback  is always present. Due to this feedback, these circuits have </a:t>
            </a:r>
            <a:r>
              <a:rPr lang="en-US" sz="1200" b="1" dirty="0" smtClean="0">
                <a:solidFill>
                  <a:srgbClr val="00B0F0"/>
                </a:solidFill>
              </a:rPr>
              <a:t>memory</a:t>
            </a:r>
            <a:r>
              <a:rPr lang="en-US" sz="1200" dirty="0" smtClean="0"/>
              <a:t>.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memory element is a device which can store information in terms of 1 or 0 and its state can be modified by clock signal and data inputs. </a:t>
            </a:r>
          </a:p>
          <a:p>
            <a:pPr marL="0" indent="0">
              <a:buFont typeface="Wingdings" pitchFamily="2" charset="2"/>
              <a:buNone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sequential logic circuits can be constructed from standard Bi-stable circuits such as </a:t>
            </a:r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Flip-flops. 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3200" dirty="0" smtClean="0"/>
              <a:t>Practical Examples</a:t>
            </a:r>
          </a:p>
          <a:p>
            <a:pPr lvl="1"/>
            <a:r>
              <a:rPr lang="en-US" dirty="0" smtClean="0"/>
              <a:t>Traffic Lights</a:t>
            </a:r>
          </a:p>
          <a:p>
            <a:pPr lvl="1"/>
            <a:r>
              <a:rPr lang="en-US" dirty="0" smtClean="0"/>
              <a:t>Digital watches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Memory sticks</a:t>
            </a:r>
          </a:p>
          <a:p>
            <a:pPr lvl="1"/>
            <a:r>
              <a:rPr lang="en-US" dirty="0" smtClean="0"/>
              <a:t>CD</a:t>
            </a:r>
          </a:p>
          <a:p>
            <a:pPr marL="0" indent="0">
              <a:buFont typeface="Wingdings" pitchFamily="2" charset="2"/>
              <a:buNone/>
            </a:pPr>
            <a:endParaRPr lang="en-US" sz="1200" dirty="0" smtClean="0"/>
          </a:p>
          <a:p>
            <a:r>
              <a:rPr lang="en-US" sz="1200" dirty="0" smtClean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Flip Flop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FF0000"/>
                </a:solidFill>
              </a:rPr>
              <a:t>One bit memory element </a:t>
            </a:r>
            <a:r>
              <a:rPr lang="en-IN" dirty="0" smtClean="0"/>
              <a:t>which can store 1 or 0</a:t>
            </a:r>
          </a:p>
          <a:p>
            <a:endParaRPr lang="en-US" dirty="0" smtClean="0"/>
          </a:p>
          <a:p>
            <a:pPr algn="just"/>
            <a:r>
              <a:rPr lang="en-IN" dirty="0" smtClean="0"/>
              <a:t>Can be constructed from </a:t>
            </a:r>
            <a:r>
              <a:rPr lang="en-IN" dirty="0" smtClean="0">
                <a:solidFill>
                  <a:srgbClr val="FF0000"/>
                </a:solidFill>
              </a:rPr>
              <a:t>NAND</a:t>
            </a:r>
            <a:r>
              <a:rPr lang="en-IN" dirty="0" smtClean="0"/>
              <a:t> gates or </a:t>
            </a:r>
            <a:r>
              <a:rPr lang="en-IN" dirty="0" smtClean="0">
                <a:solidFill>
                  <a:srgbClr val="FF0000"/>
                </a:solidFill>
              </a:rPr>
              <a:t>NOR</a:t>
            </a:r>
            <a:r>
              <a:rPr lang="en-IN" dirty="0" smtClean="0"/>
              <a:t> gates</a:t>
            </a:r>
          </a:p>
          <a:p>
            <a:pPr algn="just"/>
            <a:r>
              <a:rPr lang="en-IN" dirty="0" smtClean="0"/>
              <a:t>Has two stable outputs Q and Q’ so it is known as </a:t>
            </a:r>
          </a:p>
          <a:p>
            <a:pPr marL="0" indent="0" algn="just"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FF0000"/>
                </a:solidFill>
              </a:rPr>
              <a:t>Bi-stable</a:t>
            </a:r>
            <a:r>
              <a:rPr lang="en-IN" dirty="0" smtClean="0"/>
              <a:t> circuit.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Latches and flip-flops are the basic single-bit memory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used to build sequential circuit with one or two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inputs/outputs, designed using individual logic gates and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loops.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Latches: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 of a latch depends on its current inputs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on its previous inputs and its change of state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happen at any time when its inputs change.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Flip-Flop: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 of a flip-flop also depends on current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previous input but the change in output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(change of state or state transition) occurs at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times determined by a clock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5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“clock” is a special circuit that sends electrical pulses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circuit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Clocks produce electrical waveforms of the form square waves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􀂾 each pulse has a precise width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􀂾 there is a precise interval between pulses – known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clock cycle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During </a:t>
            </a:r>
            <a:r>
              <a:rPr lang="en-US" b="1" dirty="0" err="1" smtClean="0"/>
              <a:t>Clk</a:t>
            </a:r>
            <a:r>
              <a:rPr lang="en-US" b="1" dirty="0" smtClean="0"/>
              <a:t> High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When S input is made ‘1’ and R input is made ‘0’, the Q output takes the state ‘1’. We call this as </a:t>
            </a:r>
            <a:r>
              <a:rPr lang="en-US" dirty="0" smtClean="0">
                <a:solidFill>
                  <a:srgbClr val="FF0000"/>
                </a:solidFill>
              </a:rPr>
              <a:t>SET </a:t>
            </a:r>
            <a:r>
              <a:rPr lang="en-US" dirty="0" smtClean="0"/>
              <a:t>condition.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When S input is made ‘0’ and R input is made ‘1’, the Q output takes the state ‘0’. We call this as </a:t>
            </a:r>
            <a:r>
              <a:rPr lang="en-US" dirty="0" smtClean="0">
                <a:solidFill>
                  <a:srgbClr val="FF0000"/>
                </a:solidFill>
              </a:rPr>
              <a:t>RESET</a:t>
            </a:r>
            <a:r>
              <a:rPr lang="en-US" dirty="0" smtClean="0"/>
              <a:t> condition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When S = R = ‘0’ . the SR flip flop exhibits the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. i.e. Q</a:t>
            </a:r>
            <a:r>
              <a:rPr lang="en-US" baseline="-25000" dirty="0" smtClean="0"/>
              <a:t>n+1</a:t>
            </a:r>
            <a:r>
              <a:rPr lang="en-US" dirty="0" smtClean="0"/>
              <a:t> =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 = R = 1 is the </a:t>
            </a:r>
            <a:r>
              <a:rPr lang="en-CA" dirty="0" smtClean="0">
                <a:solidFill>
                  <a:srgbClr val="FF0000"/>
                </a:solidFill>
              </a:rPr>
              <a:t>Invalid</a:t>
            </a:r>
            <a:r>
              <a:rPr lang="en-US" sz="1100" dirty="0" smtClean="0">
                <a:cs typeface="Times New Roman"/>
              </a:rPr>
              <a:t> </a:t>
            </a:r>
            <a:r>
              <a:rPr lang="en-US" dirty="0" smtClean="0"/>
              <a:t>Condition.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During </a:t>
            </a:r>
            <a:r>
              <a:rPr lang="en-US" b="1" dirty="0" err="1" smtClean="0"/>
              <a:t>Clk</a:t>
            </a:r>
            <a:r>
              <a:rPr lang="en-US" b="1" dirty="0" smtClean="0"/>
              <a:t> Low:</a:t>
            </a:r>
            <a:endParaRPr lang="en-US" dirty="0" smtClean="0"/>
          </a:p>
          <a:p>
            <a:r>
              <a:rPr lang="en-US" dirty="0" smtClean="0"/>
              <a:t>Irrespective of S and R inputs, the SR flip flop exhibits the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. i.e. Q</a:t>
            </a:r>
            <a:r>
              <a:rPr lang="en-US" baseline="-25000" dirty="0" smtClean="0"/>
              <a:t>n+1</a:t>
            </a:r>
            <a:r>
              <a:rPr lang="en-US" dirty="0" smtClean="0"/>
              <a:t> =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ECE101: Basic Electronics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E&amp;C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0863-B698-430B-8A77-EE2707B505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During </a:t>
            </a:r>
            <a:r>
              <a:rPr lang="en-US" b="1" dirty="0" err="1" smtClean="0"/>
              <a:t>Clk</a:t>
            </a:r>
            <a:r>
              <a:rPr lang="en-US" b="1" dirty="0" smtClean="0"/>
              <a:t> High:</a:t>
            </a:r>
            <a:endParaRPr lang="en-US" sz="1600" dirty="0" smtClean="0"/>
          </a:p>
          <a:p>
            <a:pPr lvl="1"/>
            <a:r>
              <a:rPr lang="en-US" dirty="0" smtClean="0"/>
              <a:t> J = K = 0  causes memory condition.</a:t>
            </a:r>
            <a:endParaRPr lang="en-US" sz="1600" dirty="0" smtClean="0"/>
          </a:p>
          <a:p>
            <a:pPr lvl="1"/>
            <a:r>
              <a:rPr lang="en-US" dirty="0" smtClean="0"/>
              <a:t> J = 0 &amp; </a:t>
            </a:r>
            <a:r>
              <a:rPr lang="en-IN" dirty="0" smtClean="0"/>
              <a:t> K = 1 causes reset condition.</a:t>
            </a:r>
            <a:endParaRPr lang="en-US" sz="1600" dirty="0" smtClean="0"/>
          </a:p>
          <a:p>
            <a:pPr lvl="1"/>
            <a:r>
              <a:rPr lang="en-US" dirty="0" smtClean="0"/>
              <a:t> J = 1 &amp;  K = 0 causes set condition.</a:t>
            </a:r>
            <a:endParaRPr lang="en-US" sz="1600" dirty="0" smtClean="0"/>
          </a:p>
          <a:p>
            <a:pPr lvl="1"/>
            <a:r>
              <a:rPr lang="en-US" dirty="0" smtClean="0"/>
              <a:t> J = K = 1 causes output to toggle. i.e. Q</a:t>
            </a:r>
            <a:r>
              <a:rPr lang="en-US" baseline="-25000" dirty="0" smtClean="0"/>
              <a:t>n+1</a:t>
            </a:r>
            <a:r>
              <a:rPr lang="en-US" dirty="0" smtClean="0"/>
              <a:t>  =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’ </a:t>
            </a:r>
            <a:endParaRPr lang="en-US" sz="1600" dirty="0" smtClean="0"/>
          </a:p>
          <a:p>
            <a:r>
              <a:rPr lang="en-US" b="1" dirty="0" smtClean="0"/>
              <a:t>During  </a:t>
            </a:r>
            <a:r>
              <a:rPr lang="en-US" b="1" dirty="0" err="1" smtClean="0"/>
              <a:t>Clk</a:t>
            </a:r>
            <a:r>
              <a:rPr lang="en-US" b="1" dirty="0" smtClean="0"/>
              <a:t> low:</a:t>
            </a:r>
            <a:endParaRPr lang="en-US" sz="1600" dirty="0" smtClean="0"/>
          </a:p>
          <a:p>
            <a:pPr lvl="1"/>
            <a:r>
              <a:rPr lang="en-US" dirty="0" smtClean="0"/>
              <a:t>Irrespective of J &amp; K inputs, the J-K flip flop exhibits the  memory condition.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BBA-DFAB-499E-AB76-5058E3818ED2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064-F0E4-4170-BFBD-B12083269420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BA2B-6BE2-4FD3-95EB-E60D7362362E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E622-8825-48B4-8B0B-E8605C9B719F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65567674"/>
              </p:ext>
            </p:extLst>
          </p:nvPr>
        </p:nvGraphicFramePr>
        <p:xfrm>
          <a:off x="8382000" y="83964"/>
          <a:ext cx="58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icture" r:id="rId4" imgW="777240" imgH="687240" progId="Word.Picture.8">
                  <p:embed/>
                </p:oleObj>
              </mc:Choice>
              <mc:Fallback>
                <p:oleObj name="Picture" r:id="rId4" imgW="777240" imgH="687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83964"/>
                        <a:ext cx="584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350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129-B3D4-4F35-B437-DC98688F2983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FA56-1C71-4F2C-B1C3-4D74F78F6969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C30-7A5F-49A0-85BB-D1AD647CA31C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B5C-AB95-4F40-ABFE-C82C5FB72FBA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7350-5D50-4692-BB32-4C605819F64D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9FFD-B59A-4BC7-B9A2-CC076DD352DD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E2A-1051-4156-B7A8-895E043D0E35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078D-BFE1-428A-906C-87BED459DE36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–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DIGITAL ELECTRONICS 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Chapter -6 : FLIP FLOPS AND ITS APPLICATIONS</a:t>
            </a:r>
          </a:p>
          <a:p>
            <a:pPr marL="0" indent="0" algn="ctr">
              <a:buNone/>
            </a:pPr>
            <a:endParaRPr lang="en-US" b="1" dirty="0" smtClean="0"/>
          </a:p>
          <a:p>
            <a:pPr algn="just"/>
            <a:r>
              <a:rPr lang="en-US" sz="2400" dirty="0"/>
              <a:t>Books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err="1"/>
              <a:t>Malvino</a:t>
            </a:r>
            <a:r>
              <a:rPr lang="en-IN" sz="2400" dirty="0"/>
              <a:t> and Leach, Digital Principles &amp; applications, 7</a:t>
            </a:r>
            <a:r>
              <a:rPr lang="en-IN" sz="2400" baseline="30000" dirty="0"/>
              <a:t>th</a:t>
            </a:r>
            <a:r>
              <a:rPr lang="en-IN" sz="2400" dirty="0"/>
              <a:t> edition, TMH, 2010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/>
              <a:t>Morris </a:t>
            </a:r>
            <a:r>
              <a:rPr lang="en-IN" sz="2400" dirty="0" err="1"/>
              <a:t>mano</a:t>
            </a:r>
            <a:r>
              <a:rPr lang="en-IN" sz="2400" dirty="0"/>
              <a:t>, </a:t>
            </a:r>
            <a:r>
              <a:rPr lang="en-IN" sz="2400" i="1" dirty="0"/>
              <a:t>“Digital design”, </a:t>
            </a:r>
            <a:r>
              <a:rPr lang="en-IN" sz="2400" dirty="0"/>
              <a:t>Prentice Hall of India ,Third Edition.</a:t>
            </a:r>
            <a:endParaRPr lang="en-US" sz="24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 of SR Flip 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C:\Users\ACER\Desktop\srtim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45149"/>
            <a:ext cx="6019800" cy="2264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3400" y="44958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SR flip flop timing 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55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132" y="9906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657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Logic Diagram of D flip flop.                 (b) Logic Symbol of D flip flop.</a:t>
            </a:r>
            <a:endParaRPr lang="en-US" dirty="0"/>
          </a:p>
        </p:txBody>
      </p:sp>
      <p:pic>
        <p:nvPicPr>
          <p:cNvPr id="10" name="Picture 9" descr="C:\Users\ACER\Desktop\D nan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7987"/>
            <a:ext cx="3200400" cy="1522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45" y="1682425"/>
            <a:ext cx="1447800" cy="12419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46586"/>
              </p:ext>
            </p:extLst>
          </p:nvPr>
        </p:nvGraphicFramePr>
        <p:xfrm>
          <a:off x="2889714" y="4876800"/>
          <a:ext cx="3684884" cy="1443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1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CLK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Q(n+1)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Mode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Reset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Set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</a:rPr>
                        <a:t>Qn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Previous Output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rot="10800000" flipH="1" flipV="1">
            <a:off x="2739546" y="426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Table2: Truth table of D flip flop.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/>
          <a:lstStyle/>
          <a:p>
            <a:r>
              <a:rPr lang="en-US" dirty="0"/>
              <a:t>D Flip Flop</a:t>
            </a:r>
          </a:p>
        </p:txBody>
      </p:sp>
    </p:spTree>
    <p:extLst>
      <p:ext uri="{BB962C8B-B14F-4D97-AF65-F5344CB8AC3E}">
        <p14:creationId xmlns:p14="http://schemas.microsoft.com/office/powerpoint/2010/main" val="3357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Flip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JK Flip Flo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5546"/>
            <a:ext cx="3190482" cy="181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earcam.org/ece385/lectureflipflops/flipflops/fig6b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36317"/>
            <a:ext cx="2057400" cy="137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96153"/>
              </p:ext>
            </p:extLst>
          </p:nvPr>
        </p:nvGraphicFramePr>
        <p:xfrm>
          <a:off x="2109330" y="4267200"/>
          <a:ext cx="4670425" cy="2166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CLK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J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>
                          <a:effectLst/>
                        </a:rPr>
                        <a:t>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Q(n+1)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Mode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Previous Output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Reset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Qn’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Toggle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Previous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Output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309141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Logic Diagram of JK flip flop.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3028688"/>
            <a:ext cx="307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b) Logic Symbol of </a:t>
            </a:r>
            <a:r>
              <a:rPr lang="en-US" dirty="0" smtClean="0"/>
              <a:t>JK flip </a:t>
            </a:r>
            <a:r>
              <a:rPr lang="en-US" dirty="0"/>
              <a:t>flop.</a:t>
            </a:r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2514600" y="3719069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3: Truth table of JK Flip flop.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JK </a:t>
            </a:r>
            <a:r>
              <a:rPr lang="en-US" dirty="0" err="1"/>
              <a:t>fliop</a:t>
            </a:r>
            <a:r>
              <a:rPr lang="en-US" dirty="0"/>
              <a:t>-flop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C:\Users\ACER\Desktop\jktim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429250" cy="2900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0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</a:t>
            </a:r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2122118" cy="141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633550"/>
            <a:ext cx="1590675" cy="11832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4089"/>
              </p:ext>
            </p:extLst>
          </p:nvPr>
        </p:nvGraphicFramePr>
        <p:xfrm>
          <a:off x="2819400" y="4191000"/>
          <a:ext cx="3352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CLK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6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Q(n+1</a:t>
                      </a:r>
                      <a:endParaRPr lang="en-US" sz="16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change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change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9118" y="307228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Logic Diagram of T flip flop.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3049323"/>
            <a:ext cx="307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b) Logic Symbol of </a:t>
            </a:r>
            <a:r>
              <a:rPr lang="en-US" dirty="0" smtClean="0"/>
              <a:t>T flip </a:t>
            </a:r>
            <a:r>
              <a:rPr lang="en-US" dirty="0"/>
              <a:t>flop.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2856978" y="367580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4: Truth table of T flip flop.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0" dirty="0" smtClean="0">
                <a:latin typeface="Times New Roman" pitchFamily="18" charset="0"/>
              </a:rPr>
              <a:t>Symbolic Representation of </a:t>
            </a:r>
            <a:br>
              <a:rPr lang="en-GB" i="0" dirty="0" smtClean="0">
                <a:latin typeface="Times New Roman" pitchFamily="18" charset="0"/>
              </a:rPr>
            </a:br>
            <a:r>
              <a:rPr lang="en-GB" i="0" dirty="0" smtClean="0">
                <a:latin typeface="Times New Roman" pitchFamily="18" charset="0"/>
              </a:rPr>
              <a:t>Edge-Triggered </a:t>
            </a:r>
            <a:r>
              <a:rPr lang="en-GB" i="0" dirty="0">
                <a:latin typeface="Times New Roman" pitchFamily="18" charset="0"/>
              </a:rPr>
              <a:t>Flip-flops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981200" y="2286000"/>
            <a:ext cx="1905000" cy="1219200"/>
            <a:chOff x="1248" y="1344"/>
            <a:chExt cx="1200" cy="76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S</a:t>
              </a:r>
            </a:p>
            <a:p>
              <a:r>
                <a:rPr lang="en-US" sz="1600" i="1"/>
                <a:t> C</a:t>
              </a:r>
            </a:p>
            <a:p>
              <a:r>
                <a:rPr lang="en-US" sz="1600" i="1"/>
                <a:t>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1981200" y="4267200"/>
            <a:ext cx="1905000" cy="1219200"/>
            <a:chOff x="1248" y="2688"/>
            <a:chExt cx="1200" cy="768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48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96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96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01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488" y="273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S</a:t>
              </a:r>
            </a:p>
            <a:p>
              <a:r>
                <a:rPr lang="en-US" sz="1600" i="1"/>
                <a:t> C</a:t>
              </a:r>
            </a:p>
            <a:p>
              <a:r>
                <a:rPr lang="en-US" sz="1600" i="1"/>
                <a:t>R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16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24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24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 rot="5400000">
              <a:off x="148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143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53"/>
          <p:cNvGrpSpPr>
            <a:grpSpLocks/>
          </p:cNvGrpSpPr>
          <p:nvPr/>
        </p:nvGrpSpPr>
        <p:grpSpPr bwMode="auto">
          <a:xfrm>
            <a:off x="4267200" y="2286000"/>
            <a:ext cx="1905000" cy="1219200"/>
            <a:chOff x="2688" y="1344"/>
            <a:chExt cx="1200" cy="768"/>
          </a:xfrm>
        </p:grpSpPr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92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68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340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40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345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928" y="1392"/>
              <a:ext cx="33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D</a:t>
              </a:r>
            </a:p>
            <a:p>
              <a:r>
                <a:rPr lang="en-US" sz="1600" i="1"/>
                <a:t> C</a:t>
              </a: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360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8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40"/>
            <p:cNvSpPr>
              <a:spLocks noChangeArrowheads="1"/>
            </p:cNvSpPr>
            <p:nvPr/>
          </p:nvSpPr>
          <p:spPr bwMode="auto">
            <a:xfrm rot="5400000">
              <a:off x="292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4267200" y="4267200"/>
            <a:ext cx="1905000" cy="1219200"/>
            <a:chOff x="2688" y="2688"/>
            <a:chExt cx="1200" cy="768"/>
          </a:xfrm>
        </p:grpSpPr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92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268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340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40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345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928" y="2736"/>
              <a:ext cx="33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D</a:t>
              </a:r>
            </a:p>
            <a:p>
              <a:r>
                <a:rPr lang="en-US" sz="1600" i="1"/>
                <a:t> C</a:t>
              </a: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360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8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268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 rot="5400000">
              <a:off x="292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287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6553200" y="2286000"/>
            <a:ext cx="1905000" cy="1219200"/>
            <a:chOff x="1248" y="1344"/>
            <a:chExt cx="1200" cy="768"/>
          </a:xfrm>
        </p:grpSpPr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J</a:t>
              </a:r>
            </a:p>
            <a:p>
              <a:r>
                <a:rPr lang="en-US" sz="1600" i="1"/>
                <a:t> C</a:t>
              </a:r>
            </a:p>
            <a:p>
              <a:r>
                <a:rPr lang="en-US" sz="1600" i="1"/>
                <a:t>K</a:t>
              </a:r>
            </a:p>
          </p:txBody>
        </p:sp>
        <p:sp>
          <p:nvSpPr>
            <p:cNvPr id="57" name="Rectangle 62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65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6"/>
          <p:cNvGrpSpPr>
            <a:grpSpLocks/>
          </p:cNvGrpSpPr>
          <p:nvPr/>
        </p:nvGrpSpPr>
        <p:grpSpPr bwMode="auto">
          <a:xfrm>
            <a:off x="6553200" y="4267200"/>
            <a:ext cx="1905000" cy="1219200"/>
            <a:chOff x="1248" y="2688"/>
            <a:chExt cx="1200" cy="768"/>
          </a:xfrm>
        </p:grpSpPr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148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124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96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0"/>
            <p:cNvSpPr>
              <a:spLocks noChangeShapeType="1"/>
            </p:cNvSpPr>
            <p:nvPr/>
          </p:nvSpPr>
          <p:spPr bwMode="auto">
            <a:xfrm>
              <a:off x="196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 flipV="1">
              <a:off x="201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72"/>
            <p:cNvSpPr txBox="1">
              <a:spLocks noChangeArrowheads="1"/>
            </p:cNvSpPr>
            <p:nvPr/>
          </p:nvSpPr>
          <p:spPr bwMode="auto">
            <a:xfrm>
              <a:off x="1488" y="273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J</a:t>
              </a:r>
            </a:p>
            <a:p>
              <a:r>
                <a:rPr lang="en-US" sz="1600" i="1"/>
                <a:t> C</a:t>
              </a:r>
            </a:p>
            <a:p>
              <a:r>
                <a:rPr lang="en-US" sz="1600" i="1"/>
                <a:t>K</a:t>
              </a: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216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124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5"/>
            <p:cNvSpPr>
              <a:spLocks noChangeShapeType="1"/>
            </p:cNvSpPr>
            <p:nvPr/>
          </p:nvSpPr>
          <p:spPr bwMode="auto">
            <a:xfrm>
              <a:off x="124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76"/>
            <p:cNvSpPr>
              <a:spLocks noChangeArrowheads="1"/>
            </p:cNvSpPr>
            <p:nvPr/>
          </p:nvSpPr>
          <p:spPr bwMode="auto">
            <a:xfrm rot="5400000">
              <a:off x="148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43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78"/>
          <p:cNvSpPr txBox="1">
            <a:spLocks noChangeArrowheads="1"/>
          </p:cNvSpPr>
          <p:nvPr/>
        </p:nvSpPr>
        <p:spPr bwMode="auto">
          <a:xfrm>
            <a:off x="3124200" y="35814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/>
              <a:t>Positive edge-triggered flip-flops</a:t>
            </a:r>
          </a:p>
        </p:txBody>
      </p:sp>
      <p:sp>
        <p:nvSpPr>
          <p:cNvPr id="74" name="Text Box 79"/>
          <p:cNvSpPr txBox="1">
            <a:spLocks noChangeArrowheads="1"/>
          </p:cNvSpPr>
          <p:nvPr/>
        </p:nvSpPr>
        <p:spPr bwMode="auto">
          <a:xfrm>
            <a:off x="3200400" y="55626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0"/>
              <a:t>Negative edge-triggered flip-flops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62211" y="1066800"/>
            <a:ext cx="847698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sz="2400" dirty="0">
                <a:sym typeface="Symbol" pitchFamily="18" charset="2"/>
              </a:rPr>
              <a:t>S-R, D and J-K edge-triggered flip-flops. </a:t>
            </a:r>
            <a:r>
              <a:rPr lang="en-US" sz="2400" dirty="0"/>
              <a:t>Note the “&gt;” symbol at the clock input.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285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i="1" dirty="0">
                <a:solidFill>
                  <a:srgbClr val="000000"/>
                </a:solidFill>
                <a:ea typeface="Calibri"/>
                <a:cs typeface="Times New Roman"/>
              </a:rPr>
              <a:t>How you convert SR flip flop to D flip and T flip flop?</a:t>
            </a:r>
            <a:endParaRPr lang="en-US" sz="2400" dirty="0">
              <a:ea typeface="Calibri"/>
              <a:cs typeface="Times New Roman"/>
            </a:endParaRPr>
          </a:p>
          <a:p>
            <a:pPr marL="5715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i="1" dirty="0">
                <a:solidFill>
                  <a:srgbClr val="000000"/>
                </a:solidFill>
                <a:ea typeface="Calibri"/>
                <a:cs typeface="Times New Roman"/>
              </a:rPr>
              <a:t>Differentiate </a:t>
            </a:r>
            <a:endParaRPr lang="en-US" sz="2400" i="1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85800" lvl="1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i="1" dirty="0" smtClean="0">
                <a:solidFill>
                  <a:srgbClr val="000000"/>
                </a:solidFill>
                <a:ea typeface="Calibri"/>
                <a:cs typeface="Times New Roman"/>
              </a:rPr>
              <a:t>     a</a:t>
            </a:r>
            <a:r>
              <a:rPr lang="en-US" sz="2200" i="1" dirty="0">
                <a:solidFill>
                  <a:srgbClr val="000000"/>
                </a:solidFill>
                <a:ea typeface="Calibri"/>
                <a:cs typeface="Times New Roman"/>
              </a:rPr>
              <a:t>) SR and JK flip flop </a:t>
            </a:r>
            <a:endParaRPr lang="en-US" sz="2200" i="1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85800" lvl="1" inden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i="1" dirty="0" smtClean="0">
                <a:solidFill>
                  <a:srgbClr val="000000"/>
                </a:solidFill>
                <a:ea typeface="Calibri"/>
                <a:cs typeface="Times New Roman"/>
              </a:rPr>
              <a:t>     b</a:t>
            </a:r>
            <a:r>
              <a:rPr lang="en-US" sz="2200" i="1" dirty="0">
                <a:solidFill>
                  <a:srgbClr val="000000"/>
                </a:solidFill>
                <a:ea typeface="Calibri"/>
                <a:cs typeface="Times New Roman"/>
              </a:rPr>
              <a:t>) T and D flip-flop.</a:t>
            </a:r>
            <a:endParaRPr lang="en-US" sz="2200" dirty="0"/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33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Basic Structure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State </a:t>
            </a:r>
            <a:r>
              <a:rPr lang="en-US" dirty="0"/>
              <a:t>of the counter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Modulus </a:t>
            </a:r>
            <a:r>
              <a:rPr lang="en-US" dirty="0"/>
              <a:t>of the counter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general an n-bit counter will have </a:t>
            </a:r>
            <a:r>
              <a:rPr lang="en-US" dirty="0">
                <a:solidFill>
                  <a:srgbClr val="FF0000"/>
                </a:solidFill>
              </a:rPr>
              <a:t>‘n’ flip flops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states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divides the input frequency by 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/>
              <a:t>. Hence it is a divide by 2</a:t>
            </a:r>
            <a:r>
              <a:rPr lang="en-US" baseline="30000" dirty="0"/>
              <a:t>n</a:t>
            </a:r>
            <a:r>
              <a:rPr lang="en-US" dirty="0"/>
              <a:t> counter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Classification of </a:t>
            </a:r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Synchronous </a:t>
            </a:r>
            <a:r>
              <a:rPr lang="en-US" dirty="0"/>
              <a:t>and Asynchronous counters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Up counter or Down </a:t>
            </a:r>
            <a:r>
              <a:rPr lang="en-US" dirty="0" smtClean="0"/>
              <a:t>Counter</a:t>
            </a:r>
          </a:p>
          <a:p>
            <a:pPr>
              <a:lnSpc>
                <a:spcPct val="150000"/>
              </a:lnSpc>
            </a:pPr>
            <a:r>
              <a:rPr lang="en-US" dirty="0"/>
              <a:t>–</a:t>
            </a:r>
            <a:r>
              <a:rPr lang="en-US" dirty="0" err="1"/>
              <a:t>ve</a:t>
            </a:r>
            <a:r>
              <a:rPr lang="en-US" dirty="0"/>
              <a:t> edge triggered or +</a:t>
            </a:r>
            <a:r>
              <a:rPr lang="en-US" dirty="0" err="1"/>
              <a:t>ve</a:t>
            </a:r>
            <a:r>
              <a:rPr lang="en-US" dirty="0"/>
              <a:t> edge triggered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Asynchronous</a:t>
            </a:r>
            <a:r>
              <a:rPr lang="en-US" dirty="0"/>
              <a:t> </a:t>
            </a:r>
            <a:r>
              <a:rPr lang="en-US" dirty="0" smtClean="0"/>
              <a:t>counters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Uses </a:t>
            </a:r>
            <a:r>
              <a:rPr lang="en-US" dirty="0" smtClean="0">
                <a:solidFill>
                  <a:srgbClr val="FF0000"/>
                </a:solidFill>
              </a:rPr>
              <a:t>T topology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 </a:t>
            </a:r>
            <a:r>
              <a:rPr lang="en-US" dirty="0"/>
              <a:t>called as serial or series counters.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– 1</a:t>
            </a:r>
            <a:r>
              <a:rPr lang="en-US" dirty="0" smtClean="0"/>
              <a:t>: Flip Flops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Objectives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3399"/>
                </a:solidFill>
              </a:rPr>
              <a:t>At the end of this module, students will be able to</a:t>
            </a:r>
            <a:r>
              <a:rPr lang="en-US" dirty="0" smtClean="0">
                <a:solidFill>
                  <a:srgbClr val="003399"/>
                </a:solidFill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Differentiate latches and Flip flop.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Draw the circuit of SR, D, JK and D flip-flop using NAND gates and explain its working principle with its truth table.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Design  ripple up/down counter using flip flop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Explain the working principle of SISO, SIPO shift registers.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9783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Design Two bit ripple up counter using negative edge triggered flip flops using JK flip </a:t>
            </a:r>
            <a:r>
              <a:rPr lang="en-US" dirty="0" smtClean="0"/>
              <a:t>flop</a:t>
            </a:r>
          </a:p>
          <a:p>
            <a:pPr lvl="1" algn="just">
              <a:lnSpc>
                <a:spcPct val="110000"/>
              </a:lnSpc>
            </a:pPr>
            <a:r>
              <a:rPr lang="en-US" b="1" dirty="0"/>
              <a:t>Steps: </a:t>
            </a:r>
            <a:endParaRPr lang="en-US" sz="2200" dirty="0"/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2 JK flip flops (number of flip flops depends upon number of bits to count).</a:t>
            </a:r>
            <a:endParaRPr lang="en-US" sz="2200" dirty="0"/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Connect </a:t>
            </a:r>
            <a:r>
              <a:rPr lang="en-US" dirty="0"/>
              <a:t>JK inputs to high</a:t>
            </a:r>
            <a:endParaRPr lang="en-US" sz="2200" dirty="0"/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the –</a:t>
            </a:r>
            <a:r>
              <a:rPr lang="en-US" dirty="0" err="1"/>
              <a:t>ve</a:t>
            </a:r>
            <a:r>
              <a:rPr lang="en-US" dirty="0"/>
              <a:t> edge clock pulse to first JK flip </a:t>
            </a:r>
            <a:r>
              <a:rPr lang="en-US" dirty="0" smtClean="0"/>
              <a:t>flop as shown</a:t>
            </a:r>
            <a:endParaRPr lang="en-US" sz="2200" dirty="0"/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599"/>
            <a:ext cx="3352800" cy="170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4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Two bit ripple up counter using </a:t>
            </a:r>
            <a:r>
              <a:rPr lang="en-US" sz="2000" dirty="0" smtClean="0"/>
              <a:t>-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/>
              <a:t>edge triggered flip 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953000" cy="4525963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200" dirty="0" smtClean="0"/>
              <a:t>Write </a:t>
            </a:r>
            <a:r>
              <a:rPr lang="en-US" sz="2200" dirty="0"/>
              <a:t>the truth table of 2 bit up counter </a:t>
            </a:r>
            <a:endParaRPr lang="en-US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200" dirty="0" smtClean="0"/>
              <a:t>Q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is changing when Q</a:t>
            </a:r>
            <a:r>
              <a:rPr lang="en-US" sz="2200" baseline="-25000" dirty="0"/>
              <a:t>1</a:t>
            </a:r>
            <a:r>
              <a:rPr lang="en-US" sz="2200" dirty="0" smtClean="0"/>
              <a:t> is changing from 1 to 0 which represents –</a:t>
            </a:r>
            <a:r>
              <a:rPr lang="en-US" sz="2200" dirty="0" err="1" smtClean="0"/>
              <a:t>ve</a:t>
            </a:r>
            <a:r>
              <a:rPr lang="en-US" sz="2200" dirty="0" smtClean="0"/>
              <a:t> edge.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200" dirty="0" smtClean="0"/>
              <a:t>Hence connect </a:t>
            </a:r>
            <a:r>
              <a:rPr lang="en-US" sz="2200" dirty="0"/>
              <a:t>Q</a:t>
            </a:r>
            <a:r>
              <a:rPr lang="en-US" sz="2200" baseline="-25000" dirty="0"/>
              <a:t>1</a:t>
            </a:r>
            <a:r>
              <a:rPr lang="en-US" sz="2200" dirty="0"/>
              <a:t> as the clock for the next flip flop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13215"/>
              </p:ext>
            </p:extLst>
          </p:nvPr>
        </p:nvGraphicFramePr>
        <p:xfrm>
          <a:off x="5638800" y="1295400"/>
          <a:ext cx="2743200" cy="2072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Clk</a:t>
                      </a:r>
                      <a:r>
                        <a:rPr lang="en-IN" sz="1600" dirty="0">
                          <a:effectLst/>
                        </a:rPr>
                        <a:t> pulse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Q</a:t>
                      </a:r>
                      <a:r>
                        <a:rPr lang="en-IN" sz="1600" baseline="-25000" dirty="0">
                          <a:effectLst/>
                        </a:rPr>
                        <a:t>2</a:t>
                      </a:r>
                      <a:endParaRPr lang="en-US" sz="1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Q</a:t>
                      </a:r>
                      <a:r>
                        <a:rPr lang="en-IN" sz="1600" baseline="-25000" dirty="0">
                          <a:effectLst/>
                        </a:rPr>
                        <a:t>1</a:t>
                      </a:r>
                      <a:r>
                        <a:rPr lang="en-IN" sz="1600" dirty="0">
                          <a:effectLst/>
                        </a:rPr>
                        <a:t>(LSB)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6200"/>
            <a:ext cx="3352800" cy="170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7010400" y="4270703"/>
            <a:ext cx="609600" cy="533269"/>
            <a:chOff x="7010400" y="4270703"/>
            <a:chExt cx="609600" cy="533269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7010400" y="4270703"/>
              <a:ext cx="533402" cy="466594"/>
            </a:xfrm>
            <a:prstGeom prst="bentConnector3">
              <a:avLst>
                <a:gd name="adj1" fmla="val 68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075" y="4670622"/>
              <a:ext cx="161925" cy="133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Arc 6"/>
          <p:cNvSpPr/>
          <p:nvPr/>
        </p:nvSpPr>
        <p:spPr>
          <a:xfrm>
            <a:off x="7696200" y="2438400"/>
            <a:ext cx="152400" cy="838200"/>
          </a:xfrm>
          <a:prstGeom prst="arc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Two bit ripple up counter using -</a:t>
            </a:r>
            <a:r>
              <a:rPr lang="en-US" sz="2000" dirty="0" err="1"/>
              <a:t>ve</a:t>
            </a:r>
            <a:r>
              <a:rPr lang="en-US" sz="2000" dirty="0"/>
              <a:t> edge triggered flip flops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9533" y="5216438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b) Timing diagram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04" y="1066800"/>
            <a:ext cx="3838299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19822" y="2488168"/>
            <a:ext cx="6438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a)Asynchronous </a:t>
            </a:r>
            <a:r>
              <a:rPr lang="en-US" dirty="0"/>
              <a:t>2 bit up counter using  -</a:t>
            </a:r>
            <a:r>
              <a:rPr lang="en-US" dirty="0" err="1"/>
              <a:t>ve</a:t>
            </a:r>
            <a:r>
              <a:rPr lang="en-US" dirty="0"/>
              <a:t> edge triggered flip flops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59245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52850"/>
            <a:ext cx="594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368713"/>
            <a:ext cx="59245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60456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What happens if Q’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connected as clock for the next flip flop?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How to design +</a:t>
            </a:r>
            <a:r>
              <a:rPr lang="en-US" sz="2000" dirty="0" err="1" smtClean="0"/>
              <a:t>ve</a:t>
            </a:r>
            <a:r>
              <a:rPr lang="en-US" sz="2000" dirty="0" smtClean="0"/>
              <a:t> edge triggered up/down counters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44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ym typeface="Symbol" pitchFamily="18" charset="2"/>
              </a:rPr>
              <a:t>Application: Frequency </a:t>
            </a:r>
            <a:r>
              <a:rPr lang="en-GB" dirty="0" smtClean="0">
                <a:sym typeface="Symbol" pitchFamily="18" charset="2"/>
              </a:rPr>
              <a:t>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263"/>
          <p:cNvGrpSpPr>
            <a:grpSpLocks/>
          </p:cNvGrpSpPr>
          <p:nvPr/>
        </p:nvGrpSpPr>
        <p:grpSpPr bwMode="auto">
          <a:xfrm>
            <a:off x="1295400" y="1905000"/>
            <a:ext cx="3352800" cy="3384550"/>
            <a:chOff x="816" y="1200"/>
            <a:chExt cx="2112" cy="2132"/>
          </a:xfrm>
        </p:grpSpPr>
        <p:grpSp>
          <p:nvGrpSpPr>
            <p:cNvPr id="7" name="Group 165"/>
            <p:cNvGrpSpPr>
              <a:grpSpLocks/>
            </p:cNvGrpSpPr>
            <p:nvPr/>
          </p:nvGrpSpPr>
          <p:grpSpPr bwMode="auto">
            <a:xfrm>
              <a:off x="1152" y="1200"/>
              <a:ext cx="1536" cy="960"/>
              <a:chOff x="1152" y="1200"/>
              <a:chExt cx="1536" cy="960"/>
            </a:xfrm>
          </p:grpSpPr>
          <p:sp>
            <p:nvSpPr>
              <p:cNvPr id="70" name="Rectangle 73"/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>
                <a:off x="1632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75"/>
              <p:cNvSpPr>
                <a:spLocks noChangeArrowheads="1"/>
              </p:cNvSpPr>
              <p:nvPr/>
            </p:nvSpPr>
            <p:spPr bwMode="auto">
              <a:xfrm>
                <a:off x="2256" y="1945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76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77"/>
              <p:cNvSpPr>
                <a:spLocks noChangeShapeType="1"/>
              </p:cNvSpPr>
              <p:nvPr/>
            </p:nvSpPr>
            <p:spPr bwMode="auto">
              <a:xfrm flipV="1">
                <a:off x="2304" y="196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336" cy="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70000"/>
                  </a:spcBef>
                </a:pPr>
                <a:r>
                  <a:rPr lang="en-US" i="1"/>
                  <a:t>J</a:t>
                </a:r>
              </a:p>
              <a:p>
                <a:pPr>
                  <a:spcBef>
                    <a:spcPct val="70000"/>
                  </a:spcBef>
                </a:pPr>
                <a:r>
                  <a:rPr lang="en-US" i="1"/>
                  <a:t> C</a:t>
                </a:r>
              </a:p>
              <a:p>
                <a:pPr>
                  <a:spcBef>
                    <a:spcPct val="70000"/>
                  </a:spcBef>
                </a:pPr>
                <a:r>
                  <a:rPr lang="en-US" i="1"/>
                  <a:t>K</a:t>
                </a:r>
              </a:p>
            </p:txBody>
          </p:sp>
          <p:sp>
            <p:nvSpPr>
              <p:cNvPr id="76" name="Rectangle 79"/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77" name="Line 80"/>
              <p:cNvSpPr>
                <a:spLocks noChangeShapeType="1"/>
              </p:cNvSpPr>
              <p:nvPr/>
            </p:nvSpPr>
            <p:spPr bwMode="auto">
              <a:xfrm>
                <a:off x="1488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81"/>
              <p:cNvSpPr>
                <a:spLocks noChangeShapeType="1"/>
              </p:cNvSpPr>
              <p:nvPr/>
            </p:nvSpPr>
            <p:spPr bwMode="auto">
              <a:xfrm flipV="1">
                <a:off x="1632" y="20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82"/>
              <p:cNvSpPr>
                <a:spLocks noChangeArrowheads="1"/>
              </p:cNvSpPr>
              <p:nvPr/>
            </p:nvSpPr>
            <p:spPr bwMode="auto">
              <a:xfrm rot="5400000">
                <a:off x="1776" y="172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83"/>
              <p:cNvSpPr>
                <a:spLocks noChangeShapeType="1"/>
              </p:cNvSpPr>
              <p:nvPr/>
            </p:nvSpPr>
            <p:spPr bwMode="auto">
              <a:xfrm rot="5400000">
                <a:off x="1320" y="170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84"/>
              <p:cNvSpPr txBox="1">
                <a:spLocks noChangeArrowheads="1"/>
              </p:cNvSpPr>
              <p:nvPr/>
            </p:nvSpPr>
            <p:spPr bwMode="auto">
              <a:xfrm>
                <a:off x="1152" y="16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i="1"/>
                  <a:t>CLK</a:t>
                </a:r>
              </a:p>
            </p:txBody>
          </p:sp>
          <p:sp>
            <p:nvSpPr>
              <p:cNvPr id="82" name="Oval 85"/>
              <p:cNvSpPr>
                <a:spLocks noChangeArrowheads="1"/>
              </p:cNvSpPr>
              <p:nvPr/>
            </p:nvSpPr>
            <p:spPr bwMode="auto">
              <a:xfrm>
                <a:off x="1608" y="1511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86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/>
                  <a:t>High</a:t>
                </a:r>
                <a:endParaRPr lang="en-US" i="1"/>
              </a:p>
            </p:txBody>
          </p:sp>
        </p:grpSp>
        <p:grpSp>
          <p:nvGrpSpPr>
            <p:cNvPr id="8" name="Group 150"/>
            <p:cNvGrpSpPr>
              <a:grpSpLocks/>
            </p:cNvGrpSpPr>
            <p:nvPr/>
          </p:nvGrpSpPr>
          <p:grpSpPr bwMode="auto">
            <a:xfrm>
              <a:off x="816" y="2256"/>
              <a:ext cx="1968" cy="480"/>
              <a:chOff x="816" y="2352"/>
              <a:chExt cx="1968" cy="480"/>
            </a:xfrm>
          </p:grpSpPr>
          <p:sp>
            <p:nvSpPr>
              <p:cNvPr id="10" name="Line 89"/>
              <p:cNvSpPr>
                <a:spLocks noChangeShapeType="1"/>
              </p:cNvSpPr>
              <p:nvPr/>
            </p:nvSpPr>
            <p:spPr bwMode="auto">
              <a:xfrm>
                <a:off x="1344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90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91"/>
              <p:cNvSpPr>
                <a:spLocks noChangeShapeType="1"/>
              </p:cNvSpPr>
              <p:nvPr/>
            </p:nvSpPr>
            <p:spPr bwMode="auto">
              <a:xfrm rot="5400000">
                <a:off x="1392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92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93"/>
              <p:cNvSpPr>
                <a:spLocks noChangeShapeType="1"/>
              </p:cNvSpPr>
              <p:nvPr/>
            </p:nvSpPr>
            <p:spPr bwMode="auto">
              <a:xfrm rot="5400000">
                <a:off x="1488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94"/>
              <p:cNvSpPr>
                <a:spLocks noChangeShapeType="1"/>
              </p:cNvSpPr>
              <p:nvPr/>
            </p:nvSpPr>
            <p:spPr bwMode="auto">
              <a:xfrm>
                <a:off x="1536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95"/>
              <p:cNvSpPr>
                <a:spLocks noChangeShapeType="1"/>
              </p:cNvSpPr>
              <p:nvPr/>
            </p:nvSpPr>
            <p:spPr bwMode="auto">
              <a:xfrm>
                <a:off x="163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6"/>
              <p:cNvSpPr>
                <a:spLocks noChangeShapeType="1"/>
              </p:cNvSpPr>
              <p:nvPr/>
            </p:nvSpPr>
            <p:spPr bwMode="auto">
              <a:xfrm rot="5400000">
                <a:off x="1584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97"/>
              <p:cNvSpPr>
                <a:spLocks noChangeShapeType="1"/>
              </p:cNvSpPr>
              <p:nvPr/>
            </p:nvSpPr>
            <p:spPr bwMode="auto">
              <a:xfrm rot="5400000">
                <a:off x="1680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98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99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00"/>
              <p:cNvSpPr>
                <a:spLocks noChangeShapeType="1"/>
              </p:cNvSpPr>
              <p:nvPr/>
            </p:nvSpPr>
            <p:spPr bwMode="auto">
              <a:xfrm rot="5400000">
                <a:off x="1776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1"/>
              <p:cNvSpPr>
                <a:spLocks noChangeShapeType="1"/>
              </p:cNvSpPr>
              <p:nvPr/>
            </p:nvSpPr>
            <p:spPr bwMode="auto">
              <a:xfrm rot="5400000">
                <a:off x="1872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2"/>
              <p:cNvSpPr>
                <a:spLocks noChangeShapeType="1"/>
              </p:cNvSpPr>
              <p:nvPr/>
            </p:nvSpPr>
            <p:spPr bwMode="auto">
              <a:xfrm>
                <a:off x="1920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03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04"/>
              <p:cNvSpPr>
                <a:spLocks noChangeShapeType="1"/>
              </p:cNvSpPr>
              <p:nvPr/>
            </p:nvSpPr>
            <p:spPr bwMode="auto">
              <a:xfrm rot="5400000">
                <a:off x="1968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05"/>
              <p:cNvSpPr>
                <a:spLocks noChangeShapeType="1"/>
              </p:cNvSpPr>
              <p:nvPr/>
            </p:nvSpPr>
            <p:spPr bwMode="auto">
              <a:xfrm rot="5400000">
                <a:off x="2064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06"/>
              <p:cNvSpPr>
                <a:spLocks noChangeShapeType="1"/>
              </p:cNvSpPr>
              <p:nvPr/>
            </p:nvSpPr>
            <p:spPr bwMode="auto">
              <a:xfrm>
                <a:off x="1152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07"/>
              <p:cNvSpPr>
                <a:spLocks noChangeShapeType="1"/>
              </p:cNvSpPr>
              <p:nvPr/>
            </p:nvSpPr>
            <p:spPr bwMode="auto">
              <a:xfrm>
                <a:off x="1248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08"/>
              <p:cNvSpPr>
                <a:spLocks noChangeShapeType="1"/>
              </p:cNvSpPr>
              <p:nvPr/>
            </p:nvSpPr>
            <p:spPr bwMode="auto">
              <a:xfrm rot="5400000">
                <a:off x="1200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09"/>
              <p:cNvSpPr>
                <a:spLocks noChangeShapeType="1"/>
              </p:cNvSpPr>
              <p:nvPr/>
            </p:nvSpPr>
            <p:spPr bwMode="auto">
              <a:xfrm rot="5400000">
                <a:off x="1296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10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11"/>
              <p:cNvSpPr>
                <a:spLocks noChangeShapeType="1"/>
              </p:cNvSpPr>
              <p:nvPr/>
            </p:nvSpPr>
            <p:spPr bwMode="auto">
              <a:xfrm>
                <a:off x="2208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112"/>
              <p:cNvSpPr>
                <a:spLocks noChangeShapeType="1"/>
              </p:cNvSpPr>
              <p:nvPr/>
            </p:nvSpPr>
            <p:spPr bwMode="auto">
              <a:xfrm rot="5400000">
                <a:off x="2160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13"/>
              <p:cNvSpPr>
                <a:spLocks noChangeShapeType="1"/>
              </p:cNvSpPr>
              <p:nvPr/>
            </p:nvSpPr>
            <p:spPr bwMode="auto">
              <a:xfrm rot="5400000">
                <a:off x="2256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14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1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16"/>
              <p:cNvSpPr>
                <a:spLocks noChangeShapeType="1"/>
              </p:cNvSpPr>
              <p:nvPr/>
            </p:nvSpPr>
            <p:spPr bwMode="auto">
              <a:xfrm rot="5400000">
                <a:off x="2352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17"/>
              <p:cNvSpPr>
                <a:spLocks noChangeShapeType="1"/>
              </p:cNvSpPr>
              <p:nvPr/>
            </p:nvSpPr>
            <p:spPr bwMode="auto">
              <a:xfrm rot="5400000">
                <a:off x="2448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18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19"/>
              <p:cNvSpPr>
                <a:spLocks noChangeShapeType="1"/>
              </p:cNvSpPr>
              <p:nvPr/>
            </p:nvSpPr>
            <p:spPr bwMode="auto">
              <a:xfrm>
                <a:off x="259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20"/>
              <p:cNvSpPr>
                <a:spLocks noChangeShapeType="1"/>
              </p:cNvSpPr>
              <p:nvPr/>
            </p:nvSpPr>
            <p:spPr bwMode="auto">
              <a:xfrm rot="5400000">
                <a:off x="2544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21"/>
              <p:cNvSpPr>
                <a:spLocks noChangeShapeType="1"/>
              </p:cNvSpPr>
              <p:nvPr/>
            </p:nvSpPr>
            <p:spPr bwMode="auto">
              <a:xfrm rot="5400000">
                <a:off x="2640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22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23"/>
              <p:cNvSpPr>
                <a:spLocks noChangeShapeType="1"/>
              </p:cNvSpPr>
              <p:nvPr/>
            </p:nvSpPr>
            <p:spPr bwMode="auto">
              <a:xfrm rot="5400000">
                <a:off x="1200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24"/>
              <p:cNvSpPr>
                <a:spLocks noChangeShapeType="1"/>
              </p:cNvSpPr>
              <p:nvPr/>
            </p:nvSpPr>
            <p:spPr bwMode="auto">
              <a:xfrm rot="5400000">
                <a:off x="1392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25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26"/>
              <p:cNvSpPr>
                <a:spLocks noChangeShapeType="1"/>
              </p:cNvSpPr>
              <p:nvPr/>
            </p:nvSpPr>
            <p:spPr bwMode="auto">
              <a:xfrm rot="5400000">
                <a:off x="1584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27"/>
              <p:cNvSpPr>
                <a:spLocks noChangeShapeType="1"/>
              </p:cNvSpPr>
              <p:nvPr/>
            </p:nvSpPr>
            <p:spPr bwMode="auto">
              <a:xfrm rot="5400000">
                <a:off x="1776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28"/>
              <p:cNvSpPr>
                <a:spLocks noChangeShapeType="1"/>
              </p:cNvSpPr>
              <p:nvPr/>
            </p:nvSpPr>
            <p:spPr bwMode="auto">
              <a:xfrm>
                <a:off x="1824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29"/>
              <p:cNvSpPr>
                <a:spLocks noChangeShapeType="1"/>
              </p:cNvSpPr>
              <p:nvPr/>
            </p:nvSpPr>
            <p:spPr bwMode="auto">
              <a:xfrm rot="5400000">
                <a:off x="1968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130"/>
              <p:cNvSpPr>
                <a:spLocks noChangeShapeType="1"/>
              </p:cNvSpPr>
              <p:nvPr/>
            </p:nvSpPr>
            <p:spPr bwMode="auto">
              <a:xfrm rot="5400000">
                <a:off x="2160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31"/>
              <p:cNvSpPr>
                <a:spLocks noChangeShapeType="1"/>
              </p:cNvSpPr>
              <p:nvPr/>
            </p:nvSpPr>
            <p:spPr bwMode="auto">
              <a:xfrm>
                <a:off x="2208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132"/>
              <p:cNvSpPr>
                <a:spLocks noChangeShapeType="1"/>
              </p:cNvSpPr>
              <p:nvPr/>
            </p:nvSpPr>
            <p:spPr bwMode="auto">
              <a:xfrm rot="5400000">
                <a:off x="2352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133"/>
              <p:cNvSpPr>
                <a:spLocks noChangeShapeType="1"/>
              </p:cNvSpPr>
              <p:nvPr/>
            </p:nvSpPr>
            <p:spPr bwMode="auto">
              <a:xfrm>
                <a:off x="1632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134"/>
              <p:cNvSpPr>
                <a:spLocks noChangeShapeType="1"/>
              </p:cNvSpPr>
              <p:nvPr/>
            </p:nvSpPr>
            <p:spPr bwMode="auto">
              <a:xfrm>
                <a:off x="2016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135"/>
              <p:cNvSpPr>
                <a:spLocks noChangeShapeType="1"/>
              </p:cNvSpPr>
              <p:nvPr/>
            </p:nvSpPr>
            <p:spPr bwMode="auto">
              <a:xfrm>
                <a:off x="240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136"/>
              <p:cNvSpPr>
                <a:spLocks noChangeShapeType="1"/>
              </p:cNvSpPr>
              <p:nvPr/>
            </p:nvSpPr>
            <p:spPr bwMode="auto">
              <a:xfrm rot="5400000">
                <a:off x="2544" y="27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37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138"/>
              <p:cNvSpPr>
                <a:spLocks noChangeShapeType="1"/>
              </p:cNvSpPr>
              <p:nvPr/>
            </p:nvSpPr>
            <p:spPr bwMode="auto">
              <a:xfrm>
                <a:off x="2592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39"/>
              <p:cNvSpPr>
                <a:spLocks noChangeShapeType="1"/>
              </p:cNvSpPr>
              <p:nvPr/>
            </p:nvSpPr>
            <p:spPr bwMode="auto">
              <a:xfrm rot="5400000">
                <a:off x="1152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40"/>
              <p:cNvSpPr>
                <a:spLocks noChangeShapeType="1"/>
              </p:cNvSpPr>
              <p:nvPr/>
            </p:nvSpPr>
            <p:spPr bwMode="auto">
              <a:xfrm rot="5400000">
                <a:off x="134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41"/>
              <p:cNvSpPr>
                <a:spLocks noChangeShapeType="1"/>
              </p:cNvSpPr>
              <p:nvPr/>
            </p:nvSpPr>
            <p:spPr bwMode="auto">
              <a:xfrm rot="5400000">
                <a:off x="1536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42"/>
              <p:cNvSpPr>
                <a:spLocks noChangeShapeType="1"/>
              </p:cNvSpPr>
              <p:nvPr/>
            </p:nvSpPr>
            <p:spPr bwMode="auto">
              <a:xfrm rot="5400000">
                <a:off x="1728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43"/>
              <p:cNvSpPr>
                <a:spLocks noChangeShapeType="1"/>
              </p:cNvSpPr>
              <p:nvPr/>
            </p:nvSpPr>
            <p:spPr bwMode="auto">
              <a:xfrm rot="5400000">
                <a:off x="1920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44"/>
              <p:cNvSpPr>
                <a:spLocks noChangeShapeType="1"/>
              </p:cNvSpPr>
              <p:nvPr/>
            </p:nvSpPr>
            <p:spPr bwMode="auto">
              <a:xfrm rot="5400000">
                <a:off x="2112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45"/>
              <p:cNvSpPr>
                <a:spLocks noChangeShapeType="1"/>
              </p:cNvSpPr>
              <p:nvPr/>
            </p:nvSpPr>
            <p:spPr bwMode="auto">
              <a:xfrm rot="5400000">
                <a:off x="230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46"/>
              <p:cNvSpPr>
                <a:spLocks noChangeShapeType="1"/>
              </p:cNvSpPr>
              <p:nvPr/>
            </p:nvSpPr>
            <p:spPr bwMode="auto">
              <a:xfrm rot="5400000">
                <a:off x="2496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147"/>
              <p:cNvSpPr txBox="1">
                <a:spLocks noChangeArrowheads="1"/>
              </p:cNvSpPr>
              <p:nvPr/>
            </p:nvSpPr>
            <p:spPr bwMode="auto">
              <a:xfrm>
                <a:off x="816" y="235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i="1"/>
                  <a:t>CLK</a:t>
                </a:r>
              </a:p>
            </p:txBody>
          </p:sp>
          <p:sp>
            <p:nvSpPr>
              <p:cNvPr id="69" name="Rectangle 148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 i="1"/>
                  <a:t>Q</a:t>
                </a:r>
              </a:p>
            </p:txBody>
          </p:sp>
        </p:grpSp>
        <p:sp>
          <p:nvSpPr>
            <p:cNvPr id="9" name="Rectangle 260"/>
            <p:cNvSpPr>
              <a:spLocks noChangeArrowheads="1"/>
            </p:cNvSpPr>
            <p:nvPr/>
          </p:nvSpPr>
          <p:spPr bwMode="auto">
            <a:xfrm>
              <a:off x="960" y="3120"/>
              <a:ext cx="19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/>
                <a:t>Divide clock frequency by 2.</a:t>
              </a:r>
            </a:p>
          </p:txBody>
        </p:sp>
      </p:grpSp>
      <p:grpSp>
        <p:nvGrpSpPr>
          <p:cNvPr id="84" name="Group 264"/>
          <p:cNvGrpSpPr>
            <a:grpSpLocks/>
          </p:cNvGrpSpPr>
          <p:nvPr/>
        </p:nvGrpSpPr>
        <p:grpSpPr bwMode="auto">
          <a:xfrm>
            <a:off x="4800600" y="1905000"/>
            <a:ext cx="4038600" cy="3384550"/>
            <a:chOff x="3024" y="1200"/>
            <a:chExt cx="2544" cy="2132"/>
          </a:xfrm>
        </p:grpSpPr>
        <p:grpSp>
          <p:nvGrpSpPr>
            <p:cNvPr id="85" name="Group 180"/>
            <p:cNvGrpSpPr>
              <a:grpSpLocks/>
            </p:cNvGrpSpPr>
            <p:nvPr/>
          </p:nvGrpSpPr>
          <p:grpSpPr bwMode="auto">
            <a:xfrm>
              <a:off x="3024" y="1200"/>
              <a:ext cx="2544" cy="960"/>
              <a:chOff x="3024" y="1200"/>
              <a:chExt cx="2544" cy="960"/>
            </a:xfrm>
          </p:grpSpPr>
          <p:sp>
            <p:nvSpPr>
              <p:cNvPr id="162" name="Rectangle 151"/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52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53"/>
              <p:cNvSpPr>
                <a:spLocks noChangeArrowheads="1"/>
              </p:cNvSpPr>
              <p:nvPr/>
            </p:nvSpPr>
            <p:spPr bwMode="auto">
              <a:xfrm>
                <a:off x="4128" y="1945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54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Text Box 156"/>
              <p:cNvSpPr txBox="1">
                <a:spLocks noChangeArrowheads="1"/>
              </p:cNvSpPr>
              <p:nvPr/>
            </p:nvSpPr>
            <p:spPr bwMode="auto">
              <a:xfrm>
                <a:off x="3648" y="1440"/>
                <a:ext cx="336" cy="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70000"/>
                  </a:spcBef>
                </a:pPr>
                <a:r>
                  <a:rPr lang="en-US" i="1"/>
                  <a:t>J</a:t>
                </a:r>
              </a:p>
              <a:p>
                <a:pPr>
                  <a:spcBef>
                    <a:spcPct val="70000"/>
                  </a:spcBef>
                </a:pPr>
                <a:r>
                  <a:rPr lang="en-US" i="1"/>
                  <a:t> C</a:t>
                </a:r>
              </a:p>
              <a:p>
                <a:pPr>
                  <a:spcBef>
                    <a:spcPct val="70000"/>
                  </a:spcBef>
                </a:pPr>
                <a:r>
                  <a:rPr lang="en-US" i="1"/>
                  <a:t>K</a:t>
                </a:r>
              </a:p>
            </p:txBody>
          </p:sp>
          <p:sp>
            <p:nvSpPr>
              <p:cNvPr id="167" name="Rectangle 15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 i="1"/>
                  <a:t>QA</a:t>
                </a:r>
              </a:p>
            </p:txBody>
          </p:sp>
          <p:sp>
            <p:nvSpPr>
              <p:cNvPr id="168" name="Line 158"/>
              <p:cNvSpPr>
                <a:spLocks noChangeShapeType="1"/>
              </p:cNvSpPr>
              <p:nvPr/>
            </p:nvSpPr>
            <p:spPr bwMode="auto">
              <a:xfrm>
                <a:off x="3360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59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 rot="5400000">
                <a:off x="3648" y="172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61"/>
              <p:cNvSpPr>
                <a:spLocks noChangeShapeType="1"/>
              </p:cNvSpPr>
              <p:nvPr/>
            </p:nvSpPr>
            <p:spPr bwMode="auto">
              <a:xfrm rot="5400000">
                <a:off x="3192" y="170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162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i="1"/>
                  <a:t>CLK</a:t>
                </a:r>
              </a:p>
            </p:txBody>
          </p:sp>
          <p:sp>
            <p:nvSpPr>
              <p:cNvPr id="173" name="Oval 163"/>
              <p:cNvSpPr>
                <a:spLocks noChangeArrowheads="1"/>
              </p:cNvSpPr>
              <p:nvPr/>
            </p:nvSpPr>
            <p:spPr bwMode="auto">
              <a:xfrm>
                <a:off x="3480" y="1511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Rectangle 164"/>
              <p:cNvSpPr>
                <a:spLocks noChangeArrowheads="1"/>
              </p:cNvSpPr>
              <p:nvPr/>
            </p:nvSpPr>
            <p:spPr bwMode="auto">
              <a:xfrm>
                <a:off x="3312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/>
                  <a:t>High</a:t>
                </a:r>
                <a:endParaRPr lang="en-US" i="1"/>
              </a:p>
            </p:txBody>
          </p:sp>
          <p:sp>
            <p:nvSpPr>
              <p:cNvPr id="175" name="Rectangle 166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167"/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168"/>
              <p:cNvSpPr>
                <a:spLocks noChangeArrowheads="1"/>
              </p:cNvSpPr>
              <p:nvPr/>
            </p:nvSpPr>
            <p:spPr bwMode="auto">
              <a:xfrm>
                <a:off x="5184" y="1945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69"/>
              <p:cNvSpPr>
                <a:spLocks noChangeShapeType="1"/>
              </p:cNvSpPr>
              <p:nvPr/>
            </p:nvSpPr>
            <p:spPr bwMode="auto">
              <a:xfrm>
                <a:off x="5184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Text Box 170"/>
              <p:cNvSpPr txBox="1">
                <a:spLocks noChangeArrowheads="1"/>
              </p:cNvSpPr>
              <p:nvPr/>
            </p:nvSpPr>
            <p:spPr bwMode="auto">
              <a:xfrm>
                <a:off x="4704" y="1440"/>
                <a:ext cx="336" cy="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70000"/>
                  </a:spcBef>
                </a:pPr>
                <a:r>
                  <a:rPr lang="en-US" i="1"/>
                  <a:t>J</a:t>
                </a:r>
              </a:p>
              <a:p>
                <a:pPr>
                  <a:spcBef>
                    <a:spcPct val="70000"/>
                  </a:spcBef>
                </a:pPr>
                <a:r>
                  <a:rPr lang="en-US" i="1"/>
                  <a:t> C</a:t>
                </a:r>
              </a:p>
              <a:p>
                <a:pPr>
                  <a:spcBef>
                    <a:spcPct val="70000"/>
                  </a:spcBef>
                </a:pPr>
                <a:r>
                  <a:rPr lang="en-US" i="1"/>
                  <a:t>K</a:t>
                </a:r>
              </a:p>
            </p:txBody>
          </p:sp>
          <p:sp>
            <p:nvSpPr>
              <p:cNvPr id="180" name="Rectangle 171"/>
              <p:cNvSpPr>
                <a:spLocks noChangeArrowheads="1"/>
              </p:cNvSpPr>
              <p:nvPr/>
            </p:nvSpPr>
            <p:spPr bwMode="auto">
              <a:xfrm>
                <a:off x="5232" y="139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 i="1"/>
                  <a:t>QB</a:t>
                </a:r>
              </a:p>
            </p:txBody>
          </p:sp>
          <p:sp>
            <p:nvSpPr>
              <p:cNvPr id="181" name="Line 172"/>
              <p:cNvSpPr>
                <a:spLocks noChangeShapeType="1"/>
              </p:cNvSpPr>
              <p:nvPr/>
            </p:nvSpPr>
            <p:spPr bwMode="auto">
              <a:xfrm>
                <a:off x="4416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173"/>
              <p:cNvSpPr>
                <a:spLocks noChangeShapeType="1"/>
              </p:cNvSpPr>
              <p:nvPr/>
            </p:nvSpPr>
            <p:spPr bwMode="auto">
              <a:xfrm flipV="1">
                <a:off x="4560" y="201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4"/>
              <p:cNvSpPr>
                <a:spLocks noChangeArrowheads="1"/>
              </p:cNvSpPr>
              <p:nvPr/>
            </p:nvSpPr>
            <p:spPr bwMode="auto">
              <a:xfrm rot="5400000">
                <a:off x="4704" y="172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Line 175"/>
              <p:cNvSpPr>
                <a:spLocks noChangeShapeType="1"/>
              </p:cNvSpPr>
              <p:nvPr/>
            </p:nvSpPr>
            <p:spPr bwMode="auto">
              <a:xfrm rot="5400000">
                <a:off x="4248" y="170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Oval 177"/>
              <p:cNvSpPr>
                <a:spLocks noChangeArrowheads="1"/>
              </p:cNvSpPr>
              <p:nvPr/>
            </p:nvSpPr>
            <p:spPr bwMode="auto">
              <a:xfrm>
                <a:off x="4536" y="1511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78"/>
              <p:cNvSpPr>
                <a:spLocks noChangeArrowheads="1"/>
              </p:cNvSpPr>
              <p:nvPr/>
            </p:nvSpPr>
            <p:spPr bwMode="auto">
              <a:xfrm>
                <a:off x="4368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/>
                  <a:t>High</a:t>
                </a:r>
                <a:endParaRPr lang="en-US" i="1"/>
              </a:p>
            </p:txBody>
          </p:sp>
          <p:sp>
            <p:nvSpPr>
              <p:cNvPr id="187" name="Line 179"/>
              <p:cNvSpPr>
                <a:spLocks noChangeShapeType="1"/>
              </p:cNvSpPr>
              <p:nvPr/>
            </p:nvSpPr>
            <p:spPr bwMode="auto">
              <a:xfrm rot="5400000">
                <a:off x="4320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262"/>
            <p:cNvGrpSpPr>
              <a:grpSpLocks/>
            </p:cNvGrpSpPr>
            <p:nvPr/>
          </p:nvGrpSpPr>
          <p:grpSpPr bwMode="auto">
            <a:xfrm>
              <a:off x="3264" y="2256"/>
              <a:ext cx="1968" cy="768"/>
              <a:chOff x="3264" y="2256"/>
              <a:chExt cx="1968" cy="768"/>
            </a:xfrm>
          </p:grpSpPr>
          <p:sp>
            <p:nvSpPr>
              <p:cNvPr id="88" name="Line 182"/>
              <p:cNvSpPr>
                <a:spLocks noChangeShapeType="1"/>
              </p:cNvSpPr>
              <p:nvPr/>
            </p:nvSpPr>
            <p:spPr bwMode="auto">
              <a:xfrm>
                <a:off x="379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83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84"/>
              <p:cNvSpPr>
                <a:spLocks noChangeShapeType="1"/>
              </p:cNvSpPr>
              <p:nvPr/>
            </p:nvSpPr>
            <p:spPr bwMode="auto">
              <a:xfrm rot="5400000">
                <a:off x="384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85"/>
              <p:cNvSpPr>
                <a:spLocks noChangeShapeType="1"/>
              </p:cNvSpPr>
              <p:nvPr/>
            </p:nvSpPr>
            <p:spPr bwMode="auto">
              <a:xfrm>
                <a:off x="3600" y="268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86"/>
              <p:cNvSpPr>
                <a:spLocks noChangeShapeType="1"/>
              </p:cNvSpPr>
              <p:nvPr/>
            </p:nvSpPr>
            <p:spPr bwMode="auto">
              <a:xfrm rot="5400000">
                <a:off x="393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187"/>
              <p:cNvSpPr>
                <a:spLocks noChangeShapeType="1"/>
              </p:cNvSpPr>
              <p:nvPr/>
            </p:nvSpPr>
            <p:spPr bwMode="auto">
              <a:xfrm>
                <a:off x="3984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88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189"/>
              <p:cNvSpPr>
                <a:spLocks noChangeShapeType="1"/>
              </p:cNvSpPr>
              <p:nvPr/>
            </p:nvSpPr>
            <p:spPr bwMode="auto">
              <a:xfrm rot="5400000">
                <a:off x="403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90"/>
              <p:cNvSpPr>
                <a:spLocks noChangeShapeType="1"/>
              </p:cNvSpPr>
              <p:nvPr/>
            </p:nvSpPr>
            <p:spPr bwMode="auto">
              <a:xfrm rot="5400000">
                <a:off x="412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91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92"/>
              <p:cNvSpPr>
                <a:spLocks noChangeShapeType="1"/>
              </p:cNvSpPr>
              <p:nvPr/>
            </p:nvSpPr>
            <p:spPr bwMode="auto">
              <a:xfrm>
                <a:off x="4272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93"/>
              <p:cNvSpPr>
                <a:spLocks noChangeShapeType="1"/>
              </p:cNvSpPr>
              <p:nvPr/>
            </p:nvSpPr>
            <p:spPr bwMode="auto">
              <a:xfrm rot="5400000">
                <a:off x="422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94"/>
              <p:cNvSpPr>
                <a:spLocks noChangeShapeType="1"/>
              </p:cNvSpPr>
              <p:nvPr/>
            </p:nvSpPr>
            <p:spPr bwMode="auto">
              <a:xfrm rot="5400000">
                <a:off x="432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95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96"/>
              <p:cNvSpPr>
                <a:spLocks noChangeShapeType="1"/>
              </p:cNvSpPr>
              <p:nvPr/>
            </p:nvSpPr>
            <p:spPr bwMode="auto">
              <a:xfrm>
                <a:off x="446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97"/>
              <p:cNvSpPr>
                <a:spLocks noChangeShapeType="1"/>
              </p:cNvSpPr>
              <p:nvPr/>
            </p:nvSpPr>
            <p:spPr bwMode="auto">
              <a:xfrm rot="5400000">
                <a:off x="441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98"/>
              <p:cNvSpPr>
                <a:spLocks noChangeShapeType="1"/>
              </p:cNvSpPr>
              <p:nvPr/>
            </p:nvSpPr>
            <p:spPr bwMode="auto">
              <a:xfrm rot="5400000">
                <a:off x="451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99"/>
              <p:cNvSpPr>
                <a:spLocks noChangeShapeType="1"/>
              </p:cNvSpPr>
              <p:nvPr/>
            </p:nvSpPr>
            <p:spPr bwMode="auto">
              <a:xfrm>
                <a:off x="360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00"/>
              <p:cNvSpPr>
                <a:spLocks noChangeShapeType="1"/>
              </p:cNvSpPr>
              <p:nvPr/>
            </p:nvSpPr>
            <p:spPr bwMode="auto">
              <a:xfrm>
                <a:off x="3696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01"/>
              <p:cNvSpPr>
                <a:spLocks noChangeShapeType="1"/>
              </p:cNvSpPr>
              <p:nvPr/>
            </p:nvSpPr>
            <p:spPr bwMode="auto">
              <a:xfrm rot="5400000">
                <a:off x="364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02"/>
              <p:cNvSpPr>
                <a:spLocks noChangeShapeType="1"/>
              </p:cNvSpPr>
              <p:nvPr/>
            </p:nvSpPr>
            <p:spPr bwMode="auto">
              <a:xfrm rot="5400000">
                <a:off x="374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03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04"/>
              <p:cNvSpPr>
                <a:spLocks noChangeShapeType="1"/>
              </p:cNvSpPr>
              <p:nvPr/>
            </p:nvSpPr>
            <p:spPr bwMode="auto">
              <a:xfrm>
                <a:off x="4656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205"/>
              <p:cNvSpPr>
                <a:spLocks noChangeShapeType="1"/>
              </p:cNvSpPr>
              <p:nvPr/>
            </p:nvSpPr>
            <p:spPr bwMode="auto">
              <a:xfrm rot="5400000">
                <a:off x="460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206"/>
              <p:cNvSpPr>
                <a:spLocks noChangeShapeType="1"/>
              </p:cNvSpPr>
              <p:nvPr/>
            </p:nvSpPr>
            <p:spPr bwMode="auto">
              <a:xfrm rot="5400000">
                <a:off x="4704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207"/>
              <p:cNvSpPr>
                <a:spLocks noChangeShapeType="1"/>
              </p:cNvSpPr>
              <p:nvPr/>
            </p:nvSpPr>
            <p:spPr bwMode="auto">
              <a:xfrm>
                <a:off x="4752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208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209"/>
              <p:cNvSpPr>
                <a:spLocks noChangeShapeType="1"/>
              </p:cNvSpPr>
              <p:nvPr/>
            </p:nvSpPr>
            <p:spPr bwMode="auto">
              <a:xfrm rot="5400000">
                <a:off x="4800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210"/>
              <p:cNvSpPr>
                <a:spLocks noChangeShapeType="1"/>
              </p:cNvSpPr>
              <p:nvPr/>
            </p:nvSpPr>
            <p:spPr bwMode="auto">
              <a:xfrm rot="5400000">
                <a:off x="4896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211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212"/>
              <p:cNvSpPr>
                <a:spLocks noChangeShapeType="1"/>
              </p:cNvSpPr>
              <p:nvPr/>
            </p:nvSpPr>
            <p:spPr bwMode="auto">
              <a:xfrm>
                <a:off x="5040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213"/>
              <p:cNvSpPr>
                <a:spLocks noChangeShapeType="1"/>
              </p:cNvSpPr>
              <p:nvPr/>
            </p:nvSpPr>
            <p:spPr bwMode="auto">
              <a:xfrm rot="5400000">
                <a:off x="4992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214"/>
              <p:cNvSpPr>
                <a:spLocks noChangeShapeType="1"/>
              </p:cNvSpPr>
              <p:nvPr/>
            </p:nvSpPr>
            <p:spPr bwMode="auto">
              <a:xfrm rot="5400000">
                <a:off x="5088" y="23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215"/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216"/>
              <p:cNvSpPr>
                <a:spLocks noChangeShapeType="1"/>
              </p:cNvSpPr>
              <p:nvPr/>
            </p:nvSpPr>
            <p:spPr bwMode="auto">
              <a:xfrm rot="5400000">
                <a:off x="3648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217"/>
              <p:cNvSpPr>
                <a:spLocks noChangeShapeType="1"/>
              </p:cNvSpPr>
              <p:nvPr/>
            </p:nvSpPr>
            <p:spPr bwMode="auto">
              <a:xfrm rot="5400000">
                <a:off x="3840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Line 218"/>
              <p:cNvSpPr>
                <a:spLocks noChangeShapeType="1"/>
              </p:cNvSpPr>
              <p:nvPr/>
            </p:nvSpPr>
            <p:spPr bwMode="auto">
              <a:xfrm>
                <a:off x="3888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219"/>
              <p:cNvSpPr>
                <a:spLocks noChangeShapeType="1"/>
              </p:cNvSpPr>
              <p:nvPr/>
            </p:nvSpPr>
            <p:spPr bwMode="auto">
              <a:xfrm rot="5400000">
                <a:off x="4032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220"/>
              <p:cNvSpPr>
                <a:spLocks noChangeShapeType="1"/>
              </p:cNvSpPr>
              <p:nvPr/>
            </p:nvSpPr>
            <p:spPr bwMode="auto">
              <a:xfrm rot="5400000">
                <a:off x="4224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221"/>
              <p:cNvSpPr>
                <a:spLocks noChangeShapeType="1"/>
              </p:cNvSpPr>
              <p:nvPr/>
            </p:nvSpPr>
            <p:spPr bwMode="auto">
              <a:xfrm>
                <a:off x="4272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222"/>
              <p:cNvSpPr>
                <a:spLocks noChangeShapeType="1"/>
              </p:cNvSpPr>
              <p:nvPr/>
            </p:nvSpPr>
            <p:spPr bwMode="auto">
              <a:xfrm rot="5400000">
                <a:off x="4416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223"/>
              <p:cNvSpPr>
                <a:spLocks noChangeShapeType="1"/>
              </p:cNvSpPr>
              <p:nvPr/>
            </p:nvSpPr>
            <p:spPr bwMode="auto">
              <a:xfrm rot="5400000">
                <a:off x="4608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224"/>
              <p:cNvSpPr>
                <a:spLocks noChangeShapeType="1"/>
              </p:cNvSpPr>
              <p:nvPr/>
            </p:nvSpPr>
            <p:spPr bwMode="auto">
              <a:xfrm>
                <a:off x="4656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225"/>
              <p:cNvSpPr>
                <a:spLocks noChangeShapeType="1"/>
              </p:cNvSpPr>
              <p:nvPr/>
            </p:nvSpPr>
            <p:spPr bwMode="auto">
              <a:xfrm rot="5400000">
                <a:off x="4800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226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22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228"/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229"/>
              <p:cNvSpPr>
                <a:spLocks noChangeShapeType="1"/>
              </p:cNvSpPr>
              <p:nvPr/>
            </p:nvSpPr>
            <p:spPr bwMode="auto">
              <a:xfrm rot="5400000">
                <a:off x="4992" y="264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230"/>
              <p:cNvSpPr>
                <a:spLocks noChangeShapeType="1"/>
              </p:cNvSpPr>
              <p:nvPr/>
            </p:nvSpPr>
            <p:spPr bwMode="auto">
              <a:xfrm>
                <a:off x="5136" y="24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231"/>
              <p:cNvSpPr>
                <a:spLocks noChangeShapeType="1"/>
              </p:cNvSpPr>
              <p:nvPr/>
            </p:nvSpPr>
            <p:spPr bwMode="auto">
              <a:xfrm>
                <a:off x="504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232"/>
              <p:cNvSpPr>
                <a:spLocks noChangeShapeType="1"/>
              </p:cNvSpPr>
              <p:nvPr/>
            </p:nvSpPr>
            <p:spPr bwMode="auto">
              <a:xfrm rot="5400000">
                <a:off x="3600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233"/>
              <p:cNvSpPr>
                <a:spLocks noChangeShapeType="1"/>
              </p:cNvSpPr>
              <p:nvPr/>
            </p:nvSpPr>
            <p:spPr bwMode="auto">
              <a:xfrm rot="5400000">
                <a:off x="379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234"/>
              <p:cNvSpPr>
                <a:spLocks noChangeShapeType="1"/>
              </p:cNvSpPr>
              <p:nvPr/>
            </p:nvSpPr>
            <p:spPr bwMode="auto">
              <a:xfrm rot="5400000">
                <a:off x="3984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235"/>
              <p:cNvSpPr>
                <a:spLocks noChangeShapeType="1"/>
              </p:cNvSpPr>
              <p:nvPr/>
            </p:nvSpPr>
            <p:spPr bwMode="auto">
              <a:xfrm rot="5400000">
                <a:off x="4176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236"/>
              <p:cNvSpPr>
                <a:spLocks noChangeShapeType="1"/>
              </p:cNvSpPr>
              <p:nvPr/>
            </p:nvSpPr>
            <p:spPr bwMode="auto">
              <a:xfrm rot="5400000">
                <a:off x="4368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237"/>
              <p:cNvSpPr>
                <a:spLocks noChangeShapeType="1"/>
              </p:cNvSpPr>
              <p:nvPr/>
            </p:nvSpPr>
            <p:spPr bwMode="auto">
              <a:xfrm rot="5400000">
                <a:off x="4560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238"/>
              <p:cNvSpPr>
                <a:spLocks noChangeShapeType="1"/>
              </p:cNvSpPr>
              <p:nvPr/>
            </p:nvSpPr>
            <p:spPr bwMode="auto">
              <a:xfrm rot="5400000">
                <a:off x="475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239"/>
              <p:cNvSpPr>
                <a:spLocks noChangeShapeType="1"/>
              </p:cNvSpPr>
              <p:nvPr/>
            </p:nvSpPr>
            <p:spPr bwMode="auto">
              <a:xfrm rot="5400000">
                <a:off x="4944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Text Box 240"/>
              <p:cNvSpPr txBox="1">
                <a:spLocks noChangeArrowheads="1"/>
              </p:cNvSpPr>
              <p:nvPr/>
            </p:nvSpPr>
            <p:spPr bwMode="auto">
              <a:xfrm>
                <a:off x="3264" y="225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GB" i="1"/>
                  <a:t>CLK</a:t>
                </a:r>
              </a:p>
            </p:txBody>
          </p:sp>
          <p:sp>
            <p:nvSpPr>
              <p:cNvPr id="147" name="Rectangle 241"/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 i="1"/>
                  <a:t>QA</a:t>
                </a:r>
              </a:p>
            </p:txBody>
          </p:sp>
          <p:sp>
            <p:nvSpPr>
              <p:cNvPr id="148" name="Line 242"/>
              <p:cNvSpPr>
                <a:spLocks noChangeShapeType="1"/>
              </p:cNvSpPr>
              <p:nvPr/>
            </p:nvSpPr>
            <p:spPr bwMode="auto">
              <a:xfrm rot="5400000">
                <a:off x="3600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244"/>
              <p:cNvSpPr>
                <a:spLocks noChangeShapeType="1"/>
              </p:cNvSpPr>
              <p:nvPr/>
            </p:nvSpPr>
            <p:spPr bwMode="auto">
              <a:xfrm rot="5400000">
                <a:off x="3984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246"/>
              <p:cNvSpPr>
                <a:spLocks noChangeShapeType="1"/>
              </p:cNvSpPr>
              <p:nvPr/>
            </p:nvSpPr>
            <p:spPr bwMode="auto">
              <a:xfrm rot="5400000">
                <a:off x="4368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248"/>
              <p:cNvSpPr>
                <a:spLocks noChangeShapeType="1"/>
              </p:cNvSpPr>
              <p:nvPr/>
            </p:nvSpPr>
            <p:spPr bwMode="auto">
              <a:xfrm rot="5400000">
                <a:off x="4752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250"/>
              <p:cNvSpPr>
                <a:spLocks noChangeShapeType="1"/>
              </p:cNvSpPr>
              <p:nvPr/>
            </p:nvSpPr>
            <p:spPr bwMode="auto">
              <a:xfrm>
                <a:off x="360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251"/>
              <p:cNvSpPr>
                <a:spLocks noChangeShapeType="1"/>
              </p:cNvSpPr>
              <p:nvPr/>
            </p:nvSpPr>
            <p:spPr bwMode="auto">
              <a:xfrm>
                <a:off x="3696" y="28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252"/>
              <p:cNvSpPr>
                <a:spLocks noChangeShapeType="1"/>
              </p:cNvSpPr>
              <p:nvPr/>
            </p:nvSpPr>
            <p:spPr bwMode="auto">
              <a:xfrm rot="5400000">
                <a:off x="3648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253"/>
              <p:cNvSpPr>
                <a:spLocks noChangeShapeType="1"/>
              </p:cNvSpPr>
              <p:nvPr/>
            </p:nvSpPr>
            <p:spPr bwMode="auto">
              <a:xfrm rot="5400000">
                <a:off x="4416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254"/>
              <p:cNvSpPr>
                <a:spLocks noChangeShapeType="1"/>
              </p:cNvSpPr>
              <p:nvPr/>
            </p:nvSpPr>
            <p:spPr bwMode="auto">
              <a:xfrm>
                <a:off x="4080" y="29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255"/>
              <p:cNvSpPr>
                <a:spLocks noChangeShapeType="1"/>
              </p:cNvSpPr>
              <p:nvPr/>
            </p:nvSpPr>
            <p:spPr bwMode="auto">
              <a:xfrm rot="5400000">
                <a:off x="4032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Rectangle 256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30000"/>
                  </a:spcBef>
                </a:pPr>
                <a:r>
                  <a:rPr lang="en-US" i="1"/>
                  <a:t>QB</a:t>
                </a:r>
              </a:p>
            </p:txBody>
          </p:sp>
          <p:sp>
            <p:nvSpPr>
              <p:cNvPr id="159" name="Line 257"/>
              <p:cNvSpPr>
                <a:spLocks noChangeShapeType="1"/>
              </p:cNvSpPr>
              <p:nvPr/>
            </p:nvSpPr>
            <p:spPr bwMode="auto">
              <a:xfrm>
                <a:off x="4464" y="28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258"/>
              <p:cNvSpPr>
                <a:spLocks noChangeShapeType="1"/>
              </p:cNvSpPr>
              <p:nvPr/>
            </p:nvSpPr>
            <p:spPr bwMode="auto">
              <a:xfrm rot="5400000">
                <a:off x="4800" y="292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259"/>
              <p:cNvSpPr>
                <a:spLocks noChangeShapeType="1"/>
              </p:cNvSpPr>
              <p:nvPr/>
            </p:nvSpPr>
            <p:spPr bwMode="auto">
              <a:xfrm>
                <a:off x="4848" y="29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Rectangle 261"/>
            <p:cNvSpPr>
              <a:spLocks noChangeArrowheads="1"/>
            </p:cNvSpPr>
            <p:nvPr/>
          </p:nvSpPr>
          <p:spPr bwMode="auto">
            <a:xfrm>
              <a:off x="3408" y="3120"/>
              <a:ext cx="19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/>
                <a:t>Divide clock frequency by 4.</a:t>
              </a:r>
            </a:p>
          </p:txBody>
        </p:sp>
      </p:grpSp>
      <p:sp>
        <p:nvSpPr>
          <p:cNvPr id="188" name="Line 265"/>
          <p:cNvSpPr>
            <a:spLocks noChangeShapeType="1"/>
          </p:cNvSpPr>
          <p:nvPr/>
        </p:nvSpPr>
        <p:spPr bwMode="auto">
          <a:xfrm>
            <a:off x="4724400" y="1981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</a:t>
            </a:r>
            <a:r>
              <a:rPr lang="en-US" dirty="0"/>
              <a:t>as frequency </a:t>
            </a:r>
            <a:r>
              <a:rPr lang="en-US" dirty="0" smtClean="0"/>
              <a:t>divider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digital </a:t>
            </a:r>
            <a:r>
              <a:rPr lang="en-US" dirty="0" smtClean="0"/>
              <a:t>watches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create time </a:t>
            </a:r>
            <a:r>
              <a:rPr lang="en-US" dirty="0" smtClean="0"/>
              <a:t>delays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produce non-sequential binary </a:t>
            </a:r>
            <a:r>
              <a:rPr lang="en-US" dirty="0" smtClean="0"/>
              <a:t>counts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generate pulse trains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act as frequency </a:t>
            </a:r>
            <a:r>
              <a:rPr lang="en-US" dirty="0" smtClean="0"/>
              <a:t>counters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 </a:t>
            </a:r>
            <a:r>
              <a:rPr lang="en-US" sz="2800" dirty="0" smtClean="0"/>
              <a:t>test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  <a:ea typeface="Calibri"/>
                <a:cs typeface="Times New Roman"/>
              </a:rPr>
              <a:t>What is the modulus of 2 bit counter?</a:t>
            </a:r>
            <a:endParaRPr lang="en-US" dirty="0">
              <a:ea typeface="Calibri"/>
              <a:cs typeface="Times New Roman"/>
            </a:endParaRPr>
          </a:p>
          <a:p>
            <a:pPr marL="5715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  <a:ea typeface="Calibri"/>
                <a:cs typeface="Times New Roman"/>
              </a:rPr>
              <a:t>Why ripple counters are known as divide by n counter (In case of 2 bit counter, it is divide by 2 counter) ? </a:t>
            </a:r>
            <a:endParaRPr lang="en-US" i="1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2286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 smtClean="0">
                <a:solidFill>
                  <a:srgbClr val="000000"/>
                </a:solidFill>
                <a:ea typeface="Calibri"/>
                <a:cs typeface="Times New Roman"/>
              </a:rPr>
              <a:t>( </a:t>
            </a:r>
            <a:r>
              <a:rPr lang="en-US" i="1" dirty="0">
                <a:solidFill>
                  <a:srgbClr val="000000"/>
                </a:solidFill>
                <a:ea typeface="Calibri"/>
                <a:cs typeface="Times New Roman"/>
              </a:rPr>
              <a:t>* Hint: Observe the waveforms and analyze the frequency of the n</a:t>
            </a:r>
            <a:r>
              <a:rPr lang="en-US" i="1" baseline="30000" dirty="0">
                <a:solidFill>
                  <a:srgbClr val="000000"/>
                </a:solidFill>
                <a:ea typeface="Calibri"/>
                <a:cs typeface="Times New Roman"/>
              </a:rPr>
              <a:t>th </a:t>
            </a:r>
            <a:r>
              <a:rPr lang="en-US" i="1" dirty="0">
                <a:solidFill>
                  <a:srgbClr val="000000"/>
                </a:solidFill>
                <a:ea typeface="Calibri"/>
                <a:cs typeface="Times New Roman"/>
              </a:rPr>
              <a:t>flip flop output with respect to clock signal)</a:t>
            </a:r>
            <a:endParaRPr lang="en-US" dirty="0">
              <a:ea typeface="Calibri"/>
              <a:cs typeface="Times New Roman"/>
            </a:endParaRPr>
          </a:p>
          <a:p>
            <a:pPr marL="5715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  <a:ea typeface="Calibri"/>
                <a:cs typeface="Times New Roman"/>
              </a:rPr>
              <a:t>Realize 2 bit +</a:t>
            </a:r>
            <a:r>
              <a:rPr lang="en-US" i="1" dirty="0" err="1">
                <a:solidFill>
                  <a:srgbClr val="000000"/>
                </a:solidFill>
                <a:ea typeface="Calibri"/>
                <a:cs typeface="Times New Roman"/>
              </a:rPr>
              <a:t>ve</a:t>
            </a:r>
            <a:r>
              <a:rPr lang="en-US" i="1" dirty="0">
                <a:solidFill>
                  <a:srgbClr val="000000"/>
                </a:solidFill>
                <a:ea typeface="Calibri"/>
                <a:cs typeface="Times New Roman"/>
              </a:rPr>
              <a:t> edge triggered up counter using T flip flop.</a:t>
            </a:r>
            <a:endParaRPr lang="en-US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i="1" dirty="0"/>
              <a:t>Design mod 4 down counter using +</a:t>
            </a:r>
            <a:r>
              <a:rPr lang="en-US" i="1" dirty="0" err="1"/>
              <a:t>ve</a:t>
            </a:r>
            <a:r>
              <a:rPr lang="en-US" i="1" dirty="0"/>
              <a:t> edge triggered T flip flop.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i="1" dirty="0"/>
              <a:t>Design 4 bit up counter using –</a:t>
            </a:r>
            <a:r>
              <a:rPr lang="en-US" i="1" dirty="0" err="1"/>
              <a:t>ve</a:t>
            </a:r>
            <a:r>
              <a:rPr lang="en-US" i="1" dirty="0"/>
              <a:t> edge triggered JK flip flop with the neat timing diagram 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i="1" dirty="0"/>
              <a:t>Design decade counter using +</a:t>
            </a:r>
            <a:r>
              <a:rPr lang="en-US" i="1" dirty="0" err="1"/>
              <a:t>ve</a:t>
            </a:r>
            <a:r>
              <a:rPr lang="en-US" i="1" dirty="0"/>
              <a:t> edge triggered JK flip flop with the neat timing diagram 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Registers are digital circuits which are used to store ‘n’ bits information in the </a:t>
            </a:r>
            <a:r>
              <a:rPr lang="en-US" dirty="0">
                <a:solidFill>
                  <a:srgbClr val="FF0000"/>
                </a:solidFill>
              </a:rPr>
              <a:t>same time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built with </a:t>
            </a: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</a:rPr>
              <a:t>topology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these flip flops are driven by a </a:t>
            </a:r>
            <a:r>
              <a:rPr lang="en-US" dirty="0">
                <a:solidFill>
                  <a:srgbClr val="FF0000"/>
                </a:solidFill>
              </a:rPr>
              <a:t>common clock </a:t>
            </a:r>
            <a:r>
              <a:rPr lang="en-US" dirty="0"/>
              <a:t>and they are set or reset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6781800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5695" y="5867400"/>
            <a:ext cx="331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transmission in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25539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746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Serial In Serial Out Shift Register (SISO)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4957763" cy="154781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36313"/>
              </p:ext>
            </p:extLst>
          </p:nvPr>
        </p:nvGraphicFramePr>
        <p:xfrm>
          <a:off x="2128598" y="3365605"/>
          <a:ext cx="4810365" cy="2724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Pulse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Q4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Before the CLK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1 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#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#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 smtClean="0">
                          <a:effectLst/>
                        </a:rPr>
                        <a:t># 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 smtClean="0">
                          <a:effectLst/>
                        </a:rPr>
                        <a:t>  # 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 smtClean="0">
                          <a:effectLst/>
                        </a:rPr>
                        <a:t>  # 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 smtClean="0">
                          <a:effectLst/>
                        </a:rPr>
                        <a:t># 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 smtClean="0">
                          <a:effectLst/>
                        </a:rPr>
                        <a:t># 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 smtClean="0">
                          <a:effectLst/>
                        </a:rPr>
                        <a:t># 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# 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# 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 smtClean="0">
                          <a:effectLst/>
                        </a:rPr>
                        <a:t># 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 smtClean="0">
                          <a:effectLst/>
                        </a:rPr>
                        <a:t># 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 smtClean="0">
                          <a:effectLst/>
                        </a:rPr>
                        <a:t># 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 smtClean="0">
                          <a:effectLst/>
                        </a:rPr>
                        <a:t># 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200" dirty="0" smtClean="0">
                          <a:effectLst/>
                        </a:rPr>
                        <a:t>#</a:t>
                      </a:r>
                      <a:endParaRPr lang="en-US" sz="11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66321" y="2972265"/>
            <a:ext cx="662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1010 shifting </a:t>
            </a:r>
            <a:r>
              <a:rPr lang="en-US" dirty="0"/>
              <a:t>in 4 bit SISO shift </a:t>
            </a:r>
            <a:r>
              <a:rPr lang="en-US" dirty="0" smtClean="0"/>
              <a:t>register if data entered from LSB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622143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 </a:t>
            </a:r>
            <a:r>
              <a:rPr lang="en-US" sz="1600" dirty="0" smtClean="0"/>
              <a:t> is any random data</a:t>
            </a: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32433" y="4800600"/>
            <a:ext cx="372427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04215" y="4852600"/>
            <a:ext cx="203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is loaded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60926" y="557617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04215" y="5576170"/>
            <a:ext cx="143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 is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 animBg="1"/>
      <p:bldP spid="9" grpId="0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2855" y="152399"/>
            <a:ext cx="8229600" cy="598487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OF DIGITAL </a:t>
            </a:r>
            <a:r>
              <a:rPr lang="en-US" sz="2800" dirty="0" smtClean="0"/>
              <a:t>CIRCUITS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9622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COMBINATIONAL </a:t>
            </a:r>
            <a:r>
              <a:rPr lang="en-US" sz="3000" b="1" dirty="0"/>
              <a:t>CIRCUITS </a:t>
            </a:r>
            <a:r>
              <a:rPr lang="en-US" sz="3000" dirty="0" smtClean="0"/>
              <a:t>:</a:t>
            </a:r>
          </a:p>
          <a:p>
            <a:pPr marL="0" indent="0">
              <a:buNone/>
            </a:pPr>
            <a:r>
              <a:rPr lang="en-US" sz="3000" dirty="0" smtClean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Examples:</a:t>
            </a:r>
          </a:p>
          <a:p>
            <a:pPr marL="0" indent="0">
              <a:buNone/>
            </a:pPr>
            <a:r>
              <a:rPr lang="en-US" sz="3000" dirty="0" smtClean="0"/>
              <a:t>Half Adder, Full Adder etc.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400" y="17526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</a:t>
            </a:r>
            <a:r>
              <a:rPr lang="en-US" dirty="0" err="1" smtClean="0"/>
              <a:t>Ckt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09800" y="2057400"/>
            <a:ext cx="1371600" cy="457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648200" y="2057400"/>
            <a:ext cx="1600200" cy="457200"/>
          </a:xfrm>
          <a:prstGeom prst="rightArrow">
            <a:avLst/>
          </a:prstGeom>
          <a:solidFill>
            <a:srgbClr val="A85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509064"/>
              </p:ext>
            </p:extLst>
          </p:nvPr>
        </p:nvGraphicFramePr>
        <p:xfrm>
          <a:off x="1981200" y="4419600"/>
          <a:ext cx="44196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SmartDraw" r:id="rId5" imgW="2340864" imgH="932688" progId="SmartDraw.2">
                  <p:embed/>
                </p:oleObj>
              </mc:Choice>
              <mc:Fallback>
                <p:oleObj name="SmartDraw" r:id="rId5" imgW="2340864" imgH="932688" progId="SmartDraw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4419600" cy="1760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4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Serial In Parallel Out Shift Register  (SIPO):</a:t>
            </a:r>
            <a:r>
              <a:rPr lang="en-US" u="sng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91483"/>
            <a:ext cx="4867275" cy="201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3634636" y="1981200"/>
            <a:ext cx="3223364" cy="414924"/>
            <a:chOff x="3634636" y="1981200"/>
            <a:chExt cx="3223364" cy="414924"/>
          </a:xfrm>
        </p:grpSpPr>
        <p:sp>
          <p:nvSpPr>
            <p:cNvPr id="6" name="Oval 5"/>
            <p:cNvSpPr/>
            <p:nvPr/>
          </p:nvSpPr>
          <p:spPr>
            <a:xfrm>
              <a:off x="3634636" y="1981200"/>
              <a:ext cx="304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9596" y="1998423"/>
              <a:ext cx="304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2015124"/>
              <a:ext cx="304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53200" y="1981200"/>
              <a:ext cx="304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3939436" y="1295400"/>
            <a:ext cx="2766164" cy="685800"/>
          </a:xfrm>
          <a:prstGeom prst="wedgeEllipseCallout">
            <a:avLst>
              <a:gd name="adj1" fmla="val -50267"/>
              <a:gd name="adj2" fmla="val 5154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Outputs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66321" y="4038600"/>
            <a:ext cx="662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1010 shifting </a:t>
            </a:r>
            <a:r>
              <a:rPr lang="en-US" dirty="0"/>
              <a:t>in 4 bit </a:t>
            </a:r>
            <a:r>
              <a:rPr lang="en-US" dirty="0" smtClean="0"/>
              <a:t>SIPO </a:t>
            </a:r>
            <a:r>
              <a:rPr lang="en-US" dirty="0"/>
              <a:t>shift </a:t>
            </a:r>
            <a:r>
              <a:rPr lang="en-US" dirty="0" smtClean="0"/>
              <a:t>register if data entered from LSB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24593"/>
              </p:ext>
            </p:extLst>
          </p:nvPr>
        </p:nvGraphicFramePr>
        <p:xfrm>
          <a:off x="2203754" y="4518000"/>
          <a:ext cx="4810365" cy="1743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Pulse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Q4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Before the CLK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1 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#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#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 smtClean="0">
                          <a:effectLst/>
                        </a:rPr>
                        <a:t># 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 smtClean="0">
                          <a:effectLst/>
                        </a:rPr>
                        <a:t>  # 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390900" algn="l"/>
                        </a:tabLst>
                        <a:defRPr/>
                      </a:pPr>
                      <a:r>
                        <a:rPr lang="en-US" sz="1400" dirty="0" smtClean="0">
                          <a:effectLst/>
                        </a:rPr>
                        <a:t>  # 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Clk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909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352800" y="5943600"/>
            <a:ext cx="3724275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04214" y="5706917"/>
            <a:ext cx="203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is loaded and can be taken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3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shift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store digital data during arithmetic and logical </a:t>
            </a:r>
            <a:r>
              <a:rPr lang="en-US" dirty="0" smtClean="0"/>
              <a:t>operations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</a:t>
            </a:r>
            <a:r>
              <a:rPr lang="en-US" dirty="0"/>
              <a:t>in building Shift register counters such as simple ring counter and the Johnson 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i="1" dirty="0"/>
              <a:t>Compare SISO and </a:t>
            </a:r>
            <a:r>
              <a:rPr lang="en-US" i="1" dirty="0" smtClean="0"/>
              <a:t>SIPO</a:t>
            </a:r>
          </a:p>
          <a:p>
            <a:pPr lvl="0">
              <a:lnSpc>
                <a:spcPct val="150000"/>
              </a:lnSpc>
            </a:pPr>
            <a:r>
              <a:rPr lang="en-US" i="1" dirty="0" smtClean="0"/>
              <a:t>List the applications of SISO and SIPO</a:t>
            </a:r>
            <a:endParaRPr lang="en-US" dirty="0"/>
          </a:p>
          <a:p>
            <a:pPr lvl="0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i="1" dirty="0"/>
              <a:t>Consider data 101110 is given to SISO,SIPO. Data is entered from LSB. After how many clock pulse, MSB is retrieved? </a:t>
            </a:r>
            <a:endParaRPr lang="en-US" i="1" dirty="0" smtClean="0"/>
          </a:p>
          <a:p>
            <a:pPr lvl="0">
              <a:lnSpc>
                <a:spcPct val="150000"/>
              </a:lnSpc>
            </a:pPr>
            <a:r>
              <a:rPr lang="en-US" i="1" dirty="0" smtClean="0"/>
              <a:t>Design 5 bit SISO and SIPO shift register and with the help of table explain the working for data bits 1011001 entered from LSB.</a:t>
            </a:r>
            <a:endParaRPr lang="en-US" i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Flip flops are sequential circuits and can be constructed with NOR or NAND gates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Flip flop is an edge triggered , one bit memory device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Commonly used flip flops are – SR, D, JK and T flip flop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Flip flops are used in many applications like counters, shift registers</a:t>
            </a:r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906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Counters can be Asynchronous or Synchronous , Up or down counters.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In general an n-bit counter will have </a:t>
            </a:r>
            <a:r>
              <a:rPr lang="en-US" sz="2400" dirty="0">
                <a:solidFill>
                  <a:srgbClr val="FF0000"/>
                </a:solidFill>
              </a:rPr>
              <a:t>‘n’ flip flops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states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divides the input frequency by 2</a:t>
            </a:r>
            <a:r>
              <a:rPr lang="en-US" sz="2400" baseline="300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 Hence it is a divide by 2</a:t>
            </a:r>
            <a:r>
              <a:rPr lang="en-US" sz="2400" baseline="30000" dirty="0"/>
              <a:t>n</a:t>
            </a:r>
            <a:r>
              <a:rPr lang="en-US" sz="2400" dirty="0"/>
              <a:t> counter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Ripple </a:t>
            </a:r>
            <a:r>
              <a:rPr lang="en-US" sz="2400" dirty="0"/>
              <a:t>counters are Asynchronous counters and constructed using T </a:t>
            </a:r>
            <a:r>
              <a:rPr lang="en-US" sz="2400" dirty="0" smtClean="0"/>
              <a:t>topology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Shift registers are built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D topology</a:t>
            </a:r>
          </a:p>
          <a:p>
            <a:pPr>
              <a:lnSpc>
                <a:spcPct val="150000"/>
              </a:lnSpc>
            </a:pPr>
            <a:r>
              <a:rPr lang="en-US" dirty="0"/>
              <a:t>All these flip flops are driven by a </a:t>
            </a:r>
            <a:r>
              <a:rPr lang="en-US" dirty="0">
                <a:solidFill>
                  <a:srgbClr val="FF0000"/>
                </a:solidFill>
              </a:rPr>
              <a:t>common clock </a:t>
            </a:r>
            <a:r>
              <a:rPr lang="en-US" dirty="0"/>
              <a:t>and they are set or reset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Shift registers </a:t>
            </a:r>
            <a:r>
              <a:rPr lang="en-US" dirty="0" smtClean="0"/>
              <a:t>are classified depending on the data loading methods, shifting methods and data receiving methods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1676400"/>
            <a:ext cx="4619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sz="3000" b="1" dirty="0"/>
              <a:t>SEQUENTIAL CIRCUITS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dirty="0" smtClean="0"/>
              <a:t> </a:t>
            </a:r>
            <a:r>
              <a:rPr lang="en-IN" dirty="0"/>
              <a:t>Simple sequential logic circuits can be </a:t>
            </a:r>
            <a:r>
              <a:rPr lang="en-IN" sz="2400" dirty="0"/>
              <a:t>constructed</a:t>
            </a:r>
            <a:r>
              <a:rPr lang="en-IN" dirty="0"/>
              <a:t> from standard Bi-stable circuits such as </a:t>
            </a:r>
            <a:r>
              <a:rPr lang="en-IN" b="1" dirty="0"/>
              <a:t>Flip-flops.</a:t>
            </a:r>
            <a:r>
              <a:rPr lang="en-IN" sz="3200" b="1" dirty="0"/>
              <a:t> </a:t>
            </a:r>
            <a:endParaRPr lang="en-US" dirty="0" smtClean="0"/>
          </a:p>
          <a:p>
            <a:endParaRPr lang="en-US" sz="3000" b="1" dirty="0" smtClean="0"/>
          </a:p>
          <a:p>
            <a:endParaRPr lang="en-US" sz="3000" b="1" dirty="0"/>
          </a:p>
          <a:p>
            <a:endParaRPr lang="en-US" sz="3000" b="1" dirty="0" smtClean="0"/>
          </a:p>
          <a:p>
            <a:endParaRPr lang="en-US" sz="3000" b="1" dirty="0"/>
          </a:p>
          <a:p>
            <a:endParaRPr lang="en-US" sz="3000" b="1" dirty="0" smtClean="0"/>
          </a:p>
          <a:p>
            <a:endParaRPr lang="en-US" sz="30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92855" y="152399"/>
            <a:ext cx="8229600" cy="598487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OF DIGITAL </a:t>
            </a:r>
            <a:r>
              <a:rPr lang="en-US" sz="2800" dirty="0" smtClean="0"/>
              <a:t>CIRCUITS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578278" y="2667000"/>
            <a:ext cx="5334000" cy="190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/>
          <a:lstStyle/>
          <a:p>
            <a:pPr algn="just"/>
            <a:r>
              <a:rPr lang="en-IN" dirty="0" smtClean="0"/>
              <a:t>An </a:t>
            </a:r>
            <a:r>
              <a:rPr lang="en-IN" dirty="0"/>
              <a:t>electronic </a:t>
            </a:r>
            <a:r>
              <a:rPr lang="en-IN" dirty="0" smtClean="0"/>
              <a:t>device </a:t>
            </a:r>
            <a:r>
              <a:rPr lang="en-IN" dirty="0"/>
              <a:t>which is used to </a:t>
            </a:r>
            <a:r>
              <a:rPr lang="en-IN" dirty="0">
                <a:solidFill>
                  <a:srgbClr val="FF0000"/>
                </a:solidFill>
              </a:rPr>
              <a:t>store</a:t>
            </a:r>
            <a:r>
              <a:rPr lang="en-IN" dirty="0"/>
              <a:t> </a:t>
            </a:r>
            <a:r>
              <a:rPr lang="en-IN" dirty="0" smtClean="0"/>
              <a:t>one bit of data</a:t>
            </a:r>
          </a:p>
          <a:p>
            <a:pPr algn="just"/>
            <a:r>
              <a:rPr lang="en-IN" dirty="0" smtClean="0"/>
              <a:t>Can </a:t>
            </a:r>
            <a:r>
              <a:rPr lang="en-IN" dirty="0"/>
              <a:t>be constructed from </a:t>
            </a:r>
            <a:r>
              <a:rPr lang="en-IN" dirty="0">
                <a:solidFill>
                  <a:srgbClr val="FF0000"/>
                </a:solidFill>
              </a:rPr>
              <a:t>NAND</a:t>
            </a:r>
            <a:r>
              <a:rPr lang="en-IN" dirty="0"/>
              <a:t> gates or </a:t>
            </a:r>
            <a:r>
              <a:rPr lang="en-IN" dirty="0">
                <a:solidFill>
                  <a:srgbClr val="FF0000"/>
                </a:solidFill>
              </a:rPr>
              <a:t>NOR</a:t>
            </a:r>
            <a:r>
              <a:rPr lang="en-IN" dirty="0"/>
              <a:t> </a:t>
            </a:r>
            <a:r>
              <a:rPr lang="en-IN" dirty="0" smtClean="0"/>
              <a:t>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33462" y="3581400"/>
            <a:ext cx="2962275" cy="1828800"/>
            <a:chOff x="990600" y="4495800"/>
            <a:chExt cx="2962275" cy="1828800"/>
          </a:xfrm>
        </p:grpSpPr>
        <p:pic>
          <p:nvPicPr>
            <p:cNvPr id="8" name="Picture 7" descr="http://wearcam.org/ece385/lectureflipflops/flipflops/fig2a.gif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495800"/>
              <a:ext cx="2962275" cy="1250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/>
          </p:nvSpPr>
          <p:spPr>
            <a:xfrm>
              <a:off x="1752600" y="5745958"/>
              <a:ext cx="1524000" cy="578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NOR Logic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00" y="3604364"/>
            <a:ext cx="2667000" cy="1828800"/>
            <a:chOff x="5334000" y="4495800"/>
            <a:chExt cx="2667000" cy="1828800"/>
          </a:xfrm>
        </p:grpSpPr>
        <p:pic>
          <p:nvPicPr>
            <p:cNvPr id="6" name="Picture 5" descr="http://wearcam.org/ece385/lectureflipflops/flipflops/fig3a.gif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495800"/>
              <a:ext cx="2667000" cy="1159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562600" y="5745958"/>
              <a:ext cx="1524000" cy="578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NAND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Logic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5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Latch and Flip-Flop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http://wearcam.org/ece385/lectureflipflops/flipflops/fig3a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95" y="938216"/>
            <a:ext cx="2643188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80" y="714378"/>
            <a:ext cx="2115820" cy="1600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1200" y="2314578"/>
            <a:ext cx="1524000" cy="578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S’R’ Latch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9235" y="2336485"/>
            <a:ext cx="2462530" cy="578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Clocked SR Latch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SR flip-flop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2858" y="3001597"/>
            <a:ext cx="8382000" cy="3543729"/>
            <a:chOff x="472858" y="3001597"/>
            <a:chExt cx="8382000" cy="3543729"/>
          </a:xfrm>
        </p:grpSpPr>
        <p:sp>
          <p:nvSpPr>
            <p:cNvPr id="3" name="Rectangle 2"/>
            <p:cNvSpPr/>
            <p:nvPr/>
          </p:nvSpPr>
          <p:spPr>
            <a:xfrm>
              <a:off x="472858" y="3001597"/>
              <a:ext cx="8382000" cy="3124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368" y="3276600"/>
              <a:ext cx="3316167" cy="2574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4546" y="3276600"/>
              <a:ext cx="3636053" cy="26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066800" y="6175994"/>
              <a:ext cx="6994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a) Timing </a:t>
              </a:r>
              <a:r>
                <a:rPr lang="en-US" dirty="0"/>
                <a:t>diagram of </a:t>
              </a:r>
              <a:r>
                <a:rPr lang="en-US" dirty="0" smtClean="0"/>
                <a:t>S’R’ Latch  b) </a:t>
              </a:r>
              <a:r>
                <a:rPr lang="en-US" dirty="0"/>
                <a:t>Timing diagram </a:t>
              </a:r>
              <a:r>
                <a:rPr lang="en-US" dirty="0" smtClean="0"/>
                <a:t>of clocked </a:t>
              </a:r>
              <a:r>
                <a:rPr lang="en-US" dirty="0"/>
                <a:t>SR flip-flop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1200" y="5826053"/>
              <a:ext cx="365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a)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92572" y="5787243"/>
              <a:ext cx="365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90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732120" y="4028912"/>
            <a:ext cx="5926899" cy="2136123"/>
            <a:chOff x="1440" y="2640"/>
            <a:chExt cx="2880" cy="1076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 b="0"/>
                <a:t>Positive edges</a:t>
              </a:r>
              <a:endParaRPr lang="en-GB" sz="1800" b="0"/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 b="0"/>
                <a:t>Negative edges</a:t>
              </a:r>
              <a:endParaRPr lang="en-GB" sz="1800" b="0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 b="0"/>
                <a:t>Positive pulses</a:t>
              </a:r>
              <a:endParaRPr lang="en-GB" sz="1800" b="0"/>
            </a:p>
          </p:txBody>
        </p: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3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5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867178" y="1322875"/>
            <a:ext cx="69814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0"/>
              </a:spcBef>
              <a:buSzPct val="120000"/>
              <a:buFont typeface="Wingdings" pitchFamily="2" charset="2"/>
              <a:buChar char="§"/>
            </a:pPr>
            <a:r>
              <a:rPr lang="en-GB" sz="2800" dirty="0"/>
              <a:t>Clock is usually a square </a:t>
            </a:r>
            <a:r>
              <a:rPr lang="en-GB" sz="2800" dirty="0" smtClean="0"/>
              <a:t>wave.</a:t>
            </a:r>
          </a:p>
          <a:p>
            <a:pPr>
              <a:spcBef>
                <a:spcPct val="500000"/>
              </a:spcBef>
              <a:buSzPct val="120000"/>
            </a:pPr>
            <a:endParaRPr lang="en-GB" sz="2800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3" y="1943396"/>
            <a:ext cx="5233610" cy="8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990600" y="3381345"/>
            <a:ext cx="429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Edges and levels of clock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</a:rPr>
              <a:t>Memory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>
            <a:noAutofit/>
          </a:bodyPr>
          <a:lstStyle/>
          <a:p>
            <a:pPr>
              <a:buSzPct val="120000"/>
            </a:pPr>
            <a:r>
              <a:rPr lang="en-GB" sz="2400" dirty="0"/>
              <a:t>Two types of triggering/activation: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sz="2400" dirty="0"/>
              <a:t>pulse-triggered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sz="2400" dirty="0"/>
              <a:t>edge-triggered</a:t>
            </a:r>
          </a:p>
          <a:p>
            <a:pPr>
              <a:spcBef>
                <a:spcPct val="40000"/>
              </a:spcBef>
              <a:buSzPct val="120000"/>
            </a:pPr>
            <a:r>
              <a:rPr lang="en-GB" sz="2400" dirty="0"/>
              <a:t>Pulse-triggered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sz="2400" dirty="0"/>
              <a:t>latches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sz="2400" dirty="0"/>
              <a:t>ON = 1, OFF = 0</a:t>
            </a:r>
          </a:p>
          <a:p>
            <a:pPr>
              <a:spcBef>
                <a:spcPct val="40000"/>
              </a:spcBef>
              <a:buSzPct val="120000"/>
            </a:pPr>
            <a:r>
              <a:rPr lang="en-GB" sz="2400" dirty="0"/>
              <a:t>Edge-triggered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sz="2400" dirty="0"/>
              <a:t>flip-flops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sz="2400" dirty="0"/>
              <a:t>positive edge-triggered (ON = from 0 to 1; OFF = other time)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GB" sz="2400" dirty="0"/>
              <a:t>negative edge-triggered (ON = from 1 to 0; OFF = other time)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 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18825"/>
            <a:ext cx="2438400" cy="1861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1217432"/>
            <a:ext cx="1981201" cy="1634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31495" y="3200400"/>
            <a:ext cx="2975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Logic Diagram of SR </a:t>
            </a:r>
            <a:r>
              <a:rPr lang="en-US" dirty="0" smtClean="0"/>
              <a:t>flip flop</a:t>
            </a:r>
            <a:r>
              <a:rPr lang="en-US" dirty="0"/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8966" y="3221832"/>
            <a:ext cx="316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Logic Symbol of </a:t>
            </a:r>
            <a:r>
              <a:rPr lang="en-US" dirty="0" smtClean="0"/>
              <a:t>SR flip flop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79271"/>
              </p:ext>
            </p:extLst>
          </p:nvPr>
        </p:nvGraphicFramePr>
        <p:xfrm>
          <a:off x="2667000" y="4114800"/>
          <a:ext cx="4419600" cy="2166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CLK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>
                          <a:effectLst/>
                        </a:rPr>
                        <a:t>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>
                          <a:effectLst/>
                        </a:rPr>
                        <a:t>Q(n+1)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Mode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Previous Output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Reset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Invalid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Invalid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 smtClean="0">
                          <a:effectLst/>
                        </a:rPr>
                        <a:t>Previous Output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0800000" flipH="1" flipV="1">
            <a:off x="2856978" y="367580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Truth table of SR Flip flop.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Props1.xml><?xml version="1.0" encoding="utf-8"?>
<ds:datastoreItem xmlns:ds="http://schemas.openxmlformats.org/officeDocument/2006/customXml" ds:itemID="{16A739AD-7365-4078-847B-5AFF5C94E710}"/>
</file>

<file path=customXml/itemProps2.xml><?xml version="1.0" encoding="utf-8"?>
<ds:datastoreItem xmlns:ds="http://schemas.openxmlformats.org/officeDocument/2006/customXml" ds:itemID="{303C417B-22B6-4057-BF59-25CD91005C7B}"/>
</file>

<file path=customXml/itemProps3.xml><?xml version="1.0" encoding="utf-8"?>
<ds:datastoreItem xmlns:ds="http://schemas.openxmlformats.org/officeDocument/2006/customXml" ds:itemID="{39907A7A-47FE-4B45-AE42-7215A3DB4BC6}"/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2214</Words>
  <Application>Microsoft Office PowerPoint</Application>
  <PresentationFormat>On-screen Show (4:3)</PresentationFormat>
  <Paragraphs>565</Paragraphs>
  <Slides>36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Symbol</vt:lpstr>
      <vt:lpstr>Times New Roman</vt:lpstr>
      <vt:lpstr>Wingdings</vt:lpstr>
      <vt:lpstr>Office Theme</vt:lpstr>
      <vt:lpstr>Picture</vt:lpstr>
      <vt:lpstr>SmartDraw</vt:lpstr>
      <vt:lpstr>Part –II</vt:lpstr>
      <vt:lpstr>Module – 1: Flip Flops and Its Applications</vt:lpstr>
      <vt:lpstr>CLASSIFICATION OF DIGITAL CIRCUITS</vt:lpstr>
      <vt:lpstr>CLASSIFICATION OF DIGITAL CIRCUITS</vt:lpstr>
      <vt:lpstr>Flip-Flop</vt:lpstr>
      <vt:lpstr>Latch and Flip-Flop</vt:lpstr>
      <vt:lpstr>Clock signal</vt:lpstr>
      <vt:lpstr>Memory Elements</vt:lpstr>
      <vt:lpstr>SR Flip Flop</vt:lpstr>
      <vt:lpstr>Timing Diagram of SR Flip Flop</vt:lpstr>
      <vt:lpstr>D Flip Flop</vt:lpstr>
      <vt:lpstr>JK Flip Flop</vt:lpstr>
      <vt:lpstr>Timing diagram of JK fliop-flop</vt:lpstr>
      <vt:lpstr>T Flip-flop</vt:lpstr>
      <vt:lpstr>Symbolic Representation of  Edge-Triggered Flip-flops</vt:lpstr>
      <vt:lpstr>Self Test</vt:lpstr>
      <vt:lpstr>Binary Counters</vt:lpstr>
      <vt:lpstr>Classification of counters</vt:lpstr>
      <vt:lpstr>Ripple Counters</vt:lpstr>
      <vt:lpstr>Example</vt:lpstr>
      <vt:lpstr>Two bit ripple up counter using -ve edge triggered flip flops</vt:lpstr>
      <vt:lpstr>Two bit ripple up counter using -ve edge triggered flip flops</vt:lpstr>
      <vt:lpstr>Application: Frequency division</vt:lpstr>
      <vt:lpstr>Applications of counter</vt:lpstr>
      <vt:lpstr>Self test</vt:lpstr>
      <vt:lpstr>Exercises</vt:lpstr>
      <vt:lpstr>Shift Register</vt:lpstr>
      <vt:lpstr>Shift Register</vt:lpstr>
      <vt:lpstr>Serial In Serial Out Shift Register (SISO)  </vt:lpstr>
      <vt:lpstr>Serial In Parallel Out Shift Register  (SIPO): </vt:lpstr>
      <vt:lpstr>Applications of shift Registers</vt:lpstr>
      <vt:lpstr>Self Test</vt:lpstr>
      <vt:lpstr>Exercises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Varadaraj K B</cp:lastModifiedBy>
  <cp:revision>97</cp:revision>
  <dcterms:created xsi:type="dcterms:W3CDTF">2014-05-17T08:44:36Z</dcterms:created>
  <dcterms:modified xsi:type="dcterms:W3CDTF">2019-03-27T18:29:14Z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