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0.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1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notesSlides/notesSlide16.xml" ContentType="application/vnd.openxmlformats-officedocument.presentationml.notesSlide+xml"/>
  <Override PartName="/ppt/notesSlides/notesSlide11.xml" ContentType="application/vnd.openxmlformats-officedocument.presentationml.notesSlide+xml"/>
  <Override PartName="/ppt/notesSlides/notesSlide13.xml" ContentType="application/vnd.openxmlformats-officedocument.presentationml.notesSlide+xml"/>
  <Override PartName="/ppt/notesSlides/notesSlide1.xml" ContentType="application/vnd.openxmlformats-officedocument.presentationml.notesSlide+xml"/>
  <Override PartName="/ppt/notesSlides/notesSlide8.xml" ContentType="application/vnd.openxmlformats-officedocument.presentationml.notes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slideLayouts/slideLayout11.xml" ContentType="application/vnd.openxmlformats-officedocument.presentationml.slideLayout+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3.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notesSlides/notesSlide10.xml" ContentType="application/vnd.openxmlformats-officedocument.presentationml.notesSlide+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notesSlides/notesSlide9.xml" ContentType="application/vnd.openxmlformats-officedocument.presentationml.notesSl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322" r:id="rId2"/>
    <p:sldId id="290" r:id="rId3"/>
    <p:sldId id="285" r:id="rId4"/>
    <p:sldId id="291" r:id="rId5"/>
    <p:sldId id="311" r:id="rId6"/>
    <p:sldId id="318" r:id="rId7"/>
    <p:sldId id="298" r:id="rId8"/>
    <p:sldId id="281" r:id="rId9"/>
    <p:sldId id="299" r:id="rId10"/>
    <p:sldId id="313" r:id="rId11"/>
    <p:sldId id="302" r:id="rId12"/>
    <p:sldId id="324" r:id="rId13"/>
    <p:sldId id="301" r:id="rId14"/>
    <p:sldId id="303" r:id="rId15"/>
    <p:sldId id="304" r:id="rId16"/>
    <p:sldId id="306" r:id="rId17"/>
    <p:sldId id="326" r:id="rId18"/>
    <p:sldId id="305" r:id="rId19"/>
    <p:sldId id="325" r:id="rId20"/>
    <p:sldId id="307" r:id="rId21"/>
    <p:sldId id="308" r:id="rId22"/>
    <p:sldId id="320" r:id="rId23"/>
    <p:sldId id="31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003399"/>
    <a:srgbClr val="A85000"/>
    <a:srgbClr val="286F80"/>
    <a:srgbClr val="CD641E"/>
    <a:srgbClr val="CD6400"/>
    <a:srgbClr val="F6A91E"/>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1830" autoAdjust="0"/>
    <p:restoredTop sz="86679" autoAdjust="0"/>
  </p:normalViewPr>
  <p:slideViewPr>
    <p:cSldViewPr>
      <p:cViewPr>
        <p:scale>
          <a:sx n="58" d="100"/>
          <a:sy n="58" d="100"/>
        </p:scale>
        <p:origin x="-1782" y="-36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82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55C4C4-2B61-4277-BFC1-DBAE05718595}" type="datetimeFigureOut">
              <a:rPr lang="en-US" smtClean="0"/>
              <a:t>7/31/2014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A75D01-23B7-41E6-A0E8-AA1EABC519ED}" type="slidenum">
              <a:rPr lang="en-US" smtClean="0"/>
              <a:t>‹#›</a:t>
            </a:fld>
            <a:endParaRPr lang="en-US"/>
          </a:p>
        </p:txBody>
      </p:sp>
    </p:spTree>
    <p:extLst>
      <p:ext uri="{BB962C8B-B14F-4D97-AF65-F5344CB8AC3E}">
        <p14:creationId xmlns:p14="http://schemas.microsoft.com/office/powerpoint/2010/main" val="1219722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8A75D01-23B7-41E6-A0E8-AA1EABC519ED}" type="slidenum">
              <a:rPr lang="en-US" smtClean="0"/>
              <a:t>1</a:t>
            </a:fld>
            <a:endParaRPr lang="en-US" dirty="0"/>
          </a:p>
        </p:txBody>
      </p:sp>
    </p:spTree>
    <p:extLst>
      <p:ext uri="{BB962C8B-B14F-4D97-AF65-F5344CB8AC3E}">
        <p14:creationId xmlns:p14="http://schemas.microsoft.com/office/powerpoint/2010/main" val="24772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Under modulation</a:t>
            </a:r>
            <a:r>
              <a:rPr lang="en-US" sz="1200" kern="1200" baseline="0" dirty="0" smtClean="0">
                <a:solidFill>
                  <a:schemeClr val="tx1"/>
                </a:solidFill>
                <a:effectLst/>
                <a:latin typeface="+mn-lt"/>
                <a:ea typeface="+mn-ea"/>
                <a:cs typeface="+mn-cs"/>
              </a:rPr>
              <a:t> if m&lt;1</a:t>
            </a:r>
            <a:r>
              <a:rPr lang="en-US" sz="1200" kern="1200" dirty="0" smtClean="0">
                <a:solidFill>
                  <a:schemeClr val="tx1"/>
                </a:solidFill>
                <a:effectLst/>
                <a:latin typeface="+mn-lt"/>
                <a:ea typeface="+mn-ea"/>
                <a:cs typeface="+mn-cs"/>
              </a:rPr>
              <a:t>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Over modulation</a:t>
            </a:r>
            <a:r>
              <a:rPr lang="en-US" sz="1200" kern="1200" baseline="0" dirty="0" smtClean="0">
                <a:solidFill>
                  <a:schemeClr val="tx1"/>
                </a:solidFill>
                <a:effectLst/>
                <a:latin typeface="+mn-lt"/>
                <a:ea typeface="+mn-ea"/>
                <a:cs typeface="+mn-cs"/>
              </a:rPr>
              <a:t> if m&gt;1</a:t>
            </a:r>
            <a:r>
              <a:rPr lang="en-US" sz="1200" kern="1200" dirty="0" smtClean="0">
                <a:solidFill>
                  <a:schemeClr val="tx1"/>
                </a:solidFill>
                <a:effectLst/>
                <a:latin typeface="+mn-lt"/>
                <a:ea typeface="+mn-ea"/>
                <a:cs typeface="+mn-cs"/>
              </a:rPr>
              <a:t>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Perfect </a:t>
            </a:r>
            <a:r>
              <a:rPr lang="en-US" sz="1200" kern="1200" smtClean="0">
                <a:solidFill>
                  <a:schemeClr val="tx1"/>
                </a:solidFill>
                <a:effectLst/>
                <a:latin typeface="+mn-lt"/>
                <a:ea typeface="+mn-ea"/>
                <a:cs typeface="+mn-cs"/>
              </a:rPr>
              <a:t>modulation</a:t>
            </a:r>
            <a:r>
              <a:rPr lang="en-US" sz="1200" kern="1200" baseline="0" smtClean="0">
                <a:solidFill>
                  <a:schemeClr val="tx1"/>
                </a:solidFill>
                <a:effectLst/>
                <a:latin typeface="+mn-lt"/>
                <a:ea typeface="+mn-ea"/>
                <a:cs typeface="+mn-cs"/>
              </a:rPr>
              <a:t> if m=1</a:t>
            </a:r>
            <a:r>
              <a:rPr lang="en-US" sz="1200" kern="120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To obtain the original information, modulation index should always be less than or equal to one.  </a:t>
            </a:r>
            <a:endParaRPr lang="en-IN" sz="1200" kern="1200" dirty="0" smtClean="0">
              <a:solidFill>
                <a:schemeClr val="tx1"/>
              </a:solidFill>
              <a:effectLst/>
              <a:latin typeface="+mn-lt"/>
              <a:ea typeface="+mn-ea"/>
              <a:cs typeface="+mn-cs"/>
            </a:endParaRPr>
          </a:p>
          <a:p>
            <a:endParaRPr lang="en-IN" dirty="0" smtClean="0"/>
          </a:p>
          <a:p>
            <a:endParaRPr lang="en-IN" dirty="0" smtClean="0"/>
          </a:p>
          <a:p>
            <a:endParaRPr lang="en-IN" dirty="0"/>
          </a:p>
        </p:txBody>
      </p:sp>
      <p:sp>
        <p:nvSpPr>
          <p:cNvPr id="4" name="Slide Number Placeholder 3"/>
          <p:cNvSpPr>
            <a:spLocks noGrp="1"/>
          </p:cNvSpPr>
          <p:nvPr>
            <p:ph type="sldNum" sz="quarter" idx="10"/>
          </p:nvPr>
        </p:nvSpPr>
        <p:spPr/>
        <p:txBody>
          <a:bodyPr/>
          <a:lstStyle/>
          <a:p>
            <a:fld id="{68A75D01-23B7-41E6-A0E8-AA1EABC519ED}" type="slidenum">
              <a:rPr lang="en-US" smtClean="0"/>
              <a:t>12</a:t>
            </a:fld>
            <a:endParaRPr lang="en-US"/>
          </a:p>
        </p:txBody>
      </p:sp>
    </p:spTree>
    <p:extLst>
      <p:ext uri="{BB962C8B-B14F-4D97-AF65-F5344CB8AC3E}">
        <p14:creationId xmlns:p14="http://schemas.microsoft.com/office/powerpoint/2010/main" val="2885446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sz="1200" dirty="0" smtClean="0"/>
              <a:t>The spectrum of AM consists</a:t>
            </a:r>
            <a:r>
              <a:rPr lang="en-US" altLang="en-US" sz="1200" baseline="0" dirty="0" smtClean="0"/>
              <a:t> </a:t>
            </a:r>
            <a:r>
              <a:rPr lang="en-US" altLang="en-US" sz="1200" dirty="0" smtClean="0"/>
              <a:t>of three frequency components, one at fc and other two at  f</a:t>
            </a:r>
            <a:r>
              <a:rPr lang="en-US" altLang="en-US" sz="1200" baseline="-25000" dirty="0" smtClean="0"/>
              <a:t>c</a:t>
            </a:r>
            <a:r>
              <a:rPr lang="en-US" altLang="en-US" sz="1200" dirty="0" smtClean="0"/>
              <a:t>+ </a:t>
            </a:r>
            <a:r>
              <a:rPr lang="en-US" altLang="en-US" sz="1200" dirty="0" err="1" smtClean="0"/>
              <a:t>f</a:t>
            </a:r>
            <a:r>
              <a:rPr lang="en-US" altLang="en-US" sz="1200" baseline="-25000" dirty="0" err="1" smtClean="0"/>
              <a:t>m</a:t>
            </a:r>
            <a:r>
              <a:rPr lang="en-US" altLang="en-US" sz="1200" dirty="0" smtClean="0"/>
              <a:t> , f</a:t>
            </a:r>
            <a:r>
              <a:rPr lang="en-US" altLang="en-US" sz="1200" baseline="-25000" dirty="0" smtClean="0"/>
              <a:t>c</a:t>
            </a:r>
            <a:r>
              <a:rPr lang="en-US" altLang="en-US" sz="1200" dirty="0" smtClean="0"/>
              <a:t>- f</a:t>
            </a:r>
            <a:r>
              <a:rPr lang="en-US" altLang="en-US" sz="1200" baseline="-25000" dirty="0" smtClean="0"/>
              <a:t>m</a:t>
            </a:r>
            <a:r>
              <a:rPr lang="en-US" altLang="en-US" sz="1200" dirty="0" smtClean="0"/>
              <a:t>.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sz="1200" dirty="0" smtClean="0"/>
              <a:t>The frequencies f</a:t>
            </a:r>
            <a:r>
              <a:rPr lang="en-US" altLang="en-US" sz="1200" baseline="-25000" dirty="0" smtClean="0"/>
              <a:t>c</a:t>
            </a:r>
            <a:r>
              <a:rPr lang="en-US" altLang="en-US" sz="1200" dirty="0" smtClean="0"/>
              <a:t>+ </a:t>
            </a:r>
            <a:r>
              <a:rPr lang="en-US" altLang="en-US" sz="1200" dirty="0" err="1" smtClean="0"/>
              <a:t>f</a:t>
            </a:r>
            <a:r>
              <a:rPr lang="en-US" altLang="en-US" sz="1200" baseline="-25000" dirty="0" err="1" smtClean="0"/>
              <a:t>m</a:t>
            </a:r>
            <a:r>
              <a:rPr lang="en-US" altLang="en-US" sz="1200" dirty="0" smtClean="0"/>
              <a:t> and f</a:t>
            </a:r>
            <a:r>
              <a:rPr lang="en-US" altLang="en-US" sz="1200" baseline="-25000" dirty="0" smtClean="0"/>
              <a:t>c</a:t>
            </a:r>
            <a:r>
              <a:rPr lang="en-US" altLang="en-US" sz="1200" dirty="0" smtClean="0"/>
              <a:t>- </a:t>
            </a:r>
            <a:r>
              <a:rPr lang="en-US" altLang="en-US" sz="1200" dirty="0" err="1" smtClean="0"/>
              <a:t>f</a:t>
            </a:r>
            <a:r>
              <a:rPr lang="en-US" altLang="en-US" sz="1200" baseline="-25000" dirty="0" err="1" smtClean="0"/>
              <a:t>m</a:t>
            </a:r>
            <a:r>
              <a:rPr lang="en-US" altLang="en-US" sz="1200" dirty="0" smtClean="0"/>
              <a:t> are known as sideband frequencies.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sz="1200" dirty="0" smtClean="0"/>
              <a:t>f</a:t>
            </a:r>
            <a:r>
              <a:rPr lang="en-US" altLang="en-US" sz="1200" baseline="-25000" dirty="0" smtClean="0"/>
              <a:t>c</a:t>
            </a:r>
            <a:r>
              <a:rPr lang="en-US" altLang="en-US" sz="1200" dirty="0" smtClean="0"/>
              <a:t>+ </a:t>
            </a:r>
            <a:r>
              <a:rPr lang="en-US" altLang="en-US" sz="1200" dirty="0" err="1" smtClean="0"/>
              <a:t>f</a:t>
            </a:r>
            <a:r>
              <a:rPr lang="en-US" altLang="en-US" sz="1200" baseline="-25000" dirty="0" err="1" smtClean="0"/>
              <a:t>m</a:t>
            </a:r>
            <a:r>
              <a:rPr lang="en-US" altLang="en-US" sz="1200" dirty="0" smtClean="0"/>
              <a:t> is known as upper sideband frequency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sz="1200" dirty="0" smtClean="0"/>
              <a:t> f</a:t>
            </a:r>
            <a:r>
              <a:rPr lang="en-US" altLang="en-US" sz="1200" baseline="-25000" dirty="0" smtClean="0"/>
              <a:t>c</a:t>
            </a:r>
            <a:r>
              <a:rPr lang="en-US" altLang="en-US" sz="1200" dirty="0" smtClean="0"/>
              <a:t>- </a:t>
            </a:r>
            <a:r>
              <a:rPr lang="en-US" altLang="en-US" sz="1200" dirty="0" err="1" smtClean="0"/>
              <a:t>f</a:t>
            </a:r>
            <a:r>
              <a:rPr lang="en-US" altLang="en-US" sz="1200" baseline="-25000" dirty="0" err="1" smtClean="0"/>
              <a:t>m</a:t>
            </a:r>
            <a:r>
              <a:rPr lang="en-US" altLang="en-US" sz="1200" dirty="0" err="1" smtClean="0"/>
              <a:t>is</a:t>
            </a:r>
            <a:r>
              <a:rPr lang="en-US" altLang="en-US" sz="1200" dirty="0" smtClean="0"/>
              <a:t>  known as lower sideband frequency .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sz="1200" dirty="0" smtClean="0"/>
              <a:t>The separation between these two frequencies is defined as </a:t>
            </a:r>
            <a:r>
              <a:rPr lang="en-US" altLang="en-US" sz="1200" b="1" dirty="0" smtClean="0"/>
              <a:t>bandwidth</a:t>
            </a:r>
            <a:r>
              <a:rPr lang="en-US" altLang="en-US" sz="1200" dirty="0" smtClean="0"/>
              <a:t> of AM signal.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sz="1200" dirty="0" smtClean="0"/>
              <a:t>Therefore the </a:t>
            </a:r>
            <a:r>
              <a:rPr lang="en-US" altLang="en-US" sz="1200" b="1" dirty="0" smtClean="0"/>
              <a:t>bandwidth</a:t>
            </a:r>
            <a:r>
              <a:rPr lang="en-US" altLang="en-US" sz="1200" dirty="0" smtClean="0"/>
              <a:t> of AM signal is </a:t>
            </a:r>
            <a:r>
              <a:rPr lang="en-US" altLang="en-US" sz="1200" b="1" dirty="0" smtClean="0"/>
              <a:t>2f</a:t>
            </a:r>
            <a:r>
              <a:rPr lang="en-US" altLang="en-US" sz="1200" b="1" baseline="-25000" dirty="0" smtClean="0"/>
              <a:t>m</a:t>
            </a:r>
            <a:r>
              <a:rPr lang="en-US" altLang="en-US" sz="1200" b="1" dirty="0" smtClean="0"/>
              <a:t>.</a:t>
            </a:r>
            <a:r>
              <a:rPr lang="en-US" altLang="en-US" sz="1200" dirty="0" smtClean="0"/>
              <a:t> </a:t>
            </a:r>
          </a:p>
          <a:p>
            <a:endParaRPr lang="en-IN" dirty="0"/>
          </a:p>
        </p:txBody>
      </p:sp>
      <p:sp>
        <p:nvSpPr>
          <p:cNvPr id="4" name="Slide Number Placeholder 3"/>
          <p:cNvSpPr>
            <a:spLocks noGrp="1"/>
          </p:cNvSpPr>
          <p:nvPr>
            <p:ph type="sldNum" sz="quarter" idx="10"/>
          </p:nvPr>
        </p:nvSpPr>
        <p:spPr/>
        <p:txBody>
          <a:bodyPr/>
          <a:lstStyle/>
          <a:p>
            <a:fld id="{68A75D01-23B7-41E6-A0E8-AA1EABC519ED}" type="slidenum">
              <a:rPr lang="en-US" smtClean="0"/>
              <a:t>13</a:t>
            </a:fld>
            <a:endParaRPr lang="en-US"/>
          </a:p>
        </p:txBody>
      </p:sp>
    </p:spTree>
    <p:extLst>
      <p:ext uri="{BB962C8B-B14F-4D97-AF65-F5344CB8AC3E}">
        <p14:creationId xmlns:p14="http://schemas.microsoft.com/office/powerpoint/2010/main" val="2438833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indent="-171450">
                  <a:lnSpc>
                    <a:spcPct val="80000"/>
                  </a:lnSpc>
                  <a:buFont typeface="Arial" panose="020B0604020202020204" pitchFamily="34" charset="0"/>
                  <a:buChar char="•"/>
                </a:pPr>
                <a:r>
                  <a:rPr lang="en-US" altLang="en-US" sz="1200" dirty="0" smtClean="0"/>
                  <a:t>The total power required to transmit AM signal (</a:t>
                </a:r>
                <a:r>
                  <a:rPr lang="en-US" altLang="en-US" sz="1200" i="1" dirty="0" smtClean="0"/>
                  <a:t> P</a:t>
                </a:r>
                <a:r>
                  <a:rPr lang="en-US" altLang="en-US" sz="1200" i="1" baseline="-25000" dirty="0" smtClean="0"/>
                  <a:t>T</a:t>
                </a:r>
                <a:r>
                  <a:rPr lang="en-US" altLang="en-US" sz="1200" i="1" dirty="0" smtClean="0"/>
                  <a:t> </a:t>
                </a:r>
                <a:r>
                  <a:rPr lang="en-US" altLang="en-US" sz="1200" dirty="0" smtClean="0"/>
                  <a:t>) is sum of power required to transmit carrier signal ( </a:t>
                </a:r>
                <a:r>
                  <a:rPr lang="en-US" altLang="en-US" sz="1200" i="1" dirty="0" smtClean="0"/>
                  <a:t>P</a:t>
                </a:r>
                <a:r>
                  <a:rPr lang="en-US" altLang="en-US" sz="1200" i="1" baseline="-25000" dirty="0" smtClean="0"/>
                  <a:t>C</a:t>
                </a:r>
                <a:r>
                  <a:rPr lang="en-US" altLang="en-US" sz="1200" dirty="0" smtClean="0"/>
                  <a:t> ) and power required to transmit side band signals(</a:t>
                </a:r>
                <a14:m>
                  <m:oMath xmlns:m="http://schemas.openxmlformats.org/officeDocument/2006/math">
                    <m:sSub>
                      <m:sSubPr>
                        <m:ctrlPr>
                          <a:rPr lang="en-US" altLang="en-US" sz="1200" i="1" smtClean="0">
                            <a:latin typeface="Cambria Math"/>
                          </a:rPr>
                        </m:ctrlPr>
                      </m:sSubPr>
                      <m:e>
                        <m:r>
                          <a:rPr lang="en-US" altLang="en-US" sz="1200" b="0" i="1" smtClean="0">
                            <a:latin typeface="Cambria Math"/>
                          </a:rPr>
                          <m:t>𝑃</m:t>
                        </m:r>
                      </m:e>
                      <m:sub>
                        <m:r>
                          <a:rPr lang="en-US" altLang="en-US" sz="1200" b="0" i="1" smtClean="0">
                            <a:latin typeface="Cambria Math"/>
                          </a:rPr>
                          <m:t>𝑇𝑆𝐵</m:t>
                        </m:r>
                      </m:sub>
                    </m:sSub>
                  </m:oMath>
                </a14:m>
                <a:r>
                  <a:rPr lang="en-US" altLang="en-US" sz="1200" dirty="0" smtClean="0"/>
                  <a:t>)</a:t>
                </a:r>
              </a:p>
              <a:p>
                <a:pPr>
                  <a:lnSpc>
                    <a:spcPct val="80000"/>
                  </a:lnSpc>
                  <a:buFont typeface="Wingdings" pitchFamily="2" charset="2"/>
                  <a:buNone/>
                </a:pPr>
                <a:r>
                  <a:rPr lang="en-US" altLang="en-US" sz="1200" dirty="0" smtClean="0"/>
                  <a:t>            </a:t>
                </a:r>
              </a:p>
              <a:p>
                <a:pPr marL="171450" indent="-171450">
                  <a:lnSpc>
                    <a:spcPct val="80000"/>
                  </a:lnSpc>
                  <a:buFont typeface="Arial" panose="020B0604020202020204" pitchFamily="34" charset="0"/>
                  <a:buChar char="•"/>
                </a:pPr>
                <a:r>
                  <a:rPr lang="en-US" altLang="en-US" sz="1200" dirty="0" smtClean="0"/>
                  <a:t>P</a:t>
                </a:r>
                <a:r>
                  <a:rPr lang="en-US" altLang="en-US" sz="1200" baseline="-25000" dirty="0" smtClean="0"/>
                  <a:t>T</a:t>
                </a:r>
                <a:r>
                  <a:rPr lang="en-US" altLang="en-US" sz="1200" dirty="0" smtClean="0"/>
                  <a:t> = P</a:t>
                </a:r>
                <a:r>
                  <a:rPr lang="en-US" altLang="en-US" sz="1200" baseline="-25000" dirty="0" smtClean="0"/>
                  <a:t>C</a:t>
                </a:r>
                <a:r>
                  <a:rPr lang="en-US" altLang="en-US" sz="1200" dirty="0" smtClean="0"/>
                  <a:t> + P</a:t>
                </a:r>
                <a:r>
                  <a:rPr lang="en-US" altLang="en-US" sz="1200" baseline="-25000" dirty="0" smtClean="0"/>
                  <a:t>TSB</a:t>
                </a:r>
                <a:r>
                  <a:rPr lang="en-US" altLang="en-US" sz="1200" dirty="0" smtClean="0"/>
                  <a:t>  </a:t>
                </a:r>
                <a:r>
                  <a:rPr lang="en-US" altLang="en-US" sz="1200" b="1" dirty="0" smtClean="0"/>
                  <a:t>=  P</a:t>
                </a:r>
                <a:r>
                  <a:rPr lang="en-US" altLang="en-US" sz="1200" b="1" baseline="-25000" dirty="0" smtClean="0"/>
                  <a:t>C</a:t>
                </a:r>
                <a:r>
                  <a:rPr lang="en-US" altLang="en-US" sz="1200" b="1" dirty="0" smtClean="0"/>
                  <a:t>  { 1 +( m</a:t>
                </a:r>
                <a:r>
                  <a:rPr lang="en-US" altLang="en-US" sz="1200" b="1" baseline="30000" dirty="0" smtClean="0"/>
                  <a:t>2</a:t>
                </a:r>
                <a:r>
                  <a:rPr lang="en-US" altLang="en-US" sz="1200" b="1" dirty="0" smtClean="0"/>
                  <a:t>/2) }</a:t>
                </a:r>
              </a:p>
              <a:p>
                <a:pPr marL="171450" indent="-171450">
                  <a:buFont typeface="Arial" panose="020B0604020202020204" pitchFamily="34" charset="0"/>
                  <a:buChar char="•"/>
                </a:pPr>
                <a:r>
                  <a:rPr lang="en-US" altLang="en-US" sz="1200" dirty="0" smtClean="0"/>
                  <a:t>For 100% modulation : m = 1,   P</a:t>
                </a:r>
                <a:r>
                  <a:rPr lang="en-US" altLang="en-US" sz="1200" baseline="-25000" dirty="0" smtClean="0"/>
                  <a:t>C</a:t>
                </a:r>
                <a:r>
                  <a:rPr lang="en-US" altLang="en-US" sz="1200" dirty="0" smtClean="0"/>
                  <a:t>  =  66.66%P</a:t>
                </a:r>
                <a:r>
                  <a:rPr lang="en-US" altLang="en-US" sz="1200" baseline="-25000" dirty="0" smtClean="0"/>
                  <a:t>T</a:t>
                </a:r>
                <a:r>
                  <a:rPr lang="en-US" altLang="en-US" sz="1200" dirty="0" smtClean="0"/>
                  <a:t> </a:t>
                </a:r>
              </a:p>
              <a:p>
                <a:pPr>
                  <a:buFont typeface="Wingdings" pitchFamily="2" charset="2"/>
                  <a:buNone/>
                </a:pPr>
                <a:r>
                  <a:rPr lang="en-US" altLang="en-US" sz="1200" dirty="0" smtClean="0"/>
                  <a:t>    i.e. 66.66% of total power is wasted in transmitting carrier signal. </a:t>
                </a:r>
              </a:p>
              <a:p>
                <a:pPr>
                  <a:buFont typeface="Wingdings" pitchFamily="2" charset="2"/>
                  <a:buNone/>
                </a:pPr>
                <a:endParaRPr lang="en-US" altLang="en-US" sz="120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sz="1200" b="0" dirty="0" smtClean="0"/>
                  <a:t>For</a:t>
                </a:r>
                <a:r>
                  <a:rPr lang="en-US" altLang="en-US" sz="1200" b="0" baseline="0" dirty="0" smtClean="0"/>
                  <a:t> current, </a:t>
                </a:r>
                <a:r>
                  <a:rPr lang="en-US" altLang="en-US" sz="1200" dirty="0" smtClean="0"/>
                  <a:t>‘I</a:t>
                </a:r>
                <a:r>
                  <a:rPr lang="en-US" altLang="en-US" sz="1200" baseline="-25000" dirty="0" smtClean="0"/>
                  <a:t>T</a:t>
                </a:r>
                <a:r>
                  <a:rPr lang="en-US" altLang="en-US" sz="1200" dirty="0" smtClean="0"/>
                  <a:t>’ is the current with modulation , ‘I</a:t>
                </a:r>
                <a:r>
                  <a:rPr lang="en-US" altLang="en-US" sz="1200" baseline="-25000" dirty="0" smtClean="0"/>
                  <a:t>C</a:t>
                </a:r>
                <a:r>
                  <a:rPr lang="en-US" altLang="en-US" sz="1200" dirty="0" smtClean="0"/>
                  <a:t>’ is the current without modulation</a:t>
                </a:r>
                <a:endParaRPr lang="en-IN" dirty="0" smtClean="0"/>
              </a:p>
              <a:p>
                <a:pPr marL="171450" indent="-171450">
                  <a:buFont typeface="Arial" panose="020B0604020202020204" pitchFamily="34" charset="0"/>
                  <a:buChar char="•"/>
                </a:pPr>
                <a:endParaRPr lang="en-US" altLang="en-US" sz="1200" b="0" dirty="0" smtClean="0"/>
              </a:p>
              <a:p>
                <a:pPr marL="171450" indent="-171450">
                  <a:buFont typeface="Arial" panose="020B0604020202020204" pitchFamily="34" charset="0"/>
                  <a:buChar char="•"/>
                </a:pPr>
                <a:endParaRPr lang="en-US" altLang="en-US" sz="1200" b="1" dirty="0" smtClean="0"/>
              </a:p>
              <a:p>
                <a:endParaRPr lang="en-US" altLang="en-US" sz="1200" dirty="0" smtClean="0"/>
              </a:p>
              <a:p>
                <a:pPr>
                  <a:lnSpc>
                    <a:spcPct val="80000"/>
                  </a:lnSpc>
                  <a:buFont typeface="Wingdings" pitchFamily="2" charset="2"/>
                  <a:buNone/>
                </a:pPr>
                <a:endParaRPr lang="en-US" altLang="en-US" sz="1200" dirty="0" smtClean="0"/>
              </a:p>
              <a:p>
                <a:endParaRPr lang="en-IN" dirty="0"/>
              </a:p>
            </p:txBody>
          </p:sp>
        </mc:Choice>
        <mc:Fallback xmlns="">
          <p:sp>
            <p:nvSpPr>
              <p:cNvPr id="3" name="Notes Placeholder 2"/>
              <p:cNvSpPr>
                <a:spLocks noGrp="1"/>
              </p:cNvSpPr>
              <p:nvPr>
                <p:ph type="body" idx="1"/>
              </p:nvPr>
            </p:nvSpPr>
            <p:spPr/>
            <p:txBody>
              <a:bodyPr/>
              <a:lstStyle/>
              <a:p>
                <a:pPr marL="171450" indent="-171450">
                  <a:lnSpc>
                    <a:spcPct val="80000"/>
                  </a:lnSpc>
                  <a:buFont typeface="Arial" panose="020B0604020202020204" pitchFamily="34" charset="0"/>
                  <a:buChar char="•"/>
                </a:pPr>
                <a:r>
                  <a:rPr lang="en-US" altLang="en-US" sz="1200" dirty="0" smtClean="0"/>
                  <a:t>The total power required to transmit AM signal (</a:t>
                </a:r>
                <a:r>
                  <a:rPr lang="en-US" altLang="en-US" sz="1200" i="1" dirty="0" smtClean="0"/>
                  <a:t> P</a:t>
                </a:r>
                <a:r>
                  <a:rPr lang="en-US" altLang="en-US" sz="1200" i="1" baseline="-25000" dirty="0" smtClean="0"/>
                  <a:t>T</a:t>
                </a:r>
                <a:r>
                  <a:rPr lang="en-US" altLang="en-US" sz="1200" i="1" dirty="0" smtClean="0"/>
                  <a:t> </a:t>
                </a:r>
                <a:r>
                  <a:rPr lang="en-US" altLang="en-US" sz="1200" dirty="0" smtClean="0"/>
                  <a:t>) is sum of power required to transmit carrier signal ( </a:t>
                </a:r>
                <a:r>
                  <a:rPr lang="en-US" altLang="en-US" sz="1200" i="1" dirty="0" smtClean="0"/>
                  <a:t>P</a:t>
                </a:r>
                <a:r>
                  <a:rPr lang="en-US" altLang="en-US" sz="1200" i="1" baseline="-25000" dirty="0" smtClean="0"/>
                  <a:t>C</a:t>
                </a:r>
                <a:r>
                  <a:rPr lang="en-US" altLang="en-US" sz="1200" dirty="0" smtClean="0"/>
                  <a:t> ) and power required to transmit side band signals(</a:t>
                </a:r>
                <a:r>
                  <a:rPr lang="en-US" altLang="en-US" sz="1200" b="0" i="0" smtClean="0">
                    <a:latin typeface="Cambria Math"/>
                  </a:rPr>
                  <a:t>𝑃_𝑇𝑆𝐵</a:t>
                </a:r>
                <a:r>
                  <a:rPr lang="en-US" altLang="en-US" sz="1200" dirty="0" smtClean="0"/>
                  <a:t>)</a:t>
                </a:r>
              </a:p>
              <a:p>
                <a:pPr>
                  <a:lnSpc>
                    <a:spcPct val="80000"/>
                  </a:lnSpc>
                  <a:buFont typeface="Wingdings" pitchFamily="2" charset="2"/>
                  <a:buNone/>
                </a:pPr>
                <a:r>
                  <a:rPr lang="en-US" altLang="en-US" sz="1200" dirty="0" smtClean="0"/>
                  <a:t>            </a:t>
                </a:r>
              </a:p>
              <a:p>
                <a:pPr marL="171450" indent="-171450">
                  <a:lnSpc>
                    <a:spcPct val="80000"/>
                  </a:lnSpc>
                  <a:buFont typeface="Arial" panose="020B0604020202020204" pitchFamily="34" charset="0"/>
                  <a:buChar char="•"/>
                </a:pPr>
                <a:r>
                  <a:rPr lang="en-US" altLang="en-US" sz="1200" dirty="0" smtClean="0"/>
                  <a:t>P</a:t>
                </a:r>
                <a:r>
                  <a:rPr lang="en-US" altLang="en-US" sz="1200" baseline="-25000" dirty="0" smtClean="0"/>
                  <a:t>T</a:t>
                </a:r>
                <a:r>
                  <a:rPr lang="en-US" altLang="en-US" sz="1200" dirty="0" smtClean="0"/>
                  <a:t> = P</a:t>
                </a:r>
                <a:r>
                  <a:rPr lang="en-US" altLang="en-US" sz="1200" baseline="-25000" dirty="0" smtClean="0"/>
                  <a:t>C</a:t>
                </a:r>
                <a:r>
                  <a:rPr lang="en-US" altLang="en-US" sz="1200" dirty="0" smtClean="0"/>
                  <a:t> + P</a:t>
                </a:r>
                <a:r>
                  <a:rPr lang="en-US" altLang="en-US" sz="1200" baseline="-25000" dirty="0" smtClean="0"/>
                  <a:t>TSB</a:t>
                </a:r>
                <a:r>
                  <a:rPr lang="en-US" altLang="en-US" sz="1200" dirty="0" smtClean="0"/>
                  <a:t>  </a:t>
                </a:r>
                <a:r>
                  <a:rPr lang="en-US" altLang="en-US" sz="1200" b="1" dirty="0" smtClean="0"/>
                  <a:t>=  P</a:t>
                </a:r>
                <a:r>
                  <a:rPr lang="en-US" altLang="en-US" sz="1200" b="1" baseline="-25000" dirty="0" smtClean="0"/>
                  <a:t>C</a:t>
                </a:r>
                <a:r>
                  <a:rPr lang="en-US" altLang="en-US" sz="1200" b="1" dirty="0" smtClean="0"/>
                  <a:t>  { 1 +( m</a:t>
                </a:r>
                <a:r>
                  <a:rPr lang="en-US" altLang="en-US" sz="1200" b="1" baseline="30000" dirty="0" smtClean="0"/>
                  <a:t>2</a:t>
                </a:r>
                <a:r>
                  <a:rPr lang="en-US" altLang="en-US" sz="1200" b="1" dirty="0" smtClean="0"/>
                  <a:t>/2) }</a:t>
                </a:r>
              </a:p>
              <a:p>
                <a:pPr marL="171450" indent="-171450">
                  <a:buFont typeface="Arial" panose="020B0604020202020204" pitchFamily="34" charset="0"/>
                  <a:buChar char="•"/>
                </a:pPr>
                <a:r>
                  <a:rPr lang="en-US" altLang="en-US" sz="1200" dirty="0" smtClean="0"/>
                  <a:t>For 100% modulation : m = 1,   P</a:t>
                </a:r>
                <a:r>
                  <a:rPr lang="en-US" altLang="en-US" sz="1200" baseline="-25000" dirty="0" smtClean="0"/>
                  <a:t>C</a:t>
                </a:r>
                <a:r>
                  <a:rPr lang="en-US" altLang="en-US" sz="1200" dirty="0" smtClean="0"/>
                  <a:t>  =  66.66%P</a:t>
                </a:r>
                <a:r>
                  <a:rPr lang="en-US" altLang="en-US" sz="1200" baseline="-25000" dirty="0" smtClean="0"/>
                  <a:t>T</a:t>
                </a:r>
                <a:r>
                  <a:rPr lang="en-US" altLang="en-US" sz="1200" dirty="0" smtClean="0"/>
                  <a:t> </a:t>
                </a:r>
              </a:p>
              <a:p>
                <a:pPr>
                  <a:buFont typeface="Wingdings" pitchFamily="2" charset="2"/>
                  <a:buNone/>
                </a:pPr>
                <a:r>
                  <a:rPr lang="en-US" altLang="en-US" sz="1200" dirty="0" smtClean="0"/>
                  <a:t>    i.e. 66.66% of total power is wasted in transmitting carrier signal.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sz="1200" b="0" dirty="0" smtClean="0"/>
                  <a:t>For</a:t>
                </a:r>
                <a:r>
                  <a:rPr lang="en-US" altLang="en-US" sz="1200" b="0" baseline="0" dirty="0" smtClean="0"/>
                  <a:t> current, </a:t>
                </a:r>
                <a:r>
                  <a:rPr lang="en-US" altLang="en-US" sz="1200" dirty="0" smtClean="0"/>
                  <a:t>‘I</a:t>
                </a:r>
                <a:r>
                  <a:rPr lang="en-US" altLang="en-US" sz="1200" baseline="-25000" dirty="0" smtClean="0"/>
                  <a:t>T</a:t>
                </a:r>
                <a:r>
                  <a:rPr lang="en-US" altLang="en-US" sz="1200" dirty="0" smtClean="0"/>
                  <a:t>’ is the current with modulation , ‘I</a:t>
                </a:r>
                <a:r>
                  <a:rPr lang="en-US" altLang="en-US" sz="1200" baseline="-25000" dirty="0" smtClean="0"/>
                  <a:t>C</a:t>
                </a:r>
                <a:r>
                  <a:rPr lang="en-US" altLang="en-US" sz="1200" dirty="0" smtClean="0"/>
                  <a:t>’ is the current without modulation</a:t>
                </a:r>
                <a:endParaRPr lang="en-IN" dirty="0" smtClean="0"/>
              </a:p>
              <a:p>
                <a:pPr marL="171450" indent="-171450">
                  <a:buFont typeface="Arial" panose="020B0604020202020204" pitchFamily="34" charset="0"/>
                  <a:buChar char="•"/>
                </a:pPr>
                <a:endParaRPr lang="en-US" altLang="en-US" sz="1200" b="0" dirty="0" smtClean="0"/>
              </a:p>
              <a:p>
                <a:pPr marL="171450" indent="-171450">
                  <a:buFont typeface="Arial" panose="020B0604020202020204" pitchFamily="34" charset="0"/>
                  <a:buChar char="•"/>
                </a:pPr>
                <a:endParaRPr lang="en-US" altLang="en-US" sz="1200" b="1" dirty="0" smtClean="0"/>
              </a:p>
              <a:p>
                <a:endParaRPr lang="en-US" altLang="en-US" sz="1200" dirty="0" smtClean="0"/>
              </a:p>
              <a:p>
                <a:pPr>
                  <a:lnSpc>
                    <a:spcPct val="80000"/>
                  </a:lnSpc>
                  <a:buFont typeface="Wingdings" pitchFamily="2" charset="2"/>
                  <a:buNone/>
                </a:pPr>
                <a:endParaRPr lang="en-US" altLang="en-US" sz="1200" dirty="0" smtClean="0"/>
              </a:p>
              <a:p>
                <a:endParaRPr lang="en-IN" dirty="0"/>
              </a:p>
            </p:txBody>
          </p:sp>
        </mc:Fallback>
      </mc:AlternateContent>
      <p:sp>
        <p:nvSpPr>
          <p:cNvPr id="4" name="Slide Number Placeholder 3"/>
          <p:cNvSpPr>
            <a:spLocks noGrp="1"/>
          </p:cNvSpPr>
          <p:nvPr>
            <p:ph type="sldNum" sz="quarter" idx="10"/>
          </p:nvPr>
        </p:nvSpPr>
        <p:spPr/>
        <p:txBody>
          <a:bodyPr/>
          <a:lstStyle/>
          <a:p>
            <a:fld id="{68A75D01-23B7-41E6-A0E8-AA1EABC519ED}" type="slidenum">
              <a:rPr lang="en-US" smtClean="0"/>
              <a:t>14</a:t>
            </a:fld>
            <a:endParaRPr lang="en-US"/>
          </a:p>
        </p:txBody>
      </p:sp>
    </p:spTree>
    <p:extLst>
      <p:ext uri="{BB962C8B-B14F-4D97-AF65-F5344CB8AC3E}">
        <p14:creationId xmlns:p14="http://schemas.microsoft.com/office/powerpoint/2010/main" val="358665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the carrier is modulated by several sine waves with different modulation indices m1, m2, </a:t>
            </a:r>
            <a:r>
              <a:rPr lang="en-US" baseline="0" smtClean="0"/>
              <a:t>m3  etc.</a:t>
            </a:r>
            <a:endParaRPr lang="en-US" dirty="0" smtClean="0"/>
          </a:p>
        </p:txBody>
      </p:sp>
      <p:sp>
        <p:nvSpPr>
          <p:cNvPr id="4" name="Slide Number Placeholder 3"/>
          <p:cNvSpPr>
            <a:spLocks noGrp="1"/>
          </p:cNvSpPr>
          <p:nvPr>
            <p:ph type="sldNum" sz="quarter" idx="10"/>
          </p:nvPr>
        </p:nvSpPr>
        <p:spPr/>
        <p:txBody>
          <a:bodyPr/>
          <a:lstStyle/>
          <a:p>
            <a:fld id="{68A75D01-23B7-41E6-A0E8-AA1EABC519ED}" type="slidenum">
              <a:rPr lang="en-US" smtClean="0"/>
              <a:t>15</a:t>
            </a:fld>
            <a:endParaRPr lang="en-US"/>
          </a:p>
        </p:txBody>
      </p:sp>
    </p:spTree>
    <p:extLst>
      <p:ext uri="{BB962C8B-B14F-4D97-AF65-F5344CB8AC3E}">
        <p14:creationId xmlns:p14="http://schemas.microsoft.com/office/powerpoint/2010/main" val="4271920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buFontTx/>
              <a:buChar char="•"/>
            </a:pPr>
            <a:r>
              <a:rPr lang="en-US" altLang="en-US" b="1" dirty="0" smtClean="0">
                <a:solidFill>
                  <a:srgbClr val="0000FF"/>
                </a:solidFill>
              </a:rPr>
              <a:t>DSB-FC</a:t>
            </a:r>
            <a:r>
              <a:rPr lang="en-US" altLang="en-US" b="1" baseline="0" dirty="0" smtClean="0">
                <a:solidFill>
                  <a:srgbClr val="0000FF"/>
                </a:solidFill>
              </a:rPr>
              <a:t> </a:t>
            </a:r>
            <a:r>
              <a:rPr lang="en-US" altLang="en-US" b="0" baseline="0" dirty="0" smtClean="0">
                <a:solidFill>
                  <a:srgbClr val="0000FF"/>
                </a:solidFill>
              </a:rPr>
              <a:t>Is conventional AM with carrier and 2 side bands.</a:t>
            </a:r>
            <a:endParaRPr lang="en-US" altLang="en-US" b="1" dirty="0" smtClean="0">
              <a:solidFill>
                <a:srgbClr val="0000FF"/>
              </a:solidFill>
            </a:endParaRPr>
          </a:p>
          <a:p>
            <a:pPr lvl="1" eaLnBrk="1" hangingPunct="1">
              <a:buFontTx/>
              <a:buChar char="•"/>
            </a:pPr>
            <a:r>
              <a:rPr lang="en-US" altLang="en-US" b="1" dirty="0" smtClean="0">
                <a:solidFill>
                  <a:srgbClr val="0000FF"/>
                </a:solidFill>
              </a:rPr>
              <a:t>DSB-SC</a:t>
            </a:r>
            <a:r>
              <a:rPr lang="en-US" altLang="en-US" dirty="0" smtClean="0">
                <a:solidFill>
                  <a:srgbClr val="0000FF"/>
                </a:solidFill>
              </a:rPr>
              <a:t> is obtained by eliminating carrier component. </a:t>
            </a:r>
          </a:p>
          <a:p>
            <a:pPr lvl="1" eaLnBrk="1" hangingPunct="1">
              <a:buFontTx/>
              <a:buChar char="•"/>
            </a:pPr>
            <a:r>
              <a:rPr lang="en-US" altLang="en-US" dirty="0" smtClean="0">
                <a:solidFill>
                  <a:srgbClr val="0000FF"/>
                </a:solidFill>
              </a:rPr>
              <a:t>Disadvantages are:</a:t>
            </a:r>
            <a:r>
              <a:rPr lang="en-US" altLang="en-US" baseline="0" dirty="0" smtClean="0">
                <a:solidFill>
                  <a:srgbClr val="0000FF"/>
                </a:solidFill>
              </a:rPr>
              <a:t> </a:t>
            </a:r>
            <a:r>
              <a:rPr lang="en-US" altLang="en-US" baseline="0" dirty="0" smtClean="0">
                <a:solidFill>
                  <a:srgbClr val="FF3300"/>
                </a:solidFill>
              </a:rPr>
              <a:t>l</a:t>
            </a:r>
            <a:r>
              <a:rPr lang="en-US" altLang="en-US" dirty="0" smtClean="0">
                <a:solidFill>
                  <a:srgbClr val="FF3300"/>
                </a:solidFill>
              </a:rPr>
              <a:t>ess information about the carrier will be delivered to the receiver,</a:t>
            </a:r>
            <a:r>
              <a:rPr lang="en-US" altLang="en-US" baseline="0" dirty="0" smtClean="0">
                <a:solidFill>
                  <a:srgbClr val="FF3300"/>
                </a:solidFill>
              </a:rPr>
              <a:t> </a:t>
            </a:r>
            <a:r>
              <a:rPr lang="en-US" altLang="en-US" dirty="0" smtClean="0">
                <a:solidFill>
                  <a:srgbClr val="FF3300"/>
                </a:solidFill>
              </a:rPr>
              <a:t>Needs a coherent carrier detector at receiver</a:t>
            </a:r>
          </a:p>
          <a:p>
            <a:pPr marL="457200" marR="0" lvl="1" indent="0" algn="l" defTabSz="914400" rtl="0" eaLnBrk="1" fontAlgn="auto" latinLnBrk="0" hangingPunct="1">
              <a:lnSpc>
                <a:spcPct val="100000"/>
              </a:lnSpc>
              <a:spcBef>
                <a:spcPts val="0"/>
              </a:spcBef>
              <a:spcAft>
                <a:spcPts val="0"/>
              </a:spcAft>
              <a:buClrTx/>
              <a:buSzTx/>
              <a:buFontTx/>
              <a:buChar char="•"/>
              <a:tabLst/>
              <a:defRPr/>
            </a:pPr>
            <a:r>
              <a:rPr lang="en-US" altLang="en-US" b="1" dirty="0" smtClean="0"/>
              <a:t> SSB-SC</a:t>
            </a:r>
            <a:r>
              <a:rPr lang="en-US" altLang="en-US" dirty="0" smtClean="0"/>
              <a:t> is</a:t>
            </a:r>
            <a:r>
              <a:rPr lang="en-US" altLang="en-US" baseline="0" dirty="0" smtClean="0"/>
              <a:t> a </a:t>
            </a:r>
            <a:r>
              <a:rPr lang="en-US" altLang="en-US" dirty="0" smtClean="0"/>
              <a:t>popular method ,</a:t>
            </a:r>
            <a:r>
              <a:rPr lang="en-US" altLang="en-US" baseline="0" dirty="0" smtClean="0"/>
              <a:t> where </a:t>
            </a:r>
            <a:r>
              <a:rPr lang="en-US" altLang="en-US" b="0" dirty="0" smtClean="0">
                <a:solidFill>
                  <a:srgbClr val="0000FF"/>
                </a:solidFill>
              </a:rPr>
              <a:t>BW</a:t>
            </a:r>
            <a:r>
              <a:rPr lang="en-US" altLang="en-US" dirty="0" smtClean="0">
                <a:solidFill>
                  <a:srgbClr val="0000FF"/>
                </a:solidFill>
              </a:rPr>
              <a:t> is </a:t>
            </a:r>
            <a:r>
              <a:rPr lang="en-US" altLang="en-US" i="0" dirty="0" smtClean="0">
                <a:solidFill>
                  <a:srgbClr val="0000FF"/>
                </a:solidFill>
              </a:rPr>
              <a:t>same</a:t>
            </a:r>
            <a:r>
              <a:rPr lang="en-US" altLang="en-US" dirty="0" smtClean="0">
                <a:solidFill>
                  <a:srgbClr val="0000FF"/>
                </a:solidFill>
              </a:rPr>
              <a:t> as that of the modulating signal. </a:t>
            </a:r>
            <a:r>
              <a:rPr lang="en-GB" altLang="zh-CN" b="0" dirty="0" smtClean="0">
                <a:ea typeface="宋体" pitchFamily="2" charset="-122"/>
              </a:rPr>
              <a:t>suppresses the carrier and one of the sidebands </a:t>
            </a:r>
            <a:endParaRPr lang="en-GB" b="0" dirty="0" smtClean="0"/>
          </a:p>
          <a:p>
            <a:pPr lvl="1" eaLnBrk="1" hangingPunct="1">
              <a:buFontTx/>
              <a:buChar char="•"/>
            </a:pPr>
            <a:r>
              <a:rPr lang="en-US" sz="1200" kern="1200" dirty="0" smtClean="0">
                <a:solidFill>
                  <a:schemeClr val="tx1"/>
                </a:solidFill>
                <a:effectLst/>
                <a:latin typeface="+mn-lt"/>
                <a:ea typeface="+mn-ea"/>
                <a:cs typeface="+mn-cs"/>
              </a:rPr>
              <a:t>In</a:t>
            </a:r>
            <a:r>
              <a:rPr lang="en-US" sz="120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VSB</a:t>
            </a:r>
            <a:r>
              <a:rPr lang="en-US" sz="1200" kern="1200" dirty="0" smtClean="0">
                <a:solidFill>
                  <a:schemeClr val="tx1"/>
                </a:solidFill>
                <a:effectLst/>
                <a:latin typeface="+mn-lt"/>
                <a:ea typeface="+mn-ea"/>
                <a:cs typeface="+mn-cs"/>
              </a:rPr>
              <a:t> AM system, one sideband is completely present, and a part (vestige) of other sideband is retained</a:t>
            </a:r>
            <a:endParaRPr lang="en-US" altLang="en-US" dirty="0" smtClean="0">
              <a:solidFill>
                <a:srgbClr val="FF3300"/>
              </a:solidFill>
            </a:endParaRPr>
          </a:p>
        </p:txBody>
      </p:sp>
      <p:sp>
        <p:nvSpPr>
          <p:cNvPr id="4" name="Slide Number Placeholder 3"/>
          <p:cNvSpPr>
            <a:spLocks noGrp="1"/>
          </p:cNvSpPr>
          <p:nvPr>
            <p:ph type="sldNum" sz="quarter" idx="10"/>
          </p:nvPr>
        </p:nvSpPr>
        <p:spPr/>
        <p:txBody>
          <a:bodyPr/>
          <a:lstStyle/>
          <a:p>
            <a:fld id="{68A75D01-23B7-41E6-A0E8-AA1EABC519ED}" type="slidenum">
              <a:rPr lang="en-US" smtClean="0"/>
              <a:t>18</a:t>
            </a:fld>
            <a:endParaRPr lang="en-US"/>
          </a:p>
        </p:txBody>
      </p:sp>
    </p:spTree>
    <p:extLst>
      <p:ext uri="{BB962C8B-B14F-4D97-AF65-F5344CB8AC3E}">
        <p14:creationId xmlns:p14="http://schemas.microsoft.com/office/powerpoint/2010/main" val="40117817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essentially a half wave rectifier with filter circuit, which allows only half of the alternating waveform through. The capacitor bypasses the high frequency carrier component and allows low frequency message signal to go to the output.  This demodulator is applicable only for AM-DSB and the main advantage of this form of AM demodulator is that it is very simple and cost effective. </a:t>
            </a: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8A75D01-23B7-41E6-A0E8-AA1EABC519ED}" type="slidenum">
              <a:rPr lang="en-US" smtClean="0"/>
              <a:t>20</a:t>
            </a:fld>
            <a:endParaRPr lang="en-US"/>
          </a:p>
        </p:txBody>
      </p:sp>
    </p:spTree>
    <p:extLst>
      <p:ext uri="{BB962C8B-B14F-4D97-AF65-F5344CB8AC3E}">
        <p14:creationId xmlns:p14="http://schemas.microsoft.com/office/powerpoint/2010/main" val="19487220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principle of operation of the </a:t>
            </a:r>
            <a:r>
              <a:rPr lang="en-IN" dirty="0" err="1" smtClean="0"/>
              <a:t>superheterodyne</a:t>
            </a:r>
            <a:r>
              <a:rPr lang="en-IN" dirty="0" smtClean="0"/>
              <a:t> receiver depends on the use of heterodyning</a:t>
            </a:r>
            <a:r>
              <a:rPr lang="en-IN" u="none" dirty="0" smtClean="0"/>
              <a:t> </a:t>
            </a:r>
            <a:r>
              <a:rPr lang="en-IN" dirty="0" smtClean="0"/>
              <a:t>or frequency mixing. The signal from the antenna is filtered sufficiently at least to reject the image frequency and are amplified. A local oscillator in the receiver produces a sine wave, which mixes with that signal, shifting it to a specific intermediate</a:t>
            </a:r>
            <a:r>
              <a:rPr lang="en-IN" baseline="0" dirty="0" smtClean="0"/>
              <a:t> frequency(IF), </a:t>
            </a:r>
            <a:r>
              <a:rPr lang="en-IN" dirty="0" smtClean="0"/>
              <a:t>usually a lower frequency. The IF signal is itself filtered and amplified and possibly processed in additional ways. The demodulator uses the IF signal rather than the original radio frequency to recreate a copy of the original information (such as audio).</a:t>
            </a:r>
          </a:p>
        </p:txBody>
      </p:sp>
      <p:sp>
        <p:nvSpPr>
          <p:cNvPr id="4" name="Slide Number Placeholder 3"/>
          <p:cNvSpPr>
            <a:spLocks noGrp="1"/>
          </p:cNvSpPr>
          <p:nvPr>
            <p:ph type="sldNum" sz="quarter" idx="10"/>
          </p:nvPr>
        </p:nvSpPr>
        <p:spPr/>
        <p:txBody>
          <a:bodyPr/>
          <a:lstStyle/>
          <a:p>
            <a:fld id="{68A75D01-23B7-41E6-A0E8-AA1EABC519ED}" type="slidenum">
              <a:rPr lang="en-US" smtClean="0"/>
              <a:t>21</a:t>
            </a:fld>
            <a:endParaRPr lang="en-US"/>
          </a:p>
        </p:txBody>
      </p:sp>
    </p:spTree>
    <p:extLst>
      <p:ext uri="{BB962C8B-B14F-4D97-AF65-F5344CB8AC3E}">
        <p14:creationId xmlns:p14="http://schemas.microsoft.com/office/powerpoint/2010/main" val="2021561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Communication is the process of transferring of information from one point to another by electronic means.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 Based on the type of the signal transmitted, communication can be of analog or digital. </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The analog communication involves transmitting of an analog signal such as music, video etc. from source to destination.</a:t>
            </a:r>
            <a:endParaRPr lang="en-IN" dirty="0" smtClean="0"/>
          </a:p>
          <a:p>
            <a:endParaRPr lang="en-US" dirty="0"/>
          </a:p>
        </p:txBody>
      </p:sp>
      <p:sp>
        <p:nvSpPr>
          <p:cNvPr id="4" name="Slide Number Placeholder 3"/>
          <p:cNvSpPr>
            <a:spLocks noGrp="1"/>
          </p:cNvSpPr>
          <p:nvPr>
            <p:ph type="sldNum" sz="quarter" idx="10"/>
          </p:nvPr>
        </p:nvSpPr>
        <p:spPr/>
        <p:txBody>
          <a:bodyPr/>
          <a:lstStyle/>
          <a:p>
            <a:fld id="{68A75D01-23B7-41E6-A0E8-AA1EABC519ED}" type="slidenum">
              <a:rPr lang="en-US" smtClean="0"/>
              <a:t>2</a:t>
            </a:fld>
            <a:endParaRPr lang="en-US" dirty="0"/>
          </a:p>
        </p:txBody>
      </p:sp>
    </p:spTree>
    <p:extLst>
      <p:ext uri="{BB962C8B-B14F-4D97-AF65-F5344CB8AC3E}">
        <p14:creationId xmlns:p14="http://schemas.microsoft.com/office/powerpoint/2010/main" val="1595854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A75D01-23B7-41E6-A0E8-AA1EABC519ED}" type="slidenum">
              <a:rPr lang="en-US" smtClean="0"/>
              <a:t>3</a:t>
            </a:fld>
            <a:endParaRPr lang="en-US" dirty="0"/>
          </a:p>
        </p:txBody>
      </p:sp>
    </p:spTree>
    <p:extLst>
      <p:ext uri="{BB962C8B-B14F-4D97-AF65-F5344CB8AC3E}">
        <p14:creationId xmlns:p14="http://schemas.microsoft.com/office/powerpoint/2010/main" val="1595854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Communication</a:t>
            </a:r>
            <a:r>
              <a:rPr lang="en-US" baseline="0" dirty="0" smtClean="0"/>
              <a:t> is defined as the process of t</a:t>
            </a:r>
            <a:r>
              <a:rPr lang="en-US" dirty="0" smtClean="0"/>
              <a:t>ransfer of information from one place to another.</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In general, communication can be either</a:t>
            </a:r>
            <a:r>
              <a:rPr lang="en-US" baseline="0" dirty="0" smtClean="0"/>
              <a:t> face to face or may be exchange of signals, text or it can takes place through electronic means such as telegraph, telephone, radio, TV, internet etc.</a:t>
            </a:r>
            <a:endParaRPr lang="en-US"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a:p>
            <a:pPr marL="171450" indent="-171450">
              <a:buFont typeface="Arial" panose="020B0604020202020204" pitchFamily="34" charset="0"/>
              <a:buChar char="•"/>
            </a:pPr>
            <a:endParaRPr lang="en-US"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68A75D01-23B7-41E6-A0E8-AA1EABC519ED}" type="slidenum">
              <a:rPr lang="en-US" smtClean="0"/>
              <a:t>4</a:t>
            </a:fld>
            <a:endParaRPr lang="en-US" dirty="0"/>
          </a:p>
        </p:txBody>
      </p:sp>
    </p:spTree>
    <p:extLst>
      <p:ext uri="{BB962C8B-B14F-4D97-AF65-F5344CB8AC3E}">
        <p14:creationId xmlns:p14="http://schemas.microsoft.com/office/powerpoint/2010/main" val="1595854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kern="1200" dirty="0" smtClean="0">
                <a:solidFill>
                  <a:schemeClr val="tx1"/>
                </a:solidFill>
                <a:effectLst/>
                <a:latin typeface="+mn-lt"/>
                <a:ea typeface="+mn-ea"/>
                <a:cs typeface="+mn-cs"/>
              </a:rPr>
              <a:t>Information Source: </a:t>
            </a:r>
            <a:r>
              <a:rPr lang="en-US" sz="1200" kern="1200" dirty="0" smtClean="0">
                <a:solidFill>
                  <a:schemeClr val="tx1"/>
                </a:solidFill>
                <a:effectLst/>
                <a:latin typeface="+mn-lt"/>
                <a:ea typeface="+mn-ea"/>
                <a:cs typeface="+mn-cs"/>
              </a:rPr>
              <a:t>Information can be continuous such as speech, music, picture etc. It</a:t>
            </a:r>
            <a:r>
              <a:rPr lang="en-US" sz="1200" kern="1200" baseline="0" dirty="0" smtClean="0">
                <a:solidFill>
                  <a:schemeClr val="tx1"/>
                </a:solidFill>
                <a:effectLst/>
                <a:latin typeface="+mn-lt"/>
                <a:ea typeface="+mn-ea"/>
                <a:cs typeface="+mn-cs"/>
              </a:rPr>
              <a:t> consists of </a:t>
            </a:r>
            <a:r>
              <a:rPr lang="en-US" sz="1200" b="1" i="1" kern="1200" dirty="0" smtClean="0">
                <a:solidFill>
                  <a:schemeClr val="tx1"/>
                </a:solidFill>
                <a:effectLst/>
                <a:latin typeface="+mn-lt"/>
                <a:ea typeface="+mn-ea"/>
                <a:cs typeface="+mn-cs"/>
              </a:rPr>
              <a:t>Input transducer </a:t>
            </a:r>
            <a:r>
              <a:rPr lang="en-US" sz="1200" b="0" i="0" kern="1200" dirty="0" smtClean="0">
                <a:solidFill>
                  <a:schemeClr val="tx1"/>
                </a:solidFill>
                <a:effectLst/>
                <a:latin typeface="+mn-lt"/>
                <a:ea typeface="+mn-ea"/>
                <a:cs typeface="+mn-cs"/>
              </a:rPr>
              <a:t>to</a:t>
            </a:r>
            <a:r>
              <a:rPr lang="en-US" sz="1200" i="1" kern="1200" dirty="0" smtClean="0">
                <a:solidFill>
                  <a:schemeClr val="tx1"/>
                </a:solidFill>
                <a:effectLst/>
                <a:latin typeface="+mn-lt"/>
                <a:ea typeface="+mn-ea"/>
                <a:cs typeface="+mn-cs"/>
              </a:rPr>
              <a:t> </a:t>
            </a:r>
            <a:r>
              <a:rPr lang="en-US" sz="1200" i="0" kern="1200" dirty="0" smtClean="0">
                <a:solidFill>
                  <a:schemeClr val="tx1"/>
                </a:solidFill>
                <a:effectLst/>
                <a:latin typeface="+mn-lt"/>
                <a:ea typeface="+mn-ea"/>
                <a:cs typeface="+mn-cs"/>
              </a:rPr>
              <a:t>c</a:t>
            </a:r>
            <a:r>
              <a:rPr lang="en-US" sz="1200" kern="1200" dirty="0" smtClean="0">
                <a:solidFill>
                  <a:schemeClr val="tx1"/>
                </a:solidFill>
                <a:effectLst/>
                <a:latin typeface="+mn-lt"/>
                <a:ea typeface="+mn-ea"/>
                <a:cs typeface="+mn-cs"/>
              </a:rPr>
              <a:t>onvert</a:t>
            </a:r>
            <a:r>
              <a:rPr lang="en-US" sz="1200" kern="1200" baseline="0" dirty="0" smtClean="0">
                <a:solidFill>
                  <a:schemeClr val="tx1"/>
                </a:solidFill>
                <a:effectLst/>
                <a:latin typeface="+mn-lt"/>
                <a:ea typeface="+mn-ea"/>
                <a:cs typeface="+mn-cs"/>
              </a:rPr>
              <a:t> the</a:t>
            </a:r>
            <a:r>
              <a:rPr lang="en-US" sz="1200" kern="1200" dirty="0" smtClean="0">
                <a:solidFill>
                  <a:schemeClr val="tx1"/>
                </a:solidFill>
                <a:effectLst/>
                <a:latin typeface="+mn-lt"/>
                <a:ea typeface="+mn-ea"/>
                <a:cs typeface="+mn-cs"/>
              </a:rPr>
              <a:t> physical quantity (non-electrical) to electrical signal.</a:t>
            </a:r>
          </a:p>
          <a:p>
            <a:pPr lvl="0"/>
            <a:r>
              <a:rPr lang="en-US" sz="1200" b="1" i="1" kern="1200" dirty="0" smtClean="0">
                <a:solidFill>
                  <a:schemeClr val="tx1"/>
                </a:solidFill>
                <a:effectLst/>
                <a:latin typeface="+mn-lt"/>
                <a:ea typeface="+mn-ea"/>
                <a:cs typeface="+mn-cs"/>
              </a:rPr>
              <a:t>Transmitter: </a:t>
            </a:r>
            <a:r>
              <a:rPr lang="en-US" sz="1200" b="1" i="1"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C</a:t>
            </a:r>
            <a:r>
              <a:rPr lang="en-US" sz="1200" kern="1200" dirty="0" smtClean="0">
                <a:solidFill>
                  <a:schemeClr val="tx1"/>
                </a:solidFill>
                <a:effectLst/>
                <a:latin typeface="+mn-lt"/>
                <a:ea typeface="+mn-ea"/>
                <a:cs typeface="+mn-cs"/>
              </a:rPr>
              <a:t>onsists of filters, amplifiers, modulator.</a:t>
            </a:r>
            <a:r>
              <a:rPr lang="en-US" sz="1200" kern="1200" baseline="0" dirty="0" smtClean="0">
                <a:solidFill>
                  <a:schemeClr val="tx1"/>
                </a:solidFill>
                <a:effectLst/>
                <a:latin typeface="+mn-lt"/>
                <a:ea typeface="+mn-ea"/>
                <a:cs typeface="+mn-cs"/>
              </a:rPr>
              <a:t> F</a:t>
            </a:r>
            <a:r>
              <a:rPr lang="en-US" sz="1200" kern="1200" dirty="0" smtClean="0">
                <a:solidFill>
                  <a:schemeClr val="tx1"/>
                </a:solidFill>
                <a:effectLst/>
                <a:latin typeface="+mn-lt"/>
                <a:ea typeface="+mn-ea"/>
                <a:cs typeface="+mn-cs"/>
              </a:rPr>
              <a:t>ilter is used to eliminate the unwanted signal coming from the transducer. The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signal is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amplified to the required level using amplifier. </a:t>
            </a:r>
            <a:r>
              <a:rPr lang="en-US" sz="1200" kern="1200" baseline="0" dirty="0" smtClean="0">
                <a:solidFill>
                  <a:schemeClr val="tx1"/>
                </a:solidFill>
                <a:effectLst/>
                <a:latin typeface="+mn-lt"/>
                <a:ea typeface="+mn-ea"/>
                <a:cs typeface="+mn-cs"/>
              </a:rPr>
              <a:t> The </a:t>
            </a:r>
            <a:r>
              <a:rPr lang="en-US" sz="1200" kern="1200" dirty="0" smtClean="0">
                <a:solidFill>
                  <a:schemeClr val="tx1"/>
                </a:solidFill>
                <a:effectLst/>
                <a:latin typeface="+mn-lt"/>
                <a:ea typeface="+mn-ea"/>
                <a:cs typeface="+mn-cs"/>
              </a:rPr>
              <a:t>modulator</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translates the message</a:t>
            </a:r>
            <a:r>
              <a:rPr lang="en-US" sz="1200" kern="1200" baseline="0" dirty="0" smtClean="0">
                <a:solidFill>
                  <a:schemeClr val="tx1"/>
                </a:solidFill>
                <a:effectLst/>
                <a:latin typeface="+mn-lt"/>
                <a:ea typeface="+mn-ea"/>
                <a:cs typeface="+mn-cs"/>
              </a:rPr>
              <a:t> signal/</a:t>
            </a:r>
            <a:r>
              <a:rPr lang="en-US" sz="1200" kern="1200" dirty="0" smtClean="0">
                <a:solidFill>
                  <a:schemeClr val="tx1"/>
                </a:solidFill>
                <a:effectLst/>
                <a:latin typeface="+mn-lt"/>
                <a:ea typeface="+mn-ea"/>
                <a:cs typeface="+mn-cs"/>
              </a:rPr>
              <a:t> baseband signal from  low frequency to a high</a:t>
            </a:r>
            <a:r>
              <a:rPr lang="en-US" sz="1200" kern="1200" baseline="0" dirty="0" smtClean="0">
                <a:solidFill>
                  <a:schemeClr val="tx1"/>
                </a:solidFill>
                <a:effectLst/>
                <a:latin typeface="+mn-lt"/>
                <a:ea typeface="+mn-ea"/>
                <a:cs typeface="+mn-cs"/>
              </a:rPr>
              <a:t> f</a:t>
            </a:r>
            <a:r>
              <a:rPr lang="en-US" sz="1200" kern="1200" dirty="0" smtClean="0">
                <a:solidFill>
                  <a:schemeClr val="tx1"/>
                </a:solidFill>
                <a:effectLst/>
                <a:latin typeface="+mn-lt"/>
                <a:ea typeface="+mn-ea"/>
                <a:cs typeface="+mn-cs"/>
              </a:rPr>
              <a:t>requency to make it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suitable for the transmission over the channel .</a:t>
            </a:r>
          </a:p>
          <a:p>
            <a:pPr lvl="0"/>
            <a:r>
              <a:rPr lang="en-US" sz="1200" b="1" i="1" kern="1200" dirty="0" smtClean="0">
                <a:solidFill>
                  <a:schemeClr val="tx1"/>
                </a:solidFill>
                <a:effectLst/>
                <a:latin typeface="+mn-lt"/>
                <a:ea typeface="+mn-ea"/>
                <a:cs typeface="+mn-cs"/>
              </a:rPr>
              <a:t>Transmission channel: </a:t>
            </a:r>
            <a:r>
              <a:rPr lang="en-US" sz="1200" kern="1200" dirty="0" smtClean="0">
                <a:solidFill>
                  <a:schemeClr val="tx1"/>
                </a:solidFill>
                <a:effectLst/>
                <a:latin typeface="+mn-lt"/>
                <a:ea typeface="+mn-ea"/>
                <a:cs typeface="+mn-cs"/>
              </a:rPr>
              <a:t>It is a medium over which the electronic signal is transmitted from source to the destination. It can be wired or wireless. Examples for  wired communication are: twisted pair cables used in telephony, coaxial cables used in cable TV transmission, waveguides, optical fiber cables.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Examples</a:t>
            </a:r>
            <a:r>
              <a:rPr lang="en-US" sz="1200" kern="1200" baseline="0" dirty="0" smtClean="0">
                <a:solidFill>
                  <a:schemeClr val="tx1"/>
                </a:solidFill>
                <a:effectLst/>
                <a:latin typeface="+mn-lt"/>
                <a:ea typeface="+mn-ea"/>
                <a:cs typeface="+mn-cs"/>
              </a:rPr>
              <a:t> for wireless </a:t>
            </a:r>
            <a:r>
              <a:rPr lang="en-US" sz="1200" kern="1200" dirty="0" smtClean="0">
                <a:solidFill>
                  <a:schemeClr val="tx1"/>
                </a:solidFill>
                <a:effectLst/>
                <a:latin typeface="+mn-lt"/>
                <a:ea typeface="+mn-ea"/>
                <a:cs typeface="+mn-cs"/>
              </a:rPr>
              <a:t>communication are: air/open space and sea water.</a:t>
            </a:r>
            <a:endParaRPr lang="en-IN" sz="1100" kern="1200" dirty="0" smtClean="0">
              <a:solidFill>
                <a:schemeClr val="tx1"/>
              </a:solidFill>
              <a:effectLst/>
              <a:latin typeface="+mn-lt"/>
              <a:ea typeface="+mn-ea"/>
              <a:cs typeface="+mn-cs"/>
            </a:endParaRPr>
          </a:p>
          <a:p>
            <a:pPr lvl="0"/>
            <a:r>
              <a:rPr lang="en-US" sz="1200" b="1" i="1" kern="1200" dirty="0" smtClean="0">
                <a:solidFill>
                  <a:schemeClr val="tx1"/>
                </a:solidFill>
                <a:effectLst/>
                <a:latin typeface="+mn-lt"/>
                <a:ea typeface="+mn-ea"/>
                <a:cs typeface="+mn-cs"/>
              </a:rPr>
              <a:t>Noise: </a:t>
            </a:r>
            <a:r>
              <a:rPr lang="en-US" sz="1200" kern="1200" dirty="0" smtClean="0">
                <a:solidFill>
                  <a:schemeClr val="tx1"/>
                </a:solidFill>
                <a:effectLst/>
                <a:latin typeface="+mn-lt"/>
                <a:ea typeface="+mn-ea"/>
                <a:cs typeface="+mn-cs"/>
              </a:rPr>
              <a:t>It is a random, undesirable electrical energy that interferes with the transmitted signal. It</a:t>
            </a:r>
            <a:r>
              <a:rPr lang="en-US" sz="1200" kern="1200" baseline="0" dirty="0" smtClean="0">
                <a:solidFill>
                  <a:schemeClr val="tx1"/>
                </a:solidFill>
                <a:effectLst/>
                <a:latin typeface="+mn-lt"/>
                <a:ea typeface="+mn-ea"/>
                <a:cs typeface="+mn-cs"/>
              </a:rPr>
              <a:t> can be internal/external.</a:t>
            </a:r>
            <a:endParaRPr lang="en-IN" sz="1100" kern="1200" dirty="0" smtClean="0">
              <a:solidFill>
                <a:schemeClr val="tx1"/>
              </a:solidFill>
              <a:effectLst/>
              <a:latin typeface="+mn-lt"/>
              <a:ea typeface="+mn-ea"/>
              <a:cs typeface="+mn-cs"/>
            </a:endParaRPr>
          </a:p>
          <a:p>
            <a:pPr lvl="0"/>
            <a:r>
              <a:rPr lang="en-US" sz="1200" b="1" i="1" kern="1200" dirty="0" smtClean="0">
                <a:solidFill>
                  <a:schemeClr val="tx1"/>
                </a:solidFill>
                <a:effectLst/>
                <a:latin typeface="+mn-lt"/>
                <a:ea typeface="+mn-ea"/>
                <a:cs typeface="+mn-cs"/>
              </a:rPr>
              <a:t>Receiver: </a:t>
            </a:r>
            <a:r>
              <a:rPr lang="en-US" sz="1200" b="1" i="1"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It consists of </a:t>
            </a:r>
            <a:r>
              <a:rPr lang="en-US" sz="1200" kern="1200" dirty="0" smtClean="0">
                <a:solidFill>
                  <a:schemeClr val="tx1"/>
                </a:solidFill>
                <a:effectLst/>
                <a:latin typeface="+mn-lt"/>
                <a:ea typeface="+mn-ea"/>
                <a:cs typeface="+mn-cs"/>
              </a:rPr>
              <a:t>receiving antenna, filter, demodulator and amplifier. The signal received from receiving antenna is filtered and desired signal is amplified. It is further demodulated to get back the original transmitted signal. Output transducer is used</a:t>
            </a:r>
            <a:r>
              <a:rPr lang="en-US" sz="1200" kern="1200" baseline="0" dirty="0" smtClean="0">
                <a:solidFill>
                  <a:schemeClr val="tx1"/>
                </a:solidFill>
                <a:effectLst/>
                <a:latin typeface="+mn-lt"/>
                <a:ea typeface="+mn-ea"/>
                <a:cs typeface="+mn-cs"/>
              </a:rPr>
              <a:t> to </a:t>
            </a:r>
            <a:r>
              <a:rPr lang="en-US" sz="1200" kern="1200" dirty="0" smtClean="0">
                <a:solidFill>
                  <a:schemeClr val="tx1"/>
                </a:solidFill>
                <a:effectLst/>
                <a:latin typeface="+mn-lt"/>
                <a:ea typeface="+mn-ea"/>
                <a:cs typeface="+mn-cs"/>
              </a:rPr>
              <a:t>convert back the information in electrical form to physical form.</a:t>
            </a:r>
            <a:endParaRPr lang="en-IN" sz="1100" kern="1200" dirty="0" smtClean="0">
              <a:solidFill>
                <a:schemeClr val="tx1"/>
              </a:solidFill>
              <a:effectLst/>
              <a:latin typeface="+mn-lt"/>
              <a:ea typeface="+mn-ea"/>
              <a:cs typeface="+mn-cs"/>
            </a:endParaRPr>
          </a:p>
          <a:p>
            <a:endParaRPr lang="en-US" dirty="0" smtClean="0"/>
          </a:p>
          <a:p>
            <a:r>
              <a:rPr lang="en-US" dirty="0" smtClean="0"/>
              <a:t>Communication can be</a:t>
            </a:r>
            <a:r>
              <a:rPr lang="en-US" baseline="0" dirty="0" smtClean="0"/>
              <a:t> </a:t>
            </a:r>
            <a:r>
              <a:rPr lang="en-US" b="1" i="1" dirty="0" smtClean="0"/>
              <a:t>Simplex </a:t>
            </a:r>
            <a:r>
              <a:rPr lang="en-US" b="0" i="1" dirty="0" smtClean="0"/>
              <a:t>(</a:t>
            </a:r>
            <a:r>
              <a:rPr lang="en-US" i="0" dirty="0" smtClean="0"/>
              <a:t>Radio, TV broadcasting), </a:t>
            </a:r>
            <a:r>
              <a:rPr lang="en-US" b="1" i="1" dirty="0" smtClean="0"/>
              <a:t>Half Duplex </a:t>
            </a:r>
            <a:r>
              <a:rPr lang="en-US" i="0" dirty="0" smtClean="0"/>
              <a:t>(Police/ military radio transmission) or </a:t>
            </a:r>
            <a:r>
              <a:rPr lang="en-US" b="1" i="1" dirty="0" smtClean="0"/>
              <a:t>Full Duplex </a:t>
            </a:r>
            <a:r>
              <a:rPr lang="en-US" b="0" i="0" dirty="0" smtClean="0"/>
              <a:t>(Telephones, Internet)</a:t>
            </a:r>
          </a:p>
          <a:p>
            <a:r>
              <a:rPr lang="en-US" dirty="0" smtClean="0"/>
              <a:t>Based on type of data transmitted communication</a:t>
            </a:r>
            <a:r>
              <a:rPr lang="en-US" baseline="0" dirty="0" smtClean="0"/>
              <a:t> can be </a:t>
            </a:r>
            <a:r>
              <a:rPr lang="en-US" b="1" i="1" dirty="0" smtClean="0"/>
              <a:t>Analog  </a:t>
            </a:r>
            <a:r>
              <a:rPr lang="en-US" i="0" dirty="0" smtClean="0"/>
              <a:t>(TV)</a:t>
            </a:r>
            <a:r>
              <a:rPr lang="en-US" i="0" baseline="0" dirty="0" smtClean="0"/>
              <a:t> </a:t>
            </a:r>
            <a:r>
              <a:rPr lang="en-US" i="1" baseline="0" dirty="0" smtClean="0"/>
              <a:t>or </a:t>
            </a:r>
            <a:r>
              <a:rPr lang="en-US" b="1" i="1" dirty="0" smtClean="0"/>
              <a:t>Digital  </a:t>
            </a:r>
            <a:r>
              <a:rPr lang="en-US" i="0" dirty="0" smtClean="0"/>
              <a:t>(Computers, Cell-phones)</a:t>
            </a:r>
          </a:p>
          <a:p>
            <a:pPr marL="457200" lvl="1" indent="0">
              <a:buNone/>
            </a:pPr>
            <a:endParaRPr lang="en-US" i="1" dirty="0" smtClean="0"/>
          </a:p>
          <a:p>
            <a:endParaRPr lang="en-IN" dirty="0"/>
          </a:p>
        </p:txBody>
      </p:sp>
      <p:sp>
        <p:nvSpPr>
          <p:cNvPr id="4" name="Slide Number Placeholder 3"/>
          <p:cNvSpPr>
            <a:spLocks noGrp="1"/>
          </p:cNvSpPr>
          <p:nvPr>
            <p:ph type="sldNum" sz="quarter" idx="10"/>
          </p:nvPr>
        </p:nvSpPr>
        <p:spPr/>
        <p:txBody>
          <a:bodyPr/>
          <a:lstStyle/>
          <a:p>
            <a:fld id="{68A75D01-23B7-41E6-A0E8-AA1EABC519ED}" type="slidenum">
              <a:rPr lang="en-US" smtClean="0"/>
              <a:t>5</a:t>
            </a:fld>
            <a:endParaRPr lang="en-US" dirty="0"/>
          </a:p>
        </p:txBody>
      </p:sp>
    </p:spTree>
    <p:extLst>
      <p:ext uri="{BB962C8B-B14F-4D97-AF65-F5344CB8AC3E}">
        <p14:creationId xmlns:p14="http://schemas.microsoft.com/office/powerpoint/2010/main" val="3604698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dirty="0" smtClean="0">
                <a:solidFill>
                  <a:srgbClr val="F7A39D"/>
                </a:solidFill>
              </a:rPr>
              <a:t>Modulation</a:t>
            </a:r>
            <a:r>
              <a:rPr lang="en-US" altLang="en-US" dirty="0" smtClean="0"/>
              <a:t> is the process of impressing </a:t>
            </a:r>
            <a:r>
              <a:rPr lang="en-US" altLang="en-US" dirty="0" smtClean="0">
                <a:solidFill>
                  <a:schemeClr val="tx2"/>
                </a:solidFill>
              </a:rPr>
              <a:t>information</a:t>
            </a:r>
            <a:r>
              <a:rPr lang="en-US" altLang="en-US" dirty="0" smtClean="0"/>
              <a:t> onto a high-frequency </a:t>
            </a:r>
            <a:r>
              <a:rPr lang="en-US" altLang="en-US" dirty="0" smtClean="0">
                <a:solidFill>
                  <a:schemeClr val="tx2"/>
                </a:solidFill>
              </a:rPr>
              <a:t>carrier, in order to make it suitable </a:t>
            </a:r>
            <a:r>
              <a:rPr lang="en-US" altLang="en-US" dirty="0" smtClean="0"/>
              <a:t>for transmission.</a:t>
            </a:r>
          </a:p>
          <a:p>
            <a:pPr marL="171450" indent="-171450">
              <a:buFont typeface="Arial" panose="020B0604020202020204" pitchFamily="34" charset="0"/>
              <a:buChar char="•"/>
            </a:pPr>
            <a:r>
              <a:rPr lang="en-IN" sz="1200" b="0" i="1" u="none" strike="noStrike" kern="1200" baseline="0" dirty="0" smtClean="0">
                <a:solidFill>
                  <a:schemeClr val="tx1"/>
                </a:solidFill>
                <a:latin typeface="+mn-lt"/>
                <a:ea typeface="+mn-ea"/>
                <a:cs typeface="+mn-cs"/>
              </a:rPr>
              <a:t>Modulation </a:t>
            </a:r>
            <a:r>
              <a:rPr lang="en-IN" sz="1200" b="0" i="0" u="none" strike="noStrike" kern="1200" baseline="0" dirty="0" smtClean="0">
                <a:solidFill>
                  <a:schemeClr val="tx1"/>
                </a:solidFill>
                <a:latin typeface="+mn-lt"/>
                <a:ea typeface="+mn-ea"/>
                <a:cs typeface="+mn-cs"/>
              </a:rPr>
              <a:t> is defined as the systematic alteration of one waveform  called the </a:t>
            </a:r>
            <a:r>
              <a:rPr lang="en-IN" sz="1200" b="0" i="1" u="none" strike="noStrike" kern="1200" baseline="0" dirty="0" smtClean="0">
                <a:solidFill>
                  <a:schemeClr val="tx1"/>
                </a:solidFill>
                <a:latin typeface="+mn-lt"/>
                <a:ea typeface="+mn-ea"/>
                <a:cs typeface="+mn-cs"/>
              </a:rPr>
              <a:t>carrier</a:t>
            </a:r>
            <a:r>
              <a:rPr lang="en-IN" sz="1200" b="0" i="0" u="none" strike="noStrike" kern="1200" baseline="0" dirty="0" smtClean="0">
                <a:solidFill>
                  <a:schemeClr val="tx1"/>
                </a:solidFill>
                <a:latin typeface="+mn-lt"/>
                <a:ea typeface="+mn-ea"/>
                <a:cs typeface="+mn-cs"/>
              </a:rPr>
              <a:t>, according to the characteristic of another waveform i.e. the </a:t>
            </a:r>
            <a:r>
              <a:rPr lang="en-IN" sz="1200" b="0" i="1" u="none" strike="noStrike" kern="1200" baseline="0" dirty="0" smtClean="0">
                <a:solidFill>
                  <a:schemeClr val="tx1"/>
                </a:solidFill>
                <a:latin typeface="+mn-lt"/>
                <a:ea typeface="+mn-ea"/>
                <a:cs typeface="+mn-cs"/>
              </a:rPr>
              <a:t>modulating signal </a:t>
            </a:r>
            <a:r>
              <a:rPr lang="en-IN" sz="1200" b="0" i="0" u="none" strike="noStrike" kern="1200" baseline="0" dirty="0" smtClean="0">
                <a:solidFill>
                  <a:schemeClr val="tx1"/>
                </a:solidFill>
                <a:latin typeface="+mn-lt"/>
                <a:ea typeface="+mn-ea"/>
                <a:cs typeface="+mn-cs"/>
              </a:rPr>
              <a:t>or </a:t>
            </a:r>
            <a:r>
              <a:rPr lang="en-IN" sz="1200" b="0" i="1" u="none" strike="noStrike" kern="1200" baseline="0" dirty="0" smtClean="0">
                <a:solidFill>
                  <a:schemeClr val="tx1"/>
                </a:solidFill>
                <a:latin typeface="+mn-lt"/>
                <a:ea typeface="+mn-ea"/>
                <a:cs typeface="+mn-cs"/>
              </a:rPr>
              <a:t>the message signal. </a:t>
            </a:r>
            <a:r>
              <a:rPr lang="en-IN" sz="1200" b="0" i="0" u="none" strike="noStrike" kern="1200" baseline="0" dirty="0" smtClean="0">
                <a:solidFill>
                  <a:schemeClr val="tx1"/>
                </a:solidFill>
                <a:latin typeface="+mn-lt"/>
                <a:ea typeface="+mn-ea"/>
                <a:cs typeface="+mn-cs"/>
              </a:rPr>
              <a:t>We use </a:t>
            </a:r>
            <a:r>
              <a:rPr lang="en-IN" sz="1200" b="0" i="1" u="none" strike="noStrike" kern="1200" baseline="0" dirty="0" smtClean="0">
                <a:solidFill>
                  <a:schemeClr val="tx1"/>
                </a:solidFill>
                <a:latin typeface="+mn-lt"/>
                <a:ea typeface="+mn-ea"/>
                <a:cs typeface="+mn-cs"/>
              </a:rPr>
              <a:t>c </a:t>
            </a:r>
            <a:r>
              <a:rPr lang="en-IN" sz="1200" b="0" i="0" u="none" strike="noStrike" kern="1200" baseline="0" dirty="0" smtClean="0">
                <a:solidFill>
                  <a:schemeClr val="tx1"/>
                </a:solidFill>
                <a:latin typeface="+mn-lt"/>
                <a:ea typeface="+mn-ea"/>
                <a:cs typeface="+mn-cs"/>
              </a:rPr>
              <a:t>(</a:t>
            </a:r>
            <a:r>
              <a:rPr lang="en-IN" sz="1200" b="0" i="1" u="none" strike="noStrike" kern="1200" baseline="0" dirty="0" smtClean="0">
                <a:solidFill>
                  <a:schemeClr val="tx1"/>
                </a:solidFill>
                <a:latin typeface="+mn-lt"/>
                <a:ea typeface="+mn-ea"/>
                <a:cs typeface="+mn-cs"/>
              </a:rPr>
              <a:t>t </a:t>
            </a:r>
            <a:r>
              <a:rPr lang="en-IN" sz="1200" b="0" i="0" u="none" strike="noStrike" kern="1200" baseline="0" dirty="0" smtClean="0">
                <a:solidFill>
                  <a:schemeClr val="tx1"/>
                </a:solidFill>
                <a:latin typeface="+mn-lt"/>
                <a:ea typeface="+mn-ea"/>
                <a:cs typeface="+mn-cs"/>
              </a:rPr>
              <a:t>) and </a:t>
            </a:r>
            <a:r>
              <a:rPr lang="en-IN" sz="1200" b="0" i="1" u="none" strike="noStrike" kern="1200" baseline="0" dirty="0" smtClean="0">
                <a:solidFill>
                  <a:schemeClr val="tx1"/>
                </a:solidFill>
                <a:latin typeface="+mn-lt"/>
                <a:ea typeface="+mn-ea"/>
                <a:cs typeface="+mn-cs"/>
              </a:rPr>
              <a:t>m</a:t>
            </a:r>
            <a:r>
              <a:rPr lang="en-IN" sz="1200" b="0" i="0" u="none" strike="noStrike" kern="1200" baseline="0" dirty="0" smtClean="0">
                <a:solidFill>
                  <a:schemeClr val="tx1"/>
                </a:solidFill>
                <a:latin typeface="+mn-lt"/>
                <a:ea typeface="+mn-ea"/>
                <a:cs typeface="+mn-cs"/>
              </a:rPr>
              <a:t>(</a:t>
            </a:r>
            <a:r>
              <a:rPr lang="en-IN" sz="1200" b="0" i="1" u="none" strike="noStrike" kern="1200" baseline="0" dirty="0" smtClean="0">
                <a:solidFill>
                  <a:schemeClr val="tx1"/>
                </a:solidFill>
                <a:latin typeface="+mn-lt"/>
                <a:ea typeface="+mn-ea"/>
                <a:cs typeface="+mn-cs"/>
              </a:rPr>
              <a:t>t </a:t>
            </a:r>
            <a:r>
              <a:rPr lang="en-IN" sz="1200" b="0" i="0" u="none" strike="noStrike" kern="1200" baseline="0" dirty="0" smtClean="0">
                <a:solidFill>
                  <a:schemeClr val="tx1"/>
                </a:solidFill>
                <a:latin typeface="+mn-lt"/>
                <a:ea typeface="+mn-ea"/>
                <a:cs typeface="+mn-cs"/>
              </a:rPr>
              <a:t>), to denote the carrier and the message waveforms respectively.</a:t>
            </a:r>
          </a:p>
          <a:p>
            <a:pPr marL="171450" indent="-171450">
              <a:buFont typeface="Arial" panose="020B0604020202020204" pitchFamily="34" charset="0"/>
              <a:buChar char="•"/>
            </a:pPr>
            <a:r>
              <a:rPr lang="en-IN" sz="1200" b="0" i="0" u="none" strike="noStrike" kern="1200" baseline="0" dirty="0" smtClean="0">
                <a:solidFill>
                  <a:schemeClr val="tx1"/>
                </a:solidFill>
                <a:latin typeface="+mn-lt"/>
                <a:ea typeface="+mn-ea"/>
                <a:cs typeface="+mn-cs"/>
              </a:rPr>
              <a:t>The three parameters of a sinusoidal carrier that can be varied are: amplitude, phase and frequency. A given modulation scheme can result in the variation of one or more of these parameters.</a:t>
            </a:r>
          </a:p>
          <a:p>
            <a:pPr marL="171450" indent="-171450">
              <a:buFont typeface="Arial" panose="020B0604020202020204" pitchFamily="34" charset="0"/>
              <a:buChar char="•"/>
            </a:pPr>
            <a:r>
              <a:rPr lang="en-US" sz="1200" b="1" i="0" u="none" strike="noStrike" kern="1200" baseline="0" dirty="0" smtClean="0">
                <a:solidFill>
                  <a:schemeClr val="tx1"/>
                </a:solidFill>
                <a:latin typeface="+mn-lt"/>
                <a:ea typeface="+mn-ea"/>
                <a:cs typeface="+mn-cs"/>
              </a:rPr>
              <a:t>Need for modulation:</a:t>
            </a:r>
          </a:p>
          <a:p>
            <a:pPr marL="628650" lvl="1" indent="-171450">
              <a:buFont typeface="Arial" panose="020B0604020202020204" pitchFamily="34" charset="0"/>
              <a:buChar char="•"/>
            </a:pPr>
            <a:r>
              <a:rPr lang="en-US" sz="1200" kern="1200" dirty="0" smtClean="0">
                <a:solidFill>
                  <a:schemeClr val="tx1"/>
                </a:solidFill>
                <a:effectLst/>
                <a:latin typeface="+mn-lt"/>
                <a:ea typeface="+mn-ea"/>
                <a:cs typeface="+mn-cs"/>
              </a:rPr>
              <a:t>The height of the antenna required to transmit and receive the low frequency signals is impractical and</a:t>
            </a:r>
            <a:r>
              <a:rPr lang="en-US" sz="1200" kern="1200" baseline="0" dirty="0" smtClean="0">
                <a:solidFill>
                  <a:schemeClr val="tx1"/>
                </a:solidFill>
                <a:effectLst/>
                <a:latin typeface="+mn-lt"/>
                <a:ea typeface="+mn-ea"/>
                <a:cs typeface="+mn-cs"/>
              </a:rPr>
              <a:t> hence modulation is needed </a:t>
            </a:r>
          </a:p>
          <a:p>
            <a:pPr marL="628650" lvl="1" indent="-171450">
              <a:buFont typeface="Arial" panose="020B0604020202020204" pitchFamily="34" charset="0"/>
              <a:buChar char="•"/>
            </a:pPr>
            <a:r>
              <a:rPr lang="en-US" sz="1200" kern="1200" dirty="0" smtClean="0">
                <a:solidFill>
                  <a:schemeClr val="tx1"/>
                </a:solidFill>
                <a:effectLst/>
                <a:latin typeface="+mn-lt"/>
                <a:ea typeface="+mn-ea"/>
                <a:cs typeface="+mn-cs"/>
              </a:rPr>
              <a:t>Modulation increases the frequency of the signal to be radiated and thus increases the distance over which signal can be transmitted faithfully.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Multiplexing allows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transmission</a:t>
            </a:r>
            <a:r>
              <a:rPr lang="en-US" sz="1200" kern="1200" baseline="0" dirty="0" smtClean="0">
                <a:solidFill>
                  <a:schemeClr val="tx1"/>
                </a:solidFill>
                <a:effectLst/>
                <a:latin typeface="+mn-lt"/>
                <a:ea typeface="+mn-ea"/>
                <a:cs typeface="+mn-cs"/>
              </a:rPr>
              <a:t> of</a:t>
            </a:r>
            <a:r>
              <a:rPr lang="en-US" sz="1200" kern="1200" dirty="0" smtClean="0">
                <a:solidFill>
                  <a:schemeClr val="tx1"/>
                </a:solidFill>
                <a:effectLst/>
                <a:latin typeface="+mn-lt"/>
                <a:ea typeface="+mn-ea"/>
                <a:cs typeface="+mn-cs"/>
              </a:rPr>
              <a:t> two or more information signals simultaneously over a single channel and thus allows several users to use the single</a:t>
            </a:r>
            <a:r>
              <a:rPr lang="en-US" sz="1200" kern="1200" baseline="0" dirty="0" smtClean="0">
                <a:solidFill>
                  <a:schemeClr val="tx1"/>
                </a:solidFill>
                <a:effectLst/>
                <a:latin typeface="+mn-lt"/>
                <a:ea typeface="+mn-ea"/>
                <a:cs typeface="+mn-cs"/>
              </a:rPr>
              <a:t> channel</a:t>
            </a:r>
            <a:endParaRPr lang="en-IN" sz="1200" kern="1200" dirty="0" smtClean="0">
              <a:solidFill>
                <a:schemeClr val="tx1"/>
              </a:solidFill>
              <a:effectLst/>
              <a:latin typeface="+mn-lt"/>
              <a:ea typeface="+mn-ea"/>
              <a:cs typeface="+mn-cs"/>
            </a:endParaRPr>
          </a:p>
          <a:p>
            <a:pPr marL="628650" lvl="1" indent="-171450">
              <a:buFont typeface="Arial" panose="020B0604020202020204" pitchFamily="34" charset="0"/>
              <a:buChar char="•"/>
            </a:pPr>
            <a:endParaRPr lang="en-US"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8A75D01-23B7-41E6-A0E8-AA1EABC519ED}" type="slidenum">
              <a:rPr lang="en-US" smtClean="0"/>
              <a:t>7</a:t>
            </a:fld>
            <a:endParaRPr lang="en-US" dirty="0"/>
          </a:p>
        </p:txBody>
      </p:sp>
    </p:spTree>
    <p:extLst>
      <p:ext uri="{BB962C8B-B14F-4D97-AF65-F5344CB8AC3E}">
        <p14:creationId xmlns:p14="http://schemas.microsoft.com/office/powerpoint/2010/main" val="3185028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ltLang="en-US" dirty="0" smtClean="0"/>
              <a:t>Amplitude Modulation is a process of varying the amplitude of a carrier signal in accordance</a:t>
            </a:r>
            <a:r>
              <a:rPr lang="en-US" altLang="en-US" baseline="0" dirty="0" smtClean="0"/>
              <a:t> with the</a:t>
            </a:r>
            <a:r>
              <a:rPr lang="en-US" altLang="en-US" dirty="0" smtClean="0"/>
              <a:t> message signal. </a:t>
            </a:r>
          </a:p>
          <a:p>
            <a:pPr marL="171450" indent="-171450">
              <a:buFont typeface="Arial" panose="020B0604020202020204" pitchFamily="34" charset="0"/>
              <a:buChar char="•"/>
            </a:pPr>
            <a:r>
              <a:rPr lang="en-US" altLang="en-US" dirty="0" smtClean="0"/>
              <a:t>The frequency of the carrier signal is usually much greater than the highest frequency of the input message signal. </a:t>
            </a:r>
          </a:p>
          <a:p>
            <a:pPr marL="171450" indent="-171450">
              <a:buFont typeface="Arial" panose="020B0604020202020204" pitchFamily="34" charset="0"/>
              <a:buChar char="•"/>
            </a:pPr>
            <a:r>
              <a:rPr lang="en-US" altLang="en-US" dirty="0" smtClean="0"/>
              <a:t>The</a:t>
            </a:r>
            <a:r>
              <a:rPr lang="en-US" altLang="en-US" baseline="0" dirty="0" smtClean="0"/>
              <a:t> modulating signal is multi-tone in nature, having several frequency components in it.</a:t>
            </a:r>
            <a:endParaRPr lang="en-US" altLang="en-US" dirty="0" smtClean="0"/>
          </a:p>
        </p:txBody>
      </p:sp>
      <p:sp>
        <p:nvSpPr>
          <p:cNvPr id="4" name="Slide Number Placeholder 3"/>
          <p:cNvSpPr>
            <a:spLocks noGrp="1"/>
          </p:cNvSpPr>
          <p:nvPr>
            <p:ph type="sldNum" sz="quarter" idx="10"/>
          </p:nvPr>
        </p:nvSpPr>
        <p:spPr/>
        <p:txBody>
          <a:bodyPr/>
          <a:lstStyle/>
          <a:p>
            <a:fld id="{68A75D01-23B7-41E6-A0E8-AA1EABC519ED}" type="slidenum">
              <a:rPr lang="en-US" smtClean="0"/>
              <a:t>9</a:t>
            </a:fld>
            <a:endParaRPr lang="en-US" dirty="0"/>
          </a:p>
        </p:txBody>
      </p:sp>
    </p:spTree>
    <p:extLst>
      <p:ext uri="{BB962C8B-B14F-4D97-AF65-F5344CB8AC3E}">
        <p14:creationId xmlns:p14="http://schemas.microsoft.com/office/powerpoint/2010/main" val="2737803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Where ‘</a:t>
                </a:r>
                <a14:m>
                  <m:oMath xmlns:m="http://schemas.openxmlformats.org/officeDocument/2006/math">
                    <m:r>
                      <a:rPr lang="en-US" sz="1200" i="1" kern="1200" dirty="0" smtClean="0">
                        <a:solidFill>
                          <a:schemeClr val="tx1"/>
                        </a:solidFill>
                        <a:effectLst/>
                        <a:latin typeface="Cambria Math"/>
                        <a:ea typeface="+mn-ea"/>
                        <a:cs typeface="+mn-cs"/>
                      </a:rPr>
                      <m:t>𝑚</m:t>
                    </m:r>
                  </m:oMath>
                </a14:m>
                <a:r>
                  <a:rPr lang="en-US" sz="1200" kern="1200" dirty="0" smtClean="0">
                    <a:solidFill>
                      <a:schemeClr val="tx1"/>
                    </a:solidFill>
                    <a:effectLst/>
                    <a:latin typeface="+mn-lt"/>
                    <a:ea typeface="+mn-ea"/>
                    <a:cs typeface="+mn-cs"/>
                  </a:rPr>
                  <a:t>’ is the </a:t>
                </a:r>
                <a:r>
                  <a:rPr lang="en-US" sz="1200" b="1" kern="1200" dirty="0" smtClean="0">
                    <a:solidFill>
                      <a:schemeClr val="tx1"/>
                    </a:solidFill>
                    <a:effectLst/>
                    <a:latin typeface="+mn-lt"/>
                    <a:ea typeface="+mn-ea"/>
                    <a:cs typeface="+mn-cs"/>
                  </a:rPr>
                  <a:t>modulation index </a:t>
                </a:r>
                <a:r>
                  <a:rPr lang="en-US" sz="1200" kern="1200" dirty="0" smtClean="0">
                    <a:solidFill>
                      <a:schemeClr val="tx1"/>
                    </a:solidFill>
                    <a:effectLst/>
                    <a:latin typeface="+mn-lt"/>
                    <a:ea typeface="+mn-ea"/>
                    <a:cs typeface="+mn-cs"/>
                  </a:rPr>
                  <a:t>of AM signal, which is defined as ratio of amplitude of modulating signal to that of carrier signal </a:t>
                </a:r>
              </a:p>
            </p:txBody>
          </p:sp>
        </mc:Choice>
        <mc:Fallback xmlns="">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Where ‘</a:t>
                </a:r>
                <a:r>
                  <a:rPr lang="en-US" sz="1200" i="0" kern="1200" dirty="0" smtClean="0">
                    <a:solidFill>
                      <a:schemeClr val="tx1"/>
                    </a:solidFill>
                    <a:effectLst/>
                    <a:latin typeface="Cambria Math"/>
                    <a:ea typeface="+mn-ea"/>
                    <a:cs typeface="+mn-cs"/>
                  </a:rPr>
                  <a:t>𝑚</a:t>
                </a:r>
                <a:r>
                  <a:rPr lang="en-US" sz="1200" kern="1200" dirty="0" smtClean="0">
                    <a:solidFill>
                      <a:schemeClr val="tx1"/>
                    </a:solidFill>
                    <a:effectLst/>
                    <a:latin typeface="+mn-lt"/>
                    <a:ea typeface="+mn-ea"/>
                    <a:cs typeface="+mn-cs"/>
                  </a:rPr>
                  <a:t>’ is the </a:t>
                </a:r>
                <a:r>
                  <a:rPr lang="en-US" sz="1200" b="1" kern="1200" dirty="0" smtClean="0">
                    <a:solidFill>
                      <a:schemeClr val="tx1"/>
                    </a:solidFill>
                    <a:effectLst/>
                    <a:latin typeface="+mn-lt"/>
                    <a:ea typeface="+mn-ea"/>
                    <a:cs typeface="+mn-cs"/>
                  </a:rPr>
                  <a:t>modulation index </a:t>
                </a:r>
                <a:r>
                  <a:rPr lang="en-US" sz="1200" kern="1200" dirty="0" smtClean="0">
                    <a:solidFill>
                      <a:schemeClr val="tx1"/>
                    </a:solidFill>
                    <a:effectLst/>
                    <a:latin typeface="+mn-lt"/>
                    <a:ea typeface="+mn-ea"/>
                    <a:cs typeface="+mn-cs"/>
                  </a:rPr>
                  <a:t>of AM signal, which is defined as ratio of amplitude of modulating signal to that of carrier signal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The significance of modulation index is,  it decides the depth of modulation.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If it is less than one, then AM signal is known as under modulated signal.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If it is more than one, then AM signal is known as over modulated signal.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If it is equal to one, then AM signal is known as perfect modulated signal.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To obtain the original information, modulation index should always be less than or equal to one.  </a:t>
                </a:r>
                <a:endParaRPr lang="en-IN" sz="1200" kern="1200" dirty="0" smtClean="0">
                  <a:solidFill>
                    <a:schemeClr val="tx1"/>
                  </a:solidFill>
                  <a:effectLst/>
                  <a:latin typeface="+mn-lt"/>
                  <a:ea typeface="+mn-ea"/>
                  <a:cs typeface="+mn-cs"/>
                </a:endParaRPr>
              </a:p>
              <a:p>
                <a:endParaRPr lang="en-IN" dirty="0"/>
              </a:p>
            </p:txBody>
          </p:sp>
        </mc:Fallback>
      </mc:AlternateContent>
      <p:sp>
        <p:nvSpPr>
          <p:cNvPr id="4" name="Slide Number Placeholder 3"/>
          <p:cNvSpPr>
            <a:spLocks noGrp="1"/>
          </p:cNvSpPr>
          <p:nvPr>
            <p:ph type="sldNum" sz="quarter" idx="10"/>
          </p:nvPr>
        </p:nvSpPr>
        <p:spPr/>
        <p:txBody>
          <a:bodyPr/>
          <a:lstStyle/>
          <a:p>
            <a:fld id="{68A75D01-23B7-41E6-A0E8-AA1EABC519ED}" type="slidenum">
              <a:rPr lang="en-US" smtClean="0"/>
              <a:t>10</a:t>
            </a:fld>
            <a:endParaRPr lang="en-US"/>
          </a:p>
        </p:txBody>
      </p:sp>
    </p:spTree>
    <p:extLst>
      <p:ext uri="{BB962C8B-B14F-4D97-AF65-F5344CB8AC3E}">
        <p14:creationId xmlns:p14="http://schemas.microsoft.com/office/powerpoint/2010/main" val="4038155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The significance of modulation index is,  it decides the depth of modulation.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If it is less than one, then AM signal is known as under modulated signal.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If it is more than one, then AM signal is known as over modulated signal.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If it is equal to one, then AM signal is known as perfect modulated signal.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To obtain the original information, modulation index should always be less than or equal to one.  </a:t>
            </a:r>
            <a:endParaRPr lang="en-IN" sz="1200" kern="1200" dirty="0" smtClean="0">
              <a:solidFill>
                <a:schemeClr val="tx1"/>
              </a:solidFill>
              <a:effectLst/>
              <a:latin typeface="+mn-lt"/>
              <a:ea typeface="+mn-ea"/>
              <a:cs typeface="+mn-cs"/>
            </a:endParaRPr>
          </a:p>
          <a:p>
            <a:endParaRPr lang="en-IN" dirty="0" smtClean="0"/>
          </a:p>
          <a:p>
            <a:endParaRPr lang="en-IN" dirty="0"/>
          </a:p>
        </p:txBody>
      </p:sp>
      <p:sp>
        <p:nvSpPr>
          <p:cNvPr id="4" name="Slide Number Placeholder 3"/>
          <p:cNvSpPr>
            <a:spLocks noGrp="1"/>
          </p:cNvSpPr>
          <p:nvPr>
            <p:ph type="sldNum" sz="quarter" idx="10"/>
          </p:nvPr>
        </p:nvSpPr>
        <p:spPr/>
        <p:txBody>
          <a:bodyPr/>
          <a:lstStyle/>
          <a:p>
            <a:fld id="{68A75D01-23B7-41E6-A0E8-AA1EABC519ED}" type="slidenum">
              <a:rPr lang="en-US" smtClean="0"/>
              <a:t>11</a:t>
            </a:fld>
            <a:endParaRPr lang="en-US"/>
          </a:p>
        </p:txBody>
      </p:sp>
    </p:spTree>
    <p:extLst>
      <p:ext uri="{BB962C8B-B14F-4D97-AF65-F5344CB8AC3E}">
        <p14:creationId xmlns:p14="http://schemas.microsoft.com/office/powerpoint/2010/main" val="218278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8A6BBA-DFAB-499E-AB76-5058E3818ED2}" type="datetime1">
              <a:rPr lang="en-US" smtClean="0"/>
              <a:t>7/31/2014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2841840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9DC064-F0E4-4170-BFBD-B12083269420}" type="datetime1">
              <a:rPr lang="en-US" smtClean="0"/>
              <a:t>7/31/2014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676947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26BA2B-6BE2-4FD3-95EB-E60D7362362E}" type="datetime1">
              <a:rPr lang="en-US" smtClean="0"/>
              <a:t>7/31/2014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3340789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ext Box 10"/>
          <p:cNvSpPr txBox="1">
            <a:spLocks noChangeArrowheads="1"/>
          </p:cNvSpPr>
          <p:nvPr userDrawn="1"/>
        </p:nvSpPr>
        <p:spPr bwMode="auto">
          <a:xfrm>
            <a:off x="0" y="6583363"/>
            <a:ext cx="9144000" cy="274637"/>
          </a:xfrm>
          <a:prstGeom prst="rect">
            <a:avLst/>
          </a:prstGeom>
          <a:solidFill>
            <a:srgbClr val="A85000">
              <a:alpha val="85097"/>
            </a:srgbClr>
          </a:solid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endParaRPr lang="en-US" sz="1200" b="1" i="1" dirty="0" smtClean="0"/>
          </a:p>
        </p:txBody>
      </p:sp>
      <p:sp>
        <p:nvSpPr>
          <p:cNvPr id="2" name="Title 1"/>
          <p:cNvSpPr>
            <a:spLocks noGrp="1"/>
          </p:cNvSpPr>
          <p:nvPr>
            <p:ph type="title"/>
          </p:nvPr>
        </p:nvSpPr>
        <p:spPr>
          <a:xfrm>
            <a:off x="469900" y="-76200"/>
            <a:ext cx="8229600" cy="827087"/>
          </a:xfrm>
        </p:spPr>
        <p:txBody>
          <a:bodyPr>
            <a:normAutofit/>
          </a:bodyPr>
          <a:lstStyle>
            <a:lvl1pPr>
              <a:defRPr sz="3200" b="1" i="1">
                <a:solidFill>
                  <a:srgbClr val="A85000"/>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 typeface="Wingdings" panose="05000000000000000000" pitchFamily="2" charset="2"/>
              <a:buChar char="§"/>
              <a:defRPr sz="2800">
                <a:solidFill>
                  <a:schemeClr val="tx1"/>
                </a:solidFill>
              </a:defRPr>
            </a:lvl1pPr>
            <a:lvl2pPr marL="742950" indent="-285750">
              <a:buFont typeface="Arial" panose="020B0604020202020204" pitchFamily="34" charset="0"/>
              <a:buChar char="•"/>
              <a:defRPr sz="2600">
                <a:solidFill>
                  <a:srgbClr val="000066"/>
                </a:solidFill>
              </a:defRPr>
            </a:lvl2pPr>
            <a:lvl3pPr marL="1143000" indent="-228600">
              <a:buFont typeface="Wingdings" panose="05000000000000000000" pitchFamily="2" charset="2"/>
              <a:buChar char="Ø"/>
              <a:defRPr>
                <a:solidFill>
                  <a:schemeClr val="tx1">
                    <a:lumMod val="75000"/>
                    <a:lumOff val="25000"/>
                  </a:schemeClr>
                </a:solidFill>
              </a:defRPr>
            </a:lvl3pPr>
            <a:lvl4pPr>
              <a:defRPr sz="2200">
                <a:solidFill>
                  <a:srgbClr val="A85000"/>
                </a:solidFill>
              </a:defRPr>
            </a:lvl4pPr>
            <a:lvl5pPr>
              <a:defRPr sz="2000">
                <a:solidFill>
                  <a:schemeClr val="tx1">
                    <a:lumMod val="85000"/>
                    <a:lumOff val="1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FCFE622-8825-48B4-8B0B-E8605C9B719F}" type="datetime1">
              <a:rPr lang="en-US" smtClean="0"/>
              <a:t>7/31/2014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934200" y="6553200"/>
            <a:ext cx="2133600" cy="365125"/>
          </a:xfrm>
        </p:spPr>
        <p:txBody>
          <a:bodyPr/>
          <a:lstStyle/>
          <a:p>
            <a:fld id="{7DB72B6B-351E-47F5-8A9F-408C781D2328}" type="slidenum">
              <a:rPr lang="en-US" smtClean="0"/>
              <a:t>‹#›</a:t>
            </a:fld>
            <a:endParaRPr lang="en-US" dirty="0"/>
          </a:p>
        </p:txBody>
      </p:sp>
      <p:sp>
        <p:nvSpPr>
          <p:cNvPr id="7" name="Text Box 3"/>
          <p:cNvSpPr txBox="1">
            <a:spLocks noChangeArrowheads="1"/>
          </p:cNvSpPr>
          <p:nvPr userDrawn="1"/>
        </p:nvSpPr>
        <p:spPr bwMode="auto">
          <a:xfrm>
            <a:off x="0" y="6583363"/>
            <a:ext cx="914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pPr>
            <a:r>
              <a:rPr lang="en-US" altLang="en-US" sz="1200" b="1" dirty="0">
                <a:solidFill>
                  <a:schemeClr val="bg1"/>
                </a:solidFill>
              </a:rPr>
              <a:t>Department of Electronics and Communication Engineering, MIT, </a:t>
            </a:r>
            <a:r>
              <a:rPr lang="en-US" altLang="en-US" sz="1200" b="1" dirty="0" err="1">
                <a:solidFill>
                  <a:schemeClr val="bg1"/>
                </a:solidFill>
              </a:rPr>
              <a:t>Manipal</a:t>
            </a:r>
            <a:endParaRPr lang="en-US" altLang="en-US" sz="1200" b="1" dirty="0">
              <a:solidFill>
                <a:schemeClr val="bg1"/>
              </a:solidFill>
            </a:endParaRPr>
          </a:p>
        </p:txBody>
      </p:sp>
      <p:pic>
        <p:nvPicPr>
          <p:cNvPr id="8" name="Picture 7" descr="Mahe-Logo-emb"/>
          <p:cNvPicPr>
            <a:picLocks noChangeAspect="1" noChangeArrowheads="1"/>
          </p:cNvPicPr>
          <p:nvPr userDrawn="1"/>
        </p:nvPicPr>
        <p:blipFill>
          <a:blip r:embed="rId3">
            <a:extLst>
              <a:ext uri="{28A0092B-C50C-407E-A947-70E740481C1C}">
                <a14:useLocalDpi xmlns:a14="http://schemas.microsoft.com/office/drawing/2010/main" val="0"/>
              </a:ext>
            </a:extLst>
          </a:blip>
          <a:srcRect t="-551"/>
          <a:stretch>
            <a:fillRect/>
          </a:stretch>
        </p:blipFill>
        <p:spPr bwMode="auto">
          <a:xfrm>
            <a:off x="241300" y="15875"/>
            <a:ext cx="36512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8"/>
          <p:cNvSpPr>
            <a:spLocks noChangeShapeType="1"/>
          </p:cNvSpPr>
          <p:nvPr userDrawn="1"/>
        </p:nvSpPr>
        <p:spPr bwMode="auto">
          <a:xfrm>
            <a:off x="0" y="723900"/>
            <a:ext cx="9169400" cy="0"/>
          </a:xfrm>
          <a:prstGeom prst="line">
            <a:avLst/>
          </a:prstGeom>
          <a:noFill/>
          <a:ln w="57150" cmpd="thinThick">
            <a:solidFill>
              <a:srgbClr val="CC6600"/>
            </a:solidFill>
            <a:round/>
            <a:headEnd/>
            <a:tailEnd/>
          </a:ln>
        </p:spPr>
        <p:txBody>
          <a:bodyPr/>
          <a:lstStyle/>
          <a:p>
            <a:pPr>
              <a:defRPr/>
            </a:pPr>
            <a:endParaRPr lang="en-US"/>
          </a:p>
        </p:txBody>
      </p:sp>
      <p:graphicFrame>
        <p:nvGraphicFramePr>
          <p:cNvPr id="11" name="Object 10"/>
          <p:cNvGraphicFramePr>
            <a:graphicFrameLocks noChangeAspect="1"/>
          </p:cNvGraphicFramePr>
          <p:nvPr userDrawn="1">
            <p:extLst>
              <p:ext uri="{D42A27DB-BD31-4B8C-83A1-F6EECF244321}">
                <p14:modId xmlns:p14="http://schemas.microsoft.com/office/powerpoint/2010/main" val="1818727864"/>
              </p:ext>
            </p:extLst>
          </p:nvPr>
        </p:nvGraphicFramePr>
        <p:xfrm>
          <a:off x="8382000" y="87767"/>
          <a:ext cx="584200" cy="587375"/>
        </p:xfrm>
        <a:graphic>
          <a:graphicData uri="http://schemas.openxmlformats.org/presentationml/2006/ole">
            <mc:AlternateContent xmlns:mc="http://schemas.openxmlformats.org/markup-compatibility/2006">
              <mc:Choice xmlns:v="urn:schemas-microsoft-com:vml" Requires="v">
                <p:oleObj spid="_x0000_s4099" name="Picture" r:id="rId4" imgW="777240" imgH="687240" progId="Word.Picture.8">
                  <p:embed/>
                </p:oleObj>
              </mc:Choice>
              <mc:Fallback>
                <p:oleObj name="Picture" r:id="rId4" imgW="777240" imgH="687240" progId="Word.Picture.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0" y="87767"/>
                        <a:ext cx="584200"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28350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AAA129-B3D4-4F35-B437-DC98688F2983}" type="datetime1">
              <a:rPr lang="en-US" smtClean="0"/>
              <a:t>7/31/2014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2550188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02FA56-1C71-4F2C-B1C3-4D74F78F6969}" type="datetime1">
              <a:rPr lang="en-US" smtClean="0"/>
              <a:t>7/31/2014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789672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C7DC30-7A5F-49A0-85BB-D1AD647CA31C}" type="datetime1">
              <a:rPr lang="en-US" smtClean="0"/>
              <a:t>7/31/2014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2393508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BF0B5C-AB95-4F40-ABFE-C82C5FB72FBA}" type="datetime1">
              <a:rPr lang="en-US" smtClean="0"/>
              <a:t>7/31/2014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1026660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587350-5D50-4692-BB32-4C605819F64D}" type="datetime1">
              <a:rPr lang="en-US" smtClean="0"/>
              <a:t>7/31/2014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1952785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C09FFD-B59A-4BC7-B9A2-CC076DD352DD}" type="datetime1">
              <a:rPr lang="en-US" smtClean="0"/>
              <a:t>7/31/2014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3026070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17FE2A-1051-4156-B7A8-895E043D0E35}" type="datetime1">
              <a:rPr lang="en-US" smtClean="0"/>
              <a:t>7/31/2014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3530055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90078D-BFE1-428A-906C-87BED459DE36}" type="datetime1">
              <a:rPr lang="en-US" smtClean="0"/>
              <a:t>7/31/2014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B72B6B-351E-47F5-8A9F-408C781D2328}" type="slidenum">
              <a:rPr lang="en-US" smtClean="0"/>
              <a:t>‹#›</a:t>
            </a:fld>
            <a:endParaRPr lang="en-US"/>
          </a:p>
        </p:txBody>
      </p:sp>
    </p:spTree>
    <p:extLst>
      <p:ext uri="{BB962C8B-B14F-4D97-AF65-F5344CB8AC3E}">
        <p14:creationId xmlns:p14="http://schemas.microsoft.com/office/powerpoint/2010/main" val="378548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Notes_AKR/Description%20of%20AM%20wave.docx" TargetMode="Externa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6.wmf"/><Relationship Id="rId5" Type="http://schemas.openxmlformats.org/officeDocument/2006/relationships/oleObject" Target="../embeddings/oleObject2.bin"/><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9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hyperlink" Target="../Notes_AKR/Spectrum%20of%20AM.docx" TargetMode="External"/><Relationship Id="rId4" Type="http://schemas.openxmlformats.org/officeDocument/2006/relationships/hyperlink" Target="../Notes/Spectrum%20of%20AM.docx"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Notes_AKR/Power%20in%20AM%20wave.docx" TargetMode="External"/><Relationship Id="rId3" Type="http://schemas.openxmlformats.org/officeDocument/2006/relationships/notesSlide" Target="../notesSlides/notesSlide12.xml"/><Relationship Id="rId7" Type="http://schemas.openxmlformats.org/officeDocument/2006/relationships/hyperlink" Target="../Notes_new/Power%20in%20AM%20wave.docx" TargetMode="Externa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0.wmf"/><Relationship Id="rId5" Type="http://schemas.openxmlformats.org/officeDocument/2006/relationships/oleObject" Target="../embeddings/oleObject3.bin"/><Relationship Id="rId4" Type="http://schemas.openxmlformats.org/officeDocument/2006/relationships/image" Target="../media/image150.png"/></Relationships>
</file>

<file path=ppt/slides/_rels/slide15.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Notes_AKR/Types%20of%20AM%20wave.docx"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Notes_AKR/Superheterodyne%20receiver.docx"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Notes_AKR/History%20of%20communication.doc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hyperlink" Target="../Notes/Introduction%20to%20communication.docx" TargetMode="External"/><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hyperlink" Target="../Notes_AKR/Introduction%20to%20communication.docx"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Notes_AKR/Need%20for%20modulation.docx"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III</a:t>
            </a:r>
            <a:endParaRPr lang="en-IN" dirty="0"/>
          </a:p>
        </p:txBody>
      </p:sp>
      <p:sp>
        <p:nvSpPr>
          <p:cNvPr id="3" name="Content Placeholder 2"/>
          <p:cNvSpPr>
            <a:spLocks noGrp="1"/>
          </p:cNvSpPr>
          <p:nvPr>
            <p:ph idx="1"/>
          </p:nvPr>
        </p:nvSpPr>
        <p:spPr>
          <a:xfrm>
            <a:off x="457200" y="76200"/>
            <a:ext cx="8229600" cy="3657600"/>
          </a:xfrm>
        </p:spPr>
        <p:txBody>
          <a:bodyPr/>
          <a:lstStyle/>
          <a:p>
            <a:endParaRPr lang="en-US" dirty="0" smtClean="0"/>
          </a:p>
          <a:p>
            <a:endParaRPr lang="en-US" dirty="0"/>
          </a:p>
          <a:p>
            <a:pPr marL="0" indent="0" algn="ctr">
              <a:buNone/>
            </a:pPr>
            <a:r>
              <a:rPr lang="en-US" sz="4800" dirty="0" smtClean="0">
                <a:latin typeface="+mj-lt"/>
                <a:cs typeface="Arial" panose="020B0604020202020204" pitchFamily="34" charset="0"/>
              </a:rPr>
              <a:t>PRINCIPLES OF ELECTRONIC COMMUNICATION</a:t>
            </a:r>
            <a:endParaRPr lang="en-IN" sz="4800" dirty="0">
              <a:latin typeface="+mj-lt"/>
              <a:cs typeface="Arial" panose="020B0604020202020204" pitchFamily="34" charset="0"/>
            </a:endParaRPr>
          </a:p>
        </p:txBody>
      </p:sp>
      <p:sp>
        <p:nvSpPr>
          <p:cNvPr id="4" name="Slide Number Placeholder 3"/>
          <p:cNvSpPr>
            <a:spLocks noGrp="1"/>
          </p:cNvSpPr>
          <p:nvPr>
            <p:ph type="sldNum" sz="quarter" idx="12"/>
          </p:nvPr>
        </p:nvSpPr>
        <p:spPr/>
        <p:txBody>
          <a:bodyPr/>
          <a:lstStyle/>
          <a:p>
            <a:fld id="{7DB72B6B-351E-47F5-8A9F-408C781D2328}" type="slidenum">
              <a:rPr lang="en-US" smtClean="0"/>
              <a:t>1</a:t>
            </a:fld>
            <a:endParaRPr lang="en-US" dirty="0"/>
          </a:p>
        </p:txBody>
      </p:sp>
    </p:spTree>
    <p:extLst>
      <p:ext uri="{BB962C8B-B14F-4D97-AF65-F5344CB8AC3E}">
        <p14:creationId xmlns:p14="http://schemas.microsoft.com/office/powerpoint/2010/main" val="2810033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Representation of AM for Single-tone modulation</a:t>
            </a:r>
            <a:endParaRPr lang="en-IN" sz="2400" dirty="0"/>
          </a:p>
        </p:txBody>
      </p:sp>
      <p:sp>
        <p:nvSpPr>
          <p:cNvPr id="4" name="Slide Number Placeholder 3"/>
          <p:cNvSpPr>
            <a:spLocks noGrp="1"/>
          </p:cNvSpPr>
          <p:nvPr>
            <p:ph type="sldNum" sz="quarter" idx="12"/>
          </p:nvPr>
        </p:nvSpPr>
        <p:spPr/>
        <p:txBody>
          <a:bodyPr/>
          <a:lstStyle/>
          <a:p>
            <a:fld id="{7DB72B6B-351E-47F5-8A9F-408C781D2328}" type="slidenum">
              <a:rPr lang="en-US" smtClean="0"/>
              <a:t>10</a:t>
            </a:fld>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350" y="762001"/>
            <a:ext cx="37338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895350" y="1990725"/>
            <a:ext cx="3686175" cy="9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3133725"/>
            <a:ext cx="4362450" cy="105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152400" y="6162675"/>
            <a:ext cx="3733800" cy="369332"/>
          </a:xfrm>
          <a:prstGeom prst="rect">
            <a:avLst/>
          </a:prstGeom>
        </p:spPr>
        <p:txBody>
          <a:bodyPr wrap="square">
            <a:spAutoFit/>
          </a:bodyPr>
          <a:lstStyle/>
          <a:p>
            <a:pPr>
              <a:buFontTx/>
              <a:buNone/>
            </a:pPr>
            <a:r>
              <a:rPr lang="en-US" altLang="en-US" dirty="0" err="1" smtClean="0"/>
              <a:t>Refer:</a:t>
            </a:r>
            <a:r>
              <a:rPr lang="en-US" altLang="en-US" dirty="0" err="1" smtClean="0">
                <a:hlinkClick r:id="rId6" action="ppaction://hlinkfile"/>
              </a:rPr>
              <a:t>Description</a:t>
            </a:r>
            <a:r>
              <a:rPr lang="en-US" altLang="en-US" dirty="0" smtClean="0">
                <a:hlinkClick r:id="rId6" action="ppaction://hlinkfile"/>
              </a:rPr>
              <a:t> of AM wave.docx</a:t>
            </a:r>
            <a:endParaRPr lang="en-US" altLang="en-US" dirty="0"/>
          </a:p>
        </p:txBody>
      </p:sp>
      <p:pic>
        <p:nvPicPr>
          <p:cNvPr id="12" name="Picture 11" descr="Description: Description: C:\Users\Admin\Desktop\AMWave.PNG"/>
          <p:cNvPicPr/>
          <p:nvPr/>
        </p:nvPicPr>
        <p:blipFill>
          <a:blip r:embed="rId7">
            <a:extLst>
              <a:ext uri="{28A0092B-C50C-407E-A947-70E740481C1C}">
                <a14:useLocalDpi xmlns:a14="http://schemas.microsoft.com/office/drawing/2010/main" val="0"/>
              </a:ext>
            </a:extLst>
          </a:blip>
          <a:srcRect/>
          <a:stretch>
            <a:fillRect/>
          </a:stretch>
        </p:blipFill>
        <p:spPr bwMode="auto">
          <a:xfrm>
            <a:off x="1447800" y="4038600"/>
            <a:ext cx="6324600" cy="2227580"/>
          </a:xfrm>
          <a:prstGeom prst="rect">
            <a:avLst/>
          </a:prstGeom>
          <a:noFill/>
          <a:ln>
            <a:noFill/>
          </a:ln>
        </p:spPr>
      </p:pic>
    </p:spTree>
    <p:extLst>
      <p:ext uri="{BB962C8B-B14F-4D97-AF65-F5344CB8AC3E}">
        <p14:creationId xmlns:p14="http://schemas.microsoft.com/office/powerpoint/2010/main" val="1845082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arn(inVertical)">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099"/>
                                        </p:tgtEl>
                                        <p:attrNameLst>
                                          <p:attrName>style.visibility</p:attrName>
                                        </p:attrNameLst>
                                      </p:cBhvr>
                                      <p:to>
                                        <p:strVal val="visible"/>
                                      </p:to>
                                    </p:set>
                                    <p:animEffect transition="in" filter="barn(inVertical)">
                                      <p:cBhvr>
                                        <p:cTn id="12" dur="500"/>
                                        <p:tgtEl>
                                          <p:spTgt spid="409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100"/>
                                        </p:tgtEl>
                                        <p:attrNameLst>
                                          <p:attrName>style.visibility</p:attrName>
                                        </p:attrNameLst>
                                      </p:cBhvr>
                                      <p:to>
                                        <p:strVal val="visible"/>
                                      </p:to>
                                    </p:set>
                                    <p:anim calcmode="lin" valueType="num">
                                      <p:cBhvr additive="base">
                                        <p:cTn id="17" dur="500" fill="hold"/>
                                        <p:tgtEl>
                                          <p:spTgt spid="4100"/>
                                        </p:tgtEl>
                                        <p:attrNameLst>
                                          <p:attrName>ppt_x</p:attrName>
                                        </p:attrNameLst>
                                      </p:cBhvr>
                                      <p:tavLst>
                                        <p:tav tm="0">
                                          <p:val>
                                            <p:strVal val="#ppt_x"/>
                                          </p:val>
                                        </p:tav>
                                        <p:tav tm="100000">
                                          <p:val>
                                            <p:strVal val="#ppt_x"/>
                                          </p:val>
                                        </p:tav>
                                      </p:tavLst>
                                    </p:anim>
                                    <p:anim calcmode="lin" valueType="num">
                                      <p:cBhvr additive="base">
                                        <p:cTn id="18" dur="500" fill="hold"/>
                                        <p:tgtEl>
                                          <p:spTgt spid="4100"/>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Modulation Index for AM wave</a:t>
            </a:r>
            <a:endParaRPr lang="en-IN" dirty="0"/>
          </a:p>
        </p:txBody>
      </p:sp>
      <p:sp>
        <p:nvSpPr>
          <p:cNvPr id="4" name="Slide Number Placeholder 3"/>
          <p:cNvSpPr>
            <a:spLocks noGrp="1"/>
          </p:cNvSpPr>
          <p:nvPr>
            <p:ph type="sldNum" sz="quarter" idx="12"/>
          </p:nvPr>
        </p:nvSpPr>
        <p:spPr/>
        <p:txBody>
          <a:bodyPr/>
          <a:lstStyle/>
          <a:p>
            <a:fld id="{7DB72B6B-351E-47F5-8A9F-408C781D2328}" type="slidenum">
              <a:rPr lang="en-US" smtClean="0"/>
              <a:t>11</a:t>
            </a:fld>
            <a:endParaRPr lang="en-US" dirty="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457200" y="1600200"/>
                <a:ext cx="8229600" cy="4114801"/>
              </a:xfrm>
            </p:spPr>
            <p:txBody>
              <a:bodyPr/>
              <a:lstStyle/>
              <a:p>
                <a:r>
                  <a:rPr lang="en-US" dirty="0" smtClean="0"/>
                  <a:t>Modulation Index</a:t>
                </a:r>
              </a:p>
              <a:p>
                <a:endParaRPr lang="en-US" dirty="0"/>
              </a:p>
              <a:p>
                <a:endParaRPr lang="en-US" dirty="0" smtClean="0"/>
              </a:p>
              <a:p>
                <a:pPr lvl="1"/>
                <a:r>
                  <a:rPr lang="en-US" dirty="0" smtClean="0"/>
                  <a:t>Under modulation when </a:t>
                </a:r>
                <a14:m>
                  <m:oMath xmlns:m="http://schemas.openxmlformats.org/officeDocument/2006/math">
                    <m:r>
                      <a:rPr lang="en-US" b="0" i="0" smtClean="0">
                        <a:latin typeface="Cambria Math"/>
                      </a:rPr>
                      <m:t> </m:t>
                    </m:r>
                    <m:r>
                      <a:rPr lang="en-US" b="0" i="1" smtClean="0">
                        <a:latin typeface="Cambria Math"/>
                      </a:rPr>
                      <m:t>𝑚</m:t>
                    </m:r>
                    <m:r>
                      <a:rPr lang="en-US" b="0" i="1" smtClean="0">
                        <a:latin typeface="Cambria Math"/>
                        <a:ea typeface="Cambria Math"/>
                      </a:rPr>
                      <m:t>&lt;1</m:t>
                    </m:r>
                  </m:oMath>
                </a14:m>
                <a:endParaRPr lang="en-US" b="0" dirty="0" smtClean="0">
                  <a:ea typeface="Cambria Math"/>
                </a:endParaRPr>
              </a:p>
              <a:p>
                <a:pPr lvl="1"/>
                <a:r>
                  <a:rPr lang="en-US" dirty="0" smtClean="0"/>
                  <a:t>Over </a:t>
                </a:r>
                <a:r>
                  <a:rPr lang="en-US" dirty="0"/>
                  <a:t>modulation when </a:t>
                </a:r>
                <a14:m>
                  <m:oMath xmlns:m="http://schemas.openxmlformats.org/officeDocument/2006/math">
                    <m:r>
                      <a:rPr lang="en-US" b="0" i="0" smtClean="0">
                        <a:latin typeface="Cambria Math"/>
                      </a:rPr>
                      <m:t> </m:t>
                    </m:r>
                    <m:r>
                      <a:rPr lang="en-US" i="1">
                        <a:latin typeface="Cambria Math"/>
                      </a:rPr>
                      <m:t>𝑚</m:t>
                    </m:r>
                    <m:r>
                      <a:rPr lang="en-US" i="1" smtClean="0">
                        <a:latin typeface="Cambria Math"/>
                        <a:ea typeface="Cambria Math"/>
                      </a:rPr>
                      <m:t>&gt;</m:t>
                    </m:r>
                    <m:r>
                      <a:rPr lang="en-US" i="1">
                        <a:latin typeface="Cambria Math"/>
                        <a:ea typeface="Cambria Math"/>
                      </a:rPr>
                      <m:t>1</m:t>
                    </m:r>
                  </m:oMath>
                </a14:m>
                <a:endParaRPr lang="en-US" dirty="0" smtClean="0">
                  <a:ea typeface="Cambria Math"/>
                </a:endParaRPr>
              </a:p>
              <a:p>
                <a:pPr lvl="1"/>
                <a:r>
                  <a:rPr lang="en-US" dirty="0" smtClean="0"/>
                  <a:t>Perfect </a:t>
                </a:r>
                <a:r>
                  <a:rPr lang="en-US" dirty="0"/>
                  <a:t>modulation when </a:t>
                </a:r>
                <a14:m>
                  <m:oMath xmlns:m="http://schemas.openxmlformats.org/officeDocument/2006/math">
                    <m:r>
                      <a:rPr lang="en-US" i="1">
                        <a:latin typeface="Cambria Math"/>
                      </a:rPr>
                      <m:t>𝑚</m:t>
                    </m:r>
                    <m:r>
                      <a:rPr lang="en-US" b="0" i="1" smtClean="0">
                        <a:latin typeface="Cambria Math"/>
                      </a:rPr>
                      <m:t>=</m:t>
                    </m:r>
                    <m:r>
                      <a:rPr lang="en-US" i="1">
                        <a:latin typeface="Cambria Math"/>
                        <a:ea typeface="Cambria Math"/>
                      </a:rPr>
                      <m:t>1</m:t>
                    </m:r>
                  </m:oMath>
                </a14:m>
                <a:endParaRPr lang="en-US" dirty="0">
                  <a:ea typeface="Cambria Math"/>
                </a:endParaRPr>
              </a:p>
              <a:p>
                <a:pPr lvl="1"/>
                <a:endParaRPr lang="en-US" dirty="0">
                  <a:ea typeface="Cambria Math"/>
                </a:endParaRPr>
              </a:p>
              <a:p>
                <a:endParaRPr lang="en-IN"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457200" y="1600200"/>
                <a:ext cx="8229600" cy="4114801"/>
              </a:xfrm>
              <a:blipFill rotWithShape="1">
                <a:blip r:embed="rId4"/>
                <a:stretch>
                  <a:fillRect l="-1259" t="-1333"/>
                </a:stretch>
              </a:blipFill>
            </p:spPr>
            <p:txBody>
              <a:bodyPr/>
              <a:lstStyle/>
              <a:p>
                <a:r>
                  <a:rPr lang="en-IN">
                    <a:noFill/>
                  </a:rPr>
                  <a:t> </a:t>
                </a:r>
              </a:p>
            </p:txBody>
          </p:sp>
        </mc:Fallback>
      </mc:AlternateContent>
      <p:graphicFrame>
        <p:nvGraphicFramePr>
          <p:cNvPr id="5" name="Object 4"/>
          <p:cNvGraphicFramePr>
            <a:graphicFrameLocks noChangeAspect="1"/>
          </p:cNvGraphicFramePr>
          <p:nvPr>
            <p:extLst>
              <p:ext uri="{D42A27DB-BD31-4B8C-83A1-F6EECF244321}">
                <p14:modId xmlns:p14="http://schemas.microsoft.com/office/powerpoint/2010/main" val="3462613416"/>
              </p:ext>
            </p:extLst>
          </p:nvPr>
        </p:nvGraphicFramePr>
        <p:xfrm>
          <a:off x="3835400" y="1828800"/>
          <a:ext cx="3573463" cy="685800"/>
        </p:xfrm>
        <a:graphic>
          <a:graphicData uri="http://schemas.openxmlformats.org/presentationml/2006/ole">
            <mc:AlternateContent xmlns:mc="http://schemas.openxmlformats.org/markup-compatibility/2006">
              <mc:Choice xmlns:v="urn:schemas-microsoft-com:vml" Requires="v">
                <p:oleObj spid="_x0000_s1094" name="Equation" r:id="rId5" imgW="1307880" imgH="431640" progId="Equation.3">
                  <p:embed/>
                </p:oleObj>
              </mc:Choice>
              <mc:Fallback>
                <p:oleObj name="Equation" r:id="rId5" imgW="1307880" imgH="431640" progId="Equation.3">
                  <p:embed/>
                  <p:pic>
                    <p:nvPicPr>
                      <p:cNvPr id="0" name="Object 10"/>
                      <p:cNvPicPr>
                        <a:picLocks noChangeAspect="1" noChangeArrowheads="1"/>
                      </p:cNvPicPr>
                      <p:nvPr/>
                    </p:nvPicPr>
                    <p:blipFill>
                      <a:blip r:embed="rId6"/>
                      <a:srcRect/>
                      <a:stretch>
                        <a:fillRect/>
                      </a:stretch>
                    </p:blipFill>
                    <p:spPr bwMode="auto">
                      <a:xfrm>
                        <a:off x="3835400" y="1828800"/>
                        <a:ext cx="35734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610926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modulation index on AM wave</a:t>
            </a:r>
            <a:endParaRPr lang="en-IN" dirty="0"/>
          </a:p>
        </p:txBody>
      </p:sp>
      <p:sp>
        <p:nvSpPr>
          <p:cNvPr id="4" name="Slide Number Placeholder 3"/>
          <p:cNvSpPr>
            <a:spLocks noGrp="1"/>
          </p:cNvSpPr>
          <p:nvPr>
            <p:ph type="sldNum" sz="quarter" idx="12"/>
          </p:nvPr>
        </p:nvSpPr>
        <p:spPr/>
        <p:txBody>
          <a:bodyPr/>
          <a:lstStyle/>
          <a:p>
            <a:fld id="{7DB72B6B-351E-47F5-8A9F-408C781D2328}" type="slidenum">
              <a:rPr lang="en-US" smtClean="0"/>
              <a:t>12</a:t>
            </a:fld>
            <a:endParaRPr lang="en-US" dirty="0"/>
          </a:p>
        </p:txBody>
      </p:sp>
      <p:pic>
        <p:nvPicPr>
          <p:cNvPr id="5" name="Content Placeholder 4" descr="C:\Users\Admin\Desktop\modulation index.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1000" y="1066800"/>
            <a:ext cx="7315200" cy="5059363"/>
          </a:xfrm>
          <a:prstGeom prst="rect">
            <a:avLst/>
          </a:prstGeom>
          <a:noFill/>
          <a:ln>
            <a:noFill/>
          </a:ln>
        </p:spPr>
      </p:pic>
      <mc:AlternateContent xmlns:mc="http://schemas.openxmlformats.org/markup-compatibility/2006" xmlns:a14="http://schemas.microsoft.com/office/drawing/2010/main">
        <mc:Choice Requires="a14">
          <p:sp>
            <p:nvSpPr>
              <p:cNvPr id="6" name="Text Box 3"/>
              <p:cNvSpPr txBox="1"/>
              <p:nvPr/>
            </p:nvSpPr>
            <p:spPr>
              <a:xfrm>
                <a:off x="7714615" y="1600200"/>
                <a:ext cx="972185" cy="53340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r>
                        <a:rPr lang="en-US" sz="1600" b="0" i="1" dirty="0" smtClean="0">
                          <a:effectLst/>
                          <a:latin typeface="Cambria Math"/>
                          <a:ea typeface="Calibri"/>
                          <a:cs typeface="Tunga"/>
                        </a:rPr>
                        <m:t> </m:t>
                      </m:r>
                      <m:r>
                        <a:rPr lang="en-US" sz="1600" i="1" dirty="0" smtClean="0">
                          <a:effectLst/>
                          <a:latin typeface="Cambria Math"/>
                          <a:ea typeface="Calibri"/>
                          <a:cs typeface="Tunga"/>
                        </a:rPr>
                        <m:t>𝑚</m:t>
                      </m:r>
                      <m:r>
                        <a:rPr lang="en-US" sz="1600" i="1" dirty="0" smtClean="0">
                          <a:effectLst/>
                          <a:latin typeface="Cambria Math"/>
                          <a:ea typeface="Calibri"/>
                          <a:cs typeface="Tunga"/>
                        </a:rPr>
                        <m:t>=0.5</m:t>
                      </m:r>
                    </m:oMath>
                  </m:oMathPara>
                </a14:m>
                <a:endParaRPr lang="en-IN" sz="1600" dirty="0">
                  <a:effectLst/>
                  <a:ea typeface="Calibri"/>
                  <a:cs typeface="Tunga"/>
                </a:endParaRPr>
              </a:p>
            </p:txBody>
          </p:sp>
        </mc:Choice>
        <mc:Fallback xmlns="">
          <p:sp>
            <p:nvSpPr>
              <p:cNvPr id="6" name="Text Box 3"/>
              <p:cNvSpPr txBox="1">
                <a:spLocks noRot="1" noChangeAspect="1" noMove="1" noResize="1" noEditPoints="1" noAdjustHandles="1" noChangeArrowheads="1" noChangeShapeType="1" noTextEdit="1"/>
              </p:cNvSpPr>
              <p:nvPr/>
            </p:nvSpPr>
            <p:spPr>
              <a:xfrm>
                <a:off x="7714615" y="1600200"/>
                <a:ext cx="972185" cy="533400"/>
              </a:xfrm>
              <a:prstGeom prst="rect">
                <a:avLst/>
              </a:prstGeom>
              <a:blipFill rotWithShape="1">
                <a:blip r:embed="rId4"/>
                <a:stretch>
                  <a:fillRect/>
                </a:stretch>
              </a:blipFill>
              <a:ln w="6350">
                <a:noFill/>
              </a:ln>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 Box 3"/>
              <p:cNvSpPr txBox="1"/>
              <p:nvPr/>
            </p:nvSpPr>
            <p:spPr>
              <a:xfrm>
                <a:off x="7696200" y="3276600"/>
                <a:ext cx="972185" cy="53340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r>
                        <a:rPr lang="en-US" sz="1600" b="0" i="1" dirty="0" smtClean="0">
                          <a:effectLst/>
                          <a:latin typeface="Cambria Math"/>
                          <a:ea typeface="Calibri"/>
                          <a:cs typeface="Tunga"/>
                        </a:rPr>
                        <m:t>  </m:t>
                      </m:r>
                      <m:r>
                        <a:rPr lang="en-US" sz="1600" i="1" dirty="0" smtClean="0">
                          <a:effectLst/>
                          <a:latin typeface="Cambria Math"/>
                          <a:ea typeface="Calibri"/>
                          <a:cs typeface="Tunga"/>
                        </a:rPr>
                        <m:t>𝑚</m:t>
                      </m:r>
                      <m:r>
                        <a:rPr lang="en-US" sz="1600" i="1" dirty="0" smtClean="0">
                          <a:effectLst/>
                          <a:latin typeface="Cambria Math"/>
                          <a:ea typeface="Calibri"/>
                          <a:cs typeface="Tunga"/>
                        </a:rPr>
                        <m:t>=1</m:t>
                      </m:r>
                    </m:oMath>
                  </m:oMathPara>
                </a14:m>
                <a:endParaRPr lang="en-IN" sz="1600" dirty="0">
                  <a:effectLst/>
                  <a:ea typeface="Calibri"/>
                  <a:cs typeface="Tunga"/>
                </a:endParaRPr>
              </a:p>
            </p:txBody>
          </p:sp>
        </mc:Choice>
        <mc:Fallback xmlns="">
          <p:sp>
            <p:nvSpPr>
              <p:cNvPr id="7" name="Text Box 3"/>
              <p:cNvSpPr txBox="1">
                <a:spLocks noRot="1" noChangeAspect="1" noMove="1" noResize="1" noEditPoints="1" noAdjustHandles="1" noChangeArrowheads="1" noChangeShapeType="1" noTextEdit="1"/>
              </p:cNvSpPr>
              <p:nvPr/>
            </p:nvSpPr>
            <p:spPr>
              <a:xfrm>
                <a:off x="7696200" y="3276600"/>
                <a:ext cx="972185" cy="533400"/>
              </a:xfrm>
              <a:prstGeom prst="rect">
                <a:avLst/>
              </a:prstGeom>
              <a:blipFill rotWithShape="1">
                <a:blip r:embed="rId5"/>
                <a:stretch>
                  <a:fillRect/>
                </a:stretch>
              </a:blipFill>
              <a:ln w="6350">
                <a:noFill/>
              </a:ln>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 Box 3"/>
              <p:cNvSpPr txBox="1"/>
              <p:nvPr/>
            </p:nvSpPr>
            <p:spPr>
              <a:xfrm>
                <a:off x="7696201" y="4876800"/>
                <a:ext cx="1143000" cy="53340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r>
                        <a:rPr lang="en-US" sz="1600" i="1" dirty="0" smtClean="0">
                          <a:effectLst/>
                          <a:latin typeface="Cambria Math"/>
                          <a:ea typeface="Calibri"/>
                          <a:cs typeface="Tunga"/>
                        </a:rPr>
                        <m:t>𝑚</m:t>
                      </m:r>
                      <m:r>
                        <a:rPr lang="en-US" sz="1600" i="1" dirty="0" smtClean="0">
                          <a:effectLst/>
                          <a:latin typeface="Cambria Math"/>
                          <a:ea typeface="Calibri"/>
                          <a:cs typeface="Tunga"/>
                        </a:rPr>
                        <m:t>=1.5</m:t>
                      </m:r>
                    </m:oMath>
                  </m:oMathPara>
                </a14:m>
                <a:endParaRPr lang="en-IN" sz="1600" dirty="0">
                  <a:effectLst/>
                  <a:ea typeface="Calibri"/>
                  <a:cs typeface="Tunga"/>
                </a:endParaRPr>
              </a:p>
            </p:txBody>
          </p:sp>
        </mc:Choice>
        <mc:Fallback xmlns="">
          <p:sp>
            <p:nvSpPr>
              <p:cNvPr id="8" name="Text Box 3"/>
              <p:cNvSpPr txBox="1">
                <a:spLocks noRot="1" noChangeAspect="1" noMove="1" noResize="1" noEditPoints="1" noAdjustHandles="1" noChangeArrowheads="1" noChangeShapeType="1" noTextEdit="1"/>
              </p:cNvSpPr>
              <p:nvPr/>
            </p:nvSpPr>
            <p:spPr>
              <a:xfrm>
                <a:off x="7696201" y="4876800"/>
                <a:ext cx="1143000" cy="533400"/>
              </a:xfrm>
              <a:prstGeom prst="rect">
                <a:avLst/>
              </a:prstGeom>
              <a:blipFill rotWithShape="1">
                <a:blip r:embed="rId6"/>
                <a:stretch>
                  <a:fillRect/>
                </a:stretch>
              </a:blipFill>
              <a:ln w="6350">
                <a:noFill/>
              </a:ln>
              <a:effectLst/>
            </p:spPr>
            <p:txBody>
              <a:bodyPr/>
              <a:lstStyle/>
              <a:p>
                <a:r>
                  <a:rPr lang="en-IN">
                    <a:noFill/>
                  </a:rPr>
                  <a:t> </a:t>
                </a:r>
              </a:p>
            </p:txBody>
          </p:sp>
        </mc:Fallback>
      </mc:AlternateContent>
    </p:spTree>
    <p:extLst>
      <p:ext uri="{BB962C8B-B14F-4D97-AF65-F5344CB8AC3E}">
        <p14:creationId xmlns:p14="http://schemas.microsoft.com/office/powerpoint/2010/main" val="22941232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Spectrum of AM wave</a:t>
            </a:r>
            <a:endParaRPr lang="en-IN" dirty="0"/>
          </a:p>
        </p:txBody>
      </p:sp>
      <p:sp>
        <p:nvSpPr>
          <p:cNvPr id="4" name="Slide Number Placeholder 3"/>
          <p:cNvSpPr>
            <a:spLocks noGrp="1"/>
          </p:cNvSpPr>
          <p:nvPr>
            <p:ph type="sldNum" sz="quarter" idx="12"/>
          </p:nvPr>
        </p:nvSpPr>
        <p:spPr/>
        <p:txBody>
          <a:bodyPr/>
          <a:lstStyle/>
          <a:p>
            <a:fld id="{7DB72B6B-351E-47F5-8A9F-408C781D2328}" type="slidenum">
              <a:rPr lang="en-US" smtClean="0"/>
              <a:t>13</a:t>
            </a:fld>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1219200" y="4648200"/>
                <a:ext cx="5638800" cy="1180580"/>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en-IN" sz="1600" i="1" smtClean="0">
                            <a:solidFill>
                              <a:srgbClr val="000066"/>
                            </a:solidFill>
                            <a:latin typeface="Cambria Math"/>
                          </a:rPr>
                        </m:ctrlPr>
                      </m:sSubPr>
                      <m:e>
                        <m:r>
                          <a:rPr lang="en-US" sz="1600" b="0" i="1" smtClean="0">
                            <a:solidFill>
                              <a:srgbClr val="000066"/>
                            </a:solidFill>
                            <a:latin typeface="Cambria Math"/>
                          </a:rPr>
                          <m:t>𝑈𝑝𝑝𝑒𝑟</m:t>
                        </m:r>
                        <m:r>
                          <a:rPr lang="en-US" sz="1600" b="0" i="1" smtClean="0">
                            <a:solidFill>
                              <a:srgbClr val="000066"/>
                            </a:solidFill>
                            <a:latin typeface="Cambria Math"/>
                          </a:rPr>
                          <m:t> </m:t>
                        </m:r>
                        <m:r>
                          <a:rPr lang="en-US" sz="1600" b="0" i="1" smtClean="0">
                            <a:solidFill>
                              <a:srgbClr val="000066"/>
                            </a:solidFill>
                            <a:latin typeface="Cambria Math"/>
                          </a:rPr>
                          <m:t>𝑠𝑖𝑑𝑒</m:t>
                        </m:r>
                        <m:r>
                          <a:rPr lang="en-US" sz="1600" b="0" i="1" smtClean="0">
                            <a:solidFill>
                              <a:srgbClr val="000066"/>
                            </a:solidFill>
                            <a:latin typeface="Cambria Math"/>
                          </a:rPr>
                          <m:t> </m:t>
                        </m:r>
                        <m:r>
                          <a:rPr lang="en-US" sz="1600" b="0" i="1" smtClean="0">
                            <a:solidFill>
                              <a:srgbClr val="000066"/>
                            </a:solidFill>
                            <a:latin typeface="Cambria Math"/>
                          </a:rPr>
                          <m:t>𝑏𝑎𝑛𝑑</m:t>
                        </m:r>
                        <m:r>
                          <a:rPr lang="en-US" sz="1600" b="0" i="1" smtClean="0">
                            <a:solidFill>
                              <a:srgbClr val="000066"/>
                            </a:solidFill>
                            <a:latin typeface="Cambria Math"/>
                          </a:rPr>
                          <m:t> </m:t>
                        </m:r>
                        <m:r>
                          <a:rPr lang="en-US" sz="1600" b="0" i="1" smtClean="0">
                            <a:solidFill>
                              <a:srgbClr val="000066"/>
                            </a:solidFill>
                            <a:latin typeface="Cambria Math"/>
                          </a:rPr>
                          <m:t>𝑓𝑟𝑒𝑞𝑢𝑒𝑛𝑐𝑦</m:t>
                        </m:r>
                        <m:r>
                          <a:rPr lang="en-US" sz="1600" b="0" i="1" smtClean="0">
                            <a:solidFill>
                              <a:srgbClr val="000066"/>
                            </a:solidFill>
                            <a:latin typeface="Cambria Math"/>
                          </a:rPr>
                          <m:t> </m:t>
                        </m:r>
                        <m:r>
                          <a:rPr lang="en-US" sz="1600" b="0" i="1">
                            <a:solidFill>
                              <a:srgbClr val="000066"/>
                            </a:solidFill>
                            <a:latin typeface="Cambria Math"/>
                          </a:rPr>
                          <m:t>𝑓</m:t>
                        </m:r>
                      </m:e>
                      <m:sub>
                        <m:r>
                          <a:rPr lang="en-US" sz="1600" b="0" i="1">
                            <a:solidFill>
                              <a:srgbClr val="000066"/>
                            </a:solidFill>
                            <a:latin typeface="Cambria Math"/>
                          </a:rPr>
                          <m:t>𝑈𝑆𝐵</m:t>
                        </m:r>
                      </m:sub>
                    </m:sSub>
                    <m:r>
                      <a:rPr lang="en-US" sz="1600" b="0" i="1">
                        <a:solidFill>
                          <a:srgbClr val="000066"/>
                        </a:solidFill>
                        <a:latin typeface="Cambria Math"/>
                      </a:rPr>
                      <m:t>= </m:t>
                    </m:r>
                    <m:sSub>
                      <m:sSubPr>
                        <m:ctrlPr>
                          <a:rPr lang="en-US" sz="1600" i="1">
                            <a:solidFill>
                              <a:srgbClr val="000066"/>
                            </a:solidFill>
                            <a:latin typeface="Cambria Math"/>
                          </a:rPr>
                        </m:ctrlPr>
                      </m:sSubPr>
                      <m:e>
                        <m:r>
                          <a:rPr lang="en-US" sz="1600" b="0" i="1">
                            <a:solidFill>
                              <a:srgbClr val="000066"/>
                            </a:solidFill>
                            <a:latin typeface="Cambria Math"/>
                          </a:rPr>
                          <m:t>𝑓</m:t>
                        </m:r>
                      </m:e>
                      <m:sub>
                        <m:r>
                          <a:rPr lang="en-US" sz="1600" b="0" i="1">
                            <a:solidFill>
                              <a:srgbClr val="000066"/>
                            </a:solidFill>
                            <a:latin typeface="Cambria Math"/>
                          </a:rPr>
                          <m:t>𝑐</m:t>
                        </m:r>
                      </m:sub>
                    </m:sSub>
                    <m:r>
                      <a:rPr lang="en-US" sz="1600" b="0" i="1">
                        <a:solidFill>
                          <a:srgbClr val="000066"/>
                        </a:solidFill>
                        <a:latin typeface="Cambria Math"/>
                      </a:rPr>
                      <m:t>+</m:t>
                    </m:r>
                    <m:sSub>
                      <m:sSubPr>
                        <m:ctrlPr>
                          <a:rPr lang="en-US" sz="1600" i="1">
                            <a:solidFill>
                              <a:srgbClr val="000066"/>
                            </a:solidFill>
                            <a:latin typeface="Cambria Math"/>
                          </a:rPr>
                        </m:ctrlPr>
                      </m:sSubPr>
                      <m:e>
                        <m:r>
                          <a:rPr lang="en-US" sz="1600" b="0" i="1">
                            <a:solidFill>
                              <a:srgbClr val="000066"/>
                            </a:solidFill>
                            <a:latin typeface="Cambria Math"/>
                          </a:rPr>
                          <m:t>𝑓</m:t>
                        </m:r>
                      </m:e>
                      <m:sub>
                        <m:r>
                          <a:rPr lang="en-US" sz="1600" b="0" i="1">
                            <a:solidFill>
                              <a:srgbClr val="000066"/>
                            </a:solidFill>
                            <a:latin typeface="Cambria Math"/>
                          </a:rPr>
                          <m:t>𝑚</m:t>
                        </m:r>
                      </m:sub>
                    </m:sSub>
                  </m:oMath>
                </a14:m>
                <a:endParaRPr lang="en-IN" sz="1600" dirty="0" smtClean="0">
                  <a:solidFill>
                    <a:srgbClr val="000066"/>
                  </a:solidFill>
                </a:endParaRPr>
              </a:p>
              <a:p>
                <a:pPr marL="285750" indent="-285750">
                  <a:buFont typeface="Arial" panose="020B0604020202020204" pitchFamily="34" charset="0"/>
                  <a:buChar char="•"/>
                </a:pPr>
                <a14:m>
                  <m:oMath xmlns:m="http://schemas.openxmlformats.org/officeDocument/2006/math">
                    <m:sSub>
                      <m:sSubPr>
                        <m:ctrlPr>
                          <a:rPr lang="en-IN" sz="1600" i="1">
                            <a:solidFill>
                              <a:srgbClr val="000066"/>
                            </a:solidFill>
                            <a:latin typeface="Cambria Math"/>
                          </a:rPr>
                        </m:ctrlPr>
                      </m:sSubPr>
                      <m:e>
                        <m:r>
                          <a:rPr lang="en-US" sz="1600" b="0" i="1" smtClean="0">
                            <a:solidFill>
                              <a:srgbClr val="000066"/>
                            </a:solidFill>
                            <a:latin typeface="Cambria Math"/>
                          </a:rPr>
                          <m:t>𝐿𝑜𝑤𝑒𝑟</m:t>
                        </m:r>
                        <m:r>
                          <a:rPr lang="en-US" sz="1600" b="0" i="1" smtClean="0">
                            <a:solidFill>
                              <a:srgbClr val="000066"/>
                            </a:solidFill>
                            <a:latin typeface="Cambria Math"/>
                          </a:rPr>
                          <m:t> </m:t>
                        </m:r>
                        <m:r>
                          <a:rPr lang="en-US" sz="1600" b="0" i="1" smtClean="0">
                            <a:solidFill>
                              <a:srgbClr val="000066"/>
                            </a:solidFill>
                            <a:latin typeface="Cambria Math"/>
                          </a:rPr>
                          <m:t>𝑠𝑖𝑑𝑒</m:t>
                        </m:r>
                        <m:r>
                          <a:rPr lang="en-US" sz="1600" b="0" i="1" smtClean="0">
                            <a:solidFill>
                              <a:srgbClr val="000066"/>
                            </a:solidFill>
                            <a:latin typeface="Cambria Math"/>
                          </a:rPr>
                          <m:t> </m:t>
                        </m:r>
                        <m:r>
                          <a:rPr lang="en-US" sz="1600" b="0" i="1" smtClean="0">
                            <a:solidFill>
                              <a:srgbClr val="000066"/>
                            </a:solidFill>
                            <a:latin typeface="Cambria Math"/>
                          </a:rPr>
                          <m:t>𝑏𝑎𝑛𝑑</m:t>
                        </m:r>
                        <m:r>
                          <a:rPr lang="en-US" sz="1600" b="0" i="1" smtClean="0">
                            <a:solidFill>
                              <a:srgbClr val="000066"/>
                            </a:solidFill>
                            <a:latin typeface="Cambria Math"/>
                          </a:rPr>
                          <m:t> </m:t>
                        </m:r>
                        <m:r>
                          <a:rPr lang="en-US" sz="1600" b="0" i="1" smtClean="0">
                            <a:solidFill>
                              <a:srgbClr val="000066"/>
                            </a:solidFill>
                            <a:latin typeface="Cambria Math"/>
                          </a:rPr>
                          <m:t>𝑓𝑟𝑒𝑞𝑢𝑒𝑛𝑐𝑦</m:t>
                        </m:r>
                        <m:r>
                          <a:rPr lang="en-US" sz="1600" b="0" i="1" smtClean="0">
                            <a:solidFill>
                              <a:srgbClr val="000066"/>
                            </a:solidFill>
                            <a:latin typeface="Cambria Math"/>
                          </a:rPr>
                          <m:t> </m:t>
                        </m:r>
                        <m:r>
                          <a:rPr lang="en-US" sz="1600" b="0" i="1">
                            <a:solidFill>
                              <a:srgbClr val="000066"/>
                            </a:solidFill>
                            <a:latin typeface="Cambria Math"/>
                          </a:rPr>
                          <m:t>𝑓</m:t>
                        </m:r>
                      </m:e>
                      <m:sub>
                        <m:r>
                          <a:rPr lang="en-US" sz="1600" b="0" i="1" smtClean="0">
                            <a:solidFill>
                              <a:srgbClr val="000066"/>
                            </a:solidFill>
                            <a:latin typeface="Cambria Math"/>
                          </a:rPr>
                          <m:t>𝐿</m:t>
                        </m:r>
                        <m:r>
                          <a:rPr lang="en-US" sz="1600" b="0" i="1">
                            <a:solidFill>
                              <a:srgbClr val="000066"/>
                            </a:solidFill>
                            <a:latin typeface="Cambria Math"/>
                          </a:rPr>
                          <m:t>𝑆𝐵</m:t>
                        </m:r>
                      </m:sub>
                    </m:sSub>
                    <m:r>
                      <a:rPr lang="en-US" sz="1600" b="0" i="1">
                        <a:solidFill>
                          <a:srgbClr val="000066"/>
                        </a:solidFill>
                        <a:latin typeface="Cambria Math"/>
                      </a:rPr>
                      <m:t>= </m:t>
                    </m:r>
                    <m:sSub>
                      <m:sSubPr>
                        <m:ctrlPr>
                          <a:rPr lang="en-US" sz="1600" i="1">
                            <a:solidFill>
                              <a:srgbClr val="000066"/>
                            </a:solidFill>
                            <a:latin typeface="Cambria Math"/>
                          </a:rPr>
                        </m:ctrlPr>
                      </m:sSubPr>
                      <m:e>
                        <m:r>
                          <a:rPr lang="en-US" sz="1600" b="0" i="1">
                            <a:solidFill>
                              <a:srgbClr val="000066"/>
                            </a:solidFill>
                            <a:latin typeface="Cambria Math"/>
                          </a:rPr>
                          <m:t>𝑓</m:t>
                        </m:r>
                      </m:e>
                      <m:sub>
                        <m:r>
                          <a:rPr lang="en-US" sz="1600" b="0" i="1">
                            <a:solidFill>
                              <a:srgbClr val="000066"/>
                            </a:solidFill>
                            <a:latin typeface="Cambria Math"/>
                          </a:rPr>
                          <m:t>𝑐</m:t>
                        </m:r>
                      </m:sub>
                    </m:sSub>
                    <m:r>
                      <a:rPr lang="en-US" sz="1600" b="0" i="1" smtClean="0">
                        <a:solidFill>
                          <a:srgbClr val="000066"/>
                        </a:solidFill>
                        <a:latin typeface="Cambria Math"/>
                      </a:rPr>
                      <m:t>−</m:t>
                    </m:r>
                    <m:sSub>
                      <m:sSubPr>
                        <m:ctrlPr>
                          <a:rPr lang="en-US" sz="1600" i="1">
                            <a:solidFill>
                              <a:srgbClr val="000066"/>
                            </a:solidFill>
                            <a:latin typeface="Cambria Math"/>
                          </a:rPr>
                        </m:ctrlPr>
                      </m:sSubPr>
                      <m:e>
                        <m:r>
                          <a:rPr lang="en-US" sz="1600" b="0" i="1">
                            <a:solidFill>
                              <a:srgbClr val="000066"/>
                            </a:solidFill>
                            <a:latin typeface="Cambria Math"/>
                          </a:rPr>
                          <m:t>𝑓</m:t>
                        </m:r>
                      </m:e>
                      <m:sub>
                        <m:r>
                          <a:rPr lang="en-US" sz="1600" b="0" i="1">
                            <a:solidFill>
                              <a:srgbClr val="000066"/>
                            </a:solidFill>
                            <a:latin typeface="Cambria Math"/>
                          </a:rPr>
                          <m:t>𝑚</m:t>
                        </m:r>
                      </m:sub>
                    </m:sSub>
                  </m:oMath>
                </a14:m>
                <a:endParaRPr lang="en-IN" sz="1600" dirty="0" smtClean="0">
                  <a:solidFill>
                    <a:srgbClr val="000066"/>
                  </a:solidFill>
                </a:endParaRPr>
              </a:p>
              <a:p>
                <a:pPr marL="285750" indent="-285750">
                  <a:buFont typeface="Arial" panose="020B0604020202020204" pitchFamily="34" charset="0"/>
                  <a:buChar char="•"/>
                </a:pPr>
                <a:r>
                  <a:rPr lang="en-US" sz="1600" i="1" dirty="0" smtClean="0">
                    <a:solidFill>
                      <a:srgbClr val="000066"/>
                    </a:solidFill>
                  </a:rPr>
                  <a:t>Sideband Amplitudes </a:t>
                </a:r>
                <a:r>
                  <a:rPr lang="en-US" sz="1600" dirty="0" smtClean="0">
                    <a:solidFill>
                      <a:srgbClr val="000066"/>
                    </a:solidFill>
                  </a:rPr>
                  <a:t>= </a:t>
                </a:r>
                <a14:m>
                  <m:oMath xmlns:m="http://schemas.openxmlformats.org/officeDocument/2006/math">
                    <m:f>
                      <m:fPr>
                        <m:ctrlPr>
                          <a:rPr lang="en-IN" sz="1600" i="1">
                            <a:solidFill>
                              <a:srgbClr val="000066"/>
                            </a:solidFill>
                            <a:latin typeface="Cambria Math"/>
                          </a:rPr>
                        </m:ctrlPr>
                      </m:fPr>
                      <m:num>
                        <m:r>
                          <a:rPr lang="en-US" sz="1600" b="0" i="1">
                            <a:solidFill>
                              <a:srgbClr val="000066"/>
                            </a:solidFill>
                            <a:latin typeface="Cambria Math"/>
                          </a:rPr>
                          <m:t>𝑚</m:t>
                        </m:r>
                        <m:sSub>
                          <m:sSubPr>
                            <m:ctrlPr>
                              <a:rPr lang="en-US" sz="1600" i="1">
                                <a:solidFill>
                                  <a:srgbClr val="000066"/>
                                </a:solidFill>
                                <a:latin typeface="Cambria Math"/>
                              </a:rPr>
                            </m:ctrlPr>
                          </m:sSubPr>
                          <m:e>
                            <m:r>
                              <a:rPr lang="en-US" sz="1600" b="0" i="1">
                                <a:solidFill>
                                  <a:srgbClr val="000066"/>
                                </a:solidFill>
                                <a:latin typeface="Cambria Math"/>
                              </a:rPr>
                              <m:t>𝐴</m:t>
                            </m:r>
                          </m:e>
                          <m:sub>
                            <m:r>
                              <a:rPr lang="en-US" sz="1600" b="0" i="1">
                                <a:solidFill>
                                  <a:srgbClr val="000066"/>
                                </a:solidFill>
                                <a:latin typeface="Cambria Math"/>
                              </a:rPr>
                              <m:t>𝑐</m:t>
                            </m:r>
                          </m:sub>
                        </m:sSub>
                      </m:num>
                      <m:den>
                        <m:r>
                          <a:rPr lang="en-US" sz="1600" b="0" i="1">
                            <a:solidFill>
                              <a:srgbClr val="000066"/>
                            </a:solidFill>
                            <a:latin typeface="Cambria Math"/>
                          </a:rPr>
                          <m:t>2</m:t>
                        </m:r>
                      </m:den>
                    </m:f>
                  </m:oMath>
                </a14:m>
                <a:endParaRPr lang="en-US" sz="1600" dirty="0" smtClean="0">
                  <a:solidFill>
                    <a:srgbClr val="000066"/>
                  </a:solidFill>
                </a:endParaRPr>
              </a:p>
              <a:p>
                <a:pPr marL="285750" indent="-285750">
                  <a:buFont typeface="Arial" panose="020B0604020202020204" pitchFamily="34" charset="0"/>
                  <a:buChar char="•"/>
                </a:pPr>
                <a:r>
                  <a:rPr lang="en-US" sz="1600" i="1" dirty="0" smtClean="0">
                    <a:solidFill>
                      <a:srgbClr val="000066"/>
                    </a:solidFill>
                  </a:rPr>
                  <a:t>Bandwidth of AM </a:t>
                </a:r>
                <a:r>
                  <a:rPr lang="en-US" sz="1600" dirty="0" smtClean="0">
                    <a:solidFill>
                      <a:srgbClr val="000066"/>
                    </a:solidFill>
                  </a:rPr>
                  <a:t>= </a:t>
                </a:r>
                <a14:m>
                  <m:oMath xmlns:m="http://schemas.openxmlformats.org/officeDocument/2006/math">
                    <m:sSub>
                      <m:sSubPr>
                        <m:ctrlPr>
                          <a:rPr lang="en-US" sz="1600" i="1" smtClean="0">
                            <a:solidFill>
                              <a:srgbClr val="000066"/>
                            </a:solidFill>
                            <a:latin typeface="Cambria Math"/>
                          </a:rPr>
                        </m:ctrlPr>
                      </m:sSubPr>
                      <m:e>
                        <m:r>
                          <a:rPr lang="en-US" sz="1600" b="0" i="1" smtClean="0">
                            <a:solidFill>
                              <a:srgbClr val="000066"/>
                            </a:solidFill>
                            <a:latin typeface="Cambria Math"/>
                          </a:rPr>
                          <m:t>𝑓</m:t>
                        </m:r>
                      </m:e>
                      <m:sub>
                        <m:r>
                          <a:rPr lang="en-US" sz="1600" b="0" i="1" smtClean="0">
                            <a:solidFill>
                              <a:srgbClr val="000066"/>
                            </a:solidFill>
                            <a:latin typeface="Cambria Math"/>
                          </a:rPr>
                          <m:t>𝑈𝑆𝐵</m:t>
                        </m:r>
                      </m:sub>
                    </m:sSub>
                    <m:r>
                      <a:rPr lang="en-US" sz="1600" b="0" i="1" smtClean="0">
                        <a:solidFill>
                          <a:srgbClr val="000066"/>
                        </a:solidFill>
                        <a:latin typeface="Cambria Math"/>
                      </a:rPr>
                      <m:t>−</m:t>
                    </m:r>
                    <m:sSub>
                      <m:sSubPr>
                        <m:ctrlPr>
                          <a:rPr lang="en-US" sz="1600" i="1" smtClean="0">
                            <a:solidFill>
                              <a:srgbClr val="000066"/>
                            </a:solidFill>
                            <a:latin typeface="Cambria Math"/>
                          </a:rPr>
                        </m:ctrlPr>
                      </m:sSubPr>
                      <m:e>
                        <m:r>
                          <a:rPr lang="en-US" sz="1600" b="0" i="1" smtClean="0">
                            <a:solidFill>
                              <a:srgbClr val="000066"/>
                            </a:solidFill>
                            <a:latin typeface="Cambria Math"/>
                          </a:rPr>
                          <m:t>𝑓</m:t>
                        </m:r>
                      </m:e>
                      <m:sub>
                        <m:r>
                          <a:rPr lang="en-US" sz="1600" b="0" i="1" smtClean="0">
                            <a:solidFill>
                              <a:srgbClr val="000066"/>
                            </a:solidFill>
                            <a:latin typeface="Cambria Math"/>
                          </a:rPr>
                          <m:t>𝐿𝑆𝐵</m:t>
                        </m:r>
                      </m:sub>
                    </m:sSub>
                    <m:r>
                      <a:rPr lang="en-US" sz="1600" b="0" i="1" smtClean="0">
                        <a:solidFill>
                          <a:srgbClr val="000066"/>
                        </a:solidFill>
                        <a:latin typeface="Cambria Math"/>
                      </a:rPr>
                      <m:t>=2</m:t>
                    </m:r>
                    <m:sSub>
                      <m:sSubPr>
                        <m:ctrlPr>
                          <a:rPr lang="en-US" sz="1600" i="1" smtClean="0">
                            <a:solidFill>
                              <a:srgbClr val="000066"/>
                            </a:solidFill>
                            <a:latin typeface="Cambria Math"/>
                          </a:rPr>
                        </m:ctrlPr>
                      </m:sSubPr>
                      <m:e>
                        <m:r>
                          <a:rPr lang="en-US" sz="1600" b="0" i="1" smtClean="0">
                            <a:solidFill>
                              <a:srgbClr val="000066"/>
                            </a:solidFill>
                            <a:latin typeface="Cambria Math"/>
                          </a:rPr>
                          <m:t>𝑓</m:t>
                        </m:r>
                      </m:e>
                      <m:sub>
                        <m:r>
                          <a:rPr lang="en-US" sz="1600" b="0" i="1" smtClean="0">
                            <a:solidFill>
                              <a:srgbClr val="000066"/>
                            </a:solidFill>
                            <a:latin typeface="Cambria Math"/>
                          </a:rPr>
                          <m:t>𝑚</m:t>
                        </m:r>
                      </m:sub>
                    </m:sSub>
                  </m:oMath>
                </a14:m>
                <a:r>
                  <a:rPr lang="en-US" sz="1600" dirty="0" smtClean="0">
                    <a:solidFill>
                      <a:srgbClr val="000066"/>
                    </a:solidFill>
                  </a:rPr>
                  <a:t> </a:t>
                </a:r>
                <a:endParaRPr lang="en-IN" sz="1600" dirty="0">
                  <a:solidFill>
                    <a:srgbClr val="000066"/>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219200" y="4648200"/>
                <a:ext cx="5638800" cy="1180580"/>
              </a:xfrm>
              <a:prstGeom prst="rect">
                <a:avLst/>
              </a:prstGeom>
              <a:blipFill rotWithShape="1">
                <a:blip r:embed="rId3"/>
                <a:stretch>
                  <a:fillRect l="-324" t="-518" b="-5699"/>
                </a:stretch>
              </a:blipFill>
            </p:spPr>
            <p:txBody>
              <a:bodyPr/>
              <a:lstStyle/>
              <a:p>
                <a:r>
                  <a:rPr lang="en-US">
                    <a:noFill/>
                  </a:rPr>
                  <a:t> </a:t>
                </a:r>
              </a:p>
            </p:txBody>
          </p:sp>
        </mc:Fallback>
      </mc:AlternateContent>
      <p:sp>
        <p:nvSpPr>
          <p:cNvPr id="3" name="TextBox 2">
            <a:hlinkClick r:id="rId4" action="ppaction://hlinkfile"/>
          </p:cNvPr>
          <p:cNvSpPr txBox="1"/>
          <p:nvPr/>
        </p:nvSpPr>
        <p:spPr>
          <a:xfrm>
            <a:off x="5943600" y="5943600"/>
            <a:ext cx="3200400" cy="338554"/>
          </a:xfrm>
          <a:prstGeom prst="rect">
            <a:avLst/>
          </a:prstGeom>
          <a:noFill/>
        </p:spPr>
        <p:txBody>
          <a:bodyPr wrap="square" rtlCol="0">
            <a:spAutoFit/>
          </a:bodyPr>
          <a:lstStyle/>
          <a:p>
            <a:r>
              <a:rPr lang="en-US" sz="1600" dirty="0" smtClean="0"/>
              <a:t>Refer :</a:t>
            </a:r>
            <a:r>
              <a:rPr lang="en-US" sz="1600" dirty="0" smtClean="0">
                <a:hlinkClick r:id="rId5" action="ppaction://hlinkfile"/>
              </a:rPr>
              <a:t>Spectrum of AM.docx</a:t>
            </a:r>
            <a:endParaRPr lang="en-IN" sz="1600" dirty="0"/>
          </a:p>
        </p:txBody>
      </p:sp>
      <p:pic>
        <p:nvPicPr>
          <p:cNvPr id="11" name="Content Placeholder 10" descr="Description: Description: C:\Users\Admin\Desktop\spectrum.PNG"/>
          <p:cNvPicPr>
            <a:picLocks noGrp="1"/>
          </p:cNvPicPr>
          <p:nvPr>
            <p:ph idx="1"/>
          </p:nvPr>
        </p:nvPicPr>
        <p:blipFill>
          <a:blip r:embed="rId6">
            <a:extLst>
              <a:ext uri="{28A0092B-C50C-407E-A947-70E740481C1C}">
                <a14:useLocalDpi xmlns:a14="http://schemas.microsoft.com/office/drawing/2010/main" val="0"/>
              </a:ext>
            </a:extLst>
          </a:blip>
          <a:srcRect/>
          <a:stretch>
            <a:fillRect/>
          </a:stretch>
        </p:blipFill>
        <p:spPr bwMode="auto">
          <a:xfrm>
            <a:off x="1447800" y="1524000"/>
            <a:ext cx="6324600" cy="2895600"/>
          </a:xfrm>
          <a:prstGeom prst="rect">
            <a:avLst/>
          </a:prstGeom>
          <a:noFill/>
          <a:ln>
            <a:noFill/>
          </a:ln>
        </p:spPr>
      </p:pic>
      <mc:AlternateContent xmlns:mc="http://schemas.openxmlformats.org/markup-compatibility/2006" xmlns:a14="http://schemas.microsoft.com/office/drawing/2010/main">
        <mc:Choice Requires="a14">
          <p:sp>
            <p:nvSpPr>
              <p:cNvPr id="5" name="TextBox 4"/>
              <p:cNvSpPr txBox="1"/>
              <p:nvPr/>
            </p:nvSpPr>
            <p:spPr>
              <a:xfrm>
                <a:off x="838200" y="914400"/>
                <a:ext cx="7239000" cy="491096"/>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en-IN" i="1" smtClean="0">
                            <a:solidFill>
                              <a:srgbClr val="000066"/>
                            </a:solidFill>
                            <a:latin typeface="Cambria Math"/>
                          </a:rPr>
                        </m:ctrlPr>
                      </m:sSubPr>
                      <m:e>
                        <m:r>
                          <a:rPr lang="en-US" i="1">
                            <a:solidFill>
                              <a:srgbClr val="000066"/>
                            </a:solidFill>
                            <a:latin typeface="Cambria Math"/>
                          </a:rPr>
                          <m:t>𝑉</m:t>
                        </m:r>
                      </m:e>
                      <m:sub>
                        <m:r>
                          <a:rPr lang="en-US" i="1">
                            <a:solidFill>
                              <a:srgbClr val="000066"/>
                            </a:solidFill>
                            <a:latin typeface="Cambria Math"/>
                          </a:rPr>
                          <m:t>𝐴𝑀</m:t>
                        </m:r>
                      </m:sub>
                    </m:sSub>
                    <m:d>
                      <m:dPr>
                        <m:ctrlPr>
                          <a:rPr lang="en-IN" i="1">
                            <a:solidFill>
                              <a:srgbClr val="000066"/>
                            </a:solidFill>
                            <a:latin typeface="Cambria Math"/>
                          </a:rPr>
                        </m:ctrlPr>
                      </m:dPr>
                      <m:e>
                        <m:r>
                          <a:rPr lang="en-US" i="1">
                            <a:solidFill>
                              <a:srgbClr val="000066"/>
                            </a:solidFill>
                            <a:latin typeface="Cambria Math"/>
                          </a:rPr>
                          <m:t>𝑡</m:t>
                        </m:r>
                      </m:e>
                    </m:d>
                  </m:oMath>
                </a14:m>
                <a:r>
                  <a:rPr lang="en-US" dirty="0">
                    <a:solidFill>
                      <a:srgbClr val="000066"/>
                    </a:solidFill>
                  </a:rPr>
                  <a:t>  = </a:t>
                </a:r>
                <a14:m>
                  <m:oMath xmlns:m="http://schemas.openxmlformats.org/officeDocument/2006/math">
                    <m:sSub>
                      <m:sSubPr>
                        <m:ctrlPr>
                          <a:rPr lang="en-IN" i="1">
                            <a:solidFill>
                              <a:srgbClr val="000066"/>
                            </a:solidFill>
                            <a:latin typeface="Cambria Math"/>
                          </a:rPr>
                        </m:ctrlPr>
                      </m:sSubPr>
                      <m:e>
                        <m:r>
                          <a:rPr lang="en-US" i="1">
                            <a:solidFill>
                              <a:srgbClr val="000066"/>
                            </a:solidFill>
                            <a:latin typeface="Cambria Math"/>
                          </a:rPr>
                          <m:t>𝐴</m:t>
                        </m:r>
                      </m:e>
                      <m:sub>
                        <m:r>
                          <a:rPr lang="en-US" i="1">
                            <a:solidFill>
                              <a:srgbClr val="000066"/>
                            </a:solidFill>
                            <a:latin typeface="Cambria Math"/>
                          </a:rPr>
                          <m:t>𝑐</m:t>
                        </m:r>
                      </m:sub>
                    </m:sSub>
                    <m:func>
                      <m:funcPr>
                        <m:ctrlPr>
                          <a:rPr lang="en-IN" i="1">
                            <a:solidFill>
                              <a:srgbClr val="000066"/>
                            </a:solidFill>
                            <a:latin typeface="Cambria Math"/>
                          </a:rPr>
                        </m:ctrlPr>
                      </m:funcPr>
                      <m:fName>
                        <m:r>
                          <m:rPr>
                            <m:sty m:val="p"/>
                          </m:rPr>
                          <a:rPr lang="en-US">
                            <a:solidFill>
                              <a:srgbClr val="000066"/>
                            </a:solidFill>
                            <a:latin typeface="Cambria Math"/>
                          </a:rPr>
                          <m:t>cos</m:t>
                        </m:r>
                      </m:fName>
                      <m:e>
                        <m:d>
                          <m:dPr>
                            <m:ctrlPr>
                              <a:rPr lang="en-IN" i="1">
                                <a:solidFill>
                                  <a:srgbClr val="000066"/>
                                </a:solidFill>
                                <a:latin typeface="Cambria Math"/>
                              </a:rPr>
                            </m:ctrlPr>
                          </m:dPr>
                          <m:e>
                            <m:r>
                              <a:rPr lang="en-US" i="1">
                                <a:solidFill>
                                  <a:srgbClr val="000066"/>
                                </a:solidFill>
                                <a:latin typeface="Cambria Math"/>
                              </a:rPr>
                              <m:t>2</m:t>
                            </m:r>
                            <m:r>
                              <a:rPr lang="en-US" i="1">
                                <a:solidFill>
                                  <a:srgbClr val="000066"/>
                                </a:solidFill>
                                <a:latin typeface="Cambria Math"/>
                              </a:rPr>
                              <m:t>𝜋</m:t>
                            </m:r>
                            <m:sSub>
                              <m:sSubPr>
                                <m:ctrlPr>
                                  <a:rPr lang="en-IN" i="1">
                                    <a:solidFill>
                                      <a:srgbClr val="000066"/>
                                    </a:solidFill>
                                    <a:latin typeface="Cambria Math"/>
                                  </a:rPr>
                                </m:ctrlPr>
                              </m:sSubPr>
                              <m:e>
                                <m:r>
                                  <a:rPr lang="en-US" i="1">
                                    <a:solidFill>
                                      <a:srgbClr val="000066"/>
                                    </a:solidFill>
                                    <a:latin typeface="Cambria Math"/>
                                  </a:rPr>
                                  <m:t>𝑓</m:t>
                                </m:r>
                              </m:e>
                              <m:sub>
                                <m:r>
                                  <a:rPr lang="en-US" i="1">
                                    <a:solidFill>
                                      <a:srgbClr val="000066"/>
                                    </a:solidFill>
                                    <a:latin typeface="Cambria Math"/>
                                  </a:rPr>
                                  <m:t>𝑐</m:t>
                                </m:r>
                              </m:sub>
                            </m:sSub>
                            <m:r>
                              <a:rPr lang="en-US" i="1">
                                <a:solidFill>
                                  <a:srgbClr val="000066"/>
                                </a:solidFill>
                                <a:latin typeface="Cambria Math"/>
                              </a:rPr>
                              <m:t>𝑡</m:t>
                            </m:r>
                          </m:e>
                        </m:d>
                      </m:e>
                    </m:func>
                    <m:r>
                      <a:rPr lang="en-US" i="1">
                        <a:solidFill>
                          <a:srgbClr val="000066"/>
                        </a:solidFill>
                        <a:latin typeface="Cambria Math"/>
                      </a:rPr>
                      <m:t>+</m:t>
                    </m:r>
                    <m:f>
                      <m:fPr>
                        <m:ctrlPr>
                          <a:rPr lang="en-IN" i="1">
                            <a:solidFill>
                              <a:srgbClr val="000066"/>
                            </a:solidFill>
                            <a:latin typeface="Cambria Math"/>
                          </a:rPr>
                        </m:ctrlPr>
                      </m:fPr>
                      <m:num>
                        <m:r>
                          <a:rPr lang="en-US" i="1">
                            <a:solidFill>
                              <a:srgbClr val="000066"/>
                            </a:solidFill>
                            <a:latin typeface="Cambria Math"/>
                          </a:rPr>
                          <m:t>𝑚</m:t>
                        </m:r>
                        <m:sSub>
                          <m:sSubPr>
                            <m:ctrlPr>
                              <a:rPr lang="en-IN" i="1">
                                <a:solidFill>
                                  <a:srgbClr val="000066"/>
                                </a:solidFill>
                                <a:latin typeface="Cambria Math"/>
                              </a:rPr>
                            </m:ctrlPr>
                          </m:sSubPr>
                          <m:e>
                            <m:r>
                              <a:rPr lang="en-US" i="1">
                                <a:solidFill>
                                  <a:srgbClr val="000066"/>
                                </a:solidFill>
                                <a:latin typeface="Cambria Math"/>
                              </a:rPr>
                              <m:t>𝐴</m:t>
                            </m:r>
                          </m:e>
                          <m:sub>
                            <m:r>
                              <a:rPr lang="en-US" i="1">
                                <a:solidFill>
                                  <a:srgbClr val="000066"/>
                                </a:solidFill>
                                <a:latin typeface="Cambria Math"/>
                              </a:rPr>
                              <m:t>𝑐</m:t>
                            </m:r>
                          </m:sub>
                        </m:sSub>
                      </m:num>
                      <m:den>
                        <m:r>
                          <a:rPr lang="en-US" i="1">
                            <a:solidFill>
                              <a:srgbClr val="000066"/>
                            </a:solidFill>
                            <a:latin typeface="Cambria Math"/>
                          </a:rPr>
                          <m:t>2</m:t>
                        </m:r>
                      </m:den>
                    </m:f>
                    <m:d>
                      <m:dPr>
                        <m:begChr m:val="{"/>
                        <m:endChr m:val="}"/>
                        <m:ctrlPr>
                          <a:rPr lang="en-IN" i="1">
                            <a:solidFill>
                              <a:srgbClr val="000066"/>
                            </a:solidFill>
                            <a:latin typeface="Cambria Math"/>
                          </a:rPr>
                        </m:ctrlPr>
                      </m:dPr>
                      <m:e>
                        <m:func>
                          <m:funcPr>
                            <m:ctrlPr>
                              <a:rPr lang="en-IN" i="1">
                                <a:solidFill>
                                  <a:srgbClr val="000066"/>
                                </a:solidFill>
                                <a:latin typeface="Cambria Math"/>
                              </a:rPr>
                            </m:ctrlPr>
                          </m:funcPr>
                          <m:fName>
                            <m:r>
                              <m:rPr>
                                <m:sty m:val="p"/>
                              </m:rPr>
                              <a:rPr lang="en-US">
                                <a:solidFill>
                                  <a:srgbClr val="000066"/>
                                </a:solidFill>
                                <a:latin typeface="Cambria Math"/>
                              </a:rPr>
                              <m:t>cos</m:t>
                            </m:r>
                          </m:fName>
                          <m:e>
                            <m:d>
                              <m:dPr>
                                <m:begChr m:val="["/>
                                <m:endChr m:val="]"/>
                                <m:ctrlPr>
                                  <a:rPr lang="en-IN" i="1">
                                    <a:solidFill>
                                      <a:srgbClr val="000066"/>
                                    </a:solidFill>
                                    <a:latin typeface="Cambria Math"/>
                                  </a:rPr>
                                </m:ctrlPr>
                              </m:dPr>
                              <m:e>
                                <m:r>
                                  <a:rPr lang="en-US" i="1">
                                    <a:solidFill>
                                      <a:srgbClr val="000066"/>
                                    </a:solidFill>
                                    <a:latin typeface="Cambria Math"/>
                                  </a:rPr>
                                  <m:t>2</m:t>
                                </m:r>
                                <m:r>
                                  <a:rPr lang="en-US" i="1">
                                    <a:solidFill>
                                      <a:srgbClr val="000066"/>
                                    </a:solidFill>
                                    <a:latin typeface="Cambria Math"/>
                                  </a:rPr>
                                  <m:t>𝜋</m:t>
                                </m:r>
                                <m:sSub>
                                  <m:sSubPr>
                                    <m:ctrlPr>
                                      <a:rPr lang="en-IN" i="1">
                                        <a:solidFill>
                                          <a:srgbClr val="000066"/>
                                        </a:solidFill>
                                        <a:latin typeface="Cambria Math"/>
                                      </a:rPr>
                                    </m:ctrlPr>
                                  </m:sSubPr>
                                  <m:e>
                                    <m:r>
                                      <a:rPr lang="en-US" i="1">
                                        <a:solidFill>
                                          <a:srgbClr val="000066"/>
                                        </a:solidFill>
                                        <a:latin typeface="Cambria Math"/>
                                      </a:rPr>
                                      <m:t>(</m:t>
                                    </m:r>
                                    <m:r>
                                      <a:rPr lang="en-US" i="1">
                                        <a:solidFill>
                                          <a:srgbClr val="000066"/>
                                        </a:solidFill>
                                        <a:latin typeface="Cambria Math"/>
                                      </a:rPr>
                                      <m:t>𝑓</m:t>
                                    </m:r>
                                  </m:e>
                                  <m:sub>
                                    <m:r>
                                      <a:rPr lang="en-US" i="1">
                                        <a:solidFill>
                                          <a:srgbClr val="000066"/>
                                        </a:solidFill>
                                        <a:latin typeface="Cambria Math"/>
                                      </a:rPr>
                                      <m:t>𝑐</m:t>
                                    </m:r>
                                  </m:sub>
                                </m:sSub>
                                <m:r>
                                  <a:rPr lang="en-US" i="1">
                                    <a:solidFill>
                                      <a:srgbClr val="000066"/>
                                    </a:solidFill>
                                    <a:latin typeface="Cambria Math"/>
                                  </a:rPr>
                                  <m:t>+</m:t>
                                </m:r>
                                <m:sSub>
                                  <m:sSubPr>
                                    <m:ctrlPr>
                                      <a:rPr lang="en-IN" i="1">
                                        <a:solidFill>
                                          <a:srgbClr val="000066"/>
                                        </a:solidFill>
                                        <a:latin typeface="Cambria Math"/>
                                      </a:rPr>
                                    </m:ctrlPr>
                                  </m:sSubPr>
                                  <m:e>
                                    <m:r>
                                      <a:rPr lang="en-US" i="1">
                                        <a:solidFill>
                                          <a:srgbClr val="000066"/>
                                        </a:solidFill>
                                        <a:latin typeface="Cambria Math"/>
                                      </a:rPr>
                                      <m:t>𝑓</m:t>
                                    </m:r>
                                  </m:e>
                                  <m:sub>
                                    <m:r>
                                      <a:rPr lang="en-US" i="1">
                                        <a:solidFill>
                                          <a:srgbClr val="000066"/>
                                        </a:solidFill>
                                        <a:latin typeface="Cambria Math"/>
                                      </a:rPr>
                                      <m:t>𝑚</m:t>
                                    </m:r>
                                  </m:sub>
                                </m:sSub>
                                <m:r>
                                  <a:rPr lang="en-US" i="1">
                                    <a:solidFill>
                                      <a:srgbClr val="000066"/>
                                    </a:solidFill>
                                    <a:latin typeface="Cambria Math"/>
                                  </a:rPr>
                                  <m:t>)</m:t>
                                </m:r>
                                <m:r>
                                  <a:rPr lang="en-US" i="1">
                                    <a:solidFill>
                                      <a:srgbClr val="000066"/>
                                    </a:solidFill>
                                    <a:latin typeface="Cambria Math"/>
                                  </a:rPr>
                                  <m:t>𝑡</m:t>
                                </m:r>
                              </m:e>
                            </m:d>
                          </m:e>
                        </m:func>
                        <m:r>
                          <a:rPr lang="en-US" i="1">
                            <a:solidFill>
                              <a:srgbClr val="000066"/>
                            </a:solidFill>
                            <a:latin typeface="Cambria Math"/>
                          </a:rPr>
                          <m:t>+</m:t>
                        </m:r>
                        <m:func>
                          <m:funcPr>
                            <m:ctrlPr>
                              <a:rPr lang="en-IN" i="1">
                                <a:solidFill>
                                  <a:srgbClr val="000066"/>
                                </a:solidFill>
                                <a:latin typeface="Cambria Math"/>
                              </a:rPr>
                            </m:ctrlPr>
                          </m:funcPr>
                          <m:fName>
                            <m:r>
                              <m:rPr>
                                <m:sty m:val="p"/>
                              </m:rPr>
                              <a:rPr lang="en-US">
                                <a:solidFill>
                                  <a:srgbClr val="000066"/>
                                </a:solidFill>
                                <a:latin typeface="Cambria Math"/>
                              </a:rPr>
                              <m:t>cos</m:t>
                            </m:r>
                          </m:fName>
                          <m:e>
                            <m:d>
                              <m:dPr>
                                <m:begChr m:val="["/>
                                <m:endChr m:val="]"/>
                                <m:ctrlPr>
                                  <a:rPr lang="en-IN" i="1">
                                    <a:solidFill>
                                      <a:srgbClr val="000066"/>
                                    </a:solidFill>
                                    <a:latin typeface="Cambria Math"/>
                                  </a:rPr>
                                </m:ctrlPr>
                              </m:dPr>
                              <m:e>
                                <m:r>
                                  <a:rPr lang="en-US" i="1">
                                    <a:solidFill>
                                      <a:srgbClr val="000066"/>
                                    </a:solidFill>
                                    <a:latin typeface="Cambria Math"/>
                                  </a:rPr>
                                  <m:t>2</m:t>
                                </m:r>
                                <m:r>
                                  <a:rPr lang="en-US" i="1">
                                    <a:solidFill>
                                      <a:srgbClr val="000066"/>
                                    </a:solidFill>
                                    <a:latin typeface="Cambria Math"/>
                                  </a:rPr>
                                  <m:t>𝜋</m:t>
                                </m:r>
                                <m:sSub>
                                  <m:sSubPr>
                                    <m:ctrlPr>
                                      <a:rPr lang="en-IN" i="1">
                                        <a:solidFill>
                                          <a:srgbClr val="000066"/>
                                        </a:solidFill>
                                        <a:latin typeface="Cambria Math"/>
                                      </a:rPr>
                                    </m:ctrlPr>
                                  </m:sSubPr>
                                  <m:e>
                                    <m:r>
                                      <a:rPr lang="en-US" i="1">
                                        <a:solidFill>
                                          <a:srgbClr val="000066"/>
                                        </a:solidFill>
                                        <a:latin typeface="Cambria Math"/>
                                      </a:rPr>
                                      <m:t>(</m:t>
                                    </m:r>
                                    <m:r>
                                      <a:rPr lang="en-US" i="1">
                                        <a:solidFill>
                                          <a:srgbClr val="000066"/>
                                        </a:solidFill>
                                        <a:latin typeface="Cambria Math"/>
                                      </a:rPr>
                                      <m:t>𝑓</m:t>
                                    </m:r>
                                  </m:e>
                                  <m:sub>
                                    <m:r>
                                      <a:rPr lang="en-US" i="1">
                                        <a:solidFill>
                                          <a:srgbClr val="000066"/>
                                        </a:solidFill>
                                        <a:latin typeface="Cambria Math"/>
                                      </a:rPr>
                                      <m:t>𝑐</m:t>
                                    </m:r>
                                  </m:sub>
                                </m:sSub>
                                <m:r>
                                  <a:rPr lang="en-US" i="1">
                                    <a:solidFill>
                                      <a:srgbClr val="000066"/>
                                    </a:solidFill>
                                    <a:latin typeface="Cambria Math"/>
                                  </a:rPr>
                                  <m:t>−</m:t>
                                </m:r>
                                <m:sSub>
                                  <m:sSubPr>
                                    <m:ctrlPr>
                                      <a:rPr lang="en-IN" i="1">
                                        <a:solidFill>
                                          <a:srgbClr val="000066"/>
                                        </a:solidFill>
                                        <a:latin typeface="Cambria Math"/>
                                      </a:rPr>
                                    </m:ctrlPr>
                                  </m:sSubPr>
                                  <m:e>
                                    <m:r>
                                      <a:rPr lang="en-US" i="1">
                                        <a:solidFill>
                                          <a:srgbClr val="000066"/>
                                        </a:solidFill>
                                        <a:latin typeface="Cambria Math"/>
                                      </a:rPr>
                                      <m:t>𝑓</m:t>
                                    </m:r>
                                  </m:e>
                                  <m:sub>
                                    <m:r>
                                      <a:rPr lang="en-US" i="1">
                                        <a:solidFill>
                                          <a:srgbClr val="000066"/>
                                        </a:solidFill>
                                        <a:latin typeface="Cambria Math"/>
                                      </a:rPr>
                                      <m:t>𝑚</m:t>
                                    </m:r>
                                  </m:sub>
                                </m:sSub>
                                <m:r>
                                  <a:rPr lang="en-US" i="1">
                                    <a:solidFill>
                                      <a:srgbClr val="000066"/>
                                    </a:solidFill>
                                    <a:latin typeface="Cambria Math"/>
                                  </a:rPr>
                                  <m:t>)</m:t>
                                </m:r>
                                <m:r>
                                  <a:rPr lang="en-US" i="1">
                                    <a:solidFill>
                                      <a:srgbClr val="000066"/>
                                    </a:solidFill>
                                    <a:latin typeface="Cambria Math"/>
                                  </a:rPr>
                                  <m:t>𝑡</m:t>
                                </m:r>
                              </m:e>
                            </m:d>
                          </m:e>
                        </m:func>
                      </m:e>
                    </m:d>
                  </m:oMath>
                </a14:m>
                <a:endParaRPr lang="en-IN" dirty="0">
                  <a:solidFill>
                    <a:srgbClr val="000066"/>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838200" y="914400"/>
                <a:ext cx="7239000" cy="491096"/>
              </a:xfrm>
              <a:prstGeom prst="rect">
                <a:avLst/>
              </a:prstGeom>
              <a:blipFill rotWithShape="1">
                <a:blip r:embed="rId7"/>
                <a:stretch>
                  <a:fillRect l="-590" b="-6173"/>
                </a:stretch>
              </a:blipFill>
            </p:spPr>
            <p:txBody>
              <a:bodyPr/>
              <a:lstStyle/>
              <a:p>
                <a:r>
                  <a:rPr lang="en-US">
                    <a:noFill/>
                  </a:rPr>
                  <a:t> </a:t>
                </a:r>
              </a:p>
            </p:txBody>
          </p:sp>
        </mc:Fallback>
      </mc:AlternateContent>
    </p:spTree>
    <p:extLst>
      <p:ext uri="{BB962C8B-B14F-4D97-AF65-F5344CB8AC3E}">
        <p14:creationId xmlns:p14="http://schemas.microsoft.com/office/powerpoint/2010/main" val="1936196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anim calcmode="lin" valueType="num">
                                      <p:cBhvr additive="base">
                                        <p:cTn id="2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anim calcmode="lin" valueType="num">
                                      <p:cBhvr additive="base">
                                        <p:cTn id="2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 calcmode="lin" valueType="num">
                                      <p:cBhvr additive="base">
                                        <p:cTn id="3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and Current in AM Wave</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90600"/>
                <a:ext cx="8229600" cy="5135563"/>
              </a:xfrm>
            </p:spPr>
            <p:txBody>
              <a:bodyPr/>
              <a:lstStyle/>
              <a:p>
                <a:r>
                  <a:rPr lang="en-US" sz="3200" dirty="0" smtClean="0"/>
                  <a:t>Power in AM wave</a:t>
                </a:r>
              </a:p>
              <a:p>
                <a:pPr lvl="1"/>
                <a14:m>
                  <m:oMath xmlns:m="http://schemas.openxmlformats.org/officeDocument/2006/math">
                    <m:r>
                      <a:rPr lang="en-US" altLang="en-US" sz="2800" i="1" dirty="0" smtClean="0">
                        <a:solidFill>
                          <a:srgbClr val="003399"/>
                        </a:solidFill>
                        <a:latin typeface="Cambria Math"/>
                      </a:rPr>
                      <m:t>𝑃</m:t>
                    </m:r>
                    <m:r>
                      <a:rPr lang="en-US" altLang="en-US" sz="2800" i="1" baseline="-25000" dirty="0">
                        <a:solidFill>
                          <a:srgbClr val="003399"/>
                        </a:solidFill>
                        <a:latin typeface="Cambria Math"/>
                      </a:rPr>
                      <m:t>𝑇</m:t>
                    </m:r>
                    <m:r>
                      <a:rPr lang="en-US" altLang="en-US" sz="2800" i="1" dirty="0">
                        <a:solidFill>
                          <a:srgbClr val="003399"/>
                        </a:solidFill>
                        <a:latin typeface="Cambria Math"/>
                      </a:rPr>
                      <m:t> = </m:t>
                    </m:r>
                    <m:sSub>
                      <m:sSubPr>
                        <m:ctrlPr>
                          <a:rPr lang="en-US" altLang="en-US" sz="2800" i="1" dirty="0" smtClean="0">
                            <a:solidFill>
                              <a:srgbClr val="003399"/>
                            </a:solidFill>
                            <a:latin typeface="Cambria Math"/>
                          </a:rPr>
                        </m:ctrlPr>
                      </m:sSubPr>
                      <m:e>
                        <m:r>
                          <a:rPr lang="en-US" altLang="en-US" sz="2800" b="0" i="1" dirty="0" smtClean="0">
                            <a:solidFill>
                              <a:srgbClr val="003399"/>
                            </a:solidFill>
                            <a:latin typeface="Cambria Math"/>
                          </a:rPr>
                          <m:t>𝑃</m:t>
                        </m:r>
                      </m:e>
                      <m:sub>
                        <m:r>
                          <a:rPr lang="en-US" altLang="en-US" sz="2800" b="0" i="1" dirty="0" smtClean="0">
                            <a:solidFill>
                              <a:srgbClr val="003399"/>
                            </a:solidFill>
                            <a:latin typeface="Cambria Math"/>
                          </a:rPr>
                          <m:t>𝐶</m:t>
                        </m:r>
                      </m:sub>
                    </m:sSub>
                    <m:r>
                      <a:rPr lang="en-US" altLang="en-US" sz="2800" i="1" dirty="0">
                        <a:solidFill>
                          <a:srgbClr val="003399"/>
                        </a:solidFill>
                        <a:latin typeface="Cambria Math"/>
                      </a:rPr>
                      <m:t> +</m:t>
                    </m:r>
                    <m:sSub>
                      <m:sSubPr>
                        <m:ctrlPr>
                          <a:rPr lang="en-US" altLang="en-US" sz="2800" i="1" dirty="0">
                            <a:latin typeface="Cambria Math"/>
                          </a:rPr>
                        </m:ctrlPr>
                      </m:sSubPr>
                      <m:e>
                        <m:r>
                          <a:rPr lang="en-US" altLang="en-US" sz="2800" i="1" dirty="0">
                            <a:latin typeface="Cambria Math"/>
                          </a:rPr>
                          <m:t>𝑃</m:t>
                        </m:r>
                      </m:e>
                      <m:sub>
                        <m:r>
                          <a:rPr lang="en-US" altLang="en-US" sz="2800" b="0" i="1" dirty="0" smtClean="0">
                            <a:latin typeface="Cambria Math"/>
                          </a:rPr>
                          <m:t>𝑇𝑆𝐵</m:t>
                        </m:r>
                      </m:sub>
                    </m:sSub>
                  </m:oMath>
                </a14:m>
                <a:endParaRPr lang="en-US" dirty="0" smtClean="0"/>
              </a:p>
              <a:p>
                <a:endParaRPr lang="en-US" dirty="0"/>
              </a:p>
              <a:p>
                <a:pPr marL="742950" lvl="2" indent="-342900">
                  <a:buFont typeface="Wingdings" panose="05000000000000000000" pitchFamily="2" charset="2"/>
                  <a:buChar char="§"/>
                </a:pPr>
                <a:endParaRPr lang="en-US" altLang="en-US" sz="2800" b="0" i="1" dirty="0" smtClean="0">
                  <a:solidFill>
                    <a:srgbClr val="003399"/>
                  </a:solidFill>
                  <a:latin typeface="Cambria Math"/>
                </a:endParaRPr>
              </a:p>
              <a:p>
                <a:pPr marL="857250" lvl="2" indent="-457200">
                  <a:buFont typeface="Arial" panose="020B0604020202020204" pitchFamily="34" charset="0"/>
                  <a:buChar char="•"/>
                </a:pPr>
                <a:endParaRPr lang="en-US" altLang="en-US" sz="2800" b="0" i="1" dirty="0" smtClean="0">
                  <a:solidFill>
                    <a:srgbClr val="003399"/>
                  </a:solidFill>
                  <a:latin typeface="Cambria Math"/>
                </a:endParaRPr>
              </a:p>
              <a:p>
                <a:pPr marL="857250" lvl="2" indent="-457200">
                  <a:buFont typeface="Arial" panose="020B0604020202020204" pitchFamily="34" charset="0"/>
                  <a:buChar char="•"/>
                </a:pPr>
                <a14:m>
                  <m:oMath xmlns:m="http://schemas.openxmlformats.org/officeDocument/2006/math">
                    <m:r>
                      <m:rPr>
                        <m:sty m:val="p"/>
                      </m:rPr>
                      <a:rPr lang="en-US" altLang="en-US" sz="2800" b="0" i="0" dirty="0" smtClean="0">
                        <a:solidFill>
                          <a:schemeClr val="tx1"/>
                        </a:solidFill>
                        <a:latin typeface="Cambria Math"/>
                      </a:rPr>
                      <m:t>For</m:t>
                    </m:r>
                    <m:r>
                      <a:rPr lang="en-US" altLang="en-US" sz="2800" b="0" i="0" dirty="0" smtClean="0">
                        <a:solidFill>
                          <a:schemeClr val="tx1"/>
                        </a:solidFill>
                        <a:latin typeface="Cambria Math"/>
                      </a:rPr>
                      <m:t> </m:t>
                    </m:r>
                    <m:r>
                      <m:rPr>
                        <m:sty m:val="p"/>
                      </m:rPr>
                      <a:rPr lang="en-US" altLang="en-US" sz="2800" b="0" i="0" dirty="0" smtClean="0">
                        <a:solidFill>
                          <a:schemeClr val="tx1"/>
                        </a:solidFill>
                        <a:latin typeface="Cambria Math"/>
                      </a:rPr>
                      <m:t>m</m:t>
                    </m:r>
                    <m:r>
                      <a:rPr lang="en-US" altLang="en-US" sz="2800" b="0" i="0" dirty="0" smtClean="0">
                        <a:solidFill>
                          <a:schemeClr val="tx1"/>
                        </a:solidFill>
                        <a:latin typeface="Cambria Math"/>
                      </a:rPr>
                      <m:t>=1</m:t>
                    </m:r>
                  </m:oMath>
                </a14:m>
                <a:endParaRPr lang="en-IN" sz="2800" dirty="0" smtClean="0">
                  <a:solidFill>
                    <a:schemeClr val="tx1"/>
                  </a:solidFill>
                </a:endParaRPr>
              </a:p>
              <a:p>
                <a:pPr marL="400050" lvl="2" indent="0">
                  <a:buNone/>
                </a:pPr>
                <a:r>
                  <a:rPr lang="en-US" sz="2200" dirty="0">
                    <a:solidFill>
                      <a:srgbClr val="003399"/>
                    </a:solidFill>
                  </a:rPr>
                  <a:t>	</a:t>
                </a:r>
                <a:r>
                  <a:rPr lang="en-US" altLang="en-US" sz="2000" dirty="0" smtClean="0">
                    <a:solidFill>
                      <a:srgbClr val="003399"/>
                    </a:solidFill>
                  </a:rPr>
                  <a:t> </a:t>
                </a:r>
                <a14:m>
                  <m:oMath xmlns:m="http://schemas.openxmlformats.org/officeDocument/2006/math">
                    <m:r>
                      <a:rPr lang="en-US" altLang="en-US" i="1" dirty="0" smtClean="0">
                        <a:solidFill>
                          <a:srgbClr val="003399"/>
                        </a:solidFill>
                        <a:latin typeface="Cambria Math"/>
                      </a:rPr>
                      <m:t>𝑃</m:t>
                    </m:r>
                    <m:r>
                      <a:rPr lang="en-US" altLang="en-US" i="1" baseline="-25000" dirty="0">
                        <a:solidFill>
                          <a:srgbClr val="003399"/>
                        </a:solidFill>
                        <a:latin typeface="Cambria Math"/>
                      </a:rPr>
                      <m:t>𝐶</m:t>
                    </m:r>
                    <m:r>
                      <a:rPr lang="en-US" altLang="en-US" i="1" dirty="0">
                        <a:solidFill>
                          <a:srgbClr val="003399"/>
                        </a:solidFill>
                        <a:latin typeface="Cambria Math"/>
                      </a:rPr>
                      <m:t>  =  66.66%</m:t>
                    </m:r>
                    <m:r>
                      <a:rPr lang="en-US" altLang="en-US" b="0" i="1" dirty="0" smtClean="0">
                        <a:solidFill>
                          <a:srgbClr val="003399"/>
                        </a:solidFill>
                        <a:latin typeface="Cambria Math"/>
                      </a:rPr>
                      <m:t> </m:t>
                    </m:r>
                    <m:r>
                      <a:rPr lang="en-US" altLang="en-US" i="1" dirty="0">
                        <a:solidFill>
                          <a:srgbClr val="003399"/>
                        </a:solidFill>
                        <a:latin typeface="Cambria Math"/>
                      </a:rPr>
                      <m:t>𝑃</m:t>
                    </m:r>
                    <m:r>
                      <a:rPr lang="en-US" altLang="en-US" i="1" baseline="-25000" dirty="0">
                        <a:solidFill>
                          <a:srgbClr val="003399"/>
                        </a:solidFill>
                        <a:latin typeface="Cambria Math"/>
                      </a:rPr>
                      <m:t>𝑇</m:t>
                    </m:r>
                    <m:r>
                      <a:rPr lang="en-US" altLang="en-US" i="1" dirty="0">
                        <a:solidFill>
                          <a:srgbClr val="003399"/>
                        </a:solidFill>
                        <a:latin typeface="Cambria Math"/>
                      </a:rPr>
                      <m:t> </m:t>
                    </m:r>
                  </m:oMath>
                </a14:m>
                <a:endParaRPr lang="en-IN" dirty="0" smtClean="0">
                  <a:solidFill>
                    <a:srgbClr val="003399"/>
                  </a:solidFill>
                </a:endParaRPr>
              </a:p>
              <a:p>
                <a:pPr marL="400050" lvl="2" indent="0">
                  <a:buNone/>
                </a:pPr>
                <a:endParaRPr lang="en-IN" dirty="0" smtClean="0">
                  <a:solidFill>
                    <a:schemeClr val="tx1"/>
                  </a:solidFill>
                </a:endParaRPr>
              </a:p>
              <a:p>
                <a:r>
                  <a:rPr lang="en-US" dirty="0"/>
                  <a:t>AM Current</a:t>
                </a:r>
              </a:p>
              <a:p>
                <a:pPr lvl="1"/>
                <a14:m>
                  <m:oMath xmlns:m="http://schemas.openxmlformats.org/officeDocument/2006/math">
                    <m:r>
                      <a:rPr lang="en-US" altLang="en-US" i="1" dirty="0">
                        <a:latin typeface="Cambria Math"/>
                      </a:rPr>
                      <m:t>𝐼</m:t>
                    </m:r>
                    <m:r>
                      <a:rPr lang="en-US" altLang="en-US" i="1" baseline="-25000" dirty="0">
                        <a:latin typeface="Cambria Math"/>
                      </a:rPr>
                      <m:t>𝑇</m:t>
                    </m:r>
                    <m:r>
                      <a:rPr lang="en-US" altLang="en-US" i="1" baseline="30000" dirty="0">
                        <a:latin typeface="Cambria Math"/>
                      </a:rPr>
                      <m:t> </m:t>
                    </m:r>
                    <m:r>
                      <a:rPr lang="en-US" altLang="en-US" i="1" dirty="0">
                        <a:latin typeface="Cambria Math"/>
                      </a:rPr>
                      <m:t>=  </m:t>
                    </m:r>
                    <m:sSub>
                      <m:sSubPr>
                        <m:ctrlPr>
                          <a:rPr lang="en-US" altLang="en-US" i="1" dirty="0" smtClean="0">
                            <a:latin typeface="Cambria Math"/>
                          </a:rPr>
                        </m:ctrlPr>
                      </m:sSubPr>
                      <m:e>
                        <m:r>
                          <a:rPr lang="en-US" altLang="en-US" b="0" i="1" dirty="0" smtClean="0">
                            <a:latin typeface="Cambria Math"/>
                          </a:rPr>
                          <m:t>𝐼</m:t>
                        </m:r>
                      </m:e>
                      <m:sub>
                        <m:r>
                          <a:rPr lang="en-US" altLang="en-US" b="0" i="1" dirty="0" smtClean="0">
                            <a:latin typeface="Cambria Math"/>
                          </a:rPr>
                          <m:t>𝐶</m:t>
                        </m:r>
                      </m:sub>
                    </m:sSub>
                    <m:r>
                      <a:rPr lang="en-US" altLang="en-US" i="1" dirty="0">
                        <a:latin typeface="Cambria Math"/>
                      </a:rPr>
                      <m:t>{ 1 + (</m:t>
                    </m:r>
                    <m:r>
                      <a:rPr lang="en-US" altLang="en-US" i="1" dirty="0">
                        <a:latin typeface="Cambria Math"/>
                      </a:rPr>
                      <m:t>𝑚</m:t>
                    </m:r>
                    <m:r>
                      <a:rPr lang="en-US" altLang="en-US" i="1" baseline="30000" dirty="0">
                        <a:latin typeface="Cambria Math"/>
                      </a:rPr>
                      <m:t>2</m:t>
                    </m:r>
                    <m:r>
                      <a:rPr lang="en-US" altLang="en-US" i="1" dirty="0">
                        <a:latin typeface="Cambria Math"/>
                      </a:rPr>
                      <m:t>/2) }</m:t>
                    </m:r>
                    <m:r>
                      <a:rPr lang="en-US" altLang="en-US" i="1" baseline="30000" dirty="0">
                        <a:latin typeface="Cambria Math"/>
                      </a:rPr>
                      <m:t>0.5</m:t>
                    </m:r>
                    <m:r>
                      <a:rPr lang="en-US" altLang="en-US" i="1" dirty="0">
                        <a:latin typeface="Cambria Math"/>
                      </a:rPr>
                      <m:t> </m:t>
                    </m:r>
                  </m:oMath>
                </a14:m>
                <a:endParaRPr lang="en-US" altLang="en-US" dirty="0"/>
              </a:p>
              <a:p>
                <a:pPr marL="400050" lvl="2" indent="0">
                  <a:buNone/>
                </a:pPr>
                <a:endParaRPr lang="en-IN"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90600"/>
                <a:ext cx="8229600" cy="5135563"/>
              </a:xfrm>
              <a:blipFill rotWithShape="1">
                <a:blip r:embed="rId4"/>
                <a:stretch>
                  <a:fillRect l="-1630" t="-1544"/>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7DB72B6B-351E-47F5-8A9F-408C781D2328}" type="slidenum">
              <a:rPr lang="en-US" smtClean="0"/>
              <a:t>14</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967422548"/>
              </p:ext>
            </p:extLst>
          </p:nvPr>
        </p:nvGraphicFramePr>
        <p:xfrm>
          <a:off x="2514600" y="2165350"/>
          <a:ext cx="2590800" cy="1111250"/>
        </p:xfrm>
        <a:graphic>
          <a:graphicData uri="http://schemas.openxmlformats.org/presentationml/2006/ole">
            <mc:AlternateContent xmlns:mc="http://schemas.openxmlformats.org/markup-compatibility/2006">
              <mc:Choice xmlns:v="urn:schemas-microsoft-com:vml" Requires="v">
                <p:oleObj spid="_x0000_s3139" name="Equation" r:id="rId5" imgW="977760" imgH="419040" progId="Equation.3">
                  <p:embed/>
                </p:oleObj>
              </mc:Choice>
              <mc:Fallback>
                <p:oleObj name="Equation" r:id="rId5" imgW="977760" imgH="419040" progId="Equation.3">
                  <p:embed/>
                  <p:pic>
                    <p:nvPicPr>
                      <p:cNvPr id="0" name="Object 5"/>
                      <p:cNvPicPr>
                        <a:picLocks noChangeAspect="1" noChangeArrowheads="1"/>
                      </p:cNvPicPr>
                      <p:nvPr/>
                    </p:nvPicPr>
                    <p:blipFill>
                      <a:blip r:embed="rId6"/>
                      <a:srcRect/>
                      <a:stretch>
                        <a:fillRect/>
                      </a:stretch>
                    </p:blipFill>
                    <p:spPr bwMode="auto">
                      <a:xfrm>
                        <a:off x="2514600" y="2165350"/>
                        <a:ext cx="2590800" cy="1111250"/>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Box 5">
            <a:hlinkClick r:id="rId7" action="ppaction://hlinkfile"/>
          </p:cNvPr>
          <p:cNvSpPr txBox="1"/>
          <p:nvPr/>
        </p:nvSpPr>
        <p:spPr>
          <a:xfrm>
            <a:off x="5012871" y="5352870"/>
            <a:ext cx="3962400" cy="646331"/>
          </a:xfrm>
          <a:prstGeom prst="rect">
            <a:avLst/>
          </a:prstGeom>
          <a:noFill/>
        </p:spPr>
        <p:txBody>
          <a:bodyPr wrap="square" rtlCol="0">
            <a:spAutoFit/>
          </a:bodyPr>
          <a:lstStyle/>
          <a:p>
            <a:endParaRPr lang="en-US" dirty="0" smtClean="0"/>
          </a:p>
          <a:p>
            <a:r>
              <a:rPr lang="en-US" dirty="0" smtClean="0"/>
              <a:t>Refer: </a:t>
            </a:r>
            <a:r>
              <a:rPr lang="en-US" dirty="0" smtClean="0">
                <a:hlinkClick r:id="rId8" action="ppaction://hlinkfile"/>
              </a:rPr>
              <a:t>Power in AM wave.docx</a:t>
            </a:r>
            <a:r>
              <a:rPr lang="en-US" dirty="0" smtClean="0"/>
              <a:t> </a:t>
            </a:r>
            <a:endParaRPr lang="en-IN" dirty="0"/>
          </a:p>
        </p:txBody>
      </p:sp>
    </p:spTree>
    <p:extLst>
      <p:ext uri="{BB962C8B-B14F-4D97-AF65-F5344CB8AC3E}">
        <p14:creationId xmlns:p14="http://schemas.microsoft.com/office/powerpoint/2010/main" val="1937070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arn(inVertic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arn(inVertical)">
                                      <p:cBhvr>
                                        <p:cTn id="27" dur="500"/>
                                        <p:tgtEl>
                                          <p:spTgt spid="3">
                                            <p:txEl>
                                              <p:pRg st="8" end="8"/>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barn(inVertical)">
                                      <p:cBhvr>
                                        <p:cTn id="30" dur="500"/>
                                        <p:tgtEl>
                                          <p:spTgt spid="3">
                                            <p:txEl>
                                              <p:pRg st="9" end="9"/>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Modulation by several sine waves</a:t>
            </a:r>
            <a:endParaRPr lang="en-IN" dirty="0"/>
          </a:p>
        </p:txBody>
      </p:sp>
      <p:sp>
        <p:nvSpPr>
          <p:cNvPr id="4" name="Slide Number Placeholder 3"/>
          <p:cNvSpPr>
            <a:spLocks noGrp="1"/>
          </p:cNvSpPr>
          <p:nvPr>
            <p:ph type="sldNum" sz="quarter" idx="12"/>
          </p:nvPr>
        </p:nvSpPr>
        <p:spPr/>
        <p:txBody>
          <a:bodyPr/>
          <a:lstStyle/>
          <a:p>
            <a:fld id="{7DB72B6B-351E-47F5-8A9F-408C781D2328}" type="slidenum">
              <a:rPr lang="en-US" smtClean="0"/>
              <a:t>15</a:t>
            </a:fld>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457200" y="1066800"/>
                <a:ext cx="8229600" cy="5059363"/>
              </a:xfrm>
            </p:spPr>
            <p:txBody>
              <a:bodyPr>
                <a:normAutofit fontScale="92500" lnSpcReduction="10000"/>
              </a:bodyPr>
              <a:lstStyle/>
              <a:p>
                <a:endParaRPr lang="en-US" dirty="0" smtClean="0"/>
              </a:p>
              <a:p>
                <a:r>
                  <a:rPr lang="en-US" dirty="0" smtClean="0"/>
                  <a:t>Overall modulation index</a:t>
                </a:r>
              </a:p>
              <a:p>
                <a:pPr lvl="1"/>
                <a14:m>
                  <m:oMath xmlns:m="http://schemas.openxmlformats.org/officeDocument/2006/math">
                    <m:r>
                      <a:rPr lang="en-US" altLang="en-US" sz="2800" b="0" i="1" dirty="0" smtClean="0">
                        <a:latin typeface="Cambria Math"/>
                      </a:rPr>
                      <m:t>𝑚</m:t>
                    </m:r>
                    <m:r>
                      <a:rPr lang="en-US" altLang="en-US" sz="2800" b="0" i="1" dirty="0" smtClean="0">
                        <a:latin typeface="Cambria Math"/>
                      </a:rPr>
                      <m:t>=(</m:t>
                    </m:r>
                    <m:r>
                      <a:rPr lang="en-US" altLang="en-US" sz="2800" i="1" dirty="0" smtClean="0">
                        <a:latin typeface="Cambria Math"/>
                      </a:rPr>
                      <m:t>𝑚</m:t>
                    </m:r>
                    <m:r>
                      <a:rPr lang="en-US" altLang="en-US" sz="2800" i="1" baseline="-25000" dirty="0">
                        <a:latin typeface="Cambria Math"/>
                      </a:rPr>
                      <m:t>1</m:t>
                    </m:r>
                    <m:r>
                      <a:rPr lang="en-US" altLang="en-US" sz="2800" i="1" baseline="30000" dirty="0">
                        <a:latin typeface="Cambria Math"/>
                      </a:rPr>
                      <m:t>2 </m:t>
                    </m:r>
                    <m:r>
                      <a:rPr lang="en-US" altLang="en-US" sz="2800" i="1" dirty="0">
                        <a:latin typeface="Cambria Math"/>
                      </a:rPr>
                      <m:t>+ </m:t>
                    </m:r>
                    <m:r>
                      <a:rPr lang="en-US" altLang="en-US" sz="2800" i="1" dirty="0">
                        <a:latin typeface="Cambria Math"/>
                      </a:rPr>
                      <m:t>𝑚</m:t>
                    </m:r>
                    <m:r>
                      <a:rPr lang="en-US" altLang="en-US" sz="2800" i="1" baseline="-25000" dirty="0">
                        <a:latin typeface="Cambria Math"/>
                      </a:rPr>
                      <m:t>2</m:t>
                    </m:r>
                    <m:r>
                      <a:rPr lang="en-US" altLang="en-US" sz="2800" i="1" baseline="30000" dirty="0">
                        <a:latin typeface="Cambria Math"/>
                      </a:rPr>
                      <m:t>2</m:t>
                    </m:r>
                    <m:r>
                      <a:rPr lang="en-US" altLang="en-US" sz="2800" i="1" dirty="0">
                        <a:latin typeface="Cambria Math"/>
                      </a:rPr>
                      <m:t> +…….)</m:t>
                    </m:r>
                    <m:r>
                      <a:rPr lang="en-US" altLang="en-US" sz="2800" i="1" baseline="30000" dirty="0">
                        <a:latin typeface="Cambria Math"/>
                      </a:rPr>
                      <m:t>0.5</m:t>
                    </m:r>
                  </m:oMath>
                </a14:m>
                <a:endParaRPr lang="en-US" altLang="en-US" sz="2800" dirty="0" smtClean="0"/>
              </a:p>
              <a:p>
                <a:pPr lvl="1"/>
                <a:endParaRPr lang="en-US" altLang="en-US" sz="2800" dirty="0"/>
              </a:p>
              <a:p>
                <a:r>
                  <a:rPr lang="en-US" dirty="0" smtClean="0"/>
                  <a:t>Total Power</a:t>
                </a:r>
                <a:endParaRPr lang="en-US" altLang="en-US" sz="2800" i="1" dirty="0" smtClean="0">
                  <a:latin typeface="Cambria Math"/>
                </a:endParaRPr>
              </a:p>
              <a:p>
                <a:pPr lvl="1"/>
                <a14:m>
                  <m:oMath xmlns:m="http://schemas.openxmlformats.org/officeDocument/2006/math">
                    <m:sSub>
                      <m:sSubPr>
                        <m:ctrlPr>
                          <a:rPr lang="en-US" altLang="en-US" sz="2600" i="1" dirty="0" smtClean="0">
                            <a:latin typeface="Cambria Math"/>
                          </a:rPr>
                        </m:ctrlPr>
                      </m:sSubPr>
                      <m:e>
                        <m:r>
                          <a:rPr lang="en-US" altLang="en-US" sz="2600" b="0" i="1" dirty="0" smtClean="0">
                            <a:latin typeface="Cambria Math"/>
                          </a:rPr>
                          <m:t>𝑃</m:t>
                        </m:r>
                      </m:e>
                      <m:sub>
                        <m:r>
                          <a:rPr lang="en-US" altLang="en-US" sz="2600" b="0" i="1" dirty="0" smtClean="0">
                            <a:latin typeface="Cambria Math"/>
                          </a:rPr>
                          <m:t>𝑇</m:t>
                        </m:r>
                      </m:sub>
                    </m:sSub>
                    <m:r>
                      <a:rPr lang="en-US" altLang="en-US" sz="2600" b="0" i="1" dirty="0" smtClean="0">
                        <a:latin typeface="Cambria Math"/>
                      </a:rPr>
                      <m:t>=</m:t>
                    </m:r>
                    <m:sSub>
                      <m:sSubPr>
                        <m:ctrlPr>
                          <a:rPr lang="en-US" altLang="en-US" sz="2600" i="1" dirty="0">
                            <a:latin typeface="Cambria Math"/>
                          </a:rPr>
                        </m:ctrlPr>
                      </m:sSubPr>
                      <m:e>
                        <m:r>
                          <a:rPr lang="en-US" altLang="en-US" sz="2600" i="1" dirty="0">
                            <a:latin typeface="Cambria Math"/>
                          </a:rPr>
                          <m:t>𝑃</m:t>
                        </m:r>
                      </m:e>
                      <m:sub>
                        <m:r>
                          <a:rPr lang="en-US" altLang="en-US" sz="2600" b="0" i="1" dirty="0" smtClean="0">
                            <a:latin typeface="Cambria Math"/>
                          </a:rPr>
                          <m:t>𝐶</m:t>
                        </m:r>
                      </m:sub>
                    </m:sSub>
                    <m:d>
                      <m:dPr>
                        <m:begChr m:val="{"/>
                        <m:endChr m:val="}"/>
                        <m:ctrlPr>
                          <a:rPr lang="en-US" altLang="en-US" sz="2600" i="1" dirty="0" smtClean="0">
                            <a:latin typeface="Cambria Math"/>
                          </a:rPr>
                        </m:ctrlPr>
                      </m:dPr>
                      <m:e>
                        <m:r>
                          <a:rPr lang="en-US" altLang="en-US" sz="2600" b="0" i="1" dirty="0" smtClean="0">
                            <a:latin typeface="Cambria Math"/>
                          </a:rPr>
                          <m:t>1+</m:t>
                        </m:r>
                        <m:d>
                          <m:dPr>
                            <m:ctrlPr>
                              <a:rPr lang="en-US" altLang="en-US" sz="2600" b="0" i="1" dirty="0" smtClean="0">
                                <a:latin typeface="Cambria Math"/>
                              </a:rPr>
                            </m:ctrlPr>
                          </m:dPr>
                          <m:e>
                            <m:f>
                              <m:fPr>
                                <m:ctrlPr>
                                  <a:rPr lang="en-US" altLang="en-US" sz="2600" b="0" i="1" dirty="0" smtClean="0">
                                    <a:latin typeface="Cambria Math"/>
                                  </a:rPr>
                                </m:ctrlPr>
                              </m:fPr>
                              <m:num>
                                <m:sSup>
                                  <m:sSupPr>
                                    <m:ctrlPr>
                                      <a:rPr lang="en-US" altLang="en-US" sz="2600" b="0" i="1" dirty="0" smtClean="0">
                                        <a:latin typeface="Cambria Math"/>
                                      </a:rPr>
                                    </m:ctrlPr>
                                  </m:sSupPr>
                                  <m:e>
                                    <m:sSub>
                                      <m:sSubPr>
                                        <m:ctrlPr>
                                          <a:rPr lang="en-US" altLang="en-US" sz="2600" b="0" i="1" dirty="0" smtClean="0">
                                            <a:latin typeface="Cambria Math"/>
                                          </a:rPr>
                                        </m:ctrlPr>
                                      </m:sSubPr>
                                      <m:e>
                                        <m:r>
                                          <a:rPr lang="en-US" altLang="en-US" sz="2600" b="0" i="1" dirty="0" smtClean="0">
                                            <a:latin typeface="Cambria Math"/>
                                          </a:rPr>
                                          <m:t>𝑚</m:t>
                                        </m:r>
                                      </m:e>
                                      <m:sub>
                                        <m:r>
                                          <a:rPr lang="en-US" altLang="en-US" sz="2600" b="0" i="1" dirty="0" smtClean="0">
                                            <a:latin typeface="Cambria Math"/>
                                          </a:rPr>
                                          <m:t>𝑡</m:t>
                                        </m:r>
                                      </m:sub>
                                    </m:sSub>
                                  </m:e>
                                  <m:sup>
                                    <m:r>
                                      <a:rPr lang="en-US" altLang="en-US" sz="2600" b="0" i="1" dirty="0" smtClean="0">
                                        <a:latin typeface="Cambria Math"/>
                                      </a:rPr>
                                      <m:t>2</m:t>
                                    </m:r>
                                  </m:sup>
                                </m:sSup>
                              </m:num>
                              <m:den>
                                <m:r>
                                  <a:rPr lang="en-US" altLang="en-US" sz="2600" b="0" i="1" dirty="0" smtClean="0">
                                    <a:latin typeface="Cambria Math"/>
                                  </a:rPr>
                                  <m:t>2</m:t>
                                </m:r>
                              </m:den>
                            </m:f>
                          </m:e>
                        </m:d>
                      </m:e>
                    </m:d>
                  </m:oMath>
                </a14:m>
                <a:endParaRPr lang="en-US" altLang="en-US" sz="2600" dirty="0" smtClean="0"/>
              </a:p>
              <a:p>
                <a:pPr lvl="1"/>
                <a:endParaRPr lang="en-US" altLang="en-US" sz="2600" dirty="0"/>
              </a:p>
              <a:p>
                <a:r>
                  <a:rPr lang="en-US" dirty="0" smtClean="0"/>
                  <a:t>Total Current</a:t>
                </a:r>
                <a:endParaRPr lang="en-US" dirty="0"/>
              </a:p>
              <a:p>
                <a:pPr lvl="1"/>
                <a14:m>
                  <m:oMath xmlns:m="http://schemas.openxmlformats.org/officeDocument/2006/math">
                    <m:sSub>
                      <m:sSubPr>
                        <m:ctrlPr>
                          <a:rPr lang="en-US" altLang="en-US" sz="2800" i="1" dirty="0">
                            <a:latin typeface="Cambria Math"/>
                          </a:rPr>
                        </m:ctrlPr>
                      </m:sSubPr>
                      <m:e>
                        <m:r>
                          <a:rPr lang="en-US" altLang="en-US" sz="2800" b="0" i="1" dirty="0" smtClean="0">
                            <a:latin typeface="Cambria Math"/>
                          </a:rPr>
                          <m:t>𝐼</m:t>
                        </m:r>
                      </m:e>
                      <m:sub>
                        <m:r>
                          <a:rPr lang="en-US" altLang="en-US" sz="2800" i="1" dirty="0">
                            <a:latin typeface="Cambria Math"/>
                          </a:rPr>
                          <m:t>𝑇</m:t>
                        </m:r>
                      </m:sub>
                    </m:sSub>
                    <m:r>
                      <a:rPr lang="en-US" altLang="en-US" sz="2800" i="1" dirty="0">
                        <a:latin typeface="Cambria Math"/>
                      </a:rPr>
                      <m:t>=</m:t>
                    </m:r>
                    <m:sSub>
                      <m:sSubPr>
                        <m:ctrlPr>
                          <a:rPr lang="en-US" altLang="en-US" sz="2800" i="1" dirty="0">
                            <a:latin typeface="Cambria Math"/>
                          </a:rPr>
                        </m:ctrlPr>
                      </m:sSubPr>
                      <m:e>
                        <m:r>
                          <a:rPr lang="en-US" altLang="en-US" sz="2800" b="0" i="1" dirty="0" smtClean="0">
                            <a:latin typeface="Cambria Math"/>
                          </a:rPr>
                          <m:t>𝐼</m:t>
                        </m:r>
                      </m:e>
                      <m:sub>
                        <m:r>
                          <a:rPr lang="en-US" altLang="en-US" sz="2800" i="1" dirty="0">
                            <a:latin typeface="Cambria Math"/>
                          </a:rPr>
                          <m:t>𝐶</m:t>
                        </m:r>
                      </m:sub>
                    </m:sSub>
                    <m:d>
                      <m:dPr>
                        <m:begChr m:val="{"/>
                        <m:endChr m:val="}"/>
                        <m:ctrlPr>
                          <a:rPr lang="en-US" altLang="en-US" sz="2800" i="1" dirty="0" smtClean="0">
                            <a:latin typeface="Cambria Math"/>
                          </a:rPr>
                        </m:ctrlPr>
                      </m:dPr>
                      <m:e>
                        <m:sSup>
                          <m:sSupPr>
                            <m:ctrlPr>
                              <a:rPr lang="en-US" altLang="en-US" sz="2800" i="1" dirty="0" smtClean="0">
                                <a:latin typeface="Cambria Math"/>
                              </a:rPr>
                            </m:ctrlPr>
                          </m:sSupPr>
                          <m:e>
                            <m:d>
                              <m:dPr>
                                <m:begChr m:val="["/>
                                <m:endChr m:val="]"/>
                                <m:ctrlPr>
                                  <a:rPr lang="en-US" altLang="en-US" sz="2800" i="1" dirty="0" smtClean="0">
                                    <a:latin typeface="Cambria Math"/>
                                  </a:rPr>
                                </m:ctrlPr>
                              </m:dPr>
                              <m:e>
                                <m:r>
                                  <a:rPr lang="en-US" altLang="en-US" sz="2800" i="1" dirty="0">
                                    <a:latin typeface="Cambria Math"/>
                                  </a:rPr>
                                  <m:t>1+</m:t>
                                </m:r>
                                <m:d>
                                  <m:dPr>
                                    <m:ctrlPr>
                                      <a:rPr lang="en-US" altLang="en-US" sz="2800" i="1" dirty="0">
                                        <a:latin typeface="Cambria Math"/>
                                      </a:rPr>
                                    </m:ctrlPr>
                                  </m:dPr>
                                  <m:e>
                                    <m:f>
                                      <m:fPr>
                                        <m:ctrlPr>
                                          <a:rPr lang="en-US" altLang="en-US" sz="2800" i="1" dirty="0">
                                            <a:latin typeface="Cambria Math"/>
                                          </a:rPr>
                                        </m:ctrlPr>
                                      </m:fPr>
                                      <m:num>
                                        <m:sSup>
                                          <m:sSupPr>
                                            <m:ctrlPr>
                                              <a:rPr lang="en-US" altLang="en-US" sz="2800" i="1" dirty="0">
                                                <a:latin typeface="Cambria Math"/>
                                              </a:rPr>
                                            </m:ctrlPr>
                                          </m:sSupPr>
                                          <m:e>
                                            <m:sSub>
                                              <m:sSubPr>
                                                <m:ctrlPr>
                                                  <a:rPr lang="en-US" altLang="en-US" sz="2800" i="1" dirty="0">
                                                    <a:latin typeface="Cambria Math"/>
                                                  </a:rPr>
                                                </m:ctrlPr>
                                              </m:sSubPr>
                                              <m:e>
                                                <m:r>
                                                  <a:rPr lang="en-US" altLang="en-US" sz="2800" i="1" dirty="0">
                                                    <a:latin typeface="Cambria Math"/>
                                                  </a:rPr>
                                                  <m:t>𝑚</m:t>
                                                </m:r>
                                              </m:e>
                                              <m:sub>
                                                <m:r>
                                                  <a:rPr lang="en-US" altLang="en-US" sz="2800" i="1" dirty="0">
                                                    <a:latin typeface="Cambria Math"/>
                                                  </a:rPr>
                                                  <m:t>𝑡</m:t>
                                                </m:r>
                                              </m:sub>
                                            </m:sSub>
                                          </m:e>
                                          <m:sup>
                                            <m:r>
                                              <a:rPr lang="en-US" altLang="en-US" sz="2800" i="1" dirty="0">
                                                <a:latin typeface="Cambria Math"/>
                                              </a:rPr>
                                              <m:t>2</m:t>
                                            </m:r>
                                          </m:sup>
                                        </m:sSup>
                                      </m:num>
                                      <m:den>
                                        <m:r>
                                          <a:rPr lang="en-US" altLang="en-US" sz="2800" i="1" dirty="0">
                                            <a:latin typeface="Cambria Math"/>
                                          </a:rPr>
                                          <m:t>2</m:t>
                                        </m:r>
                                      </m:den>
                                    </m:f>
                                  </m:e>
                                </m:d>
                              </m:e>
                            </m:d>
                          </m:e>
                          <m:sup>
                            <m:r>
                              <a:rPr lang="en-US" altLang="en-US" sz="2800" b="0" i="1" dirty="0" smtClean="0">
                                <a:latin typeface="Cambria Math"/>
                              </a:rPr>
                              <m:t>0.5</m:t>
                            </m:r>
                          </m:sup>
                        </m:sSup>
                      </m:e>
                    </m:d>
                  </m:oMath>
                </a14:m>
                <a:endParaRPr lang="en-IN"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457200" y="1066800"/>
                <a:ext cx="8229600" cy="5059363"/>
              </a:xfrm>
              <a:blipFill rotWithShape="1">
                <a:blip r:embed="rId3"/>
                <a:stretch>
                  <a:fillRect l="-1111"/>
                </a:stretch>
              </a:blipFill>
            </p:spPr>
            <p:txBody>
              <a:bodyPr/>
              <a:lstStyle/>
              <a:p>
                <a:r>
                  <a:rPr lang="en-IN">
                    <a:noFill/>
                  </a:rPr>
                  <a:t> </a:t>
                </a:r>
              </a:p>
            </p:txBody>
          </p:sp>
        </mc:Fallback>
      </mc:AlternateContent>
    </p:spTree>
    <p:extLst>
      <p:ext uri="{BB962C8B-B14F-4D97-AF65-F5344CB8AC3E}">
        <p14:creationId xmlns:p14="http://schemas.microsoft.com/office/powerpoint/2010/main" val="260964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arn(inVertical)">
                                      <p:cBhvr>
                                        <p:cTn id="7" dur="500"/>
                                        <p:tgtEl>
                                          <p:spTgt spid="5">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arn(inVertical)">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barn(inVertical)">
                                      <p:cBhvr>
                                        <p:cTn id="15" dur="500"/>
                                        <p:tgtEl>
                                          <p:spTgt spid="5">
                                            <p:txEl>
                                              <p:pRg st="4" end="4"/>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Effect transition="in" filter="barn(inVertical)">
                                      <p:cBhvr>
                                        <p:cTn id="18" dur="500"/>
                                        <p:tgtEl>
                                          <p:spTgt spid="5">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animEffect transition="in" filter="barn(inVertical)">
                                      <p:cBhvr>
                                        <p:cTn id="23" dur="500"/>
                                        <p:tgtEl>
                                          <p:spTgt spid="5">
                                            <p:txEl>
                                              <p:pRg st="7" end="7"/>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5">
                                            <p:txEl>
                                              <p:pRg st="8" end="8"/>
                                            </p:txEl>
                                          </p:spTgt>
                                        </p:tgtEl>
                                        <p:attrNameLst>
                                          <p:attrName>style.visibility</p:attrName>
                                        </p:attrNameLst>
                                      </p:cBhvr>
                                      <p:to>
                                        <p:strVal val="visible"/>
                                      </p:to>
                                    </p:set>
                                    <p:animEffect transition="in" filter="barn(inVertical)">
                                      <p:cBhvr>
                                        <p:cTn id="26"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14400"/>
                <a:ext cx="8229600" cy="5486400"/>
              </a:xfrm>
            </p:spPr>
            <p:txBody>
              <a:bodyPr>
                <a:normAutofit/>
              </a:bodyPr>
              <a:lstStyle/>
              <a:p>
                <a:pPr algn="just"/>
                <a:endParaRPr lang="en-US" altLang="en-US" sz="2000" b="1" dirty="0" smtClean="0"/>
              </a:p>
              <a:p>
                <a:pPr marL="457200" indent="-457200" algn="just">
                  <a:buFont typeface="+mj-lt"/>
                  <a:buAutoNum type="arabicPeriod"/>
                </a:pPr>
                <a:r>
                  <a:rPr lang="en-US" altLang="en-US" sz="2000" dirty="0" smtClean="0"/>
                  <a:t>The </a:t>
                </a:r>
                <a:r>
                  <a:rPr lang="en-US" altLang="en-US" sz="2000" dirty="0"/>
                  <a:t>antenna current of an AM transmitter is 8A when only carrier is transmitted, but  </a:t>
                </a:r>
                <a:r>
                  <a:rPr lang="en-US" altLang="en-US" sz="2000" dirty="0" smtClean="0"/>
                  <a:t>increases </a:t>
                </a:r>
                <a:r>
                  <a:rPr lang="en-US" altLang="en-US" sz="2000" dirty="0"/>
                  <a:t>to 8.93A when carrier is modulated by a single sine wave. Find the percentage modulation. Determine the antenna current when the depth of modulation changes to </a:t>
                </a:r>
                <a:r>
                  <a:rPr lang="en-US" altLang="en-US" sz="2000" dirty="0" smtClean="0"/>
                  <a:t>0.8A.</a:t>
                </a:r>
              </a:p>
              <a:p>
                <a:pPr marL="1257300" lvl="3" indent="0" algn="just">
                  <a:buNone/>
                </a:pPr>
                <a:r>
                  <a:rPr lang="en-US" altLang="en-US" sz="1600" dirty="0" smtClean="0">
                    <a:solidFill>
                      <a:srgbClr val="C00000"/>
                    </a:solidFill>
                  </a:rPr>
                  <a:t>					[</a:t>
                </a:r>
                <a:r>
                  <a:rPr lang="en-US" altLang="en-US" sz="1600" dirty="0" err="1" smtClean="0">
                    <a:solidFill>
                      <a:srgbClr val="003399"/>
                    </a:solidFill>
                  </a:rPr>
                  <a:t>Ans</a:t>
                </a:r>
                <a:r>
                  <a:rPr lang="en-US" altLang="en-US" sz="1600" dirty="0" smtClean="0">
                    <a:solidFill>
                      <a:srgbClr val="C00000"/>
                    </a:solidFill>
                  </a:rPr>
                  <a:t>: m=70.1%, </a:t>
                </a:r>
                <a14:m>
                  <m:oMath xmlns:m="http://schemas.openxmlformats.org/officeDocument/2006/math">
                    <m:sSub>
                      <m:sSubPr>
                        <m:ctrlPr>
                          <a:rPr lang="en-US" altLang="en-US" sz="1600" i="1" dirty="0" smtClean="0">
                            <a:solidFill>
                              <a:srgbClr val="C00000"/>
                            </a:solidFill>
                            <a:latin typeface="Cambria Math"/>
                          </a:rPr>
                        </m:ctrlPr>
                      </m:sSubPr>
                      <m:e>
                        <m:r>
                          <a:rPr lang="en-US" altLang="en-US" sz="1600" b="0" i="1" dirty="0" smtClean="0">
                            <a:solidFill>
                              <a:srgbClr val="C00000"/>
                            </a:solidFill>
                            <a:latin typeface="Cambria Math"/>
                          </a:rPr>
                          <m:t>𝐼</m:t>
                        </m:r>
                      </m:e>
                      <m:sub>
                        <m:r>
                          <a:rPr lang="en-US" altLang="en-US" sz="1600" b="0" i="1" dirty="0" smtClean="0">
                            <a:solidFill>
                              <a:srgbClr val="C00000"/>
                            </a:solidFill>
                            <a:latin typeface="Cambria Math"/>
                          </a:rPr>
                          <m:t>𝑡</m:t>
                        </m:r>
                      </m:sub>
                    </m:sSub>
                  </m:oMath>
                </a14:m>
                <a:r>
                  <a:rPr lang="en-US" altLang="en-US" sz="1600" dirty="0" smtClean="0">
                    <a:solidFill>
                      <a:srgbClr val="C00000"/>
                    </a:solidFill>
                  </a:rPr>
                  <a:t>=9.19 A]</a:t>
                </a:r>
              </a:p>
              <a:p>
                <a:pPr marL="457200" lvl="0" indent="-457200" algn="just">
                  <a:buFont typeface="+mj-lt"/>
                  <a:buAutoNum type="arabicPeriod"/>
                </a:pPr>
                <a:r>
                  <a:rPr lang="en-US" sz="2000" dirty="0"/>
                  <a:t>When the modulation percentage is 75, an AM transmitter produces 10kW.How much of this is the carrier power? What would be the percentage power saving if the carrier and one of the sidebands were suppressed before transmission took place</a:t>
                </a:r>
                <a:r>
                  <a:rPr lang="en-US" sz="2000" dirty="0" smtClean="0"/>
                  <a:t>?</a:t>
                </a:r>
              </a:p>
              <a:p>
                <a:pPr marL="800100" lvl="2" indent="0" algn="just">
                  <a:buNone/>
                </a:pPr>
                <a:r>
                  <a:rPr lang="en-US" altLang="en-US" sz="1600" dirty="0" smtClean="0">
                    <a:solidFill>
                      <a:srgbClr val="C00000"/>
                    </a:solidFill>
                  </a:rPr>
                  <a:t>					    [</a:t>
                </a:r>
                <a:r>
                  <a:rPr lang="en-US" altLang="en-US" sz="1600" dirty="0" err="1">
                    <a:solidFill>
                      <a:srgbClr val="003399"/>
                    </a:solidFill>
                  </a:rPr>
                  <a:t>Ans</a:t>
                </a:r>
                <a:r>
                  <a:rPr lang="en-US" altLang="en-US" sz="1600" dirty="0" smtClean="0">
                    <a:solidFill>
                      <a:srgbClr val="C00000"/>
                    </a:solidFill>
                  </a:rPr>
                  <a:t>: </a:t>
                </a:r>
                <a14:m>
                  <m:oMath xmlns:m="http://schemas.openxmlformats.org/officeDocument/2006/math">
                    <m:sSub>
                      <m:sSubPr>
                        <m:ctrlPr>
                          <a:rPr lang="en-US" altLang="en-US" sz="1600" i="1" dirty="0">
                            <a:solidFill>
                              <a:srgbClr val="C00000"/>
                            </a:solidFill>
                            <a:latin typeface="Cambria Math"/>
                          </a:rPr>
                        </m:ctrlPr>
                      </m:sSubPr>
                      <m:e>
                        <m:r>
                          <a:rPr lang="en-US" altLang="en-US" sz="1600" b="0" i="1" dirty="0" smtClean="0">
                            <a:solidFill>
                              <a:srgbClr val="C00000"/>
                            </a:solidFill>
                            <a:latin typeface="Cambria Math"/>
                          </a:rPr>
                          <m:t>𝑃</m:t>
                        </m:r>
                      </m:e>
                      <m:sub>
                        <m:r>
                          <a:rPr lang="en-US" altLang="en-US" sz="1600" b="0" i="1" dirty="0" smtClean="0">
                            <a:solidFill>
                              <a:srgbClr val="C00000"/>
                            </a:solidFill>
                            <a:latin typeface="Cambria Math"/>
                          </a:rPr>
                          <m:t>𝐶</m:t>
                        </m:r>
                      </m:sub>
                    </m:sSub>
                  </m:oMath>
                </a14:m>
                <a:r>
                  <a:rPr lang="en-US" altLang="en-US" sz="1600" dirty="0">
                    <a:solidFill>
                      <a:srgbClr val="C00000"/>
                    </a:solidFill>
                  </a:rPr>
                  <a:t>=</a:t>
                </a:r>
                <a:r>
                  <a:rPr lang="en-US" altLang="en-US" sz="1600" dirty="0" smtClean="0">
                    <a:solidFill>
                      <a:srgbClr val="C00000"/>
                    </a:solidFill>
                  </a:rPr>
                  <a:t>7.8kW, </a:t>
                </a:r>
                <a14:m>
                  <m:oMath xmlns:m="http://schemas.openxmlformats.org/officeDocument/2006/math">
                    <m:sSub>
                      <m:sSubPr>
                        <m:ctrlPr>
                          <a:rPr lang="en-US" altLang="en-US" sz="1600" i="1" dirty="0">
                            <a:solidFill>
                              <a:srgbClr val="C00000"/>
                            </a:solidFill>
                            <a:latin typeface="Cambria Math"/>
                          </a:rPr>
                        </m:ctrlPr>
                      </m:sSubPr>
                      <m:e>
                        <m:r>
                          <a:rPr lang="en-US" altLang="en-US" sz="1600" i="1" dirty="0">
                            <a:solidFill>
                              <a:srgbClr val="C00000"/>
                            </a:solidFill>
                            <a:latin typeface="Cambria Math"/>
                          </a:rPr>
                          <m:t>𝑃</m:t>
                        </m:r>
                      </m:e>
                      <m:sub>
                        <m:r>
                          <a:rPr lang="en-US" altLang="en-US" sz="1600" b="0" i="1" dirty="0" smtClean="0">
                            <a:solidFill>
                              <a:srgbClr val="C00000"/>
                            </a:solidFill>
                            <a:latin typeface="Cambria Math"/>
                          </a:rPr>
                          <m:t>𝑠𝑎𝑣𝑖𝑛𝑔</m:t>
                        </m:r>
                      </m:sub>
                    </m:sSub>
                  </m:oMath>
                </a14:m>
                <a:r>
                  <a:rPr lang="en-US" altLang="en-US" sz="1600" dirty="0">
                    <a:solidFill>
                      <a:srgbClr val="C00000"/>
                    </a:solidFill>
                  </a:rPr>
                  <a:t>= </a:t>
                </a:r>
                <a:r>
                  <a:rPr lang="en-US" altLang="en-US" sz="1600" dirty="0" smtClean="0">
                    <a:solidFill>
                      <a:srgbClr val="C00000"/>
                    </a:solidFill>
                  </a:rPr>
                  <a:t>89.04 %, ]</a:t>
                </a:r>
                <a:endParaRPr lang="en-US" altLang="en-US" sz="1600" dirty="0">
                  <a:solidFill>
                    <a:srgbClr val="C00000"/>
                  </a:solidFill>
                </a:endParaRPr>
              </a:p>
              <a:p>
                <a:pPr marL="1257300" lvl="2" indent="-457200" algn="just">
                  <a:buFont typeface="+mj-lt"/>
                  <a:buAutoNum type="arabicPeriod"/>
                </a:pPr>
                <a:endParaRPr lang="en-US" sz="1600" dirty="0" smtClean="0"/>
              </a:p>
              <a:p>
                <a:pPr marL="457200" indent="-457200" algn="just">
                  <a:buFont typeface="+mj-lt"/>
                  <a:buAutoNum type="arabicPeriod"/>
                </a:pPr>
                <a:r>
                  <a:rPr lang="en-US" sz="2000" dirty="0" smtClean="0"/>
                  <a:t>When </a:t>
                </a:r>
                <a:r>
                  <a:rPr lang="en-US" sz="2000" dirty="0"/>
                  <a:t>a </a:t>
                </a:r>
                <a:r>
                  <a:rPr lang="en-US" sz="2000" dirty="0" smtClean="0"/>
                  <a:t>broadcast </a:t>
                </a:r>
                <a:r>
                  <a:rPr lang="en-US" sz="2000" dirty="0"/>
                  <a:t>AM transmitter is 50 percent modulated, its antenna current is 12A. What will the current be when the modulation depth is increased to 0.9</a:t>
                </a:r>
                <a:r>
                  <a:rPr lang="en-US" sz="2000" dirty="0" smtClean="0"/>
                  <a:t>?</a:t>
                </a:r>
              </a:p>
              <a:p>
                <a:pPr marL="800100" lvl="2" indent="0" algn="just">
                  <a:buNone/>
                </a:pPr>
                <a:r>
                  <a:rPr lang="en-US" altLang="en-US" sz="1600" dirty="0" smtClean="0">
                    <a:solidFill>
                      <a:srgbClr val="C00000"/>
                    </a:solidFill>
                  </a:rPr>
                  <a:t>							[</a:t>
                </a:r>
                <a:r>
                  <a:rPr lang="en-US" altLang="en-US" sz="1600" dirty="0" err="1">
                    <a:solidFill>
                      <a:srgbClr val="003399"/>
                    </a:solidFill>
                  </a:rPr>
                  <a:t>Ans</a:t>
                </a:r>
                <a:r>
                  <a:rPr lang="en-US" altLang="en-US" sz="1600" dirty="0">
                    <a:solidFill>
                      <a:srgbClr val="003399"/>
                    </a:solidFill>
                  </a:rPr>
                  <a:t>: </a:t>
                </a:r>
                <a14:m>
                  <m:oMath xmlns:m="http://schemas.openxmlformats.org/officeDocument/2006/math">
                    <m:sSub>
                      <m:sSubPr>
                        <m:ctrlPr>
                          <a:rPr lang="en-US" altLang="en-US" sz="1600" i="1" dirty="0">
                            <a:solidFill>
                              <a:srgbClr val="C00000"/>
                            </a:solidFill>
                            <a:latin typeface="Cambria Math"/>
                          </a:rPr>
                        </m:ctrlPr>
                      </m:sSubPr>
                      <m:e>
                        <m:r>
                          <a:rPr lang="en-US" altLang="en-US" sz="1600" b="0" i="1" dirty="0" smtClean="0">
                            <a:solidFill>
                              <a:srgbClr val="C00000"/>
                            </a:solidFill>
                            <a:latin typeface="Cambria Math"/>
                          </a:rPr>
                          <m:t>𝐼</m:t>
                        </m:r>
                      </m:e>
                      <m:sub>
                        <m:r>
                          <a:rPr lang="en-US" altLang="en-US" sz="1600" b="0" i="1" dirty="0" smtClean="0">
                            <a:solidFill>
                              <a:srgbClr val="C00000"/>
                            </a:solidFill>
                            <a:latin typeface="Cambria Math"/>
                          </a:rPr>
                          <m:t>𝑡</m:t>
                        </m:r>
                      </m:sub>
                    </m:sSub>
                  </m:oMath>
                </a14:m>
                <a:r>
                  <a:rPr lang="en-US" altLang="en-US" sz="1600" dirty="0">
                    <a:solidFill>
                      <a:srgbClr val="C00000"/>
                    </a:solidFill>
                  </a:rPr>
                  <a:t>=</a:t>
                </a:r>
                <a:r>
                  <a:rPr lang="en-US" altLang="en-US" sz="1600" dirty="0" smtClean="0">
                    <a:solidFill>
                      <a:srgbClr val="C00000"/>
                    </a:solidFill>
                  </a:rPr>
                  <a:t>13.4 A </a:t>
                </a:r>
                <a:r>
                  <a:rPr lang="en-US" altLang="en-US" sz="1600" dirty="0">
                    <a:solidFill>
                      <a:srgbClr val="C00000"/>
                    </a:solidFill>
                  </a:rPr>
                  <a:t>]</a:t>
                </a:r>
              </a:p>
              <a:p>
                <a:pPr marL="1257300" lvl="2" indent="-457200" algn="just">
                  <a:buFont typeface="+mj-lt"/>
                  <a:buAutoNum type="arabicPeriod"/>
                </a:pPr>
                <a:endParaRPr lang="en-US" sz="1600" dirty="0"/>
              </a:p>
              <a:p>
                <a:pPr marL="457200" lvl="0" indent="-457200" algn="just">
                  <a:buFont typeface="+mj-lt"/>
                  <a:buAutoNum type="arabicPeriod"/>
                </a:pPr>
                <a:endParaRPr lang="en-US" sz="2000" dirty="0"/>
              </a:p>
              <a:p>
                <a:pPr marL="457200" indent="-457200" algn="just">
                  <a:buFont typeface="+mj-lt"/>
                  <a:buAutoNum type="arabicPeriod"/>
                </a:pPr>
                <a:endParaRPr lang="en-US" altLang="en-US" sz="2000" dirty="0" smtClean="0"/>
              </a:p>
              <a:p>
                <a:pPr marL="457200" indent="-457200" algn="just">
                  <a:buFont typeface="+mj-lt"/>
                  <a:buAutoNum type="arabicPeriod"/>
                </a:pPr>
                <a:endParaRPr lang="en-US" altLang="en-US" sz="2000" dirty="0" smtClean="0"/>
              </a:p>
              <a:p>
                <a:pPr marL="457200" indent="-457200" algn="just">
                  <a:buFont typeface="+mj-lt"/>
                  <a:buAutoNum type="arabicPeriod"/>
                </a:pPr>
                <a:endParaRPr lang="en-US" altLang="en-US" sz="2000" dirty="0" smtClean="0"/>
              </a:p>
              <a:p>
                <a:pPr marL="609600" indent="-609600" algn="just">
                  <a:lnSpc>
                    <a:spcPct val="90000"/>
                  </a:lnSpc>
                  <a:buNone/>
                </a:pPr>
                <a:endParaRPr lang="en-US" altLang="en-US" sz="2000" dirty="0"/>
              </a:p>
              <a:p>
                <a:pPr algn="just"/>
                <a:endParaRPr lang="en-IN"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14400"/>
                <a:ext cx="8229600" cy="5486400"/>
              </a:xfrm>
              <a:blipFill rotWithShape="1">
                <a:blip r:embed="rId2"/>
                <a:stretch>
                  <a:fillRect l="-741" r="-741"/>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7DB72B6B-351E-47F5-8A9F-408C781D2328}" type="slidenum">
              <a:rPr lang="en-US" smtClean="0"/>
              <a:t>16</a:t>
            </a:fld>
            <a:endParaRPr lang="en-US" dirty="0"/>
          </a:p>
        </p:txBody>
      </p:sp>
    </p:spTree>
    <p:extLst>
      <p:ext uri="{BB962C8B-B14F-4D97-AF65-F5344CB8AC3E}">
        <p14:creationId xmlns:p14="http://schemas.microsoft.com/office/powerpoint/2010/main" val="1984867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1000"/>
                                        <p:tgtEl>
                                          <p:spTgt spid="3">
                                            <p:txEl>
                                              <p:pRg st="6" end="6"/>
                                            </p:txEl>
                                          </p:spTgt>
                                        </p:tgtEl>
                                      </p:cBhvr>
                                    </p:animEffect>
                                    <p:anim calcmode="lin" valueType="num">
                                      <p:cBhvr>
                                        <p:cTn id="1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arn(inVertical)">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458200" cy="4525963"/>
              </a:xfrm>
            </p:spPr>
            <p:txBody>
              <a:bodyPr>
                <a:normAutofit/>
              </a:bodyPr>
              <a:lstStyle/>
              <a:p>
                <a:pPr marL="457200" lvl="0" indent="-457200">
                  <a:buAutoNum type="arabicParenR"/>
                </a:pPr>
                <a:endParaRPr lang="en-US" sz="2400" dirty="0" smtClean="0"/>
              </a:p>
              <a:p>
                <a:pPr marL="514350" lvl="0" indent="-514350" algn="just">
                  <a:buFont typeface="+mj-lt"/>
                  <a:buAutoNum type="arabicPeriod" startAt="4"/>
                </a:pPr>
                <a:r>
                  <a:rPr lang="en-US" sz="2000" dirty="0" smtClean="0">
                    <a:latin typeface="+mj-lt"/>
                  </a:rPr>
                  <a:t>A </a:t>
                </a:r>
                <a:r>
                  <a:rPr lang="en-US" sz="2000" dirty="0">
                    <a:latin typeface="+mj-lt"/>
                  </a:rPr>
                  <a:t>360-W carrier is simultaneously modulated by two </a:t>
                </a:r>
                <a:r>
                  <a:rPr lang="en-US" sz="2000" dirty="0" smtClean="0">
                    <a:latin typeface="+mj-lt"/>
                  </a:rPr>
                  <a:t>audio </a:t>
                </a:r>
                <a:r>
                  <a:rPr lang="en-US" sz="2000" dirty="0">
                    <a:latin typeface="+mj-lt"/>
                  </a:rPr>
                  <a:t>waves with modulation percentages of 55 and 65, respectively. What is the total side band power radiated</a:t>
                </a:r>
                <a:r>
                  <a:rPr lang="en-US" sz="2000" dirty="0" smtClean="0">
                    <a:latin typeface="+mj-lt"/>
                  </a:rPr>
                  <a:t>?</a:t>
                </a:r>
              </a:p>
              <a:p>
                <a:pPr marL="0" lvl="0" indent="0" algn="just">
                  <a:buNone/>
                </a:pPr>
                <a:r>
                  <a:rPr lang="en-US" altLang="en-US" sz="2000" dirty="0" smtClean="0">
                    <a:solidFill>
                      <a:srgbClr val="C00000"/>
                    </a:solidFill>
                  </a:rPr>
                  <a:t>					[</a:t>
                </a:r>
                <a:r>
                  <a:rPr lang="en-US" altLang="en-US" sz="2000" dirty="0" err="1">
                    <a:solidFill>
                      <a:srgbClr val="003399"/>
                    </a:solidFill>
                  </a:rPr>
                  <a:t>Ans</a:t>
                </a:r>
                <a:r>
                  <a:rPr lang="en-US" altLang="en-US" sz="2000" dirty="0">
                    <a:solidFill>
                      <a:srgbClr val="C00000"/>
                    </a:solidFill>
                  </a:rPr>
                  <a:t>: m=70.1%, </a:t>
                </a:r>
                <a14:m>
                  <m:oMath xmlns:m="http://schemas.openxmlformats.org/officeDocument/2006/math">
                    <m:sSub>
                      <m:sSubPr>
                        <m:ctrlPr>
                          <a:rPr lang="en-US" altLang="en-US" sz="2000" i="1" dirty="0">
                            <a:solidFill>
                              <a:srgbClr val="C00000"/>
                            </a:solidFill>
                            <a:latin typeface="Cambria Math"/>
                          </a:rPr>
                        </m:ctrlPr>
                      </m:sSubPr>
                      <m:e>
                        <m:r>
                          <a:rPr lang="en-US" altLang="en-US" sz="2000" i="1" dirty="0">
                            <a:solidFill>
                              <a:srgbClr val="C00000"/>
                            </a:solidFill>
                            <a:latin typeface="Cambria Math"/>
                          </a:rPr>
                          <m:t>𝐼</m:t>
                        </m:r>
                      </m:e>
                      <m:sub>
                        <m:r>
                          <a:rPr lang="en-US" altLang="en-US" sz="2000" i="1" dirty="0">
                            <a:solidFill>
                              <a:srgbClr val="C00000"/>
                            </a:solidFill>
                            <a:latin typeface="Cambria Math"/>
                          </a:rPr>
                          <m:t>𝑡</m:t>
                        </m:r>
                      </m:sub>
                    </m:sSub>
                  </m:oMath>
                </a14:m>
                <a:r>
                  <a:rPr lang="en-US" altLang="en-US" sz="2000" dirty="0">
                    <a:solidFill>
                      <a:srgbClr val="C00000"/>
                    </a:solidFill>
                  </a:rPr>
                  <a:t>=9.19 A]</a:t>
                </a:r>
                <a:endParaRPr lang="en-US" sz="2000" dirty="0" smtClean="0">
                  <a:latin typeface="+mj-lt"/>
                </a:endParaRPr>
              </a:p>
              <a:p>
                <a:pPr marL="800100" lvl="2" indent="0" algn="just">
                  <a:buNone/>
                </a:pPr>
                <a:endParaRPr lang="en-US" sz="1600" dirty="0" smtClean="0">
                  <a:latin typeface="+mj-lt"/>
                </a:endParaRPr>
              </a:p>
              <a:p>
                <a:pPr marL="514350" lvl="0" indent="-514350" algn="just">
                  <a:buFont typeface="+mj-lt"/>
                  <a:buAutoNum type="arabicPeriod" startAt="4"/>
                </a:pPr>
                <a:r>
                  <a:rPr lang="en-US" sz="2000" dirty="0" smtClean="0">
                    <a:latin typeface="+mj-lt"/>
                  </a:rPr>
                  <a:t> </a:t>
                </a:r>
                <a:r>
                  <a:rPr lang="en-US" sz="2000" dirty="0">
                    <a:latin typeface="+mj-lt"/>
                  </a:rPr>
                  <a:t>An audio signal 10sin (2</a:t>
                </a:r>
                <a14:m>
                  <m:oMath xmlns:m="http://schemas.openxmlformats.org/officeDocument/2006/math">
                    <m:r>
                      <a:rPr lang="en-US" sz="2000" i="1">
                        <a:latin typeface="Cambria Math"/>
                        <a:ea typeface="Cambria Math"/>
                      </a:rPr>
                      <m:t>𝜋</m:t>
                    </m:r>
                  </m:oMath>
                </a14:m>
                <a:r>
                  <a:rPr lang="az-Cyrl-AZ" sz="2000" dirty="0">
                    <a:latin typeface="+mj-lt"/>
                  </a:rPr>
                  <a:t>1000</a:t>
                </a:r>
                <a:r>
                  <a:rPr lang="en-US" sz="2000" dirty="0">
                    <a:latin typeface="+mj-lt"/>
                  </a:rPr>
                  <a:t>t) amplitude modulates a carrier of 40sin (2</a:t>
                </a:r>
                <a14:m>
                  <m:oMath xmlns:m="http://schemas.openxmlformats.org/officeDocument/2006/math">
                    <m:r>
                      <a:rPr lang="en-US" sz="2000" i="1">
                        <a:latin typeface="Cambria Math"/>
                        <a:ea typeface="Cambria Math"/>
                      </a:rPr>
                      <m:t>𝜋</m:t>
                    </m:r>
                  </m:oMath>
                </a14:m>
                <a:r>
                  <a:rPr lang="az-Cyrl-AZ" sz="2000" dirty="0">
                    <a:latin typeface="+mj-lt"/>
                  </a:rPr>
                  <a:t>2000</a:t>
                </a:r>
                <a:r>
                  <a:rPr lang="en-US" sz="2000" dirty="0">
                    <a:latin typeface="+mj-lt"/>
                  </a:rPr>
                  <a:t>t). Find (a)modulation index (b)Sideband frequencies (c) Bandwidth.(d) Total power delivered if RL = 1K</a:t>
                </a:r>
                <a:r>
                  <a:rPr lang="el-GR" sz="2000" dirty="0">
                    <a:latin typeface="+mj-lt"/>
                  </a:rPr>
                  <a:t>Ω</a:t>
                </a:r>
                <a:r>
                  <a:rPr lang="en-US" sz="2000" dirty="0">
                    <a:latin typeface="+mj-lt"/>
                  </a:rPr>
                  <a:t> (d)Amplitude of each side band </a:t>
                </a:r>
                <a:r>
                  <a:rPr lang="en-US" sz="2000" dirty="0" smtClean="0">
                    <a:latin typeface="+mj-lt"/>
                  </a:rPr>
                  <a:t>components</a:t>
                </a:r>
              </a:p>
              <a:p>
                <a:pPr marL="0" lvl="0" indent="0" algn="just">
                  <a:buNone/>
                </a:pPr>
                <a:r>
                  <a:rPr lang="en-US" altLang="en-US" sz="2000" dirty="0" smtClean="0">
                    <a:solidFill>
                      <a:srgbClr val="C00000"/>
                    </a:solidFill>
                    <a:latin typeface="+mj-lt"/>
                  </a:rPr>
                  <a:t>         </a:t>
                </a:r>
                <a:r>
                  <a:rPr lang="en-US" altLang="en-US" sz="2000" dirty="0" smtClean="0">
                    <a:solidFill>
                      <a:srgbClr val="C00000"/>
                    </a:solidFill>
                  </a:rPr>
                  <a:t>[</a:t>
                </a:r>
                <a:r>
                  <a:rPr lang="en-US" altLang="en-US" sz="2000" dirty="0" err="1" smtClean="0">
                    <a:solidFill>
                      <a:srgbClr val="003399"/>
                    </a:solidFill>
                  </a:rPr>
                  <a:t>Ans</a:t>
                </a:r>
                <a:r>
                  <a:rPr lang="en-US" altLang="en-US" sz="2000" dirty="0">
                    <a:solidFill>
                      <a:srgbClr val="C00000"/>
                    </a:solidFill>
                  </a:rPr>
                  <a:t>: </a:t>
                </a:r>
                <a:r>
                  <a:rPr lang="en-US" altLang="en-US" sz="2000" dirty="0" smtClean="0">
                    <a:solidFill>
                      <a:srgbClr val="C00000"/>
                    </a:solidFill>
                  </a:rPr>
                  <a:t>m=0.25,  </a:t>
                </a:r>
                <a14:m>
                  <m:oMath xmlns:m="http://schemas.openxmlformats.org/officeDocument/2006/math">
                    <m:sSub>
                      <m:sSubPr>
                        <m:ctrlPr>
                          <a:rPr lang="en-US" altLang="en-US" sz="2000" i="1" dirty="0">
                            <a:solidFill>
                              <a:srgbClr val="C00000"/>
                            </a:solidFill>
                            <a:latin typeface="Cambria Math"/>
                          </a:rPr>
                        </m:ctrlPr>
                      </m:sSubPr>
                      <m:e>
                        <m:r>
                          <a:rPr lang="en-US" altLang="en-US" sz="2000" b="0" i="1" dirty="0" smtClean="0">
                            <a:solidFill>
                              <a:srgbClr val="C00000"/>
                            </a:solidFill>
                            <a:latin typeface="Cambria Math"/>
                          </a:rPr>
                          <m:t>𝑓</m:t>
                        </m:r>
                      </m:e>
                      <m:sub>
                        <m:r>
                          <a:rPr lang="en-US" altLang="en-US" sz="2000" b="0" i="1" dirty="0" smtClean="0">
                            <a:solidFill>
                              <a:srgbClr val="C00000"/>
                            </a:solidFill>
                            <a:latin typeface="Cambria Math"/>
                          </a:rPr>
                          <m:t>𝑢𝑠𝑏</m:t>
                        </m:r>
                      </m:sub>
                    </m:sSub>
                  </m:oMath>
                </a14:m>
                <a:r>
                  <a:rPr lang="en-US" altLang="en-US" sz="2000" dirty="0">
                    <a:solidFill>
                      <a:srgbClr val="C00000"/>
                    </a:solidFill>
                  </a:rPr>
                  <a:t>=</a:t>
                </a:r>
                <a:r>
                  <a:rPr lang="en-US" altLang="en-US" sz="2000" dirty="0" smtClean="0">
                    <a:solidFill>
                      <a:srgbClr val="C00000"/>
                    </a:solidFill>
                  </a:rPr>
                  <a:t>300Hz, </a:t>
                </a:r>
                <a14:m>
                  <m:oMath xmlns:m="http://schemas.openxmlformats.org/officeDocument/2006/math">
                    <m:sSub>
                      <m:sSubPr>
                        <m:ctrlPr>
                          <a:rPr lang="en-US" altLang="en-US" sz="2000" i="1" dirty="0">
                            <a:solidFill>
                              <a:srgbClr val="C00000"/>
                            </a:solidFill>
                            <a:latin typeface="Cambria Math"/>
                          </a:rPr>
                        </m:ctrlPr>
                      </m:sSubPr>
                      <m:e>
                        <m:r>
                          <a:rPr lang="en-US" altLang="en-US" sz="2000" i="1" dirty="0">
                            <a:solidFill>
                              <a:srgbClr val="C00000"/>
                            </a:solidFill>
                            <a:latin typeface="Cambria Math"/>
                          </a:rPr>
                          <m:t>𝑓</m:t>
                        </m:r>
                      </m:e>
                      <m:sub>
                        <m:r>
                          <a:rPr lang="en-US" altLang="en-US" sz="2000" b="0" i="1" dirty="0" smtClean="0">
                            <a:solidFill>
                              <a:srgbClr val="C00000"/>
                            </a:solidFill>
                            <a:latin typeface="Cambria Math"/>
                          </a:rPr>
                          <m:t>𝑙𝑠𝑏</m:t>
                        </m:r>
                      </m:sub>
                    </m:sSub>
                  </m:oMath>
                </a14:m>
                <a:r>
                  <a:rPr lang="en-US" altLang="en-US" sz="2000" dirty="0">
                    <a:solidFill>
                      <a:srgbClr val="C00000"/>
                    </a:solidFill>
                  </a:rPr>
                  <a:t>=</a:t>
                </a:r>
                <a:r>
                  <a:rPr lang="en-US" altLang="en-US" sz="2000" dirty="0" smtClean="0">
                    <a:solidFill>
                      <a:srgbClr val="C00000"/>
                    </a:solidFill>
                  </a:rPr>
                  <a:t>1 KHz, BW= 2kHz, </a:t>
                </a:r>
                <a14:m>
                  <m:oMath xmlns:m="http://schemas.openxmlformats.org/officeDocument/2006/math">
                    <m:sSub>
                      <m:sSubPr>
                        <m:ctrlPr>
                          <a:rPr lang="en-US" altLang="en-US" sz="2000" i="1" dirty="0">
                            <a:solidFill>
                              <a:srgbClr val="C00000"/>
                            </a:solidFill>
                            <a:latin typeface="Cambria Math"/>
                          </a:rPr>
                        </m:ctrlPr>
                      </m:sSubPr>
                      <m:e>
                        <m:r>
                          <a:rPr lang="en-US" altLang="en-US" sz="2000" b="0" i="1" dirty="0" smtClean="0">
                            <a:solidFill>
                              <a:srgbClr val="C00000"/>
                            </a:solidFill>
                            <a:latin typeface="Cambria Math"/>
                          </a:rPr>
                          <m:t>𝑃</m:t>
                        </m:r>
                      </m:e>
                      <m:sub>
                        <m:r>
                          <a:rPr lang="en-US" altLang="en-US" sz="2000" b="0" i="1" dirty="0" smtClean="0">
                            <a:solidFill>
                              <a:srgbClr val="C00000"/>
                            </a:solidFill>
                            <a:latin typeface="Cambria Math"/>
                          </a:rPr>
                          <m:t>𝑡</m:t>
                        </m:r>
                      </m:sub>
                    </m:sSub>
                  </m:oMath>
                </a14:m>
                <a:r>
                  <a:rPr lang="en-US" altLang="en-US" sz="2000" dirty="0">
                    <a:solidFill>
                      <a:srgbClr val="C00000"/>
                    </a:solidFill>
                  </a:rPr>
                  <a:t>=</a:t>
                </a:r>
                <a:r>
                  <a:rPr lang="en-US" altLang="en-US" sz="2000" dirty="0" smtClean="0">
                    <a:solidFill>
                      <a:srgbClr val="C00000"/>
                    </a:solidFill>
                  </a:rPr>
                  <a:t>1.0325W, </a:t>
                </a:r>
                <a14:m>
                  <m:oMath xmlns:m="http://schemas.openxmlformats.org/officeDocument/2006/math">
                    <m:sSub>
                      <m:sSubPr>
                        <m:ctrlPr>
                          <a:rPr lang="en-US" altLang="en-US" sz="2000" i="1" dirty="0">
                            <a:solidFill>
                              <a:srgbClr val="C00000"/>
                            </a:solidFill>
                            <a:latin typeface="Cambria Math"/>
                          </a:rPr>
                        </m:ctrlPr>
                      </m:sSubPr>
                      <m:e>
                        <m:r>
                          <a:rPr lang="en-US" altLang="en-US" sz="2000" b="0" i="1" dirty="0" smtClean="0">
                            <a:solidFill>
                              <a:srgbClr val="C00000"/>
                            </a:solidFill>
                            <a:latin typeface="Cambria Math"/>
                          </a:rPr>
                          <m:t>𝐴</m:t>
                        </m:r>
                      </m:e>
                      <m:sub>
                        <m:r>
                          <a:rPr lang="en-US" altLang="en-US" sz="2000" i="1" dirty="0">
                            <a:solidFill>
                              <a:srgbClr val="C00000"/>
                            </a:solidFill>
                            <a:latin typeface="Cambria Math"/>
                          </a:rPr>
                          <m:t>𝑠𝑏</m:t>
                        </m:r>
                      </m:sub>
                    </m:sSub>
                  </m:oMath>
                </a14:m>
                <a:r>
                  <a:rPr lang="en-US" altLang="en-US" sz="2000" dirty="0">
                    <a:solidFill>
                      <a:srgbClr val="C00000"/>
                    </a:solidFill>
                  </a:rPr>
                  <a:t>=</a:t>
                </a:r>
                <a:r>
                  <a:rPr lang="en-US" altLang="en-US" sz="2000" dirty="0" smtClean="0">
                    <a:solidFill>
                      <a:srgbClr val="C00000"/>
                    </a:solidFill>
                  </a:rPr>
                  <a:t>5V ]</a:t>
                </a:r>
                <a:endParaRPr lang="en-IN" sz="2000" dirty="0">
                  <a:latin typeface="+mj-l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458200" cy="4525963"/>
              </a:xfrm>
              <a:blipFill rotWithShape="1">
                <a:blip r:embed="rId2"/>
                <a:stretch>
                  <a:fillRect l="-720" r="-648"/>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7DB72B6B-351E-47F5-8A9F-408C781D2328}" type="slidenum">
              <a:rPr lang="en-US" smtClean="0"/>
              <a:t>17</a:t>
            </a:fld>
            <a:endParaRPr lang="en-US" dirty="0"/>
          </a:p>
        </p:txBody>
      </p:sp>
    </p:spTree>
    <p:extLst>
      <p:ext uri="{BB962C8B-B14F-4D97-AF65-F5344CB8AC3E}">
        <p14:creationId xmlns:p14="http://schemas.microsoft.com/office/powerpoint/2010/main" val="1893715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arn(inVertical)">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AM</a:t>
            </a:r>
            <a:endParaRPr lang="en-IN" dirty="0"/>
          </a:p>
        </p:txBody>
      </p:sp>
      <p:sp>
        <p:nvSpPr>
          <p:cNvPr id="3" name="Content Placeholder 2"/>
          <p:cNvSpPr>
            <a:spLocks noGrp="1"/>
          </p:cNvSpPr>
          <p:nvPr>
            <p:ph idx="1"/>
          </p:nvPr>
        </p:nvSpPr>
        <p:spPr>
          <a:xfrm>
            <a:off x="457200" y="1371600"/>
            <a:ext cx="8229600" cy="4754563"/>
          </a:xfrm>
        </p:spPr>
        <p:txBody>
          <a:bodyPr>
            <a:normAutofit fontScale="62500" lnSpcReduction="20000"/>
          </a:bodyPr>
          <a:lstStyle/>
          <a:p>
            <a:r>
              <a:rPr lang="en-US" sz="4500" dirty="0" smtClean="0"/>
              <a:t>Double Side Band </a:t>
            </a:r>
            <a:r>
              <a:rPr lang="en-US" sz="4500" dirty="0"/>
              <a:t> </a:t>
            </a:r>
            <a:r>
              <a:rPr lang="en-US" sz="4500" dirty="0" smtClean="0"/>
              <a:t>With Carrier (AM-DSB)</a:t>
            </a:r>
          </a:p>
          <a:p>
            <a:endParaRPr lang="en-US" sz="4500" dirty="0" smtClean="0"/>
          </a:p>
          <a:p>
            <a:r>
              <a:rPr lang="en-US" sz="4500" dirty="0" smtClean="0"/>
              <a:t>Double Side Band-Suppressed Carrier (DSB-SC) </a:t>
            </a:r>
          </a:p>
          <a:p>
            <a:endParaRPr lang="en-US" sz="4500" dirty="0"/>
          </a:p>
          <a:p>
            <a:r>
              <a:rPr lang="en-US" sz="4500" dirty="0" smtClean="0"/>
              <a:t>Single Side Band (SSB)</a:t>
            </a:r>
          </a:p>
          <a:p>
            <a:endParaRPr lang="en-US" sz="4500" dirty="0" smtClean="0"/>
          </a:p>
          <a:p>
            <a:r>
              <a:rPr lang="en-US" sz="4500" dirty="0" smtClean="0"/>
              <a:t>Vestigial Side Band (VSB)</a:t>
            </a:r>
            <a:endParaRPr lang="en-US" sz="4500" i="1" dirty="0"/>
          </a:p>
          <a:p>
            <a:endParaRPr lang="en-US" sz="2000" i="1" dirty="0"/>
          </a:p>
          <a:p>
            <a:pPr marL="3200400" lvl="7" indent="0">
              <a:buNone/>
            </a:pPr>
            <a:endParaRPr lang="en-US" sz="1600" dirty="0" smtClean="0"/>
          </a:p>
          <a:p>
            <a:pPr marL="3200400" lvl="7" indent="0">
              <a:buNone/>
            </a:pPr>
            <a:endParaRPr lang="en-US" sz="1600" dirty="0"/>
          </a:p>
          <a:p>
            <a:pPr marL="3200400" lvl="7" indent="0">
              <a:buNone/>
            </a:pPr>
            <a:r>
              <a:rPr lang="en-US" sz="1600" dirty="0" smtClean="0"/>
              <a:t>                                                  </a:t>
            </a:r>
          </a:p>
          <a:p>
            <a:pPr marL="3200400" lvl="7" indent="0">
              <a:buNone/>
            </a:pPr>
            <a:r>
              <a:rPr lang="en-US" sz="1600" dirty="0"/>
              <a:t> </a:t>
            </a:r>
            <a:r>
              <a:rPr lang="en-US" sz="1600" dirty="0" smtClean="0"/>
              <a:t>                                               </a:t>
            </a:r>
          </a:p>
          <a:p>
            <a:pPr marL="3200400" lvl="7" indent="0">
              <a:buNone/>
            </a:pPr>
            <a:endParaRPr lang="en-US" sz="1600" dirty="0"/>
          </a:p>
          <a:p>
            <a:pPr marL="3200400" lvl="7" indent="0">
              <a:buNone/>
            </a:pPr>
            <a:endParaRPr lang="en-US" sz="1600" dirty="0" smtClean="0"/>
          </a:p>
          <a:p>
            <a:pPr marL="3200400" lvl="7" indent="0">
              <a:buNone/>
            </a:pPr>
            <a:endParaRPr lang="en-US" sz="1600" dirty="0"/>
          </a:p>
          <a:p>
            <a:pPr marL="3200400" lvl="7" indent="0">
              <a:buNone/>
            </a:pPr>
            <a:endParaRPr lang="en-US" sz="1600" dirty="0" smtClean="0"/>
          </a:p>
          <a:p>
            <a:pPr marL="3200400" lvl="7" indent="0">
              <a:buNone/>
            </a:pPr>
            <a:r>
              <a:rPr lang="en-US" sz="1600" dirty="0"/>
              <a:t>	</a:t>
            </a:r>
            <a:r>
              <a:rPr lang="en-US" sz="1600" dirty="0" smtClean="0"/>
              <a:t>		</a:t>
            </a:r>
            <a:r>
              <a:rPr lang="en-US" sz="2600" dirty="0" smtClean="0"/>
              <a:t>Refer :</a:t>
            </a:r>
            <a:r>
              <a:rPr lang="en-US" sz="2600" dirty="0" smtClean="0">
                <a:hlinkClick r:id="rId3" action="ppaction://hlinkfile"/>
              </a:rPr>
              <a:t>Types of AM wave.docx</a:t>
            </a:r>
            <a:endParaRPr lang="en-IN" sz="2600" dirty="0"/>
          </a:p>
        </p:txBody>
      </p:sp>
      <p:sp>
        <p:nvSpPr>
          <p:cNvPr id="4" name="Slide Number Placeholder 3"/>
          <p:cNvSpPr>
            <a:spLocks noGrp="1"/>
          </p:cNvSpPr>
          <p:nvPr>
            <p:ph type="sldNum" sz="quarter" idx="12"/>
          </p:nvPr>
        </p:nvSpPr>
        <p:spPr/>
        <p:txBody>
          <a:bodyPr/>
          <a:lstStyle/>
          <a:p>
            <a:fld id="{7DB72B6B-351E-47F5-8A9F-408C781D2328}" type="slidenum">
              <a:rPr lang="en-US" smtClean="0"/>
              <a:t>18</a:t>
            </a:fld>
            <a:endParaRPr lang="en-US" dirty="0"/>
          </a:p>
        </p:txBody>
      </p:sp>
    </p:spTree>
    <p:extLst>
      <p:ext uri="{BB962C8B-B14F-4D97-AF65-F5344CB8AC3E}">
        <p14:creationId xmlns:p14="http://schemas.microsoft.com/office/powerpoint/2010/main" val="94586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arn(inVertical)">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different types of AM</a:t>
            </a:r>
            <a:endParaRPr lang="en-IN" dirty="0"/>
          </a:p>
        </p:txBody>
      </p:sp>
      <mc:AlternateContent xmlns:mc="http://schemas.openxmlformats.org/markup-compatibility/2006" xmlns:a14="http://schemas.microsoft.com/office/drawing/2010/main">
        <mc:Choice Requires="a14">
          <p:graphicFrame>
            <p:nvGraphicFramePr>
              <p:cNvPr id="5" name="Content Placeholder 4"/>
              <p:cNvGraphicFramePr>
                <a:graphicFrameLocks noGrp="1"/>
              </p:cNvGraphicFramePr>
              <p:nvPr>
                <p:ph idx="1"/>
                <p:extLst>
                  <p:ext uri="{D42A27DB-BD31-4B8C-83A1-F6EECF244321}">
                    <p14:modId xmlns:p14="http://schemas.microsoft.com/office/powerpoint/2010/main" val="4140005421"/>
                  </p:ext>
                </p:extLst>
              </p:nvPr>
            </p:nvGraphicFramePr>
            <p:xfrm>
              <a:off x="609600" y="1371600"/>
              <a:ext cx="8153400" cy="4437553"/>
            </p:xfrm>
            <a:graphic>
              <a:graphicData uri="http://schemas.openxmlformats.org/drawingml/2006/table">
                <a:tbl>
                  <a:tblPr firstRow="1" firstCol="1" bandRow="1">
                    <a:tableStyleId>{5C22544A-7EE6-4342-B048-85BDC9FD1C3A}</a:tableStyleId>
                  </a:tblPr>
                  <a:tblGrid>
                    <a:gridCol w="1300913"/>
                    <a:gridCol w="1442287"/>
                    <a:gridCol w="1160372"/>
                    <a:gridCol w="1182419"/>
                    <a:gridCol w="1301746"/>
                    <a:gridCol w="1765663"/>
                  </a:tblGrid>
                  <a:tr h="1454232">
                    <a:tc>
                      <a:txBody>
                        <a:bodyPr/>
                        <a:lstStyle/>
                        <a:p>
                          <a:pPr marL="457200" algn="ctr">
                            <a:lnSpc>
                              <a:spcPct val="115000"/>
                            </a:lnSpc>
                            <a:spcBef>
                              <a:spcPts val="600"/>
                            </a:spcBef>
                            <a:spcAft>
                              <a:spcPts val="0"/>
                            </a:spcAft>
                          </a:pPr>
                          <a:r>
                            <a:rPr lang="en-US" sz="1400" dirty="0">
                              <a:effectLst/>
                            </a:rPr>
                            <a:t>AM Scheme</a:t>
                          </a:r>
                          <a:endParaRPr lang="en-IN" sz="1400" dirty="0">
                            <a:effectLst/>
                            <a:latin typeface="Calibri"/>
                            <a:ea typeface="Calibri"/>
                            <a:cs typeface="Tunga"/>
                          </a:endParaRPr>
                        </a:p>
                      </a:txBody>
                      <a:tcPr marL="68580" marR="68580" marT="0" marB="0" anchor="ctr"/>
                    </a:tc>
                    <a:tc>
                      <a:txBody>
                        <a:bodyPr/>
                        <a:lstStyle/>
                        <a:p>
                          <a:pPr marL="457200" algn="ctr">
                            <a:lnSpc>
                              <a:spcPct val="115000"/>
                            </a:lnSpc>
                            <a:spcBef>
                              <a:spcPts val="600"/>
                            </a:spcBef>
                            <a:spcAft>
                              <a:spcPts val="0"/>
                            </a:spcAft>
                          </a:pPr>
                          <a:r>
                            <a:rPr lang="en-US" sz="1400" dirty="0" smtClean="0">
                              <a:effectLst/>
                            </a:rPr>
                            <a:t>Bandwidth</a:t>
                          </a:r>
                          <a:endParaRPr lang="en-IN" sz="1400" dirty="0">
                            <a:effectLst/>
                            <a:latin typeface="Calibri"/>
                            <a:ea typeface="Calibri"/>
                            <a:cs typeface="Tunga"/>
                          </a:endParaRPr>
                        </a:p>
                      </a:txBody>
                      <a:tcPr marL="68580" marR="68580" marT="0" marB="0" anchor="ctr"/>
                    </a:tc>
                    <a:tc>
                      <a:txBody>
                        <a:bodyPr/>
                        <a:lstStyle/>
                        <a:p>
                          <a:pPr marL="457200" algn="ctr">
                            <a:lnSpc>
                              <a:spcPct val="115000"/>
                            </a:lnSpc>
                            <a:spcBef>
                              <a:spcPts val="600"/>
                            </a:spcBef>
                            <a:spcAft>
                              <a:spcPts val="0"/>
                            </a:spcAft>
                          </a:pPr>
                          <a:r>
                            <a:rPr lang="en-US" sz="1400" dirty="0">
                              <a:effectLst/>
                            </a:rPr>
                            <a:t>Carrier power</a:t>
                          </a:r>
                          <a:endParaRPr lang="en-IN" sz="1400" dirty="0">
                            <a:effectLst/>
                            <a:latin typeface="Calibri"/>
                            <a:ea typeface="Calibri"/>
                            <a:cs typeface="Tunga"/>
                          </a:endParaRPr>
                        </a:p>
                      </a:txBody>
                      <a:tcPr marL="68580" marR="68580" marT="0" marB="0" anchor="ctr"/>
                    </a:tc>
                    <a:tc>
                      <a:txBody>
                        <a:bodyPr/>
                        <a:lstStyle/>
                        <a:p>
                          <a:pPr marL="457200" algn="ctr">
                            <a:lnSpc>
                              <a:spcPct val="115000"/>
                            </a:lnSpc>
                            <a:spcBef>
                              <a:spcPts val="600"/>
                            </a:spcBef>
                            <a:spcAft>
                              <a:spcPts val="0"/>
                            </a:spcAft>
                          </a:pPr>
                          <a:r>
                            <a:rPr lang="en-US" sz="1400">
                              <a:effectLst/>
                            </a:rPr>
                            <a:t>Side band power</a:t>
                          </a:r>
                          <a:endParaRPr lang="en-IN" sz="1400">
                            <a:effectLst/>
                            <a:latin typeface="Calibri"/>
                            <a:ea typeface="Calibri"/>
                            <a:cs typeface="Tunga"/>
                          </a:endParaRPr>
                        </a:p>
                      </a:txBody>
                      <a:tcPr marL="68580" marR="68580" marT="0" marB="0" anchor="ctr"/>
                    </a:tc>
                    <a:tc>
                      <a:txBody>
                        <a:bodyPr/>
                        <a:lstStyle/>
                        <a:p>
                          <a:pPr marL="457200" algn="ctr">
                            <a:lnSpc>
                              <a:spcPct val="115000"/>
                            </a:lnSpc>
                            <a:spcBef>
                              <a:spcPts val="600"/>
                            </a:spcBef>
                            <a:spcAft>
                              <a:spcPts val="0"/>
                            </a:spcAft>
                          </a:pPr>
                          <a:r>
                            <a:rPr lang="en-US" sz="1400" dirty="0">
                              <a:effectLst/>
                            </a:rPr>
                            <a:t>% of power </a:t>
                          </a:r>
                          <a:r>
                            <a:rPr lang="en-US" sz="1400" dirty="0" smtClean="0">
                              <a:effectLst/>
                            </a:rPr>
                            <a:t>saving</a:t>
                          </a:r>
                          <a:r>
                            <a:rPr lang="en-US" sz="1400" baseline="0" dirty="0" smtClean="0">
                              <a:effectLst/>
                            </a:rPr>
                            <a:t> </a:t>
                          </a:r>
                          <a:r>
                            <a:rPr lang="en-US" sz="1400" dirty="0" smtClean="0">
                              <a:effectLst/>
                            </a:rPr>
                            <a:t>compared to AM DSB</a:t>
                          </a:r>
                          <a:endParaRPr lang="en-IN" sz="1400" dirty="0">
                            <a:effectLst/>
                            <a:latin typeface="Calibri"/>
                            <a:ea typeface="Calibri"/>
                            <a:cs typeface="Tunga"/>
                          </a:endParaRPr>
                        </a:p>
                      </a:txBody>
                      <a:tcPr marL="68580" marR="68580" marT="0" marB="0" anchor="ctr"/>
                    </a:tc>
                    <a:tc>
                      <a:txBody>
                        <a:bodyPr/>
                        <a:lstStyle/>
                        <a:p>
                          <a:pPr marL="457200" algn="ctr">
                            <a:lnSpc>
                              <a:spcPct val="115000"/>
                            </a:lnSpc>
                            <a:spcBef>
                              <a:spcPts val="600"/>
                            </a:spcBef>
                            <a:spcAft>
                              <a:spcPts val="1000"/>
                            </a:spcAft>
                          </a:pPr>
                          <a:r>
                            <a:rPr lang="en-US" sz="1400">
                              <a:effectLst/>
                            </a:rPr>
                            <a:t>Typical Applications</a:t>
                          </a:r>
                          <a:endParaRPr lang="en-IN" sz="1400">
                            <a:effectLst/>
                            <a:latin typeface="Calibri"/>
                            <a:ea typeface="Calibri"/>
                            <a:cs typeface="Tunga"/>
                          </a:endParaRPr>
                        </a:p>
                      </a:txBody>
                      <a:tcPr marL="68580" marR="68580" marT="0" marB="0" anchor="ctr"/>
                    </a:tc>
                  </a:tr>
                  <a:tr h="734493">
                    <a:tc>
                      <a:txBody>
                        <a:bodyPr/>
                        <a:lstStyle/>
                        <a:p>
                          <a:pPr marL="457200" algn="ctr">
                            <a:lnSpc>
                              <a:spcPct val="115000"/>
                            </a:lnSpc>
                            <a:spcBef>
                              <a:spcPts val="600"/>
                            </a:spcBef>
                            <a:spcAft>
                              <a:spcPts val="0"/>
                            </a:spcAft>
                          </a:pPr>
                          <a:r>
                            <a:rPr lang="en-US" sz="1400" dirty="0" smtClean="0">
                              <a:effectLst/>
                            </a:rPr>
                            <a:t>AM- DSB</a:t>
                          </a:r>
                          <a:endParaRPr lang="en-IN" sz="1400" dirty="0">
                            <a:effectLst/>
                            <a:latin typeface="Calibri"/>
                            <a:ea typeface="Calibri"/>
                            <a:cs typeface="Tunga"/>
                          </a:endParaRPr>
                        </a:p>
                      </a:txBody>
                      <a:tcPr marL="68580" marR="68580" marT="0" marB="0" anchor="ctr"/>
                    </a:tc>
                    <a:tc>
                      <a:txBody>
                        <a:bodyPr/>
                        <a:lstStyle/>
                        <a:p>
                          <a:pPr marL="457200" algn="ctr">
                            <a:lnSpc>
                              <a:spcPct val="115000"/>
                            </a:lnSpc>
                            <a:spcBef>
                              <a:spcPts val="600"/>
                            </a:spcBef>
                            <a:spcAft>
                              <a:spcPts val="0"/>
                            </a:spcAft>
                          </a:pPr>
                          <a14:m>
                            <m:oMathPara xmlns:m="http://schemas.openxmlformats.org/officeDocument/2006/math">
                              <m:oMathParaPr>
                                <m:jc m:val="centerGroup"/>
                              </m:oMathParaPr>
                              <m:oMath xmlns:m="http://schemas.openxmlformats.org/officeDocument/2006/math">
                                <m:r>
                                  <a:rPr lang="en-US" sz="1400">
                                    <a:effectLst/>
                                    <a:latin typeface="Cambria Math"/>
                                  </a:rPr>
                                  <m:t>2</m:t>
                                </m:r>
                                <m:sSub>
                                  <m:sSubPr>
                                    <m:ctrlPr>
                                      <a:rPr lang="en-IN" sz="1400" i="1">
                                        <a:effectLst/>
                                        <a:latin typeface="Cambria Math"/>
                                      </a:rPr>
                                    </m:ctrlPr>
                                  </m:sSubPr>
                                  <m:e>
                                    <m:r>
                                      <a:rPr lang="en-US" sz="1400">
                                        <a:effectLst/>
                                        <a:latin typeface="Cambria Math"/>
                                      </a:rPr>
                                      <m:t>𝑓</m:t>
                                    </m:r>
                                  </m:e>
                                  <m:sub>
                                    <m:r>
                                      <a:rPr lang="en-US" sz="1400">
                                        <a:effectLst/>
                                        <a:latin typeface="Cambria Math"/>
                                      </a:rPr>
                                      <m:t>𝑚</m:t>
                                    </m:r>
                                  </m:sub>
                                </m:sSub>
                              </m:oMath>
                            </m:oMathPara>
                          </a14:m>
                          <a:endParaRPr lang="en-IN" sz="1400" dirty="0">
                            <a:effectLst/>
                            <a:latin typeface="Calibri"/>
                            <a:ea typeface="Calibri"/>
                            <a:cs typeface="Tunga"/>
                          </a:endParaRPr>
                        </a:p>
                      </a:txBody>
                      <a:tcPr marL="68580" marR="68580" marT="0" marB="0" anchor="ctr"/>
                    </a:tc>
                    <a:tc>
                      <a:txBody>
                        <a:bodyPr/>
                        <a:lstStyle/>
                        <a:p>
                          <a:pPr marL="457200" algn="ctr">
                            <a:lnSpc>
                              <a:spcPct val="115000"/>
                            </a:lnSpc>
                            <a:spcBef>
                              <a:spcPts val="600"/>
                            </a:spcBef>
                            <a:spcAft>
                              <a:spcPts val="0"/>
                            </a:spcAft>
                          </a:pPr>
                          <a:r>
                            <a:rPr lang="en-US" sz="1400" dirty="0">
                              <a:effectLst/>
                            </a:rPr>
                            <a:t>66.67%</a:t>
                          </a:r>
                          <a:endParaRPr lang="en-IN" sz="1400" dirty="0">
                            <a:effectLst/>
                            <a:latin typeface="Calibri"/>
                            <a:ea typeface="Calibri"/>
                            <a:cs typeface="Tunga"/>
                          </a:endParaRPr>
                        </a:p>
                      </a:txBody>
                      <a:tcPr marL="68580" marR="68580" marT="0" marB="0" anchor="ctr"/>
                    </a:tc>
                    <a:tc>
                      <a:txBody>
                        <a:bodyPr/>
                        <a:lstStyle/>
                        <a:p>
                          <a:pPr marL="457200" algn="ctr">
                            <a:lnSpc>
                              <a:spcPct val="115000"/>
                            </a:lnSpc>
                            <a:spcBef>
                              <a:spcPts val="600"/>
                            </a:spcBef>
                            <a:spcAft>
                              <a:spcPts val="0"/>
                            </a:spcAft>
                          </a:pPr>
                          <a:r>
                            <a:rPr lang="en-US" sz="1400">
                              <a:effectLst/>
                            </a:rPr>
                            <a:t>33.33%</a:t>
                          </a:r>
                          <a:endParaRPr lang="en-IN" sz="1400">
                            <a:effectLst/>
                            <a:latin typeface="Calibri"/>
                            <a:ea typeface="Calibri"/>
                            <a:cs typeface="Tunga"/>
                          </a:endParaRPr>
                        </a:p>
                      </a:txBody>
                      <a:tcPr marL="68580" marR="68580" marT="0" marB="0" anchor="ctr"/>
                    </a:tc>
                    <a:tc>
                      <a:txBody>
                        <a:bodyPr/>
                        <a:lstStyle/>
                        <a:p>
                          <a:pPr marL="457200" algn="ctr">
                            <a:lnSpc>
                              <a:spcPct val="115000"/>
                            </a:lnSpc>
                            <a:spcBef>
                              <a:spcPts val="600"/>
                            </a:spcBef>
                            <a:spcAft>
                              <a:spcPts val="0"/>
                            </a:spcAft>
                          </a:pPr>
                          <a:r>
                            <a:rPr lang="en-US" sz="1400" dirty="0">
                              <a:effectLst/>
                            </a:rPr>
                            <a:t>NIL</a:t>
                          </a:r>
                          <a:endParaRPr lang="en-IN" sz="1400" dirty="0">
                            <a:effectLst/>
                            <a:latin typeface="Calibri"/>
                            <a:ea typeface="Calibri"/>
                            <a:cs typeface="Tunga"/>
                          </a:endParaRPr>
                        </a:p>
                      </a:txBody>
                      <a:tcPr marL="68580" marR="68580" marT="0" marB="0" anchor="ctr"/>
                    </a:tc>
                    <a:tc>
                      <a:txBody>
                        <a:bodyPr/>
                        <a:lstStyle/>
                        <a:p>
                          <a:pPr marL="457200" algn="ctr">
                            <a:lnSpc>
                              <a:spcPct val="115000"/>
                            </a:lnSpc>
                            <a:spcBef>
                              <a:spcPts val="600"/>
                            </a:spcBef>
                            <a:spcAft>
                              <a:spcPts val="1000"/>
                            </a:spcAft>
                          </a:pPr>
                          <a:r>
                            <a:rPr lang="en-US" sz="1400">
                              <a:effectLst/>
                            </a:rPr>
                            <a:t>AM radio broadcast</a:t>
                          </a:r>
                          <a:endParaRPr lang="en-IN" sz="1400">
                            <a:effectLst/>
                            <a:latin typeface="Calibri"/>
                            <a:ea typeface="Calibri"/>
                            <a:cs typeface="Tunga"/>
                          </a:endParaRPr>
                        </a:p>
                      </a:txBody>
                      <a:tcPr marL="68580" marR="68580" marT="0" marB="0" anchor="ctr"/>
                    </a:tc>
                  </a:tr>
                  <a:tr h="893615">
                    <a:tc>
                      <a:txBody>
                        <a:bodyPr/>
                        <a:lstStyle/>
                        <a:p>
                          <a:pPr marL="457200" algn="ctr">
                            <a:lnSpc>
                              <a:spcPct val="115000"/>
                            </a:lnSpc>
                            <a:spcBef>
                              <a:spcPts val="600"/>
                            </a:spcBef>
                            <a:spcAft>
                              <a:spcPts val="0"/>
                            </a:spcAft>
                          </a:pPr>
                          <a:r>
                            <a:rPr lang="en-US" sz="1400">
                              <a:effectLst/>
                            </a:rPr>
                            <a:t>DSB-SC</a:t>
                          </a:r>
                          <a:endParaRPr lang="en-IN" sz="1400">
                            <a:effectLst/>
                            <a:latin typeface="Calibri"/>
                            <a:ea typeface="Calibri"/>
                            <a:cs typeface="Tunga"/>
                          </a:endParaRPr>
                        </a:p>
                      </a:txBody>
                      <a:tcPr marL="68580" marR="68580" marT="0" marB="0" anchor="ctr"/>
                    </a:tc>
                    <a:tc>
                      <a:txBody>
                        <a:bodyPr/>
                        <a:lstStyle/>
                        <a:p>
                          <a:pPr marL="457200" algn="ctr">
                            <a:lnSpc>
                              <a:spcPct val="115000"/>
                            </a:lnSpc>
                            <a:spcBef>
                              <a:spcPts val="600"/>
                            </a:spcBef>
                            <a:spcAft>
                              <a:spcPts val="0"/>
                            </a:spcAft>
                          </a:pPr>
                          <a14:m>
                            <m:oMathPara xmlns:m="http://schemas.openxmlformats.org/officeDocument/2006/math">
                              <m:oMathParaPr>
                                <m:jc m:val="centerGroup"/>
                              </m:oMathParaPr>
                              <m:oMath xmlns:m="http://schemas.openxmlformats.org/officeDocument/2006/math">
                                <m:r>
                                  <a:rPr lang="en-US" sz="1400">
                                    <a:effectLst/>
                                    <a:latin typeface="Cambria Math"/>
                                  </a:rPr>
                                  <m:t>2</m:t>
                                </m:r>
                                <m:sSub>
                                  <m:sSubPr>
                                    <m:ctrlPr>
                                      <a:rPr lang="en-IN" sz="1400" i="1">
                                        <a:effectLst/>
                                        <a:latin typeface="Cambria Math"/>
                                      </a:rPr>
                                    </m:ctrlPr>
                                  </m:sSubPr>
                                  <m:e>
                                    <m:r>
                                      <a:rPr lang="en-US" sz="1400">
                                        <a:effectLst/>
                                        <a:latin typeface="Cambria Math"/>
                                      </a:rPr>
                                      <m:t>𝑓</m:t>
                                    </m:r>
                                  </m:e>
                                  <m:sub>
                                    <m:r>
                                      <a:rPr lang="en-US" sz="1400">
                                        <a:effectLst/>
                                        <a:latin typeface="Cambria Math"/>
                                      </a:rPr>
                                      <m:t>𝑚</m:t>
                                    </m:r>
                                  </m:sub>
                                </m:sSub>
                              </m:oMath>
                            </m:oMathPara>
                          </a14:m>
                          <a:endParaRPr lang="en-IN" sz="1400" dirty="0">
                            <a:effectLst/>
                            <a:latin typeface="Calibri"/>
                            <a:ea typeface="Calibri"/>
                            <a:cs typeface="Tunga"/>
                          </a:endParaRPr>
                        </a:p>
                      </a:txBody>
                      <a:tcPr marL="68580" marR="68580" marT="0" marB="0" anchor="ctr"/>
                    </a:tc>
                    <a:tc>
                      <a:txBody>
                        <a:bodyPr/>
                        <a:lstStyle/>
                        <a:p>
                          <a:pPr marL="457200" algn="ctr">
                            <a:lnSpc>
                              <a:spcPct val="115000"/>
                            </a:lnSpc>
                            <a:spcBef>
                              <a:spcPts val="600"/>
                            </a:spcBef>
                            <a:spcAft>
                              <a:spcPts val="0"/>
                            </a:spcAft>
                          </a:pPr>
                          <a:r>
                            <a:rPr lang="en-US" sz="1400" dirty="0">
                              <a:effectLst/>
                            </a:rPr>
                            <a:t>NIL</a:t>
                          </a:r>
                          <a:endParaRPr lang="en-IN" sz="1400" dirty="0">
                            <a:effectLst/>
                            <a:latin typeface="Calibri"/>
                            <a:ea typeface="Calibri"/>
                            <a:cs typeface="Tunga"/>
                          </a:endParaRPr>
                        </a:p>
                      </a:txBody>
                      <a:tcPr marL="68580" marR="68580" marT="0" marB="0" anchor="ctr"/>
                    </a:tc>
                    <a:tc>
                      <a:txBody>
                        <a:bodyPr/>
                        <a:lstStyle/>
                        <a:p>
                          <a:pPr marL="457200" algn="ctr">
                            <a:lnSpc>
                              <a:spcPct val="115000"/>
                            </a:lnSpc>
                            <a:spcBef>
                              <a:spcPts val="600"/>
                            </a:spcBef>
                            <a:spcAft>
                              <a:spcPts val="0"/>
                            </a:spcAft>
                          </a:pPr>
                          <a:r>
                            <a:rPr lang="en-US" sz="1400">
                              <a:effectLst/>
                            </a:rPr>
                            <a:t>33.33%</a:t>
                          </a:r>
                          <a:endParaRPr lang="en-IN" sz="1400">
                            <a:effectLst/>
                            <a:latin typeface="Calibri"/>
                            <a:ea typeface="Calibri"/>
                            <a:cs typeface="Tunga"/>
                          </a:endParaRPr>
                        </a:p>
                      </a:txBody>
                      <a:tcPr marL="68580" marR="68580" marT="0" marB="0" anchor="ctr"/>
                    </a:tc>
                    <a:tc>
                      <a:txBody>
                        <a:bodyPr/>
                        <a:lstStyle/>
                        <a:p>
                          <a:pPr marL="457200" algn="ctr">
                            <a:lnSpc>
                              <a:spcPct val="115000"/>
                            </a:lnSpc>
                            <a:spcBef>
                              <a:spcPts val="600"/>
                            </a:spcBef>
                            <a:spcAft>
                              <a:spcPts val="0"/>
                            </a:spcAft>
                          </a:pPr>
                          <a:r>
                            <a:rPr lang="en-US" sz="1400" dirty="0">
                              <a:effectLst/>
                            </a:rPr>
                            <a:t>66.67%</a:t>
                          </a:r>
                          <a:endParaRPr lang="en-IN" sz="1400" dirty="0">
                            <a:effectLst/>
                            <a:latin typeface="Calibri"/>
                            <a:ea typeface="Calibri"/>
                            <a:cs typeface="Tunga"/>
                          </a:endParaRPr>
                        </a:p>
                      </a:txBody>
                      <a:tcPr marL="68580" marR="68580" marT="0" marB="0" anchor="ctr"/>
                    </a:tc>
                    <a:tc>
                      <a:txBody>
                        <a:bodyPr/>
                        <a:lstStyle/>
                        <a:p>
                          <a:pPr marL="457200" algn="ctr">
                            <a:lnSpc>
                              <a:spcPct val="115000"/>
                            </a:lnSpc>
                            <a:spcBef>
                              <a:spcPts val="600"/>
                            </a:spcBef>
                            <a:spcAft>
                              <a:spcPts val="1000"/>
                            </a:spcAft>
                          </a:pPr>
                          <a:r>
                            <a:rPr lang="en-US" sz="1400" dirty="0">
                              <a:effectLst/>
                            </a:rPr>
                            <a:t>Non-commercial systems</a:t>
                          </a:r>
                          <a:endParaRPr lang="en-IN" sz="1400" dirty="0">
                            <a:effectLst/>
                            <a:latin typeface="Calibri"/>
                            <a:ea typeface="Calibri"/>
                            <a:cs typeface="Tunga"/>
                          </a:endParaRPr>
                        </a:p>
                      </a:txBody>
                      <a:tcPr marL="68580" marR="68580" marT="0" marB="0" anchor="ctr"/>
                    </a:tc>
                  </a:tr>
                  <a:tr h="1337261">
                    <a:tc>
                      <a:txBody>
                        <a:bodyPr/>
                        <a:lstStyle/>
                        <a:p>
                          <a:pPr marL="457200" algn="ctr">
                            <a:lnSpc>
                              <a:spcPct val="115000"/>
                            </a:lnSpc>
                            <a:spcBef>
                              <a:spcPts val="600"/>
                            </a:spcBef>
                            <a:spcAft>
                              <a:spcPts val="0"/>
                            </a:spcAft>
                          </a:pPr>
                          <a:r>
                            <a:rPr lang="en-US" sz="1400">
                              <a:effectLst/>
                            </a:rPr>
                            <a:t>SSB</a:t>
                          </a:r>
                          <a:endParaRPr lang="en-IN" sz="1400">
                            <a:effectLst/>
                            <a:latin typeface="Calibri"/>
                            <a:ea typeface="Calibri"/>
                            <a:cs typeface="Tunga"/>
                          </a:endParaRPr>
                        </a:p>
                      </a:txBody>
                      <a:tcPr marL="68580" marR="68580" marT="0" marB="0" anchor="ctr"/>
                    </a:tc>
                    <a:tc>
                      <a:txBody>
                        <a:bodyPr/>
                        <a:lstStyle/>
                        <a:p>
                          <a:pPr marL="457200" algn="ctr">
                            <a:lnSpc>
                              <a:spcPct val="115000"/>
                            </a:lnSpc>
                            <a:spcBef>
                              <a:spcPts val="600"/>
                            </a:spcBef>
                            <a:spcAft>
                              <a:spcPts val="0"/>
                            </a:spcAft>
                          </a:pPr>
                          <a14:m>
                            <m:oMathPara xmlns:m="http://schemas.openxmlformats.org/officeDocument/2006/math">
                              <m:oMathParaPr>
                                <m:jc m:val="centerGroup"/>
                              </m:oMathParaPr>
                              <m:oMath xmlns:m="http://schemas.openxmlformats.org/officeDocument/2006/math">
                                <m:sSub>
                                  <m:sSubPr>
                                    <m:ctrlPr>
                                      <a:rPr lang="en-IN" sz="1400" i="1">
                                        <a:effectLst/>
                                        <a:latin typeface="Cambria Math"/>
                                      </a:rPr>
                                    </m:ctrlPr>
                                  </m:sSubPr>
                                  <m:e>
                                    <m:r>
                                      <a:rPr lang="en-US" sz="1400">
                                        <a:effectLst/>
                                        <a:latin typeface="Cambria Math"/>
                                      </a:rPr>
                                      <m:t>𝑓</m:t>
                                    </m:r>
                                  </m:e>
                                  <m:sub>
                                    <m:r>
                                      <a:rPr lang="en-US" sz="1400">
                                        <a:effectLst/>
                                        <a:latin typeface="Cambria Math"/>
                                      </a:rPr>
                                      <m:t>𝑚</m:t>
                                    </m:r>
                                  </m:sub>
                                </m:sSub>
                              </m:oMath>
                            </m:oMathPara>
                          </a14:m>
                          <a:endParaRPr lang="en-IN" sz="1400">
                            <a:effectLst/>
                            <a:latin typeface="Calibri"/>
                            <a:ea typeface="Calibri"/>
                            <a:cs typeface="Tunga"/>
                          </a:endParaRPr>
                        </a:p>
                      </a:txBody>
                      <a:tcPr marL="68580" marR="68580" marT="0" marB="0" anchor="ctr"/>
                    </a:tc>
                    <a:tc>
                      <a:txBody>
                        <a:bodyPr/>
                        <a:lstStyle/>
                        <a:p>
                          <a:pPr marL="457200" algn="ctr">
                            <a:lnSpc>
                              <a:spcPct val="115000"/>
                            </a:lnSpc>
                            <a:spcBef>
                              <a:spcPts val="600"/>
                            </a:spcBef>
                            <a:spcAft>
                              <a:spcPts val="0"/>
                            </a:spcAft>
                          </a:pPr>
                          <a:r>
                            <a:rPr lang="en-US" sz="1400" dirty="0">
                              <a:effectLst/>
                            </a:rPr>
                            <a:t>NIL</a:t>
                          </a:r>
                          <a:endParaRPr lang="en-IN" sz="1400" dirty="0">
                            <a:effectLst/>
                            <a:latin typeface="Calibri"/>
                            <a:ea typeface="Calibri"/>
                            <a:cs typeface="Tunga"/>
                          </a:endParaRPr>
                        </a:p>
                      </a:txBody>
                      <a:tcPr marL="68580" marR="68580" marT="0" marB="0" anchor="ctr"/>
                    </a:tc>
                    <a:tc>
                      <a:txBody>
                        <a:bodyPr/>
                        <a:lstStyle/>
                        <a:p>
                          <a:pPr marL="457200" algn="ctr">
                            <a:lnSpc>
                              <a:spcPct val="115000"/>
                            </a:lnSpc>
                            <a:spcBef>
                              <a:spcPts val="600"/>
                            </a:spcBef>
                            <a:spcAft>
                              <a:spcPts val="0"/>
                            </a:spcAft>
                          </a:pPr>
                          <a:r>
                            <a:rPr lang="en-US" sz="1400" dirty="0">
                              <a:effectLst/>
                            </a:rPr>
                            <a:t>16.67%</a:t>
                          </a:r>
                          <a:endParaRPr lang="en-IN" sz="1400" dirty="0">
                            <a:effectLst/>
                            <a:latin typeface="Calibri"/>
                            <a:ea typeface="Calibri"/>
                            <a:cs typeface="Tunga"/>
                          </a:endParaRPr>
                        </a:p>
                      </a:txBody>
                      <a:tcPr marL="68580" marR="68580" marT="0" marB="0" anchor="ctr"/>
                    </a:tc>
                    <a:tc>
                      <a:txBody>
                        <a:bodyPr/>
                        <a:lstStyle/>
                        <a:p>
                          <a:pPr marL="457200" algn="ctr">
                            <a:lnSpc>
                              <a:spcPct val="115000"/>
                            </a:lnSpc>
                            <a:spcBef>
                              <a:spcPts val="600"/>
                            </a:spcBef>
                            <a:spcAft>
                              <a:spcPts val="0"/>
                            </a:spcAft>
                          </a:pPr>
                          <a:r>
                            <a:rPr lang="en-US" sz="1400" dirty="0">
                              <a:effectLst/>
                            </a:rPr>
                            <a:t>83.33%</a:t>
                          </a:r>
                          <a:endParaRPr lang="en-IN" sz="1400" dirty="0">
                            <a:effectLst/>
                            <a:latin typeface="Calibri"/>
                            <a:ea typeface="Calibri"/>
                            <a:cs typeface="Tunga"/>
                          </a:endParaRPr>
                        </a:p>
                      </a:txBody>
                      <a:tcPr marL="68580" marR="68580" marT="0" marB="0" anchor="ctr"/>
                    </a:tc>
                    <a:tc>
                      <a:txBody>
                        <a:bodyPr/>
                        <a:lstStyle/>
                        <a:p>
                          <a:pPr marL="457200" algn="ctr">
                            <a:lnSpc>
                              <a:spcPct val="115000"/>
                            </a:lnSpc>
                            <a:spcBef>
                              <a:spcPts val="600"/>
                            </a:spcBef>
                            <a:spcAft>
                              <a:spcPts val="1000"/>
                            </a:spcAft>
                          </a:pPr>
                          <a:r>
                            <a:rPr lang="en-US" sz="1400" dirty="0">
                              <a:effectLst/>
                            </a:rPr>
                            <a:t>Carrier telephony systems, military applications</a:t>
                          </a:r>
                          <a:endParaRPr lang="en-IN" sz="1400" dirty="0">
                            <a:effectLst/>
                            <a:latin typeface="Calibri"/>
                            <a:ea typeface="Calibri"/>
                            <a:cs typeface="Tunga"/>
                          </a:endParaRPr>
                        </a:p>
                      </a:txBody>
                      <a:tcPr marL="68580" marR="68580" marT="0" marB="0" anchor="ctr"/>
                    </a:tc>
                  </a:tr>
                </a:tbl>
              </a:graphicData>
            </a:graphic>
          </p:graphicFrame>
        </mc:Choice>
        <mc:Fallback xmlns="">
          <p:graphicFrame>
            <p:nvGraphicFramePr>
              <p:cNvPr id="5" name="Content Placeholder 4"/>
              <p:cNvGraphicFramePr>
                <a:graphicFrameLocks noGrp="1"/>
              </p:cNvGraphicFramePr>
              <p:nvPr>
                <p:ph idx="1"/>
                <p:extLst>
                  <p:ext uri="{D42A27DB-BD31-4B8C-83A1-F6EECF244321}">
                    <p14:modId xmlns:p14="http://schemas.microsoft.com/office/powerpoint/2010/main" val="3095088267"/>
                  </p:ext>
                </p:extLst>
              </p:nvPr>
            </p:nvGraphicFramePr>
            <p:xfrm>
              <a:off x="609600" y="1371600"/>
              <a:ext cx="8153400" cy="4423139"/>
            </p:xfrm>
            <a:graphic>
              <a:graphicData uri="http://schemas.openxmlformats.org/drawingml/2006/table">
                <a:tbl>
                  <a:tblPr firstRow="1" firstCol="1" bandRow="1">
                    <a:tableStyleId>{5C22544A-7EE6-4342-B048-85BDC9FD1C3A}</a:tableStyleId>
                  </a:tblPr>
                  <a:tblGrid>
                    <a:gridCol w="1300913"/>
                    <a:gridCol w="1442287"/>
                    <a:gridCol w="1160372"/>
                    <a:gridCol w="1182419"/>
                    <a:gridCol w="1301746"/>
                    <a:gridCol w="1765663"/>
                  </a:tblGrid>
                  <a:tr h="1457770">
                    <a:tc>
                      <a:txBody>
                        <a:bodyPr/>
                        <a:lstStyle/>
                        <a:p>
                          <a:pPr marL="457200" algn="ctr">
                            <a:lnSpc>
                              <a:spcPct val="115000"/>
                            </a:lnSpc>
                            <a:spcBef>
                              <a:spcPts val="600"/>
                            </a:spcBef>
                            <a:spcAft>
                              <a:spcPts val="0"/>
                            </a:spcAft>
                          </a:pPr>
                          <a:r>
                            <a:rPr lang="en-US" sz="1400" dirty="0">
                              <a:effectLst/>
                            </a:rPr>
                            <a:t>AM Scheme</a:t>
                          </a:r>
                          <a:endParaRPr lang="en-IN" sz="1400" dirty="0">
                            <a:effectLst/>
                            <a:latin typeface="Calibri"/>
                            <a:ea typeface="Calibri"/>
                            <a:cs typeface="Tunga"/>
                          </a:endParaRPr>
                        </a:p>
                      </a:txBody>
                      <a:tcPr marL="68580" marR="68580" marT="0" marB="0" anchor="ctr"/>
                    </a:tc>
                    <a:tc>
                      <a:txBody>
                        <a:bodyPr/>
                        <a:lstStyle/>
                        <a:p>
                          <a:pPr marL="457200" algn="ctr">
                            <a:lnSpc>
                              <a:spcPct val="115000"/>
                            </a:lnSpc>
                            <a:spcBef>
                              <a:spcPts val="600"/>
                            </a:spcBef>
                            <a:spcAft>
                              <a:spcPts val="0"/>
                            </a:spcAft>
                          </a:pPr>
                          <a:r>
                            <a:rPr lang="en-US" sz="1400" dirty="0" smtClean="0">
                              <a:effectLst/>
                            </a:rPr>
                            <a:t>Bandwidth</a:t>
                          </a:r>
                          <a:endParaRPr lang="en-IN" sz="1400" dirty="0">
                            <a:effectLst/>
                            <a:latin typeface="Calibri"/>
                            <a:ea typeface="Calibri"/>
                            <a:cs typeface="Tunga"/>
                          </a:endParaRPr>
                        </a:p>
                      </a:txBody>
                      <a:tcPr marL="68580" marR="68580" marT="0" marB="0" anchor="ctr"/>
                    </a:tc>
                    <a:tc>
                      <a:txBody>
                        <a:bodyPr/>
                        <a:lstStyle/>
                        <a:p>
                          <a:pPr marL="457200" algn="ctr">
                            <a:lnSpc>
                              <a:spcPct val="115000"/>
                            </a:lnSpc>
                            <a:spcBef>
                              <a:spcPts val="600"/>
                            </a:spcBef>
                            <a:spcAft>
                              <a:spcPts val="0"/>
                            </a:spcAft>
                          </a:pPr>
                          <a:r>
                            <a:rPr lang="en-US" sz="1400" dirty="0">
                              <a:effectLst/>
                            </a:rPr>
                            <a:t>Carrier power</a:t>
                          </a:r>
                          <a:endParaRPr lang="en-IN" sz="1400" dirty="0">
                            <a:effectLst/>
                            <a:latin typeface="Calibri"/>
                            <a:ea typeface="Calibri"/>
                            <a:cs typeface="Tunga"/>
                          </a:endParaRPr>
                        </a:p>
                      </a:txBody>
                      <a:tcPr marL="68580" marR="68580" marT="0" marB="0" anchor="ctr"/>
                    </a:tc>
                    <a:tc>
                      <a:txBody>
                        <a:bodyPr/>
                        <a:lstStyle/>
                        <a:p>
                          <a:pPr marL="457200" algn="ctr">
                            <a:lnSpc>
                              <a:spcPct val="115000"/>
                            </a:lnSpc>
                            <a:spcBef>
                              <a:spcPts val="600"/>
                            </a:spcBef>
                            <a:spcAft>
                              <a:spcPts val="0"/>
                            </a:spcAft>
                          </a:pPr>
                          <a:r>
                            <a:rPr lang="en-US" sz="1400">
                              <a:effectLst/>
                            </a:rPr>
                            <a:t>Side band power</a:t>
                          </a:r>
                          <a:endParaRPr lang="en-IN" sz="1400">
                            <a:effectLst/>
                            <a:latin typeface="Calibri"/>
                            <a:ea typeface="Calibri"/>
                            <a:cs typeface="Tunga"/>
                          </a:endParaRPr>
                        </a:p>
                      </a:txBody>
                      <a:tcPr marL="68580" marR="68580" marT="0" marB="0" anchor="ctr"/>
                    </a:tc>
                    <a:tc>
                      <a:txBody>
                        <a:bodyPr/>
                        <a:lstStyle/>
                        <a:p>
                          <a:pPr marL="457200" algn="ctr">
                            <a:lnSpc>
                              <a:spcPct val="115000"/>
                            </a:lnSpc>
                            <a:spcBef>
                              <a:spcPts val="600"/>
                            </a:spcBef>
                            <a:spcAft>
                              <a:spcPts val="0"/>
                            </a:spcAft>
                          </a:pPr>
                          <a:r>
                            <a:rPr lang="en-US" sz="1400" dirty="0">
                              <a:effectLst/>
                            </a:rPr>
                            <a:t>% of power </a:t>
                          </a:r>
                          <a:r>
                            <a:rPr lang="en-US" sz="1400" dirty="0" smtClean="0">
                              <a:effectLst/>
                            </a:rPr>
                            <a:t>saving</a:t>
                          </a:r>
                          <a:r>
                            <a:rPr lang="en-US" sz="1400" baseline="0" dirty="0" smtClean="0">
                              <a:effectLst/>
                            </a:rPr>
                            <a:t> </a:t>
                          </a:r>
                          <a:r>
                            <a:rPr lang="en-US" sz="1400" dirty="0" smtClean="0">
                              <a:effectLst/>
                            </a:rPr>
                            <a:t>compared to AM DSB</a:t>
                          </a:r>
                          <a:endParaRPr lang="en-IN" sz="1400" dirty="0">
                            <a:effectLst/>
                            <a:latin typeface="Calibri"/>
                            <a:ea typeface="Calibri"/>
                            <a:cs typeface="Tunga"/>
                          </a:endParaRPr>
                        </a:p>
                      </a:txBody>
                      <a:tcPr marL="68580" marR="68580" marT="0" marB="0" anchor="ctr"/>
                    </a:tc>
                    <a:tc>
                      <a:txBody>
                        <a:bodyPr/>
                        <a:lstStyle/>
                        <a:p>
                          <a:pPr marL="457200" algn="ctr">
                            <a:lnSpc>
                              <a:spcPct val="115000"/>
                            </a:lnSpc>
                            <a:spcBef>
                              <a:spcPts val="600"/>
                            </a:spcBef>
                            <a:spcAft>
                              <a:spcPts val="1000"/>
                            </a:spcAft>
                          </a:pPr>
                          <a:r>
                            <a:rPr lang="en-US" sz="1400">
                              <a:effectLst/>
                            </a:rPr>
                            <a:t>Typical Applications</a:t>
                          </a:r>
                          <a:endParaRPr lang="en-IN" sz="1400">
                            <a:effectLst/>
                            <a:latin typeface="Calibri"/>
                            <a:ea typeface="Calibri"/>
                            <a:cs typeface="Tunga"/>
                          </a:endParaRPr>
                        </a:p>
                      </a:txBody>
                      <a:tcPr marL="68580" marR="68580" marT="0" marB="0" anchor="ctr"/>
                    </a:tc>
                  </a:tr>
                  <a:tr h="734493">
                    <a:tc>
                      <a:txBody>
                        <a:bodyPr/>
                        <a:lstStyle/>
                        <a:p>
                          <a:pPr marL="457200" algn="ctr">
                            <a:lnSpc>
                              <a:spcPct val="115000"/>
                            </a:lnSpc>
                            <a:spcBef>
                              <a:spcPts val="600"/>
                            </a:spcBef>
                            <a:spcAft>
                              <a:spcPts val="0"/>
                            </a:spcAft>
                          </a:pPr>
                          <a:r>
                            <a:rPr lang="en-US" sz="1400" dirty="0" smtClean="0">
                              <a:effectLst/>
                            </a:rPr>
                            <a:t>AM- DSB</a:t>
                          </a:r>
                          <a:endParaRPr lang="en-IN" sz="1400" dirty="0">
                            <a:effectLst/>
                            <a:latin typeface="Calibri"/>
                            <a:ea typeface="Calibri"/>
                            <a:cs typeface="Tunga"/>
                          </a:endParaRPr>
                        </a:p>
                      </a:txBody>
                      <a:tcPr marL="68580" marR="68580" marT="0" marB="0" anchor="ctr"/>
                    </a:tc>
                    <a:tc>
                      <a:txBody>
                        <a:bodyPr/>
                        <a:lstStyle/>
                        <a:p>
                          <a:endParaRPr lang="en-US"/>
                        </a:p>
                      </a:txBody>
                      <a:tcPr marL="68580" marR="68580" marT="0" marB="0" anchor="ctr">
                        <a:blipFill rotWithShape="1">
                          <a:blip r:embed="rId2"/>
                          <a:stretch>
                            <a:fillRect l="-89873" t="-201653" r="-374684" b="-307438"/>
                          </a:stretch>
                        </a:blipFill>
                      </a:tcPr>
                    </a:tc>
                    <a:tc>
                      <a:txBody>
                        <a:bodyPr/>
                        <a:lstStyle/>
                        <a:p>
                          <a:pPr marL="457200" algn="ctr">
                            <a:lnSpc>
                              <a:spcPct val="115000"/>
                            </a:lnSpc>
                            <a:spcBef>
                              <a:spcPts val="600"/>
                            </a:spcBef>
                            <a:spcAft>
                              <a:spcPts val="0"/>
                            </a:spcAft>
                          </a:pPr>
                          <a:r>
                            <a:rPr lang="en-US" sz="1400" dirty="0">
                              <a:effectLst/>
                            </a:rPr>
                            <a:t>66.67%</a:t>
                          </a:r>
                          <a:endParaRPr lang="en-IN" sz="1400" dirty="0">
                            <a:effectLst/>
                            <a:latin typeface="Calibri"/>
                            <a:ea typeface="Calibri"/>
                            <a:cs typeface="Tunga"/>
                          </a:endParaRPr>
                        </a:p>
                      </a:txBody>
                      <a:tcPr marL="68580" marR="68580" marT="0" marB="0" anchor="ctr"/>
                    </a:tc>
                    <a:tc>
                      <a:txBody>
                        <a:bodyPr/>
                        <a:lstStyle/>
                        <a:p>
                          <a:pPr marL="457200" algn="ctr">
                            <a:lnSpc>
                              <a:spcPct val="115000"/>
                            </a:lnSpc>
                            <a:spcBef>
                              <a:spcPts val="600"/>
                            </a:spcBef>
                            <a:spcAft>
                              <a:spcPts val="0"/>
                            </a:spcAft>
                          </a:pPr>
                          <a:r>
                            <a:rPr lang="en-US" sz="1400">
                              <a:effectLst/>
                            </a:rPr>
                            <a:t>33.33%</a:t>
                          </a:r>
                          <a:endParaRPr lang="en-IN" sz="1400">
                            <a:effectLst/>
                            <a:latin typeface="Calibri"/>
                            <a:ea typeface="Calibri"/>
                            <a:cs typeface="Tunga"/>
                          </a:endParaRPr>
                        </a:p>
                      </a:txBody>
                      <a:tcPr marL="68580" marR="68580" marT="0" marB="0" anchor="ctr"/>
                    </a:tc>
                    <a:tc>
                      <a:txBody>
                        <a:bodyPr/>
                        <a:lstStyle/>
                        <a:p>
                          <a:pPr marL="457200" algn="ctr">
                            <a:lnSpc>
                              <a:spcPct val="115000"/>
                            </a:lnSpc>
                            <a:spcBef>
                              <a:spcPts val="600"/>
                            </a:spcBef>
                            <a:spcAft>
                              <a:spcPts val="0"/>
                            </a:spcAft>
                          </a:pPr>
                          <a:r>
                            <a:rPr lang="en-US" sz="1400" dirty="0">
                              <a:effectLst/>
                            </a:rPr>
                            <a:t>NIL</a:t>
                          </a:r>
                          <a:endParaRPr lang="en-IN" sz="1400" dirty="0">
                            <a:effectLst/>
                            <a:latin typeface="Calibri"/>
                            <a:ea typeface="Calibri"/>
                            <a:cs typeface="Tunga"/>
                          </a:endParaRPr>
                        </a:p>
                      </a:txBody>
                      <a:tcPr marL="68580" marR="68580" marT="0" marB="0" anchor="ctr"/>
                    </a:tc>
                    <a:tc>
                      <a:txBody>
                        <a:bodyPr/>
                        <a:lstStyle/>
                        <a:p>
                          <a:pPr marL="457200" algn="ctr">
                            <a:lnSpc>
                              <a:spcPct val="115000"/>
                            </a:lnSpc>
                            <a:spcBef>
                              <a:spcPts val="600"/>
                            </a:spcBef>
                            <a:spcAft>
                              <a:spcPts val="1000"/>
                            </a:spcAft>
                          </a:pPr>
                          <a:r>
                            <a:rPr lang="en-US" sz="1400">
                              <a:effectLst/>
                            </a:rPr>
                            <a:t>AM radio broadcast</a:t>
                          </a:r>
                          <a:endParaRPr lang="en-IN" sz="1400">
                            <a:effectLst/>
                            <a:latin typeface="Calibri"/>
                            <a:ea typeface="Calibri"/>
                            <a:cs typeface="Tunga"/>
                          </a:endParaRPr>
                        </a:p>
                      </a:txBody>
                      <a:tcPr marL="68580" marR="68580" marT="0" marB="0" anchor="ctr"/>
                    </a:tc>
                  </a:tr>
                  <a:tr h="893615">
                    <a:tc>
                      <a:txBody>
                        <a:bodyPr/>
                        <a:lstStyle/>
                        <a:p>
                          <a:pPr marL="457200" algn="ctr">
                            <a:lnSpc>
                              <a:spcPct val="115000"/>
                            </a:lnSpc>
                            <a:spcBef>
                              <a:spcPts val="600"/>
                            </a:spcBef>
                            <a:spcAft>
                              <a:spcPts val="0"/>
                            </a:spcAft>
                          </a:pPr>
                          <a:r>
                            <a:rPr lang="en-US" sz="1400">
                              <a:effectLst/>
                            </a:rPr>
                            <a:t>DSB-SC</a:t>
                          </a:r>
                          <a:endParaRPr lang="en-IN" sz="1400">
                            <a:effectLst/>
                            <a:latin typeface="Calibri"/>
                            <a:ea typeface="Calibri"/>
                            <a:cs typeface="Tunga"/>
                          </a:endParaRPr>
                        </a:p>
                      </a:txBody>
                      <a:tcPr marL="68580" marR="68580" marT="0" marB="0" anchor="ctr"/>
                    </a:tc>
                    <a:tc>
                      <a:txBody>
                        <a:bodyPr/>
                        <a:lstStyle/>
                        <a:p>
                          <a:endParaRPr lang="en-US"/>
                        </a:p>
                      </a:txBody>
                      <a:tcPr marL="68580" marR="68580" marT="0" marB="0" anchor="ctr">
                        <a:blipFill rotWithShape="1">
                          <a:blip r:embed="rId2"/>
                          <a:stretch>
                            <a:fillRect l="-89873" t="-248299" r="-374684" b="-153061"/>
                          </a:stretch>
                        </a:blipFill>
                      </a:tcPr>
                    </a:tc>
                    <a:tc>
                      <a:txBody>
                        <a:bodyPr/>
                        <a:lstStyle/>
                        <a:p>
                          <a:pPr marL="457200" algn="ctr">
                            <a:lnSpc>
                              <a:spcPct val="115000"/>
                            </a:lnSpc>
                            <a:spcBef>
                              <a:spcPts val="600"/>
                            </a:spcBef>
                            <a:spcAft>
                              <a:spcPts val="0"/>
                            </a:spcAft>
                          </a:pPr>
                          <a:r>
                            <a:rPr lang="en-US" sz="1400" dirty="0">
                              <a:effectLst/>
                            </a:rPr>
                            <a:t>NIL</a:t>
                          </a:r>
                          <a:endParaRPr lang="en-IN" sz="1400" dirty="0">
                            <a:effectLst/>
                            <a:latin typeface="Calibri"/>
                            <a:ea typeface="Calibri"/>
                            <a:cs typeface="Tunga"/>
                          </a:endParaRPr>
                        </a:p>
                      </a:txBody>
                      <a:tcPr marL="68580" marR="68580" marT="0" marB="0" anchor="ctr"/>
                    </a:tc>
                    <a:tc>
                      <a:txBody>
                        <a:bodyPr/>
                        <a:lstStyle/>
                        <a:p>
                          <a:pPr marL="457200" algn="ctr">
                            <a:lnSpc>
                              <a:spcPct val="115000"/>
                            </a:lnSpc>
                            <a:spcBef>
                              <a:spcPts val="600"/>
                            </a:spcBef>
                            <a:spcAft>
                              <a:spcPts val="0"/>
                            </a:spcAft>
                          </a:pPr>
                          <a:r>
                            <a:rPr lang="en-US" sz="1400">
                              <a:effectLst/>
                            </a:rPr>
                            <a:t>33.33%</a:t>
                          </a:r>
                          <a:endParaRPr lang="en-IN" sz="1400">
                            <a:effectLst/>
                            <a:latin typeface="Calibri"/>
                            <a:ea typeface="Calibri"/>
                            <a:cs typeface="Tunga"/>
                          </a:endParaRPr>
                        </a:p>
                      </a:txBody>
                      <a:tcPr marL="68580" marR="68580" marT="0" marB="0" anchor="ctr"/>
                    </a:tc>
                    <a:tc>
                      <a:txBody>
                        <a:bodyPr/>
                        <a:lstStyle/>
                        <a:p>
                          <a:pPr marL="457200" algn="ctr">
                            <a:lnSpc>
                              <a:spcPct val="115000"/>
                            </a:lnSpc>
                            <a:spcBef>
                              <a:spcPts val="600"/>
                            </a:spcBef>
                            <a:spcAft>
                              <a:spcPts val="0"/>
                            </a:spcAft>
                          </a:pPr>
                          <a:r>
                            <a:rPr lang="en-US" sz="1400" dirty="0">
                              <a:effectLst/>
                            </a:rPr>
                            <a:t>66.67%</a:t>
                          </a:r>
                          <a:endParaRPr lang="en-IN" sz="1400" dirty="0">
                            <a:effectLst/>
                            <a:latin typeface="Calibri"/>
                            <a:ea typeface="Calibri"/>
                            <a:cs typeface="Tunga"/>
                          </a:endParaRPr>
                        </a:p>
                      </a:txBody>
                      <a:tcPr marL="68580" marR="68580" marT="0" marB="0" anchor="ctr"/>
                    </a:tc>
                    <a:tc>
                      <a:txBody>
                        <a:bodyPr/>
                        <a:lstStyle/>
                        <a:p>
                          <a:pPr marL="457200" algn="ctr">
                            <a:lnSpc>
                              <a:spcPct val="115000"/>
                            </a:lnSpc>
                            <a:spcBef>
                              <a:spcPts val="600"/>
                            </a:spcBef>
                            <a:spcAft>
                              <a:spcPts val="1000"/>
                            </a:spcAft>
                          </a:pPr>
                          <a:r>
                            <a:rPr lang="en-US" sz="1400" dirty="0">
                              <a:effectLst/>
                            </a:rPr>
                            <a:t>Non-commercial systems</a:t>
                          </a:r>
                          <a:endParaRPr lang="en-IN" sz="1400" dirty="0">
                            <a:effectLst/>
                            <a:latin typeface="Calibri"/>
                            <a:ea typeface="Calibri"/>
                            <a:cs typeface="Tunga"/>
                          </a:endParaRPr>
                        </a:p>
                      </a:txBody>
                      <a:tcPr marL="68580" marR="68580" marT="0" marB="0" anchor="ctr"/>
                    </a:tc>
                  </a:tr>
                  <a:tr h="1337261">
                    <a:tc>
                      <a:txBody>
                        <a:bodyPr/>
                        <a:lstStyle/>
                        <a:p>
                          <a:pPr marL="457200" algn="ctr">
                            <a:lnSpc>
                              <a:spcPct val="115000"/>
                            </a:lnSpc>
                            <a:spcBef>
                              <a:spcPts val="600"/>
                            </a:spcBef>
                            <a:spcAft>
                              <a:spcPts val="0"/>
                            </a:spcAft>
                          </a:pPr>
                          <a:r>
                            <a:rPr lang="en-US" sz="1400">
                              <a:effectLst/>
                            </a:rPr>
                            <a:t>SSB</a:t>
                          </a:r>
                          <a:endParaRPr lang="en-IN" sz="1400">
                            <a:effectLst/>
                            <a:latin typeface="Calibri"/>
                            <a:ea typeface="Calibri"/>
                            <a:cs typeface="Tunga"/>
                          </a:endParaRPr>
                        </a:p>
                      </a:txBody>
                      <a:tcPr marL="68580" marR="68580" marT="0" marB="0" anchor="ctr"/>
                    </a:tc>
                    <a:tc>
                      <a:txBody>
                        <a:bodyPr/>
                        <a:lstStyle/>
                        <a:p>
                          <a:endParaRPr lang="en-US"/>
                        </a:p>
                      </a:txBody>
                      <a:tcPr marL="68580" marR="68580" marT="0" marB="0" anchor="ctr">
                        <a:blipFill rotWithShape="1">
                          <a:blip r:embed="rId2"/>
                          <a:stretch>
                            <a:fillRect l="-89873" t="-233790" r="-374684" b="-2740"/>
                          </a:stretch>
                        </a:blipFill>
                      </a:tcPr>
                    </a:tc>
                    <a:tc>
                      <a:txBody>
                        <a:bodyPr/>
                        <a:lstStyle/>
                        <a:p>
                          <a:pPr marL="457200" algn="ctr">
                            <a:lnSpc>
                              <a:spcPct val="115000"/>
                            </a:lnSpc>
                            <a:spcBef>
                              <a:spcPts val="600"/>
                            </a:spcBef>
                            <a:spcAft>
                              <a:spcPts val="0"/>
                            </a:spcAft>
                          </a:pPr>
                          <a:r>
                            <a:rPr lang="en-US" sz="1400" dirty="0">
                              <a:effectLst/>
                            </a:rPr>
                            <a:t>NIL</a:t>
                          </a:r>
                          <a:endParaRPr lang="en-IN" sz="1400" dirty="0">
                            <a:effectLst/>
                            <a:latin typeface="Calibri"/>
                            <a:ea typeface="Calibri"/>
                            <a:cs typeface="Tunga"/>
                          </a:endParaRPr>
                        </a:p>
                      </a:txBody>
                      <a:tcPr marL="68580" marR="68580" marT="0" marB="0" anchor="ctr"/>
                    </a:tc>
                    <a:tc>
                      <a:txBody>
                        <a:bodyPr/>
                        <a:lstStyle/>
                        <a:p>
                          <a:pPr marL="457200" algn="ctr">
                            <a:lnSpc>
                              <a:spcPct val="115000"/>
                            </a:lnSpc>
                            <a:spcBef>
                              <a:spcPts val="600"/>
                            </a:spcBef>
                            <a:spcAft>
                              <a:spcPts val="0"/>
                            </a:spcAft>
                          </a:pPr>
                          <a:r>
                            <a:rPr lang="en-US" sz="1400" dirty="0">
                              <a:effectLst/>
                            </a:rPr>
                            <a:t>16.67%</a:t>
                          </a:r>
                          <a:endParaRPr lang="en-IN" sz="1400" dirty="0">
                            <a:effectLst/>
                            <a:latin typeface="Calibri"/>
                            <a:ea typeface="Calibri"/>
                            <a:cs typeface="Tunga"/>
                          </a:endParaRPr>
                        </a:p>
                      </a:txBody>
                      <a:tcPr marL="68580" marR="68580" marT="0" marB="0" anchor="ctr"/>
                    </a:tc>
                    <a:tc>
                      <a:txBody>
                        <a:bodyPr/>
                        <a:lstStyle/>
                        <a:p>
                          <a:pPr marL="457200" algn="ctr">
                            <a:lnSpc>
                              <a:spcPct val="115000"/>
                            </a:lnSpc>
                            <a:spcBef>
                              <a:spcPts val="600"/>
                            </a:spcBef>
                            <a:spcAft>
                              <a:spcPts val="0"/>
                            </a:spcAft>
                          </a:pPr>
                          <a:r>
                            <a:rPr lang="en-US" sz="1400" dirty="0">
                              <a:effectLst/>
                            </a:rPr>
                            <a:t>83.33%</a:t>
                          </a:r>
                          <a:endParaRPr lang="en-IN" sz="1400" dirty="0">
                            <a:effectLst/>
                            <a:latin typeface="Calibri"/>
                            <a:ea typeface="Calibri"/>
                            <a:cs typeface="Tunga"/>
                          </a:endParaRPr>
                        </a:p>
                      </a:txBody>
                      <a:tcPr marL="68580" marR="68580" marT="0" marB="0" anchor="ctr"/>
                    </a:tc>
                    <a:tc>
                      <a:txBody>
                        <a:bodyPr/>
                        <a:lstStyle/>
                        <a:p>
                          <a:pPr marL="457200" algn="ctr">
                            <a:lnSpc>
                              <a:spcPct val="115000"/>
                            </a:lnSpc>
                            <a:spcBef>
                              <a:spcPts val="600"/>
                            </a:spcBef>
                            <a:spcAft>
                              <a:spcPts val="1000"/>
                            </a:spcAft>
                          </a:pPr>
                          <a:r>
                            <a:rPr lang="en-US" sz="1400" dirty="0">
                              <a:effectLst/>
                            </a:rPr>
                            <a:t>Carrier telephony systems, military applications</a:t>
                          </a:r>
                          <a:endParaRPr lang="en-IN" sz="1400" dirty="0">
                            <a:effectLst/>
                            <a:latin typeface="Calibri"/>
                            <a:ea typeface="Calibri"/>
                            <a:cs typeface="Tunga"/>
                          </a:endParaRPr>
                        </a:p>
                      </a:txBody>
                      <a:tcPr marL="68580" marR="68580" marT="0" marB="0" anchor="ctr"/>
                    </a:tc>
                  </a:tr>
                </a:tbl>
              </a:graphicData>
            </a:graphic>
          </p:graphicFrame>
        </mc:Fallback>
      </mc:AlternateContent>
      <p:sp>
        <p:nvSpPr>
          <p:cNvPr id="4" name="Slide Number Placeholder 3"/>
          <p:cNvSpPr>
            <a:spLocks noGrp="1"/>
          </p:cNvSpPr>
          <p:nvPr>
            <p:ph type="sldNum" sz="quarter" idx="12"/>
          </p:nvPr>
        </p:nvSpPr>
        <p:spPr/>
        <p:txBody>
          <a:bodyPr/>
          <a:lstStyle/>
          <a:p>
            <a:fld id="{7DB72B6B-351E-47F5-8A9F-408C781D2328}" type="slidenum">
              <a:rPr lang="en-US" smtClean="0"/>
              <a:t>19</a:t>
            </a:fld>
            <a:endParaRPr lang="en-US" dirty="0"/>
          </a:p>
        </p:txBody>
      </p:sp>
    </p:spTree>
    <p:extLst>
      <p:ext uri="{BB962C8B-B14F-4D97-AF65-F5344CB8AC3E}">
        <p14:creationId xmlns:p14="http://schemas.microsoft.com/office/powerpoint/2010/main" val="3203817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7</a:t>
            </a:r>
            <a:endParaRPr lang="en-US" dirty="0"/>
          </a:p>
        </p:txBody>
      </p:sp>
      <p:sp>
        <p:nvSpPr>
          <p:cNvPr id="3" name="Content Placeholder 2"/>
          <p:cNvSpPr>
            <a:spLocks noGrp="1"/>
          </p:cNvSpPr>
          <p:nvPr>
            <p:ph idx="1"/>
          </p:nvPr>
        </p:nvSpPr>
        <p:spPr>
          <a:xfrm>
            <a:off x="457200" y="381000"/>
            <a:ext cx="8229600" cy="3124199"/>
          </a:xfrm>
        </p:spPr>
        <p:txBody>
          <a:bodyPr>
            <a:normAutofit/>
          </a:bodyPr>
          <a:lstStyle/>
          <a:p>
            <a:pPr marL="0" indent="0" algn="ctr">
              <a:buNone/>
            </a:pPr>
            <a:endParaRPr lang="en-US" sz="4800" dirty="0" smtClean="0"/>
          </a:p>
          <a:p>
            <a:pPr marL="0" indent="0" algn="ctr">
              <a:buNone/>
            </a:pPr>
            <a:r>
              <a:rPr lang="en-US" sz="4800" dirty="0" smtClean="0"/>
              <a:t>Fundamentals </a:t>
            </a:r>
            <a:r>
              <a:rPr lang="en-US" sz="4800" dirty="0" smtClean="0"/>
              <a:t>of Analog Communication</a:t>
            </a:r>
            <a:endParaRPr lang="en-US" sz="4800" dirty="0"/>
          </a:p>
        </p:txBody>
      </p:sp>
      <p:sp>
        <p:nvSpPr>
          <p:cNvPr id="4" name="Slide Number Placeholder 3"/>
          <p:cNvSpPr>
            <a:spLocks noGrp="1"/>
          </p:cNvSpPr>
          <p:nvPr>
            <p:ph type="sldNum" sz="quarter" idx="12"/>
          </p:nvPr>
        </p:nvSpPr>
        <p:spPr/>
        <p:txBody>
          <a:bodyPr/>
          <a:lstStyle/>
          <a:p>
            <a:fld id="{7DB72B6B-351E-47F5-8A9F-408C781D2328}" type="slidenum">
              <a:rPr lang="en-US" smtClean="0"/>
              <a:t>2</a:t>
            </a:fld>
            <a:endParaRPr lang="en-US" dirty="0"/>
          </a:p>
        </p:txBody>
      </p:sp>
      <p:sp>
        <p:nvSpPr>
          <p:cNvPr id="6" name="Content Placeholder 1"/>
          <p:cNvSpPr txBox="1">
            <a:spLocks/>
          </p:cNvSpPr>
          <p:nvPr/>
        </p:nvSpPr>
        <p:spPr>
          <a:xfrm>
            <a:off x="457200" y="1036637"/>
            <a:ext cx="8229600" cy="521176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600" kern="1200">
                <a:solidFill>
                  <a:srgbClr val="000066"/>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Ø"/>
              <a:defRPr sz="24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200" kern="1200">
                <a:solidFill>
                  <a:srgbClr val="A85000"/>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endParaRPr lang="en-US" altLang="en-US" b="1" dirty="0" smtClean="0"/>
          </a:p>
          <a:p>
            <a:pPr marL="0" indent="0" algn="ctr">
              <a:buFont typeface="Wingdings" panose="05000000000000000000" pitchFamily="2" charset="2"/>
              <a:buNone/>
            </a:pPr>
            <a:endParaRPr lang="en-US" altLang="en-US" b="1" dirty="0" smtClean="0">
              <a:solidFill>
                <a:srgbClr val="003399"/>
              </a:solidFill>
              <a:latin typeface="Arial" charset="0"/>
              <a:cs typeface="Arial" charset="0"/>
            </a:endParaRPr>
          </a:p>
          <a:p>
            <a:pPr marL="0" indent="0" algn="ctr">
              <a:buFont typeface="Wingdings" panose="05000000000000000000" pitchFamily="2" charset="2"/>
              <a:buNone/>
            </a:pPr>
            <a:r>
              <a:rPr lang="en-US" altLang="en-US" b="1" dirty="0" smtClean="0">
                <a:solidFill>
                  <a:srgbClr val="003399"/>
                </a:solidFill>
                <a:latin typeface="Arial" charset="0"/>
                <a:cs typeface="Arial" charset="0"/>
              </a:rPr>
              <a:t> </a:t>
            </a:r>
            <a:endParaRPr lang="en-US" altLang="en-US" dirty="0" smtClean="0">
              <a:latin typeface="Arial" charset="0"/>
              <a:cs typeface="Arial" charset="0"/>
            </a:endParaRPr>
          </a:p>
          <a:p>
            <a:pPr marL="0" indent="0">
              <a:buFont typeface="Wingdings" panose="05000000000000000000" pitchFamily="2" charset="2"/>
              <a:buNone/>
            </a:pPr>
            <a:endParaRPr lang="en-US" altLang="en-US" sz="2400" b="1" dirty="0" smtClean="0">
              <a:latin typeface="Arial" charset="0"/>
              <a:cs typeface="Arial" charset="0"/>
            </a:endParaRPr>
          </a:p>
          <a:p>
            <a:pPr marL="0" indent="0">
              <a:buFont typeface="Wingdings" panose="05000000000000000000" pitchFamily="2" charset="2"/>
              <a:buNone/>
            </a:pPr>
            <a:endParaRPr lang="en-US" altLang="en-US" sz="2400" b="1" dirty="0" smtClean="0">
              <a:latin typeface="Arial" charset="0"/>
              <a:cs typeface="Arial" charset="0"/>
            </a:endParaRPr>
          </a:p>
          <a:p>
            <a:pPr marL="0" indent="0">
              <a:buFont typeface="Wingdings" panose="05000000000000000000" pitchFamily="2" charset="2"/>
              <a:buNone/>
            </a:pPr>
            <a:endParaRPr lang="en-US" altLang="en-US" sz="2400" b="1" dirty="0" smtClean="0">
              <a:latin typeface="Arial" charset="0"/>
              <a:cs typeface="Arial" charset="0"/>
            </a:endParaRPr>
          </a:p>
          <a:p>
            <a:pPr marL="0" indent="0">
              <a:buFont typeface="Wingdings" panose="05000000000000000000" pitchFamily="2" charset="2"/>
              <a:buNone/>
            </a:pPr>
            <a:endParaRPr lang="en-US" altLang="en-US" sz="2400" b="1" dirty="0" smtClean="0">
              <a:latin typeface="Arial" charset="0"/>
              <a:cs typeface="Arial" charset="0"/>
            </a:endParaRPr>
          </a:p>
          <a:p>
            <a:pPr marL="0" indent="0">
              <a:buFont typeface="Wingdings" panose="05000000000000000000" pitchFamily="2" charset="2"/>
              <a:buNone/>
            </a:pPr>
            <a:endParaRPr lang="en-US" altLang="en-US" sz="2400" b="1" dirty="0" smtClean="0">
              <a:latin typeface="Arial" charset="0"/>
              <a:cs typeface="Arial" charset="0"/>
            </a:endParaRPr>
          </a:p>
          <a:p>
            <a:pPr marL="0" indent="0">
              <a:buFont typeface="Wingdings" panose="05000000000000000000" pitchFamily="2" charset="2"/>
              <a:buNone/>
            </a:pPr>
            <a:r>
              <a:rPr lang="en-US" altLang="en-US" sz="2400" b="1" dirty="0" smtClean="0">
                <a:latin typeface="Arial" charset="0"/>
                <a:cs typeface="Arial" charset="0"/>
              </a:rPr>
              <a:t>Reference: </a:t>
            </a:r>
          </a:p>
          <a:p>
            <a:pPr marL="0" indent="0">
              <a:buFont typeface="Wingdings" panose="05000000000000000000" pitchFamily="2" charset="2"/>
              <a:buNone/>
            </a:pPr>
            <a:r>
              <a:rPr lang="en-US" sz="2400" dirty="0" smtClean="0"/>
              <a:t>Electronic Communication Systems by </a:t>
            </a:r>
          </a:p>
          <a:p>
            <a:pPr marL="0" indent="0">
              <a:buFont typeface="Wingdings" panose="05000000000000000000" pitchFamily="2" charset="2"/>
              <a:buNone/>
            </a:pPr>
            <a:r>
              <a:rPr lang="en-US" sz="2400" dirty="0" smtClean="0"/>
              <a:t>Kennedy &amp; Davis , </a:t>
            </a:r>
          </a:p>
          <a:p>
            <a:pPr marL="0" indent="0">
              <a:buFont typeface="Wingdings" panose="05000000000000000000" pitchFamily="2" charset="2"/>
              <a:buNone/>
            </a:pPr>
            <a:r>
              <a:rPr lang="en-US" sz="2400" dirty="0" smtClean="0"/>
              <a:t>4</a:t>
            </a:r>
            <a:r>
              <a:rPr lang="en-US" sz="2400" baseline="30000" dirty="0" smtClean="0"/>
              <a:t>th</a:t>
            </a:r>
            <a:r>
              <a:rPr lang="en-US" sz="2400" dirty="0" smtClean="0"/>
              <a:t> edition,2004,TMH Edition</a:t>
            </a:r>
            <a:endParaRPr lang="en-US" altLang="en-US" sz="2400" b="1" dirty="0" smtClean="0">
              <a:latin typeface="Arial" charset="0"/>
              <a:cs typeface="Arial" charset="0"/>
            </a:endParaRPr>
          </a:p>
          <a:p>
            <a:pPr marL="0" indent="0" algn="ctr">
              <a:buFont typeface="Wingdings" panose="05000000000000000000" pitchFamily="2" charset="2"/>
              <a:buNone/>
            </a:pPr>
            <a:endParaRPr lang="en-US" altLang="en-US" sz="2400" b="1" dirty="0" smtClean="0">
              <a:latin typeface="Arial" charset="0"/>
              <a:cs typeface="Arial" charset="0"/>
            </a:endParaRPr>
          </a:p>
          <a:p>
            <a:pPr marL="0" indent="0">
              <a:buFont typeface="Wingdings" panose="05000000000000000000" pitchFamily="2" charset="2"/>
              <a:buNone/>
            </a:pPr>
            <a:endParaRPr lang="en-US" altLang="en-US" sz="2400" dirty="0" smtClean="0"/>
          </a:p>
          <a:p>
            <a:pPr marL="0" indent="0">
              <a:buFont typeface="Wingdings" panose="05000000000000000000" pitchFamily="2" charset="2"/>
              <a:buNone/>
            </a:pPr>
            <a:endParaRPr lang="en-US" altLang="en-US" dirty="0" smtClean="0"/>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3048000"/>
            <a:ext cx="2626658"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7585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 Detection</a:t>
            </a:r>
            <a:endParaRPr lang="en-IN" dirty="0"/>
          </a:p>
        </p:txBody>
      </p:sp>
      <p:sp>
        <p:nvSpPr>
          <p:cNvPr id="3" name="Content Placeholder 2"/>
          <p:cNvSpPr>
            <a:spLocks noGrp="1"/>
          </p:cNvSpPr>
          <p:nvPr>
            <p:ph idx="1"/>
          </p:nvPr>
        </p:nvSpPr>
        <p:spPr>
          <a:xfrm>
            <a:off x="457200" y="1600200"/>
            <a:ext cx="8229600" cy="4876800"/>
          </a:xfrm>
        </p:spPr>
        <p:txBody>
          <a:bodyPr>
            <a:normAutofit lnSpcReduction="10000"/>
          </a:bodyPr>
          <a:lstStyle/>
          <a:p>
            <a:r>
              <a:rPr lang="en-US" dirty="0" smtClean="0"/>
              <a:t>AM Envelope Detector</a:t>
            </a:r>
          </a:p>
          <a:p>
            <a:endParaRPr lang="en-US" dirty="0" smtClean="0"/>
          </a:p>
          <a:p>
            <a:pPr marL="0" indent="0">
              <a:buNone/>
            </a:pPr>
            <a:endParaRPr lang="en-US" dirty="0"/>
          </a:p>
          <a:p>
            <a:endParaRPr lang="en-US" dirty="0" smtClean="0"/>
          </a:p>
          <a:p>
            <a:endParaRPr lang="en-US" dirty="0"/>
          </a:p>
          <a:p>
            <a:endParaRPr lang="en-US" dirty="0" smtClean="0"/>
          </a:p>
          <a:p>
            <a:endParaRPr lang="en-US" dirty="0"/>
          </a:p>
          <a:p>
            <a:endParaRPr lang="en-US" dirty="0" smtClean="0"/>
          </a:p>
          <a:p>
            <a:pPr marL="1828800" lvl="4" indent="0">
              <a:buNone/>
            </a:pPr>
            <a:endParaRPr lang="en-US" dirty="0"/>
          </a:p>
          <a:p>
            <a:pPr marL="1828800" lvl="4" indent="0">
              <a:buNone/>
            </a:pPr>
            <a:endParaRPr lang="en-US" dirty="0"/>
          </a:p>
          <a:p>
            <a:pPr marL="2286000" lvl="5" indent="0">
              <a:buNone/>
            </a:pPr>
            <a:r>
              <a:rPr lang="en-US" sz="1800" dirty="0" smtClean="0"/>
              <a:t>		</a:t>
            </a:r>
            <a:endParaRPr lang="en-IN" sz="1800" dirty="0"/>
          </a:p>
        </p:txBody>
      </p:sp>
      <p:sp>
        <p:nvSpPr>
          <p:cNvPr id="4" name="Slide Number Placeholder 3"/>
          <p:cNvSpPr>
            <a:spLocks noGrp="1"/>
          </p:cNvSpPr>
          <p:nvPr>
            <p:ph type="sldNum" sz="quarter" idx="12"/>
          </p:nvPr>
        </p:nvSpPr>
        <p:spPr/>
        <p:txBody>
          <a:bodyPr/>
          <a:lstStyle/>
          <a:p>
            <a:fld id="{7DB72B6B-351E-47F5-8A9F-408C781D2328}" type="slidenum">
              <a:rPr lang="en-US" smtClean="0"/>
              <a:t>20</a:t>
            </a:fld>
            <a:endParaRPr lang="en-US" dirty="0"/>
          </a:p>
        </p:txBody>
      </p:sp>
      <p:sp>
        <p:nvSpPr>
          <p:cNvPr id="5" name="AutoShape 2" descr="fig2.gif - 12Kb"/>
          <p:cNvSpPr>
            <a:spLocks noChangeAspect="1" noChangeArrowheads="1"/>
          </p:cNvSpPr>
          <p:nvPr/>
        </p:nvSpPr>
        <p:spPr bwMode="auto">
          <a:xfrm>
            <a:off x="155575" y="-1249363"/>
            <a:ext cx="5581650" cy="26098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fig2.gif - 12Kb"/>
          <p:cNvSpPr>
            <a:spLocks noChangeAspect="1" noChangeArrowheads="1"/>
          </p:cNvSpPr>
          <p:nvPr/>
        </p:nvSpPr>
        <p:spPr bwMode="auto">
          <a:xfrm>
            <a:off x="307975" y="-1096963"/>
            <a:ext cx="5581650" cy="26098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1377315" y="2362200"/>
            <a:ext cx="6166485" cy="3048000"/>
          </a:xfrm>
          <a:prstGeom prst="rect">
            <a:avLst/>
          </a:prstGeom>
          <a:noFill/>
          <a:ln>
            <a:noFill/>
          </a:ln>
        </p:spPr>
      </p:pic>
    </p:spTree>
    <p:extLst>
      <p:ext uri="{BB962C8B-B14F-4D97-AF65-F5344CB8AC3E}">
        <p14:creationId xmlns:p14="http://schemas.microsoft.com/office/powerpoint/2010/main" val="1615669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 heterodyne receiver</a:t>
            </a:r>
            <a:endParaRPr lang="en-IN" dirty="0"/>
          </a:p>
        </p:txBody>
      </p:sp>
      <p:sp>
        <p:nvSpPr>
          <p:cNvPr id="4" name="Slide Number Placeholder 3"/>
          <p:cNvSpPr>
            <a:spLocks noGrp="1"/>
          </p:cNvSpPr>
          <p:nvPr>
            <p:ph type="sldNum" sz="quarter" idx="12"/>
          </p:nvPr>
        </p:nvSpPr>
        <p:spPr/>
        <p:txBody>
          <a:bodyPr/>
          <a:lstStyle/>
          <a:p>
            <a:fld id="{7DB72B6B-351E-47F5-8A9F-408C781D2328}" type="slidenum">
              <a:rPr lang="en-US" smtClean="0"/>
              <a:t>21</a:t>
            </a:fld>
            <a:endParaRPr lang="en-US" dirty="0"/>
          </a:p>
        </p:txBody>
      </p:sp>
      <p:sp>
        <p:nvSpPr>
          <p:cNvPr id="5" name="Content Placeholder 4"/>
          <p:cNvSpPr>
            <a:spLocks noGrp="1"/>
          </p:cNvSpPr>
          <p:nvPr>
            <p:ph idx="1"/>
          </p:nvPr>
        </p:nvSpPr>
        <p:spPr>
          <a:xfrm>
            <a:off x="457200" y="1600200"/>
            <a:ext cx="8229600" cy="4876799"/>
          </a:xfrm>
        </p:spPr>
        <p:txBody>
          <a:bodyPr>
            <a:normAutofit fontScale="92500" lnSpcReduction="10000"/>
          </a:bodyPr>
          <a:lstStyle/>
          <a:p>
            <a:r>
              <a:rPr lang="en-US" sz="3000" dirty="0" smtClean="0"/>
              <a:t>Block Diagram:</a:t>
            </a:r>
            <a:endParaRPr lang="en-US" sz="3000" dirty="0"/>
          </a:p>
          <a:p>
            <a:endParaRPr lang="en-US" dirty="0" smtClean="0"/>
          </a:p>
          <a:p>
            <a:endParaRPr lang="en-US" dirty="0"/>
          </a:p>
          <a:p>
            <a:endParaRPr lang="en-US" dirty="0" smtClean="0"/>
          </a:p>
          <a:p>
            <a:endParaRPr lang="en-US" dirty="0"/>
          </a:p>
          <a:p>
            <a:endParaRPr lang="en-US" dirty="0" smtClean="0"/>
          </a:p>
          <a:p>
            <a:endParaRPr lang="en-US" dirty="0"/>
          </a:p>
          <a:p>
            <a:pPr marL="0" indent="0">
              <a:buNone/>
            </a:pPr>
            <a:r>
              <a:rPr lang="en-US" dirty="0"/>
              <a:t>	</a:t>
            </a:r>
            <a:endParaRPr lang="en-US" dirty="0" smtClean="0"/>
          </a:p>
          <a:p>
            <a:pPr marL="0" indent="0">
              <a:buNone/>
            </a:pPr>
            <a:endParaRPr lang="en-US" dirty="0" smtClean="0"/>
          </a:p>
          <a:p>
            <a:pPr marL="400050" lvl="1" indent="0">
              <a:buNone/>
            </a:pPr>
            <a:endParaRPr lang="en-US" sz="1700" dirty="0" smtClean="0"/>
          </a:p>
          <a:p>
            <a:pPr marL="400050" lvl="1" indent="0">
              <a:buNone/>
            </a:pPr>
            <a:endParaRPr lang="en-US" sz="1700" dirty="0"/>
          </a:p>
          <a:p>
            <a:pPr marL="400050" lvl="1" indent="0">
              <a:buNone/>
            </a:pPr>
            <a:r>
              <a:rPr lang="en-US" sz="1700" dirty="0" smtClean="0"/>
              <a:t>Refer : </a:t>
            </a:r>
            <a:r>
              <a:rPr lang="en-US" sz="1700" dirty="0" err="1" smtClean="0">
                <a:hlinkClick r:id="rId3" action="ppaction://hlinkfile"/>
              </a:rPr>
              <a:t>Superheterodyne</a:t>
            </a:r>
            <a:r>
              <a:rPr lang="en-US" sz="1700" dirty="0" smtClean="0">
                <a:hlinkClick r:id="rId3" action="ppaction://hlinkfile"/>
              </a:rPr>
              <a:t> receiver.docx</a:t>
            </a:r>
            <a:endParaRPr lang="en-IN" sz="1700" dirty="0"/>
          </a:p>
        </p:txBody>
      </p:sp>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755900"/>
            <a:ext cx="8305799" cy="311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7295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7" end="7"/>
                                            </p:txEl>
                                          </p:spTgt>
                                        </p:tgtEl>
                                        <p:attrNameLst>
                                          <p:attrName>style.visibility</p:attrName>
                                        </p:attrNameLst>
                                      </p:cBhvr>
                                      <p:to>
                                        <p:strVal val="visible"/>
                                      </p:to>
                                    </p:set>
                                    <p:animEffect transition="in" filter="fade">
                                      <p:cBhvr>
                                        <p:cTn id="12" dur="500"/>
                                        <p:tgtEl>
                                          <p:spTgt spid="5">
                                            <p:txEl>
                                              <p:pRg st="7" end="7"/>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147"/>
                                        </p:tgtEl>
                                        <p:attrNameLst>
                                          <p:attrName>style.visibility</p:attrName>
                                        </p:attrNameLst>
                                      </p:cBhvr>
                                      <p:to>
                                        <p:strVal val="visible"/>
                                      </p:to>
                                    </p:set>
                                    <p:animEffect transition="in" filter="fade">
                                      <p:cBhvr>
                                        <p:cTn id="15" dur="500"/>
                                        <p:tgtEl>
                                          <p:spTgt spid="614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Test</a:t>
            </a:r>
            <a:endParaRPr lang="en-IN" dirty="0"/>
          </a:p>
        </p:txBody>
      </p:sp>
      <p:sp>
        <p:nvSpPr>
          <p:cNvPr id="3" name="Content Placeholder 2"/>
          <p:cNvSpPr>
            <a:spLocks noGrp="1"/>
          </p:cNvSpPr>
          <p:nvPr>
            <p:ph idx="1"/>
          </p:nvPr>
        </p:nvSpPr>
        <p:spPr>
          <a:xfrm>
            <a:off x="457200" y="990600"/>
            <a:ext cx="8229600" cy="6553200"/>
          </a:xfrm>
        </p:spPr>
        <p:txBody>
          <a:bodyPr>
            <a:noAutofit/>
          </a:bodyPr>
          <a:lstStyle/>
          <a:p>
            <a:pPr marL="0" lvl="0" indent="0">
              <a:buNone/>
            </a:pPr>
            <a:r>
              <a:rPr lang="en-US" sz="1600" dirty="0" smtClean="0"/>
              <a:t>1)  If the carrier of a 100 percent modulated AM DSB wave is suppressed, the percentage power saving   will be</a:t>
            </a:r>
            <a:endParaRPr lang="en-IN" sz="1600" dirty="0" smtClean="0"/>
          </a:p>
          <a:p>
            <a:pPr marL="800100" lvl="1" indent="-342900">
              <a:buAutoNum type="alphaLcParenR"/>
            </a:pPr>
            <a:r>
              <a:rPr lang="en-US" sz="1600" dirty="0" smtClean="0"/>
              <a:t>50    	b)150	c)100 	d) 66.66</a:t>
            </a:r>
          </a:p>
          <a:p>
            <a:pPr marL="457200" lvl="1" indent="0">
              <a:buNone/>
            </a:pPr>
            <a:endParaRPr lang="en-IN" sz="1600" dirty="0" smtClean="0"/>
          </a:p>
          <a:p>
            <a:pPr marL="0" indent="0">
              <a:buNone/>
            </a:pPr>
            <a:r>
              <a:rPr lang="en-US" sz="1600" dirty="0" smtClean="0"/>
              <a:t> 2) The modulation index of an AM –DSB wave is changed from 0 to 1. The transmitted power is</a:t>
            </a:r>
            <a:endParaRPr lang="en-IN" sz="1600" dirty="0" smtClean="0"/>
          </a:p>
          <a:p>
            <a:pPr marL="800100" lvl="1" indent="-342900">
              <a:buAutoNum type="alphaLcParenR"/>
            </a:pPr>
            <a:r>
              <a:rPr lang="en-US" sz="1600" dirty="0" smtClean="0"/>
              <a:t>Unchanged 	 b) Halved  	c) Doubled 	d) Increased by 50 percent</a:t>
            </a:r>
          </a:p>
          <a:p>
            <a:pPr marL="800100" lvl="1" indent="-342900">
              <a:buAutoNum type="alphaLcParenR"/>
            </a:pPr>
            <a:endParaRPr lang="en-IN" sz="1600" dirty="0" smtClean="0"/>
          </a:p>
          <a:p>
            <a:pPr marL="0" lvl="0" indent="0">
              <a:buNone/>
            </a:pPr>
            <a:r>
              <a:rPr lang="en-US" sz="1600" dirty="0" smtClean="0"/>
              <a:t>3) A </a:t>
            </a:r>
            <a:r>
              <a:rPr lang="en-US" sz="1600" dirty="0"/>
              <a:t>carrier is simultaneously modulated by two sine waves with modulation indices of 0.3 and 0.4 </a:t>
            </a:r>
            <a:r>
              <a:rPr lang="en-US" sz="1600" dirty="0" smtClean="0"/>
              <a:t>. The </a:t>
            </a:r>
            <a:r>
              <a:rPr lang="en-US" sz="1600" dirty="0"/>
              <a:t>total modulation index</a:t>
            </a:r>
            <a:endParaRPr lang="en-IN" sz="1600" dirty="0"/>
          </a:p>
          <a:p>
            <a:pPr marL="457200" lvl="1" indent="0">
              <a:buNone/>
            </a:pPr>
            <a:r>
              <a:rPr lang="en-US" sz="1600" dirty="0" smtClean="0"/>
              <a:t>a)Is 1		b) Cannot </a:t>
            </a:r>
            <a:r>
              <a:rPr lang="en-US" sz="1600" dirty="0"/>
              <a:t>be calculated unless the phase relations are known</a:t>
            </a:r>
            <a:endParaRPr lang="en-IN" sz="1600" dirty="0"/>
          </a:p>
          <a:p>
            <a:pPr marL="457200" lvl="1" indent="0">
              <a:buNone/>
            </a:pPr>
            <a:r>
              <a:rPr lang="en-US" sz="1600" dirty="0" smtClean="0"/>
              <a:t>c) Is 0.5 	d) Is </a:t>
            </a:r>
            <a:r>
              <a:rPr lang="en-US" sz="1600" dirty="0"/>
              <a:t>0.7</a:t>
            </a:r>
            <a:endParaRPr lang="en-IN" sz="1600" dirty="0"/>
          </a:p>
          <a:p>
            <a:pPr marL="0" indent="0">
              <a:buNone/>
            </a:pPr>
            <a:r>
              <a:rPr lang="en-US" sz="1600" dirty="0"/>
              <a:t> </a:t>
            </a:r>
            <a:r>
              <a:rPr lang="en-US" sz="1600" dirty="0" smtClean="0"/>
              <a:t>4) Amplitude </a:t>
            </a:r>
            <a:r>
              <a:rPr lang="en-US" sz="1600" dirty="0"/>
              <a:t>modulation is </a:t>
            </a:r>
            <a:r>
              <a:rPr lang="en-US" sz="1600" dirty="0" smtClean="0"/>
              <a:t>preferred for </a:t>
            </a:r>
            <a:r>
              <a:rPr lang="en-US" sz="1600" dirty="0"/>
              <a:t>broadcasting because </a:t>
            </a:r>
            <a:endParaRPr lang="en-IN" sz="1600" dirty="0"/>
          </a:p>
          <a:p>
            <a:pPr marL="457200" lvl="1" indent="0">
              <a:buNone/>
            </a:pPr>
            <a:r>
              <a:rPr lang="en-US" sz="1600" dirty="0" smtClean="0"/>
              <a:t>a) It </a:t>
            </a:r>
            <a:r>
              <a:rPr lang="en-US" sz="1600" dirty="0"/>
              <a:t>is more noise immune than other modulation systems</a:t>
            </a:r>
            <a:endParaRPr lang="en-IN" sz="1600" dirty="0"/>
          </a:p>
          <a:p>
            <a:pPr marL="457200" lvl="1" indent="0">
              <a:buNone/>
            </a:pPr>
            <a:r>
              <a:rPr lang="en-US" sz="1600" dirty="0" smtClean="0"/>
              <a:t>b) Compared </a:t>
            </a:r>
            <a:r>
              <a:rPr lang="en-US" sz="1600" dirty="0"/>
              <a:t>with other systems it requires less transmitting power</a:t>
            </a:r>
            <a:endParaRPr lang="en-IN" sz="1600" dirty="0"/>
          </a:p>
          <a:p>
            <a:pPr marL="457200" lvl="1" indent="0">
              <a:buNone/>
            </a:pPr>
            <a:r>
              <a:rPr lang="en-US" sz="1600" dirty="0" smtClean="0"/>
              <a:t>c) Its </a:t>
            </a:r>
            <a:r>
              <a:rPr lang="en-US" sz="1600" dirty="0"/>
              <a:t>use avoids receiver complexity</a:t>
            </a:r>
            <a:endParaRPr lang="en-IN" sz="1600" dirty="0"/>
          </a:p>
          <a:p>
            <a:pPr marL="457200" lvl="1" indent="0">
              <a:buNone/>
            </a:pPr>
            <a:r>
              <a:rPr lang="en-US" sz="1600" dirty="0" smtClean="0"/>
              <a:t>d) No </a:t>
            </a:r>
            <a:r>
              <a:rPr lang="en-US" sz="1600" dirty="0"/>
              <a:t>other modulation system can provide the necessary bandwidth for high </a:t>
            </a:r>
            <a:r>
              <a:rPr lang="en-US" sz="1600" dirty="0" smtClean="0"/>
              <a:t>fidelity</a:t>
            </a:r>
          </a:p>
          <a:p>
            <a:pPr marL="457200" lvl="1" indent="0">
              <a:buNone/>
            </a:pPr>
            <a:endParaRPr lang="en-IN" sz="1600" dirty="0"/>
          </a:p>
          <a:p>
            <a:pPr marL="0" lvl="0" indent="0">
              <a:buNone/>
            </a:pPr>
            <a:r>
              <a:rPr lang="en-US" sz="1600" dirty="0" smtClean="0"/>
              <a:t>5) What </a:t>
            </a:r>
            <a:r>
              <a:rPr lang="en-US" sz="1600" dirty="0"/>
              <a:t>is the ratio of modulating power to total power at 100 percent </a:t>
            </a:r>
            <a:r>
              <a:rPr lang="en-US" sz="1600" dirty="0" smtClean="0"/>
              <a:t>modulation in AM-DSB?</a:t>
            </a:r>
            <a:endParaRPr lang="en-IN" sz="1600" dirty="0"/>
          </a:p>
          <a:p>
            <a:pPr marL="457200" lvl="1" indent="0">
              <a:buNone/>
            </a:pPr>
            <a:r>
              <a:rPr lang="en-US" sz="1600" dirty="0" smtClean="0"/>
              <a:t>a) 1:3 	b)1:2 	c) 2:3	 d)None </a:t>
            </a:r>
            <a:r>
              <a:rPr lang="en-US" sz="1600" dirty="0"/>
              <a:t>of the above </a:t>
            </a:r>
            <a:endParaRPr lang="en-IN" sz="1600" dirty="0"/>
          </a:p>
          <a:p>
            <a:endParaRPr lang="en-IN" sz="1600" dirty="0"/>
          </a:p>
        </p:txBody>
      </p:sp>
      <p:sp>
        <p:nvSpPr>
          <p:cNvPr id="4" name="Slide Number Placeholder 3"/>
          <p:cNvSpPr>
            <a:spLocks noGrp="1"/>
          </p:cNvSpPr>
          <p:nvPr>
            <p:ph type="sldNum" sz="quarter" idx="12"/>
          </p:nvPr>
        </p:nvSpPr>
        <p:spPr/>
        <p:txBody>
          <a:bodyPr/>
          <a:lstStyle/>
          <a:p>
            <a:fld id="{7DB72B6B-351E-47F5-8A9F-408C781D2328}" type="slidenum">
              <a:rPr lang="en-US" smtClean="0"/>
              <a:t>22</a:t>
            </a:fld>
            <a:endParaRPr lang="en-US" dirty="0"/>
          </a:p>
        </p:txBody>
      </p:sp>
    </p:spTree>
    <p:extLst>
      <p:ext uri="{BB962C8B-B14F-4D97-AF65-F5344CB8AC3E}">
        <p14:creationId xmlns:p14="http://schemas.microsoft.com/office/powerpoint/2010/main" val="1113869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 calcmode="lin" valueType="num">
                                      <p:cBhvr additive="base">
                                        <p:cTn id="4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 calcmode="lin" valueType="num">
                                      <p:cBhvr additive="base">
                                        <p:cTn id="4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 calcmode="lin" valueType="num">
                                      <p:cBhvr additive="base">
                                        <p:cTn id="5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 calcmode="lin" valueType="num">
                                      <p:cBhvr additive="base">
                                        <p:cTn id="5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anim calcmode="lin" valueType="num">
                                      <p:cBhvr additive="base">
                                        <p:cTn id="63"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
                                            <p:txEl>
                                              <p:pRg st="16" end="16"/>
                                            </p:txEl>
                                          </p:spTgt>
                                        </p:tgtEl>
                                        <p:attrNameLst>
                                          <p:attrName>style.visibility</p:attrName>
                                        </p:attrNameLst>
                                      </p:cBhvr>
                                      <p:to>
                                        <p:strVal val="visible"/>
                                      </p:to>
                                    </p:set>
                                    <p:anim calcmode="lin" valueType="num">
                                      <p:cBhvr additive="base">
                                        <p:cTn id="67"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IN" dirty="0"/>
          </a:p>
        </p:txBody>
      </p:sp>
      <p:sp>
        <p:nvSpPr>
          <p:cNvPr id="3" name="Content Placeholder 2"/>
          <p:cNvSpPr>
            <a:spLocks noGrp="1"/>
          </p:cNvSpPr>
          <p:nvPr>
            <p:ph idx="1"/>
          </p:nvPr>
        </p:nvSpPr>
        <p:spPr>
          <a:xfrm>
            <a:off x="457200" y="1066800"/>
            <a:ext cx="8229600" cy="5334000"/>
          </a:xfrm>
        </p:spPr>
        <p:txBody>
          <a:bodyPr>
            <a:noAutofit/>
          </a:bodyPr>
          <a:lstStyle/>
          <a:p>
            <a:pPr marL="0" indent="0">
              <a:buNone/>
            </a:pPr>
            <a:r>
              <a:rPr lang="en-US" sz="2000" dirty="0" smtClean="0">
                <a:solidFill>
                  <a:schemeClr val="tx2"/>
                </a:solidFill>
              </a:rPr>
              <a:t>In </a:t>
            </a:r>
            <a:r>
              <a:rPr lang="en-US" sz="2000" dirty="0">
                <a:solidFill>
                  <a:schemeClr val="tx2"/>
                </a:solidFill>
              </a:rPr>
              <a:t>this module we have learnt</a:t>
            </a:r>
            <a:r>
              <a:rPr lang="en-US" sz="2000" dirty="0" smtClean="0">
                <a:solidFill>
                  <a:schemeClr val="tx2"/>
                </a:solidFill>
              </a:rPr>
              <a:t>:</a:t>
            </a:r>
          </a:p>
          <a:p>
            <a:pPr marL="0" indent="0">
              <a:buNone/>
            </a:pPr>
            <a:endParaRPr lang="en-IN" sz="2000" dirty="0"/>
          </a:p>
          <a:p>
            <a:r>
              <a:rPr lang="en-US" sz="2000" dirty="0" smtClean="0"/>
              <a:t>Basic </a:t>
            </a:r>
            <a:r>
              <a:rPr lang="en-US" sz="2000" dirty="0"/>
              <a:t>principle of electronic </a:t>
            </a:r>
            <a:r>
              <a:rPr lang="en-US" sz="2000" dirty="0" smtClean="0"/>
              <a:t>communication	</a:t>
            </a:r>
            <a:endParaRPr lang="en-IN" sz="2000" dirty="0">
              <a:solidFill>
                <a:schemeClr val="tx2"/>
              </a:solidFill>
            </a:endParaRPr>
          </a:p>
          <a:p>
            <a:r>
              <a:rPr lang="en-US" sz="2000" dirty="0" smtClean="0"/>
              <a:t>Definition </a:t>
            </a:r>
            <a:r>
              <a:rPr lang="en-US" sz="2000" dirty="0"/>
              <a:t>of </a:t>
            </a:r>
            <a:r>
              <a:rPr lang="en-US" sz="2000" dirty="0" smtClean="0"/>
              <a:t>modulation</a:t>
            </a:r>
          </a:p>
          <a:p>
            <a:r>
              <a:rPr lang="en-US" sz="2000" dirty="0" smtClean="0"/>
              <a:t>Need  for modulation</a:t>
            </a:r>
          </a:p>
          <a:p>
            <a:r>
              <a:rPr lang="en-US" sz="2000" dirty="0" smtClean="0"/>
              <a:t>To </a:t>
            </a:r>
            <a:r>
              <a:rPr lang="en-US" sz="2000" dirty="0"/>
              <a:t>draw the waveforms for amplitude modulated signal </a:t>
            </a:r>
            <a:endParaRPr lang="en-US" sz="2000" dirty="0" smtClean="0"/>
          </a:p>
          <a:p>
            <a:r>
              <a:rPr lang="en-US" sz="2000" dirty="0" smtClean="0"/>
              <a:t>Modulation </a:t>
            </a:r>
            <a:r>
              <a:rPr lang="en-US" sz="2000" dirty="0"/>
              <a:t>index </a:t>
            </a:r>
            <a:r>
              <a:rPr lang="en-US" sz="2000" dirty="0" smtClean="0"/>
              <a:t> and its significance</a:t>
            </a:r>
          </a:p>
          <a:p>
            <a:r>
              <a:rPr lang="en-US" sz="2000" dirty="0" smtClean="0"/>
              <a:t>Draw </a:t>
            </a:r>
            <a:r>
              <a:rPr lang="en-US" sz="2000" dirty="0"/>
              <a:t>the spectrum of AM DSB </a:t>
            </a:r>
            <a:r>
              <a:rPr lang="en-US" sz="2000" dirty="0" smtClean="0"/>
              <a:t>signal</a:t>
            </a:r>
          </a:p>
          <a:p>
            <a:r>
              <a:rPr lang="en-US" sz="2000" dirty="0" smtClean="0"/>
              <a:t>The </a:t>
            </a:r>
            <a:r>
              <a:rPr lang="en-US" sz="2000" dirty="0"/>
              <a:t>power </a:t>
            </a:r>
            <a:r>
              <a:rPr lang="en-US" sz="2000" dirty="0" smtClean="0"/>
              <a:t>and bandwidth of AM</a:t>
            </a:r>
          </a:p>
          <a:p>
            <a:pPr lvl="0"/>
            <a:r>
              <a:rPr lang="en-US" sz="2000" dirty="0" smtClean="0"/>
              <a:t>The </a:t>
            </a:r>
            <a:r>
              <a:rPr lang="en-US" sz="2000" dirty="0"/>
              <a:t>different types of AM signal </a:t>
            </a:r>
            <a:r>
              <a:rPr lang="en-US" sz="2000" dirty="0" smtClean="0"/>
              <a:t>:  </a:t>
            </a:r>
            <a:r>
              <a:rPr lang="en-US" sz="2000" dirty="0"/>
              <a:t>AM </a:t>
            </a:r>
            <a:r>
              <a:rPr lang="en-US" sz="2000" dirty="0" smtClean="0"/>
              <a:t>DSB , </a:t>
            </a:r>
            <a:r>
              <a:rPr lang="en-US" sz="2000" dirty="0"/>
              <a:t>DSB SC, SSB </a:t>
            </a:r>
            <a:r>
              <a:rPr lang="en-US" sz="2000" dirty="0" smtClean="0"/>
              <a:t>SC and VSB</a:t>
            </a:r>
            <a:endParaRPr lang="en-IN" sz="2000" dirty="0"/>
          </a:p>
          <a:p>
            <a:pPr lvl="0"/>
            <a:r>
              <a:rPr lang="en-US" sz="2000" dirty="0" smtClean="0"/>
              <a:t>Demodulation of AM wave</a:t>
            </a:r>
            <a:endParaRPr lang="en-IN" sz="2000" dirty="0"/>
          </a:p>
          <a:p>
            <a:pPr lvl="0"/>
            <a:r>
              <a:rPr lang="en-US" sz="2000" dirty="0" smtClean="0"/>
              <a:t>Working principle of super-heterodyne receiver</a:t>
            </a:r>
            <a:endParaRPr lang="en-IN" sz="1400" dirty="0"/>
          </a:p>
        </p:txBody>
      </p:sp>
      <p:sp>
        <p:nvSpPr>
          <p:cNvPr id="4" name="Slide Number Placeholder 3"/>
          <p:cNvSpPr>
            <a:spLocks noGrp="1"/>
          </p:cNvSpPr>
          <p:nvPr>
            <p:ph type="sldNum" sz="quarter" idx="12"/>
          </p:nvPr>
        </p:nvSpPr>
        <p:spPr/>
        <p:txBody>
          <a:bodyPr/>
          <a:lstStyle/>
          <a:p>
            <a:fld id="{7DB72B6B-351E-47F5-8A9F-408C781D2328}" type="slidenum">
              <a:rPr lang="en-US" smtClean="0"/>
              <a:t>23</a:t>
            </a:fld>
            <a:endParaRPr lang="en-US" dirty="0"/>
          </a:p>
        </p:txBody>
      </p:sp>
    </p:spTree>
    <p:extLst>
      <p:ext uri="{BB962C8B-B14F-4D97-AF65-F5344CB8AC3E}">
        <p14:creationId xmlns:p14="http://schemas.microsoft.com/office/powerpoint/2010/main" val="38404615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0" y="-76200"/>
            <a:ext cx="8229600" cy="838200"/>
          </a:xfrm>
        </p:spPr>
        <p:txBody>
          <a:bodyPr>
            <a:normAutofit fontScale="90000"/>
          </a:bodyPr>
          <a:lstStyle/>
          <a:p>
            <a:r>
              <a:rPr lang="en-US" sz="2200" dirty="0" smtClean="0"/>
              <a:t>Module </a:t>
            </a:r>
            <a:r>
              <a:rPr lang="en-US" sz="2200" dirty="0" smtClean="0"/>
              <a:t>1</a:t>
            </a:r>
            <a:r>
              <a:rPr lang="en-US" dirty="0" smtClean="0"/>
              <a:t/>
            </a:r>
            <a:br>
              <a:rPr lang="en-US" dirty="0" smtClean="0"/>
            </a:br>
            <a:r>
              <a:rPr lang="en-US" dirty="0" smtClean="0"/>
              <a:t>Amplitude Modulation</a:t>
            </a:r>
            <a:endParaRPr lang="en-US" dirty="0"/>
          </a:p>
        </p:txBody>
      </p:sp>
      <p:sp>
        <p:nvSpPr>
          <p:cNvPr id="3" name="Content Placeholder 2"/>
          <p:cNvSpPr>
            <a:spLocks noGrp="1"/>
          </p:cNvSpPr>
          <p:nvPr>
            <p:ph idx="1"/>
          </p:nvPr>
        </p:nvSpPr>
        <p:spPr>
          <a:xfrm>
            <a:off x="457200" y="914400"/>
            <a:ext cx="8229600" cy="5562600"/>
          </a:xfrm>
        </p:spPr>
        <p:txBody>
          <a:bodyPr>
            <a:normAutofit fontScale="85000" lnSpcReduction="20000"/>
          </a:bodyPr>
          <a:lstStyle/>
          <a:p>
            <a:r>
              <a:rPr lang="en-US" dirty="0" smtClean="0"/>
              <a:t>OBJECTIVES:</a:t>
            </a:r>
          </a:p>
          <a:p>
            <a:endParaRPr lang="en-US" dirty="0" smtClean="0"/>
          </a:p>
          <a:p>
            <a:pPr lvl="1" algn="just"/>
            <a:r>
              <a:rPr lang="en-US" i="1" dirty="0" smtClean="0"/>
              <a:t>Explain </a:t>
            </a:r>
            <a:r>
              <a:rPr lang="en-US" i="1" dirty="0"/>
              <a:t>the principle of electronic communication using a block diagram</a:t>
            </a:r>
            <a:r>
              <a:rPr lang="en-US" i="1" dirty="0" smtClean="0"/>
              <a:t>.</a:t>
            </a:r>
          </a:p>
          <a:p>
            <a:pPr lvl="1" algn="just"/>
            <a:endParaRPr lang="en-IN" i="1" dirty="0" smtClean="0"/>
          </a:p>
          <a:p>
            <a:pPr lvl="1" algn="just"/>
            <a:r>
              <a:rPr lang="en-US" i="1" dirty="0" smtClean="0"/>
              <a:t>Define </a:t>
            </a:r>
            <a:r>
              <a:rPr lang="en-US" i="1" dirty="0"/>
              <a:t>modulation and discuss the need for modulation</a:t>
            </a:r>
            <a:r>
              <a:rPr lang="en-US" i="1" dirty="0" smtClean="0"/>
              <a:t>.</a:t>
            </a:r>
          </a:p>
          <a:p>
            <a:pPr lvl="1" algn="just"/>
            <a:endParaRPr lang="en-IN" i="1" dirty="0" smtClean="0"/>
          </a:p>
          <a:p>
            <a:pPr lvl="1" algn="just"/>
            <a:r>
              <a:rPr lang="en-US" i="1" dirty="0" smtClean="0"/>
              <a:t>Explain </a:t>
            </a:r>
            <a:r>
              <a:rPr lang="en-US" i="1" dirty="0"/>
              <a:t>amplitude modulation using suitable </a:t>
            </a:r>
            <a:r>
              <a:rPr lang="en-US" i="1" dirty="0" smtClean="0"/>
              <a:t>waveforms, </a:t>
            </a:r>
            <a:r>
              <a:rPr lang="en-US" i="1" dirty="0"/>
              <a:t>define modulation </a:t>
            </a:r>
            <a:r>
              <a:rPr lang="en-US" i="1" dirty="0" smtClean="0"/>
              <a:t>index</a:t>
            </a:r>
            <a:r>
              <a:rPr lang="en-US" i="1" dirty="0"/>
              <a:t> </a:t>
            </a:r>
            <a:r>
              <a:rPr lang="en-US" i="1" dirty="0" smtClean="0"/>
              <a:t>and draw the spectrum</a:t>
            </a:r>
            <a:endParaRPr lang="en-US" i="1" dirty="0" smtClean="0"/>
          </a:p>
          <a:p>
            <a:pPr lvl="1" algn="just"/>
            <a:endParaRPr lang="en-IN" i="1" dirty="0" smtClean="0"/>
          </a:p>
          <a:p>
            <a:pPr lvl="1" algn="just"/>
            <a:r>
              <a:rPr lang="en-US" i="1" dirty="0" smtClean="0"/>
              <a:t>Derive </a:t>
            </a:r>
            <a:r>
              <a:rPr lang="en-US" i="1" dirty="0"/>
              <a:t>expression for power content of AM signal</a:t>
            </a:r>
            <a:r>
              <a:rPr lang="en-US" i="1" dirty="0" smtClean="0"/>
              <a:t>.</a:t>
            </a:r>
          </a:p>
          <a:p>
            <a:pPr lvl="1" algn="just"/>
            <a:endParaRPr lang="en-IN" i="1" dirty="0" smtClean="0"/>
          </a:p>
          <a:p>
            <a:pPr lvl="1" algn="just"/>
            <a:r>
              <a:rPr lang="en-US" i="1" dirty="0" smtClean="0"/>
              <a:t>List </a:t>
            </a:r>
            <a:r>
              <a:rPr lang="en-US" i="1" dirty="0"/>
              <a:t>and describe different types of AM signal and compare them</a:t>
            </a:r>
            <a:r>
              <a:rPr lang="en-US" i="1" dirty="0" smtClean="0"/>
              <a:t>.</a:t>
            </a:r>
          </a:p>
          <a:p>
            <a:pPr lvl="1" algn="just"/>
            <a:endParaRPr lang="en-IN" i="1" dirty="0" smtClean="0"/>
          </a:p>
          <a:p>
            <a:pPr lvl="1" algn="just"/>
            <a:r>
              <a:rPr lang="en-US" i="1" dirty="0" smtClean="0"/>
              <a:t>Explain </a:t>
            </a:r>
            <a:r>
              <a:rPr lang="en-US" i="1" dirty="0"/>
              <a:t>the principle of AM demodulation </a:t>
            </a:r>
            <a:r>
              <a:rPr lang="en-US" i="1" dirty="0" smtClean="0"/>
              <a:t>process</a:t>
            </a:r>
            <a:r>
              <a:rPr lang="en-US" i="1" dirty="0"/>
              <a:t> </a:t>
            </a:r>
            <a:r>
              <a:rPr lang="en-US" i="1" dirty="0" smtClean="0"/>
              <a:t>and </a:t>
            </a:r>
            <a:r>
              <a:rPr lang="en-US" i="1" dirty="0"/>
              <a:t>super heterodyne receiver.</a:t>
            </a:r>
            <a:endParaRPr lang="en-US" i="1" dirty="0" smtClean="0"/>
          </a:p>
          <a:p>
            <a:pPr lvl="1" algn="just"/>
            <a:endParaRPr lang="en-IN" i="1" dirty="0" smtClean="0"/>
          </a:p>
        </p:txBody>
      </p:sp>
      <p:sp>
        <p:nvSpPr>
          <p:cNvPr id="4" name="Slide Number Placeholder 3"/>
          <p:cNvSpPr>
            <a:spLocks noGrp="1"/>
          </p:cNvSpPr>
          <p:nvPr>
            <p:ph type="sldNum" sz="quarter" idx="12"/>
          </p:nvPr>
        </p:nvSpPr>
        <p:spPr/>
        <p:txBody>
          <a:bodyPr/>
          <a:lstStyle/>
          <a:p>
            <a:fld id="{7DB72B6B-351E-47F5-8A9F-408C781D2328}" type="slidenum">
              <a:rPr lang="en-US" smtClean="0"/>
              <a:t>3</a:t>
            </a:fld>
            <a:endParaRPr lang="en-US" dirty="0"/>
          </a:p>
        </p:txBody>
      </p:sp>
    </p:spTree>
    <p:extLst>
      <p:ext uri="{BB962C8B-B14F-4D97-AF65-F5344CB8AC3E}">
        <p14:creationId xmlns:p14="http://schemas.microsoft.com/office/powerpoint/2010/main" val="80122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1000"/>
                                        <p:tgtEl>
                                          <p:spTgt spid="3">
                                            <p:txEl>
                                              <p:pRg st="6" end="6"/>
                                            </p:txEl>
                                          </p:spTgt>
                                        </p:tgtEl>
                                      </p:cBhvr>
                                    </p:animEffect>
                                    <p:anim calcmode="lin" valueType="num">
                                      <p:cBhvr>
                                        <p:cTn id="1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1000"/>
                                        <p:tgtEl>
                                          <p:spTgt spid="3">
                                            <p:txEl>
                                              <p:pRg st="8" end="8"/>
                                            </p:txEl>
                                          </p:spTgt>
                                        </p:tgtEl>
                                      </p:cBhvr>
                                    </p:animEffect>
                                    <p:anim calcmode="lin" valueType="num">
                                      <p:cBhvr>
                                        <p:cTn id="2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8" end="8"/>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1000"/>
                                        <p:tgtEl>
                                          <p:spTgt spid="3">
                                            <p:txEl>
                                              <p:pRg st="10" end="10"/>
                                            </p:txEl>
                                          </p:spTgt>
                                        </p:tgtEl>
                                      </p:cBhvr>
                                    </p:animEffect>
                                    <p:anim calcmode="lin" valueType="num">
                                      <p:cBhvr>
                                        <p:cTn id="2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fade">
                                      <p:cBhvr>
                                        <p:cTn id="32" dur="1000"/>
                                        <p:tgtEl>
                                          <p:spTgt spid="3">
                                            <p:txEl>
                                              <p:pRg st="12" end="12"/>
                                            </p:txEl>
                                          </p:spTgt>
                                        </p:tgtEl>
                                      </p:cBhvr>
                                    </p:animEffect>
                                    <p:anim calcmode="lin" valueType="num">
                                      <p:cBhvr>
                                        <p:cTn id="33"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0" y="-76200"/>
            <a:ext cx="8229600" cy="838200"/>
          </a:xfrm>
        </p:spPr>
        <p:txBody>
          <a:bodyPr>
            <a:normAutofit/>
          </a:bodyPr>
          <a:lstStyle/>
          <a:p>
            <a:r>
              <a:rPr lang="en-US" dirty="0" smtClean="0"/>
              <a:t>Introduction</a:t>
            </a:r>
            <a:endParaRPr lang="en-US" dirty="0"/>
          </a:p>
        </p:txBody>
      </p:sp>
      <p:sp>
        <p:nvSpPr>
          <p:cNvPr id="3" name="Content Placeholder 2"/>
          <p:cNvSpPr>
            <a:spLocks noGrp="1"/>
          </p:cNvSpPr>
          <p:nvPr>
            <p:ph idx="1"/>
          </p:nvPr>
        </p:nvSpPr>
        <p:spPr>
          <a:xfrm>
            <a:off x="457200" y="1600200"/>
            <a:ext cx="8229600" cy="3886200"/>
          </a:xfrm>
        </p:spPr>
        <p:txBody>
          <a:bodyPr>
            <a:normAutofit/>
          </a:bodyPr>
          <a:lstStyle/>
          <a:p>
            <a:endParaRPr lang="en-US" sz="3000" dirty="0" smtClean="0"/>
          </a:p>
          <a:p>
            <a:r>
              <a:rPr lang="en-US" sz="3000" dirty="0" smtClean="0"/>
              <a:t>What is Communication?</a:t>
            </a:r>
          </a:p>
          <a:p>
            <a:endParaRPr lang="en-US" sz="3000" dirty="0" smtClean="0"/>
          </a:p>
          <a:p>
            <a:r>
              <a:rPr lang="en-US" sz="3000" dirty="0" smtClean="0"/>
              <a:t>What are different methods of Communication?</a:t>
            </a:r>
          </a:p>
          <a:p>
            <a:pPr marL="0" indent="0">
              <a:buNone/>
            </a:pPr>
            <a:endParaRPr lang="en-US" sz="3000" dirty="0" smtClean="0"/>
          </a:p>
          <a:p>
            <a:pPr lvl="1" indent="0" algn="just" defTabSz="622300">
              <a:buNone/>
            </a:pPr>
            <a:endParaRPr lang="en-US" i="1" dirty="0">
              <a:solidFill>
                <a:schemeClr val="tx1"/>
              </a:solidFill>
            </a:endParaRPr>
          </a:p>
          <a:p>
            <a:pPr lvl="1" indent="1588" algn="just" defTabSz="622300"/>
            <a:r>
              <a:rPr lang="en-US" sz="2000" i="1" dirty="0" smtClean="0">
                <a:solidFill>
                  <a:srgbClr val="C00000"/>
                </a:solidFill>
              </a:rPr>
              <a:t>Refer  </a:t>
            </a:r>
            <a:r>
              <a:rPr lang="en-US" sz="2000" i="1" dirty="0" smtClean="0">
                <a:solidFill>
                  <a:srgbClr val="C00000"/>
                </a:solidFill>
                <a:hlinkClick r:id="rId3" action="ppaction://hlinkfile"/>
              </a:rPr>
              <a:t>history</a:t>
            </a:r>
            <a:r>
              <a:rPr lang="en-US" sz="2000" i="1" dirty="0">
                <a:solidFill>
                  <a:srgbClr val="C00000"/>
                </a:solidFill>
              </a:rPr>
              <a:t> </a:t>
            </a:r>
            <a:r>
              <a:rPr lang="en-US" sz="2000" i="1" dirty="0" smtClean="0">
                <a:solidFill>
                  <a:srgbClr val="C00000"/>
                </a:solidFill>
              </a:rPr>
              <a:t>for more details</a:t>
            </a:r>
            <a:endParaRPr lang="en-US" sz="2000" i="1" dirty="0">
              <a:solidFill>
                <a:srgbClr val="C00000"/>
              </a:solidFill>
            </a:endParaRPr>
          </a:p>
          <a:p>
            <a:pPr lvl="2">
              <a:lnSpc>
                <a:spcPct val="90000"/>
              </a:lnSpc>
              <a:buClr>
                <a:schemeClr val="accent2"/>
              </a:buClr>
            </a:pPr>
            <a:endParaRPr lang="en-IN" dirty="0"/>
          </a:p>
          <a:p>
            <a:pPr lvl="1" indent="1588" algn="just" defTabSz="622300"/>
            <a:endParaRPr lang="en-US" i="1" dirty="0" smtClean="0">
              <a:solidFill>
                <a:srgbClr val="003399"/>
              </a:solidFill>
            </a:endParaRPr>
          </a:p>
          <a:p>
            <a:pPr lvl="1" indent="1588" algn="just" defTabSz="622300"/>
            <a:endParaRPr lang="en-US" i="1" dirty="0" smtClean="0">
              <a:solidFill>
                <a:srgbClr val="003399"/>
              </a:solidFill>
            </a:endParaRPr>
          </a:p>
        </p:txBody>
      </p:sp>
      <p:sp>
        <p:nvSpPr>
          <p:cNvPr id="4" name="Slide Number Placeholder 3"/>
          <p:cNvSpPr>
            <a:spLocks noGrp="1"/>
          </p:cNvSpPr>
          <p:nvPr>
            <p:ph type="sldNum" sz="quarter" idx="12"/>
          </p:nvPr>
        </p:nvSpPr>
        <p:spPr/>
        <p:txBody>
          <a:bodyPr/>
          <a:lstStyle/>
          <a:p>
            <a:fld id="{7DB72B6B-351E-47F5-8A9F-408C781D2328}" type="slidenum">
              <a:rPr lang="en-US" smtClean="0"/>
              <a:t>4</a:t>
            </a:fld>
            <a:endParaRPr lang="en-US" dirty="0"/>
          </a:p>
        </p:txBody>
      </p:sp>
    </p:spTree>
    <p:extLst>
      <p:ext uri="{BB962C8B-B14F-4D97-AF65-F5344CB8AC3E}">
        <p14:creationId xmlns:p14="http://schemas.microsoft.com/office/powerpoint/2010/main" val="3176600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Communication System</a:t>
            </a:r>
            <a:endParaRPr lang="en-IN" dirty="0"/>
          </a:p>
        </p:txBody>
      </p:sp>
      <p:sp>
        <p:nvSpPr>
          <p:cNvPr id="4" name="Slide Number Placeholder 3"/>
          <p:cNvSpPr>
            <a:spLocks noGrp="1"/>
          </p:cNvSpPr>
          <p:nvPr>
            <p:ph type="sldNum" sz="quarter" idx="12"/>
          </p:nvPr>
        </p:nvSpPr>
        <p:spPr/>
        <p:txBody>
          <a:bodyPr/>
          <a:lstStyle/>
          <a:p>
            <a:fld id="{7DB72B6B-351E-47F5-8A9F-408C781D2328}" type="slidenum">
              <a:rPr lang="en-US" smtClean="0"/>
              <a:t>5</a:t>
            </a:fld>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981200"/>
            <a:ext cx="1905000"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 y="1752600"/>
            <a:ext cx="1666875"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1981200"/>
            <a:ext cx="12192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6200" y="2438400"/>
            <a:ext cx="781050" cy="15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72400" y="2667000"/>
            <a:ext cx="1371600"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4"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7601" y="2209800"/>
            <a:ext cx="385762"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5"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67175" y="1981200"/>
            <a:ext cx="1800225"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7"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67400" y="2478110"/>
            <a:ext cx="609600" cy="1888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8"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43325" y="1400175"/>
            <a:ext cx="242887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9"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0" y="2895600"/>
            <a:ext cx="2105025" cy="127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a:hlinkClick r:id="rId13" action="ppaction://hlinkfile"/>
          </p:cNvPr>
          <p:cNvSpPr txBox="1"/>
          <p:nvPr/>
        </p:nvSpPr>
        <p:spPr>
          <a:xfrm>
            <a:off x="1676400" y="4191000"/>
            <a:ext cx="6096000" cy="369332"/>
          </a:xfrm>
          <a:prstGeom prst="rect">
            <a:avLst/>
          </a:prstGeom>
          <a:noFill/>
        </p:spPr>
        <p:txBody>
          <a:bodyPr wrap="square" rtlCol="0">
            <a:spAutoFit/>
          </a:bodyPr>
          <a:lstStyle/>
          <a:p>
            <a:pPr algn="ctr"/>
            <a:r>
              <a:rPr lang="en-US" dirty="0" smtClean="0"/>
              <a:t>Fig.1.1 General model of a communication system</a:t>
            </a:r>
            <a:endParaRPr lang="en-IN" dirty="0"/>
          </a:p>
        </p:txBody>
      </p:sp>
      <p:sp>
        <p:nvSpPr>
          <p:cNvPr id="11" name="Rectangle 10"/>
          <p:cNvSpPr/>
          <p:nvPr/>
        </p:nvSpPr>
        <p:spPr>
          <a:xfrm>
            <a:off x="216354" y="4800600"/>
            <a:ext cx="4572000" cy="1446550"/>
          </a:xfrm>
          <a:prstGeom prst="rect">
            <a:avLst/>
          </a:prstGeom>
        </p:spPr>
        <p:txBody>
          <a:bodyPr>
            <a:spAutoFit/>
          </a:bodyPr>
          <a:lstStyle/>
          <a:p>
            <a:pPr marL="285750" indent="-285750">
              <a:buFont typeface="Arial" panose="020B0604020202020204" pitchFamily="34" charset="0"/>
              <a:buChar char="•"/>
            </a:pPr>
            <a:r>
              <a:rPr lang="en-US" sz="2400" dirty="0"/>
              <a:t>Basic Components</a:t>
            </a:r>
            <a:r>
              <a:rPr lang="en-US" sz="2800" dirty="0"/>
              <a:t>:</a:t>
            </a:r>
          </a:p>
          <a:p>
            <a:pPr marL="800100" lvl="1" indent="-342900">
              <a:buFont typeface="Wingdings" panose="05000000000000000000" pitchFamily="2" charset="2"/>
              <a:buChar char="Ø"/>
            </a:pPr>
            <a:r>
              <a:rPr lang="en-US" sz="2000" i="1" dirty="0">
                <a:solidFill>
                  <a:srgbClr val="003399"/>
                </a:solidFill>
              </a:rPr>
              <a:t>Transmitter</a:t>
            </a:r>
          </a:p>
          <a:p>
            <a:pPr marL="800100" lvl="1" indent="-342900">
              <a:buFont typeface="Wingdings" panose="05000000000000000000" pitchFamily="2" charset="2"/>
              <a:buChar char="Ø"/>
            </a:pPr>
            <a:r>
              <a:rPr lang="en-US" sz="2000" i="1" dirty="0">
                <a:solidFill>
                  <a:srgbClr val="003399"/>
                </a:solidFill>
              </a:rPr>
              <a:t>Channel or Medium</a:t>
            </a:r>
          </a:p>
          <a:p>
            <a:pPr marL="800100" lvl="1" indent="-342900">
              <a:buFont typeface="Wingdings" panose="05000000000000000000" pitchFamily="2" charset="2"/>
              <a:buChar char="Ø"/>
            </a:pPr>
            <a:r>
              <a:rPr lang="en-US" sz="2000" i="1" dirty="0">
                <a:solidFill>
                  <a:srgbClr val="003399"/>
                </a:solidFill>
              </a:rPr>
              <a:t>Receiver</a:t>
            </a:r>
          </a:p>
        </p:txBody>
      </p:sp>
      <p:sp>
        <p:nvSpPr>
          <p:cNvPr id="26" name="TextBox 25">
            <a:hlinkClick r:id="rId13"/>
          </p:cNvPr>
          <p:cNvSpPr txBox="1"/>
          <p:nvPr/>
        </p:nvSpPr>
        <p:spPr>
          <a:xfrm>
            <a:off x="6172200" y="6107668"/>
            <a:ext cx="2819400" cy="369332"/>
          </a:xfrm>
          <a:prstGeom prst="rect">
            <a:avLst/>
          </a:prstGeom>
          <a:noFill/>
        </p:spPr>
        <p:txBody>
          <a:bodyPr wrap="square" rtlCol="0">
            <a:spAutoFit/>
          </a:bodyPr>
          <a:lstStyle/>
          <a:p>
            <a:r>
              <a:rPr lang="en-US" dirty="0" err="1" smtClean="0"/>
              <a:t>Refer:</a:t>
            </a:r>
            <a:r>
              <a:rPr lang="en-US" dirty="0" err="1" smtClean="0">
                <a:hlinkClick r:id="rId14" action="ppaction://hlinkfile"/>
              </a:rPr>
              <a:t>Introduction.docx</a:t>
            </a:r>
            <a:r>
              <a:rPr lang="en-US" dirty="0" smtClean="0"/>
              <a:t> </a:t>
            </a:r>
            <a:endParaRPr lang="en-IN" dirty="0"/>
          </a:p>
        </p:txBody>
      </p:sp>
    </p:spTree>
    <p:extLst>
      <p:ext uri="{BB962C8B-B14F-4D97-AF65-F5344CB8AC3E}">
        <p14:creationId xmlns:p14="http://schemas.microsoft.com/office/powerpoint/2010/main" val="2979782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Effect transition="in" filter="wipe(down)">
                                      <p:cBhvr>
                                        <p:cTn id="13" dur="500"/>
                                        <p:tgtEl>
                                          <p:spTgt spid="409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102"/>
                                        </p:tgtEl>
                                        <p:attrNameLst>
                                          <p:attrName>style.visibility</p:attrName>
                                        </p:attrNameLst>
                                      </p:cBhvr>
                                      <p:to>
                                        <p:strVal val="visible"/>
                                      </p:to>
                                    </p:set>
                                    <p:anim calcmode="lin" valueType="num">
                                      <p:cBhvr additive="base">
                                        <p:cTn id="23" dur="500" fill="hold"/>
                                        <p:tgtEl>
                                          <p:spTgt spid="4102"/>
                                        </p:tgtEl>
                                        <p:attrNameLst>
                                          <p:attrName>ppt_x</p:attrName>
                                        </p:attrNameLst>
                                      </p:cBhvr>
                                      <p:tavLst>
                                        <p:tav tm="0">
                                          <p:val>
                                            <p:strVal val="#ppt_x"/>
                                          </p:val>
                                        </p:tav>
                                        <p:tav tm="100000">
                                          <p:val>
                                            <p:strVal val="#ppt_x"/>
                                          </p:val>
                                        </p:tav>
                                      </p:tavLst>
                                    </p:anim>
                                    <p:anim calcmode="lin" valueType="num">
                                      <p:cBhvr additive="base">
                                        <p:cTn id="24" dur="500" fill="hold"/>
                                        <p:tgtEl>
                                          <p:spTgt spid="410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4104"/>
                                        </p:tgtEl>
                                        <p:attrNameLst>
                                          <p:attrName>style.visibility</p:attrName>
                                        </p:attrNameLst>
                                      </p:cBhvr>
                                      <p:to>
                                        <p:strVal val="visible"/>
                                      </p:to>
                                    </p:set>
                                    <p:animEffect transition="in" filter="barn(inVertical)">
                                      <p:cBhvr>
                                        <p:cTn id="33" dur="500"/>
                                        <p:tgtEl>
                                          <p:spTgt spid="4104"/>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4105"/>
                                        </p:tgtEl>
                                        <p:attrNameLst>
                                          <p:attrName>style.visibility</p:attrName>
                                        </p:attrNameLst>
                                      </p:cBhvr>
                                      <p:to>
                                        <p:strVal val="visible"/>
                                      </p:to>
                                    </p:set>
                                    <p:anim calcmode="lin" valueType="num">
                                      <p:cBhvr additive="base">
                                        <p:cTn id="38" dur="500" fill="hold"/>
                                        <p:tgtEl>
                                          <p:spTgt spid="4105"/>
                                        </p:tgtEl>
                                        <p:attrNameLst>
                                          <p:attrName>ppt_x</p:attrName>
                                        </p:attrNameLst>
                                      </p:cBhvr>
                                      <p:tavLst>
                                        <p:tav tm="0">
                                          <p:val>
                                            <p:strVal val="#ppt_x"/>
                                          </p:val>
                                        </p:tav>
                                        <p:tav tm="100000">
                                          <p:val>
                                            <p:strVal val="#ppt_x"/>
                                          </p:val>
                                        </p:tav>
                                      </p:tavLst>
                                    </p:anim>
                                    <p:anim calcmode="lin" valueType="num">
                                      <p:cBhvr additive="base">
                                        <p:cTn id="39" dur="500" fill="hold"/>
                                        <p:tgtEl>
                                          <p:spTgt spid="4105"/>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4107"/>
                                        </p:tgtEl>
                                        <p:attrNameLst>
                                          <p:attrName>style.visibility</p:attrName>
                                        </p:attrNameLst>
                                      </p:cBhvr>
                                      <p:to>
                                        <p:strVal val="visible"/>
                                      </p:to>
                                    </p:set>
                                    <p:animEffect transition="in" filter="barn(inVertical)">
                                      <p:cBhvr>
                                        <p:cTn id="44" dur="500"/>
                                        <p:tgtEl>
                                          <p:spTgt spid="410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108"/>
                                        </p:tgtEl>
                                        <p:attrNameLst>
                                          <p:attrName>style.visibility</p:attrName>
                                        </p:attrNameLst>
                                      </p:cBhvr>
                                      <p:to>
                                        <p:strVal val="visible"/>
                                      </p:to>
                                    </p:set>
                                    <p:animEffect transition="in" filter="fade">
                                      <p:cBhvr>
                                        <p:cTn id="49" dur="500"/>
                                        <p:tgtEl>
                                          <p:spTgt spid="4108"/>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4109"/>
                                        </p:tgtEl>
                                        <p:attrNameLst>
                                          <p:attrName>style.visibility</p:attrName>
                                        </p:attrNameLst>
                                      </p:cBhvr>
                                      <p:to>
                                        <p:strVal val="visible"/>
                                      </p:to>
                                    </p:set>
                                    <p:anim calcmode="lin" valueType="num">
                                      <p:cBhvr additive="base">
                                        <p:cTn id="54" dur="500" fill="hold"/>
                                        <p:tgtEl>
                                          <p:spTgt spid="4109"/>
                                        </p:tgtEl>
                                        <p:attrNameLst>
                                          <p:attrName>ppt_x</p:attrName>
                                        </p:attrNameLst>
                                      </p:cBhvr>
                                      <p:tavLst>
                                        <p:tav tm="0">
                                          <p:val>
                                            <p:strVal val="#ppt_x"/>
                                          </p:val>
                                        </p:tav>
                                        <p:tav tm="100000">
                                          <p:val>
                                            <p:strVal val="#ppt_x"/>
                                          </p:val>
                                        </p:tav>
                                      </p:tavLst>
                                    </p:anim>
                                    <p:anim calcmode="lin" valueType="num">
                                      <p:cBhvr additive="base">
                                        <p:cTn id="55" dur="500" fill="hold"/>
                                        <p:tgtEl>
                                          <p:spTgt spid="4109"/>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24"/>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11">
                                            <p:txEl>
                                              <p:pRg st="0" end="0"/>
                                            </p:txEl>
                                          </p:spTgt>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11">
                                            <p:txEl>
                                              <p:pRg st="1" end="1"/>
                                            </p:txEl>
                                          </p:spTgt>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11">
                                            <p:txEl>
                                              <p:pRg st="2" end="2"/>
                                            </p:txEl>
                                          </p:spTgt>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Test</a:t>
            </a:r>
            <a:endParaRPr lang="en-IN" dirty="0"/>
          </a:p>
        </p:txBody>
      </p:sp>
      <p:sp>
        <p:nvSpPr>
          <p:cNvPr id="3" name="Content Placeholder 2"/>
          <p:cNvSpPr>
            <a:spLocks noGrp="1"/>
          </p:cNvSpPr>
          <p:nvPr>
            <p:ph idx="1"/>
          </p:nvPr>
        </p:nvSpPr>
        <p:spPr>
          <a:xfrm>
            <a:off x="304800" y="1600201"/>
            <a:ext cx="8458200" cy="3429000"/>
          </a:xfrm>
        </p:spPr>
        <p:txBody>
          <a:bodyPr>
            <a:normAutofit/>
          </a:bodyPr>
          <a:lstStyle/>
          <a:p>
            <a:pPr marL="0" lvl="0" indent="0">
              <a:buNone/>
            </a:pPr>
            <a:endParaRPr lang="en-US" sz="1800" i="1" dirty="0" smtClean="0">
              <a:latin typeface="+mj-lt"/>
            </a:endParaRPr>
          </a:p>
          <a:p>
            <a:pPr marL="0" lvl="0" indent="0">
              <a:buNone/>
            </a:pPr>
            <a:endParaRPr lang="en-US" sz="1800" i="1" dirty="0">
              <a:latin typeface="+mj-lt"/>
            </a:endParaRPr>
          </a:p>
          <a:p>
            <a:r>
              <a:rPr lang="en-US" sz="2400" i="1" dirty="0" smtClean="0">
                <a:latin typeface="+mj-lt"/>
              </a:rPr>
              <a:t> In </a:t>
            </a:r>
            <a:r>
              <a:rPr lang="en-US" sz="2400" i="1" dirty="0">
                <a:latin typeface="+mj-lt"/>
              </a:rPr>
              <a:t>a communication system, noise is most likely to affect the </a:t>
            </a:r>
            <a:r>
              <a:rPr lang="en-US" sz="2400" i="1" dirty="0" smtClean="0">
                <a:latin typeface="+mj-lt"/>
              </a:rPr>
              <a:t>signal</a:t>
            </a:r>
          </a:p>
          <a:p>
            <a:endParaRPr lang="en-IN" sz="2400" i="1" dirty="0">
              <a:latin typeface="+mj-lt"/>
            </a:endParaRPr>
          </a:p>
          <a:p>
            <a:pPr marL="457200" lvl="1" indent="0">
              <a:buNone/>
            </a:pPr>
            <a:r>
              <a:rPr lang="en-US" sz="1700" i="1" dirty="0" smtClean="0">
                <a:latin typeface="+mj-lt"/>
              </a:rPr>
              <a:t>a) At </a:t>
            </a:r>
            <a:r>
              <a:rPr lang="en-US" sz="1700" i="1" dirty="0">
                <a:latin typeface="+mj-lt"/>
              </a:rPr>
              <a:t>the transmitter</a:t>
            </a:r>
            <a:endParaRPr lang="en-IN" sz="1700" i="1" dirty="0">
              <a:latin typeface="+mj-lt"/>
            </a:endParaRPr>
          </a:p>
          <a:p>
            <a:pPr marL="457200" lvl="1" indent="0">
              <a:buNone/>
            </a:pPr>
            <a:r>
              <a:rPr lang="en-US" sz="1700" i="1" dirty="0" smtClean="0">
                <a:latin typeface="+mj-lt"/>
              </a:rPr>
              <a:t>b) In </a:t>
            </a:r>
            <a:r>
              <a:rPr lang="en-US" sz="1700" i="1" dirty="0">
                <a:latin typeface="+mj-lt"/>
              </a:rPr>
              <a:t>the channel</a:t>
            </a:r>
            <a:endParaRPr lang="en-IN" sz="1700" i="1" dirty="0">
              <a:latin typeface="+mj-lt"/>
            </a:endParaRPr>
          </a:p>
          <a:p>
            <a:pPr marL="457200" lvl="1" indent="0">
              <a:buNone/>
            </a:pPr>
            <a:r>
              <a:rPr lang="en-US" sz="1700" i="1" dirty="0" smtClean="0">
                <a:latin typeface="+mj-lt"/>
              </a:rPr>
              <a:t>c) In </a:t>
            </a:r>
            <a:r>
              <a:rPr lang="en-US" sz="1700" i="1" dirty="0">
                <a:latin typeface="+mj-lt"/>
              </a:rPr>
              <a:t>the information source</a:t>
            </a:r>
            <a:endParaRPr lang="en-IN" sz="1700" i="1" dirty="0">
              <a:latin typeface="+mj-lt"/>
            </a:endParaRPr>
          </a:p>
          <a:p>
            <a:pPr marL="457200" lvl="1" indent="0">
              <a:buNone/>
            </a:pPr>
            <a:r>
              <a:rPr lang="en-US" sz="1700" i="1" dirty="0" smtClean="0">
                <a:latin typeface="+mj-lt"/>
              </a:rPr>
              <a:t>d) At </a:t>
            </a:r>
            <a:r>
              <a:rPr lang="en-US" sz="1700" i="1" dirty="0">
                <a:latin typeface="+mj-lt"/>
              </a:rPr>
              <a:t>the </a:t>
            </a:r>
            <a:r>
              <a:rPr lang="en-US" sz="1700" i="1" dirty="0" smtClean="0">
                <a:latin typeface="+mj-lt"/>
              </a:rPr>
              <a:t>destination</a:t>
            </a:r>
          </a:p>
          <a:p>
            <a:pPr marL="457200" lvl="1" indent="0">
              <a:buNone/>
            </a:pPr>
            <a:endParaRPr lang="en-IN" sz="2400" i="1" dirty="0">
              <a:latin typeface="+mj-lt"/>
            </a:endParaRPr>
          </a:p>
          <a:p>
            <a:pPr marL="0" lvl="0" indent="0">
              <a:buNone/>
            </a:pPr>
            <a:endParaRPr lang="en-US" sz="1800" dirty="0" smtClean="0">
              <a:latin typeface="+mj-lt"/>
            </a:endParaRPr>
          </a:p>
        </p:txBody>
      </p:sp>
      <p:sp>
        <p:nvSpPr>
          <p:cNvPr id="4" name="Slide Number Placeholder 3"/>
          <p:cNvSpPr>
            <a:spLocks noGrp="1"/>
          </p:cNvSpPr>
          <p:nvPr>
            <p:ph type="sldNum" sz="quarter" idx="12"/>
          </p:nvPr>
        </p:nvSpPr>
        <p:spPr/>
        <p:txBody>
          <a:bodyPr/>
          <a:lstStyle/>
          <a:p>
            <a:fld id="{7DB72B6B-351E-47F5-8A9F-408C781D2328}" type="slidenum">
              <a:rPr lang="en-US" smtClean="0"/>
              <a:t>6</a:t>
            </a:fld>
            <a:endParaRPr lang="en-US" dirty="0"/>
          </a:p>
        </p:txBody>
      </p:sp>
    </p:spTree>
    <p:extLst>
      <p:ext uri="{BB962C8B-B14F-4D97-AF65-F5344CB8AC3E}">
        <p14:creationId xmlns:p14="http://schemas.microsoft.com/office/powerpoint/2010/main" val="2035340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Modulation</a:t>
            </a:r>
            <a:endParaRPr lang="en-IN" dirty="0"/>
          </a:p>
        </p:txBody>
      </p:sp>
      <p:sp>
        <p:nvSpPr>
          <p:cNvPr id="3" name="Content Placeholder 2"/>
          <p:cNvSpPr>
            <a:spLocks noGrp="1"/>
          </p:cNvSpPr>
          <p:nvPr>
            <p:ph idx="1"/>
          </p:nvPr>
        </p:nvSpPr>
        <p:spPr/>
        <p:txBody>
          <a:bodyPr>
            <a:normAutofit lnSpcReduction="10000"/>
          </a:bodyPr>
          <a:lstStyle/>
          <a:p>
            <a:r>
              <a:rPr lang="en-US" dirty="0" smtClean="0"/>
              <a:t>What is Modulation?</a:t>
            </a:r>
          </a:p>
          <a:p>
            <a:endParaRPr lang="en-US" dirty="0" smtClean="0"/>
          </a:p>
          <a:p>
            <a:r>
              <a:rPr lang="en-US" dirty="0" smtClean="0"/>
              <a:t>Why modulation is necessary?</a:t>
            </a:r>
          </a:p>
          <a:p>
            <a:pPr lvl="1"/>
            <a:r>
              <a:rPr lang="en-US" i="1" dirty="0" smtClean="0"/>
              <a:t>To enable long distance communication</a:t>
            </a:r>
            <a:endParaRPr lang="en-IN" sz="2200" dirty="0"/>
          </a:p>
          <a:p>
            <a:pPr lvl="1"/>
            <a:r>
              <a:rPr lang="en-US" i="1" dirty="0" smtClean="0"/>
              <a:t>To reduce the height of the antenna</a:t>
            </a:r>
            <a:endParaRPr lang="en-IN" sz="2200" dirty="0"/>
          </a:p>
          <a:p>
            <a:pPr lvl="1"/>
            <a:r>
              <a:rPr lang="en-US" i="1" dirty="0" smtClean="0"/>
              <a:t>For multiplexing </a:t>
            </a:r>
          </a:p>
          <a:p>
            <a:pPr lvl="1"/>
            <a:r>
              <a:rPr lang="en-US" i="1" dirty="0" smtClean="0"/>
              <a:t>To combat noise</a:t>
            </a:r>
          </a:p>
          <a:p>
            <a:pPr marL="457200" lvl="1" indent="0">
              <a:buNone/>
            </a:pPr>
            <a:endParaRPr lang="en-US" i="1" dirty="0" smtClean="0"/>
          </a:p>
          <a:p>
            <a:pPr marL="457200" lvl="1" indent="0">
              <a:buNone/>
            </a:pPr>
            <a:endParaRPr lang="en-US" i="1" dirty="0" smtClean="0"/>
          </a:p>
          <a:p>
            <a:pPr marL="457200" lvl="1" indent="0">
              <a:buNone/>
            </a:pPr>
            <a:r>
              <a:rPr lang="en-US" sz="2000" dirty="0" smtClean="0">
                <a:solidFill>
                  <a:schemeClr val="tx1"/>
                </a:solidFill>
              </a:rPr>
              <a:t>Refer</a:t>
            </a:r>
            <a:r>
              <a:rPr lang="en-US" sz="2000" i="1" dirty="0" smtClean="0"/>
              <a:t>:</a:t>
            </a:r>
            <a:r>
              <a:rPr lang="en-US" sz="2000" i="1" dirty="0"/>
              <a:t> </a:t>
            </a:r>
            <a:r>
              <a:rPr lang="en-US" sz="2000" i="1" dirty="0" smtClean="0">
                <a:hlinkClick r:id="rId3" action="ppaction://hlinkfile"/>
              </a:rPr>
              <a:t>Need for modulation.docx</a:t>
            </a:r>
            <a:endParaRPr lang="en-IN" sz="2000" dirty="0">
              <a:solidFill>
                <a:srgbClr val="002060"/>
              </a:solidFill>
            </a:endParaRPr>
          </a:p>
        </p:txBody>
      </p:sp>
      <p:sp>
        <p:nvSpPr>
          <p:cNvPr id="4" name="Slide Number Placeholder 3"/>
          <p:cNvSpPr>
            <a:spLocks noGrp="1"/>
          </p:cNvSpPr>
          <p:nvPr>
            <p:ph type="sldNum" sz="quarter" idx="12"/>
          </p:nvPr>
        </p:nvSpPr>
        <p:spPr/>
        <p:txBody>
          <a:bodyPr/>
          <a:lstStyle/>
          <a:p>
            <a:fld id="{7DB72B6B-351E-47F5-8A9F-408C781D2328}" type="slidenum">
              <a:rPr lang="en-US" smtClean="0"/>
              <a:t>7</a:t>
            </a:fld>
            <a:endParaRPr lang="en-US" dirty="0"/>
          </a:p>
        </p:txBody>
      </p:sp>
    </p:spTree>
    <p:extLst>
      <p:ext uri="{BB962C8B-B14F-4D97-AF65-F5344CB8AC3E}">
        <p14:creationId xmlns:p14="http://schemas.microsoft.com/office/powerpoint/2010/main" val="2900337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Analog Modulation</a:t>
            </a:r>
            <a:endParaRPr lang="en-US" dirty="0"/>
          </a:p>
        </p:txBody>
      </p:sp>
      <p:sp>
        <p:nvSpPr>
          <p:cNvPr id="4" name="Slide Number Placeholder 3"/>
          <p:cNvSpPr>
            <a:spLocks noGrp="1"/>
          </p:cNvSpPr>
          <p:nvPr>
            <p:ph type="sldNum" sz="quarter" idx="12"/>
          </p:nvPr>
        </p:nvSpPr>
        <p:spPr/>
        <p:txBody>
          <a:bodyPr/>
          <a:lstStyle/>
          <a:p>
            <a:fld id="{7DB72B6B-351E-47F5-8A9F-408C781D2328}" type="slidenum">
              <a:rPr lang="en-US" smtClean="0"/>
              <a:t>8</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219200"/>
            <a:ext cx="289560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828800"/>
            <a:ext cx="6934200"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171825"/>
            <a:ext cx="3648075"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4475" y="4191000"/>
            <a:ext cx="3590925"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3190875"/>
            <a:ext cx="3429000" cy="61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40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arn(inVertical)">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099"/>
                                        </p:tgtEl>
                                        <p:attrNameLst>
                                          <p:attrName>style.visibility</p:attrName>
                                        </p:attrNameLst>
                                      </p:cBhvr>
                                      <p:to>
                                        <p:strVal val="visible"/>
                                      </p:to>
                                    </p:set>
                                    <p:anim calcmode="lin" valueType="num">
                                      <p:cBhvr additive="base">
                                        <p:cTn id="12" dur="500" fill="hold"/>
                                        <p:tgtEl>
                                          <p:spTgt spid="4099"/>
                                        </p:tgtEl>
                                        <p:attrNameLst>
                                          <p:attrName>ppt_x</p:attrName>
                                        </p:attrNameLst>
                                      </p:cBhvr>
                                      <p:tavLst>
                                        <p:tav tm="0">
                                          <p:val>
                                            <p:strVal val="#ppt_x"/>
                                          </p:val>
                                        </p:tav>
                                        <p:tav tm="100000">
                                          <p:val>
                                            <p:strVal val="#ppt_x"/>
                                          </p:val>
                                        </p:tav>
                                      </p:tavLst>
                                    </p:anim>
                                    <p:anim calcmode="lin" valueType="num">
                                      <p:cBhvr additive="base">
                                        <p:cTn id="13" dur="500" fill="hold"/>
                                        <p:tgtEl>
                                          <p:spTgt spid="409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100"/>
                                        </p:tgtEl>
                                        <p:attrNameLst>
                                          <p:attrName>style.visibility</p:attrName>
                                        </p:attrNameLst>
                                      </p:cBhvr>
                                      <p:to>
                                        <p:strVal val="visible"/>
                                      </p:to>
                                    </p:set>
                                    <p:anim calcmode="lin" valueType="num">
                                      <p:cBhvr additive="base">
                                        <p:cTn id="18" dur="500" fill="hold"/>
                                        <p:tgtEl>
                                          <p:spTgt spid="4100"/>
                                        </p:tgtEl>
                                        <p:attrNameLst>
                                          <p:attrName>ppt_x</p:attrName>
                                        </p:attrNameLst>
                                      </p:cBhvr>
                                      <p:tavLst>
                                        <p:tav tm="0">
                                          <p:val>
                                            <p:strVal val="#ppt_x"/>
                                          </p:val>
                                        </p:tav>
                                        <p:tav tm="100000">
                                          <p:val>
                                            <p:strVal val="#ppt_x"/>
                                          </p:val>
                                        </p:tav>
                                      </p:tavLst>
                                    </p:anim>
                                    <p:anim calcmode="lin" valueType="num">
                                      <p:cBhvr additive="base">
                                        <p:cTn id="19" dur="500" fill="hold"/>
                                        <p:tgtEl>
                                          <p:spTgt spid="410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101"/>
                                        </p:tgtEl>
                                        <p:attrNameLst>
                                          <p:attrName>style.visibility</p:attrName>
                                        </p:attrNameLst>
                                      </p:cBhvr>
                                      <p:to>
                                        <p:strVal val="visible"/>
                                      </p:to>
                                    </p:set>
                                    <p:anim calcmode="lin" valueType="num">
                                      <p:cBhvr additive="base">
                                        <p:cTn id="24" dur="500" fill="hold"/>
                                        <p:tgtEl>
                                          <p:spTgt spid="4101"/>
                                        </p:tgtEl>
                                        <p:attrNameLst>
                                          <p:attrName>ppt_x</p:attrName>
                                        </p:attrNameLst>
                                      </p:cBhvr>
                                      <p:tavLst>
                                        <p:tav tm="0">
                                          <p:val>
                                            <p:strVal val="#ppt_x"/>
                                          </p:val>
                                        </p:tav>
                                        <p:tav tm="100000">
                                          <p:val>
                                            <p:strVal val="#ppt_x"/>
                                          </p:val>
                                        </p:tav>
                                      </p:tavLst>
                                    </p:anim>
                                    <p:anim calcmode="lin" valueType="num">
                                      <p:cBhvr additive="base">
                                        <p:cTn id="25" dur="500" fill="hold"/>
                                        <p:tgtEl>
                                          <p:spTgt spid="4101"/>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102"/>
                                        </p:tgtEl>
                                        <p:attrNameLst>
                                          <p:attrName>style.visibility</p:attrName>
                                        </p:attrNameLst>
                                      </p:cBhvr>
                                      <p:to>
                                        <p:strVal val="visible"/>
                                      </p:to>
                                    </p:set>
                                    <p:anim calcmode="lin" valueType="num">
                                      <p:cBhvr additive="base">
                                        <p:cTn id="30" dur="500" fill="hold"/>
                                        <p:tgtEl>
                                          <p:spTgt spid="4102"/>
                                        </p:tgtEl>
                                        <p:attrNameLst>
                                          <p:attrName>ppt_x</p:attrName>
                                        </p:attrNameLst>
                                      </p:cBhvr>
                                      <p:tavLst>
                                        <p:tav tm="0">
                                          <p:val>
                                            <p:strVal val="#ppt_x"/>
                                          </p:val>
                                        </p:tav>
                                        <p:tav tm="100000">
                                          <p:val>
                                            <p:strVal val="#ppt_x"/>
                                          </p:val>
                                        </p:tav>
                                      </p:tavLst>
                                    </p:anim>
                                    <p:anim calcmode="lin" valueType="num">
                                      <p:cBhvr additive="base">
                                        <p:cTn id="31" dur="500" fill="hold"/>
                                        <p:tgtEl>
                                          <p:spTgt spid="41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Amplitude Modulation</a:t>
            </a:r>
            <a:endParaRPr lang="en-IN" dirty="0"/>
          </a:p>
        </p:txBody>
      </p:sp>
      <p:sp>
        <p:nvSpPr>
          <p:cNvPr id="3" name="Content Placeholder 2"/>
          <p:cNvSpPr>
            <a:spLocks noGrp="1"/>
          </p:cNvSpPr>
          <p:nvPr>
            <p:ph idx="1"/>
          </p:nvPr>
        </p:nvSpPr>
        <p:spPr>
          <a:xfrm>
            <a:off x="457200" y="838200"/>
            <a:ext cx="8229600" cy="5287963"/>
          </a:xfrm>
        </p:spPr>
        <p:txBody>
          <a:bodyPr/>
          <a:lstStyle/>
          <a:p>
            <a:r>
              <a:rPr lang="en-US" sz="2000" dirty="0" smtClean="0"/>
              <a:t>What is AM?</a:t>
            </a:r>
          </a:p>
          <a:p>
            <a:r>
              <a:rPr lang="en-US" sz="2000" dirty="0" smtClean="0"/>
              <a:t>Graphical Representation:</a:t>
            </a:r>
          </a:p>
          <a:p>
            <a:endParaRPr lang="en-US" dirty="0" smtClean="0"/>
          </a:p>
        </p:txBody>
      </p:sp>
      <p:sp>
        <p:nvSpPr>
          <p:cNvPr id="4" name="Slide Number Placeholder 3"/>
          <p:cNvSpPr>
            <a:spLocks noGrp="1"/>
          </p:cNvSpPr>
          <p:nvPr>
            <p:ph type="sldNum" sz="quarter" idx="12"/>
          </p:nvPr>
        </p:nvSpPr>
        <p:spPr/>
        <p:txBody>
          <a:bodyPr/>
          <a:lstStyle/>
          <a:p>
            <a:fld id="{7DB72B6B-351E-47F5-8A9F-408C781D2328}" type="slidenum">
              <a:rPr lang="en-US" smtClean="0"/>
              <a:t>9</a:t>
            </a:fld>
            <a:endParaRPr lang="en-US"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524000"/>
            <a:ext cx="7010400" cy="1528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052763"/>
            <a:ext cx="6477000" cy="1366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4648200"/>
            <a:ext cx="626745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5616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anim calcmode="lin" valueType="num">
                                      <p:cBhvr>
                                        <p:cTn id="17" dur="1000" fill="hold"/>
                                        <p:tgtEl>
                                          <p:spTgt spid="9"/>
                                        </p:tgtEl>
                                        <p:attrNameLst>
                                          <p:attrName>ppt_x</p:attrName>
                                        </p:attrNameLst>
                                      </p:cBhvr>
                                      <p:tavLst>
                                        <p:tav tm="0">
                                          <p:val>
                                            <p:strVal val="#ppt_x"/>
                                          </p:val>
                                        </p:tav>
                                        <p:tav tm="100000">
                                          <p:val>
                                            <p:strVal val="#ppt_x"/>
                                          </p:val>
                                        </p:tav>
                                      </p:tavLst>
                                    </p:anim>
                                    <p:anim calcmode="lin" valueType="num">
                                      <p:cBhvr>
                                        <p:cTn id="1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1000"/>
                                        <p:tgtEl>
                                          <p:spTgt spid="10"/>
                                        </p:tgtEl>
                                      </p:cBhvr>
                                    </p:animEffect>
                                    <p:anim calcmode="lin" valueType="num">
                                      <p:cBhvr>
                                        <p:cTn id="24" dur="1000" fill="hold"/>
                                        <p:tgtEl>
                                          <p:spTgt spid="10"/>
                                        </p:tgtEl>
                                        <p:attrNameLst>
                                          <p:attrName>ppt_x</p:attrName>
                                        </p:attrNameLst>
                                      </p:cBhvr>
                                      <p:tavLst>
                                        <p:tav tm="0">
                                          <p:val>
                                            <p:strVal val="#ppt_x"/>
                                          </p:val>
                                        </p:tav>
                                        <p:tav tm="100000">
                                          <p:val>
                                            <p:strVal val="#ppt_x"/>
                                          </p:val>
                                        </p:tav>
                                      </p:tavLst>
                                    </p:anim>
                                    <p:anim calcmode="lin" valueType="num">
                                      <p:cBhvr>
                                        <p:cTn id="2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1000"/>
                                        <p:tgtEl>
                                          <p:spTgt spid="11"/>
                                        </p:tgtEl>
                                      </p:cBhvr>
                                    </p:animEffect>
                                    <p:anim calcmode="lin" valueType="num">
                                      <p:cBhvr>
                                        <p:cTn id="31" dur="1000" fill="hold"/>
                                        <p:tgtEl>
                                          <p:spTgt spid="11"/>
                                        </p:tgtEl>
                                        <p:attrNameLst>
                                          <p:attrName>ppt_x</p:attrName>
                                        </p:attrNameLst>
                                      </p:cBhvr>
                                      <p:tavLst>
                                        <p:tav tm="0">
                                          <p:val>
                                            <p:strVal val="#ppt_x"/>
                                          </p:val>
                                        </p:tav>
                                        <p:tav tm="100000">
                                          <p:val>
                                            <p:strVal val="#ppt_x"/>
                                          </p:val>
                                        </p:tav>
                                      </p:tavLst>
                                    </p:anim>
                                    <p:anim calcmode="lin" valueType="num">
                                      <p:cBhvr>
                                        <p:cTn id="3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3ACEB14D7C914C9A66454C530220F9" ma:contentTypeVersion="12" ma:contentTypeDescription="Create a new document." ma:contentTypeScope="" ma:versionID="bf15a5585212c32c41cddb38b6ee2084">
  <xsd:schema xmlns:xsd="http://www.w3.org/2001/XMLSchema" xmlns:xs="http://www.w3.org/2001/XMLSchema" xmlns:p="http://schemas.microsoft.com/office/2006/metadata/properties" xmlns:ns2="803c8e6e-8136-4d7d-af1c-024f8e6687c9" xmlns:ns3="6464b784-94fc-4d5d-8912-f9bf35373677" targetNamespace="http://schemas.microsoft.com/office/2006/metadata/properties" ma:root="true" ma:fieldsID="1b93e4ade50f4ed0e85de818b8d83626" ns2:_="" ns3:_="">
    <xsd:import namespace="803c8e6e-8136-4d7d-af1c-024f8e6687c9"/>
    <xsd:import namespace="6464b784-94fc-4d5d-8912-f9bf353736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LengthInSeconds"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3c8e6e-8136-4d7d-af1c-024f8e6687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464b784-94fc-4d5d-8912-f9bf3537367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A969F5D-8751-4717-9001-55C4018D6320}"/>
</file>

<file path=customXml/itemProps2.xml><?xml version="1.0" encoding="utf-8"?>
<ds:datastoreItem xmlns:ds="http://schemas.openxmlformats.org/officeDocument/2006/customXml" ds:itemID="{C844B605-7772-4F7D-9DB6-AD9B0EE91AE9}"/>
</file>

<file path=customXml/itemProps3.xml><?xml version="1.0" encoding="utf-8"?>
<ds:datastoreItem xmlns:ds="http://schemas.openxmlformats.org/officeDocument/2006/customXml" ds:itemID="{4380F528-BB1F-4D9F-9D48-C17614CE8484}"/>
</file>

<file path=docProps/app.xml><?xml version="1.0" encoding="utf-8"?>
<Properties xmlns="http://schemas.openxmlformats.org/officeDocument/2006/extended-properties" xmlns:vt="http://schemas.openxmlformats.org/officeDocument/2006/docPropsVTypes">
  <TotalTime>3168</TotalTime>
  <Words>2011</Words>
  <Application>Microsoft Office PowerPoint</Application>
  <PresentationFormat>On-screen Show (4:3)</PresentationFormat>
  <Paragraphs>337</Paragraphs>
  <Slides>23</Slides>
  <Notes>16</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23</vt:i4>
      </vt:variant>
    </vt:vector>
  </HeadingPairs>
  <TitlesOfParts>
    <vt:vector size="26" baseType="lpstr">
      <vt:lpstr>Office Theme</vt:lpstr>
      <vt:lpstr>Equation</vt:lpstr>
      <vt:lpstr>Microsoft Word Picture</vt:lpstr>
      <vt:lpstr>PART III</vt:lpstr>
      <vt:lpstr>Chapter 7</vt:lpstr>
      <vt:lpstr>Module 1 Amplitude Modulation</vt:lpstr>
      <vt:lpstr>Introduction</vt:lpstr>
      <vt:lpstr>Basic Communication System</vt:lpstr>
      <vt:lpstr>Self Test</vt:lpstr>
      <vt:lpstr>Modulation</vt:lpstr>
      <vt:lpstr>Analog Modulation</vt:lpstr>
      <vt:lpstr>Amplitude Modulation</vt:lpstr>
      <vt:lpstr>Representation of AM for Single-tone modulation</vt:lpstr>
      <vt:lpstr>Modulation Index for AM wave</vt:lpstr>
      <vt:lpstr>Effect of modulation index on AM wave</vt:lpstr>
      <vt:lpstr>Spectrum of AM wave</vt:lpstr>
      <vt:lpstr>Power and Current in AM Wave</vt:lpstr>
      <vt:lpstr>Modulation by several sine waves</vt:lpstr>
      <vt:lpstr>Exercises</vt:lpstr>
      <vt:lpstr>Exercises</vt:lpstr>
      <vt:lpstr>Types of AM</vt:lpstr>
      <vt:lpstr>Comparison of different types of AM</vt:lpstr>
      <vt:lpstr>AM Detection</vt:lpstr>
      <vt:lpstr>Super heterodyne receiver</vt:lpstr>
      <vt:lpstr>Self Test</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Faculty</dc:creator>
  <cp:lastModifiedBy>Faculty</cp:lastModifiedBy>
  <cp:revision>362</cp:revision>
  <dcterms:created xsi:type="dcterms:W3CDTF">2014-05-17T08:44:36Z</dcterms:created>
  <dcterms:modified xsi:type="dcterms:W3CDTF">2014-07-31T08:11:30Z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0x010100C93ACEB14D7C914C9A66454C530220F9</vt:lpwstr>
  </property>
</Properties>
</file>