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sldIdLst>
    <p:sldId id="299" r:id="rId5"/>
    <p:sldId id="295" r:id="rId6"/>
    <p:sldId id="257" r:id="rId7"/>
    <p:sldId id="260" r:id="rId8"/>
    <p:sldId id="258" r:id="rId9"/>
    <p:sldId id="29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0D3098-5271-4A0E-A8BE-3DBF592507FE}" v="1" dt="2022-02-05T03:30:49.9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7"/>
  </p:normalViewPr>
  <p:slideViewPr>
    <p:cSldViewPr snapToGrid="0">
      <p:cViewPr varScale="1">
        <p:scale>
          <a:sx n="103" d="100"/>
          <a:sy n="103" d="100"/>
        </p:scale>
        <p:origin x="8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NU SASIDHARAN-(App. No. 121015149)" userId="S::vishnu.sasidharan@learner.manipal.edu::279b931a-47e9-4548-a696-108df1189044" providerId="AD" clId="Web-{FA0D3098-5271-4A0E-A8BE-3DBF592507FE}"/>
    <pc:docChg chg="sldOrd">
      <pc:chgData name="VISHNU SASIDHARAN-(App. No. 121015149)" userId="S::vishnu.sasidharan@learner.manipal.edu::279b931a-47e9-4548-a696-108df1189044" providerId="AD" clId="Web-{FA0D3098-5271-4A0E-A8BE-3DBF592507FE}" dt="2022-02-05T03:30:49.969" v="0"/>
      <pc:docMkLst>
        <pc:docMk/>
      </pc:docMkLst>
      <pc:sldChg chg="ord">
        <pc:chgData name="VISHNU SASIDHARAN-(App. No. 121015149)" userId="S::vishnu.sasidharan@learner.manipal.edu::279b931a-47e9-4548-a696-108df1189044" providerId="AD" clId="Web-{FA0D3098-5271-4A0E-A8BE-3DBF592507FE}" dt="2022-02-05T03:30:49.969" v="0"/>
        <pc:sldMkLst>
          <pc:docMk/>
          <pc:sldMk cId="3146839090"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8E2F85-73CB-4622-92C3-CA1D39BF0D1F}" type="datetimeFigureOut">
              <a:rPr lang="en-IN" smtClean="0"/>
              <a:t>04-02-2022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C1974F-8349-4860-87A9-181E41E45BC4}" type="slidenum">
              <a:rPr lang="en-IN" smtClean="0"/>
              <a:t>‹#›</a:t>
            </a:fld>
            <a:endParaRPr lang="en-IN"/>
          </a:p>
        </p:txBody>
      </p:sp>
    </p:spTree>
    <p:extLst>
      <p:ext uri="{BB962C8B-B14F-4D97-AF65-F5344CB8AC3E}">
        <p14:creationId xmlns:p14="http://schemas.microsoft.com/office/powerpoint/2010/main" val="4012080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Definition of FM</a:t>
            </a:r>
          </a:p>
          <a:p>
            <a:endParaRPr lang="en-US" b="1" dirty="0"/>
          </a:p>
          <a:p>
            <a:r>
              <a:rPr lang="en-US" dirty="0"/>
              <a:t>	A process of  altering</a:t>
            </a:r>
            <a:r>
              <a:rPr lang="en-US" baseline="0" dirty="0"/>
              <a:t> the frequency of the carrier signal in accordance with the instantaneous amplitude of the modulating signal.</a:t>
            </a:r>
          </a:p>
          <a:p>
            <a:endParaRPr lang="en-US" baseline="0" dirty="0"/>
          </a:p>
          <a:p>
            <a:r>
              <a:rPr lang="en-US" b="1" baseline="0" dirty="0"/>
              <a:t>Graphical Illustration of FM </a:t>
            </a:r>
          </a:p>
          <a:p>
            <a:endParaRPr lang="en-US" b="1" baseline="0" dirty="0"/>
          </a:p>
          <a:p>
            <a:r>
              <a:rPr lang="en-US" b="1" i="1" baseline="0" dirty="0"/>
              <a:t>Modulating Signal: </a:t>
            </a:r>
          </a:p>
          <a:p>
            <a:r>
              <a:rPr lang="en-US" b="1" baseline="0" dirty="0"/>
              <a:t>	</a:t>
            </a:r>
            <a:r>
              <a:rPr lang="en-US" b="0" baseline="0" dirty="0"/>
              <a:t>The message signal or the information signal which is to be transmitted over long distances. Ex: speech , voice, music , video signal etc.,</a:t>
            </a:r>
          </a:p>
          <a:p>
            <a:r>
              <a:rPr lang="en-US" b="1" i="1" baseline="0" dirty="0"/>
              <a:t>Carrier Signal:</a:t>
            </a:r>
          </a:p>
          <a:p>
            <a:r>
              <a:rPr lang="en-US" b="1" baseline="0" dirty="0"/>
              <a:t>	</a:t>
            </a:r>
            <a:r>
              <a:rPr lang="en-US" b="0" baseline="0" dirty="0"/>
              <a:t>The high frequency signal that carries the message signal over long distances. Usually it is a high frequency Sinusoidal Signal.</a:t>
            </a:r>
          </a:p>
          <a:p>
            <a:r>
              <a:rPr lang="en-US" b="1" i="1" baseline="0" dirty="0"/>
              <a:t>FM Modulated Signal:</a:t>
            </a:r>
          </a:p>
          <a:p>
            <a:r>
              <a:rPr lang="en-US" b="1" baseline="0" dirty="0"/>
              <a:t>	</a:t>
            </a:r>
            <a:r>
              <a:rPr lang="en-US" b="0" baseline="0" dirty="0"/>
              <a:t>The resultant signal obtained in which the carrier frequency varies instantaneously with respect to the amplitude of the message signal. As seen in the diagram above, the FM signal appears to have undergone compression and rarefaction.  </a:t>
            </a:r>
          </a:p>
          <a:p>
            <a:endParaRPr lang="en-US" b="0" dirty="0"/>
          </a:p>
        </p:txBody>
      </p:sp>
      <p:sp>
        <p:nvSpPr>
          <p:cNvPr id="4" name="Slide Number Placeholder 3"/>
          <p:cNvSpPr>
            <a:spLocks noGrp="1"/>
          </p:cNvSpPr>
          <p:nvPr>
            <p:ph type="sldNum" sz="quarter" idx="10"/>
          </p:nvPr>
        </p:nvSpPr>
        <p:spPr/>
        <p:txBody>
          <a:bodyPr/>
          <a:lstStyle/>
          <a:p>
            <a:fld id="{68A75D01-23B7-41E6-A0E8-AA1EABC519ED}" type="slidenum">
              <a:rPr lang="en-US" smtClean="0"/>
              <a:t>3</a:t>
            </a:fld>
            <a:endParaRPr lang="en-US"/>
          </a:p>
        </p:txBody>
      </p:sp>
    </p:spTree>
    <p:extLst>
      <p:ext uri="{BB962C8B-B14F-4D97-AF65-F5344CB8AC3E}">
        <p14:creationId xmlns:p14="http://schemas.microsoft.com/office/powerpoint/2010/main" val="3381716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A75D01-23B7-41E6-A0E8-AA1EABC519ED}" type="slidenum">
              <a:rPr lang="en-US" smtClean="0"/>
              <a:t>6</a:t>
            </a:fld>
            <a:endParaRPr lang="en-US"/>
          </a:p>
        </p:txBody>
      </p:sp>
    </p:spTree>
    <p:extLst>
      <p:ext uri="{BB962C8B-B14F-4D97-AF65-F5344CB8AC3E}">
        <p14:creationId xmlns:p14="http://schemas.microsoft.com/office/powerpoint/2010/main" val="3856352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68A75D01-23B7-41E6-A0E8-AA1EABC519ED}" type="slidenum">
              <a:rPr lang="en-US" smtClean="0"/>
              <a:t>4</a:t>
            </a:fld>
            <a:endParaRPr lang="en-US"/>
          </a:p>
        </p:txBody>
      </p:sp>
    </p:spTree>
    <p:extLst>
      <p:ext uri="{BB962C8B-B14F-4D97-AF65-F5344CB8AC3E}">
        <p14:creationId xmlns:p14="http://schemas.microsoft.com/office/powerpoint/2010/main" val="1418386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FM, the actual bandwidth required may be very large due to the spreading of sidebands with increase in modulation index. Therefore it is necessary to limit the bandwidth of a FM signal so as to avoid its interference with the neighboring radio station frequency. Therefore Carson’s rule is used which states that 98% of the signal power is contained within a bandwidth given by twice the</a:t>
            </a:r>
            <a:r>
              <a:rPr lang="en-US" sz="1200" kern="1200" baseline="0" dirty="0">
                <a:solidFill>
                  <a:schemeClr val="tx1"/>
                </a:solidFill>
                <a:effectLst/>
                <a:latin typeface="+mn-lt"/>
                <a:ea typeface="+mn-ea"/>
                <a:cs typeface="+mn-cs"/>
              </a:rPr>
              <a:t> sum of modulating frequency and frequency deviation.</a:t>
            </a:r>
            <a:endParaRPr lang="en-US" dirty="0"/>
          </a:p>
        </p:txBody>
      </p:sp>
      <p:sp>
        <p:nvSpPr>
          <p:cNvPr id="4" name="Slide Number Placeholder 3"/>
          <p:cNvSpPr>
            <a:spLocks noGrp="1"/>
          </p:cNvSpPr>
          <p:nvPr>
            <p:ph type="sldNum" sz="quarter" idx="10"/>
          </p:nvPr>
        </p:nvSpPr>
        <p:spPr/>
        <p:txBody>
          <a:bodyPr/>
          <a:lstStyle/>
          <a:p>
            <a:fld id="{68A75D01-23B7-41E6-A0E8-AA1EABC519ED}" type="slidenum">
              <a:rPr lang="en-US" smtClean="0"/>
              <a:t>5</a:t>
            </a:fld>
            <a:endParaRPr lang="en-US"/>
          </a:p>
        </p:txBody>
      </p:sp>
    </p:spTree>
    <p:extLst>
      <p:ext uri="{BB962C8B-B14F-4D97-AF65-F5344CB8AC3E}">
        <p14:creationId xmlns:p14="http://schemas.microsoft.com/office/powerpoint/2010/main" val="144835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1A61E4D-6850-41D0-B65C-FD70FD669C9B}" type="datetime1">
              <a:rPr lang="en-IN" smtClean="0"/>
              <a:t>04-02-2022</a:t>
            </a:fld>
            <a:endParaRPr lang="en-IN"/>
          </a:p>
        </p:txBody>
      </p:sp>
      <p:sp>
        <p:nvSpPr>
          <p:cNvPr id="5" name="Footer Placeholder 4"/>
          <p:cNvSpPr>
            <a:spLocks noGrp="1"/>
          </p:cNvSpPr>
          <p:nvPr>
            <p:ph type="ftr" sz="quarter" idx="11"/>
          </p:nvPr>
        </p:nvSpPr>
        <p:spPr/>
        <p:txBody>
          <a:bodyPr/>
          <a:lstStyle/>
          <a:p>
            <a:r>
              <a:rPr lang="en-IN" dirty="0"/>
              <a:t>Department of Electronics &amp; Communication Engineering</a:t>
            </a:r>
          </a:p>
        </p:txBody>
      </p:sp>
      <p:sp>
        <p:nvSpPr>
          <p:cNvPr id="6" name="Slide Number Placeholder 5"/>
          <p:cNvSpPr>
            <a:spLocks noGrp="1"/>
          </p:cNvSpPr>
          <p:nvPr>
            <p:ph type="sldNum" sz="quarter" idx="12"/>
          </p:nvPr>
        </p:nvSpPr>
        <p:spPr/>
        <p:txBody>
          <a:bodyPr/>
          <a:lstStyle/>
          <a:p>
            <a:fld id="{77AB18A3-9443-42CE-83B9-DF240F8D6231}" type="slidenum">
              <a:rPr lang="en-IN" smtClean="0"/>
              <a:t>‹#›</a:t>
            </a:fld>
            <a:endParaRPr lang="en-IN"/>
          </a:p>
        </p:txBody>
      </p:sp>
    </p:spTree>
    <p:extLst>
      <p:ext uri="{BB962C8B-B14F-4D97-AF65-F5344CB8AC3E}">
        <p14:creationId xmlns:p14="http://schemas.microsoft.com/office/powerpoint/2010/main" val="167895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006AD1C-FA99-4F94-97FA-ED9B8556F802}" type="datetime1">
              <a:rPr lang="en-IN" smtClean="0"/>
              <a:t>04-02-2022</a:t>
            </a:fld>
            <a:endParaRPr lang="en-IN"/>
          </a:p>
        </p:txBody>
      </p:sp>
      <p:sp>
        <p:nvSpPr>
          <p:cNvPr id="5" name="Footer Placeholder 4"/>
          <p:cNvSpPr>
            <a:spLocks noGrp="1"/>
          </p:cNvSpPr>
          <p:nvPr>
            <p:ph type="ftr" sz="quarter" idx="11"/>
          </p:nvPr>
        </p:nvSpPr>
        <p:spPr/>
        <p:txBody>
          <a:bodyPr/>
          <a:lstStyle/>
          <a:p>
            <a:r>
              <a:rPr lang="en-IN"/>
              <a:t>Department of Electronics &amp; Communication Engineering</a:t>
            </a:r>
          </a:p>
        </p:txBody>
      </p:sp>
      <p:sp>
        <p:nvSpPr>
          <p:cNvPr id="6" name="Slide Number Placeholder 5"/>
          <p:cNvSpPr>
            <a:spLocks noGrp="1"/>
          </p:cNvSpPr>
          <p:nvPr>
            <p:ph type="sldNum" sz="quarter" idx="12"/>
          </p:nvPr>
        </p:nvSpPr>
        <p:spPr/>
        <p:txBody>
          <a:bodyPr/>
          <a:lstStyle/>
          <a:p>
            <a:fld id="{77AB18A3-9443-42CE-83B9-DF240F8D6231}" type="slidenum">
              <a:rPr lang="en-IN" smtClean="0"/>
              <a:t>‹#›</a:t>
            </a:fld>
            <a:endParaRPr lang="en-IN"/>
          </a:p>
        </p:txBody>
      </p:sp>
    </p:spTree>
    <p:extLst>
      <p:ext uri="{BB962C8B-B14F-4D97-AF65-F5344CB8AC3E}">
        <p14:creationId xmlns:p14="http://schemas.microsoft.com/office/powerpoint/2010/main" val="1188469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FDC00A5-66A3-4482-B01B-F209DD242C45}" type="datetime1">
              <a:rPr lang="en-IN" smtClean="0"/>
              <a:t>04-02-2022</a:t>
            </a:fld>
            <a:endParaRPr lang="en-IN"/>
          </a:p>
        </p:txBody>
      </p:sp>
      <p:sp>
        <p:nvSpPr>
          <p:cNvPr id="5" name="Footer Placeholder 4"/>
          <p:cNvSpPr>
            <a:spLocks noGrp="1"/>
          </p:cNvSpPr>
          <p:nvPr>
            <p:ph type="ftr" sz="quarter" idx="11"/>
          </p:nvPr>
        </p:nvSpPr>
        <p:spPr/>
        <p:txBody>
          <a:bodyPr/>
          <a:lstStyle/>
          <a:p>
            <a:r>
              <a:rPr lang="en-IN"/>
              <a:t>Department of Electronics &amp; Communication Engineering</a:t>
            </a:r>
          </a:p>
        </p:txBody>
      </p:sp>
      <p:sp>
        <p:nvSpPr>
          <p:cNvPr id="6" name="Slide Number Placeholder 5"/>
          <p:cNvSpPr>
            <a:spLocks noGrp="1"/>
          </p:cNvSpPr>
          <p:nvPr>
            <p:ph type="sldNum" sz="quarter" idx="12"/>
          </p:nvPr>
        </p:nvSpPr>
        <p:spPr/>
        <p:txBody>
          <a:bodyPr/>
          <a:lstStyle/>
          <a:p>
            <a:fld id="{77AB18A3-9443-42CE-83B9-DF240F8D6231}" type="slidenum">
              <a:rPr lang="en-IN" smtClean="0"/>
              <a:t>‹#›</a:t>
            </a:fld>
            <a:endParaRPr lang="en-IN"/>
          </a:p>
        </p:txBody>
      </p:sp>
    </p:spTree>
    <p:extLst>
      <p:ext uri="{BB962C8B-B14F-4D97-AF65-F5344CB8AC3E}">
        <p14:creationId xmlns:p14="http://schemas.microsoft.com/office/powerpoint/2010/main" val="219623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2074DDC-24E4-478F-A654-D50064B5C798}" type="datetime1">
              <a:rPr lang="en-IN" smtClean="0"/>
              <a:t>04-02-2022</a:t>
            </a:fld>
            <a:endParaRPr lang="en-IN"/>
          </a:p>
        </p:txBody>
      </p:sp>
      <p:sp>
        <p:nvSpPr>
          <p:cNvPr id="5" name="Footer Placeholder 4"/>
          <p:cNvSpPr>
            <a:spLocks noGrp="1"/>
          </p:cNvSpPr>
          <p:nvPr>
            <p:ph type="ftr" sz="quarter" idx="11"/>
          </p:nvPr>
        </p:nvSpPr>
        <p:spPr/>
        <p:txBody>
          <a:bodyPr/>
          <a:lstStyle/>
          <a:p>
            <a:r>
              <a:rPr lang="en-IN"/>
              <a:t>Department of Electronics &amp; Communication Engineering</a:t>
            </a:r>
          </a:p>
        </p:txBody>
      </p:sp>
      <p:sp>
        <p:nvSpPr>
          <p:cNvPr id="6" name="Slide Number Placeholder 5"/>
          <p:cNvSpPr>
            <a:spLocks noGrp="1"/>
          </p:cNvSpPr>
          <p:nvPr>
            <p:ph type="sldNum" sz="quarter" idx="12"/>
          </p:nvPr>
        </p:nvSpPr>
        <p:spPr/>
        <p:txBody>
          <a:bodyPr/>
          <a:lstStyle/>
          <a:p>
            <a:fld id="{77AB18A3-9443-42CE-83B9-DF240F8D6231}" type="slidenum">
              <a:rPr lang="en-IN" smtClean="0"/>
              <a:t>‹#›</a:t>
            </a:fld>
            <a:endParaRPr lang="en-IN"/>
          </a:p>
        </p:txBody>
      </p:sp>
    </p:spTree>
    <p:extLst>
      <p:ext uri="{BB962C8B-B14F-4D97-AF65-F5344CB8AC3E}">
        <p14:creationId xmlns:p14="http://schemas.microsoft.com/office/powerpoint/2010/main" val="345971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8DDCC6D-F80E-4FD3-877A-E8D0F196A289}" type="datetime1">
              <a:rPr lang="en-IN" smtClean="0"/>
              <a:t>04-02-2022</a:t>
            </a:fld>
            <a:endParaRPr lang="en-IN"/>
          </a:p>
        </p:txBody>
      </p:sp>
      <p:sp>
        <p:nvSpPr>
          <p:cNvPr id="5" name="Footer Placeholder 4"/>
          <p:cNvSpPr>
            <a:spLocks noGrp="1"/>
          </p:cNvSpPr>
          <p:nvPr>
            <p:ph type="ftr" sz="quarter" idx="11"/>
          </p:nvPr>
        </p:nvSpPr>
        <p:spPr/>
        <p:txBody>
          <a:bodyPr/>
          <a:lstStyle/>
          <a:p>
            <a:r>
              <a:rPr lang="en-IN"/>
              <a:t>Department of Electronics &amp; Communication Engineering</a:t>
            </a:r>
          </a:p>
        </p:txBody>
      </p:sp>
      <p:sp>
        <p:nvSpPr>
          <p:cNvPr id="6" name="Slide Number Placeholder 5"/>
          <p:cNvSpPr>
            <a:spLocks noGrp="1"/>
          </p:cNvSpPr>
          <p:nvPr>
            <p:ph type="sldNum" sz="quarter" idx="12"/>
          </p:nvPr>
        </p:nvSpPr>
        <p:spPr/>
        <p:txBody>
          <a:bodyPr/>
          <a:lstStyle/>
          <a:p>
            <a:fld id="{77AB18A3-9443-42CE-83B9-DF240F8D6231}" type="slidenum">
              <a:rPr lang="en-IN" smtClean="0"/>
              <a:t>‹#›</a:t>
            </a:fld>
            <a:endParaRPr lang="en-IN"/>
          </a:p>
        </p:txBody>
      </p:sp>
    </p:spTree>
    <p:extLst>
      <p:ext uri="{BB962C8B-B14F-4D97-AF65-F5344CB8AC3E}">
        <p14:creationId xmlns:p14="http://schemas.microsoft.com/office/powerpoint/2010/main" val="3707113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2FA188C-B1F2-430F-BC27-28F30FDE1A96}" type="datetime1">
              <a:rPr lang="en-IN" smtClean="0"/>
              <a:t>04-02-2022</a:t>
            </a:fld>
            <a:endParaRPr lang="en-IN"/>
          </a:p>
        </p:txBody>
      </p:sp>
      <p:sp>
        <p:nvSpPr>
          <p:cNvPr id="6" name="Footer Placeholder 5"/>
          <p:cNvSpPr>
            <a:spLocks noGrp="1"/>
          </p:cNvSpPr>
          <p:nvPr>
            <p:ph type="ftr" sz="quarter" idx="11"/>
          </p:nvPr>
        </p:nvSpPr>
        <p:spPr/>
        <p:txBody>
          <a:bodyPr/>
          <a:lstStyle/>
          <a:p>
            <a:r>
              <a:rPr lang="en-IN"/>
              <a:t>Department of Electronics &amp; Communication Engineering</a:t>
            </a:r>
          </a:p>
        </p:txBody>
      </p:sp>
      <p:sp>
        <p:nvSpPr>
          <p:cNvPr id="7" name="Slide Number Placeholder 6"/>
          <p:cNvSpPr>
            <a:spLocks noGrp="1"/>
          </p:cNvSpPr>
          <p:nvPr>
            <p:ph type="sldNum" sz="quarter" idx="12"/>
          </p:nvPr>
        </p:nvSpPr>
        <p:spPr/>
        <p:txBody>
          <a:bodyPr/>
          <a:lstStyle/>
          <a:p>
            <a:fld id="{77AB18A3-9443-42CE-83B9-DF240F8D6231}" type="slidenum">
              <a:rPr lang="en-IN" smtClean="0"/>
              <a:t>‹#›</a:t>
            </a:fld>
            <a:endParaRPr lang="en-IN"/>
          </a:p>
        </p:txBody>
      </p:sp>
    </p:spTree>
    <p:extLst>
      <p:ext uri="{BB962C8B-B14F-4D97-AF65-F5344CB8AC3E}">
        <p14:creationId xmlns:p14="http://schemas.microsoft.com/office/powerpoint/2010/main" val="2936358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C0D02B5-96EE-4047-8C27-B2288F743C97}" type="datetime1">
              <a:rPr lang="en-IN" smtClean="0"/>
              <a:t>04-02-2022</a:t>
            </a:fld>
            <a:endParaRPr lang="en-IN"/>
          </a:p>
        </p:txBody>
      </p:sp>
      <p:sp>
        <p:nvSpPr>
          <p:cNvPr id="8" name="Footer Placeholder 7"/>
          <p:cNvSpPr>
            <a:spLocks noGrp="1"/>
          </p:cNvSpPr>
          <p:nvPr>
            <p:ph type="ftr" sz="quarter" idx="11"/>
          </p:nvPr>
        </p:nvSpPr>
        <p:spPr/>
        <p:txBody>
          <a:bodyPr/>
          <a:lstStyle/>
          <a:p>
            <a:r>
              <a:rPr lang="en-IN"/>
              <a:t>Department of Electronics &amp; Communication Engineering</a:t>
            </a:r>
          </a:p>
        </p:txBody>
      </p:sp>
      <p:sp>
        <p:nvSpPr>
          <p:cNvPr id="9" name="Slide Number Placeholder 8"/>
          <p:cNvSpPr>
            <a:spLocks noGrp="1"/>
          </p:cNvSpPr>
          <p:nvPr>
            <p:ph type="sldNum" sz="quarter" idx="12"/>
          </p:nvPr>
        </p:nvSpPr>
        <p:spPr/>
        <p:txBody>
          <a:bodyPr/>
          <a:lstStyle/>
          <a:p>
            <a:fld id="{77AB18A3-9443-42CE-83B9-DF240F8D6231}" type="slidenum">
              <a:rPr lang="en-IN" smtClean="0"/>
              <a:t>‹#›</a:t>
            </a:fld>
            <a:endParaRPr lang="en-IN"/>
          </a:p>
        </p:txBody>
      </p:sp>
    </p:spTree>
    <p:extLst>
      <p:ext uri="{BB962C8B-B14F-4D97-AF65-F5344CB8AC3E}">
        <p14:creationId xmlns:p14="http://schemas.microsoft.com/office/powerpoint/2010/main" val="2657095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A77DA4A-E300-4D0C-B200-3A155C0A968B}" type="datetime1">
              <a:rPr lang="en-IN" smtClean="0"/>
              <a:t>04-02-2022</a:t>
            </a:fld>
            <a:endParaRPr lang="en-IN"/>
          </a:p>
        </p:txBody>
      </p:sp>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a:t>
            </a:fld>
            <a:endParaRPr lang="en-IN"/>
          </a:p>
        </p:txBody>
      </p:sp>
    </p:spTree>
    <p:extLst>
      <p:ext uri="{BB962C8B-B14F-4D97-AF65-F5344CB8AC3E}">
        <p14:creationId xmlns:p14="http://schemas.microsoft.com/office/powerpoint/2010/main" val="1384525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02FC6E-94EC-4834-BE64-B5459D655D77}" type="datetime1">
              <a:rPr lang="en-IN" smtClean="0"/>
              <a:t>04-02-2022</a:t>
            </a:fld>
            <a:endParaRPr lang="en-IN"/>
          </a:p>
        </p:txBody>
      </p:sp>
      <p:sp>
        <p:nvSpPr>
          <p:cNvPr id="3" name="Footer Placeholder 2"/>
          <p:cNvSpPr>
            <a:spLocks noGrp="1"/>
          </p:cNvSpPr>
          <p:nvPr>
            <p:ph type="ftr" sz="quarter" idx="11"/>
          </p:nvPr>
        </p:nvSpPr>
        <p:spPr/>
        <p:txBody>
          <a:bodyPr/>
          <a:lstStyle/>
          <a:p>
            <a:r>
              <a:rPr lang="en-IN" dirty="0"/>
              <a:t>Department of Electronics &amp; Communication Engineering</a:t>
            </a:r>
          </a:p>
        </p:txBody>
      </p:sp>
      <p:sp>
        <p:nvSpPr>
          <p:cNvPr id="4" name="Slide Number Placeholder 3"/>
          <p:cNvSpPr>
            <a:spLocks noGrp="1"/>
          </p:cNvSpPr>
          <p:nvPr>
            <p:ph type="sldNum" sz="quarter" idx="12"/>
          </p:nvPr>
        </p:nvSpPr>
        <p:spPr/>
        <p:txBody>
          <a:bodyPr/>
          <a:lstStyle/>
          <a:p>
            <a:fld id="{77AB18A3-9443-42CE-83B9-DF240F8D6231}" type="slidenum">
              <a:rPr lang="en-IN" smtClean="0"/>
              <a:t>‹#›</a:t>
            </a:fld>
            <a:endParaRPr lang="en-IN"/>
          </a:p>
        </p:txBody>
      </p:sp>
    </p:spTree>
    <p:extLst>
      <p:ext uri="{BB962C8B-B14F-4D97-AF65-F5344CB8AC3E}">
        <p14:creationId xmlns:p14="http://schemas.microsoft.com/office/powerpoint/2010/main" val="2296858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B08D57-A281-4E2E-A707-AB4BBD5F51AC}" type="datetime1">
              <a:rPr lang="en-IN" smtClean="0"/>
              <a:t>04-02-2022</a:t>
            </a:fld>
            <a:endParaRPr lang="en-IN"/>
          </a:p>
        </p:txBody>
      </p:sp>
      <p:sp>
        <p:nvSpPr>
          <p:cNvPr id="6" name="Footer Placeholder 5"/>
          <p:cNvSpPr>
            <a:spLocks noGrp="1"/>
          </p:cNvSpPr>
          <p:nvPr>
            <p:ph type="ftr" sz="quarter" idx="11"/>
          </p:nvPr>
        </p:nvSpPr>
        <p:spPr/>
        <p:txBody>
          <a:bodyPr/>
          <a:lstStyle/>
          <a:p>
            <a:r>
              <a:rPr lang="en-IN"/>
              <a:t>Department of Electronics &amp; Communication Engineering</a:t>
            </a:r>
          </a:p>
        </p:txBody>
      </p:sp>
      <p:sp>
        <p:nvSpPr>
          <p:cNvPr id="7" name="Slide Number Placeholder 6"/>
          <p:cNvSpPr>
            <a:spLocks noGrp="1"/>
          </p:cNvSpPr>
          <p:nvPr>
            <p:ph type="sldNum" sz="quarter" idx="12"/>
          </p:nvPr>
        </p:nvSpPr>
        <p:spPr/>
        <p:txBody>
          <a:bodyPr/>
          <a:lstStyle/>
          <a:p>
            <a:fld id="{77AB18A3-9443-42CE-83B9-DF240F8D6231}" type="slidenum">
              <a:rPr lang="en-IN" smtClean="0"/>
              <a:t>‹#›</a:t>
            </a:fld>
            <a:endParaRPr lang="en-IN"/>
          </a:p>
        </p:txBody>
      </p:sp>
    </p:spTree>
    <p:extLst>
      <p:ext uri="{BB962C8B-B14F-4D97-AF65-F5344CB8AC3E}">
        <p14:creationId xmlns:p14="http://schemas.microsoft.com/office/powerpoint/2010/main" val="3054565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42AE718-A4F7-43FE-BC0D-E4B063B3064E}" type="datetime1">
              <a:rPr lang="en-IN" smtClean="0"/>
              <a:t>04-02-2022</a:t>
            </a:fld>
            <a:endParaRPr lang="en-IN"/>
          </a:p>
        </p:txBody>
      </p:sp>
      <p:sp>
        <p:nvSpPr>
          <p:cNvPr id="6" name="Footer Placeholder 5"/>
          <p:cNvSpPr>
            <a:spLocks noGrp="1"/>
          </p:cNvSpPr>
          <p:nvPr>
            <p:ph type="ftr" sz="quarter" idx="11"/>
          </p:nvPr>
        </p:nvSpPr>
        <p:spPr/>
        <p:txBody>
          <a:bodyPr/>
          <a:lstStyle/>
          <a:p>
            <a:r>
              <a:rPr lang="en-IN"/>
              <a:t>Department of Electronics &amp; Communication Engineering</a:t>
            </a:r>
          </a:p>
        </p:txBody>
      </p:sp>
      <p:sp>
        <p:nvSpPr>
          <p:cNvPr id="7" name="Slide Number Placeholder 6"/>
          <p:cNvSpPr>
            <a:spLocks noGrp="1"/>
          </p:cNvSpPr>
          <p:nvPr>
            <p:ph type="sldNum" sz="quarter" idx="12"/>
          </p:nvPr>
        </p:nvSpPr>
        <p:spPr/>
        <p:txBody>
          <a:bodyPr/>
          <a:lstStyle/>
          <a:p>
            <a:fld id="{77AB18A3-9443-42CE-83B9-DF240F8D6231}" type="slidenum">
              <a:rPr lang="en-IN" smtClean="0"/>
              <a:t>‹#›</a:t>
            </a:fld>
            <a:endParaRPr lang="en-IN"/>
          </a:p>
        </p:txBody>
      </p:sp>
    </p:spTree>
    <p:extLst>
      <p:ext uri="{BB962C8B-B14F-4D97-AF65-F5344CB8AC3E}">
        <p14:creationId xmlns:p14="http://schemas.microsoft.com/office/powerpoint/2010/main" val="3779275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BE17C0-91AD-482E-931C-A06CA52B8EAF}" type="datetime1">
              <a:rPr lang="en-IN" smtClean="0"/>
              <a:t>04-02-2022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Department of Electronics &amp; Communication Engineering</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AB18A3-9443-42CE-83B9-DF240F8D6231}" type="slidenum">
              <a:rPr lang="en-IN" smtClean="0"/>
              <a:t>‹#›</a:t>
            </a:fld>
            <a:endParaRPr lang="en-IN"/>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17136"/>
            <a:ext cx="5296687" cy="704080"/>
          </a:xfrm>
          <a:prstGeom prst="rect">
            <a:avLst/>
          </a:prstGeom>
        </p:spPr>
      </p:pic>
    </p:spTree>
    <p:extLst>
      <p:ext uri="{BB962C8B-B14F-4D97-AF65-F5344CB8AC3E}">
        <p14:creationId xmlns:p14="http://schemas.microsoft.com/office/powerpoint/2010/main" val="1824620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r>
              <a:rPr lang="en-US"/>
              <a:t>1</a:t>
            </a:r>
          </a:p>
        </p:txBody>
      </p:sp>
      <p:sp>
        <p:nvSpPr>
          <p:cNvPr id="4100" name="Content Placeholder 1"/>
          <p:cNvSpPr>
            <a:spLocks noGrp="1"/>
          </p:cNvSpPr>
          <p:nvPr>
            <p:ph idx="1"/>
          </p:nvPr>
        </p:nvSpPr>
        <p:spPr>
          <a:xfrm>
            <a:off x="618978" y="1189038"/>
            <a:ext cx="11099410" cy="5211763"/>
          </a:xfrm>
        </p:spPr>
        <p:txBody>
          <a:bodyPr>
            <a:normAutofit/>
          </a:bodyPr>
          <a:lstStyle/>
          <a:p>
            <a:pPr marL="0" indent="0" algn="ctr">
              <a:buNone/>
            </a:pPr>
            <a:endParaRPr lang="en-US" altLang="en-US" b="1" dirty="0"/>
          </a:p>
          <a:p>
            <a:pPr marL="0" indent="0" algn="ctr">
              <a:buNone/>
            </a:pPr>
            <a:endParaRPr lang="en-US" altLang="en-US" b="1" dirty="0">
              <a:solidFill>
                <a:srgbClr val="003399"/>
              </a:solidFill>
              <a:latin typeface="Arial" charset="0"/>
              <a:cs typeface="Arial" charset="0"/>
            </a:endParaRPr>
          </a:p>
          <a:p>
            <a:pPr marL="0" indent="0" algn="ctr">
              <a:buNone/>
            </a:pPr>
            <a:endParaRPr lang="en-US" altLang="en-US" b="1" dirty="0">
              <a:solidFill>
                <a:srgbClr val="003399"/>
              </a:solidFill>
              <a:latin typeface="Arial" charset="0"/>
              <a:cs typeface="Arial" charset="0"/>
            </a:endParaRPr>
          </a:p>
          <a:p>
            <a:pPr marL="0" indent="0">
              <a:buNone/>
            </a:pPr>
            <a:endParaRPr lang="en-US" altLang="en-US" sz="2400" b="1" dirty="0">
              <a:latin typeface="Arial" charset="0"/>
              <a:cs typeface="Arial" charset="0"/>
            </a:endParaRPr>
          </a:p>
          <a:p>
            <a:pPr marL="0" indent="0">
              <a:buNone/>
            </a:pPr>
            <a:endParaRPr lang="en-US" altLang="en-US" sz="2400" b="1" dirty="0">
              <a:latin typeface="Arial" charset="0"/>
              <a:cs typeface="Arial" charset="0"/>
            </a:endParaRPr>
          </a:p>
          <a:p>
            <a:pPr marL="0" indent="0">
              <a:buNone/>
            </a:pPr>
            <a:endParaRPr lang="en-US" altLang="en-US" sz="2400" b="1" dirty="0">
              <a:latin typeface="Arial" charset="0"/>
              <a:cs typeface="Arial" charset="0"/>
            </a:endParaRPr>
          </a:p>
          <a:p>
            <a:pPr marL="0" indent="0">
              <a:buNone/>
            </a:pPr>
            <a:endParaRPr lang="en-US" altLang="en-US" sz="2400" b="1" dirty="0">
              <a:latin typeface="Arial" charset="0"/>
              <a:cs typeface="Arial" charset="0"/>
            </a:endParaRPr>
          </a:p>
          <a:p>
            <a:pPr marL="0" indent="0" algn="ctr">
              <a:buNone/>
            </a:pPr>
            <a:endParaRPr lang="en-US" altLang="en-US" sz="2400" b="1" dirty="0">
              <a:latin typeface="Arial" charset="0"/>
              <a:cs typeface="Arial" charset="0"/>
            </a:endParaRPr>
          </a:p>
          <a:p>
            <a:pPr marL="0" indent="0">
              <a:buNone/>
            </a:pPr>
            <a:endParaRPr lang="en-US" altLang="en-US" sz="2400" dirty="0"/>
          </a:p>
          <a:p>
            <a:pPr marL="0" indent="0">
              <a:buNone/>
            </a:pPr>
            <a:endParaRPr lang="en-US" altLang="en-US" dirty="0"/>
          </a:p>
        </p:txBody>
      </p:sp>
      <p:sp>
        <p:nvSpPr>
          <p:cNvPr id="7" name="Title 1"/>
          <p:cNvSpPr>
            <a:spLocks noGrp="1"/>
          </p:cNvSpPr>
          <p:nvPr>
            <p:ph type="title"/>
          </p:nvPr>
        </p:nvSpPr>
        <p:spPr>
          <a:xfrm>
            <a:off x="4121834" y="438979"/>
            <a:ext cx="8677421" cy="827087"/>
          </a:xfrm>
        </p:spPr>
        <p:txBody>
          <a:bodyPr>
            <a:noAutofit/>
          </a:bodyPr>
          <a:lstStyle/>
          <a:p>
            <a:pPr>
              <a:defRPr/>
            </a:pPr>
            <a:r>
              <a:rPr lang="en-US" altLang="en-US" dirty="0">
                <a:latin typeface="Arial" charset="0"/>
                <a:cs typeface="Arial" charset="0"/>
              </a:rPr>
              <a:t> Part - III </a:t>
            </a:r>
            <a:br>
              <a:rPr lang="en-US" altLang="en-US" dirty="0">
                <a:latin typeface="Arial" charset="0"/>
                <a:cs typeface="Arial" charset="0"/>
              </a:rPr>
            </a:br>
            <a:br>
              <a:rPr lang="en-US" altLang="en-US" dirty="0">
                <a:latin typeface="Arial" charset="0"/>
                <a:cs typeface="Arial" charset="0"/>
              </a:rPr>
            </a:br>
            <a:r>
              <a:rPr lang="en-US" dirty="0"/>
              <a:t>Principles of Electronic Communication</a:t>
            </a:r>
            <a:br>
              <a:rPr lang="en-US" dirty="0"/>
            </a:br>
            <a:endParaRPr lang="en-US" altLang="en-US" dirty="0">
              <a:latin typeface="Arial" charset="0"/>
              <a:cs typeface="Arial" charset="0"/>
            </a:endParaRPr>
          </a:p>
        </p:txBody>
      </p:sp>
    </p:spTree>
    <p:extLst>
      <p:ext uri="{BB962C8B-B14F-4D97-AF65-F5344CB8AC3E}">
        <p14:creationId xmlns:p14="http://schemas.microsoft.com/office/powerpoint/2010/main" val="4227335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8686800" cy="598487"/>
          </a:xfrm>
        </p:spPr>
        <p:txBody>
          <a:bodyPr>
            <a:noAutofit/>
          </a:bodyPr>
          <a:lstStyle/>
          <a:p>
            <a:br>
              <a:rPr lang="en-US" dirty="0"/>
            </a:br>
            <a:br>
              <a:rPr lang="en-US" dirty="0"/>
            </a:br>
            <a:r>
              <a:rPr lang="en-US" dirty="0"/>
              <a:t>Frequency Modulation</a:t>
            </a:r>
            <a:br>
              <a:rPr lang="en-US" dirty="0"/>
            </a:br>
            <a:endParaRPr lang="en-US" dirty="0"/>
          </a:p>
        </p:txBody>
      </p:sp>
      <p:sp>
        <p:nvSpPr>
          <p:cNvPr id="4" name="Slide Number Placeholder 3"/>
          <p:cNvSpPr>
            <a:spLocks noGrp="1"/>
          </p:cNvSpPr>
          <p:nvPr>
            <p:ph type="sldNum" sz="quarter" idx="12"/>
          </p:nvPr>
        </p:nvSpPr>
        <p:spPr/>
        <p:txBody>
          <a:bodyPr/>
          <a:lstStyle/>
          <a:p>
            <a:fld id="{7DB72B6B-351E-47F5-8A9F-408C781D2328}" type="slidenum">
              <a:rPr lang="en-US" smtClean="0"/>
              <a:t>2</a:t>
            </a:fld>
            <a:endParaRPr lang="en-US" dirty="0"/>
          </a:p>
        </p:txBody>
      </p:sp>
    </p:spTree>
    <p:extLst>
      <p:ext uri="{BB962C8B-B14F-4D97-AF65-F5344CB8AC3E}">
        <p14:creationId xmlns:p14="http://schemas.microsoft.com/office/powerpoint/2010/main" val="346856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a:spLocks noChangeArrowheads="1"/>
          </p:cNvSpPr>
          <p:nvPr/>
        </p:nvSpPr>
        <p:spPr bwMode="auto">
          <a:xfrm>
            <a:off x="1524000" y="6583364"/>
            <a:ext cx="9144000" cy="274637"/>
          </a:xfrm>
          <a:prstGeom prst="rect">
            <a:avLst/>
          </a:prstGeom>
          <a:solidFill>
            <a:srgbClr val="CC6600">
              <a:alpha val="85097"/>
            </a:srgbClr>
          </a:solidFill>
          <a:ln>
            <a:noFill/>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endParaRPr lang="en-US" sz="1200" b="1" i="1" dirty="0"/>
          </a:p>
        </p:txBody>
      </p:sp>
      <p:sp>
        <p:nvSpPr>
          <p:cNvPr id="3075" name="Text Box 3"/>
          <p:cNvSpPr txBox="1">
            <a:spLocks noChangeArrowheads="1"/>
          </p:cNvSpPr>
          <p:nvPr/>
        </p:nvSpPr>
        <p:spPr bwMode="auto">
          <a:xfrm>
            <a:off x="1524000" y="6583362"/>
            <a:ext cx="914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pPr>
            <a:r>
              <a:rPr lang="en-US" altLang="en-US" sz="1200" b="1" dirty="0">
                <a:solidFill>
                  <a:schemeClr val="bg1"/>
                </a:solidFill>
              </a:rPr>
              <a:t>Department of Electronics and Communication Engineering, MIT, </a:t>
            </a:r>
            <a:r>
              <a:rPr lang="en-US" altLang="en-US" sz="1200" b="1" dirty="0" err="1">
                <a:solidFill>
                  <a:schemeClr val="bg1"/>
                </a:solidFill>
              </a:rPr>
              <a:t>Manipal</a:t>
            </a:r>
            <a:endParaRPr lang="en-US" altLang="en-US" sz="1200" b="1" dirty="0">
              <a:solidFill>
                <a:schemeClr val="bg1"/>
              </a:solidFill>
            </a:endParaRPr>
          </a:p>
        </p:txBody>
      </p:sp>
      <p:sp>
        <p:nvSpPr>
          <p:cNvPr id="3076" name="TextBox 1"/>
          <p:cNvSpPr txBox="1">
            <a:spLocks noChangeArrowheads="1"/>
          </p:cNvSpPr>
          <p:nvPr/>
        </p:nvSpPr>
        <p:spPr bwMode="auto">
          <a:xfrm>
            <a:off x="10210800" y="65532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2</a:t>
            </a:r>
          </a:p>
        </p:txBody>
      </p:sp>
      <p:sp>
        <p:nvSpPr>
          <p:cNvPr id="3" name="Title 2"/>
          <p:cNvSpPr>
            <a:spLocks noGrp="1"/>
          </p:cNvSpPr>
          <p:nvPr>
            <p:ph type="title"/>
          </p:nvPr>
        </p:nvSpPr>
        <p:spPr>
          <a:xfrm>
            <a:off x="5265738" y="-43621"/>
            <a:ext cx="10515600" cy="1325563"/>
          </a:xfrm>
        </p:spPr>
        <p:txBody>
          <a:bodyPr/>
          <a:lstStyle/>
          <a:p>
            <a:r>
              <a:rPr lang="en-US" dirty="0">
                <a:solidFill>
                  <a:schemeClr val="accent2"/>
                </a:solidFill>
              </a:rPr>
              <a:t>Frequency Modulation</a:t>
            </a:r>
          </a:p>
        </p:txBody>
      </p:sp>
      <p:sp>
        <p:nvSpPr>
          <p:cNvPr id="10" name="Line 8"/>
          <p:cNvSpPr>
            <a:spLocks noChangeShapeType="1"/>
          </p:cNvSpPr>
          <p:nvPr/>
        </p:nvSpPr>
        <p:spPr bwMode="auto">
          <a:xfrm>
            <a:off x="1524000" y="723900"/>
            <a:ext cx="9169400" cy="0"/>
          </a:xfrm>
          <a:prstGeom prst="line">
            <a:avLst/>
          </a:prstGeom>
          <a:noFill/>
          <a:ln w="57150" cmpd="thinThick">
            <a:solidFill>
              <a:srgbClr val="CC6600"/>
            </a:solidFill>
            <a:round/>
            <a:headEnd/>
            <a:tailEnd/>
          </a:ln>
        </p:spPr>
        <p:txBody>
          <a:bodyPr/>
          <a:lstStyle/>
          <a:p>
            <a:pPr>
              <a:defRPr/>
            </a:pPr>
            <a:endParaRPr lang="en-US"/>
          </a:p>
        </p:txBody>
      </p:sp>
      <p:sp>
        <p:nvSpPr>
          <p:cNvPr id="2" name="Content Placeholder 1"/>
          <p:cNvSpPr>
            <a:spLocks noGrp="1"/>
          </p:cNvSpPr>
          <p:nvPr>
            <p:ph idx="1"/>
          </p:nvPr>
        </p:nvSpPr>
        <p:spPr>
          <a:xfrm>
            <a:off x="1947862" y="743779"/>
            <a:ext cx="8229600" cy="4525963"/>
          </a:xfrm>
        </p:spPr>
        <p:txBody>
          <a:bodyPr/>
          <a:lstStyle/>
          <a:p>
            <a:r>
              <a:rPr lang="en-US" b="1" i="1" dirty="0"/>
              <a:t>What is  FM?</a:t>
            </a:r>
          </a:p>
          <a:p>
            <a:r>
              <a:rPr lang="en-US" b="1" i="1" dirty="0"/>
              <a:t>Graphical Illustration of  FM</a:t>
            </a:r>
          </a:p>
          <a:p>
            <a:pPr marL="0" indent="0">
              <a:buNone/>
            </a:pPr>
            <a:endParaRPr lang="en-US" b="1" i="1" dirty="0"/>
          </a:p>
          <a:p>
            <a:pPr marL="400050" lvl="1" indent="0">
              <a:buNone/>
            </a:pPr>
            <a:r>
              <a:rPr lang="en-US" dirty="0"/>
              <a:t>		</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1" y="2061148"/>
            <a:ext cx="6937375" cy="398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0484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t>4</a:t>
            </a:fld>
            <a:endParaRPr lang="en-US" dirty="0"/>
          </a:p>
        </p:txBody>
      </p:sp>
      <p:sp>
        <p:nvSpPr>
          <p:cNvPr id="3" name="Content Placeholder 2"/>
          <p:cNvSpPr>
            <a:spLocks noGrp="1"/>
          </p:cNvSpPr>
          <p:nvPr>
            <p:ph idx="4294967295"/>
          </p:nvPr>
        </p:nvSpPr>
        <p:spPr>
          <a:xfrm>
            <a:off x="405619" y="793750"/>
            <a:ext cx="10412436" cy="5562600"/>
          </a:xfrm>
          <a:prstGeom prst="rect">
            <a:avLst/>
          </a:prstGeom>
        </p:spPr>
        <p:txBody>
          <a:bodyPr>
            <a:normAutofit/>
          </a:bodyPr>
          <a:lstStyle/>
          <a:p>
            <a:r>
              <a:rPr lang="en-US" sz="4000" b="1" i="1" dirty="0"/>
              <a:t>Exercises</a:t>
            </a:r>
            <a:r>
              <a:rPr lang="en-US" sz="4000" i="1" dirty="0"/>
              <a:t> </a:t>
            </a:r>
            <a:r>
              <a:rPr lang="en-US" sz="3600" i="1" dirty="0"/>
              <a:t> </a:t>
            </a:r>
          </a:p>
          <a:p>
            <a:pPr marL="457200" indent="-457200" algn="just">
              <a:buFont typeface="+mj-lt"/>
              <a:buAutoNum type="arabicPeriod"/>
            </a:pPr>
            <a:r>
              <a:rPr lang="en-US" sz="2000" dirty="0">
                <a:solidFill>
                  <a:srgbClr val="003399"/>
                </a:solidFill>
              </a:rPr>
              <a:t>Given a FM equation V</a:t>
            </a:r>
            <a:r>
              <a:rPr lang="en-US" sz="2000" baseline="-25000" dirty="0">
                <a:solidFill>
                  <a:srgbClr val="003399"/>
                </a:solidFill>
              </a:rPr>
              <a:t>FM </a:t>
            </a:r>
            <a:r>
              <a:rPr lang="en-US" sz="2000" dirty="0">
                <a:solidFill>
                  <a:srgbClr val="003399"/>
                </a:solidFill>
              </a:rPr>
              <a:t>(t) =10 cos [ 2 Π 10</a:t>
            </a:r>
            <a:r>
              <a:rPr lang="en-US" sz="2000" baseline="30000" dirty="0">
                <a:solidFill>
                  <a:srgbClr val="003399"/>
                </a:solidFill>
              </a:rPr>
              <a:t>8</a:t>
            </a:r>
            <a:r>
              <a:rPr lang="en-US" sz="2000" dirty="0">
                <a:solidFill>
                  <a:srgbClr val="003399"/>
                </a:solidFill>
              </a:rPr>
              <a:t>t + 5 sin(2 Π 15000t) ] , Calculate Carrier frequency. Modulating frequency. Frequency deviation. Bandwidth using Carson’s rule.</a:t>
            </a:r>
          </a:p>
          <a:p>
            <a:pPr marL="457200" indent="-457200" algn="just">
              <a:buFont typeface="+mj-lt"/>
              <a:buAutoNum type="arabicPeriod"/>
            </a:pPr>
            <a:endParaRPr lang="en-US" sz="2000" dirty="0">
              <a:solidFill>
                <a:srgbClr val="003399"/>
              </a:solidFill>
            </a:endParaRPr>
          </a:p>
          <a:p>
            <a:pPr marL="457200" indent="-457200" algn="just">
              <a:buFont typeface="+mj-lt"/>
              <a:buAutoNum type="arabicPeriod"/>
            </a:pPr>
            <a:endParaRPr lang="en-US" sz="2000" dirty="0">
              <a:solidFill>
                <a:srgbClr val="003399"/>
              </a:solidFill>
            </a:endParaRPr>
          </a:p>
          <a:p>
            <a:pPr marL="457200" indent="-457200" algn="just">
              <a:buFont typeface="+mj-lt"/>
              <a:buAutoNum type="arabicPeriod"/>
            </a:pPr>
            <a:endParaRPr lang="en-US" sz="2000" dirty="0">
              <a:solidFill>
                <a:srgbClr val="003399"/>
              </a:solidFill>
            </a:endParaRPr>
          </a:p>
          <a:p>
            <a:pPr marL="457200" indent="-457200" algn="just">
              <a:buFont typeface="+mj-lt"/>
              <a:buAutoNum type="arabicPeriod"/>
            </a:pPr>
            <a:endParaRPr lang="en-US" sz="2000" dirty="0">
              <a:solidFill>
                <a:srgbClr val="003399"/>
              </a:solidFill>
            </a:endParaRPr>
          </a:p>
          <a:p>
            <a:pPr marL="457200" indent="-457200" algn="just">
              <a:buFont typeface="+mj-lt"/>
              <a:buAutoNum type="arabicPeriod"/>
            </a:pPr>
            <a:r>
              <a:rPr lang="en-US" sz="2000" dirty="0">
                <a:solidFill>
                  <a:srgbClr val="003399"/>
                </a:solidFill>
              </a:rPr>
              <a:t>In  an  FM  system  when  the  audio  frequency is 50Hz , modulating voltage is 2.5V , the  deviation produced is 5KHz. If the modulating voltage is now increased to 7.5V, calculate the new value of frequency deviation. If the Am voltage is raised to 10V while the modulating frequency is dropped to 250Hz, what is the frequency deviation produced. Also calculate modulation index in each case. </a:t>
            </a:r>
          </a:p>
        </p:txBody>
      </p:sp>
    </p:spTree>
    <p:extLst>
      <p:ext uri="{BB962C8B-B14F-4D97-AF65-F5344CB8AC3E}">
        <p14:creationId xmlns:p14="http://schemas.microsoft.com/office/powerpoint/2010/main" val="3146839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t>5</a:t>
            </a:fld>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idx="4294967295"/>
              </p:nvPr>
            </p:nvSpPr>
            <p:spPr>
              <a:xfrm>
                <a:off x="0" y="990600"/>
                <a:ext cx="8991600" cy="6021388"/>
              </a:xfrm>
              <a:prstGeom prst="rect">
                <a:avLst/>
              </a:prstGeom>
            </p:spPr>
            <p:txBody>
              <a:bodyPr wrap="square">
                <a:spAutoFit/>
              </a:bodyPr>
              <a:lstStyle/>
              <a:p>
                <a:pPr marL="457200" indent="-457200">
                  <a:buFont typeface="Wingdings" pitchFamily="2" charset="2"/>
                  <a:buChar char="§"/>
                </a:pPr>
                <a:r>
                  <a:rPr lang="en-US" b="1" dirty="0"/>
                  <a:t>Mathematical Representation  of FM</a:t>
                </a:r>
              </a:p>
              <a:p>
                <a:pPr marL="968375" indent="-107950"/>
                <a:r>
                  <a:rPr lang="en-US" sz="2000" i="1" dirty="0">
                    <a:solidFill>
                      <a:srgbClr val="003399"/>
                    </a:solidFill>
                  </a:rPr>
                  <a:t>    	</a:t>
                </a:r>
                <a:r>
                  <a:rPr lang="en-US" i="1" dirty="0">
                    <a:solidFill>
                      <a:srgbClr val="003399"/>
                    </a:solidFill>
                  </a:rPr>
                  <a:t>f </a:t>
                </a:r>
                <a:r>
                  <a:rPr lang="en-US" i="1" baseline="-25000" dirty="0">
                    <a:solidFill>
                      <a:srgbClr val="003399"/>
                    </a:solidFill>
                  </a:rPr>
                  <a:t>FM</a:t>
                </a:r>
                <a:r>
                  <a:rPr lang="en-US" i="1" dirty="0">
                    <a:solidFill>
                      <a:srgbClr val="003399"/>
                    </a:solidFill>
                  </a:rPr>
                  <a:t> = f</a:t>
                </a:r>
                <a:r>
                  <a:rPr lang="en-US" i="1" baseline="-25000" dirty="0">
                    <a:solidFill>
                      <a:srgbClr val="003399"/>
                    </a:solidFill>
                  </a:rPr>
                  <a:t>C</a:t>
                </a:r>
                <a:r>
                  <a:rPr lang="en-US" i="1" dirty="0">
                    <a:solidFill>
                      <a:srgbClr val="003399"/>
                    </a:solidFill>
                  </a:rPr>
                  <a:t> + K</a:t>
                </a:r>
                <a:r>
                  <a:rPr lang="en-US" i="1" baseline="-25000" dirty="0">
                    <a:solidFill>
                      <a:srgbClr val="003399"/>
                    </a:solidFill>
                  </a:rPr>
                  <a:t>f </a:t>
                </a:r>
                <a:r>
                  <a:rPr lang="en-US" i="1" dirty="0">
                    <a:solidFill>
                      <a:srgbClr val="003399"/>
                    </a:solidFill>
                  </a:rPr>
                  <a:t>m(t) </a:t>
                </a:r>
              </a:p>
              <a:p>
                <a:pPr marL="968375" indent="-107950"/>
                <a:r>
                  <a:rPr lang="en-US" dirty="0">
                    <a:solidFill>
                      <a:srgbClr val="003399"/>
                    </a:solidFill>
                  </a:rPr>
                  <a:t>	</a:t>
                </a:r>
                <a:r>
                  <a:rPr lang="en-US" i="1" dirty="0">
                    <a:solidFill>
                      <a:srgbClr val="003399"/>
                    </a:solidFill>
                  </a:rPr>
                  <a:t>K</a:t>
                </a:r>
                <a:r>
                  <a:rPr lang="en-US" i="1" baseline="-25000" dirty="0">
                    <a:solidFill>
                      <a:srgbClr val="003399"/>
                    </a:solidFill>
                  </a:rPr>
                  <a:t>f</a:t>
                </a:r>
                <a:r>
                  <a:rPr lang="en-US" baseline="-25000" dirty="0">
                    <a:solidFill>
                      <a:srgbClr val="003399"/>
                    </a:solidFill>
                  </a:rPr>
                  <a:t>  </a:t>
                </a:r>
                <a:r>
                  <a:rPr lang="en-US" dirty="0">
                    <a:solidFill>
                      <a:srgbClr val="003399"/>
                    </a:solidFill>
                  </a:rPr>
                  <a:t>is the frequency sensitivity, </a:t>
                </a:r>
                <a:r>
                  <a:rPr lang="en-US" i="1" dirty="0">
                    <a:solidFill>
                      <a:srgbClr val="003399"/>
                    </a:solidFill>
                  </a:rPr>
                  <a:t>f</a:t>
                </a:r>
                <a:r>
                  <a:rPr lang="en-US" i="1" baseline="-25000" dirty="0">
                    <a:solidFill>
                      <a:srgbClr val="003399"/>
                    </a:solidFill>
                  </a:rPr>
                  <a:t>C</a:t>
                </a:r>
                <a:r>
                  <a:rPr lang="en-US" baseline="-25000" dirty="0">
                    <a:solidFill>
                      <a:srgbClr val="003399"/>
                    </a:solidFill>
                  </a:rPr>
                  <a:t> </a:t>
                </a:r>
                <a:r>
                  <a:rPr lang="en-US" dirty="0">
                    <a:solidFill>
                      <a:srgbClr val="003399"/>
                    </a:solidFill>
                  </a:rPr>
                  <a:t>is the carrier 	frequency </a:t>
                </a:r>
              </a:p>
              <a:p>
                <a:pPr marL="860425" indent="0">
                  <a:buNone/>
                </a:pPr>
                <a14:m>
                  <m:oMathPara xmlns:m="http://schemas.openxmlformats.org/officeDocument/2006/math">
                    <m:oMathParaPr>
                      <m:jc m:val="centerGroup"/>
                    </m:oMathParaPr>
                    <m:oMath xmlns:m="http://schemas.openxmlformats.org/officeDocument/2006/math">
                      <m:sSub>
                        <m:sSubPr>
                          <m:ctrlPr>
                            <a:rPr lang="en-US" i="1" smtClean="0">
                              <a:solidFill>
                                <a:srgbClr val="003399"/>
                              </a:solidFill>
                              <a:latin typeface="Cambria Math" panose="02040503050406030204" pitchFamily="18" charset="0"/>
                            </a:rPr>
                          </m:ctrlPr>
                        </m:sSubPr>
                        <m:e>
                          <m:r>
                            <a:rPr lang="en-US" b="0" i="1" smtClean="0">
                              <a:solidFill>
                                <a:srgbClr val="003399"/>
                              </a:solidFill>
                              <a:latin typeface="Cambria Math" panose="02040503050406030204" pitchFamily="18" charset="0"/>
                            </a:rPr>
                            <m:t>𝐾</m:t>
                          </m:r>
                        </m:e>
                        <m:sub>
                          <m:r>
                            <a:rPr lang="en-US" b="0" i="1" smtClean="0">
                              <a:solidFill>
                                <a:srgbClr val="003399"/>
                              </a:solidFill>
                              <a:latin typeface="Cambria Math" panose="02040503050406030204" pitchFamily="18" charset="0"/>
                            </a:rPr>
                            <m:t>𝑓</m:t>
                          </m:r>
                        </m:sub>
                      </m:sSub>
                      <m:r>
                        <a:rPr lang="en-US" b="0" i="1" smtClean="0">
                          <a:solidFill>
                            <a:srgbClr val="003399"/>
                          </a:solidFill>
                          <a:latin typeface="Cambria Math" panose="02040503050406030204" pitchFamily="18" charset="0"/>
                        </a:rPr>
                        <m:t>=</m:t>
                      </m:r>
                      <m:f>
                        <m:fPr>
                          <m:ctrlPr>
                            <a:rPr lang="en-US" i="1" smtClean="0">
                              <a:solidFill>
                                <a:srgbClr val="003399"/>
                              </a:solidFill>
                              <a:latin typeface="Cambria Math" panose="02040503050406030204" pitchFamily="18" charset="0"/>
                            </a:rPr>
                          </m:ctrlPr>
                        </m:fPr>
                        <m:num>
                          <m:r>
                            <a:rPr lang="en-US" i="1" smtClean="0">
                              <a:solidFill>
                                <a:srgbClr val="003399"/>
                              </a:solidFill>
                              <a:latin typeface="Cambria Math" panose="02040503050406030204" pitchFamily="18" charset="0"/>
                              <a:ea typeface="Cambria Math" panose="02040503050406030204" pitchFamily="18" charset="0"/>
                            </a:rPr>
                            <m:t>∆</m:t>
                          </m:r>
                          <m:r>
                            <a:rPr lang="en-US" b="0" i="1" smtClean="0">
                              <a:solidFill>
                                <a:srgbClr val="003399"/>
                              </a:solidFill>
                              <a:latin typeface="Cambria Math" panose="02040503050406030204" pitchFamily="18" charset="0"/>
                              <a:ea typeface="Cambria Math" panose="02040503050406030204" pitchFamily="18" charset="0"/>
                            </a:rPr>
                            <m:t>𝑓</m:t>
                          </m:r>
                        </m:num>
                        <m:den>
                          <m:sSub>
                            <m:sSubPr>
                              <m:ctrlPr>
                                <a:rPr lang="en-US" i="1" smtClean="0">
                                  <a:solidFill>
                                    <a:srgbClr val="003399"/>
                                  </a:solidFill>
                                  <a:latin typeface="Cambria Math" panose="02040503050406030204" pitchFamily="18" charset="0"/>
                                </a:rPr>
                              </m:ctrlPr>
                            </m:sSubPr>
                            <m:e>
                              <m:r>
                                <a:rPr lang="en-US" b="0" i="1" smtClean="0">
                                  <a:solidFill>
                                    <a:srgbClr val="003399"/>
                                  </a:solidFill>
                                  <a:latin typeface="Cambria Math" panose="02040503050406030204" pitchFamily="18" charset="0"/>
                                </a:rPr>
                                <m:t>𝐴</m:t>
                              </m:r>
                            </m:e>
                            <m:sub>
                              <m:r>
                                <a:rPr lang="en-US" b="0" i="1" smtClean="0">
                                  <a:solidFill>
                                    <a:srgbClr val="003399"/>
                                  </a:solidFill>
                                  <a:latin typeface="Cambria Math" panose="02040503050406030204" pitchFamily="18" charset="0"/>
                                </a:rPr>
                                <m:t>𝑚</m:t>
                              </m:r>
                            </m:sub>
                          </m:sSub>
                        </m:den>
                      </m:f>
                    </m:oMath>
                  </m:oMathPara>
                </a14:m>
                <a:endParaRPr lang="en-US" dirty="0">
                  <a:solidFill>
                    <a:srgbClr val="003399"/>
                  </a:solidFill>
                </a:endParaRPr>
              </a:p>
              <a:p>
                <a:pPr marL="1317625" indent="-457200"/>
                <a14:m>
                  <m:oMath xmlns:m="http://schemas.openxmlformats.org/officeDocument/2006/math">
                    <m:r>
                      <a:rPr lang="en-US" i="1">
                        <a:solidFill>
                          <a:srgbClr val="003399"/>
                        </a:solidFill>
                        <a:latin typeface="Cambria Math" panose="02040503050406030204" pitchFamily="18" charset="0"/>
                        <a:ea typeface="Cambria Math" panose="02040503050406030204" pitchFamily="18" charset="0"/>
                      </a:rPr>
                      <m:t>∆</m:t>
                    </m:r>
                    <m:r>
                      <a:rPr lang="en-US" i="1">
                        <a:solidFill>
                          <a:srgbClr val="003399"/>
                        </a:solidFill>
                        <a:latin typeface="Cambria Math" panose="02040503050406030204" pitchFamily="18" charset="0"/>
                        <a:ea typeface="Cambria Math" panose="02040503050406030204" pitchFamily="18" charset="0"/>
                      </a:rPr>
                      <m:t>𝑓</m:t>
                    </m:r>
                  </m:oMath>
                </a14:m>
                <a:r>
                  <a:rPr lang="en-US" dirty="0">
                    <a:solidFill>
                      <a:srgbClr val="003399"/>
                    </a:solidFill>
                  </a:rPr>
                  <a:t> is the frequency deviation</a:t>
                </a:r>
              </a:p>
              <a:p>
                <a:pPr marL="1317625" indent="-457200"/>
                <a:r>
                  <a:rPr lang="en-US" i="1" dirty="0">
                    <a:solidFill>
                      <a:srgbClr val="003399"/>
                    </a:solidFill>
                  </a:rPr>
                  <a:t>m(t)</a:t>
                </a:r>
                <a:r>
                  <a:rPr lang="en-US" dirty="0">
                    <a:solidFill>
                      <a:srgbClr val="003399"/>
                    </a:solidFill>
                  </a:rPr>
                  <a:t> is the modulating signal </a:t>
                </a:r>
              </a:p>
              <a:p>
                <a:pPr marL="1317625" indent="-457200"/>
                <a14:m>
                  <m:oMath xmlns:m="http://schemas.openxmlformats.org/officeDocument/2006/math">
                    <m:r>
                      <a:rPr lang="en-US" b="0" i="1" smtClean="0">
                        <a:solidFill>
                          <a:srgbClr val="003399"/>
                        </a:solidFill>
                        <a:latin typeface="Cambria Math"/>
                      </a:rPr>
                      <m:t>𝑚</m:t>
                    </m:r>
                    <m:d>
                      <m:dPr>
                        <m:ctrlPr>
                          <a:rPr lang="en-US" i="1">
                            <a:solidFill>
                              <a:srgbClr val="003399"/>
                            </a:solidFill>
                            <a:latin typeface="Cambria Math" panose="02040503050406030204" pitchFamily="18" charset="0"/>
                          </a:rPr>
                        </m:ctrlPr>
                      </m:dPr>
                      <m:e>
                        <m:r>
                          <a:rPr lang="en-US" b="0" i="1">
                            <a:solidFill>
                              <a:srgbClr val="003399"/>
                            </a:solidFill>
                            <a:latin typeface="Cambria Math"/>
                          </a:rPr>
                          <m:t>𝑡</m:t>
                        </m:r>
                      </m:e>
                    </m:d>
                    <m:r>
                      <a:rPr lang="en-US" b="0" i="1">
                        <a:solidFill>
                          <a:srgbClr val="003399"/>
                        </a:solidFill>
                        <a:latin typeface="Cambria Math"/>
                      </a:rPr>
                      <m:t>=</m:t>
                    </m:r>
                    <m:sSub>
                      <m:sSubPr>
                        <m:ctrlPr>
                          <a:rPr lang="en-US" i="1">
                            <a:solidFill>
                              <a:srgbClr val="003399"/>
                            </a:solidFill>
                            <a:latin typeface="Cambria Math" panose="02040503050406030204" pitchFamily="18" charset="0"/>
                          </a:rPr>
                        </m:ctrlPr>
                      </m:sSubPr>
                      <m:e>
                        <m:r>
                          <a:rPr lang="en-US" b="0" i="1">
                            <a:solidFill>
                              <a:srgbClr val="003399"/>
                            </a:solidFill>
                            <a:latin typeface="Cambria Math"/>
                          </a:rPr>
                          <m:t>𝐴</m:t>
                        </m:r>
                      </m:e>
                      <m:sub>
                        <m:r>
                          <a:rPr lang="en-US" b="0" i="1">
                            <a:solidFill>
                              <a:srgbClr val="003399"/>
                            </a:solidFill>
                            <a:latin typeface="Cambria Math"/>
                          </a:rPr>
                          <m:t>𝑚</m:t>
                        </m:r>
                      </m:sub>
                    </m:sSub>
                    <m:func>
                      <m:funcPr>
                        <m:ctrlPr>
                          <a:rPr lang="en-US" i="1">
                            <a:solidFill>
                              <a:srgbClr val="003399"/>
                            </a:solidFill>
                            <a:latin typeface="Cambria Math" panose="02040503050406030204" pitchFamily="18" charset="0"/>
                          </a:rPr>
                        </m:ctrlPr>
                      </m:funcPr>
                      <m:fName>
                        <m:r>
                          <a:rPr lang="en-US" b="0" i="1">
                            <a:solidFill>
                              <a:srgbClr val="003399"/>
                            </a:solidFill>
                            <a:latin typeface="Cambria Math"/>
                          </a:rPr>
                          <m:t>𝑐𝑜𝑠</m:t>
                        </m:r>
                      </m:fName>
                      <m:e>
                        <m:d>
                          <m:dPr>
                            <m:ctrlPr>
                              <a:rPr lang="en-US" i="1">
                                <a:solidFill>
                                  <a:srgbClr val="003399"/>
                                </a:solidFill>
                                <a:latin typeface="Cambria Math" panose="02040503050406030204" pitchFamily="18" charset="0"/>
                              </a:rPr>
                            </m:ctrlPr>
                          </m:dPr>
                          <m:e>
                            <m:r>
                              <a:rPr lang="en-US" b="0" i="1">
                                <a:solidFill>
                                  <a:srgbClr val="003399"/>
                                </a:solidFill>
                                <a:latin typeface="Cambria Math"/>
                              </a:rPr>
                              <m:t>2</m:t>
                            </m:r>
                            <m:r>
                              <a:rPr lang="en-US" b="0" i="1">
                                <a:solidFill>
                                  <a:srgbClr val="003399"/>
                                </a:solidFill>
                                <a:latin typeface="Cambria Math"/>
                              </a:rPr>
                              <m:t>𝜋</m:t>
                            </m:r>
                            <m:sSub>
                              <m:sSubPr>
                                <m:ctrlPr>
                                  <a:rPr lang="en-US" i="1">
                                    <a:solidFill>
                                      <a:srgbClr val="003399"/>
                                    </a:solidFill>
                                    <a:latin typeface="Cambria Math" panose="02040503050406030204" pitchFamily="18" charset="0"/>
                                  </a:rPr>
                                </m:ctrlPr>
                              </m:sSubPr>
                              <m:e>
                                <m:r>
                                  <a:rPr lang="en-US" b="0" i="1">
                                    <a:solidFill>
                                      <a:srgbClr val="003399"/>
                                    </a:solidFill>
                                    <a:latin typeface="Cambria Math"/>
                                  </a:rPr>
                                  <m:t>𝑓</m:t>
                                </m:r>
                              </m:e>
                              <m:sub>
                                <m:r>
                                  <a:rPr lang="en-US" b="0" i="1">
                                    <a:solidFill>
                                      <a:srgbClr val="003399"/>
                                    </a:solidFill>
                                    <a:latin typeface="Cambria Math"/>
                                  </a:rPr>
                                  <m:t>𝑚</m:t>
                                </m:r>
                              </m:sub>
                            </m:sSub>
                            <m:r>
                              <a:rPr lang="en-US" b="0" i="1">
                                <a:solidFill>
                                  <a:srgbClr val="003399"/>
                                </a:solidFill>
                                <a:latin typeface="Cambria Math"/>
                              </a:rPr>
                              <m:t>𝑡</m:t>
                            </m:r>
                          </m:e>
                        </m:d>
                      </m:e>
                    </m:func>
                  </m:oMath>
                </a14:m>
                <a:r>
                  <a:rPr lang="en-US" dirty="0"/>
                  <a:t> </a:t>
                </a:r>
              </a:p>
              <a:p>
                <a:pPr marL="1317625" indent="-457200"/>
                <a:r>
                  <a:rPr lang="en-US" i="1" dirty="0">
                    <a:solidFill>
                      <a:srgbClr val="003399"/>
                    </a:solidFill>
                  </a:rPr>
                  <a:t>V</a:t>
                </a:r>
                <a:r>
                  <a:rPr lang="en-US" i="1" baseline="-25000" dirty="0">
                    <a:solidFill>
                      <a:srgbClr val="003399"/>
                    </a:solidFill>
                  </a:rPr>
                  <a:t>FM</a:t>
                </a:r>
                <a:r>
                  <a:rPr lang="en-US" i="1" dirty="0">
                    <a:solidFill>
                      <a:srgbClr val="003399"/>
                    </a:solidFill>
                  </a:rPr>
                  <a:t> (t) = A</a:t>
                </a:r>
                <a:r>
                  <a:rPr lang="en-US" i="1" baseline="-25000" dirty="0">
                    <a:solidFill>
                      <a:srgbClr val="003399"/>
                    </a:solidFill>
                  </a:rPr>
                  <a:t>C </a:t>
                </a:r>
                <a:r>
                  <a:rPr lang="en-US" i="1" dirty="0">
                    <a:solidFill>
                      <a:srgbClr val="003399"/>
                    </a:solidFill>
                  </a:rPr>
                  <a:t>cos[ω</a:t>
                </a:r>
                <a:r>
                  <a:rPr lang="en-US" i="1" baseline="-25000" dirty="0">
                    <a:solidFill>
                      <a:srgbClr val="003399"/>
                    </a:solidFill>
                  </a:rPr>
                  <a:t>C</a:t>
                </a:r>
                <a:r>
                  <a:rPr lang="en-US" i="1" dirty="0">
                    <a:solidFill>
                      <a:srgbClr val="003399"/>
                    </a:solidFill>
                  </a:rPr>
                  <a:t>t + </a:t>
                </a:r>
                <a:r>
                  <a:rPr lang="el-GR" dirty="0">
                    <a:solidFill>
                      <a:srgbClr val="003399"/>
                    </a:solidFill>
                  </a:rPr>
                  <a:t>β</a:t>
                </a:r>
                <a:r>
                  <a:rPr lang="en-US" i="1" dirty="0">
                    <a:solidFill>
                      <a:srgbClr val="003399"/>
                    </a:solidFill>
                  </a:rPr>
                  <a:t>sin (2</a:t>
                </a:r>
                <a14:m>
                  <m:oMath xmlns:m="http://schemas.openxmlformats.org/officeDocument/2006/math">
                    <m:r>
                      <a:rPr lang="en-US" i="1">
                        <a:solidFill>
                          <a:srgbClr val="003399"/>
                        </a:solidFill>
                        <a:latin typeface="Cambria Math"/>
                        <a:ea typeface="Cambria Math"/>
                      </a:rPr>
                      <m:t>𝜋</m:t>
                    </m:r>
                  </m:oMath>
                </a14:m>
                <a:r>
                  <a:rPr lang="en-US" i="1" dirty="0">
                    <a:solidFill>
                      <a:srgbClr val="003399"/>
                    </a:solidFill>
                  </a:rPr>
                  <a:t>f</a:t>
                </a:r>
                <a:r>
                  <a:rPr lang="en-US" i="1" baseline="-25000" dirty="0">
                    <a:solidFill>
                      <a:srgbClr val="003399"/>
                    </a:solidFill>
                  </a:rPr>
                  <a:t>m</a:t>
                </a:r>
                <a:r>
                  <a:rPr lang="en-US" i="1" dirty="0">
                    <a:solidFill>
                      <a:srgbClr val="003399"/>
                    </a:solidFill>
                  </a:rPr>
                  <a:t>t</a:t>
                </a:r>
                <a:r>
                  <a:rPr lang="en-US" i="1">
                    <a:solidFill>
                      <a:srgbClr val="003399"/>
                    </a:solidFill>
                  </a:rPr>
                  <a:t>) ] </a:t>
                </a:r>
                <a:r>
                  <a:rPr lang="en-US" i="1" dirty="0">
                    <a:solidFill>
                      <a:srgbClr val="003399"/>
                    </a:solidFill>
                  </a:rPr>
                  <a:t>, </a:t>
                </a:r>
              </a:p>
              <a:p>
                <a:pPr marL="860425" indent="0" defTabSz="569913">
                  <a:buNone/>
                  <a:tabLst>
                    <a:tab pos="569913" algn="l"/>
                  </a:tabLst>
                </a:pPr>
                <a:r>
                  <a:rPr lang="en-US" i="1" dirty="0">
                    <a:solidFill>
                      <a:srgbClr val="003399"/>
                    </a:solidFill>
                  </a:rPr>
                  <a:t>		  where  the modulation index </a:t>
                </a:r>
                <a14:m>
                  <m:oMath xmlns:m="http://schemas.openxmlformats.org/officeDocument/2006/math">
                    <m:r>
                      <a:rPr lang="en-US" b="0" i="1" smtClean="0">
                        <a:solidFill>
                          <a:srgbClr val="003399"/>
                        </a:solidFill>
                        <a:latin typeface="Cambria Math"/>
                      </a:rPr>
                      <m:t>, </m:t>
                    </m:r>
                    <m:sSub>
                      <m:sSubPr>
                        <m:ctrlPr>
                          <a:rPr lang="en-US" i="1">
                            <a:solidFill>
                              <a:srgbClr val="003399"/>
                            </a:solidFill>
                            <a:latin typeface="Cambria Math" panose="02040503050406030204" pitchFamily="18" charset="0"/>
                          </a:rPr>
                        </m:ctrlPr>
                      </m:sSubPr>
                      <m:e>
                        <m:r>
                          <a:rPr lang="en-US" i="1">
                            <a:solidFill>
                              <a:srgbClr val="003399"/>
                            </a:solidFill>
                            <a:latin typeface="Cambria Math"/>
                          </a:rPr>
                          <m:t>𝑚</m:t>
                        </m:r>
                      </m:e>
                      <m:sub>
                        <m:r>
                          <a:rPr lang="en-US" i="1">
                            <a:solidFill>
                              <a:srgbClr val="003399"/>
                            </a:solidFill>
                            <a:latin typeface="Cambria Math"/>
                          </a:rPr>
                          <m:t>𝑓</m:t>
                        </m:r>
                      </m:sub>
                    </m:sSub>
                    <m:r>
                      <a:rPr lang="en-US" i="1">
                        <a:solidFill>
                          <a:srgbClr val="003399"/>
                        </a:solidFill>
                        <a:latin typeface="Cambria Math"/>
                      </a:rPr>
                      <m:t>=</m:t>
                    </m:r>
                    <m:r>
                      <a:rPr lang="en-US" i="1">
                        <a:solidFill>
                          <a:srgbClr val="003399"/>
                        </a:solidFill>
                        <a:latin typeface="Cambria Math"/>
                      </a:rPr>
                      <m:t>𝛽</m:t>
                    </m:r>
                    <m:r>
                      <a:rPr lang="en-US" i="1">
                        <a:solidFill>
                          <a:srgbClr val="003399"/>
                        </a:solidFill>
                        <a:latin typeface="Cambria Math"/>
                      </a:rPr>
                      <m:t>=</m:t>
                    </m:r>
                    <m:f>
                      <m:fPr>
                        <m:ctrlPr>
                          <a:rPr lang="en-US" i="1">
                            <a:solidFill>
                              <a:srgbClr val="003399"/>
                            </a:solidFill>
                            <a:latin typeface="Cambria Math" panose="02040503050406030204" pitchFamily="18" charset="0"/>
                          </a:rPr>
                        </m:ctrlPr>
                      </m:fPr>
                      <m:num>
                        <m:r>
                          <a:rPr lang="en-US" i="1">
                            <a:solidFill>
                              <a:srgbClr val="003399"/>
                            </a:solidFill>
                            <a:latin typeface="Cambria Math"/>
                          </a:rPr>
                          <m:t>∆</m:t>
                        </m:r>
                        <m:r>
                          <a:rPr lang="en-US" i="1">
                            <a:solidFill>
                              <a:srgbClr val="003399"/>
                            </a:solidFill>
                            <a:latin typeface="Cambria Math"/>
                          </a:rPr>
                          <m:t>𝑓</m:t>
                        </m:r>
                      </m:num>
                      <m:den>
                        <m:sSub>
                          <m:sSubPr>
                            <m:ctrlPr>
                              <a:rPr lang="en-US" i="1">
                                <a:solidFill>
                                  <a:srgbClr val="003399"/>
                                </a:solidFill>
                                <a:latin typeface="Cambria Math" panose="02040503050406030204" pitchFamily="18" charset="0"/>
                              </a:rPr>
                            </m:ctrlPr>
                          </m:sSubPr>
                          <m:e>
                            <m:r>
                              <a:rPr lang="en-US" i="1">
                                <a:solidFill>
                                  <a:srgbClr val="003399"/>
                                </a:solidFill>
                                <a:latin typeface="Cambria Math"/>
                              </a:rPr>
                              <m:t>𝑓</m:t>
                            </m:r>
                          </m:e>
                          <m:sub>
                            <m:r>
                              <a:rPr lang="en-US" i="1">
                                <a:solidFill>
                                  <a:srgbClr val="003399"/>
                                </a:solidFill>
                                <a:latin typeface="Cambria Math"/>
                              </a:rPr>
                              <m:t>𝑚</m:t>
                            </m:r>
                          </m:sub>
                        </m:sSub>
                      </m:den>
                    </m:f>
                    <m:r>
                      <a:rPr lang="en-US" i="1">
                        <a:solidFill>
                          <a:srgbClr val="003399"/>
                        </a:solidFill>
                        <a:latin typeface="Cambria Math"/>
                      </a:rPr>
                      <m:t> </m:t>
                    </m:r>
                  </m:oMath>
                </a14:m>
                <a:r>
                  <a:rPr lang="en-US" i="1" dirty="0">
                    <a:solidFill>
                      <a:srgbClr val="003399"/>
                    </a:solidFill>
                  </a:rPr>
                  <a:t> </a:t>
                </a:r>
                <a:r>
                  <a:rPr lang="en-US" dirty="0">
                    <a:solidFill>
                      <a:srgbClr val="003399"/>
                    </a:solidFill>
                  </a:rPr>
                  <a:t>   </a:t>
                </a:r>
              </a:p>
              <a:p>
                <a:pPr marL="0" indent="0">
                  <a:buNone/>
                </a:pPr>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idx="4294967295"/>
              </p:nvPr>
            </p:nvSpPr>
            <p:spPr>
              <a:xfrm>
                <a:off x="0" y="990600"/>
                <a:ext cx="8991600" cy="6021388"/>
              </a:xfrm>
              <a:prstGeom prst="rect">
                <a:avLst/>
              </a:prstGeom>
              <a:blipFill>
                <a:blip r:embed="rId3"/>
                <a:stretch>
                  <a:fillRect l="-1153" t="-1722"/>
                </a:stretch>
              </a:blipFill>
            </p:spPr>
            <p:txBody>
              <a:bodyPr/>
              <a:lstStyle/>
              <a:p>
                <a:r>
                  <a:rPr lang="en-IN">
                    <a:noFill/>
                  </a:rPr>
                  <a:t> </a:t>
                </a:r>
              </a:p>
            </p:txBody>
          </p:sp>
        </mc:Fallback>
      </mc:AlternateContent>
    </p:spTree>
    <p:extLst>
      <p:ext uri="{BB962C8B-B14F-4D97-AF65-F5344CB8AC3E}">
        <p14:creationId xmlns:p14="http://schemas.microsoft.com/office/powerpoint/2010/main" val="3551428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Frequency Modulation Contd.,</a:t>
            </a:r>
          </a:p>
        </p:txBody>
      </p:sp>
      <p:sp>
        <p:nvSpPr>
          <p:cNvPr id="3" name="Content Placeholder 2"/>
          <p:cNvSpPr>
            <a:spLocks noGrp="1"/>
          </p:cNvSpPr>
          <p:nvPr>
            <p:ph idx="1"/>
          </p:nvPr>
        </p:nvSpPr>
        <p:spPr>
          <a:xfrm>
            <a:off x="1981200" y="914401"/>
            <a:ext cx="8229600" cy="4525963"/>
          </a:xfrm>
        </p:spPr>
        <p:txBody>
          <a:bodyPr/>
          <a:lstStyle/>
          <a:p>
            <a:r>
              <a:rPr lang="en-US" b="1" dirty="0"/>
              <a:t>Spectrum of FM wave</a:t>
            </a:r>
          </a:p>
          <a:p>
            <a:pPr marL="0" lvl="1" indent="0">
              <a:buNone/>
            </a:pPr>
            <a:r>
              <a:rPr lang="en-US" sz="1800" i="1" dirty="0"/>
              <a:t>	</a:t>
            </a:r>
            <a:endParaRPr lang="en-US" b="1" i="1" dirty="0">
              <a:solidFill>
                <a:srgbClr val="003399"/>
              </a:solidFill>
            </a:endParaRPr>
          </a:p>
        </p:txBody>
      </p:sp>
      <p:sp>
        <p:nvSpPr>
          <p:cNvPr id="4" name="Slide Number Placeholder 3"/>
          <p:cNvSpPr>
            <a:spLocks noGrp="1"/>
          </p:cNvSpPr>
          <p:nvPr>
            <p:ph type="sldNum" sz="quarter" idx="12"/>
          </p:nvPr>
        </p:nvSpPr>
        <p:spPr/>
        <p:txBody>
          <a:bodyPr/>
          <a:lstStyle/>
          <a:p>
            <a:fld id="{7DB72B6B-351E-47F5-8A9F-408C781D2328}" type="slidenum">
              <a:rPr lang="en-US" smtClean="0"/>
              <a:t>6</a:t>
            </a:fld>
            <a:endParaRPr lang="en-US" dirty="0"/>
          </a:p>
        </p:txBody>
      </p:sp>
      <mc:AlternateContent xmlns:mc="http://schemas.openxmlformats.org/markup-compatibility/2006" xmlns:a14="http://schemas.microsoft.com/office/drawing/2010/main">
        <mc:Choice Requires="a14">
          <p:sp>
            <p:nvSpPr>
              <p:cNvPr id="6" name="Rectangle 5"/>
              <p:cNvSpPr/>
              <p:nvPr/>
            </p:nvSpPr>
            <p:spPr>
              <a:xfrm>
                <a:off x="2590800" y="5410201"/>
                <a:ext cx="5708166" cy="461665"/>
              </a:xfrm>
              <a:prstGeom prst="rect">
                <a:avLst/>
              </a:prstGeom>
            </p:spPr>
            <p:txBody>
              <a:bodyPr wrap="none">
                <a:spAutoFit/>
              </a:bodyPr>
              <a:lstStyle/>
              <a:p>
                <a:r>
                  <a:rPr lang="en-US" sz="2400" i="1" dirty="0">
                    <a:solidFill>
                      <a:srgbClr val="003399"/>
                    </a:solidFill>
                  </a:rPr>
                  <a:t>By Carson’s rule</a:t>
                </a:r>
                <a:r>
                  <a:rPr lang="en-US" sz="2400" dirty="0">
                    <a:solidFill>
                      <a:srgbClr val="003399"/>
                    </a:solidFill>
                  </a:rPr>
                  <a:t>,</a:t>
                </a:r>
                <a14:m>
                  <m:oMath xmlns:m="http://schemas.openxmlformats.org/officeDocument/2006/math">
                    <m:r>
                      <a:rPr lang="en-US" sz="2400" i="1">
                        <a:solidFill>
                          <a:srgbClr val="003399"/>
                        </a:solidFill>
                        <a:latin typeface="Cambria Math"/>
                      </a:rPr>
                      <m:t>𝐵𝑎𝑛𝑑𝑤𝑖𝑑𝑡h</m:t>
                    </m:r>
                    <m:r>
                      <a:rPr lang="en-US" sz="2400" i="1">
                        <a:solidFill>
                          <a:srgbClr val="003399"/>
                        </a:solidFill>
                        <a:latin typeface="Cambria Math"/>
                      </a:rPr>
                      <m:t>≈2</m:t>
                    </m:r>
                    <m:d>
                      <m:dPr>
                        <m:ctrlPr>
                          <a:rPr lang="en-US" sz="2400" i="1">
                            <a:solidFill>
                              <a:srgbClr val="003399"/>
                            </a:solidFill>
                            <a:latin typeface="Cambria Math" panose="02040503050406030204" pitchFamily="18" charset="0"/>
                          </a:rPr>
                        </m:ctrlPr>
                      </m:dPr>
                      <m:e>
                        <m:r>
                          <a:rPr lang="en-US" sz="2400" i="1">
                            <a:solidFill>
                              <a:srgbClr val="003399"/>
                            </a:solidFill>
                            <a:latin typeface="Cambria Math"/>
                          </a:rPr>
                          <m:t>∆</m:t>
                        </m:r>
                        <m:r>
                          <a:rPr lang="en-US" sz="2400" i="1">
                            <a:solidFill>
                              <a:srgbClr val="003399"/>
                            </a:solidFill>
                            <a:latin typeface="Cambria Math"/>
                          </a:rPr>
                          <m:t>𝑓</m:t>
                        </m:r>
                        <m:r>
                          <a:rPr lang="en-US" sz="2400" i="1">
                            <a:solidFill>
                              <a:srgbClr val="003399"/>
                            </a:solidFill>
                            <a:latin typeface="Cambria Math"/>
                          </a:rPr>
                          <m:t>+</m:t>
                        </m:r>
                        <m:sSub>
                          <m:sSubPr>
                            <m:ctrlPr>
                              <a:rPr lang="en-US" sz="2400" i="1">
                                <a:solidFill>
                                  <a:srgbClr val="003399"/>
                                </a:solidFill>
                                <a:latin typeface="Cambria Math" panose="02040503050406030204" pitchFamily="18" charset="0"/>
                              </a:rPr>
                            </m:ctrlPr>
                          </m:sSubPr>
                          <m:e>
                            <m:r>
                              <a:rPr lang="en-US" sz="2400" i="1">
                                <a:solidFill>
                                  <a:srgbClr val="003399"/>
                                </a:solidFill>
                                <a:latin typeface="Cambria Math"/>
                              </a:rPr>
                              <m:t>𝑓</m:t>
                            </m:r>
                          </m:e>
                          <m:sub>
                            <m:r>
                              <a:rPr lang="en-US" sz="2400" i="1">
                                <a:solidFill>
                                  <a:srgbClr val="003399"/>
                                </a:solidFill>
                                <a:latin typeface="Cambria Math"/>
                              </a:rPr>
                              <m:t>𝑚</m:t>
                            </m:r>
                          </m:sub>
                        </m:sSub>
                      </m:e>
                    </m:d>
                    <m:r>
                      <a:rPr lang="en-US" sz="2400" b="1" i="1">
                        <a:solidFill>
                          <a:srgbClr val="003399"/>
                        </a:solidFill>
                        <a:latin typeface="Cambria Math"/>
                      </a:rPr>
                      <m:t> </m:t>
                    </m:r>
                  </m:oMath>
                </a14:m>
                <a:endParaRPr lang="en-US" sz="2400" dirty="0"/>
              </a:p>
            </p:txBody>
          </p:sp>
        </mc:Choice>
        <mc:Fallback xmlns="">
          <p:sp>
            <p:nvSpPr>
              <p:cNvPr id="6" name="Rectangle 5"/>
              <p:cNvSpPr>
                <a:spLocks noRot="1" noChangeAspect="1" noMove="1" noResize="1" noEditPoints="1" noAdjustHandles="1" noChangeArrowheads="1" noChangeShapeType="1" noTextEdit="1"/>
              </p:cNvSpPr>
              <p:nvPr/>
            </p:nvSpPr>
            <p:spPr>
              <a:xfrm>
                <a:off x="2590800" y="5410201"/>
                <a:ext cx="5708166" cy="461665"/>
              </a:xfrm>
              <a:prstGeom prst="rect">
                <a:avLst/>
              </a:prstGeom>
              <a:blipFill>
                <a:blip r:embed="rId5"/>
                <a:stretch>
                  <a:fillRect l="-1603" t="-10667" b="-29333"/>
                </a:stretch>
              </a:blipFill>
            </p:spPr>
            <p:txBody>
              <a:bodyPr/>
              <a:lstStyle/>
              <a:p>
                <a:r>
                  <a:rPr lang="en-IN">
                    <a:noFill/>
                  </a:rPr>
                  <a:t> </a:t>
                </a:r>
              </a:p>
            </p:txBody>
          </p:sp>
        </mc:Fallback>
      </mc:AlternateContent>
    </p:spTree>
    <p:extLst>
      <p:ext uri="{BB962C8B-B14F-4D97-AF65-F5344CB8AC3E}">
        <p14:creationId xmlns:p14="http://schemas.microsoft.com/office/powerpoint/2010/main" val="3790278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odifiedby xmlns="803c8e6e-8136-4d7d-af1c-024f8e6687c9">
      <UserInfo>
        <DisplayName/>
        <AccountId xsi:nil="true"/>
        <AccountType/>
      </UserInfo>
    </Modifiedby>
    <lcf76f155ced4ddcb4097134ff3c332f xmlns="803c8e6e-8136-4d7d-af1c-024f8e6687c9">
      <Terms xmlns="http://schemas.microsoft.com/office/infopath/2007/PartnerControls"/>
    </lcf76f155ced4ddcb4097134ff3c332f>
    <TaxCatchAll xmlns="6464b784-94fc-4d5d-8912-f9bf3537367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93ACEB14D7C914C9A66454C530220F9" ma:contentTypeVersion="16" ma:contentTypeDescription="Create a new document." ma:contentTypeScope="" ma:versionID="9fb385c8b5795119783711c503c667ec">
  <xsd:schema xmlns:xsd="http://www.w3.org/2001/XMLSchema" xmlns:xs="http://www.w3.org/2001/XMLSchema" xmlns:p="http://schemas.microsoft.com/office/2006/metadata/properties" xmlns:ns2="803c8e6e-8136-4d7d-af1c-024f8e6687c9" xmlns:ns3="6464b784-94fc-4d5d-8912-f9bf35373677" targetNamespace="http://schemas.microsoft.com/office/2006/metadata/properties" ma:root="true" ma:fieldsID="3e1a8678d2ebc7280d1a30e07dc0f506" ns2:_="" ns3:_="">
    <xsd:import namespace="803c8e6e-8136-4d7d-af1c-024f8e6687c9"/>
    <xsd:import namespace="6464b784-94fc-4d5d-8912-f9bf353736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LengthInSeconds" minOccurs="0"/>
                <xsd:element ref="ns2:MediaServiceDateTaken" minOccurs="0"/>
                <xsd:element ref="ns3:SharedWithUsers" minOccurs="0"/>
                <xsd:element ref="ns3:SharedWithDetails" minOccurs="0"/>
                <xsd:element ref="ns2:Modifiedby"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3c8e6e-8136-4d7d-af1c-024f8e6687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element name="Modifiedby" ma:index="20" nillable="true" ma:displayName="Modified by" ma:format="Dropdown" ma:list="UserInfo" ma:SharePointGroup="0" ma:internalName="Modifiedby">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464b784-94fc-4d5d-8912-f9bf3537367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0e379b9-577f-4df9-8fd5-5ffd8b75bf6a}" ma:internalName="TaxCatchAll" ma:showField="CatchAllData" ma:web="6464b784-94fc-4d5d-8912-f9bf353736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26FA672-1E80-4795-B44B-EB8B831B1C0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4C48608-8239-4DCE-9090-FCF7A40E4D58}">
  <ds:schemaRefs>
    <ds:schemaRef ds:uri="http://schemas.microsoft.com/sharepoint/v3/contenttype/forms"/>
  </ds:schemaRefs>
</ds:datastoreItem>
</file>

<file path=customXml/itemProps3.xml><?xml version="1.0" encoding="utf-8"?>
<ds:datastoreItem xmlns:ds="http://schemas.openxmlformats.org/officeDocument/2006/customXml" ds:itemID="{9FD7A7A7-9E60-4FC9-A455-E13EC3CB80AE}"/>
</file>

<file path=docProps/app.xml><?xml version="1.0" encoding="utf-8"?>
<Properties xmlns="http://schemas.openxmlformats.org/officeDocument/2006/extended-properties" xmlns:vt="http://schemas.openxmlformats.org/officeDocument/2006/docPropsVTypes">
  <TotalTime>598</TotalTime>
  <Words>479</Words>
  <Application>Microsoft Office PowerPoint</Application>
  <PresentationFormat>Widescreen</PresentationFormat>
  <Paragraphs>61</Paragraphs>
  <Slides>6</Slides>
  <Notes>4</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 Part - III   Principles of Electronic Communication </vt:lpstr>
      <vt:lpstr>  Frequency Modulation </vt:lpstr>
      <vt:lpstr>Frequency Modulation</vt:lpstr>
      <vt:lpstr>PowerPoint Presentation</vt:lpstr>
      <vt:lpstr>PowerPoint Presentation</vt:lpstr>
      <vt:lpstr>Frequency Modulation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Suhas K [MAHE-MIT]</dc:creator>
  <cp:lastModifiedBy>Yashwanth N [MAHE-MIT]</cp:lastModifiedBy>
  <cp:revision>108</cp:revision>
  <dcterms:created xsi:type="dcterms:W3CDTF">2020-10-21T13:34:50Z</dcterms:created>
  <dcterms:modified xsi:type="dcterms:W3CDTF">2022-02-05T03:30:50Z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0x010100C93ACEB14D7C914C9A66454C530220F9</vt:lpwstr>
  </property>
</Properties>
</file>