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99" r:id="rId2"/>
    <p:sldId id="300" r:id="rId3"/>
    <p:sldId id="281" r:id="rId4"/>
    <p:sldId id="275" r:id="rId5"/>
    <p:sldId id="301" r:id="rId6"/>
    <p:sldId id="294" r:id="rId7"/>
    <p:sldId id="263" r:id="rId8"/>
    <p:sldId id="284" r:id="rId9"/>
    <p:sldId id="287" r:id="rId10"/>
    <p:sldId id="302" r:id="rId11"/>
    <p:sldId id="268" r:id="rId12"/>
    <p:sldId id="269" r:id="rId13"/>
    <p:sldId id="270" r:id="rId14"/>
    <p:sldId id="297" r:id="rId15"/>
    <p:sldId id="289" r:id="rId16"/>
    <p:sldId id="261" r:id="rId17"/>
    <p:sldId id="262" r:id="rId18"/>
    <p:sldId id="303" r:id="rId19"/>
    <p:sldId id="264" r:id="rId20"/>
    <p:sldId id="265" r:id="rId21"/>
    <p:sldId id="266" r:id="rId22"/>
    <p:sldId id="267" r:id="rId23"/>
    <p:sldId id="283" r:id="rId24"/>
    <p:sldId id="293" r:id="rId25"/>
    <p:sldId id="291"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000"/>
    <a:srgbClr val="003399"/>
    <a:srgbClr val="286F80"/>
    <a:srgbClr val="CD641E"/>
    <a:srgbClr val="CD6400"/>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93250" autoAdjust="0"/>
  </p:normalViewPr>
  <p:slideViewPr>
    <p:cSldViewPr>
      <p:cViewPr>
        <p:scale>
          <a:sx n="71" d="100"/>
          <a:sy n="71" d="100"/>
        </p:scale>
        <p:origin x="-142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E91341-2C4C-4EBF-BE62-CBF034DBC244}" type="datetimeFigureOut">
              <a:rPr lang="en-US" smtClean="0"/>
              <a:t>7/31/2014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97D368-A71D-4778-BD77-69447F17EC27}" type="slidenum">
              <a:rPr lang="en-US" smtClean="0"/>
              <a:t>‹#›</a:t>
            </a:fld>
            <a:endParaRPr lang="en-US"/>
          </a:p>
        </p:txBody>
      </p:sp>
    </p:spTree>
    <p:extLst>
      <p:ext uri="{BB962C8B-B14F-4D97-AF65-F5344CB8AC3E}">
        <p14:creationId xmlns:p14="http://schemas.microsoft.com/office/powerpoint/2010/main" val="1743058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7/31/2014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7</a:t>
            </a:fld>
            <a:endParaRPr lang="en-US"/>
          </a:p>
        </p:txBody>
      </p:sp>
    </p:spTree>
    <p:extLst>
      <p:ext uri="{BB962C8B-B14F-4D97-AF65-F5344CB8AC3E}">
        <p14:creationId xmlns:p14="http://schemas.microsoft.com/office/powerpoint/2010/main" val="3800744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kern="1200" dirty="0" smtClean="0">
                <a:solidFill>
                  <a:schemeClr val="tx1"/>
                </a:solidFill>
                <a:effectLst/>
                <a:latin typeface="+mn-lt"/>
                <a:ea typeface="+mn-ea"/>
                <a:cs typeface="+mn-cs"/>
              </a:rPr>
              <a:t>Frequency Shift Keying (FSK)</a:t>
            </a:r>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Here the frequency of the sinusoidal carrier is changed in accordance with the binary information. </a:t>
            </a:r>
            <a:r>
              <a:rPr lang="en-IN" sz="1200" kern="1200" baseline="0" dirty="0" smtClean="0">
                <a:solidFill>
                  <a:schemeClr val="tx1"/>
                </a:solidFill>
                <a:effectLst/>
                <a:latin typeface="+mn-lt"/>
                <a:ea typeface="+mn-ea"/>
                <a:cs typeface="+mn-cs"/>
              </a:rPr>
              <a:t> ie., </a:t>
            </a:r>
            <a:r>
              <a:rPr lang="en-IN" sz="1200" kern="1200" dirty="0" smtClean="0">
                <a:solidFill>
                  <a:schemeClr val="tx1"/>
                </a:solidFill>
                <a:effectLst/>
                <a:latin typeface="+mn-lt"/>
                <a:ea typeface="+mn-ea"/>
                <a:cs typeface="+mn-cs"/>
              </a:rPr>
              <a:t>one particular frequency for bit</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1 and another frequency for </a:t>
            </a:r>
          </a:p>
          <a:p>
            <a:r>
              <a:rPr lang="en-IN" sz="1200" kern="1200" dirty="0" smtClean="0">
                <a:solidFill>
                  <a:schemeClr val="tx1"/>
                </a:solidFill>
                <a:effectLst/>
                <a:latin typeface="+mn-lt"/>
                <a:ea typeface="+mn-ea"/>
                <a:cs typeface="+mn-cs"/>
              </a:rPr>
              <a:t>bit 0. </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21</a:t>
            </a:fld>
            <a:endParaRPr lang="en-US"/>
          </a:p>
        </p:txBody>
      </p:sp>
    </p:spTree>
    <p:extLst>
      <p:ext uri="{BB962C8B-B14F-4D97-AF65-F5344CB8AC3E}">
        <p14:creationId xmlns:p14="http://schemas.microsoft.com/office/powerpoint/2010/main" val="135698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kern="1200" dirty="0" smtClean="0">
                <a:solidFill>
                  <a:schemeClr val="tx1"/>
                </a:solidFill>
                <a:effectLst/>
                <a:latin typeface="+mn-lt"/>
                <a:ea typeface="+mn-ea"/>
                <a:cs typeface="+mn-cs"/>
              </a:rPr>
              <a:t>Phase Shift Keying (PSK)</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Here the phase of the sinusoidal carrier is changed in accordance with the binary information. Phase in this context is the starting angle at which the sinusoid starts. To transmit 0, we shift the phase of the sinusoidal carrier  by 180</a:t>
            </a:r>
            <a:r>
              <a:rPr lang="en-IN" sz="1200" kern="1200" baseline="30000" dirty="0" smtClean="0">
                <a:solidFill>
                  <a:schemeClr val="tx1"/>
                </a:solidFill>
                <a:effectLst/>
                <a:latin typeface="+mn-lt"/>
                <a:ea typeface="+mn-ea"/>
                <a:cs typeface="+mn-cs"/>
              </a:rPr>
              <a:t>o</a:t>
            </a:r>
            <a:r>
              <a:rPr lang="en-IN"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22</a:t>
            </a:fld>
            <a:endParaRPr lang="en-US"/>
          </a:p>
        </p:txBody>
      </p:sp>
    </p:spTree>
    <p:extLst>
      <p:ext uri="{BB962C8B-B14F-4D97-AF65-F5344CB8AC3E}">
        <p14:creationId xmlns:p14="http://schemas.microsoft.com/office/powerpoint/2010/main" val="36372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42963" lvl="1" indent="-457200">
              <a:buFont typeface="Wingdings" pitchFamily="2" charset="2"/>
              <a:buChar char="§"/>
            </a:pPr>
            <a:r>
              <a:rPr lang="en-US" sz="3600" b="1" i="1" dirty="0" smtClean="0">
                <a:solidFill>
                  <a:schemeClr val="tx1"/>
                </a:solidFill>
              </a:rPr>
              <a:t>Simplex</a:t>
            </a:r>
            <a:r>
              <a:rPr lang="en-US" i="1" dirty="0" smtClean="0"/>
              <a:t>	</a:t>
            </a:r>
          </a:p>
          <a:p>
            <a:pPr marL="728663" lvl="1" indent="-342900">
              <a:buFont typeface="Arial" pitchFamily="34" charset="0"/>
              <a:buChar char="•"/>
            </a:pPr>
            <a:r>
              <a:rPr lang="en-US" sz="2000" b="0" i="0" dirty="0" smtClean="0"/>
              <a:t>AM and FM broadcasting</a:t>
            </a:r>
          </a:p>
          <a:p>
            <a:pPr marL="728663" lvl="1" indent="-342900">
              <a:buFont typeface="Arial" pitchFamily="34" charset="0"/>
              <a:buChar char="•"/>
            </a:pPr>
            <a:r>
              <a:rPr lang="en-US" sz="2000" b="0" i="0" dirty="0" smtClean="0"/>
              <a:t>Digital radio</a:t>
            </a:r>
          </a:p>
          <a:p>
            <a:pPr marL="728663" lvl="1" indent="-342900">
              <a:buFont typeface="Arial" pitchFamily="34" charset="0"/>
              <a:buChar char="•"/>
            </a:pPr>
            <a:r>
              <a:rPr lang="en-US" sz="2000" b="0" i="0" dirty="0" smtClean="0"/>
              <a:t>TV broadcasting</a:t>
            </a:r>
          </a:p>
          <a:p>
            <a:pPr marL="728663" lvl="1" indent="-342900">
              <a:buFont typeface="Arial" pitchFamily="34" charset="0"/>
              <a:buChar char="•"/>
            </a:pPr>
            <a:r>
              <a:rPr lang="en-US" sz="2000" b="0" i="0" dirty="0" smtClean="0"/>
              <a:t>Digital television (DTV)</a:t>
            </a:r>
          </a:p>
          <a:p>
            <a:pPr marL="728663" lvl="1" indent="-342900">
              <a:buFont typeface="Arial" pitchFamily="34" charset="0"/>
              <a:buChar char="•"/>
            </a:pPr>
            <a:r>
              <a:rPr lang="en-US" sz="2000" b="0" i="0" dirty="0" smtClean="0"/>
              <a:t>Cable television</a:t>
            </a:r>
          </a:p>
          <a:p>
            <a:pPr marL="728663" lvl="1" indent="-342900">
              <a:buFont typeface="Arial" pitchFamily="34" charset="0"/>
              <a:buChar char="•"/>
            </a:pPr>
            <a:r>
              <a:rPr lang="en-US" sz="2000" b="0" i="0" dirty="0" smtClean="0"/>
              <a:t>Facsimile</a:t>
            </a:r>
          </a:p>
          <a:p>
            <a:pPr marL="728663" lvl="1" indent="-342900">
              <a:buFont typeface="Arial" pitchFamily="34" charset="0"/>
              <a:buChar char="•"/>
            </a:pPr>
            <a:r>
              <a:rPr lang="en-US" sz="2000" b="0" i="0" dirty="0" smtClean="0"/>
              <a:t>Wireless remote control</a:t>
            </a:r>
          </a:p>
          <a:p>
            <a:pPr marL="785813" lvl="1" indent="-400050">
              <a:buFont typeface="Arial" pitchFamily="34" charset="0"/>
              <a:buChar char="•"/>
            </a:pPr>
            <a:r>
              <a:rPr lang="en-US" sz="2000" b="0" i="0" dirty="0" smtClean="0"/>
              <a:t>Paging services</a:t>
            </a:r>
          </a:p>
          <a:p>
            <a:pPr marL="785813" lvl="1" indent="-400050">
              <a:buFont typeface="Arial" pitchFamily="34" charset="0"/>
              <a:buChar char="•"/>
            </a:pPr>
            <a:r>
              <a:rPr lang="en-US" sz="2000" b="0" i="0" dirty="0" smtClean="0"/>
              <a:t>Navigation and direction-finding services</a:t>
            </a:r>
          </a:p>
          <a:p>
            <a:pPr marL="785813" lvl="1" indent="-400050">
              <a:buFont typeface="Arial" pitchFamily="34" charset="0"/>
              <a:buChar char="•"/>
            </a:pPr>
            <a:r>
              <a:rPr lang="en-US" sz="2000" b="0" i="0" dirty="0" smtClean="0"/>
              <a:t>Telemetry</a:t>
            </a:r>
          </a:p>
          <a:p>
            <a:pPr marL="785813" lvl="1" indent="-400050">
              <a:buFont typeface="Arial" pitchFamily="34" charset="0"/>
              <a:buChar char="•"/>
            </a:pPr>
            <a:r>
              <a:rPr lang="en-US" sz="2000" b="0" i="0" dirty="0" smtClean="0"/>
              <a:t>Radio astronomy</a:t>
            </a:r>
          </a:p>
          <a:p>
            <a:pPr marL="785813" lvl="1" indent="-400050">
              <a:buFont typeface="Arial" pitchFamily="34" charset="0"/>
              <a:buChar char="•"/>
            </a:pPr>
            <a:r>
              <a:rPr lang="en-US" sz="2000" b="0" i="0" dirty="0" smtClean="0"/>
              <a:t>Surveillance</a:t>
            </a:r>
          </a:p>
          <a:p>
            <a:pPr marL="785813" lvl="1" indent="-400050">
              <a:buFont typeface="Arial" pitchFamily="34" charset="0"/>
              <a:buChar char="•"/>
            </a:pPr>
            <a:r>
              <a:rPr lang="en-US" sz="2000" b="0" i="0" dirty="0" smtClean="0"/>
              <a:t>Music services</a:t>
            </a:r>
          </a:p>
          <a:p>
            <a:pPr marL="785813" lvl="1" indent="-400050">
              <a:buFont typeface="Arial" pitchFamily="34" charset="0"/>
              <a:buChar char="•"/>
            </a:pPr>
            <a:r>
              <a:rPr lang="en-US" sz="2000" b="0" i="0" dirty="0" smtClean="0"/>
              <a:t>Internet radio and video</a:t>
            </a:r>
          </a:p>
          <a:p>
            <a:pPr marL="457200" indent="-457200">
              <a:lnSpc>
                <a:spcPct val="80000"/>
              </a:lnSpc>
              <a:buFont typeface="Wingdings" pitchFamily="2" charset="2"/>
              <a:buChar char="§"/>
            </a:pPr>
            <a:r>
              <a:rPr lang="en-US" sz="3000" b="1" i="1" dirty="0" smtClean="0"/>
              <a:t>Duplex</a:t>
            </a:r>
          </a:p>
          <a:p>
            <a:pPr marL="858838" lvl="1" indent="-461963">
              <a:lnSpc>
                <a:spcPct val="80000"/>
              </a:lnSpc>
            </a:pPr>
            <a:r>
              <a:rPr lang="en-US" sz="2500" i="0" dirty="0" smtClean="0"/>
              <a:t>Telephones</a:t>
            </a:r>
          </a:p>
          <a:p>
            <a:pPr marL="858838" lvl="1" indent="-461963">
              <a:lnSpc>
                <a:spcPct val="80000"/>
              </a:lnSpc>
            </a:pPr>
            <a:r>
              <a:rPr lang="en-US" sz="2500" i="0" dirty="0" smtClean="0"/>
              <a:t>Two-way radio</a:t>
            </a:r>
          </a:p>
          <a:p>
            <a:pPr marL="858838" lvl="1" indent="-461963">
              <a:lnSpc>
                <a:spcPct val="80000"/>
              </a:lnSpc>
            </a:pPr>
            <a:r>
              <a:rPr lang="en-US" sz="2500" i="0" dirty="0" smtClean="0"/>
              <a:t>Radar</a:t>
            </a:r>
          </a:p>
          <a:p>
            <a:pPr marL="858838" lvl="1" indent="-461963">
              <a:lnSpc>
                <a:spcPct val="80000"/>
              </a:lnSpc>
            </a:pPr>
            <a:r>
              <a:rPr lang="en-US" sz="2500" i="0" dirty="0" smtClean="0"/>
              <a:t>Sonar</a:t>
            </a:r>
          </a:p>
          <a:p>
            <a:pPr marL="858838" lvl="1" indent="-461963">
              <a:lnSpc>
                <a:spcPct val="80000"/>
              </a:lnSpc>
            </a:pPr>
            <a:r>
              <a:rPr lang="en-US" sz="2500" i="0" dirty="0" smtClean="0"/>
              <a:t>Amateur radio</a:t>
            </a:r>
          </a:p>
          <a:p>
            <a:pPr marL="858838" lvl="1" indent="-461963">
              <a:lnSpc>
                <a:spcPct val="80000"/>
              </a:lnSpc>
            </a:pPr>
            <a:r>
              <a:rPr lang="en-US" sz="2500" i="0" dirty="0" smtClean="0"/>
              <a:t>Citizens radio</a:t>
            </a:r>
          </a:p>
          <a:p>
            <a:pPr marL="823913" lvl="1" indent="-438150"/>
            <a:r>
              <a:rPr lang="en-US" sz="2500" i="0" dirty="0" smtClean="0"/>
              <a:t>Family Radio service</a:t>
            </a:r>
          </a:p>
          <a:p>
            <a:pPr marL="823913" lvl="1" indent="-438150"/>
            <a:r>
              <a:rPr lang="en-US" sz="2500" i="0" dirty="0" smtClean="0"/>
              <a:t>The Internet</a:t>
            </a:r>
          </a:p>
          <a:p>
            <a:pPr marL="823913" lvl="1" indent="-438150"/>
            <a:r>
              <a:rPr lang="en-US" sz="2500" i="0" dirty="0" smtClean="0"/>
              <a:t>Wide-area networks (WANs)</a:t>
            </a:r>
          </a:p>
          <a:p>
            <a:pPr marL="823913" lvl="1" indent="-438150"/>
            <a:r>
              <a:rPr lang="en-US" sz="2500" i="0" dirty="0" smtClean="0"/>
              <a:t>Metropolitan-area networks (MANs)</a:t>
            </a:r>
          </a:p>
          <a:p>
            <a:pPr marL="823913" lvl="1" indent="-438150"/>
            <a:r>
              <a:rPr lang="en-US" sz="2500" i="0" dirty="0" smtClean="0"/>
              <a:t>Local area networks (LANs)</a:t>
            </a:r>
            <a:endParaRPr lang="en-US" sz="2300" i="0" dirty="0" smtClean="0"/>
          </a:p>
          <a:p>
            <a:pPr marL="785813" lvl="1" indent="-400050">
              <a:buFont typeface="Arial" pitchFamily="34" charset="0"/>
              <a:buChar char="•"/>
            </a:pPr>
            <a:endParaRPr lang="en-US" sz="2000" b="0" i="0" dirty="0" smtClean="0"/>
          </a:p>
          <a:p>
            <a:pPr marL="342900" indent="-342900">
              <a:buFont typeface="Arial" pitchFamily="34" charset="0"/>
              <a:buChar char="•"/>
            </a:pPr>
            <a:endParaRPr lang="en-US" sz="2000" b="0" i="0" dirty="0"/>
          </a:p>
        </p:txBody>
      </p:sp>
      <p:sp>
        <p:nvSpPr>
          <p:cNvPr id="4" name="Slide Number Placeholder 3"/>
          <p:cNvSpPr>
            <a:spLocks noGrp="1"/>
          </p:cNvSpPr>
          <p:nvPr>
            <p:ph type="sldNum" sz="quarter" idx="10"/>
          </p:nvPr>
        </p:nvSpPr>
        <p:spPr/>
        <p:txBody>
          <a:bodyPr/>
          <a:lstStyle/>
          <a:p>
            <a:fld id="{68A75D01-23B7-41E6-A0E8-AA1EABC519ED}" type="slidenum">
              <a:rPr lang="en-US" smtClean="0"/>
              <a:t>26</a:t>
            </a:fld>
            <a:endParaRPr lang="en-US"/>
          </a:p>
        </p:txBody>
      </p:sp>
    </p:spTree>
    <p:extLst>
      <p:ext uri="{BB962C8B-B14F-4D97-AF65-F5344CB8AC3E}">
        <p14:creationId xmlns:p14="http://schemas.microsoft.com/office/powerpoint/2010/main" val="206101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Aliasing in sampling</a:t>
            </a:r>
          </a:p>
          <a:p>
            <a:pPr marL="171450" indent="-171450">
              <a:buFont typeface="Arial" pitchFamily="34" charset="0"/>
              <a:buChar char="•"/>
            </a:pPr>
            <a:r>
              <a:rPr lang="en-US" sz="1200" kern="1200" dirty="0" smtClean="0">
                <a:solidFill>
                  <a:schemeClr val="tx1"/>
                </a:solidFill>
                <a:effectLst/>
                <a:latin typeface="+mn-lt"/>
                <a:ea typeface="+mn-ea"/>
                <a:cs typeface="+mn-cs"/>
              </a:rPr>
              <a:t>Due to being sampled at an insufficient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frequency, the signal takes on a different persona or a false presentation.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sampling of a composite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signal composed of many frequency components, the Nyquist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sampling rate needed to avoid aliasing is just twice the highest frequency component</a:t>
            </a:r>
            <a:r>
              <a:rPr lang="en-US" sz="1200" kern="1200" baseline="0" dirty="0" smtClean="0">
                <a:solidFill>
                  <a:schemeClr val="tx1"/>
                </a:solidFill>
                <a:effectLst/>
                <a:latin typeface="+mn-lt"/>
                <a:ea typeface="+mn-ea"/>
                <a:cs typeface="+mn-cs"/>
              </a:rPr>
              <a:t> present in the composite signal</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For ex, if</a:t>
            </a:r>
            <a:r>
              <a:rPr lang="en-US" sz="1200" kern="1200" baseline="0" dirty="0" smtClean="0">
                <a:solidFill>
                  <a:schemeClr val="tx1"/>
                </a:solidFill>
                <a:effectLst/>
                <a:latin typeface="+mn-lt"/>
                <a:ea typeface="+mn-ea"/>
                <a:cs typeface="+mn-cs"/>
              </a:rPr>
              <a:t> a composite signal </a:t>
            </a:r>
            <a:r>
              <a:rPr lang="en-US" sz="1200" kern="1200" dirty="0" smtClean="0">
                <a:solidFill>
                  <a:schemeClr val="tx1"/>
                </a:solidFill>
                <a:effectLst/>
                <a:latin typeface="+mn-lt"/>
                <a:ea typeface="+mn-ea"/>
                <a:cs typeface="+mn-cs"/>
              </a:rPr>
              <a:t>is composed of  sine waves at frequencies 1Hz, 2Hz, and 3Hz</a:t>
            </a:r>
            <a:r>
              <a:rPr lang="en-US" sz="1200" kern="1200" baseline="0" dirty="0" smtClean="0">
                <a:solidFill>
                  <a:schemeClr val="tx1"/>
                </a:solidFill>
                <a:effectLst/>
                <a:latin typeface="+mn-lt"/>
                <a:ea typeface="+mn-ea"/>
                <a:cs typeface="+mn-cs"/>
              </a:rPr>
              <a:t> , then a</a:t>
            </a:r>
            <a:r>
              <a:rPr lang="en-US" sz="1200" kern="1200" dirty="0" smtClean="0">
                <a:solidFill>
                  <a:schemeClr val="tx1"/>
                </a:solidFill>
                <a:effectLst/>
                <a:latin typeface="+mn-lt"/>
                <a:ea typeface="+mn-ea"/>
                <a:cs typeface="+mn-cs"/>
              </a:rPr>
              <a:t>ccording to the Nyquist sampling theorem,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signal must be sampled at 6Hz. </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8</a:t>
            </a:fld>
            <a:endParaRPr lang="en-US"/>
          </a:p>
        </p:txBody>
      </p:sp>
    </p:spTree>
    <p:extLst>
      <p:ext uri="{BB962C8B-B14F-4D97-AF65-F5344CB8AC3E}">
        <p14:creationId xmlns:p14="http://schemas.microsoft.com/office/powerpoint/2010/main" val="99823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kern="1200" dirty="0" smtClean="0">
                <a:solidFill>
                  <a:schemeClr val="tx1"/>
                </a:solidFill>
                <a:effectLst/>
                <a:latin typeface="+mn-lt"/>
                <a:ea typeface="+mn-ea"/>
                <a:cs typeface="+mn-cs"/>
              </a:rPr>
              <a:t>Pulse Amplitude Modulation (PAM)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Pulse Amplitude Modulation (PAM) is the simplest form of pulse modulation.</a:t>
            </a:r>
            <a:r>
              <a:rPr lang="en-US" sz="1200" kern="1200" baseline="0" dirty="0" smtClean="0">
                <a:solidFill>
                  <a:schemeClr val="tx1"/>
                </a:solidFill>
                <a:effectLst/>
                <a:latin typeface="+mn-lt"/>
                <a:ea typeface="+mn-ea"/>
                <a:cs typeface="+mn-cs"/>
              </a:rPr>
              <a:t> Here </a:t>
            </a:r>
            <a:r>
              <a:rPr lang="en-US" sz="1200" kern="1200" dirty="0" smtClean="0">
                <a:solidFill>
                  <a:schemeClr val="tx1"/>
                </a:solidFill>
                <a:effectLst/>
                <a:latin typeface="+mn-lt"/>
                <a:ea typeface="+mn-ea"/>
                <a:cs typeface="+mn-cs"/>
              </a:rPr>
              <a:t>the signal is sampled at regular intervals and each sample is made proportional to the amplitude of the signal at the instant of sampling. </a:t>
            </a:r>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12</a:t>
            </a:fld>
            <a:endParaRPr lang="en-US"/>
          </a:p>
        </p:txBody>
      </p:sp>
    </p:spTree>
    <p:extLst>
      <p:ext uri="{BB962C8B-B14F-4D97-AF65-F5344CB8AC3E}">
        <p14:creationId xmlns:p14="http://schemas.microsoft.com/office/powerpoint/2010/main" val="281162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kern="1200" dirty="0" smtClean="0">
                <a:solidFill>
                  <a:schemeClr val="tx1"/>
                </a:solidFill>
                <a:effectLst/>
                <a:latin typeface="+mn-lt"/>
                <a:ea typeface="+mn-ea"/>
                <a:cs typeface="+mn-cs"/>
              </a:rPr>
              <a:t>Pulse Width Modulation (PWM)</a:t>
            </a:r>
          </a:p>
          <a:p>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Pulse Width Modulation is also called Pulse Duration Modulation (PDM). Here the amplitude and starting time  of each  pulse  is fixed  but the width of each pulse is made proportional to the amplitude of the signal at that instant. </a:t>
            </a:r>
          </a:p>
          <a:p>
            <a:r>
              <a:rPr lang="en-IN" sz="1200" b="1" i="1" kern="1200" dirty="0" smtClean="0">
                <a:solidFill>
                  <a:schemeClr val="tx1"/>
                </a:solidFill>
                <a:effectLst/>
                <a:latin typeface="+mn-lt"/>
                <a:ea typeface="+mn-ea"/>
                <a:cs typeface="+mn-cs"/>
              </a:rPr>
              <a:t>Pulse Position Modulation (PPM) </a:t>
            </a:r>
          </a:p>
          <a:p>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In this method, both the amplitude and the duration are kept constant while the position of each pulse in relation to the position of a recurrent reference pulse is varied by each instantaneous sampled value of the modulating wave. </a:t>
            </a:r>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13</a:t>
            </a:fld>
            <a:endParaRPr lang="en-US"/>
          </a:p>
        </p:txBody>
      </p:sp>
    </p:spTree>
    <p:extLst>
      <p:ext uri="{BB962C8B-B14F-4D97-AF65-F5344CB8AC3E}">
        <p14:creationId xmlns:p14="http://schemas.microsoft.com/office/powerpoint/2010/main" val="3661070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Fig  shows the functional elements of a digital communication system. The function of each block is explained as follows:</a:t>
            </a:r>
            <a:endParaRPr lang="en-US" sz="11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Information Source </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Many of the real world signals are physical in nature. Examples of physical parameters are voice, speech, image etc. The input transducer used to convert voice, speech or music signal or image to an electrical signal. Examples of input transducers are microphone, camera etc. </a:t>
            </a:r>
          </a:p>
          <a:p>
            <a:r>
              <a:rPr lang="en-US" sz="1200" b="1" i="1" kern="1200" dirty="0" smtClean="0">
                <a:solidFill>
                  <a:schemeClr val="tx1"/>
                </a:solidFill>
                <a:effectLst/>
                <a:latin typeface="+mn-lt"/>
                <a:ea typeface="+mn-ea"/>
                <a:cs typeface="+mn-cs"/>
              </a:rPr>
              <a:t>Source Encoder / Decoder</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aim of the source coding is to represent the digital signal efficiently with as much less number of bits as possible. The source decoder performs the inverse operation of source encoder.</a:t>
            </a:r>
          </a:p>
          <a:p>
            <a:r>
              <a:rPr lang="en-US" sz="1200" b="1" i="1" kern="1200" dirty="0" smtClean="0">
                <a:solidFill>
                  <a:schemeClr val="tx1"/>
                </a:solidFill>
                <a:effectLst/>
                <a:latin typeface="+mn-lt"/>
                <a:ea typeface="+mn-ea"/>
                <a:cs typeface="+mn-cs"/>
              </a:rPr>
              <a:t>Channel Encoder / Decoder </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Channel coding and decoding  helps in detecting and/or correcting the errors in the received data that gets introduced during transmission. </a:t>
            </a:r>
          </a:p>
          <a:p>
            <a:r>
              <a:rPr lang="en-US" sz="1200" b="1" i="1" kern="1200" dirty="0" smtClean="0">
                <a:solidFill>
                  <a:schemeClr val="tx1"/>
                </a:solidFill>
                <a:effectLst/>
                <a:latin typeface="+mn-lt"/>
                <a:ea typeface="+mn-ea"/>
                <a:cs typeface="+mn-cs"/>
              </a:rPr>
              <a:t>Modulator/ Demodulator</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Modulator converts the input digital information into an electrical waveform suitable for transmission over the communication channel. The extraction of the digital data from the received signal is accomplished by the demodulator. </a:t>
            </a:r>
            <a:endParaRPr lang="en-US" sz="11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Channel  &amp; Noise</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channels are either wired such as pair of wires, coaxial cable and optical fiber or wireless (free space) such as radio channel, satellite channel or combination of any of these. </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16</a:t>
            </a:fld>
            <a:endParaRPr lang="en-US"/>
          </a:p>
        </p:txBody>
      </p:sp>
    </p:spTree>
    <p:extLst>
      <p:ext uri="{BB962C8B-B14F-4D97-AF65-F5344CB8AC3E}">
        <p14:creationId xmlns:p14="http://schemas.microsoft.com/office/powerpoint/2010/main" val="352381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b="1" dirty="0" smtClean="0"/>
              <a:t>Advantages of Digital Communication</a:t>
            </a:r>
            <a:r>
              <a:rPr lang="en-US" dirty="0" smtClean="0"/>
              <a:t>	</a:t>
            </a:r>
          </a:p>
          <a:p>
            <a:pPr marL="514350" indent="-117475">
              <a:buFont typeface="+mj-lt"/>
              <a:buAutoNum type="arabicPeriod"/>
            </a:pPr>
            <a:r>
              <a:rPr lang="en-US" dirty="0" smtClean="0"/>
              <a:t>	</a:t>
            </a:r>
            <a:r>
              <a:rPr lang="en-US" sz="1200" i="1" dirty="0" smtClean="0">
                <a:solidFill>
                  <a:srgbClr val="003399"/>
                </a:solidFill>
              </a:rPr>
              <a:t>Distortion, noise and interference </a:t>
            </a:r>
          </a:p>
          <a:p>
            <a:pPr marL="514350" indent="-117475">
              <a:buFont typeface="+mj-lt"/>
              <a:buAutoNum type="arabicPeriod"/>
            </a:pPr>
            <a:r>
              <a:rPr lang="en-US" sz="1200" i="1" dirty="0" smtClean="0">
                <a:solidFill>
                  <a:srgbClr val="003399"/>
                </a:solidFill>
              </a:rPr>
              <a:t>	Use of Regenerative repeaters</a:t>
            </a:r>
          </a:p>
          <a:p>
            <a:pPr marL="514350" indent="-117475">
              <a:buFont typeface="+mj-lt"/>
              <a:buAutoNum type="arabicPeriod"/>
            </a:pPr>
            <a:r>
              <a:rPr lang="en-US" sz="1200" i="1" dirty="0" smtClean="0">
                <a:solidFill>
                  <a:srgbClr val="003399"/>
                </a:solidFill>
              </a:rPr>
              <a:t>	Reliability</a:t>
            </a:r>
          </a:p>
          <a:p>
            <a:pPr marL="514350" indent="-117475">
              <a:buFont typeface="+mj-lt"/>
              <a:buAutoNum type="arabicPeriod"/>
            </a:pPr>
            <a:r>
              <a:rPr lang="en-US" sz="1200" i="1" dirty="0" smtClean="0">
                <a:solidFill>
                  <a:srgbClr val="003399"/>
                </a:solidFill>
              </a:rPr>
              <a:t>	Flexible &amp;  Compatible hardware implementation</a:t>
            </a:r>
          </a:p>
          <a:p>
            <a:pPr marL="514350" indent="-117475">
              <a:buFont typeface="+mj-lt"/>
              <a:buAutoNum type="arabicPeriod"/>
            </a:pPr>
            <a:r>
              <a:rPr lang="en-US" sz="1200" i="1" dirty="0" smtClean="0">
                <a:solidFill>
                  <a:srgbClr val="003399"/>
                </a:solidFill>
              </a:rPr>
              <a:t>	Secrecy of information.</a:t>
            </a:r>
          </a:p>
          <a:p>
            <a:pPr marL="514350" indent="-117475">
              <a:buFont typeface="+mj-lt"/>
              <a:buAutoNum type="arabicPeriod"/>
            </a:pPr>
            <a:r>
              <a:rPr lang="en-US" sz="1200" i="1" dirty="0" smtClean="0">
                <a:solidFill>
                  <a:srgbClr val="003399"/>
                </a:solidFill>
              </a:rPr>
              <a:t>	Error detection and Error correction </a:t>
            </a:r>
          </a:p>
          <a:p>
            <a:pPr marL="514350" indent="-117475">
              <a:buFont typeface="+mj-lt"/>
              <a:buAutoNum type="arabicPeriod"/>
            </a:pPr>
            <a:r>
              <a:rPr lang="en-US" sz="1200" i="1" dirty="0" smtClean="0">
                <a:solidFill>
                  <a:srgbClr val="003399"/>
                </a:solidFill>
              </a:rPr>
              <a:t>	Multiplexing of several  channels</a:t>
            </a:r>
          </a:p>
          <a:p>
            <a:pPr marL="514350" indent="-117475">
              <a:buFont typeface="+mj-lt"/>
              <a:buAutoNum type="arabicPeriod"/>
            </a:pPr>
            <a:r>
              <a:rPr lang="en-US" sz="1200" i="1" dirty="0" smtClean="0">
                <a:solidFill>
                  <a:srgbClr val="003399"/>
                </a:solidFill>
              </a:rPr>
              <a:t>      Availability of wideband channels</a:t>
            </a:r>
          </a:p>
          <a:p>
            <a:pPr marL="514350" indent="-117475">
              <a:buFont typeface="+mj-lt"/>
              <a:buAutoNum type="arabicPeriod"/>
            </a:pPr>
            <a:r>
              <a:rPr lang="en-US" sz="1200" i="1" dirty="0" smtClean="0">
                <a:solidFill>
                  <a:srgbClr val="003399"/>
                </a:solidFill>
              </a:rPr>
              <a:t>      Increased system complexity in a cost effective manner</a:t>
            </a:r>
          </a:p>
          <a:p>
            <a:pPr>
              <a:buFont typeface="Arial" pitchFamily="34" charset="0"/>
              <a:buChar char="•"/>
            </a:pPr>
            <a:r>
              <a:rPr lang="en-US" b="1" dirty="0" smtClean="0"/>
              <a:t>Disadvantages of Digital Communication</a:t>
            </a:r>
            <a:endParaRPr lang="en-US" dirty="0" smtClean="0"/>
          </a:p>
          <a:p>
            <a:pPr marL="396875" indent="0">
              <a:buNone/>
            </a:pPr>
            <a:r>
              <a:rPr lang="en-US" sz="1050" i="1" dirty="0" smtClean="0">
                <a:solidFill>
                  <a:schemeClr val="tx2">
                    <a:lumMod val="60000"/>
                    <a:lumOff val="40000"/>
                  </a:schemeClr>
                </a:solidFill>
              </a:rPr>
              <a:t>1</a:t>
            </a:r>
            <a:r>
              <a:rPr lang="en-US" dirty="0" smtClean="0"/>
              <a:t>.	</a:t>
            </a:r>
            <a:r>
              <a:rPr lang="en-US" sz="1200" i="1" dirty="0" smtClean="0">
                <a:solidFill>
                  <a:srgbClr val="003399"/>
                </a:solidFill>
              </a:rPr>
              <a:t>Large System Bandwidth</a:t>
            </a:r>
          </a:p>
          <a:p>
            <a:pPr marL="396875" indent="0">
              <a:buNone/>
            </a:pPr>
            <a:r>
              <a:rPr lang="en-US" sz="1200" i="1" dirty="0" smtClean="0">
                <a:solidFill>
                  <a:srgbClr val="003399"/>
                </a:solidFill>
              </a:rPr>
              <a:t>2.	System Synchronization</a:t>
            </a:r>
          </a:p>
          <a:p>
            <a:pPr marL="396875" indent="0">
              <a:buNone/>
            </a:pPr>
            <a:r>
              <a:rPr lang="en-US" sz="1200" i="1" dirty="0" smtClean="0">
                <a:solidFill>
                  <a:srgbClr val="003399"/>
                </a:solidFill>
              </a:rPr>
              <a:t>3.	Circuit Complexity </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17</a:t>
            </a:fld>
            <a:endParaRPr lang="en-US"/>
          </a:p>
        </p:txBody>
      </p:sp>
    </p:spTree>
    <p:extLst>
      <p:ext uri="{BB962C8B-B14F-4D97-AF65-F5344CB8AC3E}">
        <p14:creationId xmlns:p14="http://schemas.microsoft.com/office/powerpoint/2010/main" val="363050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b="1" dirty="0" smtClean="0"/>
              <a:t>Advantages of Digital Communication</a:t>
            </a:r>
            <a:r>
              <a:rPr lang="en-US" dirty="0" smtClean="0"/>
              <a:t>	</a:t>
            </a:r>
          </a:p>
          <a:p>
            <a:pPr marL="514350" indent="-117475">
              <a:buFont typeface="+mj-lt"/>
              <a:buAutoNum type="arabicPeriod"/>
            </a:pPr>
            <a:r>
              <a:rPr lang="en-US" dirty="0" smtClean="0"/>
              <a:t>	</a:t>
            </a:r>
            <a:r>
              <a:rPr lang="en-US" sz="1200" i="1" dirty="0" smtClean="0">
                <a:solidFill>
                  <a:srgbClr val="003399"/>
                </a:solidFill>
              </a:rPr>
              <a:t>Distortion, noise and interference </a:t>
            </a:r>
          </a:p>
          <a:p>
            <a:pPr marL="514350" indent="-117475">
              <a:buFont typeface="+mj-lt"/>
              <a:buAutoNum type="arabicPeriod"/>
            </a:pPr>
            <a:r>
              <a:rPr lang="en-US" sz="1200" i="1" dirty="0" smtClean="0">
                <a:solidFill>
                  <a:srgbClr val="003399"/>
                </a:solidFill>
              </a:rPr>
              <a:t>	Use of Regenerative repeaters</a:t>
            </a:r>
          </a:p>
          <a:p>
            <a:pPr marL="514350" indent="-117475">
              <a:buFont typeface="+mj-lt"/>
              <a:buAutoNum type="arabicPeriod"/>
            </a:pPr>
            <a:r>
              <a:rPr lang="en-US" sz="1200" i="1" dirty="0" smtClean="0">
                <a:solidFill>
                  <a:srgbClr val="003399"/>
                </a:solidFill>
              </a:rPr>
              <a:t>	Reliability</a:t>
            </a:r>
          </a:p>
          <a:p>
            <a:pPr marL="514350" indent="-117475">
              <a:buFont typeface="+mj-lt"/>
              <a:buAutoNum type="arabicPeriod"/>
            </a:pPr>
            <a:r>
              <a:rPr lang="en-US" sz="1200" i="1" dirty="0" smtClean="0">
                <a:solidFill>
                  <a:srgbClr val="003399"/>
                </a:solidFill>
              </a:rPr>
              <a:t>	Flexible &amp;  Compatible hardware implementation</a:t>
            </a:r>
          </a:p>
          <a:p>
            <a:pPr marL="514350" indent="-117475">
              <a:buFont typeface="+mj-lt"/>
              <a:buAutoNum type="arabicPeriod"/>
            </a:pPr>
            <a:r>
              <a:rPr lang="en-US" sz="1200" i="1" dirty="0" smtClean="0">
                <a:solidFill>
                  <a:srgbClr val="003399"/>
                </a:solidFill>
              </a:rPr>
              <a:t>	Secrecy of information.</a:t>
            </a:r>
          </a:p>
          <a:p>
            <a:pPr marL="514350" indent="-117475">
              <a:buFont typeface="+mj-lt"/>
              <a:buAutoNum type="arabicPeriod"/>
            </a:pPr>
            <a:r>
              <a:rPr lang="en-US" sz="1200" i="1" dirty="0" smtClean="0">
                <a:solidFill>
                  <a:srgbClr val="003399"/>
                </a:solidFill>
              </a:rPr>
              <a:t>	Error detection and Error correction </a:t>
            </a:r>
          </a:p>
          <a:p>
            <a:pPr marL="514350" indent="-117475">
              <a:buFont typeface="+mj-lt"/>
              <a:buAutoNum type="arabicPeriod"/>
            </a:pPr>
            <a:r>
              <a:rPr lang="en-US" sz="1200" i="1" dirty="0" smtClean="0">
                <a:solidFill>
                  <a:srgbClr val="003399"/>
                </a:solidFill>
              </a:rPr>
              <a:t>	Multiplexing of several  channels</a:t>
            </a:r>
          </a:p>
          <a:p>
            <a:pPr marL="514350" indent="-117475">
              <a:buFont typeface="+mj-lt"/>
              <a:buAutoNum type="arabicPeriod"/>
            </a:pPr>
            <a:r>
              <a:rPr lang="en-US" sz="1200" i="1" dirty="0" smtClean="0">
                <a:solidFill>
                  <a:srgbClr val="003399"/>
                </a:solidFill>
              </a:rPr>
              <a:t>      Availability of wideband channels</a:t>
            </a:r>
          </a:p>
          <a:p>
            <a:pPr marL="514350" indent="-117475">
              <a:buFont typeface="+mj-lt"/>
              <a:buAutoNum type="arabicPeriod"/>
            </a:pPr>
            <a:r>
              <a:rPr lang="en-US" sz="1200" i="1" dirty="0" smtClean="0">
                <a:solidFill>
                  <a:srgbClr val="003399"/>
                </a:solidFill>
              </a:rPr>
              <a:t>      Increased system complexity in a cost effective manner</a:t>
            </a:r>
          </a:p>
          <a:p>
            <a:pPr>
              <a:buFont typeface="Arial" pitchFamily="34" charset="0"/>
              <a:buChar char="•"/>
            </a:pPr>
            <a:r>
              <a:rPr lang="en-US" b="1" dirty="0" smtClean="0"/>
              <a:t>Disadvantages of Digital Communication</a:t>
            </a:r>
            <a:endParaRPr lang="en-US" dirty="0" smtClean="0"/>
          </a:p>
          <a:p>
            <a:pPr marL="396875" indent="0">
              <a:buNone/>
            </a:pPr>
            <a:r>
              <a:rPr lang="en-US" sz="1050" i="1" dirty="0" smtClean="0">
                <a:solidFill>
                  <a:schemeClr val="tx2">
                    <a:lumMod val="60000"/>
                    <a:lumOff val="40000"/>
                  </a:schemeClr>
                </a:solidFill>
              </a:rPr>
              <a:t>1</a:t>
            </a:r>
            <a:r>
              <a:rPr lang="en-US" dirty="0" smtClean="0"/>
              <a:t>.	</a:t>
            </a:r>
            <a:r>
              <a:rPr lang="en-US" sz="1200" i="1" dirty="0" smtClean="0">
                <a:solidFill>
                  <a:srgbClr val="003399"/>
                </a:solidFill>
              </a:rPr>
              <a:t>Large System Bandwidth</a:t>
            </a:r>
          </a:p>
          <a:p>
            <a:pPr marL="396875" indent="0">
              <a:buNone/>
            </a:pPr>
            <a:r>
              <a:rPr lang="en-US" sz="1200" i="1" dirty="0" smtClean="0">
                <a:solidFill>
                  <a:srgbClr val="003399"/>
                </a:solidFill>
              </a:rPr>
              <a:t>2.	System Synchronization</a:t>
            </a:r>
          </a:p>
          <a:p>
            <a:pPr marL="396875" indent="0">
              <a:buNone/>
            </a:pPr>
            <a:r>
              <a:rPr lang="en-US" sz="1200" i="1" dirty="0" smtClean="0">
                <a:solidFill>
                  <a:srgbClr val="003399"/>
                </a:solidFill>
              </a:rPr>
              <a:t>3.	Circuit Complexity </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18</a:t>
            </a:fld>
            <a:endParaRPr lang="en-US"/>
          </a:p>
        </p:txBody>
      </p:sp>
    </p:spTree>
    <p:extLst>
      <p:ext uri="{BB962C8B-B14F-4D97-AF65-F5344CB8AC3E}">
        <p14:creationId xmlns:p14="http://schemas.microsoft.com/office/powerpoint/2010/main" val="363050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all the above</a:t>
            </a:r>
            <a:r>
              <a:rPr lang="en-US" sz="1200" kern="1200" baseline="0" dirty="0" smtClean="0">
                <a:solidFill>
                  <a:schemeClr val="tx1"/>
                </a:solidFill>
                <a:effectLst/>
                <a:latin typeface="+mn-lt"/>
                <a:ea typeface="+mn-ea"/>
                <a:cs typeface="+mn-cs"/>
              </a:rPr>
              <a:t> modulation </a:t>
            </a:r>
            <a:r>
              <a:rPr lang="en-US" sz="1200" kern="1200" dirty="0" smtClean="0">
                <a:solidFill>
                  <a:schemeClr val="tx1"/>
                </a:solidFill>
                <a:effectLst/>
                <a:latin typeface="+mn-lt"/>
                <a:ea typeface="+mn-ea"/>
                <a:cs typeface="+mn-cs"/>
              </a:rPr>
              <a:t> techniques, the digitized information get mapped into either the amplitude</a:t>
            </a:r>
            <a:r>
              <a:rPr lang="en-US" sz="1200" kern="1200" baseline="0" dirty="0" smtClean="0">
                <a:solidFill>
                  <a:schemeClr val="tx1"/>
                </a:solidFill>
                <a:effectLst/>
                <a:latin typeface="+mn-lt"/>
                <a:ea typeface="+mn-ea"/>
                <a:cs typeface="+mn-cs"/>
              </a:rPr>
              <a:t> or</a:t>
            </a:r>
            <a:r>
              <a:rPr lang="en-US" sz="1200" kern="1200" dirty="0" smtClean="0">
                <a:solidFill>
                  <a:schemeClr val="tx1"/>
                </a:solidFill>
                <a:effectLst/>
                <a:latin typeface="+mn-lt"/>
                <a:ea typeface="+mn-ea"/>
                <a:cs typeface="+mn-cs"/>
              </a:rPr>
              <a:t> phase or frequency of the sine wave carrier  and then transmitted. Here At the receiver , the modulated sine wave carrier is remapped back to the information.</a:t>
            </a:r>
          </a:p>
          <a:p>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19</a:t>
            </a:fld>
            <a:endParaRPr lang="en-US"/>
          </a:p>
        </p:txBody>
      </p:sp>
    </p:spTree>
    <p:extLst>
      <p:ext uri="{BB962C8B-B14F-4D97-AF65-F5344CB8AC3E}">
        <p14:creationId xmlns:p14="http://schemas.microsoft.com/office/powerpoint/2010/main" val="353259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Amplitude Shift Keying (ASK)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the amplitude of the sinusoidal carrier is changed in response to information while the frequency and phase are kept fixed. Bit 1 is transmitted by a carrier of one particular amplitude. Bit 0 is transmitted by changing the amplitude ( 0 Volt or no signal  in this case). </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20</a:t>
            </a:fld>
            <a:endParaRPr lang="en-US"/>
          </a:p>
        </p:txBody>
      </p:sp>
    </p:spTree>
    <p:extLst>
      <p:ext uri="{BB962C8B-B14F-4D97-AF65-F5344CB8AC3E}">
        <p14:creationId xmlns:p14="http://schemas.microsoft.com/office/powerpoint/2010/main" val="419607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lvl1pPr>
              <a:defRPr>
                <a:solidFill>
                  <a:schemeClr val="bg1"/>
                </a:solidFill>
              </a:defRPr>
            </a:lvl1pPr>
          </a:lstStyle>
          <a:p>
            <a:fld id="{7DB72B6B-351E-47F5-8A9F-408C781D2328}" type="slidenum">
              <a:rPr lang="en-US" smtClean="0"/>
              <a:pPr/>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273674646"/>
              </p:ext>
            </p:extLst>
          </p:nvPr>
        </p:nvGraphicFramePr>
        <p:xfrm>
          <a:off x="8382000" y="71438"/>
          <a:ext cx="584200" cy="587375"/>
        </p:xfrm>
        <a:graphic>
          <a:graphicData uri="http://schemas.openxmlformats.org/presentationml/2006/ole">
            <mc:AlternateContent xmlns:mc="http://schemas.openxmlformats.org/markup-compatibility/2006">
              <mc:Choice xmlns:v="urn:schemas-microsoft-com:vml" Requires="v">
                <p:oleObj spid="_x0000_s1033"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71438"/>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7/31/2014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7/31/2014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7/31/2014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7/31/2014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Notes_TKP/Pulse%20Modulation%20Techniques.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Notes_TKP/Digital%20Communication%20System.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Notes_TKP/Advgs%20%26%20Disadvgs%20of%20Digital%20Communication.doc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Notes_TKP/Digital%20Modulation%20Techniques.doc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Notes_TKP/sampling.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1189037"/>
            <a:ext cx="8229600" cy="5211763"/>
          </a:xfrm>
        </p:spPr>
        <p:txBody>
          <a:bodyPr>
            <a:normAutofit fontScale="92500"/>
          </a:bodyPr>
          <a:lstStyle/>
          <a:p>
            <a:pPr marL="0" indent="0" algn="ctr">
              <a:buFont typeface="Wingdings" panose="05000000000000000000" pitchFamily="2" charset="2"/>
              <a:buNone/>
            </a:pPr>
            <a:endParaRPr lang="en-US" altLang="en-US" b="1" dirty="0" smtClean="0"/>
          </a:p>
          <a:p>
            <a:pPr marL="0" indent="0" algn="ctr">
              <a:buFont typeface="Wingdings" panose="05000000000000000000" pitchFamily="2" charset="2"/>
              <a:buNone/>
            </a:pPr>
            <a:endParaRPr lang="en-US" altLang="en-US" b="1" dirty="0" smtClean="0">
              <a:solidFill>
                <a:srgbClr val="003399"/>
              </a:solidFill>
              <a:latin typeface="Arial" charset="0"/>
              <a:cs typeface="Arial" charset="0"/>
            </a:endParaRPr>
          </a:p>
          <a:p>
            <a:pPr marL="0" indent="0" algn="ctr">
              <a:buFont typeface="Wingdings" panose="05000000000000000000" pitchFamily="2" charset="2"/>
              <a:buNone/>
            </a:pPr>
            <a:r>
              <a:rPr lang="en-US" altLang="en-US" b="1" dirty="0" smtClean="0">
                <a:solidFill>
                  <a:srgbClr val="003399"/>
                </a:solidFill>
                <a:latin typeface="Arial" charset="0"/>
                <a:cs typeface="Arial" charset="0"/>
              </a:rPr>
              <a:t>Chapter-8: Introduction to Digital Communication </a:t>
            </a:r>
            <a:endParaRPr lang="en-US" altLang="en-US"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 </a:t>
            </a:r>
          </a:p>
          <a:p>
            <a:pPr marL="0" indent="0">
              <a:buNone/>
            </a:pPr>
            <a:r>
              <a:rPr lang="en-US" sz="2400" dirty="0"/>
              <a:t>Electronic Communication Systems by </a:t>
            </a:r>
            <a:endParaRPr lang="en-US" sz="2400" dirty="0" smtClean="0"/>
          </a:p>
          <a:p>
            <a:pPr marL="0" indent="0">
              <a:buNone/>
            </a:pPr>
            <a:r>
              <a:rPr lang="en-US" sz="2400" dirty="0" smtClean="0"/>
              <a:t>Kennedy </a:t>
            </a:r>
            <a:r>
              <a:rPr lang="en-US" sz="2400" dirty="0"/>
              <a:t>&amp; Davis , </a:t>
            </a:r>
            <a:endParaRPr lang="en-US" sz="2400" dirty="0" smtClean="0"/>
          </a:p>
          <a:p>
            <a:pPr marL="0" indent="0">
              <a:buNone/>
            </a:pPr>
            <a:r>
              <a:rPr lang="en-US" sz="2400" dirty="0" smtClean="0"/>
              <a:t>4</a:t>
            </a:r>
            <a:r>
              <a:rPr lang="en-US" sz="2400" baseline="30000" dirty="0" smtClean="0"/>
              <a:t>th</a:t>
            </a:r>
            <a:r>
              <a:rPr lang="en-US" sz="2400" dirty="0" smtClean="0"/>
              <a:t> </a:t>
            </a:r>
            <a:r>
              <a:rPr lang="en-US" sz="2400" dirty="0"/>
              <a:t>edition,2004,TMH Edition</a:t>
            </a:r>
            <a:endParaRPr lang="en-US" altLang="en-US" sz="2400" b="1" dirty="0" smtClean="0">
              <a:latin typeface="Arial" charset="0"/>
              <a:cs typeface="Arial" charset="0"/>
            </a:endParaRP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048000"/>
            <a:ext cx="262665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533400"/>
            <a:ext cx="8229600" cy="827087"/>
          </a:xfrm>
        </p:spPr>
        <p:txBody>
          <a:bodyPr>
            <a:noAutofit/>
          </a:bodyPr>
          <a:lstStyle/>
          <a:p>
            <a:pPr>
              <a:defRPr/>
            </a:pPr>
            <a:r>
              <a:rPr lang="en-US" altLang="en-US" dirty="0" smtClean="0">
                <a:latin typeface="Arial" charset="0"/>
                <a:cs typeface="Arial" charset="0"/>
              </a:rPr>
              <a:t> Part </a:t>
            </a:r>
            <a:r>
              <a:rPr lang="en-US" altLang="en-US" dirty="0">
                <a:latin typeface="Arial" charset="0"/>
                <a:cs typeface="Arial" charset="0"/>
              </a:rPr>
              <a:t>-</a:t>
            </a:r>
            <a:r>
              <a:rPr lang="en-US" altLang="en-US" dirty="0" smtClean="0">
                <a:latin typeface="Arial" charset="0"/>
                <a:cs typeface="Arial" charset="0"/>
              </a:rPr>
              <a:t> III </a:t>
            </a:r>
            <a:br>
              <a:rPr lang="en-US" altLang="en-US" dirty="0" smtClean="0">
                <a:latin typeface="Arial" charset="0"/>
                <a:cs typeface="Arial" charset="0"/>
              </a:rPr>
            </a:br>
            <a:r>
              <a:rPr lang="en-US" dirty="0" smtClean="0"/>
              <a:t>Principles </a:t>
            </a:r>
            <a:r>
              <a:rPr lang="en-US" dirty="0"/>
              <a:t>of Electronic Communication</a:t>
            </a:r>
            <a:br>
              <a:rPr lang="en-US" dirty="0"/>
            </a:br>
            <a:endParaRPr lang="en-US" altLang="en-US" dirty="0" smtClean="0">
              <a:latin typeface="Arial" charset="0"/>
              <a:cs typeface="Arial" charset="0"/>
            </a:endParaRPr>
          </a:p>
        </p:txBody>
      </p:sp>
    </p:spTree>
    <p:extLst>
      <p:ext uri="{BB962C8B-B14F-4D97-AF65-F5344CB8AC3E}">
        <p14:creationId xmlns:p14="http://schemas.microsoft.com/office/powerpoint/2010/main" val="4227335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a:solidFill>
                  <a:srgbClr val="003399"/>
                </a:solidFill>
              </a:rPr>
              <a:t>ACTIVITY</a:t>
            </a:r>
            <a:r>
              <a:rPr lang="en-US" b="1" i="1" dirty="0" smtClean="0">
                <a:solidFill>
                  <a:srgbClr val="003399"/>
                </a:solidFill>
              </a:rPr>
              <a:t>:</a:t>
            </a:r>
          </a:p>
          <a:p>
            <a:pPr marL="0" indent="0">
              <a:buNone/>
            </a:pPr>
            <a:r>
              <a:rPr lang="en-US" b="1" i="1" dirty="0" smtClean="0">
                <a:solidFill>
                  <a:srgbClr val="003399"/>
                </a:solidFill>
              </a:rPr>
              <a:t> </a:t>
            </a:r>
            <a:br>
              <a:rPr lang="en-US" b="1" i="1" dirty="0" smtClean="0">
                <a:solidFill>
                  <a:srgbClr val="003399"/>
                </a:solidFill>
              </a:rPr>
            </a:br>
            <a:r>
              <a:rPr lang="en-US" i="1" dirty="0" smtClean="0">
                <a:solidFill>
                  <a:srgbClr val="003399"/>
                </a:solidFill>
              </a:rPr>
              <a:t>Try </a:t>
            </a:r>
            <a:r>
              <a:rPr lang="en-US" i="1" dirty="0">
                <a:solidFill>
                  <a:srgbClr val="003399"/>
                </a:solidFill>
              </a:rPr>
              <a:t>and find </a:t>
            </a:r>
            <a:r>
              <a:rPr lang="en-US" i="1" dirty="0" smtClean="0">
                <a:solidFill>
                  <a:srgbClr val="003399"/>
                </a:solidFill>
              </a:rPr>
              <a:t>out </a:t>
            </a:r>
            <a:r>
              <a:rPr lang="en-US" i="1" dirty="0">
                <a:solidFill>
                  <a:srgbClr val="003399"/>
                </a:solidFill>
              </a:rPr>
              <a:t>the effect of sampling of a </a:t>
            </a:r>
            <a:r>
              <a:rPr lang="en-US" i="1" dirty="0" smtClean="0">
                <a:solidFill>
                  <a:srgbClr val="003399"/>
                </a:solidFill>
              </a:rPr>
              <a:t>sinusoidal signal </a:t>
            </a:r>
            <a:r>
              <a:rPr lang="en-US" i="1" dirty="0">
                <a:solidFill>
                  <a:srgbClr val="003399"/>
                </a:solidFill>
              </a:rPr>
              <a:t>if the signal frequency is equal to , less than and </a:t>
            </a:r>
            <a:r>
              <a:rPr lang="en-US" i="1" dirty="0" smtClean="0">
                <a:solidFill>
                  <a:srgbClr val="003399"/>
                </a:solidFill>
              </a:rPr>
              <a:t>more </a:t>
            </a:r>
            <a:r>
              <a:rPr lang="en-US" i="1" dirty="0">
                <a:solidFill>
                  <a:srgbClr val="003399"/>
                </a:solidFill>
              </a:rPr>
              <a:t>than the </a:t>
            </a:r>
            <a:r>
              <a:rPr lang="en-US" i="1" dirty="0" err="1">
                <a:solidFill>
                  <a:srgbClr val="003399"/>
                </a:solidFill>
              </a:rPr>
              <a:t>Nyquist</a:t>
            </a:r>
            <a:r>
              <a:rPr lang="en-US" i="1" dirty="0">
                <a:solidFill>
                  <a:srgbClr val="003399"/>
                </a:solidFill>
              </a:rPr>
              <a:t> sampling </a:t>
            </a:r>
            <a:r>
              <a:rPr lang="en-US" i="1" dirty="0" smtClean="0">
                <a:solidFill>
                  <a:srgbClr val="003399"/>
                </a:solidFill>
              </a:rPr>
              <a:t>frequency. </a:t>
            </a:r>
            <a:endParaRPr lang="en-US" i="1" dirty="0">
              <a:solidFill>
                <a:srgbClr val="003399"/>
              </a:solidFill>
              <a:ea typeface="Calibri"/>
              <a:cs typeface="Tunga"/>
            </a:endParaRPr>
          </a:p>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pPr/>
              <a:t>10</a:t>
            </a:fld>
            <a:endParaRPr lang="en-US" dirty="0"/>
          </a:p>
        </p:txBody>
      </p:sp>
    </p:spTree>
    <p:extLst>
      <p:ext uri="{BB962C8B-B14F-4D97-AF65-F5344CB8AC3E}">
        <p14:creationId xmlns:p14="http://schemas.microsoft.com/office/powerpoint/2010/main" val="310741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Modulation Techniques</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p:sp>
        <p:nvSpPr>
          <p:cNvPr id="5" name="Content Placeholder 4"/>
          <p:cNvSpPr>
            <a:spLocks noGrp="1"/>
          </p:cNvSpPr>
          <p:nvPr>
            <p:ph idx="1"/>
          </p:nvPr>
        </p:nvSpPr>
        <p:spPr>
          <a:xfrm>
            <a:off x="457200" y="1036637"/>
            <a:ext cx="8229600" cy="4525963"/>
          </a:xfrm>
        </p:spPr>
        <p:txBody>
          <a:bodyPr>
            <a:normAutofit/>
          </a:bodyPr>
          <a:lstStyle/>
          <a:p>
            <a:r>
              <a:rPr lang="en-US" b="1" dirty="0" smtClean="0"/>
              <a:t>Digital Transmission of Analog Data</a:t>
            </a:r>
          </a:p>
          <a:p>
            <a:pPr marL="0" indent="0">
              <a:buNone/>
            </a:pPr>
            <a:r>
              <a:rPr lang="en-US" b="1" dirty="0" smtClean="0"/>
              <a:t> </a:t>
            </a:r>
          </a:p>
          <a:p>
            <a:r>
              <a:rPr lang="en-US" b="1" dirty="0" smtClean="0"/>
              <a:t>Types of Digital Transmission</a:t>
            </a:r>
          </a:p>
          <a:p>
            <a:pPr marL="396875" indent="0">
              <a:buFont typeface="Arial" pitchFamily="34" charset="0"/>
              <a:buChar char="•"/>
            </a:pPr>
            <a:r>
              <a:rPr lang="en-US" i="1" dirty="0" smtClean="0">
                <a:solidFill>
                  <a:srgbClr val="003399"/>
                </a:solidFill>
              </a:rPr>
              <a:t> Pulse Amplitude Modulation (PAM)</a:t>
            </a:r>
          </a:p>
          <a:p>
            <a:pPr marL="396875" indent="0">
              <a:buFont typeface="Arial" pitchFamily="34" charset="0"/>
              <a:buChar char="•"/>
            </a:pPr>
            <a:r>
              <a:rPr lang="en-US" i="1" dirty="0" smtClean="0">
                <a:solidFill>
                  <a:srgbClr val="003399"/>
                </a:solidFill>
              </a:rPr>
              <a:t> Pulse Width Modulation        (PWM)</a:t>
            </a:r>
          </a:p>
          <a:p>
            <a:pPr marL="396875" indent="0">
              <a:buFont typeface="Arial" pitchFamily="34" charset="0"/>
              <a:buChar char="•"/>
            </a:pPr>
            <a:r>
              <a:rPr lang="en-US" i="1" dirty="0" smtClean="0">
                <a:solidFill>
                  <a:srgbClr val="003399"/>
                </a:solidFill>
              </a:rPr>
              <a:t> Pulse Position Modulation     (PPM)</a:t>
            </a:r>
          </a:p>
          <a:p>
            <a:pPr marL="396875" indent="0">
              <a:buNone/>
            </a:pPr>
            <a:r>
              <a:rPr lang="en-US" i="1" dirty="0">
                <a:solidFill>
                  <a:srgbClr val="003399"/>
                </a:solidFill>
              </a:rPr>
              <a:t> </a:t>
            </a:r>
            <a:r>
              <a:rPr lang="en-US" i="1" dirty="0" smtClean="0">
                <a:solidFill>
                  <a:srgbClr val="003399"/>
                </a:solidFill>
              </a:rPr>
              <a:t>                                </a:t>
            </a:r>
          </a:p>
          <a:p>
            <a:pPr marL="396875" indent="0">
              <a:buNone/>
            </a:pPr>
            <a:r>
              <a:rPr lang="en-US" i="1" dirty="0" smtClean="0">
                <a:solidFill>
                  <a:srgbClr val="003399"/>
                </a:solidFill>
                <a:hlinkClick r:id="rId2" action="ppaction://hlinkfile"/>
              </a:rPr>
              <a:t>Pulse Modulation Techniques.docx</a:t>
            </a:r>
            <a:endParaRPr lang="en-US" i="1" dirty="0">
              <a:solidFill>
                <a:srgbClr val="003399"/>
              </a:solidFill>
            </a:endParaRPr>
          </a:p>
        </p:txBody>
      </p:sp>
    </p:spTree>
    <p:extLst>
      <p:ext uri="{BB962C8B-B14F-4D97-AF65-F5344CB8AC3E}">
        <p14:creationId xmlns:p14="http://schemas.microsoft.com/office/powerpoint/2010/main" val="373760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Amplitude Modulation (PAM)</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12</a:t>
            </a:fld>
            <a:endParaRPr lang="en-US" dirty="0"/>
          </a:p>
        </p:txBody>
      </p:sp>
      <p:pic>
        <p:nvPicPr>
          <p:cNvPr id="307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5800" y="1462088"/>
            <a:ext cx="7543799"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05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27087"/>
          </a:xfrm>
        </p:spPr>
        <p:txBody>
          <a:bodyPr/>
          <a:lstStyle/>
          <a:p>
            <a:r>
              <a:rPr lang="en-US" dirty="0" smtClean="0"/>
              <a:t>Pulse Width Modulation (PWM) </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pic>
        <p:nvPicPr>
          <p:cNvPr id="1026" name="Picture 2"/>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harpenSoften amount="78000"/>
                    </a14:imgEffect>
                    <a14:imgEffect>
                      <a14:brightnessContrast bright="-14000" contrast="22000"/>
                    </a14:imgEffect>
                  </a14:imgLayer>
                </a14:imgProps>
              </a:ext>
              <a:ext uri="{28A0092B-C50C-407E-A947-70E740481C1C}">
                <a14:useLocalDpi xmlns:a14="http://schemas.microsoft.com/office/drawing/2010/main" val="0"/>
              </a:ext>
            </a:extLst>
          </a:blip>
          <a:srcRect/>
          <a:stretch>
            <a:fillRect/>
          </a:stretch>
        </p:blipFill>
        <p:spPr bwMode="auto">
          <a:xfrm>
            <a:off x="990600" y="1524000"/>
            <a:ext cx="7239000" cy="441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76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Position Modulation (PPM)</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p:pic>
        <p:nvPicPr>
          <p:cNvPr id="2050" name="Picture 2"/>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brightnessContrast bright="-21000" contrast="9000"/>
                    </a14:imgEffect>
                  </a14:imgLayer>
                </a14:imgProps>
              </a:ext>
              <a:ext uri="{28A0092B-C50C-407E-A947-70E740481C1C}">
                <a14:useLocalDpi xmlns:a14="http://schemas.microsoft.com/office/drawing/2010/main" val="0"/>
              </a:ext>
            </a:extLst>
          </a:blip>
          <a:srcRect/>
          <a:stretch>
            <a:fillRect/>
          </a:stretch>
        </p:blipFill>
        <p:spPr bwMode="auto">
          <a:xfrm>
            <a:off x="990600" y="1773238"/>
            <a:ext cx="7162800" cy="417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0712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a:t>
            </a:r>
            <a:endParaRPr lang="en-US" dirty="0"/>
          </a:p>
        </p:txBody>
      </p:sp>
      <p:sp>
        <p:nvSpPr>
          <p:cNvPr id="3" name="Content Placeholder 2"/>
          <p:cNvSpPr>
            <a:spLocks noGrp="1"/>
          </p:cNvSpPr>
          <p:nvPr>
            <p:ph idx="1"/>
          </p:nvPr>
        </p:nvSpPr>
        <p:spPr>
          <a:xfrm>
            <a:off x="381000" y="914400"/>
            <a:ext cx="8458200" cy="5638800"/>
          </a:xfrm>
        </p:spPr>
        <p:txBody>
          <a:bodyPr>
            <a:normAutofit fontScale="77500" lnSpcReduction="20000"/>
          </a:bodyPr>
          <a:lstStyle/>
          <a:p>
            <a:pPr marL="158750" marR="0" indent="-158750" defTabSz="344488">
              <a:lnSpc>
                <a:spcPct val="115000"/>
              </a:lnSpc>
              <a:spcBef>
                <a:spcPts val="0"/>
              </a:spcBef>
              <a:spcAft>
                <a:spcPts val="0"/>
              </a:spcAft>
              <a:buNone/>
              <a:tabLst>
                <a:tab pos="228600" algn="l"/>
              </a:tabLst>
            </a:pPr>
            <a:r>
              <a:rPr lang="en-US" dirty="0" smtClean="0">
                <a:ea typeface="Calibri"/>
                <a:cs typeface="Tunga"/>
              </a:rPr>
              <a:t>1. 	</a:t>
            </a:r>
            <a:r>
              <a:rPr lang="en-US" sz="2900" i="1" dirty="0" smtClean="0">
                <a:solidFill>
                  <a:srgbClr val="003399"/>
                </a:solidFill>
                <a:ea typeface="Calibri"/>
                <a:cs typeface="Tunga"/>
              </a:rPr>
              <a:t>Pulses </a:t>
            </a:r>
            <a:r>
              <a:rPr lang="en-US" sz="2900" i="1" dirty="0">
                <a:solidFill>
                  <a:srgbClr val="003399"/>
                </a:solidFill>
                <a:ea typeface="Calibri"/>
                <a:cs typeface="Tunga"/>
              </a:rPr>
              <a:t>are often used to transmit information because </a:t>
            </a:r>
          </a:p>
          <a:p>
            <a:pPr lvl="0" indent="122238">
              <a:lnSpc>
                <a:spcPct val="115000"/>
              </a:lnSpc>
              <a:spcBef>
                <a:spcPts val="0"/>
              </a:spcBef>
              <a:buFont typeface="+mj-lt"/>
              <a:buAutoNum type="alphaUcPeriod"/>
              <a:tabLst>
                <a:tab pos="228600" algn="l"/>
              </a:tabLst>
            </a:pPr>
            <a:r>
              <a:rPr lang="en-US" sz="2900" i="1" dirty="0">
                <a:solidFill>
                  <a:srgbClr val="003399"/>
                </a:solidFill>
                <a:ea typeface="Calibri"/>
                <a:cs typeface="Tunga"/>
              </a:rPr>
              <a:t>pulses often require less energy for transmission than analog signals. </a:t>
            </a:r>
          </a:p>
          <a:p>
            <a:pPr lvl="0" indent="122238">
              <a:lnSpc>
                <a:spcPct val="115000"/>
              </a:lnSpc>
              <a:spcBef>
                <a:spcPts val="0"/>
              </a:spcBef>
              <a:buFont typeface="+mj-lt"/>
              <a:buAutoNum type="alphaUcPeriod"/>
              <a:tabLst>
                <a:tab pos="228600" algn="l"/>
              </a:tabLst>
            </a:pPr>
            <a:r>
              <a:rPr lang="en-US" sz="2900" i="1" dirty="0">
                <a:solidFill>
                  <a:srgbClr val="003399"/>
                </a:solidFill>
                <a:ea typeface="Calibri"/>
                <a:cs typeface="Tunga"/>
              </a:rPr>
              <a:t>pulses are often less affected by noise than analog signals. </a:t>
            </a:r>
          </a:p>
          <a:p>
            <a:pPr lvl="0" indent="122238">
              <a:lnSpc>
                <a:spcPct val="115000"/>
              </a:lnSpc>
              <a:spcBef>
                <a:spcPts val="0"/>
              </a:spcBef>
              <a:buFont typeface="+mj-lt"/>
              <a:buAutoNum type="alphaUcPeriod"/>
              <a:tabLst>
                <a:tab pos="228600" algn="l"/>
              </a:tabLst>
            </a:pPr>
            <a:r>
              <a:rPr lang="en-US" sz="2900" i="1" dirty="0" smtClean="0">
                <a:solidFill>
                  <a:srgbClr val="003399"/>
                </a:solidFill>
                <a:ea typeface="Calibri"/>
                <a:cs typeface="Tunga"/>
              </a:rPr>
              <a:t>With </a:t>
            </a:r>
            <a:r>
              <a:rPr lang="en-US" sz="2900" i="1" dirty="0">
                <a:solidFill>
                  <a:srgbClr val="003399"/>
                </a:solidFill>
                <a:ea typeface="Calibri"/>
                <a:cs typeface="Tunga"/>
              </a:rPr>
              <a:t>pulses, several messages can be transmitted on the same channel. </a:t>
            </a:r>
          </a:p>
          <a:p>
            <a:pPr lvl="0" indent="122238">
              <a:lnSpc>
                <a:spcPct val="115000"/>
              </a:lnSpc>
              <a:spcBef>
                <a:spcPts val="0"/>
              </a:spcBef>
              <a:buFont typeface="+mj-lt"/>
              <a:buAutoNum type="alphaUcPeriod"/>
              <a:tabLst>
                <a:tab pos="228600" algn="l"/>
              </a:tabLst>
            </a:pPr>
            <a:r>
              <a:rPr lang="en-US" sz="2900" i="1" dirty="0">
                <a:solidFill>
                  <a:srgbClr val="003399"/>
                </a:solidFill>
                <a:ea typeface="Calibri"/>
                <a:cs typeface="Tunga"/>
              </a:rPr>
              <a:t>all of the above. </a:t>
            </a:r>
          </a:p>
          <a:p>
            <a:pPr marL="0" lvl="0" indent="0">
              <a:lnSpc>
                <a:spcPct val="115000"/>
              </a:lnSpc>
              <a:spcBef>
                <a:spcPts val="0"/>
              </a:spcBef>
              <a:buNone/>
              <a:tabLst>
                <a:tab pos="344488" algn="l"/>
              </a:tabLst>
            </a:pPr>
            <a:r>
              <a:rPr lang="en-US" sz="2900" i="1" dirty="0" smtClean="0">
                <a:solidFill>
                  <a:srgbClr val="003399"/>
                </a:solidFill>
                <a:ea typeface="Calibri"/>
                <a:cs typeface="Tunga"/>
              </a:rPr>
              <a:t>2.	In </a:t>
            </a:r>
            <a:r>
              <a:rPr lang="en-US" sz="2900" i="1" dirty="0">
                <a:solidFill>
                  <a:srgbClr val="003399"/>
                </a:solidFill>
                <a:ea typeface="Calibri"/>
                <a:cs typeface="Tunga"/>
              </a:rPr>
              <a:t>pulse modulation, the parameters usually made to vary in </a:t>
            </a:r>
            <a:r>
              <a:rPr lang="en-US" sz="2900" i="1" dirty="0" smtClean="0">
                <a:solidFill>
                  <a:srgbClr val="003399"/>
                </a:solidFill>
                <a:ea typeface="Calibri"/>
                <a:cs typeface="Tunga"/>
              </a:rPr>
              <a:t>    	proportion to </a:t>
            </a:r>
            <a:r>
              <a:rPr lang="en-US" sz="2900" i="1" dirty="0">
                <a:solidFill>
                  <a:srgbClr val="003399"/>
                </a:solidFill>
                <a:ea typeface="Calibri"/>
                <a:cs typeface="Tunga"/>
              </a:rPr>
              <a:t>the message signal   </a:t>
            </a:r>
            <a:r>
              <a:rPr lang="en-US" sz="2900" i="1" dirty="0" smtClean="0">
                <a:solidFill>
                  <a:srgbClr val="003399"/>
                </a:solidFill>
                <a:ea typeface="Calibri"/>
                <a:cs typeface="Tunga"/>
              </a:rPr>
              <a:t>are </a:t>
            </a:r>
            <a:endParaRPr lang="en-US" sz="2900" i="1" dirty="0">
              <a:solidFill>
                <a:srgbClr val="003399"/>
              </a:solidFill>
              <a:ea typeface="Calibri"/>
              <a:cs typeface="Tunga"/>
            </a:endParaRPr>
          </a:p>
          <a:p>
            <a:pPr lvl="1">
              <a:lnSpc>
                <a:spcPct val="115000"/>
              </a:lnSpc>
              <a:spcBef>
                <a:spcPts val="0"/>
              </a:spcBef>
              <a:buFont typeface="+mj-lt"/>
              <a:buAutoNum type="alphaUcPeriod"/>
              <a:tabLst>
                <a:tab pos="228600" algn="l"/>
                <a:tab pos="914400" algn="l"/>
                <a:tab pos="971550" algn="l"/>
              </a:tabLst>
            </a:pPr>
            <a:r>
              <a:rPr lang="en-US" sz="2900" i="1" dirty="0">
                <a:ea typeface="Calibri"/>
                <a:cs typeface="Tunga"/>
              </a:rPr>
              <a:t>rise time or overshoot. </a:t>
            </a:r>
          </a:p>
          <a:p>
            <a:pPr lvl="1">
              <a:lnSpc>
                <a:spcPct val="115000"/>
              </a:lnSpc>
              <a:spcBef>
                <a:spcPts val="0"/>
              </a:spcBef>
              <a:buFont typeface="+mj-lt"/>
              <a:buAutoNum type="alphaUcPeriod"/>
              <a:tabLst>
                <a:tab pos="228600" algn="l"/>
                <a:tab pos="914400" algn="l"/>
                <a:tab pos="971550" algn="l"/>
              </a:tabLst>
            </a:pPr>
            <a:r>
              <a:rPr lang="en-US" sz="2900" i="1" dirty="0">
                <a:ea typeface="Calibri"/>
                <a:cs typeface="Tunga"/>
              </a:rPr>
              <a:t>amplitude or frequency. </a:t>
            </a:r>
          </a:p>
          <a:p>
            <a:pPr lvl="1">
              <a:lnSpc>
                <a:spcPct val="115000"/>
              </a:lnSpc>
              <a:spcBef>
                <a:spcPts val="0"/>
              </a:spcBef>
              <a:buFont typeface="+mj-lt"/>
              <a:buAutoNum type="alphaUcPeriod"/>
              <a:tabLst>
                <a:tab pos="228600" algn="l"/>
                <a:tab pos="914400" algn="l"/>
                <a:tab pos="971550" algn="l"/>
              </a:tabLst>
            </a:pPr>
            <a:r>
              <a:rPr lang="en-US" sz="2900" i="1" dirty="0">
                <a:ea typeface="Calibri"/>
                <a:cs typeface="Tunga"/>
              </a:rPr>
              <a:t>amplitude, width or position. </a:t>
            </a:r>
          </a:p>
          <a:p>
            <a:pPr lvl="1">
              <a:lnSpc>
                <a:spcPct val="115000"/>
              </a:lnSpc>
              <a:spcBef>
                <a:spcPts val="0"/>
              </a:spcBef>
              <a:buFont typeface="+mj-lt"/>
              <a:buAutoNum type="alphaUcPeriod"/>
              <a:tabLst>
                <a:tab pos="228600" algn="l"/>
                <a:tab pos="914400" algn="l"/>
                <a:tab pos="971550" algn="l"/>
              </a:tabLst>
            </a:pPr>
            <a:r>
              <a:rPr lang="en-US" sz="2900" i="1" dirty="0">
                <a:ea typeface="Calibri"/>
                <a:cs typeface="Tunga"/>
              </a:rPr>
              <a:t>all of the above. </a:t>
            </a:r>
          </a:p>
          <a:p>
            <a:pPr marL="142875" lvl="2" indent="0">
              <a:lnSpc>
                <a:spcPct val="115000"/>
              </a:lnSpc>
              <a:spcBef>
                <a:spcPts val="0"/>
              </a:spcBef>
              <a:buNone/>
              <a:tabLst>
                <a:tab pos="228600" algn="l"/>
                <a:tab pos="404813" algn="l"/>
              </a:tabLst>
            </a:pPr>
            <a:r>
              <a:rPr lang="en-US" sz="2900" i="1" dirty="0" smtClean="0">
                <a:solidFill>
                  <a:srgbClr val="003399"/>
                </a:solidFill>
                <a:ea typeface="Calibri"/>
                <a:cs typeface="Tunga"/>
              </a:rPr>
              <a:t>3.	 </a:t>
            </a:r>
            <a:r>
              <a:rPr lang="en-US" sz="2900" i="1" dirty="0">
                <a:solidFill>
                  <a:srgbClr val="003399"/>
                </a:solidFill>
              </a:rPr>
              <a:t>Differentiate between pulse modulation and continuous modulation </a:t>
            </a:r>
          </a:p>
          <a:p>
            <a:pPr marL="142875" marR="0" indent="0">
              <a:lnSpc>
                <a:spcPct val="115000"/>
              </a:lnSpc>
              <a:spcBef>
                <a:spcPts val="0"/>
              </a:spcBef>
              <a:spcAft>
                <a:spcPts val="0"/>
              </a:spcAft>
              <a:buNone/>
              <a:tabLst>
                <a:tab pos="228600" algn="l"/>
                <a:tab pos="344488" algn="l"/>
              </a:tabLst>
            </a:pPr>
            <a:r>
              <a:rPr lang="en-US" sz="2900" i="1" dirty="0">
                <a:solidFill>
                  <a:srgbClr val="003399"/>
                </a:solidFill>
                <a:ea typeface="Calibri"/>
                <a:cs typeface="Tunga"/>
              </a:rPr>
              <a:t>		</a:t>
            </a:r>
            <a:r>
              <a:rPr lang="en-US" sz="2900" dirty="0">
                <a:ea typeface="Calibri"/>
                <a:cs typeface="Tunga"/>
              </a:rPr>
              <a:t>	</a:t>
            </a:r>
          </a:p>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15</a:t>
            </a:fld>
            <a:endParaRPr lang="en-US" dirty="0"/>
          </a:p>
        </p:txBody>
      </p:sp>
    </p:spTree>
    <p:extLst>
      <p:ext uri="{BB962C8B-B14F-4D97-AF65-F5344CB8AC3E}">
        <p14:creationId xmlns:p14="http://schemas.microsoft.com/office/powerpoint/2010/main" val="87549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Digital  Communication </a:t>
            </a:r>
            <a:r>
              <a:rPr lang="en-US" dirty="0" smtClean="0"/>
              <a:t>Contd.,</a:t>
            </a:r>
            <a:endParaRPr lang="en-US" dirty="0"/>
          </a:p>
        </p:txBody>
      </p:sp>
      <p:sp>
        <p:nvSpPr>
          <p:cNvPr id="3" name="Content Placeholder 2"/>
          <p:cNvSpPr>
            <a:spLocks noGrp="1"/>
          </p:cNvSpPr>
          <p:nvPr>
            <p:ph idx="1"/>
          </p:nvPr>
        </p:nvSpPr>
        <p:spPr>
          <a:xfrm>
            <a:off x="495300" y="1066800"/>
            <a:ext cx="8229600" cy="4525963"/>
          </a:xfrm>
        </p:spPr>
        <p:txBody>
          <a:bodyPr/>
          <a:lstStyle/>
          <a:p>
            <a:r>
              <a:rPr lang="en-US" b="1" dirty="0"/>
              <a:t>Need for Digital Modulation</a:t>
            </a:r>
          </a:p>
          <a:p>
            <a:r>
              <a:rPr lang="en-IN" b="1" dirty="0" smtClean="0"/>
              <a:t>Block </a:t>
            </a:r>
            <a:r>
              <a:rPr lang="en-IN" b="1" dirty="0"/>
              <a:t>Diagram of a Digital Communication System</a:t>
            </a:r>
            <a:endParaRPr lang="en-US" dirty="0"/>
          </a:p>
        </p:txBody>
      </p:sp>
      <p:sp>
        <p:nvSpPr>
          <p:cNvPr id="5" name="TextBox 4"/>
          <p:cNvSpPr txBox="1"/>
          <p:nvPr/>
        </p:nvSpPr>
        <p:spPr>
          <a:xfrm>
            <a:off x="914400" y="5791200"/>
            <a:ext cx="7239000" cy="369332"/>
          </a:xfrm>
          <a:prstGeom prst="rect">
            <a:avLst/>
          </a:prstGeom>
          <a:noFill/>
        </p:spPr>
        <p:txBody>
          <a:bodyPr wrap="square" rtlCol="0">
            <a:spAutoFit/>
          </a:bodyPr>
          <a:lstStyle/>
          <a:p>
            <a:pPr algn="ctr"/>
            <a:r>
              <a:rPr lang="en-US" b="1" dirty="0" smtClean="0">
                <a:hlinkClick r:id="rId3" action="ppaction://hlinkfile"/>
              </a:rPr>
              <a:t>Digital Communication System.docx</a:t>
            </a:r>
            <a:endParaRPr lang="en-US" b="1"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2444750"/>
            <a:ext cx="7620000"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98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COMMUNICATION Contd.,</a:t>
            </a:r>
            <a:endParaRPr lang="en-US" dirty="0"/>
          </a:p>
        </p:txBody>
      </p:sp>
      <p:sp>
        <p:nvSpPr>
          <p:cNvPr id="3" name="Content Placeholder 2"/>
          <p:cNvSpPr>
            <a:spLocks noGrp="1"/>
          </p:cNvSpPr>
          <p:nvPr>
            <p:ph idx="1"/>
          </p:nvPr>
        </p:nvSpPr>
        <p:spPr>
          <a:xfrm>
            <a:off x="152400" y="914400"/>
            <a:ext cx="8458200" cy="5638799"/>
          </a:xfrm>
        </p:spPr>
        <p:txBody>
          <a:bodyPr>
            <a:normAutofit fontScale="47500" lnSpcReduction="20000"/>
          </a:bodyPr>
          <a:lstStyle/>
          <a:p>
            <a:pPr>
              <a:buFont typeface="Arial" pitchFamily="34" charset="0"/>
              <a:buChar char="•"/>
            </a:pPr>
            <a:endParaRPr lang="en-US" b="1" dirty="0" smtClean="0"/>
          </a:p>
          <a:p>
            <a:r>
              <a:rPr lang="en-US" sz="5500" b="1" dirty="0" smtClean="0"/>
              <a:t>Advantages </a:t>
            </a:r>
            <a:r>
              <a:rPr lang="en-US" sz="5500" b="1" dirty="0"/>
              <a:t>of Digital </a:t>
            </a:r>
            <a:r>
              <a:rPr lang="en-US" sz="5500" b="1" dirty="0" smtClean="0"/>
              <a:t>Communication</a:t>
            </a:r>
          </a:p>
          <a:p>
            <a:pPr marL="0" indent="0">
              <a:buNone/>
            </a:pPr>
            <a:endParaRPr lang="en-US" sz="5500" b="1" dirty="0" smtClean="0"/>
          </a:p>
          <a:p>
            <a:pPr marL="1152525" lvl="1" indent="-806450"/>
            <a:r>
              <a:rPr lang="en-US" sz="5500" i="1" dirty="0" smtClean="0">
                <a:solidFill>
                  <a:srgbClr val="003399"/>
                </a:solidFill>
              </a:rPr>
              <a:t>Distortion</a:t>
            </a:r>
            <a:r>
              <a:rPr lang="en-US" sz="5500" i="1" dirty="0">
                <a:solidFill>
                  <a:srgbClr val="003399"/>
                </a:solidFill>
              </a:rPr>
              <a:t>, noise and interference </a:t>
            </a:r>
          </a:p>
          <a:p>
            <a:pPr marL="1152525" lvl="1" indent="-806450"/>
            <a:r>
              <a:rPr lang="en-US" sz="5500" i="1" dirty="0" smtClean="0">
                <a:solidFill>
                  <a:srgbClr val="003399"/>
                </a:solidFill>
              </a:rPr>
              <a:t>Use </a:t>
            </a:r>
            <a:r>
              <a:rPr lang="en-US" sz="5500" i="1" dirty="0">
                <a:solidFill>
                  <a:srgbClr val="003399"/>
                </a:solidFill>
              </a:rPr>
              <a:t>of Regenerative repeaters</a:t>
            </a:r>
          </a:p>
          <a:p>
            <a:pPr marL="1152525" lvl="1" indent="-806450"/>
            <a:r>
              <a:rPr lang="en-US" sz="5500" i="1" dirty="0" smtClean="0">
                <a:solidFill>
                  <a:srgbClr val="003399"/>
                </a:solidFill>
              </a:rPr>
              <a:t>Reliability</a:t>
            </a:r>
            <a:endParaRPr lang="en-US" sz="5500" i="1" dirty="0">
              <a:solidFill>
                <a:srgbClr val="003399"/>
              </a:solidFill>
            </a:endParaRPr>
          </a:p>
          <a:p>
            <a:pPr marL="1143000" indent="-796925">
              <a:buFont typeface="Arial" pitchFamily="34" charset="0"/>
              <a:buChar char="•"/>
            </a:pPr>
            <a:r>
              <a:rPr lang="en-US" sz="5500" i="1" dirty="0" smtClean="0">
                <a:solidFill>
                  <a:srgbClr val="003399"/>
                </a:solidFill>
              </a:rPr>
              <a:t>Flexible </a:t>
            </a:r>
            <a:r>
              <a:rPr lang="en-US" sz="5500" i="1" dirty="0">
                <a:solidFill>
                  <a:srgbClr val="003399"/>
                </a:solidFill>
              </a:rPr>
              <a:t>&amp;  Compatible hardware implementation</a:t>
            </a:r>
          </a:p>
          <a:p>
            <a:pPr marL="1143000" indent="-796925">
              <a:buFont typeface="Arial" pitchFamily="34" charset="0"/>
              <a:buChar char="•"/>
            </a:pPr>
            <a:r>
              <a:rPr lang="en-US" sz="5500" i="1" dirty="0" smtClean="0">
                <a:solidFill>
                  <a:srgbClr val="003399"/>
                </a:solidFill>
              </a:rPr>
              <a:t>Secrecy </a:t>
            </a:r>
            <a:r>
              <a:rPr lang="en-US" sz="5500" i="1" dirty="0">
                <a:solidFill>
                  <a:srgbClr val="003399"/>
                </a:solidFill>
              </a:rPr>
              <a:t>of information.</a:t>
            </a:r>
          </a:p>
          <a:p>
            <a:pPr marL="1143000" indent="-796925">
              <a:buFont typeface="Arial" pitchFamily="34" charset="0"/>
              <a:buChar char="•"/>
            </a:pPr>
            <a:r>
              <a:rPr lang="en-US" sz="5500" i="1" dirty="0" smtClean="0">
                <a:solidFill>
                  <a:srgbClr val="003399"/>
                </a:solidFill>
              </a:rPr>
              <a:t>Error </a:t>
            </a:r>
            <a:r>
              <a:rPr lang="en-US" sz="5500" i="1" dirty="0">
                <a:solidFill>
                  <a:srgbClr val="003399"/>
                </a:solidFill>
              </a:rPr>
              <a:t>detection and Error correction </a:t>
            </a:r>
          </a:p>
          <a:p>
            <a:pPr marL="1143000" indent="-796925">
              <a:buFont typeface="Arial" pitchFamily="34" charset="0"/>
              <a:buChar char="•"/>
            </a:pPr>
            <a:r>
              <a:rPr lang="en-US" sz="5500" i="1" dirty="0" smtClean="0">
                <a:solidFill>
                  <a:srgbClr val="003399"/>
                </a:solidFill>
              </a:rPr>
              <a:t>Multiplexing </a:t>
            </a:r>
            <a:r>
              <a:rPr lang="en-US" sz="5500" i="1" dirty="0">
                <a:solidFill>
                  <a:srgbClr val="003399"/>
                </a:solidFill>
              </a:rPr>
              <a:t>of several  channels</a:t>
            </a:r>
          </a:p>
          <a:p>
            <a:pPr marL="1143000" indent="-796925">
              <a:buFont typeface="Arial" pitchFamily="34" charset="0"/>
              <a:buChar char="•"/>
            </a:pPr>
            <a:r>
              <a:rPr lang="en-US" sz="5500" i="1" dirty="0" smtClean="0">
                <a:solidFill>
                  <a:srgbClr val="003399"/>
                </a:solidFill>
              </a:rPr>
              <a:t>Availability </a:t>
            </a:r>
            <a:r>
              <a:rPr lang="en-US" sz="5500" i="1" dirty="0">
                <a:solidFill>
                  <a:srgbClr val="003399"/>
                </a:solidFill>
              </a:rPr>
              <a:t>of wideband channels</a:t>
            </a:r>
          </a:p>
          <a:p>
            <a:pPr marL="1143000" indent="-796925">
              <a:buFont typeface="Arial" pitchFamily="34" charset="0"/>
              <a:buChar char="•"/>
            </a:pPr>
            <a:r>
              <a:rPr lang="en-US" sz="5500" i="1" dirty="0" smtClean="0">
                <a:solidFill>
                  <a:srgbClr val="003399"/>
                </a:solidFill>
              </a:rPr>
              <a:t>Increased </a:t>
            </a:r>
            <a:r>
              <a:rPr lang="en-US" sz="5500" i="1" dirty="0">
                <a:solidFill>
                  <a:srgbClr val="003399"/>
                </a:solidFill>
              </a:rPr>
              <a:t>system complexity in a cost effective </a:t>
            </a:r>
            <a:r>
              <a:rPr lang="en-US" sz="5500" i="1" dirty="0" smtClean="0">
                <a:solidFill>
                  <a:srgbClr val="003399"/>
                </a:solidFill>
              </a:rPr>
              <a:t>manner</a:t>
            </a:r>
          </a:p>
          <a:p>
            <a:pPr marL="396875" indent="0">
              <a:buNone/>
            </a:pPr>
            <a:endParaRPr lang="en-US" sz="5500" i="1" dirty="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17</a:t>
            </a:fld>
            <a:endParaRPr lang="en-US" dirty="0"/>
          </a:p>
        </p:txBody>
      </p:sp>
    </p:spTree>
    <p:extLst>
      <p:ext uri="{BB962C8B-B14F-4D97-AF65-F5344CB8AC3E}">
        <p14:creationId xmlns:p14="http://schemas.microsoft.com/office/powerpoint/2010/main" val="77842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COMMUNICATION Contd.,</a:t>
            </a:r>
            <a:endParaRPr lang="en-US" dirty="0"/>
          </a:p>
        </p:txBody>
      </p:sp>
      <p:sp>
        <p:nvSpPr>
          <p:cNvPr id="3" name="Content Placeholder 2"/>
          <p:cNvSpPr>
            <a:spLocks noGrp="1"/>
          </p:cNvSpPr>
          <p:nvPr>
            <p:ph idx="1"/>
          </p:nvPr>
        </p:nvSpPr>
        <p:spPr>
          <a:xfrm>
            <a:off x="152400" y="914400"/>
            <a:ext cx="8458200" cy="5638799"/>
          </a:xfrm>
        </p:spPr>
        <p:txBody>
          <a:bodyPr>
            <a:normAutofit fontScale="62500" lnSpcReduction="20000"/>
          </a:bodyPr>
          <a:lstStyle/>
          <a:p>
            <a:pPr>
              <a:buFont typeface="Arial" pitchFamily="34" charset="0"/>
              <a:buChar char="•"/>
            </a:pPr>
            <a:endParaRPr lang="en-US" b="1" dirty="0" smtClean="0"/>
          </a:p>
          <a:p>
            <a:pPr marL="396875" indent="0">
              <a:buNone/>
            </a:pPr>
            <a:endParaRPr lang="en-US" sz="5500" i="1" dirty="0">
              <a:solidFill>
                <a:srgbClr val="003399"/>
              </a:solidFill>
            </a:endParaRPr>
          </a:p>
          <a:p>
            <a:r>
              <a:rPr lang="en-US" sz="5500" b="1" dirty="0"/>
              <a:t>Disadvantages of Digital </a:t>
            </a:r>
            <a:r>
              <a:rPr lang="en-US" sz="5500" b="1" dirty="0" smtClean="0"/>
              <a:t>Communication</a:t>
            </a:r>
          </a:p>
          <a:p>
            <a:pPr marL="0" indent="0">
              <a:buNone/>
            </a:pPr>
            <a:endParaRPr lang="en-US" sz="5500" dirty="0"/>
          </a:p>
          <a:p>
            <a:pPr marL="1143000" indent="-796925">
              <a:buFont typeface="Arial" pitchFamily="34" charset="0"/>
              <a:buChar char="•"/>
            </a:pPr>
            <a:r>
              <a:rPr lang="en-US" sz="5500" i="1" dirty="0" smtClean="0">
                <a:solidFill>
                  <a:srgbClr val="003399"/>
                </a:solidFill>
              </a:rPr>
              <a:t>Need for Large </a:t>
            </a:r>
            <a:r>
              <a:rPr lang="en-US" sz="5500" i="1" dirty="0">
                <a:solidFill>
                  <a:srgbClr val="003399"/>
                </a:solidFill>
              </a:rPr>
              <a:t>System Bandwidth</a:t>
            </a:r>
          </a:p>
          <a:p>
            <a:pPr marL="1143000" indent="-796925">
              <a:buFont typeface="Arial" pitchFamily="34" charset="0"/>
              <a:buChar char="•"/>
            </a:pPr>
            <a:r>
              <a:rPr lang="en-US" sz="5500" i="1" dirty="0" smtClean="0">
                <a:solidFill>
                  <a:srgbClr val="003399"/>
                </a:solidFill>
              </a:rPr>
              <a:t>Need for System </a:t>
            </a:r>
            <a:r>
              <a:rPr lang="en-US" sz="5500" i="1" dirty="0">
                <a:solidFill>
                  <a:srgbClr val="003399"/>
                </a:solidFill>
              </a:rPr>
              <a:t>Synchronization</a:t>
            </a:r>
          </a:p>
          <a:p>
            <a:pPr marL="1143000" indent="-796925">
              <a:buFont typeface="Arial" pitchFamily="34" charset="0"/>
              <a:buChar char="•"/>
            </a:pPr>
            <a:r>
              <a:rPr lang="en-US" sz="5500" i="1" dirty="0" smtClean="0">
                <a:solidFill>
                  <a:srgbClr val="003399"/>
                </a:solidFill>
              </a:rPr>
              <a:t>Circuit </a:t>
            </a:r>
            <a:r>
              <a:rPr lang="en-US" sz="5500" i="1" dirty="0">
                <a:solidFill>
                  <a:srgbClr val="003399"/>
                </a:solidFill>
              </a:rPr>
              <a:t>Complexity </a:t>
            </a:r>
          </a:p>
          <a:p>
            <a:endParaRPr lang="en-US" sz="8000" dirty="0"/>
          </a:p>
          <a:p>
            <a:pPr marL="396875" indent="0">
              <a:buNone/>
            </a:pPr>
            <a:endParaRPr lang="en-US" sz="2200" i="1" dirty="0" smtClean="0">
              <a:solidFill>
                <a:srgbClr val="003399"/>
              </a:solidFill>
            </a:endParaRPr>
          </a:p>
          <a:p>
            <a:pPr marL="396875" indent="0">
              <a:buNone/>
            </a:pPr>
            <a:r>
              <a:rPr lang="en-US" dirty="0" smtClean="0"/>
              <a:t>Refer </a:t>
            </a:r>
            <a:r>
              <a:rPr lang="en-US" dirty="0" smtClean="0">
                <a:hlinkClick r:id="rId3" action="ppaction://hlinkfile"/>
              </a:rPr>
              <a:t>Advgs &amp; Disadvgs of Digital Communication.docx</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18</a:t>
            </a:fld>
            <a:endParaRPr lang="en-US" dirty="0"/>
          </a:p>
        </p:txBody>
      </p:sp>
    </p:spTree>
    <p:extLst>
      <p:ext uri="{BB962C8B-B14F-4D97-AF65-F5344CB8AC3E}">
        <p14:creationId xmlns:p14="http://schemas.microsoft.com/office/powerpoint/2010/main" val="187966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DIGITAL MODULATION  </a:t>
            </a:r>
            <a:r>
              <a:rPr lang="en-US" dirty="0" smtClean="0"/>
              <a:t>TECHNIQUES</a:t>
            </a:r>
            <a:endParaRPr lang="en-US" dirty="0"/>
          </a:p>
        </p:txBody>
      </p:sp>
      <p:sp>
        <p:nvSpPr>
          <p:cNvPr id="3" name="Content Placeholder 2"/>
          <p:cNvSpPr>
            <a:spLocks noGrp="1"/>
          </p:cNvSpPr>
          <p:nvPr>
            <p:ph idx="1"/>
          </p:nvPr>
        </p:nvSpPr>
        <p:spPr>
          <a:xfrm>
            <a:off x="457200" y="990600"/>
            <a:ext cx="8229600" cy="4525963"/>
          </a:xfrm>
        </p:spPr>
        <p:txBody>
          <a:bodyPr/>
          <a:lstStyle/>
          <a:p>
            <a:r>
              <a:rPr lang="en-US" b="1" dirty="0" smtClean="0"/>
              <a:t>Types </a:t>
            </a:r>
            <a:r>
              <a:rPr lang="en-US" b="1" dirty="0"/>
              <a:t>of digital modulation </a:t>
            </a:r>
            <a:r>
              <a:rPr lang="en-US" b="1" dirty="0" smtClean="0"/>
              <a:t>techniques</a:t>
            </a:r>
          </a:p>
          <a:p>
            <a:pPr marL="0" indent="0">
              <a:buNone/>
            </a:pPr>
            <a:endParaRPr lang="en-US" b="1" dirty="0" smtClean="0"/>
          </a:p>
          <a:p>
            <a:pPr lvl="0" indent="53975">
              <a:buFont typeface="Arial" pitchFamily="34" charset="0"/>
              <a:buChar char="•"/>
            </a:pPr>
            <a:r>
              <a:rPr lang="en-US" i="1" dirty="0" smtClean="0">
                <a:solidFill>
                  <a:srgbClr val="003399"/>
                </a:solidFill>
              </a:rPr>
              <a:t>Amplitude </a:t>
            </a:r>
            <a:r>
              <a:rPr lang="en-US" i="1" dirty="0">
                <a:solidFill>
                  <a:srgbClr val="003399"/>
                </a:solidFill>
              </a:rPr>
              <a:t>Shift Keying (ASK)</a:t>
            </a:r>
            <a:endParaRPr lang="en-US" sz="2400" i="1" dirty="0">
              <a:solidFill>
                <a:srgbClr val="003399"/>
              </a:solidFill>
            </a:endParaRPr>
          </a:p>
          <a:p>
            <a:pPr lvl="0" indent="53975">
              <a:buFont typeface="Arial" pitchFamily="34" charset="0"/>
              <a:buChar char="•"/>
            </a:pPr>
            <a:r>
              <a:rPr lang="en-US" i="1" dirty="0">
                <a:solidFill>
                  <a:srgbClr val="003399"/>
                </a:solidFill>
              </a:rPr>
              <a:t>Frequency Shift Keying </a:t>
            </a:r>
            <a:r>
              <a:rPr lang="en-US" i="1" dirty="0" smtClean="0">
                <a:solidFill>
                  <a:srgbClr val="003399"/>
                </a:solidFill>
              </a:rPr>
              <a:t>(</a:t>
            </a:r>
            <a:r>
              <a:rPr lang="en-US" i="1" dirty="0">
                <a:solidFill>
                  <a:srgbClr val="003399"/>
                </a:solidFill>
              </a:rPr>
              <a:t>F</a:t>
            </a:r>
            <a:r>
              <a:rPr lang="en-US" i="1" dirty="0" smtClean="0">
                <a:solidFill>
                  <a:srgbClr val="003399"/>
                </a:solidFill>
              </a:rPr>
              <a:t>SK</a:t>
            </a:r>
            <a:r>
              <a:rPr lang="en-US" i="1" dirty="0">
                <a:solidFill>
                  <a:srgbClr val="003399"/>
                </a:solidFill>
              </a:rPr>
              <a:t>)</a:t>
            </a:r>
            <a:endParaRPr lang="en-US" sz="2400" i="1" dirty="0">
              <a:solidFill>
                <a:srgbClr val="003399"/>
              </a:solidFill>
            </a:endParaRPr>
          </a:p>
          <a:p>
            <a:pPr lvl="0" indent="53975">
              <a:buFont typeface="Arial" pitchFamily="34" charset="0"/>
              <a:buChar char="•"/>
            </a:pPr>
            <a:r>
              <a:rPr lang="en-US" i="1" dirty="0">
                <a:solidFill>
                  <a:srgbClr val="003399"/>
                </a:solidFill>
              </a:rPr>
              <a:t>Phase Shift Keying </a:t>
            </a:r>
            <a:r>
              <a:rPr lang="en-US" i="1" dirty="0" smtClean="0">
                <a:solidFill>
                  <a:srgbClr val="003399"/>
                </a:solidFill>
              </a:rPr>
              <a:t>(PSK)</a:t>
            </a:r>
            <a:r>
              <a:rPr lang="en-US" i="1" dirty="0">
                <a:solidFill>
                  <a:srgbClr val="003399"/>
                </a:solidFill>
              </a:rPr>
              <a:t> </a:t>
            </a:r>
            <a:endParaRPr lang="en-US" sz="2400" i="1" dirty="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19</a:t>
            </a:fld>
            <a:endParaRPr lang="en-US" dirty="0"/>
          </a:p>
        </p:txBody>
      </p:sp>
      <p:sp>
        <p:nvSpPr>
          <p:cNvPr id="6" name="TextBox 5"/>
          <p:cNvSpPr txBox="1"/>
          <p:nvPr/>
        </p:nvSpPr>
        <p:spPr>
          <a:xfrm>
            <a:off x="2362200" y="4953000"/>
            <a:ext cx="4419600" cy="369332"/>
          </a:xfrm>
          <a:prstGeom prst="rect">
            <a:avLst/>
          </a:prstGeom>
          <a:noFill/>
        </p:spPr>
        <p:txBody>
          <a:bodyPr wrap="square" rtlCol="0">
            <a:spAutoFit/>
          </a:bodyPr>
          <a:lstStyle/>
          <a:p>
            <a:r>
              <a:rPr lang="en-US" dirty="0" smtClean="0">
                <a:hlinkClick r:id="rId3" action="ppaction://hlinkfile"/>
              </a:rPr>
              <a:t>Refer Digital Modulation Techniques.docx</a:t>
            </a:r>
            <a:endParaRPr lang="en-US" dirty="0"/>
          </a:p>
        </p:txBody>
      </p:sp>
    </p:spTree>
    <p:extLst>
      <p:ext uri="{BB962C8B-B14F-4D97-AF65-F5344CB8AC3E}">
        <p14:creationId xmlns:p14="http://schemas.microsoft.com/office/powerpoint/2010/main" val="159585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057400"/>
          </a:xfrm>
        </p:spPr>
        <p:txBody>
          <a:bodyPr>
            <a:normAutofit/>
          </a:bodyPr>
          <a:lstStyle/>
          <a:p>
            <a:r>
              <a:rPr lang="en-US" dirty="0" smtClean="0"/>
              <a:t>Chapter – 8 </a:t>
            </a:r>
            <a:br>
              <a:rPr lang="en-US" dirty="0" smtClean="0"/>
            </a:br>
            <a:r>
              <a:rPr lang="en-US" dirty="0" smtClean="0"/>
              <a:t/>
            </a:r>
            <a:br>
              <a:rPr lang="en-US" dirty="0" smtClean="0"/>
            </a:br>
            <a:r>
              <a:rPr lang="en-US" dirty="0" smtClean="0"/>
              <a:t>Introduction </a:t>
            </a:r>
            <a:r>
              <a:rPr lang="en-US" dirty="0"/>
              <a:t>to digital communication</a:t>
            </a:r>
          </a:p>
        </p:txBody>
      </p:sp>
      <p:sp>
        <p:nvSpPr>
          <p:cNvPr id="4" name="Slide Number Placeholder 3"/>
          <p:cNvSpPr>
            <a:spLocks noGrp="1"/>
          </p:cNvSpPr>
          <p:nvPr>
            <p:ph type="sldNum" sz="quarter" idx="12"/>
          </p:nvPr>
        </p:nvSpPr>
        <p:spPr/>
        <p:txBody>
          <a:bodyPr/>
          <a:lstStyle/>
          <a:p>
            <a:fld id="{7DB72B6B-351E-47F5-8A9F-408C781D2328}" type="slidenum">
              <a:rPr lang="en-US" smtClean="0"/>
              <a:pPr/>
              <a:t>2</a:t>
            </a:fld>
            <a:endParaRPr lang="en-US" dirty="0"/>
          </a:p>
        </p:txBody>
      </p:sp>
      <p:sp>
        <p:nvSpPr>
          <p:cNvPr id="5" name="TextBox 4"/>
          <p:cNvSpPr txBox="1"/>
          <p:nvPr/>
        </p:nvSpPr>
        <p:spPr>
          <a:xfrm>
            <a:off x="152400" y="3535740"/>
            <a:ext cx="5410200" cy="1569660"/>
          </a:xfrm>
          <a:prstGeom prst="rect">
            <a:avLst/>
          </a:prstGeom>
          <a:noFill/>
        </p:spPr>
        <p:txBody>
          <a:bodyPr wrap="square" rtlCol="0">
            <a:spAutoFit/>
          </a:bodyPr>
          <a:lstStyle/>
          <a:p>
            <a:r>
              <a:rPr lang="en-US" sz="2400" b="1" dirty="0"/>
              <a:t>Reference</a:t>
            </a:r>
            <a:r>
              <a:rPr lang="en-US" sz="2400" dirty="0">
                <a:solidFill>
                  <a:srgbClr val="003399"/>
                </a:solidFill>
              </a:rPr>
              <a:t> : </a:t>
            </a:r>
            <a:endParaRPr lang="en-US" sz="2400" dirty="0" smtClean="0">
              <a:solidFill>
                <a:srgbClr val="003399"/>
              </a:solidFill>
            </a:endParaRPr>
          </a:p>
          <a:p>
            <a:r>
              <a:rPr lang="en-US" sz="2400" dirty="0" smtClean="0">
                <a:solidFill>
                  <a:srgbClr val="003399"/>
                </a:solidFill>
              </a:rPr>
              <a:t>Electronic </a:t>
            </a:r>
            <a:r>
              <a:rPr lang="en-US" sz="2400" dirty="0">
                <a:solidFill>
                  <a:srgbClr val="003399"/>
                </a:solidFill>
              </a:rPr>
              <a:t>Communications </a:t>
            </a:r>
            <a:endParaRPr lang="en-US" sz="2400" dirty="0" smtClean="0">
              <a:solidFill>
                <a:srgbClr val="003399"/>
              </a:solidFill>
            </a:endParaRPr>
          </a:p>
          <a:p>
            <a:r>
              <a:rPr lang="en-US" sz="2400" dirty="0" smtClean="0">
                <a:solidFill>
                  <a:srgbClr val="003399"/>
                </a:solidFill>
              </a:rPr>
              <a:t>by </a:t>
            </a:r>
            <a:r>
              <a:rPr lang="en-US" sz="2400" dirty="0">
                <a:solidFill>
                  <a:srgbClr val="003399"/>
                </a:solidFill>
              </a:rPr>
              <a:t>Denis </a:t>
            </a:r>
            <a:r>
              <a:rPr lang="en-US" sz="2400" dirty="0" smtClean="0">
                <a:solidFill>
                  <a:srgbClr val="003399"/>
                </a:solidFill>
              </a:rPr>
              <a:t>Roddy </a:t>
            </a:r>
            <a:r>
              <a:rPr lang="en-US" sz="2400" dirty="0">
                <a:solidFill>
                  <a:srgbClr val="003399"/>
                </a:solidFill>
              </a:rPr>
              <a:t>&amp; John </a:t>
            </a:r>
            <a:r>
              <a:rPr lang="en-US" sz="2400" dirty="0" err="1">
                <a:solidFill>
                  <a:srgbClr val="003399"/>
                </a:solidFill>
              </a:rPr>
              <a:t>Coolen</a:t>
            </a:r>
            <a:r>
              <a:rPr lang="en-US" sz="2400" dirty="0">
                <a:solidFill>
                  <a:srgbClr val="003399"/>
                </a:solidFill>
              </a:rPr>
              <a:t> </a:t>
            </a:r>
            <a:r>
              <a:rPr lang="en-US" sz="2400" dirty="0" smtClean="0">
                <a:solidFill>
                  <a:srgbClr val="003399"/>
                </a:solidFill>
              </a:rPr>
              <a:t>,</a:t>
            </a:r>
          </a:p>
          <a:p>
            <a:r>
              <a:rPr lang="en-US" sz="2400" dirty="0" smtClean="0">
                <a:solidFill>
                  <a:srgbClr val="003399"/>
                </a:solidFill>
              </a:rPr>
              <a:t>4</a:t>
            </a:r>
            <a:r>
              <a:rPr lang="en-US" sz="2400" baseline="30000" dirty="0" smtClean="0">
                <a:solidFill>
                  <a:srgbClr val="003399"/>
                </a:solidFill>
              </a:rPr>
              <a:t>th</a:t>
            </a:r>
            <a:r>
              <a:rPr lang="en-US" sz="2400" dirty="0" smtClean="0">
                <a:solidFill>
                  <a:srgbClr val="003399"/>
                </a:solidFill>
              </a:rPr>
              <a:t> </a:t>
            </a:r>
            <a:r>
              <a:rPr lang="en-US" sz="2400" dirty="0">
                <a:solidFill>
                  <a:srgbClr val="003399"/>
                </a:solidFill>
              </a:rPr>
              <a:t>edition, Pearson Education,2009</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505200"/>
            <a:ext cx="2667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536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AMPLITUDE SHIFT KEYING (ASK)</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20</a:t>
            </a:fld>
            <a:endParaRPr lang="en-US" dirty="0"/>
          </a:p>
        </p:txBody>
      </p:sp>
      <p:pic>
        <p:nvPicPr>
          <p:cNvPr id="6146"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3000" y="1360672"/>
            <a:ext cx="6934199" cy="458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31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SHIFT KEYING (FSK)</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21</a:t>
            </a:fld>
            <a:endParaRPr lang="en-US" dirty="0"/>
          </a:p>
        </p:txBody>
      </p:sp>
      <p:pic>
        <p:nvPicPr>
          <p:cNvPr id="6"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0601" y="1295400"/>
            <a:ext cx="73914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2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SHIFT KEYING (PSK)</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22</a:t>
            </a:fld>
            <a:endParaRPr lang="en-US" dirty="0"/>
          </a:p>
        </p:txBody>
      </p:sp>
      <p:pic>
        <p:nvPicPr>
          <p:cNvPr id="4098" name="Picture 2"/>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838200" y="990601"/>
            <a:ext cx="7315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256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ASK, FSK AND PSK</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23</a:t>
            </a:fld>
            <a:endParaRPr lang="en-US" dirty="0"/>
          </a:p>
        </p:txBody>
      </p:sp>
      <p:sp>
        <p:nvSpPr>
          <p:cNvPr id="5" name="Content Placeholder 4"/>
          <p:cNvSpPr>
            <a:spLocks noGrp="1"/>
          </p:cNvSpPr>
          <p:nvPr>
            <p:ph idx="1"/>
          </p:nvPr>
        </p:nvSpPr>
        <p:spPr>
          <a:xfrm>
            <a:off x="466726" y="990600"/>
            <a:ext cx="8229600" cy="4525963"/>
          </a:xfrm>
        </p:spPr>
        <p:txBody>
          <a:bodyPr>
            <a:normAutofit fontScale="92500" lnSpcReduction="20000"/>
          </a:bodyPr>
          <a:lstStyle/>
          <a:p>
            <a:r>
              <a:rPr lang="en-US" b="1" dirty="0" smtClean="0"/>
              <a:t>Applications : ASK</a:t>
            </a:r>
          </a:p>
          <a:p>
            <a:pPr indent="65088">
              <a:buFont typeface="Arial" pitchFamily="34" charset="0"/>
              <a:buChar char="•"/>
            </a:pPr>
            <a:r>
              <a:rPr lang="en-US" b="1" dirty="0">
                <a:solidFill>
                  <a:srgbClr val="003399"/>
                </a:solidFill>
              </a:rPr>
              <a:t>	</a:t>
            </a:r>
            <a:r>
              <a:rPr lang="en-US" sz="2600" i="1" dirty="0" smtClean="0">
                <a:solidFill>
                  <a:srgbClr val="003399"/>
                </a:solidFill>
              </a:rPr>
              <a:t>Transmission of digital data over optical fiber</a:t>
            </a:r>
          </a:p>
          <a:p>
            <a:pPr lvl="1" indent="-400050"/>
            <a:r>
              <a:rPr lang="en-US" i="1" dirty="0"/>
              <a:t> </a:t>
            </a:r>
            <a:r>
              <a:rPr lang="en-US" i="1" dirty="0" smtClean="0"/>
              <a:t> Used as a type of modulation called On-Off Keying      	at radio frequencie</a:t>
            </a:r>
            <a:r>
              <a:rPr lang="en-US" b="1" dirty="0" smtClean="0"/>
              <a:t>s</a:t>
            </a:r>
          </a:p>
          <a:p>
            <a:r>
              <a:rPr lang="en-US" b="1" dirty="0"/>
              <a:t>Application :</a:t>
            </a:r>
            <a:r>
              <a:rPr lang="en-US" b="1" dirty="0" smtClean="0"/>
              <a:t> FSK</a:t>
            </a:r>
          </a:p>
          <a:p>
            <a:pPr indent="-49213">
              <a:buFont typeface="Arial" pitchFamily="34" charset="0"/>
              <a:buChar char="•"/>
              <a:tabLst>
                <a:tab pos="293688" algn="l"/>
              </a:tabLst>
            </a:pPr>
            <a:r>
              <a:rPr lang="en-US" b="1" dirty="0"/>
              <a:t>	</a:t>
            </a:r>
            <a:r>
              <a:rPr lang="en-US" sz="2600" i="1" dirty="0" smtClean="0">
                <a:solidFill>
                  <a:srgbClr val="003399"/>
                </a:solidFill>
              </a:rPr>
              <a:t>Variant of FSK (GMSK) in GSM Mobile Stds</a:t>
            </a:r>
          </a:p>
          <a:p>
            <a:pPr indent="-49213">
              <a:buFont typeface="Arial" pitchFamily="34" charset="0"/>
              <a:buChar char="•"/>
              <a:tabLst>
                <a:tab pos="293688" algn="l"/>
              </a:tabLst>
            </a:pPr>
            <a:r>
              <a:rPr lang="en-US" sz="2600" i="1" dirty="0" smtClean="0">
                <a:solidFill>
                  <a:srgbClr val="003399"/>
                </a:solidFill>
              </a:rPr>
              <a:t>	Amateur radios, Modems , Caller ID’s etc.,</a:t>
            </a:r>
          </a:p>
          <a:p>
            <a:r>
              <a:rPr lang="en-US" b="1" dirty="0"/>
              <a:t>Application </a:t>
            </a:r>
            <a:r>
              <a:rPr lang="en-US" b="1" dirty="0" smtClean="0"/>
              <a:t>:PSK</a:t>
            </a:r>
          </a:p>
          <a:p>
            <a:pPr indent="-49213">
              <a:buFont typeface="Arial" pitchFamily="34" charset="0"/>
              <a:buChar char="•"/>
            </a:pPr>
            <a:r>
              <a:rPr lang="en-US" b="1" dirty="0"/>
              <a:t>	</a:t>
            </a:r>
            <a:r>
              <a:rPr lang="en-US" sz="2600" i="1" dirty="0" smtClean="0">
                <a:solidFill>
                  <a:srgbClr val="003399"/>
                </a:solidFill>
              </a:rPr>
              <a:t>Variants of PSK in Wireless LAN stds , Bluetooth stds, 	RFID’s , </a:t>
            </a:r>
            <a:r>
              <a:rPr lang="en-US" sz="2600" i="1" dirty="0" err="1" smtClean="0">
                <a:solidFill>
                  <a:srgbClr val="003399"/>
                </a:solidFill>
              </a:rPr>
              <a:t>Zig</a:t>
            </a:r>
            <a:r>
              <a:rPr lang="en-US" sz="2600" i="1" dirty="0" smtClean="0">
                <a:solidFill>
                  <a:srgbClr val="003399"/>
                </a:solidFill>
              </a:rPr>
              <a:t> bee etc.,</a:t>
            </a:r>
            <a:endParaRPr lang="en-US" sz="2600" i="1" dirty="0">
              <a:solidFill>
                <a:srgbClr val="003399"/>
              </a:solidFill>
            </a:endParaRPr>
          </a:p>
          <a:p>
            <a:pPr marL="0" indent="0">
              <a:buNone/>
            </a:pPr>
            <a:endParaRPr lang="en-US" b="1" dirty="0" smtClean="0"/>
          </a:p>
          <a:p>
            <a:pPr marL="0" indent="0">
              <a:buNone/>
            </a:pPr>
            <a:r>
              <a:rPr lang="en-US" b="1" dirty="0"/>
              <a:t>	</a:t>
            </a:r>
            <a:r>
              <a:rPr lang="en-US" b="1" dirty="0" smtClean="0"/>
              <a:t>  </a:t>
            </a:r>
            <a:endParaRPr lang="en-US" b="1" dirty="0"/>
          </a:p>
          <a:p>
            <a:pPr marL="0" indent="0">
              <a:buNone/>
            </a:pPr>
            <a:endParaRPr lang="en-US"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415" y="4363778"/>
            <a:ext cx="5072743" cy="193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19600" y="6064478"/>
            <a:ext cx="3658374" cy="215444"/>
          </a:xfrm>
          <a:prstGeom prst="rect">
            <a:avLst/>
          </a:prstGeom>
        </p:spPr>
        <p:txBody>
          <a:bodyPr wrap="none">
            <a:spAutoFit/>
          </a:bodyPr>
          <a:lstStyle/>
          <a:p>
            <a:pPr lvl="0" fontAlgn="ctr"/>
            <a:r>
              <a:rPr lang="en-US" sz="800" dirty="0">
                <a:solidFill>
                  <a:prstClr val="black"/>
                </a:solidFill>
              </a:rPr>
              <a:t>Source: www.sonoma.edu/users/f/</a:t>
            </a:r>
            <a:r>
              <a:rPr lang="en-US" sz="800" dirty="0" err="1">
                <a:solidFill>
                  <a:prstClr val="black"/>
                </a:solidFill>
              </a:rPr>
              <a:t>farahman</a:t>
            </a:r>
            <a:r>
              <a:rPr lang="en-US" sz="800" dirty="0">
                <a:solidFill>
                  <a:prstClr val="black"/>
                </a:solidFill>
              </a:rPr>
              <a:t>/</a:t>
            </a:r>
            <a:r>
              <a:rPr lang="en-US" sz="800" dirty="0" err="1">
                <a:solidFill>
                  <a:prstClr val="black"/>
                </a:solidFill>
              </a:rPr>
              <a:t>sonoma</a:t>
            </a:r>
            <a:r>
              <a:rPr lang="en-US" sz="800" dirty="0">
                <a:solidFill>
                  <a:prstClr val="black"/>
                </a:solidFill>
              </a:rPr>
              <a:t>/courses/.../</a:t>
            </a:r>
            <a:r>
              <a:rPr lang="en-US" sz="800" b="1" dirty="0">
                <a:solidFill>
                  <a:prstClr val="black"/>
                </a:solidFill>
              </a:rPr>
              <a:t>introduction</a:t>
            </a:r>
            <a:r>
              <a:rPr lang="en-US" sz="800" dirty="0">
                <a:solidFill>
                  <a:prstClr val="black"/>
                </a:solidFill>
              </a:rPr>
              <a:t>.</a:t>
            </a:r>
            <a:r>
              <a:rPr lang="en-US" sz="800" b="1" dirty="0">
                <a:solidFill>
                  <a:prstClr val="black"/>
                </a:solidFill>
              </a:rPr>
              <a:t>ppt</a:t>
            </a:r>
            <a:endParaRPr lang="en-US" sz="800" dirty="0">
              <a:solidFill>
                <a:prstClr val="black"/>
              </a:solidFill>
            </a:endParaRPr>
          </a:p>
        </p:txBody>
      </p:sp>
    </p:spTree>
    <p:extLst>
      <p:ext uri="{BB962C8B-B14F-4D97-AF65-F5344CB8AC3E}">
        <p14:creationId xmlns:p14="http://schemas.microsoft.com/office/powerpoint/2010/main" val="42037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a:t>
            </a:r>
            <a:endParaRPr lang="en-US" dirty="0"/>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pPr marL="142875" marR="0" indent="-142875" defTabSz="344488">
              <a:lnSpc>
                <a:spcPct val="115000"/>
              </a:lnSpc>
              <a:spcBef>
                <a:spcPts val="0"/>
              </a:spcBef>
              <a:spcAft>
                <a:spcPts val="0"/>
              </a:spcAft>
              <a:buNone/>
              <a:tabLst>
                <a:tab pos="228600" algn="l"/>
              </a:tabLst>
            </a:pPr>
            <a:r>
              <a:rPr lang="en-US" i="1" dirty="0" smtClean="0">
                <a:solidFill>
                  <a:srgbClr val="003399"/>
                </a:solidFill>
                <a:ea typeface="Calibri"/>
                <a:cs typeface="Tunga"/>
              </a:rPr>
              <a:t>1	In </a:t>
            </a:r>
            <a:r>
              <a:rPr lang="en-US" i="1" dirty="0">
                <a:solidFill>
                  <a:srgbClr val="003399"/>
                </a:solidFill>
                <a:ea typeface="Calibri"/>
                <a:cs typeface="Tunga"/>
              </a:rPr>
              <a:t>_______, the peak amplitude of one signal level is 0; the </a:t>
            </a:r>
            <a:r>
              <a:rPr lang="en-US" i="1" dirty="0" smtClean="0">
                <a:solidFill>
                  <a:srgbClr val="003399"/>
                </a:solidFill>
                <a:ea typeface="Calibri"/>
                <a:cs typeface="Tunga"/>
              </a:rPr>
              <a:t>	other </a:t>
            </a:r>
            <a:r>
              <a:rPr lang="en-US" i="1" dirty="0">
                <a:solidFill>
                  <a:srgbClr val="003399"/>
                </a:solidFill>
                <a:ea typeface="Calibri"/>
                <a:cs typeface="Tunga"/>
              </a:rPr>
              <a:t>is the same as the amplitude of  </a:t>
            </a:r>
            <a:r>
              <a:rPr lang="en-US" i="1" dirty="0" smtClean="0">
                <a:solidFill>
                  <a:srgbClr val="003399"/>
                </a:solidFill>
                <a:ea typeface="Calibri"/>
                <a:cs typeface="Tunga"/>
              </a:rPr>
              <a:t>the </a:t>
            </a:r>
            <a:r>
              <a:rPr lang="en-US" i="1" dirty="0">
                <a:solidFill>
                  <a:srgbClr val="003399"/>
                </a:solidFill>
                <a:ea typeface="Calibri"/>
                <a:cs typeface="Tunga"/>
              </a:rPr>
              <a:t>carrier </a:t>
            </a:r>
            <a:r>
              <a:rPr lang="en-US" i="1" dirty="0" smtClean="0">
                <a:solidFill>
                  <a:srgbClr val="003399"/>
                </a:solidFill>
                <a:ea typeface="Calibri"/>
                <a:cs typeface="Tunga"/>
              </a:rPr>
              <a:t>frequency</a:t>
            </a:r>
            <a:r>
              <a:rPr lang="en-US" i="1" dirty="0">
                <a:solidFill>
                  <a:srgbClr val="003399"/>
                </a:solidFill>
                <a:ea typeface="Calibri"/>
                <a:cs typeface="Tunga"/>
              </a:rPr>
              <a:t>.</a:t>
            </a:r>
          </a:p>
          <a:p>
            <a:pPr lvl="0" indent="1588">
              <a:lnSpc>
                <a:spcPct val="115000"/>
              </a:lnSpc>
              <a:spcBef>
                <a:spcPts val="0"/>
              </a:spcBef>
              <a:buFont typeface="+mj-lt"/>
              <a:buAutoNum type="alphaUcPeriod"/>
              <a:tabLst>
                <a:tab pos="228600" algn="l"/>
              </a:tabLst>
            </a:pPr>
            <a:r>
              <a:rPr lang="en-US" sz="2200" i="1" dirty="0">
                <a:solidFill>
                  <a:srgbClr val="003399"/>
                </a:solidFill>
                <a:ea typeface="Calibri"/>
                <a:cs typeface="Tunga"/>
              </a:rPr>
              <a:t>PSK</a:t>
            </a:r>
          </a:p>
          <a:p>
            <a:pPr lvl="0" indent="1588">
              <a:lnSpc>
                <a:spcPct val="115000"/>
              </a:lnSpc>
              <a:spcBef>
                <a:spcPts val="0"/>
              </a:spcBef>
              <a:buFont typeface="+mj-lt"/>
              <a:buAutoNum type="alphaUcPeriod"/>
              <a:tabLst>
                <a:tab pos="228600" algn="l"/>
              </a:tabLst>
            </a:pPr>
            <a:r>
              <a:rPr lang="en-US" sz="2200" i="1" dirty="0" smtClean="0">
                <a:solidFill>
                  <a:srgbClr val="003399"/>
                </a:solidFill>
                <a:ea typeface="Calibri"/>
                <a:cs typeface="Tunga"/>
              </a:rPr>
              <a:t>ASK</a:t>
            </a:r>
            <a:endParaRPr lang="en-US" sz="2200" i="1" dirty="0">
              <a:solidFill>
                <a:srgbClr val="003399"/>
              </a:solidFill>
              <a:ea typeface="Calibri"/>
              <a:cs typeface="Tunga"/>
            </a:endParaRPr>
          </a:p>
          <a:p>
            <a:pPr lvl="0" indent="1588">
              <a:lnSpc>
                <a:spcPct val="115000"/>
              </a:lnSpc>
              <a:spcBef>
                <a:spcPts val="0"/>
              </a:spcBef>
              <a:buFont typeface="+mj-lt"/>
              <a:buAutoNum type="alphaUcPeriod"/>
              <a:tabLst>
                <a:tab pos="228600" algn="l"/>
              </a:tabLst>
            </a:pPr>
            <a:r>
              <a:rPr lang="en-US" sz="2200" i="1" dirty="0">
                <a:solidFill>
                  <a:srgbClr val="003399"/>
                </a:solidFill>
                <a:ea typeface="Calibri"/>
                <a:cs typeface="Tunga"/>
              </a:rPr>
              <a:t>FSK</a:t>
            </a:r>
          </a:p>
          <a:p>
            <a:pPr lvl="0" indent="1588">
              <a:lnSpc>
                <a:spcPct val="115000"/>
              </a:lnSpc>
              <a:spcBef>
                <a:spcPts val="0"/>
              </a:spcBef>
              <a:buFont typeface="+mj-lt"/>
              <a:buAutoNum type="alphaUcPeriod"/>
              <a:tabLst>
                <a:tab pos="228600" algn="l"/>
              </a:tabLst>
            </a:pPr>
            <a:r>
              <a:rPr lang="en-US" sz="2200" i="1" dirty="0">
                <a:solidFill>
                  <a:srgbClr val="003399"/>
                </a:solidFill>
                <a:ea typeface="Calibri"/>
                <a:cs typeface="Tunga"/>
              </a:rPr>
              <a:t>none of the </a:t>
            </a:r>
            <a:r>
              <a:rPr lang="en-US" sz="2200" i="1" dirty="0" smtClean="0">
                <a:solidFill>
                  <a:srgbClr val="003399"/>
                </a:solidFill>
                <a:ea typeface="Calibri"/>
                <a:cs typeface="Tunga"/>
              </a:rPr>
              <a:t>above</a:t>
            </a:r>
          </a:p>
          <a:p>
            <a:pPr lvl="0" indent="1588">
              <a:lnSpc>
                <a:spcPct val="115000"/>
              </a:lnSpc>
              <a:spcBef>
                <a:spcPts val="0"/>
              </a:spcBef>
              <a:buFont typeface="+mj-lt"/>
              <a:buAutoNum type="alphaUcPeriod"/>
              <a:tabLst>
                <a:tab pos="228600" algn="l"/>
              </a:tabLst>
            </a:pPr>
            <a:endParaRPr lang="en-US" sz="2200" i="1" dirty="0">
              <a:solidFill>
                <a:srgbClr val="003399"/>
              </a:solidFill>
              <a:ea typeface="Calibri"/>
              <a:cs typeface="Tunga"/>
            </a:endParaRPr>
          </a:p>
          <a:p>
            <a:pPr lvl="0">
              <a:lnSpc>
                <a:spcPct val="115000"/>
              </a:lnSpc>
              <a:spcBef>
                <a:spcPts val="0"/>
              </a:spcBef>
              <a:buNone/>
              <a:tabLst>
                <a:tab pos="228600" algn="l"/>
              </a:tabLst>
            </a:pPr>
            <a:r>
              <a:rPr lang="en-US" i="1" dirty="0">
                <a:solidFill>
                  <a:srgbClr val="003399"/>
                </a:solidFill>
                <a:ea typeface="Calibri"/>
                <a:cs typeface="Tunga"/>
              </a:rPr>
              <a:t>2	 </a:t>
            </a:r>
            <a:r>
              <a:rPr lang="en-US" i="1" dirty="0" smtClean="0">
                <a:solidFill>
                  <a:srgbClr val="003399"/>
                </a:solidFill>
                <a:ea typeface="Calibri"/>
                <a:cs typeface="Tunga"/>
              </a:rPr>
              <a:t>How </a:t>
            </a:r>
            <a:r>
              <a:rPr lang="en-US" i="1" dirty="0">
                <a:solidFill>
                  <a:srgbClr val="003399"/>
                </a:solidFill>
                <a:ea typeface="Calibri"/>
                <a:cs typeface="Tunga"/>
              </a:rPr>
              <a:t>many carrier frequencies are used in Binary </a:t>
            </a:r>
            <a:r>
              <a:rPr lang="en-US" i="1" dirty="0" smtClean="0">
                <a:solidFill>
                  <a:srgbClr val="003399"/>
                </a:solidFill>
                <a:ea typeface="Calibri"/>
                <a:cs typeface="Tunga"/>
              </a:rPr>
              <a:t>FSK</a:t>
            </a:r>
            <a:r>
              <a:rPr lang="en-US" i="1" dirty="0">
                <a:solidFill>
                  <a:srgbClr val="003399"/>
                </a:solidFill>
                <a:ea typeface="Calibri"/>
                <a:cs typeface="Tunga"/>
              </a:rPr>
              <a:t>?</a:t>
            </a:r>
          </a:p>
          <a:p>
            <a:pPr lvl="0" indent="1588">
              <a:lnSpc>
                <a:spcPct val="115000"/>
              </a:lnSpc>
              <a:spcBef>
                <a:spcPts val="0"/>
              </a:spcBef>
              <a:buFont typeface="+mj-lt"/>
              <a:buAutoNum type="alphaUcPeriod"/>
              <a:tabLst>
                <a:tab pos="228600" algn="l"/>
              </a:tabLst>
            </a:pPr>
            <a:r>
              <a:rPr lang="en-US" sz="2400" i="1" dirty="0">
                <a:solidFill>
                  <a:srgbClr val="003399"/>
                </a:solidFill>
                <a:ea typeface="Calibri"/>
                <a:cs typeface="Tunga"/>
              </a:rPr>
              <a:t>2</a:t>
            </a:r>
          </a:p>
          <a:p>
            <a:pPr lvl="0" indent="1588">
              <a:lnSpc>
                <a:spcPct val="115000"/>
              </a:lnSpc>
              <a:spcBef>
                <a:spcPts val="0"/>
              </a:spcBef>
              <a:buFont typeface="+mj-lt"/>
              <a:buAutoNum type="alphaUcPeriod"/>
              <a:tabLst>
                <a:tab pos="228600" algn="l"/>
              </a:tabLst>
            </a:pPr>
            <a:r>
              <a:rPr lang="en-US" sz="2400" i="1" dirty="0">
                <a:solidFill>
                  <a:srgbClr val="003399"/>
                </a:solidFill>
                <a:ea typeface="Calibri"/>
                <a:cs typeface="Tunga"/>
              </a:rPr>
              <a:t>1</a:t>
            </a:r>
          </a:p>
          <a:p>
            <a:pPr lvl="0" indent="1588">
              <a:lnSpc>
                <a:spcPct val="115000"/>
              </a:lnSpc>
              <a:spcBef>
                <a:spcPts val="0"/>
              </a:spcBef>
              <a:buFont typeface="+mj-lt"/>
              <a:buAutoNum type="alphaUcPeriod"/>
              <a:tabLst>
                <a:tab pos="228600" algn="l"/>
              </a:tabLst>
            </a:pPr>
            <a:r>
              <a:rPr lang="en-US" sz="2400" i="1" dirty="0">
                <a:solidFill>
                  <a:srgbClr val="003399"/>
                </a:solidFill>
                <a:ea typeface="Calibri"/>
                <a:cs typeface="Tunga"/>
              </a:rPr>
              <a:t>0</a:t>
            </a:r>
          </a:p>
          <a:p>
            <a:pPr lvl="0" indent="1588">
              <a:lnSpc>
                <a:spcPct val="115000"/>
              </a:lnSpc>
              <a:spcBef>
                <a:spcPts val="0"/>
              </a:spcBef>
              <a:buFont typeface="+mj-lt"/>
              <a:buAutoNum type="alphaUcPeriod"/>
              <a:tabLst>
                <a:tab pos="228600" algn="l"/>
              </a:tabLst>
            </a:pPr>
            <a:r>
              <a:rPr lang="en-US" sz="2400" i="1" dirty="0">
                <a:solidFill>
                  <a:srgbClr val="003399"/>
                </a:solidFill>
                <a:ea typeface="Calibri"/>
                <a:cs typeface="Tunga"/>
              </a:rPr>
              <a:t>none of the above</a:t>
            </a:r>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24</a:t>
            </a:fld>
            <a:endParaRPr lang="en-US" dirty="0"/>
          </a:p>
        </p:txBody>
      </p:sp>
    </p:spTree>
    <p:extLst>
      <p:ext uri="{BB962C8B-B14F-4D97-AF65-F5344CB8AC3E}">
        <p14:creationId xmlns:p14="http://schemas.microsoft.com/office/powerpoint/2010/main" val="159061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7087"/>
          </a:xfrm>
        </p:spPr>
        <p:txBody>
          <a:bodyPr>
            <a:normAutofit fontScale="90000"/>
          </a:bodyPr>
          <a:lstStyle/>
          <a:p>
            <a:r>
              <a:rPr lang="en-US" dirty="0"/>
              <a:t>Summary</a:t>
            </a:r>
            <a:br>
              <a:rPr lang="en-US" dirty="0"/>
            </a:b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25</a:t>
            </a:fld>
            <a:endParaRPr lang="en-US" dirty="0"/>
          </a:p>
        </p:txBody>
      </p:sp>
      <p:sp>
        <p:nvSpPr>
          <p:cNvPr id="5" name="Rectangle 4"/>
          <p:cNvSpPr/>
          <p:nvPr/>
        </p:nvSpPr>
        <p:spPr>
          <a:xfrm>
            <a:off x="152400" y="751344"/>
            <a:ext cx="8839200" cy="5632311"/>
          </a:xfrm>
          <a:prstGeom prst="rect">
            <a:avLst/>
          </a:prstGeom>
        </p:spPr>
        <p:txBody>
          <a:bodyPr wrap="square">
            <a:spAutoFit/>
          </a:bodyPr>
          <a:lstStyle/>
          <a:p>
            <a:r>
              <a:rPr lang="en-US" sz="2400" i="1" dirty="0" smtClean="0"/>
              <a:t>In </a:t>
            </a:r>
            <a:r>
              <a:rPr lang="en-US" sz="2400" i="1" dirty="0"/>
              <a:t>this module we have learnt:</a:t>
            </a:r>
          </a:p>
          <a:p>
            <a:pPr marL="342900" lvl="0" indent="-342900" algn="just">
              <a:buFont typeface="Arial" pitchFamily="34" charset="0"/>
              <a:buChar char="•"/>
            </a:pPr>
            <a:r>
              <a:rPr lang="en-US" sz="2400" i="1" dirty="0">
                <a:solidFill>
                  <a:srgbClr val="003399"/>
                </a:solidFill>
              </a:rPr>
              <a:t>To state Nyquist sampling theorem   (fs≥2fc, Where f</a:t>
            </a:r>
            <a:r>
              <a:rPr lang="en-US" sz="2400" i="1" baseline="-25000" dirty="0">
                <a:solidFill>
                  <a:srgbClr val="003399"/>
                </a:solidFill>
              </a:rPr>
              <a:t>s </a:t>
            </a:r>
            <a:r>
              <a:rPr lang="en-US" sz="2400" i="1" dirty="0">
                <a:solidFill>
                  <a:srgbClr val="003399"/>
                </a:solidFill>
              </a:rPr>
              <a:t>is the sampling frequency and f</a:t>
            </a:r>
            <a:r>
              <a:rPr lang="en-US" sz="2400" i="1" baseline="-25000" dirty="0">
                <a:solidFill>
                  <a:srgbClr val="003399"/>
                </a:solidFill>
              </a:rPr>
              <a:t>c </a:t>
            </a:r>
            <a:r>
              <a:rPr lang="en-US" sz="2400" i="1" dirty="0">
                <a:solidFill>
                  <a:srgbClr val="003399"/>
                </a:solidFill>
              </a:rPr>
              <a:t>is highest frequency contained in the signal)</a:t>
            </a:r>
            <a:r>
              <a:rPr lang="en-US" sz="2400" i="1" baseline="-25000" dirty="0">
                <a:solidFill>
                  <a:srgbClr val="003399"/>
                </a:solidFill>
              </a:rPr>
              <a:t>   </a:t>
            </a:r>
            <a:r>
              <a:rPr lang="en-US" sz="2400" i="1" dirty="0">
                <a:solidFill>
                  <a:srgbClr val="003399"/>
                </a:solidFill>
              </a:rPr>
              <a:t>and apply this theorem to determine the sampling rate for sampling an analog signal without distortion</a:t>
            </a:r>
            <a:r>
              <a:rPr lang="en-US" sz="2400" i="1" dirty="0" smtClean="0">
                <a:solidFill>
                  <a:srgbClr val="003399"/>
                </a:solidFill>
              </a:rPr>
              <a:t>.</a:t>
            </a:r>
          </a:p>
          <a:p>
            <a:pPr marL="342900" lvl="0" indent="-342900" algn="just">
              <a:buFont typeface="Arial" pitchFamily="34" charset="0"/>
              <a:buChar char="•"/>
            </a:pPr>
            <a:endParaRPr lang="en-US" sz="2400" i="1" dirty="0">
              <a:solidFill>
                <a:srgbClr val="003399"/>
              </a:solidFill>
            </a:endParaRPr>
          </a:p>
          <a:p>
            <a:pPr marL="342900" lvl="0" indent="-342900" algn="just">
              <a:buFont typeface="Arial" pitchFamily="34" charset="0"/>
              <a:buChar char="•"/>
            </a:pPr>
            <a:r>
              <a:rPr lang="en-US" sz="2400" i="1" dirty="0" smtClean="0">
                <a:solidFill>
                  <a:srgbClr val="003399"/>
                </a:solidFill>
              </a:rPr>
              <a:t>To define and </a:t>
            </a:r>
            <a:r>
              <a:rPr lang="en-US" sz="2400" i="1" dirty="0">
                <a:solidFill>
                  <a:srgbClr val="003399"/>
                </a:solidFill>
              </a:rPr>
              <a:t>distinguish various types of pulse modulation techniques such as PAM, PWM and </a:t>
            </a:r>
            <a:r>
              <a:rPr lang="en-US" sz="2400" i="1" dirty="0" smtClean="0">
                <a:solidFill>
                  <a:srgbClr val="003399"/>
                </a:solidFill>
              </a:rPr>
              <a:t>PPM</a:t>
            </a:r>
          </a:p>
          <a:p>
            <a:pPr lvl="0" algn="just"/>
            <a:endParaRPr lang="en-US" sz="2400" i="1" dirty="0" smtClean="0">
              <a:solidFill>
                <a:srgbClr val="003399"/>
              </a:solidFill>
            </a:endParaRPr>
          </a:p>
          <a:p>
            <a:pPr marL="342900" lvl="0" indent="-342900" algn="just">
              <a:buFont typeface="Arial" pitchFamily="34" charset="0"/>
              <a:buChar char="•"/>
            </a:pPr>
            <a:r>
              <a:rPr lang="en-US" sz="2400" i="1" dirty="0">
                <a:solidFill>
                  <a:srgbClr val="003399"/>
                </a:solidFill>
              </a:rPr>
              <a:t>Draw and explain the various blocks of </a:t>
            </a:r>
            <a:r>
              <a:rPr lang="en-US" sz="2400" i="1" dirty="0" smtClean="0">
                <a:solidFill>
                  <a:srgbClr val="003399"/>
                </a:solidFill>
              </a:rPr>
              <a:t>a </a:t>
            </a:r>
            <a:r>
              <a:rPr lang="en-US" sz="2400" i="1" dirty="0">
                <a:solidFill>
                  <a:srgbClr val="003399"/>
                </a:solidFill>
              </a:rPr>
              <a:t>General Digital Communication </a:t>
            </a:r>
            <a:r>
              <a:rPr lang="en-US" sz="2400" i="1" dirty="0" smtClean="0">
                <a:solidFill>
                  <a:srgbClr val="003399"/>
                </a:solidFill>
              </a:rPr>
              <a:t>System</a:t>
            </a:r>
          </a:p>
          <a:p>
            <a:pPr marL="342900" lvl="0" indent="-342900" algn="just">
              <a:buFont typeface="Arial" pitchFamily="34" charset="0"/>
              <a:buChar char="•"/>
            </a:pPr>
            <a:endParaRPr lang="en-US" sz="2400" i="1" dirty="0">
              <a:solidFill>
                <a:srgbClr val="003399"/>
              </a:solidFill>
            </a:endParaRPr>
          </a:p>
          <a:p>
            <a:pPr marL="342900" indent="-342900" algn="just">
              <a:buFont typeface="Arial" pitchFamily="34" charset="0"/>
              <a:buChar char="•"/>
            </a:pPr>
            <a:r>
              <a:rPr lang="en-US" sz="2400" i="1" dirty="0" smtClean="0">
                <a:solidFill>
                  <a:srgbClr val="003399"/>
                </a:solidFill>
              </a:rPr>
              <a:t>To </a:t>
            </a:r>
            <a:r>
              <a:rPr lang="en-US" sz="2400" i="1" dirty="0">
                <a:solidFill>
                  <a:srgbClr val="003399"/>
                </a:solidFill>
              </a:rPr>
              <a:t>define, draw and distinguish different digital modulation techniques such as ASK, FSK </a:t>
            </a:r>
            <a:r>
              <a:rPr lang="en-US" sz="2400" i="1" dirty="0" smtClean="0">
                <a:solidFill>
                  <a:srgbClr val="003399"/>
                </a:solidFill>
              </a:rPr>
              <a:t>and </a:t>
            </a:r>
            <a:r>
              <a:rPr lang="en-US" sz="2400" i="1" dirty="0">
                <a:solidFill>
                  <a:srgbClr val="003399"/>
                </a:solidFill>
              </a:rPr>
              <a:t>PSK</a:t>
            </a:r>
            <a:r>
              <a:rPr lang="en-US" sz="2400" i="1" dirty="0" smtClean="0">
                <a:solidFill>
                  <a:srgbClr val="003399"/>
                </a:solidFill>
              </a:rPr>
              <a:t>.</a:t>
            </a:r>
            <a:r>
              <a:rPr lang="en-US" sz="2400" i="1" dirty="0">
                <a:solidFill>
                  <a:srgbClr val="003399"/>
                </a:solidFill>
              </a:rPr>
              <a:t>	</a:t>
            </a:r>
          </a:p>
          <a:p>
            <a:pPr marL="342900" indent="-342900">
              <a:buFont typeface="Arial" pitchFamily="34" charset="0"/>
              <a:buChar char="•"/>
            </a:pPr>
            <a:endParaRPr lang="en-US" sz="2400" i="1" dirty="0">
              <a:solidFill>
                <a:srgbClr val="003399"/>
              </a:solidFill>
            </a:endParaRPr>
          </a:p>
        </p:txBody>
      </p:sp>
    </p:spTree>
    <p:extLst>
      <p:ext uri="{BB962C8B-B14F-4D97-AF65-F5344CB8AC3E}">
        <p14:creationId xmlns:p14="http://schemas.microsoft.com/office/powerpoint/2010/main" val="24027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Applications of Digital Modulation To Communication Technologies</a:t>
            </a:r>
            <a:endParaRPr lang="en-US" sz="2400" dirty="0"/>
          </a:p>
        </p:txBody>
      </p:sp>
      <p:sp>
        <p:nvSpPr>
          <p:cNvPr id="4" name="Slide Number Placeholder 3"/>
          <p:cNvSpPr>
            <a:spLocks noGrp="1"/>
          </p:cNvSpPr>
          <p:nvPr>
            <p:ph type="sldNum" sz="quarter" idx="12"/>
          </p:nvPr>
        </p:nvSpPr>
        <p:spPr/>
        <p:txBody>
          <a:bodyPr/>
          <a:lstStyle/>
          <a:p>
            <a:fld id="{7DB72B6B-351E-47F5-8A9F-408C781D2328}" type="slidenum">
              <a:rPr lang="en-US" smtClean="0"/>
              <a:t>26</a:t>
            </a:fld>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3619"/>
            <a:ext cx="5081588" cy="287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86878" y="6325891"/>
            <a:ext cx="3657600" cy="215444"/>
          </a:xfrm>
          <a:prstGeom prst="rect">
            <a:avLst/>
          </a:prstGeom>
        </p:spPr>
        <p:txBody>
          <a:bodyPr wrap="square">
            <a:spAutoFit/>
          </a:bodyPr>
          <a:lstStyle/>
          <a:p>
            <a:pPr fontAlgn="ctr"/>
            <a:r>
              <a:rPr lang="en-US" sz="800" dirty="0" smtClean="0"/>
              <a:t>Source: www.sonoma.edu/users/f/</a:t>
            </a:r>
            <a:r>
              <a:rPr lang="en-US" sz="800" dirty="0" err="1" smtClean="0"/>
              <a:t>farahman</a:t>
            </a:r>
            <a:r>
              <a:rPr lang="en-US" sz="800" dirty="0" smtClean="0"/>
              <a:t>/</a:t>
            </a:r>
            <a:r>
              <a:rPr lang="en-US" sz="800" dirty="0" err="1" smtClean="0"/>
              <a:t>sonoma</a:t>
            </a:r>
            <a:r>
              <a:rPr lang="en-US" sz="800" dirty="0" smtClean="0"/>
              <a:t>/courses</a:t>
            </a:r>
            <a:r>
              <a:rPr lang="en-US" sz="800" dirty="0"/>
              <a:t>/.../</a:t>
            </a:r>
            <a:r>
              <a:rPr lang="en-US" sz="800" b="1" dirty="0"/>
              <a:t>introduction</a:t>
            </a:r>
            <a:r>
              <a:rPr lang="en-US" sz="800" dirty="0"/>
              <a:t>.</a:t>
            </a:r>
            <a:r>
              <a:rPr lang="en-US" sz="800" b="1" dirty="0"/>
              <a:t>ppt</a:t>
            </a:r>
            <a:endParaRPr lang="en-US" sz="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535313"/>
            <a:ext cx="4706228" cy="279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39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99" y="1666220"/>
            <a:ext cx="7444601" cy="449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68550" y="6311444"/>
            <a:ext cx="3797300" cy="215444"/>
          </a:xfrm>
          <a:prstGeom prst="rect">
            <a:avLst/>
          </a:prstGeom>
        </p:spPr>
        <p:txBody>
          <a:bodyPr wrap="square">
            <a:spAutoFit/>
          </a:bodyPr>
          <a:lstStyle/>
          <a:p>
            <a:pPr fontAlgn="ctr"/>
            <a:r>
              <a:rPr lang="en-US" sz="800" dirty="0"/>
              <a:t>Source: www.sonoma.edu/users/f/</a:t>
            </a:r>
            <a:r>
              <a:rPr lang="en-US" sz="800" dirty="0" err="1"/>
              <a:t>farahman</a:t>
            </a:r>
            <a:r>
              <a:rPr lang="en-US" sz="800" dirty="0"/>
              <a:t>/</a:t>
            </a:r>
            <a:r>
              <a:rPr lang="en-US" sz="800" dirty="0" err="1"/>
              <a:t>sonoma</a:t>
            </a:r>
            <a:r>
              <a:rPr lang="en-US" sz="800" dirty="0"/>
              <a:t>/courses/.../</a:t>
            </a:r>
            <a:r>
              <a:rPr lang="en-US" sz="800" b="1" dirty="0"/>
              <a:t>introduction</a:t>
            </a:r>
            <a:r>
              <a:rPr lang="en-US" sz="800" dirty="0"/>
              <a:t>.</a:t>
            </a:r>
            <a:r>
              <a:rPr lang="en-US" sz="800" b="1" dirty="0"/>
              <a:t>ppt</a:t>
            </a:r>
            <a:endParaRPr lang="en-US" sz="800" dirty="0"/>
          </a:p>
        </p:txBody>
      </p:sp>
      <p:sp>
        <p:nvSpPr>
          <p:cNvPr id="6" name="TextBox 5"/>
          <p:cNvSpPr txBox="1"/>
          <p:nvPr/>
        </p:nvSpPr>
        <p:spPr>
          <a:xfrm>
            <a:off x="609600" y="1143000"/>
            <a:ext cx="7924800" cy="523220"/>
          </a:xfrm>
          <a:prstGeom prst="rect">
            <a:avLst/>
          </a:prstGeom>
          <a:noFill/>
        </p:spPr>
        <p:txBody>
          <a:bodyPr wrap="square" rtlCol="0">
            <a:spAutoFit/>
          </a:bodyPr>
          <a:lstStyle/>
          <a:p>
            <a:pPr algn="ctr"/>
            <a:r>
              <a:rPr lang="en-US" sz="2800" b="1" dirty="0" smtClean="0"/>
              <a:t>INTRODUCTION TO DIGITAL COMMUNICATION</a:t>
            </a:r>
            <a:endParaRPr lang="en-US" sz="2800" b="1" dirty="0"/>
          </a:p>
        </p:txBody>
      </p:sp>
    </p:spTree>
    <p:extLst>
      <p:ext uri="{BB962C8B-B14F-4D97-AF65-F5344CB8AC3E}">
        <p14:creationId xmlns:p14="http://schemas.microsoft.com/office/powerpoint/2010/main" val="360402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Communication-Introduction</a:t>
            </a:r>
            <a:endParaRPr lang="en-US" dirty="0"/>
          </a:p>
        </p:txBody>
      </p:sp>
      <p:sp>
        <p:nvSpPr>
          <p:cNvPr id="3" name="Content Placeholder 2"/>
          <p:cNvSpPr>
            <a:spLocks noGrp="1"/>
          </p:cNvSpPr>
          <p:nvPr>
            <p:ph idx="1"/>
          </p:nvPr>
        </p:nvSpPr>
        <p:spPr>
          <a:xfrm>
            <a:off x="457200" y="914400"/>
            <a:ext cx="8305800" cy="5486399"/>
          </a:xfrm>
        </p:spPr>
        <p:txBody>
          <a:bodyPr>
            <a:normAutofit fontScale="85000" lnSpcReduction="20000"/>
          </a:bodyPr>
          <a:lstStyle/>
          <a:p>
            <a:r>
              <a:rPr lang="en-US" dirty="0" smtClean="0"/>
              <a:t>Objectives:</a:t>
            </a:r>
          </a:p>
          <a:p>
            <a:pPr marL="911225" indent="-514350">
              <a:buFont typeface="+mj-lt"/>
              <a:buAutoNum type="arabicPeriod"/>
            </a:pPr>
            <a:r>
              <a:rPr lang="en-US" sz="3100" i="1" dirty="0">
                <a:solidFill>
                  <a:srgbClr val="003399"/>
                </a:solidFill>
              </a:rPr>
              <a:t>	</a:t>
            </a:r>
            <a:r>
              <a:rPr lang="en-US" sz="3100" i="1" dirty="0" smtClean="0">
                <a:solidFill>
                  <a:srgbClr val="003399"/>
                </a:solidFill>
              </a:rPr>
              <a:t>State Nyquist Sampling Theorem </a:t>
            </a:r>
          </a:p>
          <a:p>
            <a:pPr marL="793750" indent="-396875">
              <a:buFont typeface="+mj-lt"/>
              <a:buAutoNum type="arabicPeriod"/>
            </a:pPr>
            <a:r>
              <a:rPr lang="en-US" sz="3100" i="1" dirty="0">
                <a:solidFill>
                  <a:srgbClr val="003399"/>
                </a:solidFill>
              </a:rPr>
              <a:t> </a:t>
            </a:r>
            <a:r>
              <a:rPr lang="en-US" sz="3100" i="1" dirty="0" smtClean="0">
                <a:solidFill>
                  <a:srgbClr val="003399"/>
                </a:solidFill>
              </a:rPr>
              <a:t>	Explain the principle of  Pulse Amplitude Modulation 	Techniques</a:t>
            </a:r>
          </a:p>
          <a:p>
            <a:pPr marL="793750" indent="-396875">
              <a:buFont typeface="+mj-lt"/>
              <a:buAutoNum type="arabicPeriod"/>
            </a:pPr>
            <a:r>
              <a:rPr lang="en-US" sz="3100" i="1" dirty="0" smtClean="0">
                <a:solidFill>
                  <a:srgbClr val="003399"/>
                </a:solidFill>
              </a:rPr>
              <a:t> 	Explain  the function blocks of a  Digital 	Communication System</a:t>
            </a:r>
          </a:p>
          <a:p>
            <a:pPr marL="911225" indent="-514350">
              <a:buFont typeface="+mj-lt"/>
              <a:buAutoNum type="arabicPeriod"/>
            </a:pPr>
            <a:r>
              <a:rPr lang="en-US" sz="3100" i="1" dirty="0" smtClean="0">
                <a:solidFill>
                  <a:srgbClr val="003399"/>
                </a:solidFill>
              </a:rPr>
              <a:t>Mention advantages &amp; disadvantages of Digital    	Modulation</a:t>
            </a:r>
          </a:p>
          <a:p>
            <a:pPr marL="911225" indent="-514350">
              <a:buFont typeface="+mj-lt"/>
              <a:buAutoNum type="arabicPeriod"/>
            </a:pPr>
            <a:r>
              <a:rPr lang="en-US" sz="3100" i="1" dirty="0" smtClean="0">
                <a:solidFill>
                  <a:srgbClr val="003399"/>
                </a:solidFill>
              </a:rPr>
              <a:t>Explain the principle of different types of Digital Modulation Techniques</a:t>
            </a:r>
          </a:p>
          <a:p>
            <a:pPr marL="396875" indent="0">
              <a:buNone/>
            </a:pPr>
            <a:endParaRPr lang="en-US" sz="3100" i="1" dirty="0" smtClean="0">
              <a:solidFill>
                <a:srgbClr val="003399"/>
              </a:solidFill>
            </a:endParaRPr>
          </a:p>
          <a:p>
            <a:pPr marL="396875" indent="0">
              <a:buNone/>
            </a:pPr>
            <a:endParaRPr lang="en-US" sz="3100" i="1" dirty="0" smtClean="0">
              <a:solidFill>
                <a:srgbClr val="003399"/>
              </a:solidFill>
            </a:endParaRPr>
          </a:p>
          <a:p>
            <a:pPr marL="396875" indent="0">
              <a:buNone/>
            </a:pPr>
            <a:endParaRPr lang="en-US" i="1" dirty="0" smtClean="0">
              <a:solidFill>
                <a:srgbClr val="003399"/>
              </a:solidFill>
            </a:endParaRPr>
          </a:p>
          <a:p>
            <a:pPr marL="396875" indent="0">
              <a:buNone/>
            </a:pPr>
            <a:r>
              <a:rPr lang="en-US" i="1" dirty="0" smtClean="0">
                <a:solidFill>
                  <a:srgbClr val="003399"/>
                </a:solidFill>
              </a:rPr>
              <a:t> </a:t>
            </a:r>
            <a:endParaRPr lang="en-US" i="1" dirty="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4</a:t>
            </a:fld>
            <a:endParaRPr lang="en-US" dirty="0"/>
          </a:p>
        </p:txBody>
      </p:sp>
    </p:spTree>
    <p:extLst>
      <p:ext uri="{BB962C8B-B14F-4D97-AF65-F5344CB8AC3E}">
        <p14:creationId xmlns:p14="http://schemas.microsoft.com/office/powerpoint/2010/main" val="310529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pPr/>
              <a:t>5</a:t>
            </a:fld>
            <a:endParaRPr lang="en-US" dirty="0"/>
          </a:p>
        </p:txBody>
      </p:sp>
      <p:sp>
        <p:nvSpPr>
          <p:cNvPr id="5" name="Title 1"/>
          <p:cNvSpPr>
            <a:spLocks noGrp="1"/>
          </p:cNvSpPr>
          <p:nvPr>
            <p:ph type="title"/>
          </p:nvPr>
        </p:nvSpPr>
        <p:spPr>
          <a:xfrm>
            <a:off x="469900" y="163513"/>
            <a:ext cx="8229600" cy="827087"/>
          </a:xfrm>
        </p:spPr>
        <p:txBody>
          <a:bodyPr>
            <a:normAutofit fontScale="90000"/>
          </a:bodyPr>
          <a:lstStyle/>
          <a:p>
            <a:r>
              <a:rPr lang="en-US" dirty="0"/>
              <a:t>Module </a:t>
            </a:r>
            <a:r>
              <a:rPr lang="en-US" dirty="0" smtClean="0"/>
              <a:t>1 : </a:t>
            </a:r>
            <a:r>
              <a:rPr lang="en-US" dirty="0"/>
              <a:t>Digitization of Analog signals</a:t>
            </a:r>
            <a:br>
              <a:rPr lang="en-US" dirty="0"/>
            </a:br>
            <a:endParaRPr lang="en-US" dirty="0"/>
          </a:p>
        </p:txBody>
      </p:sp>
    </p:spTree>
    <p:extLst>
      <p:ext uri="{BB962C8B-B14F-4D97-AF65-F5344CB8AC3E}">
        <p14:creationId xmlns:p14="http://schemas.microsoft.com/office/powerpoint/2010/main" val="75708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a:t>
            </a:r>
          </a:p>
        </p:txBody>
      </p:sp>
      <p:sp>
        <p:nvSpPr>
          <p:cNvPr id="3" name="Content Placeholder 2"/>
          <p:cNvSpPr>
            <a:spLocks noGrp="1"/>
          </p:cNvSpPr>
          <p:nvPr>
            <p:ph idx="1"/>
          </p:nvPr>
        </p:nvSpPr>
        <p:spPr>
          <a:xfrm>
            <a:off x="457200" y="838200"/>
            <a:ext cx="8229600" cy="4525963"/>
          </a:xfrm>
        </p:spPr>
        <p:txBody>
          <a:bodyPr/>
          <a:lstStyle/>
          <a:p>
            <a:r>
              <a:rPr lang="en-US" dirty="0" smtClean="0"/>
              <a:t>Introduction</a:t>
            </a:r>
          </a:p>
          <a:p>
            <a:pPr indent="50800">
              <a:buFont typeface="Arial" pitchFamily="34" charset="0"/>
              <a:buChar char="•"/>
            </a:pPr>
            <a:r>
              <a:rPr lang="en-US" sz="2400" i="1" dirty="0" smtClean="0">
                <a:solidFill>
                  <a:srgbClr val="003399"/>
                </a:solidFill>
              </a:rPr>
              <a:t>Sampling Examples in real world situations</a:t>
            </a:r>
          </a:p>
          <a:p>
            <a:pPr indent="50800">
              <a:buFont typeface="Arial" pitchFamily="34" charset="0"/>
              <a:buChar char="•"/>
            </a:pPr>
            <a:r>
              <a:rPr lang="en-US" sz="2400" i="1" dirty="0" smtClean="0">
                <a:solidFill>
                  <a:srgbClr val="003399"/>
                </a:solidFill>
              </a:rPr>
              <a:t>Sampling for Analog-to-Digital Conversion</a:t>
            </a:r>
            <a:endParaRPr lang="en-US" sz="2400" i="1" dirty="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spTree>
    <p:extLst>
      <p:ext uri="{BB962C8B-B14F-4D97-AF65-F5344CB8AC3E}">
        <p14:creationId xmlns:p14="http://schemas.microsoft.com/office/powerpoint/2010/main" val="2068020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Sampling    </a:t>
            </a:r>
            <a:endParaRPr lang="en-US" dirty="0"/>
          </a:p>
        </p:txBody>
      </p:sp>
      <p:sp>
        <p:nvSpPr>
          <p:cNvPr id="3" name="Content Placeholder 2"/>
          <p:cNvSpPr>
            <a:spLocks noGrp="1"/>
          </p:cNvSpPr>
          <p:nvPr>
            <p:ph idx="1"/>
          </p:nvPr>
        </p:nvSpPr>
        <p:spPr>
          <a:xfrm>
            <a:off x="381000" y="1295400"/>
            <a:ext cx="8305800" cy="5410200"/>
          </a:xfrm>
          <a:ln>
            <a:solidFill>
              <a:schemeClr val="tx1">
                <a:alpha val="0"/>
              </a:schemeClr>
            </a:solidFill>
          </a:ln>
        </p:spPr>
        <p:txBody>
          <a:bodyPr>
            <a:normAutofit fontScale="92500" lnSpcReduction="10000"/>
          </a:bodyPr>
          <a:lstStyle/>
          <a:p>
            <a:pPr>
              <a:tabLst>
                <a:tab pos="344488" algn="l"/>
              </a:tabLst>
            </a:pPr>
            <a:r>
              <a:rPr lang="en-IN" b="1" dirty="0" smtClean="0"/>
              <a:t>Steps involved in Analog to Digital </a:t>
            </a:r>
          </a:p>
          <a:p>
            <a:pPr marL="0" indent="0">
              <a:buNone/>
              <a:tabLst>
                <a:tab pos="344488" algn="l"/>
              </a:tabLst>
            </a:pPr>
            <a:r>
              <a:rPr lang="en-IN" b="1" dirty="0"/>
              <a:t> </a:t>
            </a:r>
            <a:r>
              <a:rPr lang="en-IN" b="1" dirty="0" smtClean="0"/>
              <a:t>   Conversion</a:t>
            </a:r>
            <a:endParaRPr lang="en-US" dirty="0"/>
          </a:p>
          <a:p>
            <a:pPr indent="-117475" defTabSz="741363">
              <a:buFont typeface="Arial" pitchFamily="34" charset="0"/>
              <a:buChar char="•"/>
              <a:tabLst>
                <a:tab pos="463550" algn="l"/>
              </a:tabLst>
            </a:pPr>
            <a:r>
              <a:rPr lang="en-IN" dirty="0" smtClean="0"/>
              <a:t>	</a:t>
            </a:r>
            <a:r>
              <a:rPr lang="en-IN" i="1" dirty="0" smtClean="0">
                <a:solidFill>
                  <a:srgbClr val="003399"/>
                </a:solidFill>
              </a:rPr>
              <a:t>Sampling (</a:t>
            </a:r>
            <a:r>
              <a:rPr lang="en-IN" i="1" dirty="0" smtClean="0">
                <a:solidFill>
                  <a:srgbClr val="003399"/>
                </a:solidFill>
                <a:hlinkClick r:id="rId3" action="ppaction://hlinkfile"/>
              </a:rPr>
              <a:t>sampling.docx</a:t>
            </a:r>
            <a:r>
              <a:rPr lang="en-IN" b="1" dirty="0" smtClean="0"/>
              <a:t> )</a:t>
            </a:r>
            <a:endParaRPr lang="en-US" b="1" dirty="0"/>
          </a:p>
          <a:p>
            <a:pPr indent="-117475" defTabSz="741363">
              <a:buFont typeface="Arial" pitchFamily="34" charset="0"/>
              <a:buChar char="•"/>
              <a:tabLst>
                <a:tab pos="463550" algn="l"/>
              </a:tabLst>
            </a:pPr>
            <a:r>
              <a:rPr lang="en-IN" i="1" dirty="0" smtClean="0">
                <a:solidFill>
                  <a:srgbClr val="003399"/>
                </a:solidFill>
              </a:rPr>
              <a:t> Quantizing                                  </a:t>
            </a:r>
            <a:r>
              <a:rPr lang="en-IN" sz="800" dirty="0" smtClean="0"/>
              <a:t>Source </a:t>
            </a:r>
            <a:r>
              <a:rPr lang="en-IN" sz="800" dirty="0"/>
              <a:t>:</a:t>
            </a:r>
            <a:r>
              <a:rPr lang="en-IN" dirty="0"/>
              <a:t> </a:t>
            </a:r>
            <a:r>
              <a:rPr lang="en-IN" sz="900" i="1" dirty="0">
                <a:solidFill>
                  <a:srgbClr val="003399"/>
                </a:solidFill>
              </a:rPr>
              <a:t>http://www.jhigh.co.uk/ComputingSG/GPPs/Communications</a:t>
            </a:r>
            <a:endParaRPr lang="en-IN" sz="900" i="1" dirty="0" smtClean="0">
              <a:solidFill>
                <a:srgbClr val="003399"/>
              </a:solidFill>
            </a:endParaRPr>
          </a:p>
          <a:p>
            <a:pPr indent="-117475" defTabSz="741363">
              <a:buFont typeface="Arial" pitchFamily="34" charset="0"/>
              <a:buChar char="•"/>
              <a:tabLst>
                <a:tab pos="463550" algn="l"/>
              </a:tabLst>
            </a:pPr>
            <a:r>
              <a:rPr lang="en-IN" i="1" dirty="0" smtClean="0">
                <a:solidFill>
                  <a:srgbClr val="003399"/>
                </a:solidFill>
              </a:rPr>
              <a:t>  Encoding</a:t>
            </a:r>
          </a:p>
          <a:p>
            <a:pPr indent="-117475" defTabSz="741363">
              <a:buFont typeface="Arial" pitchFamily="34" charset="0"/>
              <a:buChar char="•"/>
              <a:tabLst>
                <a:tab pos="463550" algn="l"/>
              </a:tabLst>
            </a:pPr>
            <a:endParaRPr lang="en-IN" i="1" dirty="0">
              <a:solidFill>
                <a:srgbClr val="003399"/>
              </a:solidFill>
            </a:endParaRPr>
          </a:p>
          <a:p>
            <a:pPr indent="-117475" defTabSz="741363">
              <a:buFont typeface="Arial" pitchFamily="34" charset="0"/>
              <a:buChar char="•"/>
              <a:tabLst>
                <a:tab pos="463550" algn="l"/>
              </a:tabLst>
            </a:pPr>
            <a:endParaRPr lang="en-IN" i="1" dirty="0" smtClean="0">
              <a:solidFill>
                <a:srgbClr val="003399"/>
              </a:solidFill>
            </a:endParaRPr>
          </a:p>
          <a:p>
            <a:pPr indent="-117475" defTabSz="741363">
              <a:buFont typeface="Arial" pitchFamily="34" charset="0"/>
              <a:buChar char="•"/>
              <a:tabLst>
                <a:tab pos="463550" algn="l"/>
              </a:tabLst>
            </a:pPr>
            <a:endParaRPr lang="en-IN" i="1" dirty="0">
              <a:solidFill>
                <a:srgbClr val="003399"/>
              </a:solidFill>
            </a:endParaRPr>
          </a:p>
          <a:p>
            <a:pPr marL="225425" indent="0" defTabSz="741363">
              <a:buNone/>
              <a:tabLst>
                <a:tab pos="463550" algn="l"/>
              </a:tabLst>
            </a:pPr>
            <a:endParaRPr lang="en-IN" i="1" dirty="0" smtClean="0">
              <a:solidFill>
                <a:srgbClr val="003399"/>
              </a:solidFill>
            </a:endParaRPr>
          </a:p>
          <a:p>
            <a:pPr indent="-117475" defTabSz="741363">
              <a:buFont typeface="Arial" pitchFamily="34" charset="0"/>
              <a:buChar char="•"/>
              <a:tabLst>
                <a:tab pos="463550" algn="l"/>
              </a:tabLst>
            </a:pPr>
            <a:endParaRPr lang="en-IN" i="1" dirty="0">
              <a:solidFill>
                <a:srgbClr val="003399"/>
              </a:solidFill>
            </a:endParaRPr>
          </a:p>
          <a:p>
            <a:pPr indent="-117475" defTabSz="741363">
              <a:buFont typeface="Arial" pitchFamily="34" charset="0"/>
              <a:buChar char="•"/>
              <a:tabLst>
                <a:tab pos="463550" algn="l"/>
              </a:tabLst>
            </a:pPr>
            <a:endParaRPr lang="en-IN" i="1" dirty="0" smtClean="0">
              <a:solidFill>
                <a:srgbClr val="003399"/>
              </a:solidFill>
            </a:endParaRPr>
          </a:p>
          <a:p>
            <a:pPr marL="225425" indent="0" algn="ctr" defTabSz="741363">
              <a:buNone/>
              <a:tabLst>
                <a:tab pos="463550" algn="l"/>
              </a:tabLst>
            </a:pPr>
            <a:r>
              <a:rPr lang="en-US" sz="1100" dirty="0" smtClean="0"/>
              <a:t>Source:: 112.196.5.130/</a:t>
            </a:r>
            <a:r>
              <a:rPr lang="en-US" sz="1100" dirty="0" err="1" smtClean="0"/>
              <a:t>edusat</a:t>
            </a:r>
            <a:r>
              <a:rPr lang="en-US" sz="1100" dirty="0" smtClean="0"/>
              <a:t>/poly/Electrical/sem-/Pulse%20Modulation.ppt</a:t>
            </a:r>
            <a:endParaRPr lang="en-IN" sz="1100" i="1" dirty="0" smtClean="0">
              <a:solidFill>
                <a:srgbClr val="003399"/>
              </a:solidFill>
            </a:endParaRPr>
          </a:p>
          <a:p>
            <a:pPr marL="0" indent="0" algn="just">
              <a:buNone/>
            </a:pPr>
            <a:endParaRPr lang="en-IN" b="1" i="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980788"/>
            <a:ext cx="2286000" cy="184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200400"/>
            <a:ext cx="45720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0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Sampling Illustration</a:t>
            </a:r>
            <a:endParaRPr lang="en-US" dirty="0"/>
          </a:p>
        </p:txBody>
      </p:sp>
      <p:sp>
        <p:nvSpPr>
          <p:cNvPr id="3" name="Content Placeholder 2"/>
          <p:cNvSpPr>
            <a:spLocks noGrp="1"/>
          </p:cNvSpPr>
          <p:nvPr>
            <p:ph idx="1"/>
          </p:nvPr>
        </p:nvSpPr>
        <p:spPr>
          <a:xfrm>
            <a:off x="381000" y="762000"/>
            <a:ext cx="8305800" cy="5791200"/>
          </a:xfrm>
        </p:spPr>
        <p:txBody>
          <a:bodyPr/>
          <a:lstStyle/>
          <a:p>
            <a:r>
              <a:rPr lang="en-IN" b="1" dirty="0"/>
              <a:t>Nyquist Sampling Theorem Statement</a:t>
            </a:r>
            <a:endParaRPr lang="en-US" dirty="0"/>
          </a:p>
          <a:p>
            <a:pPr marL="0" indent="0" algn="just">
              <a:buNone/>
            </a:pPr>
            <a:r>
              <a:rPr lang="en-IN" dirty="0"/>
              <a:t>		</a:t>
            </a:r>
            <a:r>
              <a:rPr lang="en-IN" sz="2400" i="1" dirty="0">
                <a:solidFill>
                  <a:srgbClr val="003399"/>
                </a:solidFill>
              </a:rPr>
              <a:t>“It is possible to reconstruct a band-limited analog signal from periodic samples, as long as the sampling rate is at least twice the highest frequency component of the signal.” </a:t>
            </a:r>
            <a:endParaRPr lang="en-US" sz="24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pic>
        <p:nvPicPr>
          <p:cNvPr id="1026" name="Picture 2"/>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harpenSoften amount="99000"/>
                    </a14:imgEffect>
                    <a14:imgEffect>
                      <a14:colorTemperature colorTemp="5875"/>
                    </a14:imgEffect>
                    <a14:imgEffect>
                      <a14:saturation sat="400000"/>
                    </a14:imgEffect>
                    <a14:imgEffect>
                      <a14:brightnessContrast bright="-10000" contrast="-5000"/>
                    </a14:imgEffect>
                  </a14:imgLayer>
                </a14:imgProps>
              </a:ext>
              <a:ext uri="{28A0092B-C50C-407E-A947-70E740481C1C}">
                <a14:useLocalDpi xmlns:a14="http://schemas.microsoft.com/office/drawing/2010/main" val="0"/>
              </a:ext>
            </a:extLst>
          </a:blip>
          <a:srcRect/>
          <a:stretch>
            <a:fillRect/>
          </a:stretch>
        </p:blipFill>
        <p:spPr bwMode="auto">
          <a:xfrm>
            <a:off x="838200" y="2840175"/>
            <a:ext cx="7543800" cy="3546746"/>
          </a:xfrm>
          <a:prstGeom prst="rect">
            <a:avLst/>
          </a:prstGeom>
          <a:solidFill>
            <a:schemeClr val="bg1">
              <a:lumMod val="75000"/>
            </a:schemeClr>
          </a:solidFill>
          <a:ln>
            <a:noFill/>
          </a:ln>
          <a:effectLst/>
          <a:extLst/>
        </p:spPr>
      </p:pic>
      <p:sp>
        <p:nvSpPr>
          <p:cNvPr id="5" name="Rectangle 4"/>
          <p:cNvSpPr/>
          <p:nvPr/>
        </p:nvSpPr>
        <p:spPr>
          <a:xfrm>
            <a:off x="6781800" y="6150702"/>
            <a:ext cx="2113079" cy="215444"/>
          </a:xfrm>
          <a:prstGeom prst="rect">
            <a:avLst/>
          </a:prstGeom>
        </p:spPr>
        <p:txBody>
          <a:bodyPr wrap="none">
            <a:spAutoFit/>
          </a:bodyPr>
          <a:lstStyle/>
          <a:p>
            <a:r>
              <a:rPr lang="en-US" sz="800" dirty="0" smtClean="0"/>
              <a:t>Source: http</a:t>
            </a:r>
            <a:r>
              <a:rPr lang="en-US" sz="800" dirty="0"/>
              <a:t>://www.dspguide.com/ch3/2.htm</a:t>
            </a:r>
          </a:p>
        </p:txBody>
      </p:sp>
    </p:spTree>
    <p:extLst>
      <p:ext uri="{BB962C8B-B14F-4D97-AF65-F5344CB8AC3E}">
        <p14:creationId xmlns:p14="http://schemas.microsoft.com/office/powerpoint/2010/main" val="31455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a:t>
            </a:r>
            <a:endParaRPr lang="en-US" dirty="0"/>
          </a:p>
        </p:txBody>
      </p:sp>
      <p:sp>
        <p:nvSpPr>
          <p:cNvPr id="3" name="Content Placeholder 2"/>
          <p:cNvSpPr>
            <a:spLocks noGrp="1"/>
          </p:cNvSpPr>
          <p:nvPr>
            <p:ph idx="1"/>
          </p:nvPr>
        </p:nvSpPr>
        <p:spPr>
          <a:xfrm>
            <a:off x="533400" y="990600"/>
            <a:ext cx="8229600" cy="5562600"/>
          </a:xfrm>
        </p:spPr>
        <p:txBody>
          <a:bodyPr>
            <a:normAutofit fontScale="55000" lnSpcReduction="20000"/>
          </a:bodyPr>
          <a:lstStyle/>
          <a:p>
            <a:pPr marL="0" lvl="0" indent="0" defTabSz="344488">
              <a:lnSpc>
                <a:spcPct val="115000"/>
              </a:lnSpc>
              <a:spcBef>
                <a:spcPts val="0"/>
              </a:spcBef>
              <a:buNone/>
              <a:tabLst>
                <a:tab pos="228600" algn="l"/>
              </a:tabLst>
            </a:pPr>
            <a:r>
              <a:rPr lang="en-US" sz="4400" i="1" dirty="0" smtClean="0">
                <a:solidFill>
                  <a:srgbClr val="003399"/>
                </a:solidFill>
                <a:ea typeface="Calibri"/>
                <a:cs typeface="Tunga"/>
              </a:rPr>
              <a:t>1.</a:t>
            </a:r>
            <a:r>
              <a:rPr lang="en-US" dirty="0" smtClean="0">
                <a:ea typeface="Calibri"/>
                <a:cs typeface="Tunga"/>
              </a:rPr>
              <a:t>	</a:t>
            </a:r>
            <a:r>
              <a:rPr lang="en-US" sz="4000" i="1" dirty="0" smtClean="0">
                <a:solidFill>
                  <a:srgbClr val="003399"/>
                </a:solidFill>
                <a:ea typeface="Calibri"/>
                <a:cs typeface="Tunga"/>
              </a:rPr>
              <a:t>Why </a:t>
            </a:r>
            <a:r>
              <a:rPr lang="en-US" sz="4000" i="1" dirty="0">
                <a:solidFill>
                  <a:srgbClr val="003399"/>
                </a:solidFill>
                <a:ea typeface="Calibri"/>
                <a:cs typeface="Tunga"/>
              </a:rPr>
              <a:t>sampling is required?</a:t>
            </a:r>
          </a:p>
          <a:p>
            <a:pPr lvl="0" indent="1588">
              <a:lnSpc>
                <a:spcPct val="115000"/>
              </a:lnSpc>
              <a:spcBef>
                <a:spcPts val="0"/>
              </a:spcBef>
              <a:buFont typeface="+mj-lt"/>
              <a:buAutoNum type="alphaUcPeriod"/>
              <a:tabLst>
                <a:tab pos="228600" algn="l"/>
              </a:tabLst>
            </a:pPr>
            <a:r>
              <a:rPr lang="en-US" sz="4000" i="1" dirty="0">
                <a:solidFill>
                  <a:srgbClr val="003399"/>
                </a:solidFill>
                <a:ea typeface="Calibri"/>
                <a:cs typeface="Tunga"/>
              </a:rPr>
              <a:t> It is required for modulation.</a:t>
            </a:r>
          </a:p>
          <a:p>
            <a:pPr lvl="0" indent="1588">
              <a:lnSpc>
                <a:spcPct val="115000"/>
              </a:lnSpc>
              <a:spcBef>
                <a:spcPts val="0"/>
              </a:spcBef>
              <a:buFont typeface="+mj-lt"/>
              <a:buAutoNum type="alphaUcPeriod"/>
              <a:tabLst>
                <a:tab pos="630238" algn="l"/>
                <a:tab pos="914400" algn="l"/>
              </a:tabLst>
            </a:pPr>
            <a:r>
              <a:rPr lang="en-US" sz="4000" i="1" dirty="0">
                <a:solidFill>
                  <a:srgbClr val="003399"/>
                </a:solidFill>
                <a:ea typeface="Calibri"/>
                <a:cs typeface="Tunga"/>
              </a:rPr>
              <a:t> It is necessary to suppress the effect of noise in communication 	</a:t>
            </a:r>
            <a:r>
              <a:rPr lang="en-US" sz="4000" i="1" dirty="0" smtClean="0">
                <a:solidFill>
                  <a:srgbClr val="003399"/>
                </a:solidFill>
                <a:ea typeface="Calibri"/>
                <a:cs typeface="Tunga"/>
              </a:rPr>
              <a:t>channel</a:t>
            </a:r>
            <a:r>
              <a:rPr lang="en-US" sz="4000" i="1" dirty="0">
                <a:solidFill>
                  <a:srgbClr val="003399"/>
                </a:solidFill>
                <a:ea typeface="Calibri"/>
                <a:cs typeface="Tunga"/>
              </a:rPr>
              <a:t>.</a:t>
            </a:r>
          </a:p>
          <a:p>
            <a:pPr lvl="0" indent="1588">
              <a:lnSpc>
                <a:spcPct val="115000"/>
              </a:lnSpc>
              <a:spcBef>
                <a:spcPts val="0"/>
              </a:spcBef>
              <a:buFont typeface="+mj-lt"/>
              <a:buAutoNum type="alphaUcPeriod"/>
              <a:tabLst>
                <a:tab pos="630238" algn="l"/>
              </a:tabLst>
            </a:pPr>
            <a:r>
              <a:rPr lang="en-US" sz="4000" i="1" dirty="0">
                <a:solidFill>
                  <a:srgbClr val="003399"/>
                </a:solidFill>
                <a:ea typeface="Calibri"/>
                <a:cs typeface="Tunga"/>
              </a:rPr>
              <a:t> Sampling is necessary before an analogue signal can be converted </a:t>
            </a:r>
            <a:r>
              <a:rPr lang="en-US" sz="4000" i="1" dirty="0" smtClean="0">
                <a:solidFill>
                  <a:srgbClr val="003399"/>
                </a:solidFill>
                <a:ea typeface="Calibri"/>
                <a:cs typeface="Tunga"/>
              </a:rPr>
              <a:t>	into </a:t>
            </a:r>
            <a:r>
              <a:rPr lang="en-US" sz="4000" i="1" dirty="0">
                <a:solidFill>
                  <a:srgbClr val="003399"/>
                </a:solidFill>
                <a:ea typeface="Calibri"/>
                <a:cs typeface="Tunga"/>
              </a:rPr>
              <a:t>digital form.</a:t>
            </a:r>
          </a:p>
          <a:p>
            <a:pPr lvl="0" indent="1588">
              <a:lnSpc>
                <a:spcPct val="115000"/>
              </a:lnSpc>
              <a:spcBef>
                <a:spcPts val="0"/>
              </a:spcBef>
              <a:buFont typeface="+mj-lt"/>
              <a:buAutoNum type="alphaUcPeriod"/>
              <a:tabLst>
                <a:tab pos="228600" algn="l"/>
              </a:tabLst>
            </a:pPr>
            <a:r>
              <a:rPr lang="en-US" sz="4000" i="1" dirty="0">
                <a:solidFill>
                  <a:srgbClr val="003399"/>
                </a:solidFill>
                <a:ea typeface="Calibri"/>
                <a:cs typeface="Tunga"/>
              </a:rPr>
              <a:t> Without sampling, a signal can’t be transmitted and stored</a:t>
            </a:r>
            <a:r>
              <a:rPr lang="en-US" sz="4000" i="1" dirty="0" smtClean="0">
                <a:solidFill>
                  <a:srgbClr val="003399"/>
                </a:solidFill>
                <a:ea typeface="Calibri"/>
                <a:cs typeface="Tunga"/>
              </a:rPr>
              <a:t>.</a:t>
            </a:r>
          </a:p>
          <a:p>
            <a:pPr lvl="0" indent="1588">
              <a:lnSpc>
                <a:spcPct val="115000"/>
              </a:lnSpc>
              <a:spcBef>
                <a:spcPts val="0"/>
              </a:spcBef>
              <a:buFont typeface="+mj-lt"/>
              <a:buAutoNum type="alphaUcPeriod"/>
              <a:tabLst>
                <a:tab pos="228600" algn="l"/>
              </a:tabLst>
            </a:pPr>
            <a:endParaRPr lang="en-US" sz="4000" i="1" dirty="0">
              <a:solidFill>
                <a:srgbClr val="003399"/>
              </a:solidFill>
              <a:ea typeface="Calibri"/>
              <a:cs typeface="Tunga"/>
            </a:endParaRPr>
          </a:p>
          <a:p>
            <a:pPr lvl="0" indent="0">
              <a:lnSpc>
                <a:spcPct val="115000"/>
              </a:lnSpc>
              <a:spcBef>
                <a:spcPts val="0"/>
              </a:spcBef>
              <a:buNone/>
              <a:tabLst>
                <a:tab pos="228600" algn="l"/>
              </a:tabLst>
            </a:pPr>
            <a:endParaRPr lang="en-US" sz="4000" i="1" dirty="0" smtClean="0">
              <a:solidFill>
                <a:srgbClr val="003399"/>
              </a:solidFill>
              <a:ea typeface="Calibri"/>
              <a:cs typeface="Tunga"/>
            </a:endParaRPr>
          </a:p>
          <a:p>
            <a:pPr lvl="0">
              <a:lnSpc>
                <a:spcPct val="115000"/>
              </a:lnSpc>
              <a:spcBef>
                <a:spcPts val="0"/>
              </a:spcBef>
              <a:buNone/>
              <a:tabLst>
                <a:tab pos="228600" algn="l"/>
              </a:tabLst>
            </a:pPr>
            <a:r>
              <a:rPr lang="en-US" sz="4000" i="1" dirty="0" smtClean="0">
                <a:solidFill>
                  <a:srgbClr val="003399"/>
                </a:solidFill>
                <a:ea typeface="Calibri"/>
                <a:cs typeface="Tunga"/>
              </a:rPr>
              <a:t>2.	 </a:t>
            </a:r>
            <a:r>
              <a:rPr lang="en-US" sz="4000" i="1" dirty="0">
                <a:solidFill>
                  <a:srgbClr val="003399"/>
                </a:solidFill>
                <a:ea typeface="Calibri"/>
                <a:cs typeface="Tunga"/>
              </a:rPr>
              <a:t>Why data is preferred in digital form?</a:t>
            </a:r>
          </a:p>
          <a:p>
            <a:pPr lvl="0" indent="1588">
              <a:lnSpc>
                <a:spcPct val="115000"/>
              </a:lnSpc>
              <a:spcBef>
                <a:spcPts val="0"/>
              </a:spcBef>
              <a:buFont typeface="+mj-lt"/>
              <a:buAutoNum type="alphaUcPeriod"/>
              <a:tabLst>
                <a:tab pos="228600" algn="l"/>
              </a:tabLst>
            </a:pPr>
            <a:r>
              <a:rPr lang="en-US" sz="4000" i="1" dirty="0">
                <a:solidFill>
                  <a:srgbClr val="003399"/>
                </a:solidFill>
                <a:ea typeface="Calibri"/>
                <a:cs typeface="Tunga"/>
              </a:rPr>
              <a:t>Because in digital form, the effect of noise can be cancelled easier.</a:t>
            </a:r>
          </a:p>
          <a:p>
            <a:pPr marL="627063" lvl="0" indent="-280988">
              <a:lnSpc>
                <a:spcPct val="115000"/>
              </a:lnSpc>
              <a:spcBef>
                <a:spcPts val="0"/>
              </a:spcBef>
              <a:buFont typeface="+mj-lt"/>
              <a:buAutoNum type="alphaUcPeriod"/>
              <a:tabLst>
                <a:tab pos="228600" algn="l"/>
              </a:tabLst>
            </a:pPr>
            <a:r>
              <a:rPr lang="en-US" sz="4000" i="1" dirty="0">
                <a:solidFill>
                  <a:srgbClr val="003399"/>
                </a:solidFill>
                <a:ea typeface="Calibri"/>
                <a:cs typeface="Tunga"/>
              </a:rPr>
              <a:t>Because in digital form, error control, data security and compression are possible.</a:t>
            </a:r>
          </a:p>
          <a:p>
            <a:pPr lvl="0" indent="1588">
              <a:lnSpc>
                <a:spcPct val="115000"/>
              </a:lnSpc>
              <a:spcBef>
                <a:spcPts val="0"/>
              </a:spcBef>
              <a:buFont typeface="+mj-lt"/>
              <a:buAutoNum type="alphaUcPeriod"/>
              <a:tabLst>
                <a:tab pos="228600" algn="l"/>
              </a:tabLst>
            </a:pPr>
            <a:r>
              <a:rPr lang="en-US" sz="4000" i="1" dirty="0">
                <a:solidFill>
                  <a:srgbClr val="003399"/>
                </a:solidFill>
                <a:ea typeface="Calibri"/>
                <a:cs typeface="Tunga"/>
              </a:rPr>
              <a:t>Because digital devices are easier to design and implement.</a:t>
            </a:r>
          </a:p>
          <a:p>
            <a:pPr lvl="0" indent="1588">
              <a:lnSpc>
                <a:spcPct val="115000"/>
              </a:lnSpc>
              <a:spcBef>
                <a:spcPts val="0"/>
              </a:spcBef>
              <a:buFont typeface="+mj-lt"/>
              <a:buAutoNum type="alphaUcPeriod"/>
              <a:tabLst>
                <a:tab pos="228600" algn="l"/>
              </a:tabLst>
            </a:pPr>
            <a:r>
              <a:rPr lang="en-US" sz="4000" i="1" dirty="0">
                <a:solidFill>
                  <a:srgbClr val="003399"/>
                </a:solidFill>
                <a:ea typeface="Calibri"/>
                <a:cs typeface="Tunga"/>
              </a:rPr>
              <a:t> All reasons are correct</a:t>
            </a:r>
            <a:r>
              <a:rPr lang="en-US" sz="4000" i="1" dirty="0" smtClean="0">
                <a:solidFill>
                  <a:srgbClr val="003399"/>
                </a:solidFill>
                <a:ea typeface="Calibri"/>
                <a:cs typeface="Tunga"/>
              </a:rPr>
              <a:t>.</a:t>
            </a:r>
          </a:p>
          <a:p>
            <a:pPr lvl="0">
              <a:lnSpc>
                <a:spcPct val="115000"/>
              </a:lnSpc>
              <a:spcBef>
                <a:spcPts val="0"/>
              </a:spcBef>
              <a:buNone/>
              <a:tabLst>
                <a:tab pos="228600" algn="l"/>
              </a:tabLst>
            </a:pPr>
            <a:endParaRPr lang="en-US" i="1" dirty="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9</a:t>
            </a:fld>
            <a:endParaRPr lang="en-US" dirty="0"/>
          </a:p>
        </p:txBody>
      </p:sp>
    </p:spTree>
    <p:extLst>
      <p:ext uri="{BB962C8B-B14F-4D97-AF65-F5344CB8AC3E}">
        <p14:creationId xmlns:p14="http://schemas.microsoft.com/office/powerpoint/2010/main" val="233209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ifiedby xmlns="803c8e6e-8136-4d7d-af1c-024f8e6687c9">
      <UserInfo>
        <DisplayName/>
        <AccountId xsi:nil="true"/>
        <AccountType/>
      </UserInfo>
    </Modifiedby>
    <lcf76f155ced4ddcb4097134ff3c332f xmlns="803c8e6e-8136-4d7d-af1c-024f8e6687c9">
      <Terms xmlns="http://schemas.microsoft.com/office/infopath/2007/PartnerControls"/>
    </lcf76f155ced4ddcb4097134ff3c332f>
    <TaxCatchAll xmlns="6464b784-94fc-4d5d-8912-f9bf35373677" xsi:nil="true"/>
  </documentManagement>
</p:properties>
</file>

<file path=customXml/itemProps1.xml><?xml version="1.0" encoding="utf-8"?>
<ds:datastoreItem xmlns:ds="http://schemas.openxmlformats.org/officeDocument/2006/customXml" ds:itemID="{BE00E2BD-54F8-4105-8502-EEFC94E90926}"/>
</file>

<file path=customXml/itemProps2.xml><?xml version="1.0" encoding="utf-8"?>
<ds:datastoreItem xmlns:ds="http://schemas.openxmlformats.org/officeDocument/2006/customXml" ds:itemID="{39B71EAE-A6B7-4FE2-86BD-D84D1AEA6B36}"/>
</file>

<file path=customXml/itemProps3.xml><?xml version="1.0" encoding="utf-8"?>
<ds:datastoreItem xmlns:ds="http://schemas.openxmlformats.org/officeDocument/2006/customXml" ds:itemID="{BF74983F-98B4-48E7-8221-1C4E722EC970}"/>
</file>

<file path=docProps/app.xml><?xml version="1.0" encoding="utf-8"?>
<Properties xmlns="http://schemas.openxmlformats.org/officeDocument/2006/extended-properties" xmlns:vt="http://schemas.openxmlformats.org/officeDocument/2006/docPropsVTypes">
  <TotalTime>2590</TotalTime>
  <Words>990</Words>
  <Application>Microsoft Office PowerPoint</Application>
  <PresentationFormat>On-screen Show (4:3)</PresentationFormat>
  <Paragraphs>292</Paragraphs>
  <Slides>26</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Picture</vt:lpstr>
      <vt:lpstr> Part - III  Principles of Electronic Communication </vt:lpstr>
      <vt:lpstr>Chapter – 8   Introduction to digital communication</vt:lpstr>
      <vt:lpstr>PowerPoint Presentation</vt:lpstr>
      <vt:lpstr>Digital Communication-Introduction</vt:lpstr>
      <vt:lpstr>Module 1 : Digitization of Analog signals </vt:lpstr>
      <vt:lpstr>Sampling</vt:lpstr>
      <vt:lpstr>Sampling    </vt:lpstr>
      <vt:lpstr> Sampling Illustration</vt:lpstr>
      <vt:lpstr>Self Test</vt:lpstr>
      <vt:lpstr>PowerPoint Presentation</vt:lpstr>
      <vt:lpstr>Pulse Modulation Techniques</vt:lpstr>
      <vt:lpstr>Pulse Amplitude Modulation (PAM)</vt:lpstr>
      <vt:lpstr>Pulse Width Modulation (PWM) </vt:lpstr>
      <vt:lpstr>Pulse Position Modulation (PPM)</vt:lpstr>
      <vt:lpstr>Self Test</vt:lpstr>
      <vt:lpstr>Digital  Communication Contd.,</vt:lpstr>
      <vt:lpstr>DIGITAL COMMUNICATION Contd.,</vt:lpstr>
      <vt:lpstr>DIGITAL COMMUNICATION Contd.,</vt:lpstr>
      <vt:lpstr>DIGITAL MODULATION  TECHNIQUES</vt:lpstr>
      <vt:lpstr>AMPLITUDE SHIFT KEYING (ASK)</vt:lpstr>
      <vt:lpstr>FREQUENCY SHIFT KEYING (FSK)</vt:lpstr>
      <vt:lpstr>PHASE SHIFT KEYING (PSK)</vt:lpstr>
      <vt:lpstr>Application of ASK, FSK AND PSK</vt:lpstr>
      <vt:lpstr>Self Test</vt:lpstr>
      <vt:lpstr>Summary </vt:lpstr>
      <vt:lpstr>Applications of Digital Modulation To Communication Technologies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433</cp:revision>
  <dcterms:created xsi:type="dcterms:W3CDTF">2014-05-17T08:44:36Z</dcterms:created>
  <dcterms:modified xsi:type="dcterms:W3CDTF">2014-07-31T08:16:22Z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