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256" r:id="rId5"/>
    <p:sldId id="257" r:id="rId6"/>
    <p:sldId id="258" r:id="rId7"/>
    <p:sldId id="259" r:id="rId8"/>
    <p:sldId id="260" r:id="rId9"/>
    <p:sldId id="261" r:id="rId10"/>
    <p:sldId id="262" r:id="rId11"/>
    <p:sldId id="263" r:id="rId12"/>
    <p:sldId id="264" r:id="rId13"/>
    <p:sldId id="308" r:id="rId14"/>
    <p:sldId id="266" r:id="rId15"/>
    <p:sldId id="267" r:id="rId16"/>
    <p:sldId id="268" r:id="rId17"/>
    <p:sldId id="269" r:id="rId18"/>
    <p:sldId id="270" r:id="rId19"/>
    <p:sldId id="272" r:id="rId20"/>
    <p:sldId id="271" r:id="rId21"/>
    <p:sldId id="273" r:id="rId22"/>
    <p:sldId id="274" r:id="rId23"/>
    <p:sldId id="275" r:id="rId24"/>
    <p:sldId id="276" r:id="rId25"/>
    <p:sldId id="277" r:id="rId26"/>
    <p:sldId id="278" r:id="rId27"/>
    <p:sldId id="279" r:id="rId28"/>
    <p:sldId id="280" r:id="rId29"/>
    <p:sldId id="281" r:id="rId30"/>
    <p:sldId id="303" r:id="rId31"/>
    <p:sldId id="304" r:id="rId32"/>
    <p:sldId id="306" r:id="rId33"/>
    <p:sldId id="307" r:id="rId34"/>
    <p:sldId id="289" r:id="rId35"/>
    <p:sldId id="288" r:id="rId36"/>
    <p:sldId id="282" r:id="rId37"/>
    <p:sldId id="290" r:id="rId38"/>
    <p:sldId id="291" r:id="rId39"/>
    <p:sldId id="292" r:id="rId40"/>
    <p:sldId id="294" r:id="rId41"/>
    <p:sldId id="295" r:id="rId42"/>
    <p:sldId id="296" r:id="rId43"/>
    <p:sldId id="297" r:id="rId44"/>
    <p:sldId id="298" r:id="rId45"/>
    <p:sldId id="299" r:id="rId46"/>
    <p:sldId id="300" r:id="rId47"/>
    <p:sldId id="301"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2-05T05:40:10.243"/>
    </inkml:context>
    <inkml:brush xml:id="br0">
      <inkml:brushProperty name="width" value="0.05292" units="cm"/>
      <inkml:brushProperty name="height" value="0.05292" units="cm"/>
      <inkml:brushProperty name="color" value="#FF0000"/>
    </inkml:brush>
  </inkml:definitions>
  <inkml:trace contextRef="#ctx0" brushRef="#br0">5471 6168 437 0,'0'0'1082'0,"0"0"-1004"0,0 0-21 16,0 0-9-16,0 0-13 15,0 0-13-15,0 0-8 16,0 0 1-16,0 0-3 16,0 0-1-16,0 0-2 15,0 0-2-15,-2 0 1 16,2 0-3-16,-1 0 2 16,-1 0-4-16,2 0 2 15,-1 0 0-15,1 0-4 16,0 0 1-16,0 0-1 0,0 0 1 15,0 1-2-15,0-1-1 16,0 2 1-16,0 1-2 16,0 1 2-16,0 1 1 15,0 0 0-15,9-2 0 16,1 2 0-16,2-5-1 16,-1 0-1-16,-1 0 1 15,-1 0-3-15,-3-1 2 16,3-6 1-16,-9 1 0 15,0-2 1-15,0 2-1 16,-3-1 0-16,-11 0-3 16,-5 5 2-16,-2 2 1 15,-1 0 4-15,-2 0 0 16,9 0-1-16,2 0 1 16,2 5-1-16,8 0-3 15,-3 4 1-15,2 1-1 0,4 0 0 16,0 2-1-16,0 0 1 15,0-2 0-15,7 0 0 16,4 1 1-16,5-6-1 16,2-2 0-16,3-3 0 15,1 0-1-15,-4-2-2 16,-2-8 1-16,-5 0 1 16,-5-2 1-16,-6-1 0 15,0 1 0-15,0-4 2 0,-12 5-1 16,-6 0 1-1,0 3 1-15,-1 4 0 0,-2 2 0 16,7 2-2-16,4 0 1 16,1 0-1-16,3 0-1 15,3 8-1-15,0 2 0 16,3 3-1-16,0 1 2 16,0 2-1-16,3-2-1 15,11 0 2-15,2-4-1 16,3-3-1-16,4-5-1 15,1-2 0-15,-2 0 0 16,-4-2 0-16,-5-9 0 16,-5 0 3-16,-7-1 0 15,-1-3 1-15,0 0 3 16,-12 1 2-16,-7 2-1 16,-2 4-3-16,0 2 1 15,2 4 1-15,2 2-2 0,4 0-1 16,5 0-1-16,4 0 0 15,1 9-1-15,3 2 0 16,0 0-12-16,4-6-35 16,22-5-1542-16</inkml:trace>
  <inkml:trace contextRef="#ctx0" brushRef="#br0" timeOffset="12319.68">8461 4983 1396 0,'0'0'233'15,"0"0"-188"-15,0 0-15 16,0 0-8-16,0 0-13 16,0 0-5-16,0 0-3 15,0 0-1-15,11 0-14 16,-7-4-8-16,-1 0 9 16,-3 2 12-16,0-1 1 15,0 0 5-15,0 3 6 0,0-1 9 16,-1-1 4-1,-5 2-6-15,0 0 0 0,-2 0-3 16,3 0-4-16,0 0-1 16,-1 0-4-16,3 0 3 15,3 0-5-15,-3 0-2 16,3 2-1-16,0 6-1 16,0 1 0-16,0 0 0 15,0-1 0-15,0 1 0 16,6-5 0-16,5 0 0 15,0-4-2-15,3 0 1 16,-1 0-3-16,-4 0 2 0,-3-8 2 16,-4-1 0-16,-2 1 2 15,0 0-1-15,0 2 3 16,-6 1 0-16,-8 1 3 16,1 1 0-16,1-1-1 15,-3 4 0-15,3 0-3 16,1 0 1-16,1 0-3 15,3 0 1-15,-1 5-2 16,5 3 0-16,0 3-1 16,3-2 1-16,0 5-1 15,0-3 1-15,0-2-1 16,0 1 0-16,9-4 0 16,2-5-1-16,3-1 2 0,0 0 0 15,-1-3 2-15,-2-6 0 16,-4-3-1-16,-4-1 1 15,-3 2 4-15,0-1 4 16,0 2-1-16,-4 4-1 16,-5 2-6-16,-1 2 3 15,2 2-4-15,-1 0-1 16,3 0-1-16,-1 5 0 16,4 5-2-16,3 3-8 15,0 0-16-15,3-1-61 16</inkml:trace>
  <inkml:trace contextRef="#ctx0" brushRef="#br0" timeOffset="14097.5284">11506 6131 1489 0,'0'0'167'0,"0"0"-119"16,0 0 6-16,0 0-11 16,0 0-12-16,0 0-8 15,0 0-5-15,0 0-3 16,0 0-4-16,0 0 2 16,0 0-3-16,0 0-1 15,0 0-5-15,0 0-2 0,0 0-2 16,0 0-10-1,6 2-17-15,4 3-43 0</inkml:trace>
  <inkml:trace contextRef="#ctx0" brushRef="#br0" timeOffset="18574.5628">14787 7166 940 0,'0'0'283'0,"0"0"-131"0,0 0-35 15,0 0-55-15,0 0-28 16,0 0-20-16,0 0 10 16,0 0-9-16,0 0 5 15,0 0-1-15,0 0 1 16,0 0-8-16,0 0 2 15,0 0-3-15,0 0-4 16,0 0 0-16,0 0 0 16,0 0-5-16,0 0-2 15,0 0 1-15,0 0-1 16,0 0 2-16,0 0-2 16,0 0-1-16,0 0-9 0,0 0-11 15,0 0-72-15,0 0-502 16</inkml:trace>
  <inkml:trace contextRef="#ctx0" brushRef="#br0" timeOffset="19507.2472">14750 7195 1417 0,'0'0'147'15,"0"0"-113"-15,0 0 25 16,0 0-16-16,0 0-28 16,0 0-8-16,12 0-1 15,-8 0-4-15,2 0 1 16,-3 0-1-16,-1 0 0 16,-1 0 0-16,-1 0 0 15,0 0 3-15,0 0 6 16,0 0 0-16,-4 0 4 15,-5 0 0-15,-2 0 1 16,2 0-5-16,1 0 4 16,2 0-1-16,1 0-5 0,2 0-5 15,1 4-1-15,1 0-3 16,1 3 0-16,0-1 0 16,0-2 1-16,0 3-1 15,3-5 0-15,8 1 1 16,0-3-3-16,0 0 0 15,2 0 2-15,-1 0-4 16,-4-2 1-16,-2-1 2 16,-5-4 1-16,-1 2 0 15,0 0 0-15,0-1 0 16,-9 2 6-16,-4 3-4 16,-2 1 3-16,1 0 0 0,1 0-2 15,4 0-2-15,1 8 3 16,4-2-3-16,1 1 0 15,3 0-1-15,0-2 0 16,0-2-1-16,0 0 1 16,0-3 0-16,0 0 2 15,7 0-1-15,1 0 1 16,3-3-2-16,-4-5 3 16,-3-1-1-16,-2-2 0 15,-2 3 6-15,0-1 3 16,0 1-4-16,-8 1-3 15,-2 3 0-15,1 3-4 16,0 1-3-16,-1 0-16 0,2 0-27 16,-1 3-1096-1</inkml:trace>
  <inkml:trace contextRef="#ctx0" brushRef="#br0" timeOffset="27722.4996">5462 6176 335 0,'0'0'1051'0,"0"0"-970"16,0 0-81-16,0 0-4 15,0 0-166-15,0 0-802 16</inkml:trace>
  <inkml:trace contextRef="#ctx0" brushRef="#br0" timeOffset="42674.3119">3927 15509 1635 0,'0'0'65'0,"0"0"-46"16,0 0 14-16,0 0 8 15,0 0-22-15,0 0-3 16,0 0-2-16,-9 3-3 16,9-2 1-16,0-1 1 0,0 2-3 15,0-2-4 1,0 0 1-16,0 0-4 0,0 0 0 15,0 0-3-15,19 0 1 16,8-2 3-16,6-7 0 16,4 2-2-16,2-3 1 15,-1 0-3-15,-3 0 0 16,-1 1 0-16,-4 2 0 16,-7 0 0-16,-2 4 0 15,-7-2 1-15,-6 3 0 16,-5 1-1-16,0 1-1 15,-3 0 1-15,0 0 0 16,0 0 0-16,0 0-1 16,0 0-1-16,0 0 2 15,0 0-4-15,0 0 0 16,-6 0-10-16,1 0-9 16,1 0-23-16,-2 0-71 0</inkml:trace>
  <inkml:trace contextRef="#ctx0" brushRef="#br0" timeOffset="43754.7423">4601 15334 1616 0,'0'0'176'0,"0"0"-136"16,0 0-9-16,0 0-2 16,0 0-6-16,0 0-13 15,-4-14-2-15,2 14-3 0,2 0-5 16,0 2 0-16,0 14 0 15,0 7 3-15,0 5 0 16,0 3-2-16,0 2 0 16,0-2 2-16,0-2-2 15,0-3-1-15,0-6 1 16,0-2-1-16,0-7 0 16,0-4-1-16,0-4-1 15,0-2 2-15,0-1-4 16,2 0 1-16,-2 0-4 15,1 0 0-15,-1 0-4 16,0-6-9-16,3-5-7 16,0-2-23-16,0-2-76 0</inkml:trace>
  <inkml:trace contextRef="#ctx0" brushRef="#br0" timeOffset="44250.6913">4753 15341 1729 0,'0'0'75'0,"0"0"-58"0,0 0 15 16,0 0-3-16,0 0-11 15,0 0-6-15,-35 64-5 16,32-40 1-16,0 2-2 16,3 2-2-16,0-2 0 15,0-2-2-15,3-1-1 16,13-5-1-16,-1-2 0 15,7-3 0-15,2-8 0 16,1-4-2-16,-2-1-2 16,1 0 2-16,-5-14 0 15,-2-5 1-15,-4-4 0 0,-7-6 1 16,-6-3 1 0,0-2-1-16,-8-7 0 0,-14 2 2 15,-5 3-1 1,-1 6 1-16,1 9-2 0,3 9-1 15,2 7 0-15,4 5-3 16,4 2-12-16,4 17-12 16,7 2-76-16</inkml:trace>
  <inkml:trace contextRef="#ctx0" brushRef="#br0" timeOffset="47242.6106">5547 14198 1513 0,'0'0'170'15,"0"0"-143"-15,0 0-9 16,0 0-3-16,0 0-7 15,0 0-8-15,0 0-21 16,42 3-72-16,-29-3-372 16</inkml:trace>
  <inkml:trace contextRef="#ctx0" brushRef="#br0" timeOffset="47444.1697">5791 14209 1373 0,'0'0'220'16,"0"0"-136"-16,0 0-24 16,0 0-23-16,0 0-17 15,0 0-8-15,33 0-10 16,-27 0-2-16,3 0 0 16,3 0-23-16,6 0-30 15,1 0-58-15,-1-5-206 16</inkml:trace>
  <inkml:trace contextRef="#ctx0" brushRef="#br0" timeOffset="48269.0692">6285 14275 1693 0,'0'0'20'0,"0"0"-20"16,0 0-48-16,0 0 23 0,0 0-30 15,0 0-863 1</inkml:trace>
  <inkml:trace contextRef="#ctx0" brushRef="#br0" timeOffset="48473.8509">6762 14241 1475 0,'0'0'317'0,"0"0"-303"0,0 0-6 15,0 0-4 1,0 0-4-16,0 0-12 15,41-9-66-15,-19 6-297 0</inkml:trace>
  <inkml:trace contextRef="#ctx0" brushRef="#br0" timeOffset="48653.8823">7164 14214 1710 0,'0'0'64'0,"0"0"-52"15,0 0 10-15,0 0 5 16,0 0-12-16,0 0-13 16,85-30-2-16,-54 25-4 15,6 1-25-15,5-1-61 0,6 1-1195 16</inkml:trace>
  <inkml:trace contextRef="#ctx0" brushRef="#br0" timeOffset="48824.5096">7924 14160 1763 0,'0'0'35'15,"0"0"-17"-15,0 0 16 16,0 0-15-16,0 0-13 16,0 0-6-16,63-18 0 15,-45 13-6-15,0-2-25 0,9 2-65 16</inkml:trace>
  <inkml:trace contextRef="#ctx0" brushRef="#br0" timeOffset="49201.9302">9024 14184 1797 0,'0'0'64'0,"0"0"-64"16,0 0 0-16,0 0 5 16,0 0-3-16,0 0-2 15,71 0-18-15,-45 0-21 16,-1 0-148-16</inkml:trace>
  <inkml:trace contextRef="#ctx0" brushRef="#br0" timeOffset="49350.286">9462 14200 1785 0,'0'0'29'0,"0"0"-24"16,0 0 3-16,0 0-8 15,0 0 0-15,102-32-119 16</inkml:trace>
  <inkml:trace contextRef="#ctx0" brushRef="#br0" timeOffset="49518.1175">10257 14272 1824 0,'0'0'43'16,"0"0"-32"-16,0 0-3 16,0 0-8-16,0 0-6 15,0 0-53-15</inkml:trace>
  <inkml:trace contextRef="#ctx0" brushRef="#br0" timeOffset="49996.0209">11379 14184 1304 0,'0'0'529'0,"0"0"-517"16,0 0-10-16,0 0 3 15,0 0-4-15,100 0-1 16,-67 0-19-16,4 0-26 16,3 0-153-16</inkml:trace>
  <inkml:trace contextRef="#ctx0" brushRef="#br0" timeOffset="50128.8727">11964 14231 1672 0,'0'0'64'0,"0"0"-47"16,0 0-8-16,0 0-9 0,0 0-43 16,0 0-333-1</inkml:trace>
  <inkml:trace contextRef="#ctx0" brushRef="#br0" timeOffset="50308.9952">12417 14236 1713 0,'0'0'6'0,"0"0"-2"16,0 0-4-16,0 0 0 16,0 0-23-16,96-17-73 15,-76 10-383-15</inkml:trace>
  <inkml:trace contextRef="#ctx0" brushRef="#br0" timeOffset="52733.1478">3903 14268 1371 0,'0'0'287'15,"0"0"-215"-15,0 0-24 16,0 0-3-16,0 0-15 16,0 0-8-16,-15 1-6 15,15-1-3-15,0 0-3 16,0 0-2-16,0 0-5 16,2 0-3-16,14 0 0 15,11-1 4-15,7-7-3 0,5 0 1 16,0 1-2-1,1-2 0-15,-6 2 0 0,-4-3 0 16,-6 5 0-16,-9 0 1 16,-9 3-1-16,-3 2 0 15,-3 0 0-15,0 0 0 16,0 0 1-16,0 0-2 16,0 0 1-16,0 0-1 15,0 0 0-15,0 0-7 16,0 0-3-16,0 0-3 15,0 2-15-15,0 1-43 16,0-3-399-16</inkml:trace>
  <inkml:trace contextRef="#ctx0" brushRef="#br0" timeOffset="53157.8982">4310 14142 1470 0,'0'0'361'0,"0"0"-329"16,0 0-7-16,0 0-2 15,0 0-16-15,0 0-5 16,18-13 0-16,3 7-1 16,3 3-1-16,0 0-1 15,-2-1-3-15,1 1-3 16,-6 1-1-16,-6 1-1 15,-1-1 4-15,-5 0 4 16,-5 0 0-16,0 2 1 0,0-1-1 16,0 1 1-16,0 0 1 15,0 0 2-15,0 0 0 16,0 0 1-16,0 0 1 16,0 0-3-16,0 5 3 15,0 10-1-15,-2 2 1 16,2 5-2-16,0 1-2 15,0 0-1-15,0 1 1 16,0-1-1-16,0-3 0 16,0-1-1-16,0 0-4 15,0-5-6-15,0-1-15 0,0-3-26 16,-3-3-144-16</inkml:trace>
  <inkml:trace contextRef="#ctx0" brushRef="#br0" timeOffset="53334.7942">4337 14367 1799 0,'0'0'41'0,"0"0"-15"16,0 0-11-16,0 0-8 16,0 0-4-16,82-37-3 15,-46 28-9-15,0 1-30 0,1-1-57 16,-4 2-652-16</inkml:trace>
  <inkml:trace contextRef="#ctx0" brushRef="#br0" timeOffset="53497.149">4652 14272 1808 0,'0'0'49'15,"0"0"-24"-15,0 0-1 16,0 0-7-16,0 0-13 15,0 0-4-15,-6-10-5 16,6 10-19-16,0 0-37 16,3-4-212-16</inkml:trace>
  <inkml:trace contextRef="#ctx0" brushRef="#br0" timeOffset="53916.2558">4761 14154 1805 0,'0'0'41'0,"0"0"-30"16,0 0-6-16,0 0 6 16,0 0-9-16,0 0-2 0,-2 12 2 15,8-2 0 1,3-2-1-16,3 1 3 15,-3 0 0-15,3 1-2 16,0-1 0-16,-2-1 1 0,-2-2-1 16,4 0 0-16,-3 1 0 15,0 0 1-15,1 1 1 16,2 1 0-16,3-1 1 16,0 2-1-16,1-1-1 15,2 2 0-15,-2-1-1 16,-5 0-1-16,0-2-1 15,-3 1 0-15,-5-2 1 0,-3 1-1 16,0 1-1-16,0 0-1 16,-4 0 0-16,-17-2-5 15,-4-2-7-15,-8-3-15 16,-6-2-64-16,-1-2-1023 16</inkml:trace>
  <inkml:trace contextRef="#ctx0" brushRef="#br0" timeOffset="54053.5013">4786 14122 1788 0,'0'0'41'0,"0"0"-35"16,89-76-4-16,-50 56-2 16,0 5-45-16,-3 2-879 15</inkml:trace>
  <inkml:trace contextRef="#ctx0" brushRef="#br0" timeOffset="54741.0015">4504 14384 37 0,'0'0'1518'16,"0"0"-1476"-16,0 0-23 16,0 0 36-16,0 0-27 0,0 0-9 15,15-20 1-15,-15 20 4 16,0 0 0-16,0 0-2 16,0 0-5-16,0 0-3 15,0 0-6-15,0 0-5 16,0 15 0-16,0 0 2 15,0 4-5-15,0-1-1 16,0-1-35-16,0-2-182 16</inkml:trace>
  <inkml:trace contextRef="#ctx0" brushRef="#br0" timeOffset="55905.5713">4043 16620 1741 0,'0'0'76'16,"0"0"-56"-16,0 0 5 15,0 0-4-15,0 0-9 16,0 0-8-16,-4-16-4 0,13 10 0 16,13 1 1-16,2-2 0 15,6 0 0-15,-2 1 0 16,0 1 1-16,1-1-2 16,-8 0 0-16,-2 2 0 15,-7 1 0-15,-6 2 0 16,-5 1 0-16,-1 0-2 15,0 0 1-15,0 0-1 16,0 0-5-16,0 0-1 16,-5 0-2-16,-4 0-8 15,-2-1-21-15,5-2-35 16,-3-1-195-16</inkml:trace>
  <inkml:trace contextRef="#ctx0" brushRef="#br0" timeOffset="56204.347">4391 16411 478 0,'0'0'1348'0,"0"0"-1313"15,0 0-14-15,0 0 3 16,0 0-8-16,0 0-13 15,4 0-2-15,2 14-1 16,2 6 2-16,2 0 0 16,-1 1-1-16,-1 1 0 0,-2-5-1 15,2 0-1-15,-3-5-4 16,-4-2 1-16,2-4-6 16,-1-3-6-16,-2 0-3 15,0-3-23-15,3 0-25 16,-3-3-206-16</inkml:trace>
  <inkml:trace contextRef="#ctx0" brushRef="#br0" timeOffset="56660.5531">4574 16375 1744 0,'0'0'77'16,"0"0"-43"-16,0 0-10 15,0 0-9-15,0 0-9 16,0 0-1-16,33-48-5 16,-16 46 1-16,-4 2-1 15,-1 0 0-15,-6 0 0 16,3 0-1-16,-3 5-1 15,-3 6-3-15,-3 3 1 16,0 1-1-16,0 2 5 16,0 0 0-16,-3 1 1 15,-5 1-1-15,-2-2 0 0,-1-1 0 16,2 1 1-16,1-2 0 16,2-3-1-16,1-3 1 15,5-4-1-15,0 0 0 16,0-2-1-16,0-1 1 15,0-2 0-15,12 0 2 16,1 0 0-16,1 0-2 16,5 0 0-16,-4 0-4 15,0 0-15-15,2-2-12 16,-3-1-45-16,-3 0-369 16</inkml:trace>
  <inkml:trace contextRef="#ctx0" brushRef="#br0" timeOffset="56900.737">4877 16408 1423 0,'0'0'434'0,"0"0"-410"0,0 0-7 16,0 0 0 0,0 0-12-16,0 0-5 0,-6-4-14 15,6 4-24-15,0 0-140 16</inkml:trace>
  <inkml:trace contextRef="#ctx0" brushRef="#br0" timeOffset="57306.743">5016 16286 1777 0,'0'0'65'0,"0"0"-45"16,0 0 1-16,0 0-4 15,0 0-9-15,0 0-3 16,-2 0-5-16,2 0 2 16,0 0-1-16,0 2-1 15,5 5 6-15,5 3-3 16,2 2-2-16,-1 0 0 16,2 3 0-16,1-1 0 15,2-2 0-15,-1 4-1 16,3-2 1-16,-2-2-1 15,-1 4 0-15,-1-2 1 16,-4 0-1-16,-4 2-1 16,-3-2 0-16,-3-2 1 15,0 1-1-15,0 0 0 0,-6-5-1 16,-10 0-8-16,-7-3-9 16,-7-5-19-16,2 0-79 15</inkml:trace>
  <inkml:trace contextRef="#ctx0" brushRef="#br0" timeOffset="57419.9006">5041 16290 1773 0,'0'0'49'16,"0"0"-43"-16,102-65-6 16,-52 42-45-16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01E69-585F-4E98-A7F0-498406B50A67}"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2D06A-5A7C-40CB-B024-81053EB8DF75}" type="slidenum">
              <a:rPr lang="en-US" smtClean="0"/>
              <a:t>‹#›</a:t>
            </a:fld>
            <a:endParaRPr lang="en-US"/>
          </a:p>
        </p:txBody>
      </p:sp>
    </p:spTree>
    <p:extLst>
      <p:ext uri="{BB962C8B-B14F-4D97-AF65-F5344CB8AC3E}">
        <p14:creationId xmlns:p14="http://schemas.microsoft.com/office/powerpoint/2010/main" val="1693496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C2D06A-5A7C-40CB-B024-81053EB8DF75}" type="slidenum">
              <a:rPr lang="en-US" smtClean="0"/>
              <a:t>12</a:t>
            </a:fld>
            <a:endParaRPr lang="en-US"/>
          </a:p>
        </p:txBody>
      </p:sp>
    </p:spTree>
    <p:extLst>
      <p:ext uri="{BB962C8B-B14F-4D97-AF65-F5344CB8AC3E}">
        <p14:creationId xmlns:p14="http://schemas.microsoft.com/office/powerpoint/2010/main" val="35747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C2D06A-5A7C-40CB-B024-81053EB8DF75}" type="slidenum">
              <a:rPr lang="en-US" smtClean="0"/>
              <a:t>15</a:t>
            </a:fld>
            <a:endParaRPr lang="en-US"/>
          </a:p>
        </p:txBody>
      </p:sp>
    </p:spTree>
    <p:extLst>
      <p:ext uri="{BB962C8B-B14F-4D97-AF65-F5344CB8AC3E}">
        <p14:creationId xmlns:p14="http://schemas.microsoft.com/office/powerpoint/2010/main" val="383179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A15AB7-5F58-4D84-8287-C5A187528E18}"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45552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15AB7-5F58-4D84-8287-C5A187528E18}"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387129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15AB7-5F58-4D84-8287-C5A187528E18}"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298261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15AB7-5F58-4D84-8287-C5A187528E18}"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17825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A15AB7-5F58-4D84-8287-C5A187528E18}"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341362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A15AB7-5F58-4D84-8287-C5A187528E18}"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371433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A15AB7-5F58-4D84-8287-C5A187528E18}" type="datetimeFigureOut">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194521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A15AB7-5F58-4D84-8287-C5A187528E18}" type="datetimeFigureOut">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83493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15AB7-5F58-4D84-8287-C5A187528E18}" type="datetimeFigureOut">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77420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A15AB7-5F58-4D84-8287-C5A187528E18}"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167200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A15AB7-5F58-4D84-8287-C5A187528E18}"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2B2AD-A8DA-4E5F-AA93-724B2669850A}" type="slidenum">
              <a:rPr lang="en-US" smtClean="0"/>
              <a:t>‹#›</a:t>
            </a:fld>
            <a:endParaRPr lang="en-US"/>
          </a:p>
        </p:txBody>
      </p:sp>
    </p:spTree>
    <p:extLst>
      <p:ext uri="{BB962C8B-B14F-4D97-AF65-F5344CB8AC3E}">
        <p14:creationId xmlns:p14="http://schemas.microsoft.com/office/powerpoint/2010/main" val="164642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15AB7-5F58-4D84-8287-C5A187528E18}" type="datetimeFigureOut">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2B2AD-A8DA-4E5F-AA93-724B2669850A}" type="slidenum">
              <a:rPr lang="en-US" smtClean="0"/>
              <a:t>‹#›</a:t>
            </a:fld>
            <a:endParaRPr lang="en-US"/>
          </a:p>
        </p:txBody>
      </p:sp>
    </p:spTree>
    <p:extLst>
      <p:ext uri="{BB962C8B-B14F-4D97-AF65-F5344CB8AC3E}">
        <p14:creationId xmlns:p14="http://schemas.microsoft.com/office/powerpoint/2010/main" val="3802318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arrier_sign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cs typeface="Arial" panose="020B0604020202020204" pitchFamily="34" charset="0"/>
              </a:rPr>
              <a:t>FUNDAMENTALS OF           ANALOG COMMUNICATION</a:t>
            </a:r>
            <a:r>
              <a:rPr lang="en-IN" b="1" dirty="0">
                <a:cs typeface="Arial" panose="020B0604020202020204" pitchFamily="34" charset="0"/>
              </a:rPr>
              <a:t/>
            </a:r>
            <a:br>
              <a:rPr lang="en-IN" b="1" dirty="0">
                <a:cs typeface="Arial" panose="020B0604020202020204" pitchFamily="34" charset="0"/>
              </a:rPr>
            </a:br>
            <a:endParaRPr lang="en-US" b="1" dirty="0"/>
          </a:p>
        </p:txBody>
      </p:sp>
    </p:spTree>
    <p:extLst>
      <p:ext uri="{BB962C8B-B14F-4D97-AF65-F5344CB8AC3E}">
        <p14:creationId xmlns:p14="http://schemas.microsoft.com/office/powerpoint/2010/main" val="232038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68" y="149224"/>
            <a:ext cx="11179231" cy="6370235"/>
          </a:xfrm>
        </p:spPr>
      </p:pic>
    </p:spTree>
    <p:extLst>
      <p:ext uri="{BB962C8B-B14F-4D97-AF65-F5344CB8AC3E}">
        <p14:creationId xmlns:p14="http://schemas.microsoft.com/office/powerpoint/2010/main" val="3406735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Modulation Index</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1" indent="0">
                  <a:buNone/>
                </a:pPr>
                <a:r>
                  <a:rPr lang="en-US" dirty="0" smtClean="0"/>
                  <a:t>Decides the depth of modulation. Expressed as percentage</a:t>
                </a:r>
              </a:p>
              <a:p>
                <a:pPr marL="457200" lvl="1" indent="0">
                  <a:buNone/>
                </a:pPr>
                <a:endParaRPr lang="en-US" dirty="0" smtClean="0"/>
              </a:p>
              <a:p>
                <a:pPr marL="457200" lvl="1" indent="0">
                  <a:buNone/>
                </a:pPr>
                <a:endParaRPr lang="en-US" dirty="0"/>
              </a:p>
              <a:p>
                <a:pPr marL="457200" lvl="1" indent="0">
                  <a:buNone/>
                </a:pPr>
                <a:r>
                  <a:rPr lang="en-US" dirty="0" smtClean="0"/>
                  <a:t>→Under </a:t>
                </a:r>
                <a:r>
                  <a:rPr lang="en-US" dirty="0"/>
                  <a:t>modulation when </a:t>
                </a:r>
                <a14:m>
                  <m:oMath xmlns:m="http://schemas.openxmlformats.org/officeDocument/2006/math">
                    <m:r>
                      <a:rPr lang="en-US">
                        <a:latin typeface="Cambria Math"/>
                      </a:rPr>
                      <m:t> </m:t>
                    </m:r>
                    <m:r>
                      <a:rPr lang="en-US" i="1">
                        <a:latin typeface="Cambria Math"/>
                      </a:rPr>
                      <m:t>𝑚</m:t>
                    </m:r>
                    <m:r>
                      <a:rPr lang="en-US" i="1">
                        <a:latin typeface="Cambria Math"/>
                        <a:ea typeface="Cambria Math"/>
                      </a:rPr>
                      <m:t>&lt;1</m:t>
                    </m:r>
                  </m:oMath>
                </a14:m>
                <a:endParaRPr lang="en-US" dirty="0">
                  <a:ea typeface="Cambria Math"/>
                </a:endParaRPr>
              </a:p>
              <a:p>
                <a:pPr marL="457200" lvl="1" indent="0">
                  <a:buNone/>
                </a:pPr>
                <a:endParaRPr lang="en-US" dirty="0" smtClean="0"/>
              </a:p>
              <a:p>
                <a:pPr marL="457200" lvl="1" indent="0">
                  <a:buNone/>
                </a:pPr>
                <a:r>
                  <a:rPr lang="en-US" dirty="0" smtClean="0"/>
                  <a:t>→ Over </a:t>
                </a:r>
                <a:r>
                  <a:rPr lang="en-US" dirty="0"/>
                  <a:t>modulation when </a:t>
                </a:r>
                <a14:m>
                  <m:oMath xmlns:m="http://schemas.openxmlformats.org/officeDocument/2006/math">
                    <m:r>
                      <a:rPr lang="en-US">
                        <a:latin typeface="Cambria Math"/>
                      </a:rPr>
                      <m:t> </m:t>
                    </m:r>
                    <m:r>
                      <a:rPr lang="en-US" i="1">
                        <a:latin typeface="Cambria Math"/>
                      </a:rPr>
                      <m:t>𝑚</m:t>
                    </m:r>
                    <m:r>
                      <a:rPr lang="en-US" i="1">
                        <a:latin typeface="Cambria Math"/>
                        <a:ea typeface="Cambria Math"/>
                      </a:rPr>
                      <m:t>&gt;1</m:t>
                    </m:r>
                  </m:oMath>
                </a14:m>
                <a:endParaRPr lang="en-US" dirty="0">
                  <a:ea typeface="Cambria Math"/>
                </a:endParaRPr>
              </a:p>
              <a:p>
                <a:pPr marL="457200" lvl="1" indent="0">
                  <a:buNone/>
                </a:pPr>
                <a:endParaRPr lang="en-US" dirty="0" smtClean="0"/>
              </a:p>
              <a:p>
                <a:pPr marL="457200" lvl="1" indent="0">
                  <a:buNone/>
                </a:pPr>
                <a:r>
                  <a:rPr lang="en-US" dirty="0" smtClean="0"/>
                  <a:t>→ Perfect </a:t>
                </a:r>
                <a:r>
                  <a:rPr lang="en-US" dirty="0"/>
                  <a:t>modulation when </a:t>
                </a:r>
                <a14:m>
                  <m:oMath xmlns:m="http://schemas.openxmlformats.org/officeDocument/2006/math">
                    <m:r>
                      <a:rPr lang="en-US" i="1">
                        <a:latin typeface="Cambria Math"/>
                      </a:rPr>
                      <m:t>𝑚</m:t>
                    </m:r>
                    <m:r>
                      <a:rPr lang="en-US" i="1">
                        <a:latin typeface="Cambria Math"/>
                      </a:rPr>
                      <m:t>=1</m:t>
                    </m:r>
                  </m:oMath>
                </a14:m>
                <a:endParaRPr lang="en-US" dirty="0">
                  <a:ea typeface="Cambria Math"/>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spTree>
    <p:extLst>
      <p:ext uri="{BB962C8B-B14F-4D97-AF65-F5344CB8AC3E}">
        <p14:creationId xmlns:p14="http://schemas.microsoft.com/office/powerpoint/2010/main" val="76999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1999"/>
            <a:ext cx="10515600" cy="2202872"/>
          </a:xfrm>
        </p:spPr>
        <p:txBody>
          <a:bodyPr/>
          <a:lstStyle/>
          <a:p>
            <a:r>
              <a:rPr lang="en-US" b="1" dirty="0" smtClean="0"/>
              <a:t>Effect of modulation index on AM wave</a:t>
            </a:r>
            <a:endParaRPr lang="en-US" b="1" dirty="0"/>
          </a:p>
        </p:txBody>
      </p:sp>
      <p:sp>
        <p:nvSpPr>
          <p:cNvPr id="3" name="Content Placeholder 2"/>
          <p:cNvSpPr>
            <a:spLocks noGrp="1"/>
          </p:cNvSpPr>
          <p:nvPr>
            <p:ph idx="1"/>
          </p:nvPr>
        </p:nvSpPr>
        <p:spPr/>
        <p:txBody>
          <a:bodyPr/>
          <a:lstStyle/>
          <a:p>
            <a:pPr marL="0" indent="0">
              <a:buNone/>
            </a:pPr>
            <a:r>
              <a:rPr lang="en-US" dirty="0" smtClean="0"/>
              <a:t>.</a:t>
            </a:r>
            <a:endParaRPr lang="en-US" dirty="0"/>
          </a:p>
        </p:txBody>
      </p:sp>
      <p:pic>
        <p:nvPicPr>
          <p:cNvPr id="5" name="Content Placeholder 4" descr="C:\Users\Admin\Desktop\modulation index.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 y="484909"/>
            <a:ext cx="11042072" cy="6470073"/>
          </a:xfrm>
          <a:prstGeom prst="rect">
            <a:avLst/>
          </a:prstGeom>
          <a:noFill/>
          <a:ln>
            <a:noFill/>
          </a:ln>
        </p:spPr>
      </p:pic>
      <p:sp>
        <p:nvSpPr>
          <p:cNvPr id="6" name="TextBox 5"/>
          <p:cNvSpPr txBox="1"/>
          <p:nvPr/>
        </p:nvSpPr>
        <p:spPr>
          <a:xfrm flipH="1">
            <a:off x="10866118" y="1634836"/>
            <a:ext cx="1118063" cy="369332"/>
          </a:xfrm>
          <a:prstGeom prst="rect">
            <a:avLst/>
          </a:prstGeom>
          <a:noFill/>
        </p:spPr>
        <p:txBody>
          <a:bodyPr wrap="square" rtlCol="0">
            <a:spAutoFit/>
          </a:bodyPr>
          <a:lstStyle/>
          <a:p>
            <a:r>
              <a:rPr lang="en-US" dirty="0"/>
              <a:t>m</a:t>
            </a:r>
            <a:r>
              <a:rPr lang="en-US" dirty="0" smtClean="0"/>
              <a:t>=0.5</a:t>
            </a:r>
            <a:endParaRPr lang="en-US" dirty="0"/>
          </a:p>
        </p:txBody>
      </p:sp>
      <p:sp>
        <p:nvSpPr>
          <p:cNvPr id="7" name="TextBox 6"/>
          <p:cNvSpPr txBox="1"/>
          <p:nvPr/>
        </p:nvSpPr>
        <p:spPr>
          <a:xfrm>
            <a:off x="10571018" y="3782291"/>
            <a:ext cx="1620982" cy="369332"/>
          </a:xfrm>
          <a:prstGeom prst="rect">
            <a:avLst/>
          </a:prstGeom>
          <a:noFill/>
        </p:spPr>
        <p:txBody>
          <a:bodyPr wrap="square" rtlCol="0">
            <a:spAutoFit/>
          </a:bodyPr>
          <a:lstStyle/>
          <a:p>
            <a:r>
              <a:rPr lang="en-US" dirty="0" smtClean="0"/>
              <a:t>     m=1.0</a:t>
            </a:r>
            <a:endParaRPr lang="en-US" dirty="0"/>
          </a:p>
        </p:txBody>
      </p:sp>
      <p:sp>
        <p:nvSpPr>
          <p:cNvPr id="9" name="TextBox 8"/>
          <p:cNvSpPr txBox="1"/>
          <p:nvPr/>
        </p:nvSpPr>
        <p:spPr>
          <a:xfrm>
            <a:off x="10571017" y="5846618"/>
            <a:ext cx="1413163" cy="369332"/>
          </a:xfrm>
          <a:prstGeom prst="rect">
            <a:avLst/>
          </a:prstGeom>
          <a:noFill/>
        </p:spPr>
        <p:txBody>
          <a:bodyPr wrap="square" rtlCol="0">
            <a:spAutoFit/>
          </a:bodyPr>
          <a:lstStyle/>
          <a:p>
            <a:r>
              <a:rPr lang="en-US" dirty="0" smtClean="0"/>
              <a:t>      m=1.5</a:t>
            </a:r>
            <a:endParaRPr lang="en-US" dirty="0"/>
          </a:p>
        </p:txBody>
      </p:sp>
    </p:spTree>
    <p:extLst>
      <p:ext uri="{BB962C8B-B14F-4D97-AF65-F5344CB8AC3E}">
        <p14:creationId xmlns:p14="http://schemas.microsoft.com/office/powerpoint/2010/main" val="22913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673"/>
            <a:ext cx="10515600" cy="568037"/>
          </a:xfrm>
        </p:spPr>
        <p:txBody>
          <a:bodyPr>
            <a:normAutofit fontScale="90000"/>
          </a:bodyPr>
          <a:lstStyle/>
          <a:p>
            <a:r>
              <a:rPr lang="en-US" b="1" dirty="0" smtClean="0"/>
              <a:t>Spectrum of an AM signal</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0109" y="789710"/>
                <a:ext cx="11173691" cy="6068290"/>
              </a:xfrm>
            </p:spPr>
            <p:txBody>
              <a:bodyPr>
                <a:normAutofit fontScale="85000" lnSpcReduction="20000"/>
              </a:bodyPr>
              <a:lstStyle/>
              <a:p>
                <a:pPr marL="0" indent="0">
                  <a:buNone/>
                </a:pPr>
                <a14:m>
                  <m:oMath xmlns:m="http://schemas.openxmlformats.org/officeDocument/2006/math">
                    <m:sSub>
                      <m:sSubPr>
                        <m:ctrlPr>
                          <a:rPr lang="en-US" sz="3300" i="1">
                            <a:latin typeface="Cambria Math" panose="02040503050406030204" pitchFamily="18" charset="0"/>
                          </a:rPr>
                        </m:ctrlPr>
                      </m:sSubPr>
                      <m:e>
                        <m:r>
                          <m:rPr>
                            <m:sty m:val="p"/>
                          </m:rPr>
                          <a:rPr lang="en-US" sz="3300">
                            <a:latin typeface="Cambria Math" panose="02040503050406030204" pitchFamily="18" charset="0"/>
                          </a:rPr>
                          <m:t>V</m:t>
                        </m:r>
                      </m:e>
                      <m:sub>
                        <m:r>
                          <m:rPr>
                            <m:sty m:val="p"/>
                          </m:rPr>
                          <a:rPr lang="en-US" sz="3300">
                            <a:latin typeface="Cambria Math" panose="02040503050406030204" pitchFamily="18" charset="0"/>
                          </a:rPr>
                          <m:t>AM</m:t>
                        </m:r>
                      </m:sub>
                    </m:sSub>
                    <m:d>
                      <m:dPr>
                        <m:ctrlPr>
                          <a:rPr lang="en-US" sz="3300" i="1">
                            <a:latin typeface="Cambria Math" panose="02040503050406030204" pitchFamily="18" charset="0"/>
                          </a:rPr>
                        </m:ctrlPr>
                      </m:dPr>
                      <m:e>
                        <m:r>
                          <m:rPr>
                            <m:sty m:val="p"/>
                          </m:rPr>
                          <a:rPr lang="en-US" sz="3300">
                            <a:latin typeface="Cambria Math" panose="02040503050406030204" pitchFamily="18" charset="0"/>
                          </a:rPr>
                          <m:t>t</m:t>
                        </m:r>
                      </m:e>
                    </m:d>
                  </m:oMath>
                </a14:m>
                <a:r>
                  <a:rPr lang="en-IN" sz="3300" dirty="0"/>
                  <a:t> </a:t>
                </a:r>
                <a:r>
                  <a:rPr lang="en-US" sz="3300" dirty="0"/>
                  <a:t>= A</a:t>
                </a:r>
                <a:r>
                  <a:rPr lang="en-US" sz="3300" baseline="-25000" dirty="0"/>
                  <a:t>c</a:t>
                </a:r>
                <a:r>
                  <a:rPr lang="en-US" sz="3300" dirty="0"/>
                  <a:t> Cos (</a:t>
                </a:r>
                <a:r>
                  <a:rPr lang="en-US" sz="3300" dirty="0" smtClean="0"/>
                  <a:t>2π</a:t>
                </a:r>
                <a:r>
                  <a:rPr lang="en-US" sz="3300" dirty="0" err="1" smtClean="0"/>
                  <a:t>f</a:t>
                </a:r>
                <a:r>
                  <a:rPr lang="en-US" sz="3300" baseline="-25000" dirty="0" err="1" smtClean="0"/>
                  <a:t>c</a:t>
                </a:r>
                <a:r>
                  <a:rPr lang="en-US" sz="3300" dirty="0" err="1" smtClean="0"/>
                  <a:t>t</a:t>
                </a:r>
                <a:r>
                  <a:rPr lang="en-US" sz="3300" dirty="0" smtClean="0"/>
                  <a:t> ) </a:t>
                </a:r>
                <a:r>
                  <a:rPr lang="en-US" sz="3300" dirty="0"/>
                  <a:t>+ </a:t>
                </a:r>
                <a14:m>
                  <m:oMath xmlns:m="http://schemas.openxmlformats.org/officeDocument/2006/math">
                    <m:f>
                      <m:fPr>
                        <m:ctrlPr>
                          <a:rPr lang="en-US" sz="3300" i="1">
                            <a:latin typeface="Cambria Math" panose="02040503050406030204" pitchFamily="18" charset="0"/>
                          </a:rPr>
                        </m:ctrlPr>
                      </m:fPr>
                      <m:num>
                        <m:r>
                          <m:rPr>
                            <m:nor/>
                          </m:rPr>
                          <a:rPr lang="en-US" sz="3300" i="1"/>
                          <m:t>m</m:t>
                        </m:r>
                        <m:r>
                          <m:rPr>
                            <m:nor/>
                          </m:rPr>
                          <a:rPr lang="en-US" sz="3300"/>
                          <m:t>A</m:t>
                        </m:r>
                        <m:r>
                          <m:rPr>
                            <m:nor/>
                          </m:rPr>
                          <a:rPr lang="en-US" sz="3300" baseline="-25000"/>
                          <m:t>c</m:t>
                        </m:r>
                      </m:num>
                      <m:den>
                        <m:r>
                          <a:rPr lang="en-US" sz="3300" i="1">
                            <a:latin typeface="Cambria Math" panose="02040503050406030204" pitchFamily="18" charset="0"/>
                          </a:rPr>
                          <m:t>2</m:t>
                        </m:r>
                      </m:den>
                    </m:f>
                  </m:oMath>
                </a14:m>
                <a:r>
                  <a:rPr lang="en-US" sz="3300" dirty="0"/>
                  <a:t>  </a:t>
                </a:r>
                <a14:m>
                  <m:oMath xmlns:m="http://schemas.openxmlformats.org/officeDocument/2006/math">
                    <m:d>
                      <m:dPr>
                        <m:begChr m:val="{"/>
                        <m:endChr m:val="}"/>
                        <m:ctrlPr>
                          <a:rPr lang="en-US" sz="3300" i="1">
                            <a:latin typeface="Cambria Math" panose="02040503050406030204" pitchFamily="18" charset="0"/>
                          </a:rPr>
                        </m:ctrlPr>
                      </m:dPr>
                      <m:e>
                        <m:r>
                          <m:rPr>
                            <m:nor/>
                          </m:rPr>
                          <a:rPr lang="en-US" sz="3300"/>
                          <m:t>Cos</m:t>
                        </m:r>
                        <m:r>
                          <m:rPr>
                            <m:nor/>
                          </m:rPr>
                          <a:rPr lang="en-US" sz="3300" i="1"/>
                          <m:t> </m:t>
                        </m:r>
                        <m:r>
                          <m:rPr>
                            <m:nor/>
                          </m:rPr>
                          <a:rPr lang="en-US" sz="3300"/>
                          <m:t>2</m:t>
                        </m:r>
                        <m:r>
                          <m:rPr>
                            <m:nor/>
                          </m:rPr>
                          <a:rPr lang="en-US" sz="3300"/>
                          <m:t>π</m:t>
                        </m:r>
                        <m:r>
                          <m:rPr>
                            <m:nor/>
                          </m:rPr>
                          <a:rPr lang="en-US" sz="3300"/>
                          <m:t>(</m:t>
                        </m:r>
                        <m:r>
                          <m:rPr>
                            <m:nor/>
                          </m:rPr>
                          <a:rPr lang="en-US" sz="3300" dirty="0"/>
                          <m:t>f</m:t>
                        </m:r>
                        <m:r>
                          <m:rPr>
                            <m:nor/>
                          </m:rPr>
                          <a:rPr lang="en-US" sz="3300" baseline="-25000" dirty="0"/>
                          <m:t>c</m:t>
                        </m:r>
                        <m:r>
                          <m:rPr>
                            <m:nor/>
                          </m:rPr>
                          <a:rPr lang="en-US" sz="3300"/>
                          <m:t>+</m:t>
                        </m:r>
                        <m:r>
                          <m:rPr>
                            <m:nor/>
                          </m:rPr>
                          <a:rPr lang="en-US" sz="3300" dirty="0"/>
                          <m:t>f</m:t>
                        </m:r>
                        <m:r>
                          <m:rPr>
                            <m:nor/>
                          </m:rPr>
                          <a:rPr lang="en-US" sz="3300" b="0" i="0" baseline="-25000" dirty="0" smtClean="0"/>
                          <m:t>m</m:t>
                        </m:r>
                        <m:r>
                          <m:rPr>
                            <m:nor/>
                          </m:rPr>
                          <a:rPr lang="en-US" sz="3300"/>
                          <m:t>)</m:t>
                        </m:r>
                        <m:r>
                          <m:rPr>
                            <m:nor/>
                          </m:rPr>
                          <a:rPr lang="en-US" sz="3300"/>
                          <m:t>t</m:t>
                        </m:r>
                      </m:e>
                    </m:d>
                  </m:oMath>
                </a14:m>
                <a:r>
                  <a:rPr lang="en-US" sz="3300" dirty="0"/>
                  <a:t> + </a:t>
                </a:r>
                <a14:m>
                  <m:oMath xmlns:m="http://schemas.openxmlformats.org/officeDocument/2006/math">
                    <m:f>
                      <m:fPr>
                        <m:ctrlPr>
                          <a:rPr lang="en-US" sz="3300" i="1">
                            <a:latin typeface="Cambria Math" panose="02040503050406030204" pitchFamily="18" charset="0"/>
                          </a:rPr>
                        </m:ctrlPr>
                      </m:fPr>
                      <m:num>
                        <m:r>
                          <m:rPr>
                            <m:nor/>
                          </m:rPr>
                          <a:rPr lang="en-US" sz="3300" i="1"/>
                          <m:t>m</m:t>
                        </m:r>
                        <m:r>
                          <m:rPr>
                            <m:nor/>
                          </m:rPr>
                          <a:rPr lang="en-US" sz="3300" i="1"/>
                          <m:t> </m:t>
                        </m:r>
                        <m:r>
                          <m:rPr>
                            <m:nor/>
                          </m:rPr>
                          <a:rPr lang="en-US" sz="3300"/>
                          <m:t>Ac</m:t>
                        </m:r>
                      </m:num>
                      <m:den>
                        <m:r>
                          <a:rPr lang="en-US" sz="3300" i="1">
                            <a:latin typeface="Cambria Math" panose="02040503050406030204" pitchFamily="18" charset="0"/>
                          </a:rPr>
                          <m:t>2</m:t>
                        </m:r>
                      </m:den>
                    </m:f>
                  </m:oMath>
                </a14:m>
                <a:r>
                  <a:rPr lang="en-US" sz="3300" dirty="0"/>
                  <a:t>  </a:t>
                </a:r>
                <a14:m>
                  <m:oMath xmlns:m="http://schemas.openxmlformats.org/officeDocument/2006/math">
                    <m:d>
                      <m:dPr>
                        <m:begChr m:val="{"/>
                        <m:endChr m:val="}"/>
                        <m:ctrlPr>
                          <a:rPr lang="en-US" sz="3300" i="1">
                            <a:latin typeface="Cambria Math" panose="02040503050406030204" pitchFamily="18" charset="0"/>
                          </a:rPr>
                        </m:ctrlPr>
                      </m:dPr>
                      <m:e>
                        <m:r>
                          <m:rPr>
                            <m:nor/>
                          </m:rPr>
                          <a:rPr lang="en-US" sz="3300"/>
                          <m:t>Cos</m:t>
                        </m:r>
                        <m:r>
                          <m:rPr>
                            <m:nor/>
                          </m:rPr>
                          <a:rPr lang="en-US" sz="3300" i="1"/>
                          <m:t> </m:t>
                        </m:r>
                        <m:r>
                          <m:rPr>
                            <m:nor/>
                          </m:rPr>
                          <a:rPr lang="en-US" sz="3300"/>
                          <m:t>2</m:t>
                        </m:r>
                        <m:r>
                          <m:rPr>
                            <m:nor/>
                          </m:rPr>
                          <a:rPr lang="en-US" sz="3300"/>
                          <m:t>π</m:t>
                        </m:r>
                        <m:r>
                          <m:rPr>
                            <m:nor/>
                          </m:rPr>
                          <a:rPr lang="en-US" sz="3300"/>
                          <m:t>(</m:t>
                        </m:r>
                        <m:r>
                          <m:rPr>
                            <m:nor/>
                          </m:rPr>
                          <a:rPr lang="en-US" sz="3300" dirty="0"/>
                          <m:t>f</m:t>
                        </m:r>
                        <m:r>
                          <m:rPr>
                            <m:nor/>
                          </m:rPr>
                          <a:rPr lang="en-US" sz="3300" baseline="-25000" dirty="0"/>
                          <m:t>c</m:t>
                        </m:r>
                        <m:r>
                          <m:rPr>
                            <m:nor/>
                          </m:rPr>
                          <a:rPr lang="en-US" sz="3300" b="0" i="0" smtClean="0"/>
                          <m:t>− </m:t>
                        </m:r>
                        <m:r>
                          <m:rPr>
                            <m:nor/>
                          </m:rPr>
                          <a:rPr lang="en-US" sz="3300" dirty="0"/>
                          <m:t>f</m:t>
                        </m:r>
                        <m:r>
                          <m:rPr>
                            <m:nor/>
                          </m:rPr>
                          <a:rPr lang="en-US" sz="3300" baseline="-25000" dirty="0"/>
                          <m:t>m</m:t>
                        </m:r>
                        <m:r>
                          <m:rPr>
                            <m:nor/>
                          </m:rPr>
                          <a:rPr lang="en-US" sz="3300"/>
                          <m:t>)</m:t>
                        </m:r>
                        <m:r>
                          <m:rPr>
                            <m:nor/>
                          </m:rPr>
                          <a:rPr lang="en-US" sz="3300"/>
                          <m:t>t</m:t>
                        </m:r>
                      </m:e>
                    </m:d>
                  </m:oMath>
                </a14:m>
                <a:endParaRPr lang="en-US" sz="3300" dirty="0"/>
              </a:p>
              <a:p>
                <a:pPr marL="0" indent="0">
                  <a:buNone/>
                </a:pPr>
                <a:endParaRPr lang="en-IN" dirty="0">
                  <a:solidFill>
                    <a:srgbClr val="000066"/>
                  </a:solidFill>
                </a:endParaRPr>
              </a:p>
              <a:p>
                <a:pPr marL="0" indent="0">
                  <a:buNone/>
                </a:pPr>
                <a:endParaRPr lang="en-IN" dirty="0" smtClean="0">
                  <a:solidFill>
                    <a:srgbClr val="000066"/>
                  </a:solidFill>
                </a:endParaRPr>
              </a:p>
              <a:p>
                <a:pPr marL="0" indent="0">
                  <a:buNone/>
                </a:pPr>
                <a:endParaRPr lang="en-IN" dirty="0">
                  <a:solidFill>
                    <a:srgbClr val="000066"/>
                  </a:solidFill>
                </a:endParaRPr>
              </a:p>
              <a:p>
                <a:pPr marL="0" indent="0">
                  <a:buNone/>
                </a:pPr>
                <a:endParaRPr lang="en-IN" dirty="0" smtClean="0">
                  <a:solidFill>
                    <a:srgbClr val="000066"/>
                  </a:solidFill>
                </a:endParaRPr>
              </a:p>
              <a:p>
                <a:pPr marL="0" indent="0">
                  <a:buNone/>
                </a:pPr>
                <a:endParaRPr lang="en-IN" dirty="0">
                  <a:solidFill>
                    <a:srgbClr val="000066"/>
                  </a:solidFill>
                </a:endParaRPr>
              </a:p>
              <a:p>
                <a:pPr marL="0" indent="0">
                  <a:buNone/>
                </a:pPr>
                <a:endParaRPr lang="en-IN" dirty="0" smtClean="0">
                  <a:solidFill>
                    <a:srgbClr val="000066"/>
                  </a:solidFill>
                </a:endParaRPr>
              </a:p>
              <a:p>
                <a:pPr marL="0" indent="0">
                  <a:buNone/>
                </a:pPr>
                <a:endParaRPr lang="en-IN" dirty="0">
                  <a:solidFill>
                    <a:srgbClr val="000066"/>
                  </a:solidFill>
                </a:endParaRPr>
              </a:p>
              <a:p>
                <a:pPr marL="0" indent="0">
                  <a:buNone/>
                </a:pPr>
                <a:endParaRPr lang="en-IN" dirty="0" smtClean="0">
                  <a:solidFill>
                    <a:srgbClr val="000066"/>
                  </a:solidFill>
                </a:endParaRPr>
              </a:p>
              <a:p>
                <a:pPr marL="0" indent="0">
                  <a:buNone/>
                </a:pPr>
                <a:endParaRPr lang="en-IN" dirty="0" smtClean="0">
                  <a:solidFill>
                    <a:srgbClr val="000066"/>
                  </a:solidFill>
                </a:endParaRPr>
              </a:p>
              <a:p>
                <a:pPr marL="285750" indent="-285750"/>
                <a14:m>
                  <m:oMath xmlns:m="http://schemas.openxmlformats.org/officeDocument/2006/math">
                    <m:sSub>
                      <m:sSubPr>
                        <m:ctrlPr>
                          <a:rPr lang="en-IN" i="1">
                            <a:solidFill>
                              <a:srgbClr val="000066"/>
                            </a:solidFill>
                            <a:latin typeface="Cambria Math" panose="02040503050406030204" pitchFamily="18" charset="0"/>
                          </a:rPr>
                        </m:ctrlPr>
                      </m:sSubPr>
                      <m:e>
                        <m:r>
                          <a:rPr lang="en-US" i="1">
                            <a:solidFill>
                              <a:srgbClr val="000066"/>
                            </a:solidFill>
                            <a:latin typeface="Cambria Math"/>
                          </a:rPr>
                          <m:t>𝑈𝑝𝑝𝑒𝑟</m:t>
                        </m:r>
                        <m:r>
                          <a:rPr lang="en-US" i="1">
                            <a:solidFill>
                              <a:srgbClr val="000066"/>
                            </a:solidFill>
                            <a:latin typeface="Cambria Math"/>
                          </a:rPr>
                          <m:t> </m:t>
                        </m:r>
                        <m:r>
                          <a:rPr lang="en-US" i="1">
                            <a:solidFill>
                              <a:srgbClr val="000066"/>
                            </a:solidFill>
                            <a:latin typeface="Cambria Math"/>
                          </a:rPr>
                          <m:t>𝑠𝑖𝑑𝑒</m:t>
                        </m:r>
                        <m:r>
                          <a:rPr lang="en-US" i="1">
                            <a:solidFill>
                              <a:srgbClr val="000066"/>
                            </a:solidFill>
                            <a:latin typeface="Cambria Math"/>
                          </a:rPr>
                          <m:t> </m:t>
                        </m:r>
                        <m:r>
                          <a:rPr lang="en-US" i="1">
                            <a:solidFill>
                              <a:srgbClr val="000066"/>
                            </a:solidFill>
                            <a:latin typeface="Cambria Math"/>
                          </a:rPr>
                          <m:t>𝑏𝑎𝑛𝑑</m:t>
                        </m:r>
                        <m:r>
                          <a:rPr lang="en-US" i="1">
                            <a:solidFill>
                              <a:srgbClr val="000066"/>
                            </a:solidFill>
                            <a:latin typeface="Cambria Math"/>
                          </a:rPr>
                          <m:t> </m:t>
                        </m:r>
                        <m:r>
                          <a:rPr lang="en-US" i="1">
                            <a:solidFill>
                              <a:srgbClr val="000066"/>
                            </a:solidFill>
                            <a:latin typeface="Cambria Math"/>
                          </a:rPr>
                          <m:t>𝑓𝑟𝑒𝑞𝑢𝑒𝑛𝑐𝑦</m:t>
                        </m:r>
                        <m:r>
                          <a:rPr lang="en-US" i="1">
                            <a:solidFill>
                              <a:srgbClr val="000066"/>
                            </a:solidFill>
                            <a:latin typeface="Cambria Math"/>
                          </a:rPr>
                          <m:t> </m:t>
                        </m:r>
                        <m:r>
                          <a:rPr lang="en-US" i="1">
                            <a:solidFill>
                              <a:srgbClr val="000066"/>
                            </a:solidFill>
                            <a:latin typeface="Cambria Math"/>
                          </a:rPr>
                          <m:t>𝑓</m:t>
                        </m:r>
                      </m:e>
                      <m:sub>
                        <m:r>
                          <a:rPr lang="en-US" i="1">
                            <a:solidFill>
                              <a:srgbClr val="000066"/>
                            </a:solidFill>
                            <a:latin typeface="Cambria Math"/>
                          </a:rPr>
                          <m:t>𝑈𝑆𝐵</m:t>
                        </m:r>
                      </m:sub>
                    </m:sSub>
                    <m:r>
                      <a:rPr lang="en-US" i="1">
                        <a:solidFill>
                          <a:srgbClr val="000066"/>
                        </a:solidFill>
                        <a:latin typeface="Cambria Math"/>
                      </a:rPr>
                      <m:t>= </m:t>
                    </m:r>
                    <m:sSub>
                      <m:sSubPr>
                        <m:ctrlPr>
                          <a:rPr lang="en-US" i="1">
                            <a:solidFill>
                              <a:srgbClr val="000066"/>
                            </a:solidFill>
                            <a:latin typeface="Cambria Math" panose="02040503050406030204" pitchFamily="18" charset="0"/>
                          </a:rPr>
                        </m:ctrlPr>
                      </m:sSubPr>
                      <m:e>
                        <m:r>
                          <a:rPr lang="en-US" i="1">
                            <a:solidFill>
                              <a:srgbClr val="000066"/>
                            </a:solidFill>
                            <a:latin typeface="Cambria Math"/>
                          </a:rPr>
                          <m:t>𝑓</m:t>
                        </m:r>
                      </m:e>
                      <m:sub>
                        <m:r>
                          <a:rPr lang="en-US" i="1">
                            <a:solidFill>
                              <a:srgbClr val="000066"/>
                            </a:solidFill>
                            <a:latin typeface="Cambria Math"/>
                          </a:rPr>
                          <m:t>𝑐</m:t>
                        </m:r>
                      </m:sub>
                    </m:sSub>
                    <m:r>
                      <a:rPr lang="en-US" i="1">
                        <a:solidFill>
                          <a:srgbClr val="000066"/>
                        </a:solidFill>
                        <a:latin typeface="Cambria Math"/>
                      </a:rPr>
                      <m:t>+</m:t>
                    </m:r>
                    <m:sSub>
                      <m:sSubPr>
                        <m:ctrlPr>
                          <a:rPr lang="en-US" i="1">
                            <a:solidFill>
                              <a:srgbClr val="000066"/>
                            </a:solidFill>
                            <a:latin typeface="Cambria Math" panose="02040503050406030204" pitchFamily="18" charset="0"/>
                          </a:rPr>
                        </m:ctrlPr>
                      </m:sSubPr>
                      <m:e>
                        <m:r>
                          <a:rPr lang="en-US" i="1">
                            <a:solidFill>
                              <a:srgbClr val="000066"/>
                            </a:solidFill>
                            <a:latin typeface="Cambria Math"/>
                          </a:rPr>
                          <m:t>𝑓</m:t>
                        </m:r>
                      </m:e>
                      <m:sub>
                        <m:r>
                          <a:rPr lang="en-US" i="1">
                            <a:solidFill>
                              <a:srgbClr val="000066"/>
                            </a:solidFill>
                            <a:latin typeface="Cambria Math"/>
                          </a:rPr>
                          <m:t>𝑚</m:t>
                        </m:r>
                      </m:sub>
                    </m:sSub>
                  </m:oMath>
                </a14:m>
                <a:endParaRPr lang="en-IN" dirty="0">
                  <a:solidFill>
                    <a:srgbClr val="000066"/>
                  </a:solidFill>
                </a:endParaRPr>
              </a:p>
              <a:p>
                <a:pPr marL="285750" indent="-285750"/>
                <a14:m>
                  <m:oMath xmlns:m="http://schemas.openxmlformats.org/officeDocument/2006/math">
                    <m:sSub>
                      <m:sSubPr>
                        <m:ctrlPr>
                          <a:rPr lang="en-IN" i="1">
                            <a:solidFill>
                              <a:srgbClr val="000066"/>
                            </a:solidFill>
                            <a:latin typeface="Cambria Math" panose="02040503050406030204" pitchFamily="18" charset="0"/>
                          </a:rPr>
                        </m:ctrlPr>
                      </m:sSubPr>
                      <m:e>
                        <m:r>
                          <a:rPr lang="en-US" i="1">
                            <a:solidFill>
                              <a:srgbClr val="000066"/>
                            </a:solidFill>
                            <a:latin typeface="Cambria Math"/>
                          </a:rPr>
                          <m:t>𝐿𝑜𝑤𝑒𝑟</m:t>
                        </m:r>
                        <m:r>
                          <a:rPr lang="en-US" i="1">
                            <a:solidFill>
                              <a:srgbClr val="000066"/>
                            </a:solidFill>
                            <a:latin typeface="Cambria Math"/>
                          </a:rPr>
                          <m:t> </m:t>
                        </m:r>
                        <m:r>
                          <a:rPr lang="en-US" i="1">
                            <a:solidFill>
                              <a:srgbClr val="000066"/>
                            </a:solidFill>
                            <a:latin typeface="Cambria Math"/>
                          </a:rPr>
                          <m:t>𝑠𝑖𝑑𝑒</m:t>
                        </m:r>
                        <m:r>
                          <a:rPr lang="en-US" i="1">
                            <a:solidFill>
                              <a:srgbClr val="000066"/>
                            </a:solidFill>
                            <a:latin typeface="Cambria Math"/>
                          </a:rPr>
                          <m:t> </m:t>
                        </m:r>
                        <m:r>
                          <a:rPr lang="en-US" i="1">
                            <a:solidFill>
                              <a:srgbClr val="000066"/>
                            </a:solidFill>
                            <a:latin typeface="Cambria Math"/>
                          </a:rPr>
                          <m:t>𝑏𝑎𝑛𝑑</m:t>
                        </m:r>
                        <m:r>
                          <a:rPr lang="en-US" i="1">
                            <a:solidFill>
                              <a:srgbClr val="000066"/>
                            </a:solidFill>
                            <a:latin typeface="Cambria Math"/>
                          </a:rPr>
                          <m:t> </m:t>
                        </m:r>
                        <m:r>
                          <a:rPr lang="en-US" i="1">
                            <a:solidFill>
                              <a:srgbClr val="000066"/>
                            </a:solidFill>
                            <a:latin typeface="Cambria Math"/>
                          </a:rPr>
                          <m:t>𝑓𝑟𝑒𝑞𝑢𝑒𝑛𝑐𝑦</m:t>
                        </m:r>
                        <m:r>
                          <a:rPr lang="en-US" i="1">
                            <a:solidFill>
                              <a:srgbClr val="000066"/>
                            </a:solidFill>
                            <a:latin typeface="Cambria Math"/>
                          </a:rPr>
                          <m:t> </m:t>
                        </m:r>
                        <m:r>
                          <a:rPr lang="en-US" i="1">
                            <a:solidFill>
                              <a:srgbClr val="000066"/>
                            </a:solidFill>
                            <a:latin typeface="Cambria Math"/>
                          </a:rPr>
                          <m:t>𝑓</m:t>
                        </m:r>
                      </m:e>
                      <m:sub>
                        <m:r>
                          <a:rPr lang="en-US" i="1">
                            <a:solidFill>
                              <a:srgbClr val="000066"/>
                            </a:solidFill>
                            <a:latin typeface="Cambria Math"/>
                          </a:rPr>
                          <m:t>𝐿𝑆𝐵</m:t>
                        </m:r>
                      </m:sub>
                    </m:sSub>
                    <m:r>
                      <a:rPr lang="en-US" i="1">
                        <a:solidFill>
                          <a:srgbClr val="000066"/>
                        </a:solidFill>
                        <a:latin typeface="Cambria Math"/>
                      </a:rPr>
                      <m:t>= </m:t>
                    </m:r>
                    <m:sSub>
                      <m:sSubPr>
                        <m:ctrlPr>
                          <a:rPr lang="en-US" i="1">
                            <a:solidFill>
                              <a:srgbClr val="000066"/>
                            </a:solidFill>
                            <a:latin typeface="Cambria Math" panose="02040503050406030204" pitchFamily="18" charset="0"/>
                          </a:rPr>
                        </m:ctrlPr>
                      </m:sSubPr>
                      <m:e>
                        <m:r>
                          <a:rPr lang="en-US" i="1">
                            <a:solidFill>
                              <a:srgbClr val="000066"/>
                            </a:solidFill>
                            <a:latin typeface="Cambria Math"/>
                          </a:rPr>
                          <m:t>𝑓</m:t>
                        </m:r>
                      </m:e>
                      <m:sub>
                        <m:r>
                          <a:rPr lang="en-US" i="1">
                            <a:solidFill>
                              <a:srgbClr val="000066"/>
                            </a:solidFill>
                            <a:latin typeface="Cambria Math"/>
                          </a:rPr>
                          <m:t>𝑐</m:t>
                        </m:r>
                      </m:sub>
                    </m:sSub>
                    <m:r>
                      <a:rPr lang="en-US" i="1">
                        <a:solidFill>
                          <a:srgbClr val="000066"/>
                        </a:solidFill>
                        <a:latin typeface="Cambria Math"/>
                      </a:rPr>
                      <m:t>−</m:t>
                    </m:r>
                    <m:sSub>
                      <m:sSubPr>
                        <m:ctrlPr>
                          <a:rPr lang="en-US" i="1">
                            <a:solidFill>
                              <a:srgbClr val="000066"/>
                            </a:solidFill>
                            <a:latin typeface="Cambria Math" panose="02040503050406030204" pitchFamily="18" charset="0"/>
                          </a:rPr>
                        </m:ctrlPr>
                      </m:sSubPr>
                      <m:e>
                        <m:r>
                          <a:rPr lang="en-US" i="1">
                            <a:solidFill>
                              <a:srgbClr val="000066"/>
                            </a:solidFill>
                            <a:latin typeface="Cambria Math"/>
                          </a:rPr>
                          <m:t>𝑓</m:t>
                        </m:r>
                      </m:e>
                      <m:sub>
                        <m:r>
                          <a:rPr lang="en-US" i="1">
                            <a:solidFill>
                              <a:srgbClr val="000066"/>
                            </a:solidFill>
                            <a:latin typeface="Cambria Math"/>
                          </a:rPr>
                          <m:t>𝑚</m:t>
                        </m:r>
                      </m:sub>
                    </m:sSub>
                  </m:oMath>
                </a14:m>
                <a:endParaRPr lang="en-IN" dirty="0">
                  <a:solidFill>
                    <a:srgbClr val="000066"/>
                  </a:solidFill>
                </a:endParaRPr>
              </a:p>
              <a:p>
                <a:pPr marL="285750" indent="-285750"/>
                <a:r>
                  <a:rPr lang="en-US" i="1" dirty="0">
                    <a:solidFill>
                      <a:srgbClr val="000066"/>
                    </a:solidFill>
                  </a:rPr>
                  <a:t>Sideband Amplitudes </a:t>
                </a:r>
                <a:r>
                  <a:rPr lang="en-US" dirty="0">
                    <a:solidFill>
                      <a:srgbClr val="000066"/>
                    </a:solidFill>
                  </a:rPr>
                  <a:t>= </a:t>
                </a:r>
                <a14:m>
                  <m:oMath xmlns:m="http://schemas.openxmlformats.org/officeDocument/2006/math">
                    <m:f>
                      <m:fPr>
                        <m:ctrlPr>
                          <a:rPr lang="en-IN" i="1">
                            <a:solidFill>
                              <a:srgbClr val="000066"/>
                            </a:solidFill>
                            <a:latin typeface="Cambria Math" panose="02040503050406030204" pitchFamily="18" charset="0"/>
                          </a:rPr>
                        </m:ctrlPr>
                      </m:fPr>
                      <m:num>
                        <m:r>
                          <a:rPr lang="en-US" i="1">
                            <a:solidFill>
                              <a:srgbClr val="000066"/>
                            </a:solidFill>
                            <a:latin typeface="Cambria Math"/>
                          </a:rPr>
                          <m:t>𝑚</m:t>
                        </m:r>
                        <m:sSub>
                          <m:sSubPr>
                            <m:ctrlPr>
                              <a:rPr lang="en-US" i="1">
                                <a:solidFill>
                                  <a:srgbClr val="000066"/>
                                </a:solidFill>
                                <a:latin typeface="Cambria Math" panose="02040503050406030204" pitchFamily="18" charset="0"/>
                              </a:rPr>
                            </m:ctrlPr>
                          </m:sSubPr>
                          <m:e>
                            <m:r>
                              <a:rPr lang="en-US" i="1">
                                <a:solidFill>
                                  <a:srgbClr val="000066"/>
                                </a:solidFill>
                                <a:latin typeface="Cambria Math"/>
                              </a:rPr>
                              <m:t>𝐴</m:t>
                            </m:r>
                          </m:e>
                          <m:sub>
                            <m:r>
                              <a:rPr lang="en-US" i="1">
                                <a:solidFill>
                                  <a:srgbClr val="000066"/>
                                </a:solidFill>
                                <a:latin typeface="Cambria Math"/>
                              </a:rPr>
                              <m:t>𝑐</m:t>
                            </m:r>
                          </m:sub>
                        </m:sSub>
                      </m:num>
                      <m:den>
                        <m:r>
                          <a:rPr lang="en-US" i="1">
                            <a:solidFill>
                              <a:srgbClr val="000066"/>
                            </a:solidFill>
                            <a:latin typeface="Cambria Math"/>
                          </a:rPr>
                          <m:t>2</m:t>
                        </m:r>
                      </m:den>
                    </m:f>
                  </m:oMath>
                </a14:m>
                <a:endParaRPr lang="en-US" dirty="0">
                  <a:solidFill>
                    <a:srgbClr val="000066"/>
                  </a:solidFill>
                </a:endParaRPr>
              </a:p>
              <a:p>
                <a:pPr marL="285750" indent="-285750"/>
                <a:r>
                  <a:rPr lang="en-US" i="1" dirty="0">
                    <a:solidFill>
                      <a:srgbClr val="000066"/>
                    </a:solidFill>
                  </a:rPr>
                  <a:t>Bandwidth of AM </a:t>
                </a:r>
                <a:r>
                  <a:rPr lang="en-US" dirty="0">
                    <a:solidFill>
                      <a:srgbClr val="000066"/>
                    </a:solidFill>
                  </a:rPr>
                  <a:t>= </a:t>
                </a:r>
                <a14:m>
                  <m:oMath xmlns:m="http://schemas.openxmlformats.org/officeDocument/2006/math">
                    <m:sSub>
                      <m:sSubPr>
                        <m:ctrlPr>
                          <a:rPr lang="en-US" i="1">
                            <a:solidFill>
                              <a:srgbClr val="000066"/>
                            </a:solidFill>
                            <a:latin typeface="Cambria Math" panose="02040503050406030204" pitchFamily="18" charset="0"/>
                          </a:rPr>
                        </m:ctrlPr>
                      </m:sSubPr>
                      <m:e>
                        <m:r>
                          <a:rPr lang="en-US" i="1">
                            <a:solidFill>
                              <a:srgbClr val="000066"/>
                            </a:solidFill>
                            <a:latin typeface="Cambria Math"/>
                          </a:rPr>
                          <m:t>𝑓</m:t>
                        </m:r>
                      </m:e>
                      <m:sub>
                        <m:r>
                          <a:rPr lang="en-US" i="1">
                            <a:solidFill>
                              <a:srgbClr val="000066"/>
                            </a:solidFill>
                            <a:latin typeface="Cambria Math"/>
                          </a:rPr>
                          <m:t>𝑈𝑆𝐵</m:t>
                        </m:r>
                      </m:sub>
                    </m:sSub>
                    <m:r>
                      <a:rPr lang="en-US" i="1">
                        <a:solidFill>
                          <a:srgbClr val="000066"/>
                        </a:solidFill>
                        <a:latin typeface="Cambria Math"/>
                      </a:rPr>
                      <m:t>−</m:t>
                    </m:r>
                    <m:sSub>
                      <m:sSubPr>
                        <m:ctrlPr>
                          <a:rPr lang="en-US" i="1">
                            <a:solidFill>
                              <a:srgbClr val="000066"/>
                            </a:solidFill>
                            <a:latin typeface="Cambria Math" panose="02040503050406030204" pitchFamily="18" charset="0"/>
                          </a:rPr>
                        </m:ctrlPr>
                      </m:sSubPr>
                      <m:e>
                        <m:r>
                          <a:rPr lang="en-US" i="1">
                            <a:solidFill>
                              <a:srgbClr val="000066"/>
                            </a:solidFill>
                            <a:latin typeface="Cambria Math"/>
                          </a:rPr>
                          <m:t>𝑓</m:t>
                        </m:r>
                      </m:e>
                      <m:sub>
                        <m:r>
                          <a:rPr lang="en-US" i="1">
                            <a:solidFill>
                              <a:srgbClr val="000066"/>
                            </a:solidFill>
                            <a:latin typeface="Cambria Math"/>
                          </a:rPr>
                          <m:t>𝐿𝑆𝐵</m:t>
                        </m:r>
                      </m:sub>
                    </m:sSub>
                    <m:r>
                      <a:rPr lang="en-US" i="1">
                        <a:solidFill>
                          <a:srgbClr val="000066"/>
                        </a:solidFill>
                        <a:latin typeface="Cambria Math"/>
                      </a:rPr>
                      <m:t>=</m:t>
                    </m:r>
                    <m:r>
                      <a:rPr lang="en-US" i="1">
                        <a:solidFill>
                          <a:srgbClr val="000066"/>
                        </a:solidFill>
                        <a:latin typeface="Cambria Math"/>
                      </a:rPr>
                      <m:t>2</m:t>
                    </m:r>
                    <m:sSub>
                      <m:sSubPr>
                        <m:ctrlPr>
                          <a:rPr lang="en-US" i="1">
                            <a:solidFill>
                              <a:srgbClr val="000066"/>
                            </a:solidFill>
                            <a:latin typeface="Cambria Math" panose="02040503050406030204" pitchFamily="18" charset="0"/>
                          </a:rPr>
                        </m:ctrlPr>
                      </m:sSubPr>
                      <m:e>
                        <m:r>
                          <a:rPr lang="en-US" i="1">
                            <a:solidFill>
                              <a:srgbClr val="000066"/>
                            </a:solidFill>
                            <a:latin typeface="Cambria Math"/>
                          </a:rPr>
                          <m:t>𝑓</m:t>
                        </m:r>
                      </m:e>
                      <m:sub>
                        <m:r>
                          <a:rPr lang="en-US" i="1">
                            <a:solidFill>
                              <a:srgbClr val="000066"/>
                            </a:solidFill>
                            <a:latin typeface="Cambria Math"/>
                          </a:rPr>
                          <m:t>𝑚</m:t>
                        </m:r>
                      </m:sub>
                    </m:sSub>
                  </m:oMath>
                </a14:m>
                <a:r>
                  <a:rPr lang="en-US" dirty="0">
                    <a:solidFill>
                      <a:srgbClr val="000066"/>
                    </a:solidFill>
                  </a:rPr>
                  <a:t> </a:t>
                </a:r>
                <a:endParaRPr lang="en-IN" dirty="0">
                  <a:solidFill>
                    <a:srgbClr val="000066"/>
                  </a:solidFill>
                </a:endParaRPr>
              </a:p>
              <a:p>
                <a:pPr marL="0" indent="0">
                  <a:buNone/>
                </a:pPr>
                <a:endParaRPr lang="en-IN" dirty="0" smtClean="0">
                  <a:solidFill>
                    <a:srgbClr val="000066"/>
                  </a:solidFill>
                </a:endParaRPr>
              </a:p>
              <a:p>
                <a:pPr marL="0" indent="0">
                  <a:buNone/>
                </a:pPr>
                <a:endParaRPr lang="en-IN" dirty="0">
                  <a:solidFill>
                    <a:srgbClr val="000066"/>
                  </a:solidFill>
                </a:endParaRPr>
              </a:p>
              <a:p>
                <a:pPr marL="0" indent="0">
                  <a:buNone/>
                </a:pPr>
                <a:endParaRPr lang="en-IN" dirty="0" smtClean="0">
                  <a:solidFill>
                    <a:srgbClr val="000066"/>
                  </a:solidFill>
                </a:endParaRPr>
              </a:p>
              <a:p>
                <a:pPr marL="0" indent="0">
                  <a:buNone/>
                </a:pPr>
                <a:endParaRPr lang="en-IN" dirty="0">
                  <a:solidFill>
                    <a:srgbClr val="000066"/>
                  </a:solidFill>
                </a:endParaRPr>
              </a:p>
              <a:p>
                <a:pPr marL="0" indent="0">
                  <a:buNone/>
                </a:pPr>
                <a:endParaRPr lang="en-IN" dirty="0">
                  <a:solidFill>
                    <a:srgbClr val="000066"/>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0109" y="789710"/>
                <a:ext cx="11173691" cy="6068290"/>
              </a:xfrm>
              <a:blipFill>
                <a:blip r:embed="rId2"/>
                <a:stretch>
                  <a:fillRect l="-764" t="-1005"/>
                </a:stretch>
              </a:blipFill>
            </p:spPr>
            <p:txBody>
              <a:bodyPr/>
              <a:lstStyle/>
              <a:p>
                <a:r>
                  <a:rPr lang="en-US">
                    <a:noFill/>
                  </a:rPr>
                  <a:t> </a:t>
                </a:r>
              </a:p>
            </p:txBody>
          </p:sp>
        </mc:Fallback>
      </mc:AlternateContent>
      <p:pic>
        <p:nvPicPr>
          <p:cNvPr id="4" name="Content Placeholder 10" descr="Description: Description: C:\Users\Admin\Desktop\spectrum.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500756" y="1524000"/>
            <a:ext cx="6324600" cy="2895600"/>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1734800" cy="6761017"/>
          </a:xfrm>
          <a:prstGeom prst="rect">
            <a:avLst/>
          </a:prstGeom>
        </p:spPr>
      </p:pic>
    </p:spTree>
    <p:extLst>
      <p:ext uri="{BB962C8B-B14F-4D97-AF65-F5344CB8AC3E}">
        <p14:creationId xmlns:p14="http://schemas.microsoft.com/office/powerpoint/2010/main" val="120530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US" b="1" dirty="0" smtClean="0"/>
              <a:t>Power in an AM Wave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6800"/>
                <a:ext cx="10515600" cy="5694218"/>
              </a:xfrm>
            </p:spPr>
            <p:txBody>
              <a:bodyPr>
                <a:normAutofit fontScale="92500" lnSpcReduction="20000"/>
              </a:bodyPr>
              <a:lstStyle/>
              <a:p>
                <a:pPr marL="457200" lvl="1" indent="0">
                  <a:buNone/>
                </a:pPr>
                <a14:m>
                  <m:oMathPara xmlns:m="http://schemas.openxmlformats.org/officeDocument/2006/math">
                    <m:oMathParaPr>
                      <m:jc m:val="left"/>
                    </m:oMathParaPr>
                    <m:oMath xmlns:m="http://schemas.openxmlformats.org/officeDocument/2006/math">
                      <m:r>
                        <m:rPr>
                          <m:sty m:val="p"/>
                        </m:rPr>
                        <a:rPr lang="en-US" altLang="en-US" sz="2800" i="0" dirty="0" smtClean="0">
                          <a:solidFill>
                            <a:schemeClr val="tx1"/>
                          </a:solidFill>
                          <a:latin typeface="Cambria Math"/>
                        </a:rPr>
                        <m:t>P</m:t>
                      </m:r>
                      <m:r>
                        <m:rPr>
                          <m:sty m:val="p"/>
                        </m:rPr>
                        <a:rPr lang="en-US" altLang="en-US" sz="2800" i="0" baseline="-25000" dirty="0">
                          <a:solidFill>
                            <a:schemeClr val="tx1"/>
                          </a:solidFill>
                          <a:latin typeface="Cambria Math"/>
                        </a:rPr>
                        <m:t>T</m:t>
                      </m:r>
                      <m:r>
                        <m:rPr>
                          <m:sty m:val="p"/>
                        </m:rPr>
                        <a:rPr lang="en-US" altLang="en-US" sz="2800" b="0" i="0" baseline="-25000" dirty="0" smtClean="0">
                          <a:solidFill>
                            <a:schemeClr val="tx1"/>
                          </a:solidFill>
                          <a:latin typeface="Cambria Math" panose="02040503050406030204" pitchFamily="18" charset="0"/>
                        </a:rPr>
                        <m:t>otal</m:t>
                      </m:r>
                      <m:r>
                        <a:rPr lang="en-US" altLang="en-US" sz="2800" i="0" dirty="0">
                          <a:solidFill>
                            <a:schemeClr val="tx1"/>
                          </a:solidFill>
                          <a:latin typeface="Cambria Math"/>
                        </a:rPr>
                        <m:t> = </m:t>
                      </m:r>
                      <m:sSub>
                        <m:sSubPr>
                          <m:ctrlPr>
                            <a:rPr lang="en-US" altLang="en-US" sz="2800" i="1" dirty="0">
                              <a:solidFill>
                                <a:schemeClr val="tx1"/>
                              </a:solidFill>
                              <a:latin typeface="Cambria Math" panose="02040503050406030204" pitchFamily="18" charset="0"/>
                            </a:rPr>
                          </m:ctrlPr>
                        </m:sSubPr>
                        <m:e>
                          <m:r>
                            <m:rPr>
                              <m:sty m:val="p"/>
                            </m:rPr>
                            <a:rPr lang="en-US" altLang="en-US" sz="2800" i="0" dirty="0">
                              <a:solidFill>
                                <a:schemeClr val="tx1"/>
                              </a:solidFill>
                              <a:latin typeface="Cambria Math"/>
                            </a:rPr>
                            <m:t>P</m:t>
                          </m:r>
                        </m:e>
                        <m:sub>
                          <m:r>
                            <m:rPr>
                              <m:sty m:val="p"/>
                            </m:rPr>
                            <a:rPr lang="en-US" altLang="en-US" sz="2800" i="0" dirty="0">
                              <a:solidFill>
                                <a:schemeClr val="tx1"/>
                              </a:solidFill>
                              <a:latin typeface="Cambria Math"/>
                            </a:rPr>
                            <m:t>C</m:t>
                          </m:r>
                          <m:r>
                            <m:rPr>
                              <m:sty m:val="p"/>
                            </m:rPr>
                            <a:rPr lang="en-US" altLang="en-US" sz="2800" b="0" i="0" dirty="0" smtClean="0">
                              <a:solidFill>
                                <a:schemeClr val="tx1"/>
                              </a:solidFill>
                              <a:latin typeface="Cambria Math" panose="02040503050406030204" pitchFamily="18" charset="0"/>
                            </a:rPr>
                            <m:t>arrier</m:t>
                          </m:r>
                        </m:sub>
                      </m:sSub>
                      <m:r>
                        <a:rPr lang="en-US" altLang="en-US" sz="2800" i="0" dirty="0">
                          <a:solidFill>
                            <a:schemeClr val="tx1"/>
                          </a:solidFill>
                          <a:latin typeface="Cambria Math"/>
                        </a:rPr>
                        <m:t> +</m:t>
                      </m:r>
                      <m:sSub>
                        <m:sSubPr>
                          <m:ctrlPr>
                            <a:rPr lang="en-US" altLang="en-US" sz="2800" i="1" dirty="0">
                              <a:solidFill>
                                <a:schemeClr val="tx1"/>
                              </a:solidFill>
                              <a:latin typeface="Cambria Math" panose="02040503050406030204" pitchFamily="18" charset="0"/>
                            </a:rPr>
                          </m:ctrlPr>
                        </m:sSubPr>
                        <m:e>
                          <m:r>
                            <m:rPr>
                              <m:sty m:val="p"/>
                            </m:rPr>
                            <a:rPr lang="en-US" altLang="en-US" sz="2800" i="0" dirty="0">
                              <a:solidFill>
                                <a:schemeClr val="tx1"/>
                              </a:solidFill>
                              <a:latin typeface="Cambria Math"/>
                            </a:rPr>
                            <m:t>P</m:t>
                          </m:r>
                        </m:e>
                        <m:sub>
                          <m:r>
                            <m:rPr>
                              <m:sty m:val="p"/>
                            </m:rPr>
                            <a:rPr lang="en-US" altLang="en-US" sz="2800" b="0" i="0" dirty="0" smtClean="0">
                              <a:solidFill>
                                <a:schemeClr val="tx1"/>
                              </a:solidFill>
                              <a:latin typeface="Cambria Math" panose="02040503050406030204" pitchFamily="18" charset="0"/>
                            </a:rPr>
                            <m:t>U</m:t>
                          </m:r>
                          <m:r>
                            <m:rPr>
                              <m:sty m:val="p"/>
                            </m:rPr>
                            <a:rPr lang="en-US" altLang="en-US" sz="2800" i="0" dirty="0">
                              <a:solidFill>
                                <a:schemeClr val="tx1"/>
                              </a:solidFill>
                              <a:latin typeface="Cambria Math"/>
                            </a:rPr>
                            <m:t>SB</m:t>
                          </m:r>
                        </m:sub>
                      </m:sSub>
                      <m:r>
                        <a:rPr lang="en-US" altLang="en-US" sz="2800" b="0" i="0" dirty="0" smtClean="0">
                          <a:solidFill>
                            <a:schemeClr val="tx1"/>
                          </a:solidFill>
                          <a:latin typeface="Cambria Math" panose="02040503050406030204" pitchFamily="18" charset="0"/>
                        </a:rPr>
                        <m:t>+</m:t>
                      </m:r>
                      <m:sSub>
                        <m:sSubPr>
                          <m:ctrlPr>
                            <a:rPr lang="en-US" altLang="en-US" sz="2800" i="1" dirty="0">
                              <a:solidFill>
                                <a:schemeClr val="tx1"/>
                              </a:solidFill>
                              <a:latin typeface="Cambria Math" panose="02040503050406030204" pitchFamily="18" charset="0"/>
                            </a:rPr>
                          </m:ctrlPr>
                        </m:sSubPr>
                        <m:e>
                          <m:r>
                            <m:rPr>
                              <m:sty m:val="p"/>
                            </m:rPr>
                            <a:rPr lang="en-US" altLang="en-US" sz="2800" dirty="0">
                              <a:solidFill>
                                <a:schemeClr val="tx1"/>
                              </a:solidFill>
                              <a:latin typeface="Cambria Math"/>
                            </a:rPr>
                            <m:t>P</m:t>
                          </m:r>
                        </m:e>
                        <m:sub>
                          <m:r>
                            <m:rPr>
                              <m:sty m:val="p"/>
                            </m:rPr>
                            <a:rPr lang="en-US" altLang="en-US" sz="2800" b="0" i="0" dirty="0" smtClean="0">
                              <a:solidFill>
                                <a:schemeClr val="tx1"/>
                              </a:solidFill>
                              <a:latin typeface="Cambria Math" panose="02040503050406030204" pitchFamily="18" charset="0"/>
                            </a:rPr>
                            <m:t>L</m:t>
                          </m:r>
                          <m:r>
                            <m:rPr>
                              <m:sty m:val="p"/>
                            </m:rPr>
                            <a:rPr lang="en-US" altLang="en-US" sz="2800" dirty="0">
                              <a:solidFill>
                                <a:schemeClr val="tx1"/>
                              </a:solidFill>
                              <a:latin typeface="Cambria Math"/>
                            </a:rPr>
                            <m:t>SB</m:t>
                          </m:r>
                        </m:sub>
                      </m:sSub>
                    </m:oMath>
                  </m:oMathPara>
                </a14:m>
                <a:endParaRPr dirty="0"/>
              </a:p>
              <a:p>
                <a:pPr marL="457200" lvl="1" indent="0">
                  <a:buNone/>
                </a:pPr>
                <a:endParaRPr lang="en-US" sz="2800" dirty="0" smtClean="0">
                  <a:solidFill>
                    <a:schemeClr val="tx1"/>
                  </a:solidFill>
                </a:endParaRPr>
              </a:p>
              <a:p>
                <a:pPr marL="457200" lvl="1" indent="0">
                  <a:buNone/>
                </a:pPr>
                <a:r>
                  <a:rPr lang="en-US" sz="2800" dirty="0" smtClean="0">
                    <a:solidFill>
                      <a:schemeClr val="tx1"/>
                    </a:solidFill>
                  </a:rPr>
                  <a:t>           </a:t>
                </a:r>
                <a14:m>
                  <m:oMath xmlns:m="http://schemas.openxmlformats.org/officeDocument/2006/math">
                    <m:r>
                      <a:rPr lang="en-US" altLang="en-US" sz="2800" dirty="0">
                        <a:latin typeface="Cambria Math"/>
                      </a:rPr>
                      <m:t>=</m:t>
                    </m:r>
                    <m:r>
                      <a:rPr lang="en-US" altLang="en-US" sz="2800" i="1" dirty="0" smtClean="0">
                        <a:latin typeface="Cambria Math"/>
                      </a:rPr>
                      <m:t> </m:t>
                    </m:r>
                    <m:f>
                      <m:fPr>
                        <m:ctrlPr>
                          <a:rPr lang="en-US" altLang="en-US" sz="2800" i="1" dirty="0" smtClean="0">
                            <a:latin typeface="Cambria Math" panose="02040503050406030204" pitchFamily="18" charset="0"/>
                          </a:rPr>
                        </m:ctrlPr>
                      </m:fPr>
                      <m:num>
                        <m:sSup>
                          <m:sSupPr>
                            <m:ctrlPr>
                              <a:rPr lang="en-US" sz="2800" i="1" dirty="0">
                                <a:latin typeface="Cambria Math" panose="02040503050406030204" pitchFamily="18" charset="0"/>
                              </a:rPr>
                            </m:ctrlPr>
                          </m:sSupPr>
                          <m:e>
                            <m:d>
                              <m:dPr>
                                <m:ctrlPr>
                                  <a:rPr lang="en-US" sz="2800" i="1" dirty="0">
                                    <a:latin typeface="Cambria Math" panose="02040503050406030204" pitchFamily="18" charset="0"/>
                                  </a:rPr>
                                </m:ctrlPr>
                              </m:dPr>
                              <m:e>
                                <m:f>
                                  <m:fPr>
                                    <m:ctrlPr>
                                      <a:rPr lang="en-US" sz="2800" i="1" dirty="0">
                                        <a:latin typeface="Cambria Math" panose="02040503050406030204" pitchFamily="18" charset="0"/>
                                      </a:rPr>
                                    </m:ctrlPr>
                                  </m:fPr>
                                  <m:num>
                                    <m:r>
                                      <m:rPr>
                                        <m:nor/>
                                      </m:rPr>
                                      <a:rPr lang="en-US" sz="2800" dirty="0"/>
                                      <m:t>A</m:t>
                                    </m:r>
                                    <m:r>
                                      <m:rPr>
                                        <m:nor/>
                                      </m:rPr>
                                      <a:rPr lang="en-US" sz="2800" baseline="-25000" dirty="0"/>
                                      <m:t>c</m:t>
                                    </m:r>
                                  </m:num>
                                  <m:den>
                                    <m:rad>
                                      <m:radPr>
                                        <m:degHide m:val="on"/>
                                        <m:ctrlPr>
                                          <a:rPr lang="en-US" sz="2800" i="1" dirty="0">
                                            <a:latin typeface="Cambria Math" panose="02040503050406030204" pitchFamily="18" charset="0"/>
                                          </a:rPr>
                                        </m:ctrlPr>
                                      </m:radPr>
                                      <m:deg/>
                                      <m:e>
                                        <m:r>
                                          <a:rPr lang="en-US" sz="2800" b="0" i="1" dirty="0" smtClean="0">
                                            <a:latin typeface="Cambria Math" panose="02040503050406030204" pitchFamily="18" charset="0"/>
                                          </a:rPr>
                                          <m:t>2</m:t>
                                        </m:r>
                                      </m:e>
                                    </m:rad>
                                  </m:den>
                                </m:f>
                              </m:e>
                            </m:d>
                          </m:e>
                          <m:sup>
                            <m:r>
                              <a:rPr lang="en-US" sz="2800" b="0" i="1" dirty="0" smtClean="0">
                                <a:latin typeface="Cambria Math" panose="02040503050406030204" pitchFamily="18" charset="0"/>
                              </a:rPr>
                              <m:t>2</m:t>
                            </m:r>
                          </m:sup>
                        </m:sSup>
                        <m:r>
                          <m:rPr>
                            <m:nor/>
                          </m:rPr>
                          <a:rPr lang="en-US" sz="2800" dirty="0"/>
                          <m:t> </m:t>
                        </m:r>
                      </m:num>
                      <m:den>
                        <m:r>
                          <m:rPr>
                            <m:sty m:val="p"/>
                          </m:rPr>
                          <a:rPr lang="en-US" altLang="en-US" sz="2800" b="0" i="0" dirty="0" smtClean="0">
                            <a:latin typeface="Cambria Math" panose="02040503050406030204" pitchFamily="18" charset="0"/>
                          </a:rPr>
                          <m:t>R</m:t>
                        </m:r>
                      </m:den>
                    </m:f>
                  </m:oMath>
                </a14:m>
                <a:r>
                  <a:rPr lang="en-US" sz="2800" dirty="0" smtClean="0">
                    <a:solidFill>
                      <a:schemeClr val="tx1"/>
                    </a:solidFill>
                  </a:rPr>
                  <a:t> + </a:t>
                </a:r>
                <a14:m>
                  <m:oMath xmlns:m="http://schemas.openxmlformats.org/officeDocument/2006/math">
                    <m:f>
                      <m:fPr>
                        <m:ctrlPr>
                          <a:rPr lang="en-US" alt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d>
                              <m:dPr>
                                <m:ctrlPr>
                                  <a:rPr lang="en-US" sz="2800" i="1" dirty="0">
                                    <a:latin typeface="Cambria Math" panose="02040503050406030204" pitchFamily="18" charset="0"/>
                                  </a:rPr>
                                </m:ctrlPr>
                              </m:dPr>
                              <m:e>
                                <m:f>
                                  <m:fPr>
                                    <m:ctrlPr>
                                      <a:rPr lang="en-US" sz="2800" i="1" dirty="0">
                                        <a:latin typeface="Cambria Math" panose="02040503050406030204" pitchFamily="18" charset="0"/>
                                      </a:rPr>
                                    </m:ctrlPr>
                                  </m:fPr>
                                  <m:num>
                                    <m:r>
                                      <a:rPr lang="en-US" sz="2800" b="0" i="1" dirty="0" smtClean="0">
                                        <a:latin typeface="Cambria Math" panose="02040503050406030204" pitchFamily="18" charset="0"/>
                                      </a:rPr>
                                      <m:t>𝑚</m:t>
                                    </m:r>
                                    <m:r>
                                      <m:rPr>
                                        <m:nor/>
                                      </m:rPr>
                                      <a:rPr lang="en-US" sz="2800" dirty="0"/>
                                      <m:t>A</m:t>
                                    </m:r>
                                    <m:r>
                                      <m:rPr>
                                        <m:nor/>
                                      </m:rPr>
                                      <a:rPr lang="en-US" sz="2800" baseline="-25000" dirty="0"/>
                                      <m:t>c</m:t>
                                    </m:r>
                                  </m:num>
                                  <m:den>
                                    <m:r>
                                      <a:rPr lang="en-US" sz="2800" b="0" i="1" dirty="0" smtClean="0">
                                        <a:latin typeface="Cambria Math" panose="02040503050406030204" pitchFamily="18" charset="0"/>
                                      </a:rPr>
                                      <m:t>2</m:t>
                                    </m:r>
                                    <m:rad>
                                      <m:radPr>
                                        <m:degHide m:val="on"/>
                                        <m:ctrlPr>
                                          <a:rPr lang="en-US" sz="2800" i="1" dirty="0">
                                            <a:latin typeface="Cambria Math" panose="02040503050406030204" pitchFamily="18" charset="0"/>
                                          </a:rPr>
                                        </m:ctrlPr>
                                      </m:radPr>
                                      <m:deg/>
                                      <m:e>
                                        <m:r>
                                          <a:rPr lang="en-US" sz="2800" i="1" dirty="0">
                                            <a:latin typeface="Cambria Math" panose="02040503050406030204" pitchFamily="18" charset="0"/>
                                          </a:rPr>
                                          <m:t>2</m:t>
                                        </m:r>
                                      </m:e>
                                    </m:rad>
                                  </m:den>
                                </m:f>
                              </m:e>
                            </m:d>
                          </m:e>
                          <m:sup>
                            <m:r>
                              <a:rPr lang="en-US" sz="2800" i="1" dirty="0">
                                <a:latin typeface="Cambria Math" panose="02040503050406030204" pitchFamily="18" charset="0"/>
                              </a:rPr>
                              <m:t>2</m:t>
                            </m:r>
                          </m:sup>
                        </m:sSup>
                        <m:r>
                          <m:rPr>
                            <m:nor/>
                          </m:rPr>
                          <a:rPr lang="en-US" sz="2800" dirty="0"/>
                          <m:t> </m:t>
                        </m:r>
                      </m:num>
                      <m:den>
                        <m:r>
                          <m:rPr>
                            <m:sty m:val="p"/>
                          </m:rPr>
                          <a:rPr lang="en-US" altLang="en-US" sz="2800" dirty="0">
                            <a:latin typeface="Cambria Math" panose="02040503050406030204" pitchFamily="18" charset="0"/>
                          </a:rPr>
                          <m:t>R</m:t>
                        </m:r>
                      </m:den>
                    </m:f>
                  </m:oMath>
                </a14:m>
                <a:r>
                  <a:rPr lang="en-US" sz="2800" dirty="0" smtClean="0">
                    <a:solidFill>
                      <a:schemeClr val="tx1"/>
                    </a:solidFill>
                  </a:rPr>
                  <a:t> +</a:t>
                </a:r>
                <a:r>
                  <a:rPr lang="en-US" sz="2800" dirty="0" smtClean="0"/>
                  <a:t> </a:t>
                </a:r>
                <a14:m>
                  <m:oMath xmlns:m="http://schemas.openxmlformats.org/officeDocument/2006/math">
                    <m:f>
                      <m:fPr>
                        <m:ctrlPr>
                          <a:rPr lang="en-US" alt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d>
                              <m:dPr>
                                <m:ctrlPr>
                                  <a:rPr lang="en-US" sz="2800" i="1" dirty="0">
                                    <a:latin typeface="Cambria Math" panose="02040503050406030204" pitchFamily="18" charset="0"/>
                                  </a:rPr>
                                </m:ctrlPr>
                              </m:dPr>
                              <m:e>
                                <m:f>
                                  <m:fPr>
                                    <m:ctrlPr>
                                      <a:rPr lang="en-US" sz="2800" i="1" dirty="0">
                                        <a:latin typeface="Cambria Math" panose="02040503050406030204" pitchFamily="18" charset="0"/>
                                      </a:rPr>
                                    </m:ctrlPr>
                                  </m:fPr>
                                  <m:num>
                                    <m:r>
                                      <a:rPr lang="en-US" sz="2800" i="1" dirty="0">
                                        <a:latin typeface="Cambria Math" panose="02040503050406030204" pitchFamily="18" charset="0"/>
                                      </a:rPr>
                                      <m:t>𝑚</m:t>
                                    </m:r>
                                    <m:r>
                                      <m:rPr>
                                        <m:nor/>
                                      </m:rPr>
                                      <a:rPr lang="en-US" sz="2800" dirty="0"/>
                                      <m:t>A</m:t>
                                    </m:r>
                                    <m:r>
                                      <m:rPr>
                                        <m:nor/>
                                      </m:rPr>
                                      <a:rPr lang="en-US" sz="2800" baseline="-25000" dirty="0"/>
                                      <m:t>c</m:t>
                                    </m:r>
                                  </m:num>
                                  <m:den>
                                    <m:r>
                                      <a:rPr lang="en-US" sz="2800" i="1" dirty="0">
                                        <a:latin typeface="Cambria Math" panose="02040503050406030204" pitchFamily="18" charset="0"/>
                                      </a:rPr>
                                      <m:t>2</m:t>
                                    </m:r>
                                    <m:rad>
                                      <m:radPr>
                                        <m:degHide m:val="on"/>
                                        <m:ctrlPr>
                                          <a:rPr lang="en-US" sz="2800" i="1" dirty="0">
                                            <a:latin typeface="Cambria Math" panose="02040503050406030204" pitchFamily="18" charset="0"/>
                                          </a:rPr>
                                        </m:ctrlPr>
                                      </m:radPr>
                                      <m:deg/>
                                      <m:e>
                                        <m:r>
                                          <a:rPr lang="en-US" sz="2800" i="1" dirty="0">
                                            <a:latin typeface="Cambria Math" panose="02040503050406030204" pitchFamily="18" charset="0"/>
                                          </a:rPr>
                                          <m:t>2</m:t>
                                        </m:r>
                                      </m:e>
                                    </m:rad>
                                  </m:den>
                                </m:f>
                              </m:e>
                            </m:d>
                          </m:e>
                          <m:sup>
                            <m:r>
                              <a:rPr lang="en-US" sz="2800" i="1" dirty="0">
                                <a:latin typeface="Cambria Math" panose="02040503050406030204" pitchFamily="18" charset="0"/>
                              </a:rPr>
                              <m:t>2</m:t>
                            </m:r>
                          </m:sup>
                        </m:sSup>
                        <m:r>
                          <m:rPr>
                            <m:nor/>
                          </m:rPr>
                          <a:rPr lang="en-US" sz="2800" dirty="0"/>
                          <m:t> </m:t>
                        </m:r>
                      </m:num>
                      <m:den>
                        <m:r>
                          <m:rPr>
                            <m:sty m:val="p"/>
                          </m:rPr>
                          <a:rPr lang="en-US" altLang="en-US" sz="2800" dirty="0">
                            <a:latin typeface="Cambria Math" panose="02040503050406030204" pitchFamily="18" charset="0"/>
                          </a:rPr>
                          <m:t>R</m:t>
                        </m:r>
                      </m:den>
                    </m:f>
                  </m:oMath>
                </a14:m>
                <a:endParaRPr lang="en-US" sz="2800" dirty="0" smtClean="0">
                  <a:solidFill>
                    <a:schemeClr val="tx1"/>
                  </a:solidFill>
                </a:endParaRPr>
              </a:p>
              <a:p>
                <a:pPr marL="457200" lvl="1" indent="0">
                  <a:buNone/>
                </a:pPr>
                <a:endParaRPr lang="en-US" sz="2800" dirty="0"/>
              </a:p>
              <a:p>
                <a:pPr marL="457200" lvl="1" indent="0">
                  <a:buNone/>
                </a:pPr>
                <a:r>
                  <a:rPr lang="en-US" sz="2800" dirty="0" smtClean="0">
                    <a:solidFill>
                      <a:schemeClr val="tx1"/>
                    </a:solidFill>
                  </a:rPr>
                  <a:t>           </a:t>
                </a:r>
                <a14:m>
                  <m:oMath xmlns:m="http://schemas.openxmlformats.org/officeDocument/2006/math">
                    <m:r>
                      <a:rPr lang="en-US" altLang="en-US" sz="2800" dirty="0">
                        <a:latin typeface="Cambria Math"/>
                      </a:rPr>
                      <m:t>=</m:t>
                    </m:r>
                    <m:r>
                      <a:rPr lang="en-US" altLang="en-US" sz="2800" b="0" i="0" dirty="0" smtClean="0">
                        <a:latin typeface="Cambria Math" panose="02040503050406030204" pitchFamily="18" charset="0"/>
                      </a:rPr>
                      <m:t> </m:t>
                    </m:r>
                    <m:f>
                      <m:fPr>
                        <m:ctrlPr>
                          <a:rPr lang="en-US" altLang="en-US" sz="2800" b="0" i="1" dirty="0" smtClean="0">
                            <a:latin typeface="Cambria Math" panose="02040503050406030204" pitchFamily="18" charset="0"/>
                          </a:rPr>
                        </m:ctrlPr>
                      </m:fPr>
                      <m:num>
                        <m:sSup>
                          <m:sSupPr>
                            <m:ctrlPr>
                              <a:rPr lang="en-US" sz="2800" i="1" dirty="0">
                                <a:latin typeface="Cambria Math" panose="02040503050406030204" pitchFamily="18" charset="0"/>
                              </a:rPr>
                            </m:ctrlPr>
                          </m:sSupPr>
                          <m:e>
                            <m:r>
                              <m:rPr>
                                <m:nor/>
                              </m:rPr>
                              <a:rPr lang="en-US" sz="2800" dirty="0"/>
                              <m:t>A</m:t>
                            </m:r>
                            <m:r>
                              <m:rPr>
                                <m:nor/>
                              </m:rPr>
                              <a:rPr lang="en-US" sz="2800" baseline="-25000" dirty="0"/>
                              <m:t>c</m:t>
                            </m:r>
                          </m:e>
                          <m:sup>
                            <m:r>
                              <a:rPr lang="en-US" sz="2800" b="0" i="1" dirty="0" smtClean="0">
                                <a:latin typeface="Cambria Math" panose="02040503050406030204" pitchFamily="18" charset="0"/>
                              </a:rPr>
                              <m:t>2</m:t>
                            </m:r>
                          </m:sup>
                        </m:sSup>
                      </m:num>
                      <m:den>
                        <m:r>
                          <a:rPr lang="en-US" altLang="en-US" sz="2800" b="0" i="0" dirty="0" smtClean="0">
                            <a:latin typeface="Cambria Math" panose="02040503050406030204" pitchFamily="18" charset="0"/>
                          </a:rPr>
                          <m:t>2</m:t>
                        </m:r>
                        <m:r>
                          <m:rPr>
                            <m:sty m:val="p"/>
                          </m:rPr>
                          <a:rPr lang="en-US" altLang="en-US" sz="2800" b="0" i="0" dirty="0" smtClean="0">
                            <a:latin typeface="Cambria Math" panose="02040503050406030204" pitchFamily="18" charset="0"/>
                          </a:rPr>
                          <m:t>R</m:t>
                        </m:r>
                      </m:den>
                    </m:f>
                  </m:oMath>
                </a14:m>
                <a:r>
                  <a:rPr lang="en-US" sz="2800" dirty="0" smtClean="0">
                    <a:solidFill>
                      <a:schemeClr val="tx1"/>
                    </a:solidFill>
                  </a:rPr>
                  <a:t> + </a:t>
                </a:r>
                <a14:m>
                  <m:oMath xmlns:m="http://schemas.openxmlformats.org/officeDocument/2006/math">
                    <m:f>
                      <m:fPr>
                        <m:ctrlPr>
                          <a:rPr lang="en-US" sz="2800" i="1" smtClean="0">
                            <a:solidFill>
                              <a:schemeClr val="tx1"/>
                            </a:solidFill>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𝑚</m:t>
                            </m:r>
                          </m:e>
                          <m:sup>
                            <m:r>
                              <a:rPr lang="en-US" sz="2800" b="0" i="1" dirty="0" smtClean="0">
                                <a:latin typeface="Cambria Math" panose="02040503050406030204" pitchFamily="18" charset="0"/>
                              </a:rPr>
                              <m:t>2</m:t>
                            </m:r>
                          </m:sup>
                        </m:sSup>
                        <m:sSup>
                          <m:sSupPr>
                            <m:ctrlPr>
                              <a:rPr lang="en-US" sz="2800" i="1" dirty="0">
                                <a:latin typeface="Cambria Math" panose="02040503050406030204" pitchFamily="18" charset="0"/>
                              </a:rPr>
                            </m:ctrlPr>
                          </m:sSupPr>
                          <m:e>
                            <m:r>
                              <m:rPr>
                                <m:nor/>
                              </m:rPr>
                              <a:rPr lang="en-US" sz="2800" dirty="0"/>
                              <m:t>A</m:t>
                            </m:r>
                            <m:r>
                              <m:rPr>
                                <m:nor/>
                              </m:rPr>
                              <a:rPr lang="en-US" sz="2800" baseline="-25000" dirty="0"/>
                              <m:t>c</m:t>
                            </m:r>
                          </m:e>
                          <m:sup>
                            <m:r>
                              <a:rPr lang="en-US" sz="2800" b="0" i="1" dirty="0" smtClean="0">
                                <a:latin typeface="Cambria Math" panose="02040503050406030204" pitchFamily="18" charset="0"/>
                              </a:rPr>
                              <m:t>2</m:t>
                            </m:r>
                          </m:sup>
                        </m:sSup>
                      </m:num>
                      <m:den>
                        <m:r>
                          <a:rPr lang="en-US" sz="2800" b="0" i="1" smtClean="0">
                            <a:solidFill>
                              <a:schemeClr val="tx1"/>
                            </a:solidFill>
                            <a:latin typeface="Cambria Math" panose="02040503050406030204" pitchFamily="18" charset="0"/>
                          </a:rPr>
                          <m:t>8</m:t>
                        </m:r>
                        <m:r>
                          <m:rPr>
                            <m:sty m:val="p"/>
                          </m:rPr>
                          <a:rPr lang="en-US" sz="2800" b="0" i="0" smtClean="0">
                            <a:solidFill>
                              <a:schemeClr val="tx1"/>
                            </a:solidFill>
                            <a:latin typeface="Cambria Math" panose="02040503050406030204" pitchFamily="18" charset="0"/>
                          </a:rPr>
                          <m:t>R</m:t>
                        </m:r>
                      </m:den>
                    </m:f>
                  </m:oMath>
                </a14:m>
                <a:r>
                  <a:rPr lang="en-US" sz="2800" dirty="0" smtClean="0">
                    <a:solidFill>
                      <a:schemeClr val="tx1"/>
                    </a:solidFill>
                  </a:rPr>
                  <a:t> + </a:t>
                </a:r>
                <a14:m>
                  <m:oMath xmlns:m="http://schemas.openxmlformats.org/officeDocument/2006/math">
                    <m:f>
                      <m:fPr>
                        <m:ctrlPr>
                          <a:rPr lang="en-US" sz="2800" i="1">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rPr>
                              <m:t>𝑚</m:t>
                            </m:r>
                          </m:e>
                          <m:sup>
                            <m:r>
                              <a:rPr lang="en-US" sz="2800" i="1" dirty="0">
                                <a:latin typeface="Cambria Math" panose="02040503050406030204" pitchFamily="18" charset="0"/>
                              </a:rPr>
                              <m:t>2</m:t>
                            </m:r>
                          </m:sup>
                        </m:sSup>
                        <m:sSup>
                          <m:sSupPr>
                            <m:ctrlPr>
                              <a:rPr lang="en-US" sz="2800" i="1" dirty="0">
                                <a:latin typeface="Cambria Math" panose="02040503050406030204" pitchFamily="18" charset="0"/>
                              </a:rPr>
                            </m:ctrlPr>
                          </m:sSupPr>
                          <m:e>
                            <m:r>
                              <m:rPr>
                                <m:nor/>
                              </m:rPr>
                              <a:rPr lang="en-US" sz="2800" dirty="0"/>
                              <m:t>A</m:t>
                            </m:r>
                            <m:r>
                              <m:rPr>
                                <m:nor/>
                              </m:rPr>
                              <a:rPr lang="en-US" sz="2800" baseline="-25000" dirty="0"/>
                              <m:t>c</m:t>
                            </m:r>
                          </m:e>
                          <m:sup>
                            <m:r>
                              <a:rPr lang="en-US" sz="2800" i="1" dirty="0">
                                <a:latin typeface="Cambria Math" panose="02040503050406030204" pitchFamily="18" charset="0"/>
                              </a:rPr>
                              <m:t>2</m:t>
                            </m:r>
                          </m:sup>
                        </m:sSup>
                      </m:num>
                      <m:den>
                        <m:r>
                          <a:rPr lang="en-US" sz="2800" i="1">
                            <a:latin typeface="Cambria Math" panose="02040503050406030204" pitchFamily="18" charset="0"/>
                          </a:rPr>
                          <m:t>8</m:t>
                        </m:r>
                        <m:r>
                          <m:rPr>
                            <m:sty m:val="p"/>
                          </m:rPr>
                          <a:rPr lang="en-US" sz="2800" i="0">
                            <a:latin typeface="Cambria Math" panose="02040503050406030204" pitchFamily="18" charset="0"/>
                          </a:rPr>
                          <m:t>R</m:t>
                        </m:r>
                      </m:den>
                    </m:f>
                  </m:oMath>
                </a14:m>
                <a:r>
                  <a:rPr lang="en-US" sz="2800" dirty="0"/>
                  <a:t> </a:t>
                </a:r>
                <a:endParaRPr lang="en-US" sz="2800" dirty="0" smtClean="0"/>
              </a:p>
              <a:p>
                <a:pPr marL="457200" lvl="1" indent="0">
                  <a:buNone/>
                </a:pPr>
                <a:endParaRPr lang="en-US" altLang="en-US" sz="2800" dirty="0" smtClean="0">
                  <a:latin typeface="Cambria Math"/>
                </a:endParaRPr>
              </a:p>
              <a:p>
                <a:pPr marL="457200" lvl="1" indent="0">
                  <a:buNone/>
                </a:pPr>
                <a14:m>
                  <m:oMath xmlns:m="http://schemas.openxmlformats.org/officeDocument/2006/math">
                    <m:r>
                      <m:rPr>
                        <m:sty m:val="p"/>
                      </m:rPr>
                      <a:rPr lang="en-US" altLang="en-US" sz="2800" dirty="0">
                        <a:latin typeface="Cambria Math"/>
                      </a:rPr>
                      <m:t>P</m:t>
                    </m:r>
                    <m:r>
                      <m:rPr>
                        <m:sty m:val="p"/>
                      </m:rPr>
                      <a:rPr lang="en-US" altLang="en-US" sz="2800" b="0" i="0" baseline="-25000" dirty="0" smtClean="0">
                        <a:latin typeface="Cambria Math" panose="02040503050406030204" pitchFamily="18" charset="0"/>
                      </a:rPr>
                      <m:t>T</m:t>
                    </m:r>
                    <m:r>
                      <m:rPr>
                        <m:sty m:val="p"/>
                      </m:rPr>
                      <a:rPr lang="en-US" altLang="en-US" sz="2800" baseline="-25000" dirty="0">
                        <a:latin typeface="Cambria Math" panose="02040503050406030204" pitchFamily="18" charset="0"/>
                      </a:rPr>
                      <m:t>otal</m:t>
                    </m:r>
                  </m:oMath>
                </a14:m>
                <a:r>
                  <a:rPr lang="en-US" sz="2800" dirty="0" smtClean="0">
                    <a:solidFill>
                      <a:schemeClr val="tx1"/>
                    </a:solidFill>
                  </a:rPr>
                  <a:t>  =  </a:t>
                </a:r>
                <a14:m>
                  <m:oMath xmlns:m="http://schemas.openxmlformats.org/officeDocument/2006/math">
                    <m:f>
                      <m:fPr>
                        <m:ctrlPr>
                          <a:rPr lang="en-US" alt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m:rPr>
                                <m:nor/>
                              </m:rPr>
                              <a:rPr lang="en-US" sz="2800" dirty="0"/>
                              <m:t>A</m:t>
                            </m:r>
                            <m:r>
                              <m:rPr>
                                <m:nor/>
                              </m:rPr>
                              <a:rPr lang="en-US" sz="2800" baseline="-25000" dirty="0"/>
                              <m:t>c</m:t>
                            </m:r>
                          </m:e>
                          <m:sup>
                            <m:r>
                              <a:rPr lang="en-US" sz="2800" i="1" dirty="0">
                                <a:latin typeface="Cambria Math" panose="02040503050406030204" pitchFamily="18" charset="0"/>
                              </a:rPr>
                              <m:t>2</m:t>
                            </m:r>
                          </m:sup>
                        </m:sSup>
                      </m:num>
                      <m:den>
                        <m:r>
                          <a:rPr lang="en-US" altLang="en-US" sz="2800" dirty="0">
                            <a:latin typeface="Cambria Math" panose="02040503050406030204" pitchFamily="18" charset="0"/>
                          </a:rPr>
                          <m:t>2</m:t>
                        </m:r>
                        <m:r>
                          <m:rPr>
                            <m:sty m:val="p"/>
                          </m:rPr>
                          <a:rPr lang="en-US" altLang="en-US" sz="2800" dirty="0">
                            <a:latin typeface="Cambria Math" panose="02040503050406030204" pitchFamily="18" charset="0"/>
                          </a:rPr>
                          <m:t>R</m:t>
                        </m:r>
                      </m:den>
                    </m:f>
                  </m:oMath>
                </a14:m>
                <a:r>
                  <a:rPr lang="en-US" sz="2800" dirty="0" smtClean="0">
                    <a:solidFill>
                      <a:schemeClr val="tx1"/>
                    </a:solidFill>
                  </a:rPr>
                  <a:t> </a:t>
                </a:r>
                <a14:m>
                  <m:oMath xmlns:m="http://schemas.openxmlformats.org/officeDocument/2006/math">
                    <m:d>
                      <m:dPr>
                        <m:begChr m:val="["/>
                        <m:endChr m:val="]"/>
                        <m:ctrlPr>
                          <a:rPr lang="en-US" sz="2800" i="1" dirty="0" smtClean="0">
                            <a:solidFill>
                              <a:schemeClr val="tx1"/>
                            </a:solidFill>
                            <a:latin typeface="Cambria Math" panose="02040503050406030204" pitchFamily="18" charset="0"/>
                          </a:rPr>
                        </m:ctrlPr>
                      </m:dPr>
                      <m:e>
                        <m:r>
                          <m:rPr>
                            <m:nor/>
                          </m:rPr>
                          <a:rPr lang="en-US" sz="2800" dirty="0"/>
                          <m:t>1+</m:t>
                        </m:r>
                        <m:r>
                          <a:rPr lang="en-US" sz="2800" dirty="0">
                            <a:latin typeface="Cambria Math" panose="02040503050406030204" pitchFamily="18" charset="0"/>
                          </a:rPr>
                          <m:t> </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rPr>
                                  <m:t>𝑚</m:t>
                                </m:r>
                              </m:e>
                              <m:sup>
                                <m:r>
                                  <a:rPr lang="en-US" sz="2800" i="1" dirty="0">
                                    <a:latin typeface="Cambria Math" panose="02040503050406030204" pitchFamily="18" charset="0"/>
                                  </a:rPr>
                                  <m:t>2</m:t>
                                </m:r>
                              </m:sup>
                            </m:sSup>
                          </m:num>
                          <m:den>
                            <m:r>
                              <a:rPr lang="en-US" sz="2800" i="1" dirty="0">
                                <a:latin typeface="Cambria Math" panose="02040503050406030204" pitchFamily="18" charset="0"/>
                              </a:rPr>
                              <m:t>2</m:t>
                            </m:r>
                          </m:den>
                        </m:f>
                        <m:r>
                          <m:rPr>
                            <m:nor/>
                          </m:rPr>
                          <a:rPr lang="en-US" sz="2800" dirty="0"/>
                          <m:t> </m:t>
                        </m:r>
                      </m:e>
                    </m:d>
                  </m:oMath>
                </a14:m>
                <a:r>
                  <a:rPr lang="en-US" sz="2800" dirty="0" smtClean="0">
                    <a:solidFill>
                      <a:schemeClr val="tx1"/>
                    </a:solidFill>
                  </a:rPr>
                  <a:t>    </a:t>
                </a:r>
                <a:r>
                  <a:rPr lang="en-US" sz="2800" b="1" dirty="0" smtClean="0"/>
                  <a:t>→  </a:t>
                </a:r>
                <a14:m>
                  <m:oMath xmlns:m="http://schemas.openxmlformats.org/officeDocument/2006/math">
                    <m:r>
                      <m:rPr>
                        <m:sty m:val="p"/>
                      </m:rPr>
                      <a:rPr lang="en-US" altLang="en-US" sz="2800" dirty="0">
                        <a:latin typeface="Cambria Math"/>
                      </a:rPr>
                      <m:t>P</m:t>
                    </m:r>
                    <m:r>
                      <m:rPr>
                        <m:sty m:val="p"/>
                      </m:rPr>
                      <a:rPr lang="en-US" altLang="en-US" sz="2800" baseline="-25000" dirty="0">
                        <a:latin typeface="Cambria Math" panose="02040503050406030204" pitchFamily="18" charset="0"/>
                      </a:rPr>
                      <m:t>Total</m:t>
                    </m:r>
                  </m:oMath>
                </a14:m>
                <a:r>
                  <a:rPr lang="en-US" sz="2800" dirty="0"/>
                  <a:t>  = </a:t>
                </a:r>
                <a14:m>
                  <m:oMath xmlns:m="http://schemas.openxmlformats.org/officeDocument/2006/math">
                    <m:sSub>
                      <m:sSubPr>
                        <m:ctrlPr>
                          <a:rPr lang="en-US" altLang="en-US" sz="2800" i="1" dirty="0">
                            <a:latin typeface="Cambria Math" panose="02040503050406030204" pitchFamily="18" charset="0"/>
                          </a:rPr>
                        </m:ctrlPr>
                      </m:sSubPr>
                      <m:e>
                        <m:r>
                          <m:rPr>
                            <m:sty m:val="p"/>
                          </m:rPr>
                          <a:rPr lang="en-US" altLang="en-US" sz="2800" dirty="0">
                            <a:latin typeface="Cambria Math"/>
                          </a:rPr>
                          <m:t>P</m:t>
                        </m:r>
                      </m:e>
                      <m:sub>
                        <m:r>
                          <m:rPr>
                            <m:sty m:val="p"/>
                          </m:rPr>
                          <a:rPr lang="en-US" altLang="en-US" sz="2800" dirty="0">
                            <a:latin typeface="Cambria Math"/>
                          </a:rPr>
                          <m:t>C</m:t>
                        </m:r>
                        <m:r>
                          <m:rPr>
                            <m:sty m:val="p"/>
                          </m:rPr>
                          <a:rPr lang="en-US" altLang="en-US" sz="2800" dirty="0">
                            <a:latin typeface="Cambria Math" panose="02040503050406030204" pitchFamily="18" charset="0"/>
                          </a:rPr>
                          <m:t>arrier</m:t>
                        </m:r>
                      </m:sub>
                    </m:sSub>
                    <m:r>
                      <a:rPr lang="en-US" altLang="en-US" sz="2800" dirty="0">
                        <a:latin typeface="Cambria Math"/>
                      </a:rPr>
                      <m:t> </m:t>
                    </m:r>
                    <m:r>
                      <a:rPr lang="en-US" altLang="en-US" sz="2800" b="0" i="0" dirty="0" smtClean="0">
                        <a:latin typeface="Cambria Math" panose="02040503050406030204" pitchFamily="18" charset="0"/>
                      </a:rPr>
                      <m:t>∗</m:t>
                    </m:r>
                    <m:d>
                      <m:dPr>
                        <m:begChr m:val="["/>
                        <m:endChr m:val="]"/>
                        <m:ctrlPr>
                          <a:rPr lang="en-US" sz="2800" i="1" dirty="0">
                            <a:latin typeface="Cambria Math" panose="02040503050406030204" pitchFamily="18" charset="0"/>
                          </a:rPr>
                        </m:ctrlPr>
                      </m:dPr>
                      <m:e>
                        <m:r>
                          <m:rPr>
                            <m:nor/>
                          </m:rPr>
                          <a:rPr lang="en-US" sz="2800" dirty="0"/>
                          <m:t>1+</m:t>
                        </m:r>
                        <m:r>
                          <a:rPr lang="en-US" sz="2800" dirty="0">
                            <a:latin typeface="Cambria Math" panose="02040503050406030204" pitchFamily="18" charset="0"/>
                          </a:rPr>
                          <m:t> </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rPr>
                                  <m:t>𝑚</m:t>
                                </m:r>
                              </m:e>
                              <m:sup>
                                <m:r>
                                  <a:rPr lang="en-US" sz="2800" i="1" dirty="0">
                                    <a:latin typeface="Cambria Math" panose="02040503050406030204" pitchFamily="18" charset="0"/>
                                  </a:rPr>
                                  <m:t>2</m:t>
                                </m:r>
                              </m:sup>
                            </m:sSup>
                          </m:num>
                          <m:den>
                            <m:r>
                              <a:rPr lang="en-US" sz="2800" i="1" dirty="0">
                                <a:latin typeface="Cambria Math" panose="02040503050406030204" pitchFamily="18" charset="0"/>
                              </a:rPr>
                              <m:t>2</m:t>
                            </m:r>
                          </m:den>
                        </m:f>
                        <m:r>
                          <m:rPr>
                            <m:nor/>
                          </m:rPr>
                          <a:rPr lang="en-US" sz="2800" dirty="0"/>
                          <m:t> </m:t>
                        </m:r>
                      </m:e>
                    </m:d>
                  </m:oMath>
                </a14:m>
                <a:endParaRPr lang="en-US" sz="2800" dirty="0" smtClean="0">
                  <a:solidFill>
                    <a:schemeClr val="tx1"/>
                  </a:solidFill>
                </a:endParaRPr>
              </a:p>
              <a:p>
                <a:pPr marL="457200" lvl="1" indent="0">
                  <a:buNone/>
                </a:pPr>
                <a:endParaRPr lang="en-US" sz="2800" dirty="0"/>
              </a:p>
              <a:p>
                <a:pPr marL="457200" lvl="1" indent="0">
                  <a:buNone/>
                </a:pPr>
                <a:r>
                  <a:rPr lang="en-US" sz="2800" dirty="0" smtClean="0">
                    <a:solidFill>
                      <a:schemeClr val="tx1"/>
                    </a:solidFill>
                  </a:rPr>
                  <a:t>For 100% modulation, </a:t>
                </a:r>
                <a:r>
                  <a:rPr lang="en-US" sz="2800" i="1" dirty="0" smtClean="0">
                    <a:solidFill>
                      <a:schemeClr val="tx1"/>
                    </a:solidFill>
                  </a:rPr>
                  <a:t>m</a:t>
                </a:r>
                <a:r>
                  <a:rPr lang="en-US" sz="2800" dirty="0" smtClean="0">
                    <a:solidFill>
                      <a:schemeClr val="tx1"/>
                    </a:solidFill>
                  </a:rPr>
                  <a:t>=1</a:t>
                </a:r>
              </a:p>
              <a:p>
                <a:pPr marL="457200" lvl="1" indent="0">
                  <a:buNone/>
                </a:pPr>
                <a:endParaRPr lang="en-US" sz="2800" dirty="0" smtClean="0">
                  <a:solidFill>
                    <a:schemeClr val="tx1"/>
                  </a:solidFill>
                </a:endParaRPr>
              </a:p>
              <a:p>
                <a:pPr marL="457200" lvl="1" indent="0">
                  <a:buNone/>
                </a:pPr>
                <a:r>
                  <a:rPr lang="en-US" sz="2800" dirty="0"/>
                  <a:t>  </a:t>
                </a:r>
                <a14:m>
                  <m:oMath xmlns:m="http://schemas.openxmlformats.org/officeDocument/2006/math">
                    <m:sSub>
                      <m:sSubPr>
                        <m:ctrlPr>
                          <a:rPr lang="en-US" altLang="en-US" sz="2800" i="1" dirty="0">
                            <a:latin typeface="Cambria Math" panose="02040503050406030204" pitchFamily="18" charset="0"/>
                          </a:rPr>
                        </m:ctrlPr>
                      </m:sSubPr>
                      <m:e>
                        <m:r>
                          <m:rPr>
                            <m:sty m:val="p"/>
                          </m:rPr>
                          <a:rPr lang="en-US" altLang="en-US" sz="2800" dirty="0">
                            <a:latin typeface="Cambria Math"/>
                          </a:rPr>
                          <m:t>P</m:t>
                        </m:r>
                      </m:e>
                      <m:sub>
                        <m:r>
                          <m:rPr>
                            <m:sty m:val="p"/>
                          </m:rPr>
                          <a:rPr lang="en-US" altLang="en-US" sz="2800" dirty="0">
                            <a:latin typeface="Cambria Math" panose="02040503050406030204" pitchFamily="18" charset="0"/>
                          </a:rPr>
                          <m:t>Total</m:t>
                        </m:r>
                      </m:sub>
                    </m:sSub>
                  </m:oMath>
                </a14:m>
                <a:r>
                  <a:rPr lang="en-US" sz="2800" dirty="0" smtClean="0"/>
                  <a:t>= </a:t>
                </a:r>
                <a14:m>
                  <m:oMath xmlns:m="http://schemas.openxmlformats.org/officeDocument/2006/math">
                    <m:sSub>
                      <m:sSubPr>
                        <m:ctrlPr>
                          <a:rPr lang="en-US" altLang="en-US" sz="2800" i="1" dirty="0">
                            <a:latin typeface="Cambria Math" panose="02040503050406030204" pitchFamily="18" charset="0"/>
                          </a:rPr>
                        </m:ctrlPr>
                      </m:sSubPr>
                      <m:e>
                        <m:r>
                          <m:rPr>
                            <m:sty m:val="p"/>
                          </m:rPr>
                          <a:rPr lang="en-US" altLang="en-US" sz="2800" dirty="0">
                            <a:latin typeface="Cambria Math"/>
                          </a:rPr>
                          <m:t>P</m:t>
                        </m:r>
                      </m:e>
                      <m:sub>
                        <m:r>
                          <m:rPr>
                            <m:sty m:val="p"/>
                          </m:rPr>
                          <a:rPr lang="en-US" altLang="en-US" sz="2800" dirty="0">
                            <a:latin typeface="Cambria Math"/>
                          </a:rPr>
                          <m:t>C</m:t>
                        </m:r>
                        <m:r>
                          <m:rPr>
                            <m:sty m:val="p"/>
                          </m:rPr>
                          <a:rPr lang="en-US" altLang="en-US" sz="2800" dirty="0">
                            <a:latin typeface="Cambria Math" panose="02040503050406030204" pitchFamily="18" charset="0"/>
                          </a:rPr>
                          <m:t>arrier</m:t>
                        </m:r>
                      </m:sub>
                    </m:sSub>
                  </m:oMath>
                </a14:m>
                <a:r>
                  <a:rPr lang="en-US" sz="2800" dirty="0" smtClean="0"/>
                  <a:t>*1.5 </a:t>
                </a:r>
                <a:r>
                  <a:rPr lang="en-US" sz="2800" b="1" dirty="0"/>
                  <a:t>→</a:t>
                </a:r>
                <a:r>
                  <a:rPr lang="en-US" sz="2800" dirty="0" smtClean="0"/>
                  <a:t>  </a:t>
                </a:r>
                <a14:m>
                  <m:oMath xmlns:m="http://schemas.openxmlformats.org/officeDocument/2006/math">
                    <m:r>
                      <m:rPr>
                        <m:sty m:val="p"/>
                      </m:rPr>
                      <a:rPr lang="en-US" altLang="en-US" sz="2800" dirty="0">
                        <a:latin typeface="Cambria Math"/>
                      </a:rPr>
                      <m:t>P</m:t>
                    </m:r>
                    <m:r>
                      <m:rPr>
                        <m:sty m:val="p"/>
                      </m:rPr>
                      <a:rPr lang="en-US" altLang="en-US" sz="2800" b="0" i="0" baseline="-25000" dirty="0" smtClean="0">
                        <a:latin typeface="Cambria Math" panose="02040503050406030204" pitchFamily="18" charset="0"/>
                      </a:rPr>
                      <m:t>Carrier</m:t>
                    </m:r>
                  </m:oMath>
                </a14:m>
                <a:r>
                  <a:rPr lang="en-US" sz="2800" dirty="0"/>
                  <a:t>  = </a:t>
                </a:r>
                <a14:m>
                  <m:oMath xmlns:m="http://schemas.openxmlformats.org/officeDocument/2006/math">
                    <m:sSub>
                      <m:sSubPr>
                        <m:ctrlPr>
                          <a:rPr lang="en-US" altLang="en-US" sz="2800" i="1" dirty="0">
                            <a:latin typeface="Cambria Math" panose="02040503050406030204" pitchFamily="18" charset="0"/>
                          </a:rPr>
                        </m:ctrlPr>
                      </m:sSubPr>
                      <m:e>
                        <m:r>
                          <m:rPr>
                            <m:sty m:val="p"/>
                          </m:rPr>
                          <a:rPr lang="en-US" altLang="en-US" sz="2800" dirty="0">
                            <a:latin typeface="Cambria Math"/>
                          </a:rPr>
                          <m:t>P</m:t>
                        </m:r>
                      </m:e>
                      <m:sub>
                        <m:r>
                          <m:rPr>
                            <m:sty m:val="p"/>
                          </m:rPr>
                          <a:rPr lang="en-US" altLang="en-US" sz="2800" b="0" i="0" dirty="0" smtClean="0">
                            <a:latin typeface="Cambria Math" panose="02040503050406030204" pitchFamily="18" charset="0"/>
                          </a:rPr>
                          <m:t>Total</m:t>
                        </m:r>
                      </m:sub>
                    </m:sSub>
                  </m:oMath>
                </a14:m>
                <a:r>
                  <a:rPr lang="en-US" sz="2800" dirty="0" smtClean="0"/>
                  <a:t>*0.66</a:t>
                </a:r>
              </a:p>
              <a:p>
                <a:pPr marL="457200" lvl="1" indent="0">
                  <a:buNone/>
                </a:pPr>
                <a:endParaRPr lang="en-US" sz="2800" dirty="0" smtClean="0"/>
              </a:p>
              <a:p>
                <a:pPr marL="457200" lvl="1" indent="0">
                  <a:buNone/>
                </a:pPr>
                <a:r>
                  <a:rPr lang="en-US" sz="2800" dirty="0" smtClean="0">
                    <a:solidFill>
                      <a:srgbClr val="FF0000"/>
                    </a:solidFill>
                  </a:rPr>
                  <a:t>Carrier power is 66% of the Total power in a perfectly modulated AM wave </a:t>
                </a:r>
                <a:endParaRPr lang="en-US" sz="2800" dirty="0">
                  <a:solidFill>
                    <a:srgbClr val="FF0000"/>
                  </a:solidFill>
                </a:endParaRPr>
              </a:p>
              <a:p>
                <a:pPr marL="457200" lvl="1" indent="0">
                  <a:buNone/>
                </a:pPr>
                <a:endParaRPr lang="en-US" sz="2800" dirty="0"/>
              </a:p>
              <a:p>
                <a:pPr marL="457200" lvl="1" indent="0">
                  <a:buNone/>
                </a:pPr>
                <a:endParaRPr lang="en-US" sz="28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6800"/>
                <a:ext cx="10515600" cy="569421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2827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9166"/>
          </a:xfrm>
        </p:spPr>
        <p:txBody>
          <a:bodyPr>
            <a:normAutofit fontScale="90000"/>
          </a:bodyPr>
          <a:lstStyle/>
          <a:p>
            <a:r>
              <a:rPr lang="en-US" b="1" dirty="0" smtClean="0"/>
              <a:t>Modulation by several Sine waves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83673"/>
                <a:ext cx="10515600" cy="6012872"/>
              </a:xfrm>
            </p:spPr>
            <p:txBody>
              <a:bodyPr/>
              <a:lstStyle/>
              <a:p>
                <a:pPr marL="0" indent="0">
                  <a:buNone/>
                </a:pPr>
                <a:r>
                  <a:rPr lang="en-US" dirty="0" smtClean="0"/>
                  <a:t>Let message signal/ modulating signal contain several sine waves</a:t>
                </a:r>
              </a:p>
              <a:p>
                <a:pPr marL="0" indent="0">
                  <a:buNone/>
                </a:pPr>
                <a:endParaRPr lang="en-US" dirty="0" smtClean="0"/>
              </a:p>
              <a:p>
                <a:pPr marL="0" indent="0">
                  <a:buNone/>
                </a:pPr>
                <a:r>
                  <a:rPr lang="en-US" dirty="0" smtClean="0"/>
                  <a:t>m(t</a:t>
                </a:r>
                <a:r>
                  <a:rPr lang="en-US" dirty="0"/>
                  <a:t>)= </a:t>
                </a:r>
                <a14:m>
                  <m:oMath xmlns:m="http://schemas.openxmlformats.org/officeDocument/2006/math">
                    <m:r>
                      <m:rPr>
                        <m:sty m:val="p"/>
                      </m:rPr>
                      <a:rPr lang="en-US" dirty="0">
                        <a:latin typeface="Cambria Math" panose="02040503050406030204" pitchFamily="18" charset="0"/>
                      </a:rPr>
                      <m:t>A</m:t>
                    </m:r>
                    <m:r>
                      <m:rPr>
                        <m:sty m:val="p"/>
                      </m:rPr>
                      <a:rPr lang="en-US" baseline="-25000" dirty="0">
                        <a:latin typeface="Cambria Math" panose="02040503050406030204" pitchFamily="18" charset="0"/>
                      </a:rPr>
                      <m:t>m</m:t>
                    </m:r>
                    <m:r>
                      <a:rPr lang="en-US" b="0" i="0" baseline="-25000" dirty="0" smtClean="0">
                        <a:latin typeface="Cambria Math" panose="02040503050406030204" pitchFamily="18" charset="0"/>
                      </a:rPr>
                      <m:t>1</m:t>
                    </m:r>
                  </m:oMath>
                </a14:m>
                <a:r>
                  <a:rPr lang="en-US" baseline="-25000" dirty="0"/>
                  <a:t> </a:t>
                </a:r>
                <a:r>
                  <a:rPr lang="en-US" dirty="0"/>
                  <a:t>Cos (</a:t>
                </a:r>
                <a:r>
                  <a:rPr lang="en-US" dirty="0" smtClean="0"/>
                  <a:t>2πf</a:t>
                </a:r>
                <a:r>
                  <a:rPr lang="en-US" baseline="-25000" dirty="0" smtClean="0"/>
                  <a:t>m1</a:t>
                </a:r>
                <a:r>
                  <a:rPr lang="en-US" dirty="0" smtClean="0"/>
                  <a:t>t) + </a:t>
                </a:r>
                <a14:m>
                  <m:oMath xmlns:m="http://schemas.openxmlformats.org/officeDocument/2006/math">
                    <m:r>
                      <m:rPr>
                        <m:sty m:val="p"/>
                      </m:rPr>
                      <a:rPr lang="en-US" dirty="0">
                        <a:latin typeface="Cambria Math" panose="02040503050406030204" pitchFamily="18" charset="0"/>
                      </a:rPr>
                      <m:t>A</m:t>
                    </m:r>
                    <m:r>
                      <m:rPr>
                        <m:sty m:val="p"/>
                      </m:rPr>
                      <a:rPr lang="en-US" baseline="-25000" dirty="0">
                        <a:latin typeface="Cambria Math" panose="02040503050406030204" pitchFamily="18" charset="0"/>
                      </a:rPr>
                      <m:t>m</m:t>
                    </m:r>
                    <m:r>
                      <a:rPr lang="en-US" b="0" i="0" baseline="-25000" dirty="0" smtClean="0">
                        <a:latin typeface="Cambria Math" panose="02040503050406030204" pitchFamily="18" charset="0"/>
                      </a:rPr>
                      <m:t>2</m:t>
                    </m:r>
                  </m:oMath>
                </a14:m>
                <a:r>
                  <a:rPr lang="en-US" baseline="-25000" dirty="0"/>
                  <a:t> </a:t>
                </a:r>
                <a:r>
                  <a:rPr lang="en-US" dirty="0"/>
                  <a:t>Cos (</a:t>
                </a:r>
                <a:r>
                  <a:rPr lang="en-US" dirty="0" smtClean="0"/>
                  <a:t>2πf</a:t>
                </a:r>
                <a:r>
                  <a:rPr lang="en-US" baseline="-25000" dirty="0" smtClean="0"/>
                  <a:t>m2</a:t>
                </a:r>
                <a:r>
                  <a:rPr lang="en-US" dirty="0" smtClean="0"/>
                  <a:t>t) + …..+</a:t>
                </a:r>
                <a:r>
                  <a:rPr lang="en-US" dirty="0"/>
                  <a:t> </a:t>
                </a:r>
                <a14:m>
                  <m:oMath xmlns:m="http://schemas.openxmlformats.org/officeDocument/2006/math">
                    <m:r>
                      <m:rPr>
                        <m:sty m:val="p"/>
                      </m:rPr>
                      <a:rPr lang="en-US" dirty="0">
                        <a:latin typeface="Cambria Math" panose="02040503050406030204" pitchFamily="18" charset="0"/>
                      </a:rPr>
                      <m:t>A</m:t>
                    </m:r>
                    <m:r>
                      <m:rPr>
                        <m:sty m:val="p"/>
                      </m:rPr>
                      <a:rPr lang="en-US" baseline="-25000" dirty="0">
                        <a:latin typeface="Cambria Math" panose="02040503050406030204" pitchFamily="18" charset="0"/>
                      </a:rPr>
                      <m:t>m</m:t>
                    </m:r>
                    <m:r>
                      <m:rPr>
                        <m:sty m:val="p"/>
                      </m:rPr>
                      <a:rPr lang="en-US" b="0" i="0" baseline="-25000" dirty="0" smtClean="0">
                        <a:latin typeface="Cambria Math" panose="02040503050406030204" pitchFamily="18" charset="0"/>
                      </a:rPr>
                      <m:t>n</m:t>
                    </m:r>
                  </m:oMath>
                </a14:m>
                <a:r>
                  <a:rPr lang="en-US" baseline="-25000" dirty="0"/>
                  <a:t> </a:t>
                </a:r>
                <a:r>
                  <a:rPr lang="en-US" dirty="0"/>
                  <a:t>Cos (</a:t>
                </a:r>
                <a:r>
                  <a:rPr lang="en-US" dirty="0" smtClean="0"/>
                  <a:t>2π</a:t>
                </a:r>
                <a:r>
                  <a:rPr lang="en-US" dirty="0" err="1" smtClean="0"/>
                  <a:t>f</a:t>
                </a:r>
                <a:r>
                  <a:rPr lang="en-US" baseline="-25000" dirty="0" err="1" smtClean="0"/>
                  <a:t>mn</a:t>
                </a:r>
                <a:r>
                  <a:rPr lang="en-US" dirty="0" err="1" smtClean="0"/>
                  <a:t>t</a:t>
                </a:r>
                <a:r>
                  <a:rPr lang="en-US" dirty="0" smtClean="0"/>
                  <a:t>)</a:t>
                </a:r>
              </a:p>
              <a:p>
                <a:pPr marL="0" indent="0">
                  <a:buNone/>
                </a:pPr>
                <a:endParaRPr lang="en-US" dirty="0"/>
              </a:p>
              <a:p>
                <a:pPr marL="0" indent="0">
                  <a:buNone/>
                </a:pPr>
                <a:r>
                  <a:rPr lang="en-US" dirty="0" smtClean="0"/>
                  <a:t>Overall modulation index is given by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𝑡</m:t>
                        </m:r>
                      </m:sub>
                    </m:sSub>
                  </m:oMath>
                </a14:m>
                <a:r>
                  <a:rPr lang="en-US" dirty="0" smtClean="0"/>
                  <a:t>=</a:t>
                </a:r>
                <a14:m>
                  <m:oMath xmlns:m="http://schemas.openxmlformats.org/officeDocument/2006/math">
                    <m:sSup>
                      <m:sSupPr>
                        <m:ctrlPr>
                          <a:rPr lang="en-US" i="1" dirty="0" smtClean="0">
                            <a:latin typeface="Cambria Math" panose="02040503050406030204" pitchFamily="18" charset="0"/>
                          </a:rPr>
                        </m:ctrlPr>
                      </m:sSupPr>
                      <m:e>
                        <m:d>
                          <m:dPr>
                            <m:begChr m:val="{"/>
                            <m:endChr m:val="}"/>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sSup>
                                  <m:sSupPr>
                                    <m:ctrlPr>
                                      <a:rPr lang="en-US" i="1" dirty="0" smtClean="0">
                                        <a:latin typeface="Cambria Math" panose="02040503050406030204" pitchFamily="18" charset="0"/>
                                      </a:rPr>
                                    </m:ctrlPr>
                                  </m:sSupPr>
                                  <m:e>
                                    <m:r>
                                      <m:rPr>
                                        <m:sty m:val="p"/>
                                      </m:rPr>
                                      <a:rPr lang="en-US" dirty="0">
                                        <a:latin typeface="Cambria Math" panose="02040503050406030204" pitchFamily="18" charset="0"/>
                                      </a:rPr>
                                      <m:t>A</m:t>
                                    </m:r>
                                    <m:r>
                                      <m:rPr>
                                        <m:sty m:val="p"/>
                                      </m:rPr>
                                      <a:rPr lang="en-US" baseline="-25000" dirty="0">
                                        <a:latin typeface="Cambria Math" panose="02040503050406030204" pitchFamily="18" charset="0"/>
                                      </a:rPr>
                                      <m:t>m</m:t>
                                    </m:r>
                                    <m:r>
                                      <a:rPr lang="en-US" baseline="-25000" dirty="0">
                                        <a:latin typeface="Cambria Math" panose="02040503050406030204" pitchFamily="18" charset="0"/>
                                      </a:rPr>
                                      <m:t>1</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m:rPr>
                                        <m:sty m:val="p"/>
                                      </m:rPr>
                                      <a:rPr lang="en-US" dirty="0">
                                        <a:latin typeface="Cambria Math" panose="02040503050406030204" pitchFamily="18" charset="0"/>
                                      </a:rPr>
                                      <m:t>A</m:t>
                                    </m:r>
                                    <m:r>
                                      <m:rPr>
                                        <m:sty m:val="p"/>
                                      </m:rPr>
                                      <a:rPr lang="en-US" baseline="-25000" dirty="0">
                                        <a:latin typeface="Cambria Math" panose="02040503050406030204" pitchFamily="18" charset="0"/>
                                      </a:rPr>
                                      <m:t>m</m:t>
                                    </m:r>
                                    <m:r>
                                      <a:rPr lang="en-US" baseline="-25000" dirty="0">
                                        <a:latin typeface="Cambria Math" panose="02040503050406030204" pitchFamily="18" charset="0"/>
                                      </a:rPr>
                                      <m:t>2</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m:rPr>
                                        <m:sty m:val="p"/>
                                      </m:rPr>
                                      <a:rPr lang="en-US" dirty="0">
                                        <a:latin typeface="Cambria Math" panose="02040503050406030204" pitchFamily="18" charset="0"/>
                                      </a:rPr>
                                      <m:t>A</m:t>
                                    </m:r>
                                    <m:r>
                                      <m:rPr>
                                        <m:sty m:val="p"/>
                                      </m:rPr>
                                      <a:rPr lang="en-US" baseline="-25000" dirty="0">
                                        <a:latin typeface="Cambria Math" panose="02040503050406030204" pitchFamily="18" charset="0"/>
                                      </a:rPr>
                                      <m:t>mn</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num>
                              <m:den>
                                <m:sSup>
                                  <m:sSupPr>
                                    <m:ctrlPr>
                                      <a:rPr lang="en-US" i="1" dirty="0" smtClean="0">
                                        <a:latin typeface="Cambria Math" panose="02040503050406030204" pitchFamily="18" charset="0"/>
                                      </a:rPr>
                                    </m:ctrlPr>
                                  </m:sSupPr>
                                  <m:e>
                                    <m:r>
                                      <m:rPr>
                                        <m:nor/>
                                      </m:rPr>
                                      <a:rPr lang="en-US" dirty="0"/>
                                      <m:t>A</m:t>
                                    </m:r>
                                    <m:r>
                                      <m:rPr>
                                        <m:nor/>
                                      </m:rPr>
                                      <a:rPr lang="en-US" baseline="-25000" dirty="0"/>
                                      <m:t>c</m:t>
                                    </m:r>
                                  </m:e>
                                  <m:sup>
                                    <m:r>
                                      <a:rPr lang="en-US" b="0" i="1" dirty="0" smtClean="0">
                                        <a:latin typeface="Cambria Math" panose="02040503050406030204" pitchFamily="18" charset="0"/>
                                      </a:rPr>
                                      <m:t>2</m:t>
                                    </m:r>
                                  </m:sup>
                                </m:sSup>
                              </m:den>
                            </m:f>
                          </m:e>
                        </m:d>
                      </m:e>
                      <m:sup>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sup>
                    </m:sSup>
                  </m:oMath>
                </a14:m>
                <a:endParaRPr lang="en-US" dirty="0" smtClean="0"/>
              </a:p>
              <a:p>
                <a:pPr marL="0" indent="0">
                  <a:buNone/>
                </a:pPr>
                <a:endParaRPr lang="en-US" dirty="0" smtClean="0"/>
              </a:p>
              <a:p>
                <a:pPr marL="0" indent="0">
                  <a:buNone/>
                </a:pPr>
                <a:r>
                  <a:rPr lang="en-US" dirty="0"/>
                  <a:t> </a:t>
                </a:r>
                <a:r>
                  <a:rPr lang="en-US" dirty="0" smtClean="0"/>
                  <a:t>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m:t>
                        </m:r>
                      </m:sub>
                    </m:sSub>
                  </m:oMath>
                </a14:m>
                <a:r>
                  <a:rPr lang="en-US" dirty="0" smtClean="0"/>
                  <a:t>=</a:t>
                </a:r>
                <a14:m>
                  <m:oMath xmlns:m="http://schemas.openxmlformats.org/officeDocument/2006/math">
                    <m:rad>
                      <m:radPr>
                        <m:degHide m:val="on"/>
                        <m:ctrlPr>
                          <a:rPr lang="en-US" i="1" dirty="0" smtClean="0">
                            <a:latin typeface="Cambria Math" panose="02040503050406030204" pitchFamily="18" charset="0"/>
                          </a:rPr>
                        </m:ctrlPr>
                      </m:radPr>
                      <m:deg/>
                      <m:e>
                        <m:sSup>
                          <m:sSupPr>
                            <m:ctrlPr>
                              <a:rPr lang="en-US" i="1">
                                <a:latin typeface="Cambria Math" panose="02040503050406030204" pitchFamily="18" charset="0"/>
                              </a:rPr>
                            </m:ctrlPr>
                          </m:sSupPr>
                          <m:e>
                            <m:r>
                              <a:rPr lang="en-US" i="1" dirty="0">
                                <a:latin typeface="Cambria Math" panose="02040503050406030204" pitchFamily="18" charset="0"/>
                              </a:rPr>
                              <m:t>𝑚</m:t>
                            </m:r>
                            <m:r>
                              <a:rPr lang="en-US" i="1" baseline="-25000" dirty="0">
                                <a:latin typeface="Cambria Math" panose="02040503050406030204" pitchFamily="18" charset="0"/>
                              </a:rPr>
                              <m:t>1</m:t>
                            </m:r>
                          </m:e>
                          <m:sup>
                            <m:r>
                              <a:rPr lang="en-US" i="1">
                                <a:latin typeface="Cambria Math" panose="02040503050406030204" pitchFamily="18" charset="0"/>
                              </a:rPr>
                              <m:t>2</m:t>
                            </m:r>
                          </m:sup>
                        </m:sSup>
                        <m:r>
                          <m:rPr>
                            <m:nor/>
                          </m:rPr>
                          <a:rPr lang="en-US" dirty="0"/>
                          <m:t>+ </m:t>
                        </m:r>
                        <m:sSup>
                          <m:sSupPr>
                            <m:ctrlPr>
                              <a:rPr lang="en-US" i="1">
                                <a:latin typeface="Cambria Math" panose="02040503050406030204" pitchFamily="18" charset="0"/>
                              </a:rPr>
                            </m:ctrlPr>
                          </m:sSupPr>
                          <m:e>
                            <m:r>
                              <a:rPr lang="en-US" i="1" dirty="0">
                                <a:latin typeface="Cambria Math" panose="02040503050406030204" pitchFamily="18" charset="0"/>
                              </a:rPr>
                              <m:t>𝑚</m:t>
                            </m:r>
                            <m:r>
                              <a:rPr lang="en-US" i="1" baseline="-25000" dirty="0">
                                <a:latin typeface="Cambria Math" panose="02040503050406030204" pitchFamily="18" charset="0"/>
                              </a:rPr>
                              <m:t>2</m:t>
                            </m:r>
                          </m:e>
                          <m:sup>
                            <m:r>
                              <a:rPr lang="en-US" i="1">
                                <a:latin typeface="Cambria Math" panose="02040503050406030204" pitchFamily="18" charset="0"/>
                              </a:rPr>
                              <m:t>2</m:t>
                            </m:r>
                          </m:sup>
                        </m:sSup>
                        <m:r>
                          <m:rPr>
                            <m:nor/>
                          </m:rPr>
                          <a:rPr lang="en-US" dirty="0"/>
                          <m:t>+…….+</m:t>
                        </m:r>
                        <m:sSup>
                          <m:sSupPr>
                            <m:ctrlPr>
                              <a:rPr lang="en-US" i="1">
                                <a:latin typeface="Cambria Math" panose="02040503050406030204" pitchFamily="18" charset="0"/>
                              </a:rPr>
                            </m:ctrlPr>
                          </m:sSupPr>
                          <m:e>
                            <m:r>
                              <a:rPr lang="en-US" i="1" dirty="0">
                                <a:latin typeface="Cambria Math" panose="02040503050406030204" pitchFamily="18" charset="0"/>
                              </a:rPr>
                              <m:t>𝑚</m:t>
                            </m:r>
                            <m:r>
                              <a:rPr lang="en-US" i="1" baseline="-25000" dirty="0">
                                <a:latin typeface="Cambria Math" panose="02040503050406030204" pitchFamily="18" charset="0"/>
                              </a:rPr>
                              <m:t>𝑛</m:t>
                            </m:r>
                          </m:e>
                          <m:sup>
                            <m:r>
                              <a:rPr lang="en-US" i="1">
                                <a:latin typeface="Cambria Math" panose="02040503050406030204" pitchFamily="18" charset="0"/>
                              </a:rPr>
                              <m:t>2</m:t>
                            </m:r>
                          </m:sup>
                        </m:sSup>
                      </m:e>
                    </m:rad>
                  </m:oMath>
                </a14:m>
                <a:endParaRPr lang="en-US" dirty="0"/>
              </a:p>
              <a:p>
                <a:pPr marL="0" indent="0">
                  <a:buNone/>
                </a:pPr>
                <a:r>
                  <a:rPr lang="en-US" dirty="0" smtClean="0"/>
                  <a:t>Where </a:t>
                </a:r>
                <a14:m>
                  <m:oMath xmlns:m="http://schemas.openxmlformats.org/officeDocument/2006/math">
                    <m:r>
                      <a:rPr lang="en-US" i="1" dirty="0" smtClean="0">
                        <a:latin typeface="Cambria Math" panose="02040503050406030204" pitchFamily="18" charset="0"/>
                      </a:rPr>
                      <m:t>𝑚</m:t>
                    </m:r>
                    <m:r>
                      <a:rPr lang="en-US" b="0" i="1" baseline="-25000" dirty="0" smtClean="0">
                        <a:latin typeface="Cambria Math" panose="02040503050406030204" pitchFamily="18" charset="0"/>
                      </a:rPr>
                      <m:t>1</m:t>
                    </m:r>
                  </m:oMath>
                </a14:m>
                <a:r>
                  <a:rPr lang="en-US" i="1" dirty="0" smtClean="0"/>
                  <a:t> ,</a:t>
                </a:r>
                <a14:m>
                  <m:oMath xmlns:m="http://schemas.openxmlformats.org/officeDocument/2006/math">
                    <m:r>
                      <a:rPr lang="en-US" i="1" dirty="0">
                        <a:latin typeface="Cambria Math" panose="02040503050406030204" pitchFamily="18" charset="0"/>
                      </a:rPr>
                      <m:t>𝑚</m:t>
                    </m:r>
                    <m:r>
                      <a:rPr lang="en-US" b="0" i="1" baseline="-25000" dirty="0" smtClean="0">
                        <a:latin typeface="Cambria Math" panose="02040503050406030204" pitchFamily="18" charset="0"/>
                      </a:rPr>
                      <m:t>2</m:t>
                    </m:r>
                  </m:oMath>
                </a14:m>
                <a:r>
                  <a:rPr lang="en-US" i="1" dirty="0" smtClean="0"/>
                  <a:t> ,….</a:t>
                </a:r>
                <a:r>
                  <a:rPr lang="en-US" dirty="0"/>
                  <a:t> </a:t>
                </a:r>
                <a14:m>
                  <m:oMath xmlns:m="http://schemas.openxmlformats.org/officeDocument/2006/math">
                    <m:r>
                      <a:rPr lang="en-US" i="1" dirty="0">
                        <a:latin typeface="Cambria Math" panose="02040503050406030204" pitchFamily="18" charset="0"/>
                      </a:rPr>
                      <m:t>𝑚</m:t>
                    </m:r>
                    <m:r>
                      <a:rPr lang="en-US" b="0" i="1" baseline="-25000" dirty="0" smtClean="0">
                        <a:latin typeface="Cambria Math" panose="02040503050406030204" pitchFamily="18" charset="0"/>
                      </a:rPr>
                      <m:t>𝑛</m:t>
                    </m:r>
                  </m:oMath>
                </a14:m>
                <a:r>
                  <a:rPr lang="en-US" i="1" dirty="0" smtClean="0"/>
                  <a:t> </a:t>
                </a:r>
                <a:r>
                  <a:rPr lang="en-US" dirty="0" smtClean="0"/>
                  <a:t>are the modulation index of individual sine waves</a:t>
                </a:r>
              </a:p>
              <a:p>
                <a:pPr marL="0" indent="0">
                  <a:buNone/>
                </a:pPr>
                <a:endParaRPr lang="en-US" altLang="en-US"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a:rPr>
                            <m:t>P</m:t>
                          </m:r>
                          <m:r>
                            <m:rPr>
                              <m:sty m:val="p"/>
                            </m:rPr>
                            <a:rPr lang="en-US" altLang="en-US" baseline="-25000" dirty="0">
                              <a:latin typeface="Cambria Math" panose="02040503050406030204" pitchFamily="18" charset="0"/>
                            </a:rPr>
                            <m:t>Total</m:t>
                          </m:r>
                          <m:r>
                            <m:rPr>
                              <m:nor/>
                            </m:rPr>
                            <a:rPr lang="en-US" dirty="0"/>
                            <m:t>  =</m:t>
                          </m:r>
                          <m:r>
                            <a:rPr lang="en-US" b="0" i="0" dirty="0" smtClean="0">
                              <a:latin typeface="Cambria Math" panose="02040503050406030204" pitchFamily="18" charset="0"/>
                            </a:rPr>
                            <m:t> </m:t>
                          </m:r>
                          <m:r>
                            <m:rPr>
                              <m:sty m:val="p"/>
                            </m:rPr>
                            <a:rPr lang="en-US" altLang="en-US" dirty="0">
                              <a:latin typeface="Cambria Math"/>
                            </a:rPr>
                            <m:t>P</m:t>
                          </m:r>
                        </m:e>
                        <m:sub>
                          <m:r>
                            <m:rPr>
                              <m:sty m:val="p"/>
                            </m:rPr>
                            <a:rPr lang="en-US" altLang="en-US" dirty="0">
                              <a:latin typeface="Cambria Math"/>
                            </a:rPr>
                            <m:t>C</m:t>
                          </m:r>
                          <m:r>
                            <m:rPr>
                              <m:sty m:val="p"/>
                            </m:rPr>
                            <a:rPr lang="en-US" altLang="en-US" dirty="0">
                              <a:latin typeface="Cambria Math" panose="02040503050406030204" pitchFamily="18" charset="0"/>
                            </a:rPr>
                            <m:t>arrier</m:t>
                          </m:r>
                        </m:sub>
                      </m:sSub>
                      <m:r>
                        <a:rPr lang="en-US" altLang="en-US" dirty="0">
                          <a:latin typeface="Cambria Math"/>
                        </a:rPr>
                        <m:t> </m:t>
                      </m:r>
                      <m:r>
                        <a:rPr lang="en-US" altLang="en-US" dirty="0">
                          <a:latin typeface="Cambria Math" panose="02040503050406030204" pitchFamily="18" charset="0"/>
                        </a:rPr>
                        <m:t>∗</m:t>
                      </m:r>
                      <m:d>
                        <m:dPr>
                          <m:begChr m:val="["/>
                          <m:endChr m:val="]"/>
                          <m:ctrlPr>
                            <a:rPr lang="en-US" i="1" dirty="0">
                              <a:latin typeface="Cambria Math" panose="02040503050406030204" pitchFamily="18" charset="0"/>
                            </a:rPr>
                          </m:ctrlPr>
                        </m:dPr>
                        <m:e>
                          <m:r>
                            <m:rPr>
                              <m:nor/>
                            </m:rPr>
                            <a:rPr lang="en-US" dirty="0"/>
                            <m:t>1+</m:t>
                          </m:r>
                          <m:r>
                            <a:rPr lang="en-US" dirty="0">
                              <a:latin typeface="Cambria Math" panose="02040503050406030204" pitchFamily="18" charset="0"/>
                            </a:rPr>
                            <m:t> </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m:t>
                                      </m:r>
                                    </m:sub>
                                  </m:sSub>
                                </m:e>
                                <m:sup>
                                  <m:r>
                                    <a:rPr lang="en-US" i="1" dirty="0">
                                      <a:latin typeface="Cambria Math" panose="02040503050406030204" pitchFamily="18" charset="0"/>
                                    </a:rPr>
                                    <m:t>2</m:t>
                                  </m:r>
                                </m:sup>
                              </m:sSup>
                            </m:num>
                            <m:den>
                              <m:r>
                                <a:rPr lang="en-US" i="1" dirty="0">
                                  <a:latin typeface="Cambria Math" panose="02040503050406030204" pitchFamily="18" charset="0"/>
                                </a:rPr>
                                <m:t>2</m:t>
                              </m:r>
                            </m:den>
                          </m:f>
                          <m:r>
                            <m:rPr>
                              <m:nor/>
                            </m:rPr>
                            <a:rPr lang="en-US" dirty="0"/>
                            <m:t> </m:t>
                          </m:r>
                        </m:e>
                      </m:d>
                    </m:oMath>
                  </m:oMathPara>
                </a14:m>
                <a:endParaRPr lang="en-US" dirty="0" smtClean="0"/>
              </a:p>
              <a:p>
                <a:pPr marL="0" indent="0">
                  <a:buNone/>
                </a:pPr>
                <a:endParaRPr lang="en-US"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83673"/>
                <a:ext cx="10515600" cy="6012872"/>
              </a:xfrm>
              <a:blipFill>
                <a:blip r:embed="rId3"/>
                <a:stretch>
                  <a:fillRect l="-1217" t="-1621" r="-1043"/>
                </a:stretch>
              </a:blipFill>
            </p:spPr>
            <p:txBody>
              <a:bodyPr/>
              <a:lstStyle/>
              <a:p>
                <a:r>
                  <a:rPr lang="en-US">
                    <a:noFill/>
                  </a:rPr>
                  <a:t> </a:t>
                </a:r>
              </a:p>
            </p:txBody>
          </p:sp>
        </mc:Fallback>
      </mc:AlternateContent>
    </p:spTree>
    <p:extLst>
      <p:ext uri="{BB962C8B-B14F-4D97-AF65-F5344CB8AC3E}">
        <p14:creationId xmlns:p14="http://schemas.microsoft.com/office/powerpoint/2010/main" val="283752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Current Equation</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r>
                      <m:rPr>
                        <m:sty m:val="p"/>
                      </m:rPr>
                      <a:rPr lang="en-US" altLang="en-US" dirty="0" smtClean="0">
                        <a:latin typeface="Cambria Math" panose="02040503050406030204" pitchFamily="18" charset="0"/>
                      </a:rPr>
                      <m:t>I</m:t>
                    </m:r>
                    <m:r>
                      <m:rPr>
                        <m:sty m:val="p"/>
                      </m:rPr>
                      <a:rPr lang="en-US" altLang="en-US" baseline="-25000" dirty="0">
                        <a:latin typeface="Cambria Math" panose="02040503050406030204" pitchFamily="18" charset="0"/>
                      </a:rPr>
                      <m:t>Total</m:t>
                    </m:r>
                  </m:oMath>
                </a14:m>
                <a:r>
                  <a:rPr lang="en-US" dirty="0"/>
                  <a:t>  = </a:t>
                </a: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b="0" i="0" dirty="0" smtClean="0">
                            <a:latin typeface="Cambria Math" panose="02040503050406030204" pitchFamily="18" charset="0"/>
                          </a:rPr>
                          <m:t>I</m:t>
                        </m:r>
                      </m:e>
                      <m:sub>
                        <m:r>
                          <m:rPr>
                            <m:sty m:val="p"/>
                          </m:rPr>
                          <a:rPr lang="en-US" altLang="en-US" dirty="0">
                            <a:latin typeface="Cambria Math"/>
                          </a:rPr>
                          <m:t>C</m:t>
                        </m:r>
                        <m:r>
                          <m:rPr>
                            <m:sty m:val="p"/>
                          </m:rPr>
                          <a:rPr lang="en-US" altLang="en-US" dirty="0">
                            <a:latin typeface="Cambria Math" panose="02040503050406030204" pitchFamily="18" charset="0"/>
                          </a:rPr>
                          <m:t>arrier</m:t>
                        </m:r>
                      </m:sub>
                    </m:sSub>
                    <m:r>
                      <a:rPr lang="en-US" altLang="en-US" dirty="0">
                        <a:latin typeface="Cambria Math"/>
                      </a:rPr>
                      <m:t> </m:t>
                    </m:r>
                    <m:r>
                      <a:rPr lang="en-US" altLang="en-US" dirty="0">
                        <a:latin typeface="Cambria Math" panose="02040503050406030204" pitchFamily="18" charset="0"/>
                      </a:rPr>
                      <m:t>∗</m:t>
                    </m:r>
                  </m:oMath>
                </a14:m>
                <a:r>
                  <a:rPr lang="en-US" dirty="0" smtClean="0"/>
                  <a:t> </a:t>
                </a:r>
                <a14:m>
                  <m:oMath xmlns:m="http://schemas.openxmlformats.org/officeDocument/2006/math">
                    <m:rad>
                      <m:radPr>
                        <m:degHide m:val="on"/>
                        <m:ctrlPr>
                          <a:rPr lang="en-US" i="1" dirty="0" smtClean="0">
                            <a:latin typeface="Cambria Math" panose="02040503050406030204" pitchFamily="18" charset="0"/>
                          </a:rPr>
                        </m:ctrlPr>
                      </m:radPr>
                      <m:deg/>
                      <m:e>
                        <m:d>
                          <m:dPr>
                            <m:begChr m:val="["/>
                            <m:endChr m:val="]"/>
                            <m:ctrlPr>
                              <a:rPr lang="en-US" i="1" dirty="0">
                                <a:latin typeface="Cambria Math" panose="02040503050406030204" pitchFamily="18" charset="0"/>
                              </a:rPr>
                            </m:ctrlPr>
                          </m:dPr>
                          <m:e>
                            <m:r>
                              <m:rPr>
                                <m:nor/>
                              </m:rPr>
                              <a:rPr lang="en-US" dirty="0"/>
                              <m:t>1</m:t>
                            </m:r>
                            <m:r>
                              <m:rPr>
                                <m:nor/>
                              </m:rPr>
                              <a:rPr lang="en-US" dirty="0"/>
                              <m:t>+</m:t>
                            </m:r>
                            <m:r>
                              <a:rPr lang="en-US" dirty="0">
                                <a:latin typeface="Cambria Math" panose="02040503050406030204" pitchFamily="18" charset="0"/>
                              </a:rPr>
                              <m:t> </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2</m:t>
                                    </m:r>
                                  </m:sup>
                                </m:sSup>
                              </m:num>
                              <m:den>
                                <m:r>
                                  <a:rPr lang="en-US" i="1" dirty="0">
                                    <a:latin typeface="Cambria Math" panose="02040503050406030204" pitchFamily="18" charset="0"/>
                                  </a:rPr>
                                  <m:t>2</m:t>
                                </m:r>
                              </m:den>
                            </m:f>
                            <m:r>
                              <m:rPr>
                                <m:nor/>
                              </m:rPr>
                              <a:rPr lang="en-US" dirty="0"/>
                              <m:t> </m:t>
                            </m:r>
                          </m:e>
                        </m:d>
                      </m:e>
                    </m:ra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9082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US" b="1" dirty="0" smtClean="0"/>
              <a:t>AM Detection</a:t>
            </a:r>
            <a:endParaRPr lang="en-US" b="1" dirty="0"/>
          </a:p>
        </p:txBody>
      </p:sp>
      <p:sp>
        <p:nvSpPr>
          <p:cNvPr id="3" name="Content Placeholder 2"/>
          <p:cNvSpPr>
            <a:spLocks noGrp="1"/>
          </p:cNvSpPr>
          <p:nvPr>
            <p:ph idx="1"/>
          </p:nvPr>
        </p:nvSpPr>
        <p:spPr>
          <a:xfrm>
            <a:off x="838200" y="942110"/>
            <a:ext cx="10515600" cy="5234853"/>
          </a:xfrm>
        </p:spPr>
        <p:txBody>
          <a:bodyPr/>
          <a:lstStyle/>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942109"/>
            <a:ext cx="10397836" cy="5527963"/>
          </a:xfrm>
          <a:prstGeom prst="rect">
            <a:avLst/>
          </a:prstGeom>
          <a:noFill/>
          <a:ln>
            <a:noFill/>
          </a:ln>
        </p:spPr>
      </p:pic>
    </p:spTree>
    <p:extLst>
      <p:ext uri="{BB962C8B-B14F-4D97-AF65-F5344CB8AC3E}">
        <p14:creationId xmlns:p14="http://schemas.microsoft.com/office/powerpoint/2010/main" val="196956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8"/>
            <a:ext cx="10515600" cy="757092"/>
          </a:xfrm>
        </p:spPr>
        <p:txBody>
          <a:bodyPr>
            <a:normAutofit/>
          </a:bodyPr>
          <a:lstStyle/>
          <a:p>
            <a:r>
              <a:rPr lang="en-US" b="1" dirty="0" smtClean="0"/>
              <a:t>Exercise 01</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22218"/>
                <a:ext cx="10515600" cy="5054745"/>
              </a:xfrm>
            </p:spPr>
            <p:txBody>
              <a:bodyPr/>
              <a:lstStyle/>
              <a:p>
                <a:pPr marL="0" indent="0">
                  <a:buNone/>
                </a:pPr>
                <a:r>
                  <a:rPr lang="en-US" dirty="0" smtClean="0"/>
                  <a:t>An audio signal of </a:t>
                </a:r>
                <a:r>
                  <a:rPr lang="en-US" dirty="0"/>
                  <a:t>m(t)= </a:t>
                </a:r>
                <a14:m>
                  <m:oMath xmlns:m="http://schemas.openxmlformats.org/officeDocument/2006/math">
                    <m:r>
                      <a:rPr lang="en-US" b="0" i="0" dirty="0" smtClean="0">
                        <a:latin typeface="Cambria Math" panose="02040503050406030204" pitchFamily="18" charset="0"/>
                      </a:rPr>
                      <m:t>10</m:t>
                    </m:r>
                  </m:oMath>
                </a14:m>
                <a:r>
                  <a:rPr lang="en-US" baseline="-25000" dirty="0" smtClean="0"/>
                  <a:t> </a:t>
                </a:r>
                <a:r>
                  <a:rPr lang="en-US" dirty="0"/>
                  <a:t>Cos (</a:t>
                </a:r>
                <a:r>
                  <a:rPr lang="en-US" dirty="0" smtClean="0"/>
                  <a:t>2π</a:t>
                </a:r>
                <a:r>
                  <a:rPr lang="en-US" dirty="0"/>
                  <a:t> </a:t>
                </a:r>
                <a:r>
                  <a:rPr lang="en-US" dirty="0" smtClean="0"/>
                  <a:t>1000 t) amplitude modulates a carrier c(t</a:t>
                </a:r>
                <a:r>
                  <a:rPr lang="en-US" dirty="0"/>
                  <a:t>)= </a:t>
                </a:r>
                <a14:m>
                  <m:oMath xmlns:m="http://schemas.openxmlformats.org/officeDocument/2006/math">
                    <m:r>
                      <a:rPr lang="en-US" b="0" i="1" smtClean="0">
                        <a:latin typeface="Cambria Math" panose="02040503050406030204" pitchFamily="18" charset="0"/>
                      </a:rPr>
                      <m:t>40</m:t>
                    </m:r>
                  </m:oMath>
                </a14:m>
                <a:r>
                  <a:rPr lang="en-US" dirty="0" smtClean="0"/>
                  <a:t> Cos </a:t>
                </a:r>
                <a:r>
                  <a:rPr lang="en-US" dirty="0"/>
                  <a:t>(</a:t>
                </a:r>
                <a:r>
                  <a:rPr lang="en-US" dirty="0" smtClean="0"/>
                  <a:t>2π 2000 t). Find </a:t>
                </a:r>
              </a:p>
              <a:p>
                <a:pPr marL="0" indent="0">
                  <a:buNone/>
                </a:pPr>
                <a:r>
                  <a:rPr lang="en-US" dirty="0" smtClean="0"/>
                  <a:t>a)</a:t>
                </a:r>
                <a:r>
                  <a:rPr lang="en-US" i="1" dirty="0" smtClean="0"/>
                  <a:t>m</a:t>
                </a:r>
                <a:r>
                  <a:rPr lang="en-US" dirty="0"/>
                  <a:t> b) </a:t>
                </a:r>
                <a14:m>
                  <m:oMath xmlns:m="http://schemas.openxmlformats.org/officeDocument/2006/math">
                    <m:r>
                      <m:rPr>
                        <m:sty m:val="p"/>
                      </m:rPr>
                      <a:rPr lang="en-US" dirty="0">
                        <a:latin typeface="Cambria Math" panose="02040503050406030204" pitchFamily="18" charset="0"/>
                      </a:rPr>
                      <m:t>f</m:t>
                    </m:r>
                    <m:r>
                      <m:rPr>
                        <m:sty m:val="p"/>
                      </m:rPr>
                      <a:rPr lang="en-US" baseline="-25000" dirty="0">
                        <a:latin typeface="Cambria Math" panose="02040503050406030204" pitchFamily="18" charset="0"/>
                      </a:rPr>
                      <m:t>LSB</m:t>
                    </m:r>
                  </m:oMath>
                </a14:m>
                <a:r>
                  <a:rPr lang="en-US" dirty="0"/>
                  <a:t> c) </a:t>
                </a:r>
                <a14:m>
                  <m:oMath xmlns:m="http://schemas.openxmlformats.org/officeDocument/2006/math">
                    <m:r>
                      <m:rPr>
                        <m:sty m:val="p"/>
                      </m:rPr>
                      <a:rPr lang="en-US" dirty="0">
                        <a:latin typeface="Cambria Math" panose="02040503050406030204" pitchFamily="18" charset="0"/>
                      </a:rPr>
                      <m:t>f</m:t>
                    </m:r>
                    <m:r>
                      <m:rPr>
                        <m:sty m:val="p"/>
                      </m:rPr>
                      <a:rPr lang="en-US" b="0" i="0" baseline="-25000" dirty="0" smtClean="0">
                        <a:latin typeface="Cambria Math" panose="02040503050406030204" pitchFamily="18" charset="0"/>
                      </a:rPr>
                      <m:t>USB</m:t>
                    </m:r>
                  </m:oMath>
                </a14:m>
                <a:r>
                  <a:rPr lang="en-US" dirty="0"/>
                  <a:t> </a:t>
                </a:r>
                <a:r>
                  <a:rPr lang="en-US" dirty="0" smtClean="0"/>
                  <a:t>d)Bandwidth e) </a:t>
                </a:r>
                <a14:m>
                  <m:oMath xmlns:m="http://schemas.openxmlformats.org/officeDocument/2006/math">
                    <m:r>
                      <m:rPr>
                        <m:sty m:val="p"/>
                      </m:rPr>
                      <a:rPr lang="en-US" b="0" i="0" dirty="0" smtClean="0">
                        <a:latin typeface="Cambria Math" panose="02040503050406030204" pitchFamily="18" charset="0"/>
                      </a:rPr>
                      <m:t>P</m:t>
                    </m:r>
                    <m:r>
                      <m:rPr>
                        <m:sty m:val="p"/>
                      </m:rPr>
                      <a:rPr lang="en-US" b="0" i="0" baseline="-25000" dirty="0" smtClean="0">
                        <a:latin typeface="Cambria Math" panose="02040503050406030204" pitchFamily="18" charset="0"/>
                      </a:rPr>
                      <m:t>T</m:t>
                    </m:r>
                  </m:oMath>
                </a14:m>
                <a:r>
                  <a:rPr lang="en-US" dirty="0" smtClean="0"/>
                  <a:t> when </a:t>
                </a:r>
                <a14:m>
                  <m:oMath xmlns:m="http://schemas.openxmlformats.org/officeDocument/2006/math">
                    <m:r>
                      <m:rPr>
                        <m:sty m:val="p"/>
                      </m:rPr>
                      <a:rPr lang="en-US" b="0" i="0" dirty="0" smtClean="0">
                        <a:latin typeface="Cambria Math" panose="02040503050406030204" pitchFamily="18" charset="0"/>
                      </a:rPr>
                      <m:t>R</m:t>
                    </m:r>
                    <m:r>
                      <m:rPr>
                        <m:sty m:val="p"/>
                      </m:rPr>
                      <a:rPr lang="en-US" baseline="-25000" dirty="0">
                        <a:latin typeface="Cambria Math" panose="02040503050406030204" pitchFamily="18" charset="0"/>
                      </a:rPr>
                      <m:t>L</m:t>
                    </m:r>
                  </m:oMath>
                </a14:m>
                <a:r>
                  <a:rPr lang="en-US" dirty="0" smtClean="0"/>
                  <a:t>=1k</a:t>
                </a:r>
                <a:r>
                  <a:rPr lang="el-GR" dirty="0" smtClean="0"/>
                  <a:t>Ω</a:t>
                </a:r>
                <a:r>
                  <a:rPr lang="en-US" dirty="0" smtClean="0"/>
                  <a:t>  f)Amplitude of each side bands.   Draw the frequency spectrum</a:t>
                </a:r>
              </a:p>
              <a:p>
                <a:pPr marL="0" indent="0">
                  <a:buNone/>
                </a:pPr>
                <a:r>
                  <a:rPr lang="en-US" b="1" dirty="0" smtClean="0"/>
                  <a:t>Solution: </a:t>
                </a:r>
                <a:endParaRPr lang="en-US" dirty="0" smtClean="0"/>
              </a:p>
              <a:p>
                <a:pPr marL="0" indent="0">
                  <a:buNone/>
                </a:pPr>
                <a14:m>
                  <m:oMath xmlns:m="http://schemas.openxmlformats.org/officeDocument/2006/math">
                    <m:r>
                      <m:rPr>
                        <m:nor/>
                      </m:rPr>
                      <a:rPr lang="en-US"/>
                      <m:t>V</m:t>
                    </m:r>
                    <m:r>
                      <m:rPr>
                        <m:nor/>
                      </m:rPr>
                      <a:rPr lang="en-US" baseline="-25000"/>
                      <m:t>AM</m:t>
                    </m:r>
                  </m:oMath>
                </a14:m>
                <a:r>
                  <a:rPr lang="en-US" dirty="0"/>
                  <a:t>(t)= A</a:t>
                </a:r>
                <a:r>
                  <a:rPr lang="en-US" baseline="-25000" dirty="0"/>
                  <a:t>c</a:t>
                </a:r>
                <a:r>
                  <a:rPr lang="en-US" dirty="0"/>
                  <a:t> Cos (2π</a:t>
                </a:r>
                <a:r>
                  <a:rPr lang="en-US" dirty="0" err="1"/>
                  <a:t>f</a:t>
                </a:r>
                <a:r>
                  <a:rPr lang="en-US" baseline="-25000" dirty="0" err="1"/>
                  <a:t>c</a:t>
                </a:r>
                <a:r>
                  <a:rPr lang="en-US" dirty="0" err="1"/>
                  <a:t>t</a:t>
                </a:r>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r>
                          <m:rPr>
                            <m:nor/>
                          </m:rPr>
                          <a:rPr lang="en-US" i="1">
                            <a:latin typeface="Cambria Math" panose="02040503050406030204" pitchFamily="18" charset="0"/>
                          </a:rPr>
                          <m:t>m</m:t>
                        </m:r>
                        <m:r>
                          <m:rPr>
                            <m:nor/>
                          </m:rPr>
                          <a:rPr lang="en-US" i="1">
                            <a:latin typeface="Cambria Math" panose="02040503050406030204" pitchFamily="18" charset="0"/>
                          </a:rPr>
                          <m:t> </m:t>
                        </m:r>
                        <m:r>
                          <m:rPr>
                            <m:nor/>
                          </m:rPr>
                          <a:rPr lang="en-US" dirty="0"/>
                          <m:t>Cos</m:t>
                        </m:r>
                        <m:r>
                          <m:rPr>
                            <m:nor/>
                          </m:rPr>
                          <a:rPr lang="en-US" dirty="0"/>
                          <m:t> (2</m:t>
                        </m:r>
                        <m:r>
                          <m:rPr>
                            <m:nor/>
                          </m:rPr>
                          <a:rPr lang="en-US" dirty="0"/>
                          <m:t>πfmt</m:t>
                        </m:r>
                        <m:r>
                          <m:rPr>
                            <m:nor/>
                          </m:rPr>
                          <a:rPr lang="en-US" dirty="0"/>
                          <m:t>)</m:t>
                        </m:r>
                      </m:e>
                    </m:d>
                  </m:oMath>
                </a14:m>
                <a:endParaRPr lang="en-US" dirty="0"/>
              </a:p>
              <a:p>
                <a:pPr marL="0" indent="0">
                  <a:buNone/>
                </a:pPr>
                <a:r>
                  <a:rPr lang="en-US" dirty="0" smtClean="0"/>
                  <a:t>           = 40 </a:t>
                </a:r>
                <a:r>
                  <a:rPr lang="en-US" dirty="0"/>
                  <a:t>Cos (</a:t>
                </a:r>
                <a:r>
                  <a:rPr lang="en-US" dirty="0" smtClean="0"/>
                  <a:t>2π</a:t>
                </a:r>
                <a:r>
                  <a:rPr lang="en-US" dirty="0"/>
                  <a:t> </a:t>
                </a:r>
                <a:r>
                  <a:rPr lang="en-US" dirty="0" smtClean="0"/>
                  <a:t>2000 t</a:t>
                </a:r>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r>
                          <m:rPr>
                            <m:nor/>
                          </m:rPr>
                          <a:rPr lang="en-US" b="0" i="1" smtClean="0">
                            <a:latin typeface="Cambria Math" panose="02040503050406030204" pitchFamily="18" charset="0"/>
                          </a:rPr>
                          <m:t>0.25</m:t>
                        </m:r>
                        <m:r>
                          <m:rPr>
                            <m:nor/>
                          </m:rPr>
                          <a:rPr lang="en-US" i="1">
                            <a:latin typeface="Cambria Math" panose="02040503050406030204" pitchFamily="18" charset="0"/>
                          </a:rPr>
                          <m:t> </m:t>
                        </m:r>
                        <m:r>
                          <m:rPr>
                            <m:nor/>
                          </m:rPr>
                          <a:rPr lang="en-US" dirty="0"/>
                          <m:t>Cos</m:t>
                        </m:r>
                        <m:r>
                          <m:rPr>
                            <m:nor/>
                          </m:rPr>
                          <a:rPr lang="en-US" dirty="0"/>
                          <m:t> (2</m:t>
                        </m:r>
                        <m:r>
                          <m:rPr>
                            <m:nor/>
                          </m:rPr>
                          <a:rPr lang="en-US" dirty="0"/>
                          <m:t>π</m:t>
                        </m:r>
                        <m:r>
                          <m:rPr>
                            <m:nor/>
                          </m:rPr>
                          <a:rPr lang="en-US" b="0" i="0" dirty="0" smtClean="0"/>
                          <m:t> 1000 </m:t>
                        </m:r>
                        <m:r>
                          <m:rPr>
                            <m:nor/>
                          </m:rPr>
                          <a:rPr lang="en-US" dirty="0"/>
                          <m:t>t</m:t>
                        </m:r>
                        <m:r>
                          <m:rPr>
                            <m:nor/>
                          </m:rPr>
                          <a:rPr lang="en-US" dirty="0"/>
                          <m:t>)</m:t>
                        </m:r>
                      </m:e>
                    </m:d>
                  </m:oMath>
                </a14:m>
                <a:endParaRPr lang="en-US" dirty="0" smtClean="0"/>
              </a:p>
              <a:p>
                <a:pPr marL="0" indent="0">
                  <a:buNone/>
                </a:pPr>
                <a:r>
                  <a:rPr lang="en-US" i="1" dirty="0" smtClean="0"/>
                  <a:t>m= </a:t>
                </a:r>
                <a:r>
                  <a:rPr lang="en-US" b="1" i="1" dirty="0" smtClean="0"/>
                  <a:t>0.25</a:t>
                </a:r>
                <a:r>
                  <a:rPr lang="en-US" i="1" dirty="0"/>
                  <a:t> </a:t>
                </a:r>
                <a:r>
                  <a:rPr lang="en-US" i="1" dirty="0" smtClean="0"/>
                  <a:t>;  </a:t>
                </a:r>
                <a14:m>
                  <m:oMath xmlns:m="http://schemas.openxmlformats.org/officeDocument/2006/math">
                    <m:r>
                      <m:rPr>
                        <m:sty m:val="p"/>
                      </m:rPr>
                      <a:rPr lang="en-US" dirty="0">
                        <a:latin typeface="Cambria Math" panose="02040503050406030204" pitchFamily="18" charset="0"/>
                      </a:rPr>
                      <m:t>f</m:t>
                    </m:r>
                    <m:r>
                      <m:rPr>
                        <m:sty m:val="p"/>
                      </m:rPr>
                      <a:rPr lang="en-US" baseline="-25000" dirty="0">
                        <a:latin typeface="Cambria Math" panose="02040503050406030204" pitchFamily="18" charset="0"/>
                      </a:rPr>
                      <m:t>LSB</m:t>
                    </m:r>
                  </m:oMath>
                </a14:m>
                <a:r>
                  <a:rPr lang="en-US" b="1" dirty="0" smtClean="0"/>
                  <a:t>=</a:t>
                </a:r>
                <a:r>
                  <a:rPr lang="en-US" dirty="0"/>
                  <a:t> </a:t>
                </a:r>
                <a14:m>
                  <m:oMath xmlns:m="http://schemas.openxmlformats.org/officeDocument/2006/math">
                    <m:r>
                      <m:rPr>
                        <m:sty m:val="p"/>
                      </m:rPr>
                      <a:rPr lang="en-US" dirty="0">
                        <a:latin typeface="Cambria Math" panose="02040503050406030204" pitchFamily="18" charset="0"/>
                      </a:rPr>
                      <m:t>f</m:t>
                    </m:r>
                    <m:r>
                      <m:rPr>
                        <m:sty m:val="p"/>
                      </m:rPr>
                      <a:rPr lang="en-US" b="0" i="0" baseline="-25000" dirty="0" smtClean="0">
                        <a:latin typeface="Cambria Math" panose="02040503050406030204" pitchFamily="18" charset="0"/>
                      </a:rPr>
                      <m:t>c</m:t>
                    </m:r>
                  </m:oMath>
                </a14:m>
                <a:r>
                  <a:rPr lang="en-US" b="1" dirty="0" smtClean="0"/>
                  <a:t>-</a:t>
                </a:r>
                <a:r>
                  <a:rPr lang="en-US" dirty="0"/>
                  <a:t> </a:t>
                </a:r>
                <a14:m>
                  <m:oMath xmlns:m="http://schemas.openxmlformats.org/officeDocument/2006/math">
                    <m:r>
                      <m:rPr>
                        <m:sty m:val="p"/>
                      </m:rPr>
                      <a:rPr lang="en-US" dirty="0">
                        <a:latin typeface="Cambria Math" panose="02040503050406030204" pitchFamily="18" charset="0"/>
                      </a:rPr>
                      <m:t>f</m:t>
                    </m:r>
                    <m:r>
                      <m:rPr>
                        <m:sty m:val="p"/>
                      </m:rPr>
                      <a:rPr lang="en-US" b="0" i="0" baseline="-25000" dirty="0" smtClean="0">
                        <a:latin typeface="Cambria Math" panose="02040503050406030204" pitchFamily="18" charset="0"/>
                      </a:rPr>
                      <m:t>m</m:t>
                    </m:r>
                  </m:oMath>
                </a14:m>
                <a:r>
                  <a:rPr lang="en-US" b="1" dirty="0" smtClean="0"/>
                  <a:t>= 1000 Hz </a:t>
                </a:r>
                <a:r>
                  <a:rPr lang="en-US" dirty="0"/>
                  <a:t>;</a:t>
                </a:r>
                <a:r>
                  <a:rPr lang="en-US" dirty="0" smtClean="0"/>
                  <a:t>   </a:t>
                </a:r>
                <a14:m>
                  <m:oMath xmlns:m="http://schemas.openxmlformats.org/officeDocument/2006/math">
                    <m:r>
                      <m:rPr>
                        <m:sty m:val="p"/>
                      </m:rPr>
                      <a:rPr lang="en-US" dirty="0">
                        <a:latin typeface="Cambria Math" panose="02040503050406030204" pitchFamily="18" charset="0"/>
                      </a:rPr>
                      <m:t>f</m:t>
                    </m:r>
                    <m:r>
                      <m:rPr>
                        <m:sty m:val="p"/>
                      </m:rPr>
                      <a:rPr lang="en-US" b="0" i="0" baseline="-25000" dirty="0" smtClean="0">
                        <a:latin typeface="Cambria Math" panose="02040503050406030204" pitchFamily="18" charset="0"/>
                      </a:rPr>
                      <m:t>U</m:t>
                    </m:r>
                    <m:r>
                      <m:rPr>
                        <m:sty m:val="p"/>
                      </m:rPr>
                      <a:rPr lang="en-US" baseline="-25000" dirty="0">
                        <a:latin typeface="Cambria Math" panose="02040503050406030204" pitchFamily="18" charset="0"/>
                      </a:rPr>
                      <m:t>SB</m:t>
                    </m:r>
                  </m:oMath>
                </a14:m>
                <a:r>
                  <a:rPr lang="en-US" b="1" dirty="0"/>
                  <a:t>=</a:t>
                </a:r>
                <a:r>
                  <a:rPr lang="en-US" dirty="0"/>
                  <a:t> </a:t>
                </a:r>
                <a14:m>
                  <m:oMath xmlns:m="http://schemas.openxmlformats.org/officeDocument/2006/math">
                    <m:r>
                      <m:rPr>
                        <m:sty m:val="p"/>
                      </m:rPr>
                      <a:rPr lang="en-US" dirty="0">
                        <a:latin typeface="Cambria Math" panose="02040503050406030204" pitchFamily="18" charset="0"/>
                      </a:rPr>
                      <m:t>f</m:t>
                    </m:r>
                    <m:r>
                      <m:rPr>
                        <m:sty m:val="p"/>
                      </m:rPr>
                      <a:rPr lang="en-US" baseline="-25000" dirty="0">
                        <a:latin typeface="Cambria Math" panose="02040503050406030204" pitchFamily="18" charset="0"/>
                      </a:rPr>
                      <m:t>C</m:t>
                    </m:r>
                  </m:oMath>
                </a14:m>
                <a:r>
                  <a:rPr lang="en-US" b="1" dirty="0" smtClean="0"/>
                  <a:t>+</a:t>
                </a:r>
                <a:r>
                  <a:rPr lang="en-US" dirty="0"/>
                  <a:t> </a:t>
                </a:r>
                <a14:m>
                  <m:oMath xmlns:m="http://schemas.openxmlformats.org/officeDocument/2006/math">
                    <m:r>
                      <m:rPr>
                        <m:sty m:val="p"/>
                      </m:rPr>
                      <a:rPr lang="en-US" dirty="0">
                        <a:latin typeface="Cambria Math" panose="02040503050406030204" pitchFamily="18" charset="0"/>
                      </a:rPr>
                      <m:t>f</m:t>
                    </m:r>
                    <m:r>
                      <m:rPr>
                        <m:sty m:val="p"/>
                      </m:rPr>
                      <a:rPr lang="en-US" baseline="-25000" dirty="0">
                        <a:latin typeface="Cambria Math" panose="02040503050406030204" pitchFamily="18" charset="0"/>
                      </a:rPr>
                      <m:t>M</m:t>
                    </m:r>
                  </m:oMath>
                </a14:m>
                <a:r>
                  <a:rPr lang="en-US" b="1" dirty="0"/>
                  <a:t>= </a:t>
                </a:r>
                <a:r>
                  <a:rPr lang="en-US" b="1" dirty="0" smtClean="0"/>
                  <a:t>3000 Hz</a:t>
                </a:r>
              </a:p>
              <a:p>
                <a:pPr marL="0" lvl="1" indent="0">
                  <a:spcBef>
                    <a:spcPts val="1000"/>
                  </a:spcBef>
                  <a:buNone/>
                </a:pPr>
                <a14:m>
                  <m:oMath xmlns:m="http://schemas.openxmlformats.org/officeDocument/2006/math">
                    <m:r>
                      <m:rPr>
                        <m:sty m:val="p"/>
                      </m:rPr>
                      <a:rPr lang="en-US" altLang="en-US" sz="2800" dirty="0">
                        <a:latin typeface="Cambria Math"/>
                      </a:rPr>
                      <m:t>P</m:t>
                    </m:r>
                    <m:r>
                      <m:rPr>
                        <m:sty m:val="p"/>
                      </m:rPr>
                      <a:rPr lang="en-US" altLang="en-US" sz="2800" baseline="-25000" dirty="0">
                        <a:latin typeface="Cambria Math" panose="02040503050406030204" pitchFamily="18" charset="0"/>
                      </a:rPr>
                      <m:t>Total</m:t>
                    </m:r>
                  </m:oMath>
                </a14:m>
                <a:r>
                  <a:rPr lang="en-US" sz="2800" dirty="0"/>
                  <a:t>  = </a:t>
                </a:r>
                <a14:m>
                  <m:oMath xmlns:m="http://schemas.openxmlformats.org/officeDocument/2006/math">
                    <m:sSub>
                      <m:sSubPr>
                        <m:ctrlPr>
                          <a:rPr lang="en-US" altLang="en-US" sz="2800" i="1" dirty="0">
                            <a:latin typeface="Cambria Math" panose="02040503050406030204" pitchFamily="18" charset="0"/>
                          </a:rPr>
                        </m:ctrlPr>
                      </m:sSubPr>
                      <m:e>
                        <m:r>
                          <m:rPr>
                            <m:sty m:val="p"/>
                          </m:rPr>
                          <a:rPr lang="en-US" altLang="en-US" sz="2800" dirty="0">
                            <a:latin typeface="Cambria Math"/>
                          </a:rPr>
                          <m:t>P</m:t>
                        </m:r>
                      </m:e>
                      <m:sub>
                        <m:r>
                          <m:rPr>
                            <m:sty m:val="p"/>
                          </m:rPr>
                          <a:rPr lang="en-US" altLang="en-US" sz="2800" dirty="0">
                            <a:latin typeface="Cambria Math"/>
                          </a:rPr>
                          <m:t>C</m:t>
                        </m:r>
                        <m:r>
                          <m:rPr>
                            <m:sty m:val="p"/>
                          </m:rPr>
                          <a:rPr lang="en-US" altLang="en-US" sz="2800" dirty="0">
                            <a:latin typeface="Cambria Math" panose="02040503050406030204" pitchFamily="18" charset="0"/>
                          </a:rPr>
                          <m:t>arrier</m:t>
                        </m:r>
                      </m:sub>
                    </m:sSub>
                    <m:r>
                      <a:rPr lang="en-US" altLang="en-US" sz="2800" dirty="0">
                        <a:latin typeface="Cambria Math"/>
                      </a:rPr>
                      <m:t> </m:t>
                    </m:r>
                    <m:r>
                      <a:rPr lang="en-US" altLang="en-US" sz="2800" dirty="0">
                        <a:latin typeface="Cambria Math" panose="02040503050406030204" pitchFamily="18" charset="0"/>
                      </a:rPr>
                      <m:t>∗</m:t>
                    </m:r>
                    <m:d>
                      <m:dPr>
                        <m:begChr m:val="["/>
                        <m:endChr m:val="]"/>
                        <m:ctrlPr>
                          <a:rPr lang="en-US" sz="2800" i="1" dirty="0">
                            <a:latin typeface="Cambria Math" panose="02040503050406030204" pitchFamily="18" charset="0"/>
                          </a:rPr>
                        </m:ctrlPr>
                      </m:dPr>
                      <m:e>
                        <m:r>
                          <m:rPr>
                            <m:nor/>
                          </m:rPr>
                          <a:rPr lang="en-US" sz="2800" dirty="0"/>
                          <m:t>1+</m:t>
                        </m:r>
                        <m:r>
                          <a:rPr lang="en-US" sz="2800" dirty="0">
                            <a:latin typeface="Cambria Math" panose="02040503050406030204" pitchFamily="18" charset="0"/>
                          </a:rPr>
                          <m:t> </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rPr>
                                  <m:t>𝑚</m:t>
                                </m:r>
                              </m:e>
                              <m:sup>
                                <m:r>
                                  <a:rPr lang="en-US" sz="2800" i="1" dirty="0">
                                    <a:latin typeface="Cambria Math" panose="02040503050406030204" pitchFamily="18" charset="0"/>
                                  </a:rPr>
                                  <m:t>2</m:t>
                                </m:r>
                              </m:sup>
                            </m:sSup>
                          </m:num>
                          <m:den>
                            <m:r>
                              <a:rPr lang="en-US" sz="2800" i="1" dirty="0">
                                <a:latin typeface="Cambria Math" panose="02040503050406030204" pitchFamily="18" charset="0"/>
                              </a:rPr>
                              <m:t>2</m:t>
                            </m:r>
                          </m:den>
                        </m:f>
                        <m:r>
                          <m:rPr>
                            <m:nor/>
                          </m:rPr>
                          <a:rPr lang="en-US" sz="2800" dirty="0"/>
                          <m:t> </m:t>
                        </m:r>
                      </m:e>
                    </m:d>
                  </m:oMath>
                </a14:m>
                <a:r>
                  <a:rPr lang="en-US" sz="2800" dirty="0" smtClean="0"/>
                  <a:t> =  </a:t>
                </a:r>
                <a14:m>
                  <m:oMath xmlns:m="http://schemas.openxmlformats.org/officeDocument/2006/math">
                    <m:f>
                      <m:fPr>
                        <m:ctrlPr>
                          <a:rPr lang="en-US" alt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m:rPr>
                                <m:nor/>
                              </m:rPr>
                              <a:rPr lang="en-US" sz="2800" dirty="0"/>
                              <m:t>A</m:t>
                            </m:r>
                            <m:r>
                              <m:rPr>
                                <m:nor/>
                              </m:rPr>
                              <a:rPr lang="en-US" sz="2800" baseline="-25000" dirty="0"/>
                              <m:t>c</m:t>
                            </m:r>
                          </m:e>
                          <m:sup>
                            <m:r>
                              <a:rPr lang="en-US" sz="2800" i="1" dirty="0">
                                <a:latin typeface="Cambria Math" panose="02040503050406030204" pitchFamily="18" charset="0"/>
                              </a:rPr>
                              <m:t>2</m:t>
                            </m:r>
                          </m:sup>
                        </m:sSup>
                      </m:num>
                      <m:den>
                        <m:r>
                          <a:rPr lang="en-US" altLang="en-US" sz="2800" dirty="0">
                            <a:latin typeface="Cambria Math" panose="02040503050406030204" pitchFamily="18" charset="0"/>
                          </a:rPr>
                          <m:t>2</m:t>
                        </m:r>
                        <m:r>
                          <m:rPr>
                            <m:sty m:val="p"/>
                          </m:rPr>
                          <a:rPr lang="en-US" altLang="en-US" sz="2800" dirty="0">
                            <a:latin typeface="Cambria Math" panose="02040503050406030204" pitchFamily="18" charset="0"/>
                          </a:rPr>
                          <m:t>R</m:t>
                        </m:r>
                      </m:den>
                    </m:f>
                  </m:oMath>
                </a14:m>
                <a:r>
                  <a:rPr lang="en-US" sz="2800" dirty="0"/>
                  <a:t> </a:t>
                </a:r>
                <a14:m>
                  <m:oMath xmlns:m="http://schemas.openxmlformats.org/officeDocument/2006/math">
                    <m:d>
                      <m:dPr>
                        <m:begChr m:val="["/>
                        <m:endChr m:val="]"/>
                        <m:ctrlPr>
                          <a:rPr lang="en-US" sz="2800" i="1" dirty="0">
                            <a:latin typeface="Cambria Math" panose="02040503050406030204" pitchFamily="18" charset="0"/>
                          </a:rPr>
                        </m:ctrlPr>
                      </m:dPr>
                      <m:e>
                        <m:r>
                          <m:rPr>
                            <m:nor/>
                          </m:rPr>
                          <a:rPr lang="en-US" sz="2800" dirty="0"/>
                          <m:t>1+</m:t>
                        </m:r>
                        <m:r>
                          <a:rPr lang="en-US" sz="2800" dirty="0">
                            <a:latin typeface="Cambria Math" panose="02040503050406030204" pitchFamily="18" charset="0"/>
                          </a:rPr>
                          <m:t> </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rPr>
                                  <m:t>𝑚</m:t>
                                </m:r>
                              </m:e>
                              <m:sup>
                                <m:r>
                                  <a:rPr lang="en-US" sz="2800" i="1" dirty="0">
                                    <a:latin typeface="Cambria Math" panose="02040503050406030204" pitchFamily="18" charset="0"/>
                                  </a:rPr>
                                  <m:t>2</m:t>
                                </m:r>
                              </m:sup>
                            </m:sSup>
                          </m:num>
                          <m:den>
                            <m:r>
                              <a:rPr lang="en-US" sz="2800" i="1" dirty="0">
                                <a:latin typeface="Cambria Math" panose="02040503050406030204" pitchFamily="18" charset="0"/>
                              </a:rPr>
                              <m:t>2</m:t>
                            </m:r>
                          </m:den>
                        </m:f>
                        <m:r>
                          <m:rPr>
                            <m:nor/>
                          </m:rPr>
                          <a:rPr lang="en-US" sz="2800" dirty="0"/>
                          <m:t> </m:t>
                        </m:r>
                      </m:e>
                    </m:d>
                  </m:oMath>
                </a14:m>
                <a:r>
                  <a:rPr lang="en-US" sz="2800" dirty="0"/>
                  <a:t> </a:t>
                </a:r>
                <a:r>
                  <a:rPr lang="en-US" sz="2800" dirty="0" smtClean="0"/>
                  <a:t>= </a:t>
                </a:r>
                <a:r>
                  <a:rPr lang="en-US" sz="2800" b="1" dirty="0" smtClean="0"/>
                  <a:t>0.825watts</a:t>
                </a:r>
              </a:p>
              <a:p>
                <a:pPr marL="0" lvl="1" indent="0">
                  <a:spcBef>
                    <a:spcPts val="1000"/>
                  </a:spcBef>
                  <a:buNone/>
                </a:pPr>
                <a:r>
                  <a:rPr lang="en-US" sz="2800" dirty="0" smtClean="0"/>
                  <a:t>Bandwidth= 2</a:t>
                </a:r>
                <a14:m>
                  <m:oMath xmlns:m="http://schemas.openxmlformats.org/officeDocument/2006/math">
                    <m:r>
                      <m:rPr>
                        <m:sty m:val="p"/>
                      </m:rPr>
                      <a:rPr lang="en-US" sz="2800" dirty="0">
                        <a:latin typeface="Cambria Math" panose="02040503050406030204" pitchFamily="18" charset="0"/>
                      </a:rPr>
                      <m:t>f</m:t>
                    </m:r>
                    <m:r>
                      <m:rPr>
                        <m:sty m:val="p"/>
                      </m:rPr>
                      <a:rPr lang="en-US" sz="2800" baseline="-25000" dirty="0">
                        <a:latin typeface="Cambria Math" panose="02040503050406030204" pitchFamily="18" charset="0"/>
                      </a:rPr>
                      <m:t>m</m:t>
                    </m:r>
                  </m:oMath>
                </a14:m>
                <a:r>
                  <a:rPr lang="en-US" sz="2800" dirty="0" smtClean="0"/>
                  <a:t>= </a:t>
                </a:r>
                <a:r>
                  <a:rPr lang="en-US" sz="2800" b="1" dirty="0" smtClean="0"/>
                  <a:t>2kHz</a:t>
                </a:r>
                <a:endParaRPr lang="en-US" sz="2800" b="1" dirty="0"/>
              </a:p>
              <a:p>
                <a:pPr marL="0" indent="0">
                  <a:buNone/>
                </a:pPr>
                <a:endParaRPr lang="en-US" b="1" dirty="0"/>
              </a:p>
              <a:p>
                <a:pPr marL="0" indent="0">
                  <a:buNone/>
                </a:pPr>
                <a:endParaRPr lang="en-US" b="1" dirty="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22218"/>
                <a:ext cx="10515600" cy="5054745"/>
              </a:xfrm>
              <a:blipFill>
                <a:blip r:embed="rId2"/>
                <a:stretch>
                  <a:fillRect l="-1217" t="-1930" r="-1507" b="-3257"/>
                </a:stretch>
              </a:blipFill>
            </p:spPr>
            <p:txBody>
              <a:bodyPr/>
              <a:lstStyle/>
              <a:p>
                <a:r>
                  <a:rPr lang="en-US">
                    <a:noFill/>
                  </a:rPr>
                  <a:t> </a:t>
                </a:r>
              </a:p>
            </p:txBody>
          </p:sp>
        </mc:Fallback>
      </mc:AlternateContent>
    </p:spTree>
    <p:extLst>
      <p:ext uri="{BB962C8B-B14F-4D97-AF65-F5344CB8AC3E}">
        <p14:creationId xmlns:p14="http://schemas.microsoft.com/office/powerpoint/2010/main" val="161049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1"/>
            <a:ext cx="10515600" cy="6345383"/>
          </a:xfrm>
        </p:spPr>
        <p:txBody>
          <a:bodyPr/>
          <a:lstStyle/>
          <a:p>
            <a:pPr marL="0" indent="0">
              <a:buNone/>
            </a:pPr>
            <a:r>
              <a:rPr lang="en-US" dirty="0" smtClean="0"/>
              <a:t>Spectrum</a:t>
            </a:r>
          </a:p>
          <a:p>
            <a:pPr marL="0" indent="0">
              <a:buNone/>
            </a:pPr>
            <a:endParaRPr lang="en-US" dirty="0"/>
          </a:p>
        </p:txBody>
      </p:sp>
      <p:pic>
        <p:nvPicPr>
          <p:cNvPr id="4" name="Content Placeholder 10" descr="Description: Description: C:\Users\Admin\Desktop\spectrum.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593273" y="1524000"/>
            <a:ext cx="8368145" cy="4225636"/>
          </a:xfrm>
          <a:prstGeom prst="rect">
            <a:avLst/>
          </a:prstGeom>
          <a:noFill/>
          <a:ln>
            <a:noFill/>
          </a:ln>
        </p:spPr>
      </p:pic>
      <p:sp>
        <p:nvSpPr>
          <p:cNvPr id="6" name="TextBox 5"/>
          <p:cNvSpPr txBox="1"/>
          <p:nvPr/>
        </p:nvSpPr>
        <p:spPr>
          <a:xfrm flipH="1">
            <a:off x="5333304" y="1524000"/>
            <a:ext cx="1081350" cy="369332"/>
          </a:xfrm>
          <a:prstGeom prst="rect">
            <a:avLst/>
          </a:prstGeom>
          <a:noFill/>
        </p:spPr>
        <p:txBody>
          <a:bodyPr wrap="square" rtlCol="0">
            <a:spAutoFit/>
          </a:bodyPr>
          <a:lstStyle/>
          <a:p>
            <a:r>
              <a:rPr lang="en-US" b="1" dirty="0"/>
              <a:t>40 volts</a:t>
            </a:r>
          </a:p>
        </p:txBody>
      </p:sp>
      <p:sp>
        <p:nvSpPr>
          <p:cNvPr id="7" name="TextBox 6"/>
          <p:cNvSpPr txBox="1"/>
          <p:nvPr/>
        </p:nvSpPr>
        <p:spPr>
          <a:xfrm flipH="1">
            <a:off x="3670759" y="2854036"/>
            <a:ext cx="1081350" cy="369332"/>
          </a:xfrm>
          <a:prstGeom prst="rect">
            <a:avLst/>
          </a:prstGeom>
          <a:noFill/>
        </p:spPr>
        <p:txBody>
          <a:bodyPr wrap="square" rtlCol="0">
            <a:spAutoFit/>
          </a:bodyPr>
          <a:lstStyle/>
          <a:p>
            <a:r>
              <a:rPr lang="en-US" b="1" dirty="0" smtClean="0"/>
              <a:t>  5 </a:t>
            </a:r>
            <a:r>
              <a:rPr lang="en-US" b="1" dirty="0"/>
              <a:t>volts</a:t>
            </a:r>
          </a:p>
        </p:txBody>
      </p:sp>
      <p:sp>
        <p:nvSpPr>
          <p:cNvPr id="8" name="TextBox 7"/>
          <p:cNvSpPr txBox="1"/>
          <p:nvPr/>
        </p:nvSpPr>
        <p:spPr>
          <a:xfrm flipH="1">
            <a:off x="7037420" y="2881750"/>
            <a:ext cx="1081350" cy="369332"/>
          </a:xfrm>
          <a:prstGeom prst="rect">
            <a:avLst/>
          </a:prstGeom>
          <a:noFill/>
        </p:spPr>
        <p:txBody>
          <a:bodyPr wrap="square" rtlCol="0">
            <a:spAutoFit/>
          </a:bodyPr>
          <a:lstStyle/>
          <a:p>
            <a:r>
              <a:rPr lang="en-US" b="1" dirty="0" smtClean="0"/>
              <a:t>  5 </a:t>
            </a:r>
            <a:r>
              <a:rPr lang="en-US" b="1" dirty="0"/>
              <a:t>volts</a:t>
            </a:r>
          </a:p>
        </p:txBody>
      </p:sp>
      <p:sp>
        <p:nvSpPr>
          <p:cNvPr id="9" name="TextBox 8"/>
          <p:cNvSpPr txBox="1"/>
          <p:nvPr/>
        </p:nvSpPr>
        <p:spPr>
          <a:xfrm flipH="1">
            <a:off x="5374864" y="5555670"/>
            <a:ext cx="1081350" cy="369332"/>
          </a:xfrm>
          <a:prstGeom prst="rect">
            <a:avLst/>
          </a:prstGeom>
          <a:noFill/>
        </p:spPr>
        <p:txBody>
          <a:bodyPr wrap="square" rtlCol="0">
            <a:spAutoFit/>
          </a:bodyPr>
          <a:lstStyle/>
          <a:p>
            <a:r>
              <a:rPr lang="en-US" b="1" dirty="0" smtClean="0"/>
              <a:t>2 kHz</a:t>
            </a:r>
            <a:endParaRPr lang="en-US" b="1" dirty="0"/>
          </a:p>
        </p:txBody>
      </p:sp>
      <p:sp>
        <p:nvSpPr>
          <p:cNvPr id="10" name="TextBox 9"/>
          <p:cNvSpPr txBox="1"/>
          <p:nvPr/>
        </p:nvSpPr>
        <p:spPr>
          <a:xfrm flipH="1">
            <a:off x="3615341" y="5638795"/>
            <a:ext cx="1081350" cy="369332"/>
          </a:xfrm>
          <a:prstGeom prst="rect">
            <a:avLst/>
          </a:prstGeom>
          <a:noFill/>
        </p:spPr>
        <p:txBody>
          <a:bodyPr wrap="square" rtlCol="0">
            <a:spAutoFit/>
          </a:bodyPr>
          <a:lstStyle/>
          <a:p>
            <a:r>
              <a:rPr lang="en-US" b="1" dirty="0" smtClean="0"/>
              <a:t>   1 k Hz</a:t>
            </a:r>
            <a:endParaRPr lang="en-US" b="1" dirty="0"/>
          </a:p>
        </p:txBody>
      </p:sp>
      <p:sp>
        <p:nvSpPr>
          <p:cNvPr id="11" name="TextBox 10"/>
          <p:cNvSpPr txBox="1"/>
          <p:nvPr/>
        </p:nvSpPr>
        <p:spPr>
          <a:xfrm flipH="1">
            <a:off x="7051273" y="5583382"/>
            <a:ext cx="1081350" cy="369332"/>
          </a:xfrm>
          <a:prstGeom prst="rect">
            <a:avLst/>
          </a:prstGeom>
          <a:noFill/>
        </p:spPr>
        <p:txBody>
          <a:bodyPr wrap="square" rtlCol="0">
            <a:spAutoFit/>
          </a:bodyPr>
          <a:lstStyle/>
          <a:p>
            <a:r>
              <a:rPr lang="en-US" b="1" dirty="0" smtClean="0"/>
              <a:t>3 kHz</a:t>
            </a:r>
            <a:endParaRPr lang="en-US" b="1" dirty="0"/>
          </a:p>
        </p:txBody>
      </p:sp>
      <p:sp>
        <p:nvSpPr>
          <p:cNvPr id="14" name="Right Brace 13"/>
          <p:cNvSpPr/>
          <p:nvPr/>
        </p:nvSpPr>
        <p:spPr>
          <a:xfrm rot="5400000">
            <a:off x="5701144" y="4283244"/>
            <a:ext cx="484909" cy="3740729"/>
          </a:xfrm>
          <a:prstGeom prst="rightBrace">
            <a:avLst/>
          </a:prstGeom>
          <a:no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374864" y="6594764"/>
            <a:ext cx="1390517" cy="369332"/>
          </a:xfrm>
          <a:prstGeom prst="rect">
            <a:avLst/>
          </a:prstGeom>
          <a:noFill/>
        </p:spPr>
        <p:txBody>
          <a:bodyPr wrap="square" rtlCol="0">
            <a:spAutoFit/>
          </a:bodyPr>
          <a:lstStyle/>
          <a:p>
            <a:r>
              <a:rPr lang="en-US" b="1" dirty="0" smtClean="0"/>
              <a:t>BW= 2kHz</a:t>
            </a:r>
            <a:endParaRPr lang="en-US" b="1" dirty="0"/>
          </a:p>
        </p:txBody>
      </p:sp>
    </p:spTree>
    <p:extLst>
      <p:ext uri="{BB962C8B-B14F-4D97-AF65-F5344CB8AC3E}">
        <p14:creationId xmlns:p14="http://schemas.microsoft.com/office/powerpoint/2010/main" val="189243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4"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lstStyle/>
          <a:p>
            <a:r>
              <a:rPr lang="en-US" dirty="0"/>
              <a:t>What is Communication?</a:t>
            </a:r>
          </a:p>
          <a:p>
            <a:endParaRPr lang="en-US" dirty="0"/>
          </a:p>
          <a:p>
            <a:r>
              <a:rPr lang="en-US" dirty="0"/>
              <a:t>What are </a:t>
            </a:r>
            <a:r>
              <a:rPr lang="en-US" dirty="0" smtClean="0"/>
              <a:t>the </a:t>
            </a:r>
            <a:r>
              <a:rPr lang="en-US" smtClean="0"/>
              <a:t>different means </a:t>
            </a:r>
            <a:r>
              <a:rPr lang="en-US" dirty="0"/>
              <a:t>of Communication?</a:t>
            </a:r>
          </a:p>
          <a:p>
            <a:pPr marL="0" indent="0">
              <a:buNone/>
            </a:pPr>
            <a:endParaRPr lang="en-US" dirty="0"/>
          </a:p>
        </p:txBody>
      </p:sp>
    </p:spTree>
    <p:extLst>
      <p:ext uri="{BB962C8B-B14F-4D97-AF65-F5344CB8AC3E}">
        <p14:creationId xmlns:p14="http://schemas.microsoft.com/office/powerpoint/2010/main" val="99445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US" b="1" dirty="0"/>
              <a:t>Exercise </a:t>
            </a:r>
            <a:r>
              <a:rPr lang="en-US" b="1" dirty="0" smtClean="0"/>
              <a:t>02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46909"/>
                <a:ext cx="10515600" cy="4930054"/>
              </a:xfrm>
            </p:spPr>
            <p:txBody>
              <a:bodyPr>
                <a:normAutofit fontScale="92500" lnSpcReduction="10000"/>
              </a:bodyPr>
              <a:lstStyle/>
              <a:p>
                <a:pPr marL="0" indent="0">
                  <a:buNone/>
                </a:pPr>
                <a:r>
                  <a:rPr lang="en-US" dirty="0" smtClean="0"/>
                  <a:t>Certain AM transmitter radiates 10.125 kW of power when modulation index is 0.5.    If two more sine waves corresponding to 40% and 60% modulation is transmitted simultaneously, determine the total power</a:t>
                </a:r>
              </a:p>
              <a:p>
                <a:pPr marL="0" indent="0">
                  <a:buNone/>
                </a:pPr>
                <a:r>
                  <a:rPr lang="en-US" b="1" dirty="0" smtClean="0"/>
                  <a:t>Solution:</a:t>
                </a:r>
              </a:p>
              <a:p>
                <a:pPr marL="0" indent="0">
                  <a:buNone/>
                </a:pPr>
                <a:r>
                  <a:rPr lang="en-US" dirty="0" smtClean="0"/>
                  <a:t>When only one sine wave corresponding to 50% modulation is present,</a:t>
                </a:r>
              </a:p>
              <a:p>
                <a:pPr marL="0" indent="0">
                  <a:buNone/>
                </a:pPr>
                <a14:m>
                  <m:oMath xmlns:m="http://schemas.openxmlformats.org/officeDocument/2006/math">
                    <m:r>
                      <m:rPr>
                        <m:sty m:val="p"/>
                      </m:rPr>
                      <a:rPr lang="en-US" altLang="en-US" dirty="0">
                        <a:latin typeface="Cambria Math"/>
                      </a:rPr>
                      <m:t>P</m:t>
                    </m:r>
                    <m:r>
                      <m:rPr>
                        <m:sty m:val="p"/>
                      </m:rPr>
                      <a:rPr lang="en-US" altLang="en-US" baseline="-25000" dirty="0">
                        <a:latin typeface="Cambria Math" panose="02040503050406030204" pitchFamily="18" charset="0"/>
                      </a:rPr>
                      <m:t>T</m:t>
                    </m:r>
                  </m:oMath>
                </a14:m>
                <a:r>
                  <a:rPr lang="en-US" dirty="0"/>
                  <a:t>  = </a:t>
                </a: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a:rPr>
                          <m:t>P</m:t>
                        </m:r>
                      </m:e>
                      <m:sub>
                        <m:r>
                          <m:rPr>
                            <m:sty m:val="p"/>
                          </m:rPr>
                          <a:rPr lang="en-US" altLang="en-US" dirty="0">
                            <a:latin typeface="Cambria Math"/>
                          </a:rPr>
                          <m:t>C</m:t>
                        </m:r>
                      </m:sub>
                    </m:sSub>
                    <m:r>
                      <a:rPr lang="en-US" altLang="en-US" dirty="0">
                        <a:latin typeface="Cambria Math" panose="02040503050406030204" pitchFamily="18" charset="0"/>
                      </a:rPr>
                      <m:t>∗</m:t>
                    </m:r>
                    <m:d>
                      <m:dPr>
                        <m:begChr m:val="["/>
                        <m:endChr m:val="]"/>
                        <m:ctrlPr>
                          <a:rPr lang="en-US" i="1" dirty="0">
                            <a:latin typeface="Cambria Math" panose="02040503050406030204" pitchFamily="18" charset="0"/>
                          </a:rPr>
                        </m:ctrlPr>
                      </m:dPr>
                      <m:e>
                        <m:r>
                          <m:rPr>
                            <m:nor/>
                          </m:rPr>
                          <a:rPr lang="en-US" dirty="0"/>
                          <m:t>1</m:t>
                        </m:r>
                        <m:r>
                          <m:rPr>
                            <m:nor/>
                          </m:rPr>
                          <a:rPr lang="en-US" dirty="0"/>
                          <m:t>+</m:t>
                        </m:r>
                        <m:r>
                          <a:rPr lang="en-US" dirty="0">
                            <a:latin typeface="Cambria Math" panose="02040503050406030204" pitchFamily="18" charset="0"/>
                          </a:rPr>
                          <m:t> </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2</m:t>
                                </m:r>
                              </m:sup>
                            </m:sSup>
                          </m:num>
                          <m:den>
                            <m:r>
                              <a:rPr lang="en-US" i="1" dirty="0">
                                <a:latin typeface="Cambria Math" panose="02040503050406030204" pitchFamily="18" charset="0"/>
                              </a:rPr>
                              <m:t>2</m:t>
                            </m:r>
                          </m:den>
                        </m:f>
                        <m:r>
                          <m:rPr>
                            <m:nor/>
                          </m:rPr>
                          <a:rPr lang="en-US" dirty="0"/>
                          <m:t> </m:t>
                        </m:r>
                      </m:e>
                    </m:d>
                  </m:oMath>
                </a14:m>
                <a:r>
                  <a:rPr lang="en-US" dirty="0" smtClean="0"/>
                  <a:t>     </a:t>
                </a:r>
                <a:r>
                  <a:rPr lang="en-US" b="1" dirty="0" smtClean="0"/>
                  <a:t>→ </a:t>
                </a:r>
                <a14:m>
                  <m:oMath xmlns:m="http://schemas.openxmlformats.org/officeDocument/2006/math">
                    <m:r>
                      <a:rPr lang="en-US" b="0" i="1" smtClean="0">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125</m:t>
                    </m:r>
                    <m:r>
                      <a:rPr lang="en-US" b="0" i="1" smtClean="0">
                        <a:latin typeface="Cambria Math" panose="02040503050406030204" pitchFamily="18" charset="0"/>
                      </a:rPr>
                      <m:t>𝑘</m:t>
                    </m:r>
                  </m:oMath>
                </a14:m>
                <a:r>
                  <a:rPr lang="en-US" dirty="0" smtClean="0"/>
                  <a:t>  </a:t>
                </a:r>
                <a:r>
                  <a:rPr lang="en-US" dirty="0"/>
                  <a:t>= </a:t>
                </a: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a:rPr>
                          <m:t>P</m:t>
                        </m:r>
                      </m:e>
                      <m:sub>
                        <m:r>
                          <m:rPr>
                            <m:sty m:val="p"/>
                          </m:rPr>
                          <a:rPr lang="en-US" altLang="en-US" dirty="0">
                            <a:latin typeface="Cambria Math"/>
                          </a:rPr>
                          <m:t>C</m:t>
                        </m:r>
                      </m:sub>
                    </m:sSub>
                    <m:r>
                      <a:rPr lang="en-US" altLang="en-US" dirty="0">
                        <a:latin typeface="Cambria Math" panose="02040503050406030204" pitchFamily="18" charset="0"/>
                      </a:rPr>
                      <m:t>∗</m:t>
                    </m:r>
                    <m:d>
                      <m:dPr>
                        <m:begChr m:val="["/>
                        <m:endChr m:val="]"/>
                        <m:ctrlPr>
                          <a:rPr lang="en-US" i="1" dirty="0">
                            <a:latin typeface="Cambria Math" panose="02040503050406030204" pitchFamily="18" charset="0"/>
                          </a:rPr>
                        </m:ctrlPr>
                      </m:dPr>
                      <m:e>
                        <m:r>
                          <m:rPr>
                            <m:nor/>
                          </m:rPr>
                          <a:rPr lang="en-US" dirty="0"/>
                          <m:t>1</m:t>
                        </m:r>
                        <m:r>
                          <m:rPr>
                            <m:nor/>
                          </m:rPr>
                          <a:rPr lang="en-US" dirty="0"/>
                          <m:t>+</m:t>
                        </m:r>
                        <m:r>
                          <a:rPr lang="en-US" dirty="0">
                            <a:latin typeface="Cambria Math" panose="02040503050406030204" pitchFamily="18" charset="0"/>
                          </a:rPr>
                          <m:t> </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5</m:t>
                                </m:r>
                              </m:e>
                              <m:sup>
                                <m:r>
                                  <a:rPr lang="en-US" i="1" dirty="0">
                                    <a:latin typeface="Cambria Math" panose="02040503050406030204" pitchFamily="18" charset="0"/>
                                  </a:rPr>
                                  <m:t>2</m:t>
                                </m:r>
                              </m:sup>
                            </m:sSup>
                          </m:num>
                          <m:den>
                            <m:r>
                              <a:rPr lang="en-US" i="1" dirty="0">
                                <a:latin typeface="Cambria Math" panose="02040503050406030204" pitchFamily="18" charset="0"/>
                              </a:rPr>
                              <m:t>2</m:t>
                            </m:r>
                          </m:den>
                        </m:f>
                        <m:r>
                          <m:rPr>
                            <m:nor/>
                          </m:rPr>
                          <a:rPr lang="en-US" dirty="0"/>
                          <m:t> </m:t>
                        </m:r>
                      </m:e>
                    </m:d>
                  </m:oMath>
                </a14:m>
                <a:r>
                  <a:rPr lang="en-US" b="1" dirty="0"/>
                  <a:t> →</a:t>
                </a:r>
                <a:r>
                  <a:rPr lang="en-US" b="1" dirty="0" smtClean="0"/>
                  <a:t>   </a:t>
                </a: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a:rPr>
                          <m:t>P</m:t>
                        </m:r>
                      </m:e>
                      <m:sub>
                        <m:r>
                          <m:rPr>
                            <m:sty m:val="p"/>
                          </m:rPr>
                          <a:rPr lang="en-US" altLang="en-US" dirty="0">
                            <a:latin typeface="Cambria Math"/>
                          </a:rPr>
                          <m:t>C</m:t>
                        </m:r>
                      </m:sub>
                    </m:sSub>
                  </m:oMath>
                </a14:m>
                <a:r>
                  <a:rPr lang="en-US" b="1" dirty="0" smtClean="0"/>
                  <a:t> = 9kW</a:t>
                </a:r>
              </a:p>
              <a:p>
                <a:pPr marL="0" indent="0">
                  <a:buNone/>
                </a:pPr>
                <a:r>
                  <a:rPr lang="en-US" dirty="0"/>
                  <a:t>When </a:t>
                </a:r>
                <a:r>
                  <a:rPr lang="en-US" dirty="0" smtClean="0"/>
                  <a:t>2 more </a:t>
                </a:r>
                <a:r>
                  <a:rPr lang="en-US" dirty="0"/>
                  <a:t>sine </a:t>
                </a:r>
                <a:r>
                  <a:rPr lang="en-US" dirty="0" smtClean="0"/>
                  <a:t>waves </a:t>
                </a:r>
                <a:r>
                  <a:rPr lang="en-US" dirty="0"/>
                  <a:t>corresponding </a:t>
                </a:r>
                <a:r>
                  <a:rPr lang="en-US" i="1" dirty="0" smtClean="0"/>
                  <a:t>m</a:t>
                </a:r>
                <a:r>
                  <a:rPr lang="en-US" dirty="0" smtClean="0"/>
                  <a:t>=0.4 and </a:t>
                </a:r>
                <a:r>
                  <a:rPr lang="en-US" i="1" dirty="0" smtClean="0"/>
                  <a:t>m</a:t>
                </a:r>
                <a:r>
                  <a:rPr lang="en-US" dirty="0" smtClean="0"/>
                  <a:t>=0.6 are </a:t>
                </a:r>
                <a:r>
                  <a:rPr lang="en-US" dirty="0"/>
                  <a:t>present</a:t>
                </a:r>
                <a:r>
                  <a:rPr lang="en-US" dirty="0" smtClean="0"/>
                  <a:t>,</a:t>
                </a:r>
              </a:p>
              <a:p>
                <a:pPr marL="0" indent="0">
                  <a:buNone/>
                </a:pPr>
                <a:r>
                  <a:rPr lang="en-US" dirty="0" smtClean="0"/>
                  <a:t>Overall modulation index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m:t>
                        </m:r>
                      </m:sub>
                    </m:sSub>
                  </m:oMath>
                </a14:m>
                <a:r>
                  <a:rPr lang="en-US" dirty="0"/>
                  <a:t>=</a:t>
                </a:r>
                <a14:m>
                  <m:oMath xmlns:m="http://schemas.openxmlformats.org/officeDocument/2006/math">
                    <m:rad>
                      <m:radPr>
                        <m:degHide m:val="on"/>
                        <m:ctrlPr>
                          <a:rPr lang="en-US" i="1" dirty="0">
                            <a:latin typeface="Cambria Math" panose="02040503050406030204" pitchFamily="18" charset="0"/>
                          </a:rPr>
                        </m:ctrlPr>
                      </m:radPr>
                      <m:deg/>
                      <m:e>
                        <m:sSup>
                          <m:sSupPr>
                            <m:ctrlPr>
                              <a:rPr lang="en-US" i="1">
                                <a:latin typeface="Cambria Math" panose="02040503050406030204" pitchFamily="18" charset="0"/>
                              </a:rPr>
                            </m:ctrlPr>
                          </m:sSupPr>
                          <m:e>
                            <m:r>
                              <a:rPr lang="en-US" i="1" dirty="0">
                                <a:latin typeface="Cambria Math" panose="02040503050406030204" pitchFamily="18" charset="0"/>
                              </a:rPr>
                              <m:t>𝑚</m:t>
                            </m:r>
                            <m:r>
                              <a:rPr lang="en-US" i="1" baseline="-25000" dirty="0">
                                <a:latin typeface="Cambria Math" panose="02040503050406030204" pitchFamily="18" charset="0"/>
                              </a:rPr>
                              <m:t>1</m:t>
                            </m:r>
                          </m:e>
                          <m:sup>
                            <m:r>
                              <a:rPr lang="en-US" i="1">
                                <a:latin typeface="Cambria Math" panose="02040503050406030204" pitchFamily="18" charset="0"/>
                              </a:rPr>
                              <m:t>2</m:t>
                            </m:r>
                          </m:sup>
                        </m:sSup>
                        <m:r>
                          <m:rPr>
                            <m:nor/>
                          </m:rPr>
                          <a:rPr lang="en-US" dirty="0"/>
                          <m:t>+ </m:t>
                        </m:r>
                        <m:sSup>
                          <m:sSupPr>
                            <m:ctrlPr>
                              <a:rPr lang="en-US" i="1">
                                <a:latin typeface="Cambria Math" panose="02040503050406030204" pitchFamily="18" charset="0"/>
                              </a:rPr>
                            </m:ctrlPr>
                          </m:sSupPr>
                          <m:e>
                            <m:r>
                              <a:rPr lang="en-US" i="1" dirty="0">
                                <a:latin typeface="Cambria Math" panose="02040503050406030204" pitchFamily="18" charset="0"/>
                              </a:rPr>
                              <m:t>𝑚</m:t>
                            </m:r>
                            <m:r>
                              <a:rPr lang="en-US" i="1" baseline="-25000" dirty="0">
                                <a:latin typeface="Cambria Math" panose="02040503050406030204" pitchFamily="18" charset="0"/>
                              </a:rPr>
                              <m:t>2</m:t>
                            </m:r>
                          </m:e>
                          <m:sup>
                            <m:r>
                              <a:rPr lang="en-US" i="1">
                                <a:latin typeface="Cambria Math" panose="02040503050406030204" pitchFamily="18" charset="0"/>
                              </a:rPr>
                              <m:t>2</m:t>
                            </m:r>
                          </m:sup>
                        </m:sSup>
                        <m:r>
                          <m:rPr>
                            <m:nor/>
                          </m:rPr>
                          <a:rPr lang="en-US" dirty="0"/>
                          <m:t>+</m:t>
                        </m:r>
                        <m:r>
                          <m:rPr>
                            <m:nor/>
                          </m:rPr>
                          <a:rPr lang="en-US" dirty="0"/>
                          <m:t>……</m:t>
                        </m:r>
                        <m:r>
                          <m:rPr>
                            <m:nor/>
                          </m:rPr>
                          <a:rPr lang="en-US" dirty="0"/>
                          <m:t>.+</m:t>
                        </m:r>
                        <m:sSup>
                          <m:sSupPr>
                            <m:ctrlPr>
                              <a:rPr lang="en-US" i="1">
                                <a:latin typeface="Cambria Math" panose="02040503050406030204" pitchFamily="18" charset="0"/>
                              </a:rPr>
                            </m:ctrlPr>
                          </m:sSupPr>
                          <m:e>
                            <m:r>
                              <a:rPr lang="en-US" i="1" dirty="0">
                                <a:latin typeface="Cambria Math" panose="02040503050406030204" pitchFamily="18" charset="0"/>
                              </a:rPr>
                              <m:t>𝑚</m:t>
                            </m:r>
                            <m:r>
                              <a:rPr lang="en-US" i="1" baseline="-25000" dirty="0">
                                <a:latin typeface="Cambria Math" panose="02040503050406030204" pitchFamily="18" charset="0"/>
                              </a:rPr>
                              <m:t>𝑛</m:t>
                            </m:r>
                          </m:e>
                          <m:sup>
                            <m:r>
                              <a:rPr lang="en-US" i="1">
                                <a:latin typeface="Cambria Math" panose="02040503050406030204" pitchFamily="18" charset="0"/>
                              </a:rPr>
                              <m:t>2</m:t>
                            </m:r>
                          </m:sup>
                        </m:sSup>
                      </m:e>
                    </m:rad>
                  </m:oMath>
                </a14:m>
                <a:r>
                  <a:rPr lang="en-US" dirty="0" smtClean="0"/>
                  <a:t> = </a:t>
                </a:r>
                <a:r>
                  <a:rPr lang="en-US" b="1" dirty="0" smtClean="0"/>
                  <a:t>0.87</a:t>
                </a:r>
              </a:p>
              <a:p>
                <a:pPr marL="0" indent="0">
                  <a:buNone/>
                </a:pPr>
                <a:endParaRPr lang="en-US" b="1" dirty="0" smtClean="0"/>
              </a:p>
              <a:p>
                <a:pPr marL="0" indent="0">
                  <a:buNone/>
                </a:pP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a:rPr>
                          <m:t>P</m:t>
                        </m:r>
                        <m:r>
                          <m:rPr>
                            <m:sty m:val="p"/>
                          </m:rPr>
                          <a:rPr lang="en-US" altLang="en-US" baseline="-25000" dirty="0">
                            <a:latin typeface="Cambria Math" panose="02040503050406030204" pitchFamily="18" charset="0"/>
                          </a:rPr>
                          <m:t>T</m:t>
                        </m:r>
                        <m:r>
                          <m:rPr>
                            <m:nor/>
                          </m:rPr>
                          <a:rPr lang="en-US" dirty="0"/>
                          <m:t>  =</m:t>
                        </m:r>
                        <m:r>
                          <a:rPr lang="en-US" dirty="0">
                            <a:latin typeface="Cambria Math" panose="02040503050406030204" pitchFamily="18" charset="0"/>
                          </a:rPr>
                          <m:t> </m:t>
                        </m:r>
                        <m:r>
                          <m:rPr>
                            <m:sty m:val="p"/>
                          </m:rPr>
                          <a:rPr lang="en-US" altLang="en-US" dirty="0">
                            <a:latin typeface="Cambria Math"/>
                          </a:rPr>
                          <m:t>P</m:t>
                        </m:r>
                      </m:e>
                      <m:sub>
                        <m:r>
                          <m:rPr>
                            <m:sty m:val="p"/>
                          </m:rPr>
                          <a:rPr lang="en-US" altLang="en-US" dirty="0">
                            <a:latin typeface="Cambria Math"/>
                          </a:rPr>
                          <m:t>C</m:t>
                        </m:r>
                      </m:sub>
                    </m:sSub>
                    <m:r>
                      <a:rPr lang="en-US" altLang="en-US" dirty="0">
                        <a:latin typeface="Cambria Math"/>
                      </a:rPr>
                      <m:t> </m:t>
                    </m:r>
                    <m:r>
                      <a:rPr lang="en-US" altLang="en-US" dirty="0">
                        <a:latin typeface="Cambria Math" panose="02040503050406030204" pitchFamily="18" charset="0"/>
                      </a:rPr>
                      <m:t>∗</m:t>
                    </m:r>
                    <m:d>
                      <m:dPr>
                        <m:begChr m:val="["/>
                        <m:endChr m:val="]"/>
                        <m:ctrlPr>
                          <a:rPr lang="en-US" i="1" dirty="0">
                            <a:latin typeface="Cambria Math" panose="02040503050406030204" pitchFamily="18" charset="0"/>
                          </a:rPr>
                        </m:ctrlPr>
                      </m:dPr>
                      <m:e>
                        <m:r>
                          <m:rPr>
                            <m:nor/>
                          </m:rPr>
                          <a:rPr lang="en-US" dirty="0"/>
                          <m:t>1</m:t>
                        </m:r>
                        <m:r>
                          <m:rPr>
                            <m:nor/>
                          </m:rPr>
                          <a:rPr lang="en-US" dirty="0"/>
                          <m:t>+</m:t>
                        </m:r>
                        <m:r>
                          <a:rPr lang="en-US" dirty="0">
                            <a:latin typeface="Cambria Math" panose="02040503050406030204" pitchFamily="18" charset="0"/>
                          </a:rPr>
                          <m:t> </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m:t>
                                    </m:r>
                                  </m:sub>
                                </m:sSub>
                              </m:e>
                              <m:sup>
                                <m:r>
                                  <a:rPr lang="en-US" i="1" dirty="0">
                                    <a:latin typeface="Cambria Math" panose="02040503050406030204" pitchFamily="18" charset="0"/>
                                  </a:rPr>
                                  <m:t>2</m:t>
                                </m:r>
                              </m:sup>
                            </m:sSup>
                          </m:num>
                          <m:den>
                            <m:r>
                              <a:rPr lang="en-US" i="1" dirty="0">
                                <a:latin typeface="Cambria Math" panose="02040503050406030204" pitchFamily="18" charset="0"/>
                              </a:rPr>
                              <m:t>2</m:t>
                            </m:r>
                          </m:den>
                        </m:f>
                        <m:r>
                          <m:rPr>
                            <m:nor/>
                          </m:rPr>
                          <a:rPr lang="en-US" dirty="0"/>
                          <m:t> </m:t>
                        </m:r>
                      </m:e>
                    </m:d>
                  </m:oMath>
                </a14:m>
                <a:r>
                  <a:rPr lang="en-US" dirty="0" smtClean="0"/>
                  <a:t>= </a:t>
                </a:r>
                <a:r>
                  <a:rPr lang="en-US" b="1" dirty="0" smtClean="0"/>
                  <a:t>12.461kW</a:t>
                </a:r>
                <a:endParaRPr lang="en-US" b="1" dirty="0"/>
              </a:p>
              <a:p>
                <a:pPr marL="0" indent="0">
                  <a:buNone/>
                </a:pPr>
                <a:endParaRPr lang="en-US" b="1" dirty="0" smtClean="0"/>
              </a:p>
              <a:p>
                <a:pPr marL="0" indent="0">
                  <a:buNone/>
                </a:pPr>
                <a:endParaRPr lang="en-US" b="1" dirty="0"/>
              </a:p>
              <a:p>
                <a:pPr marL="0" indent="0">
                  <a:buNone/>
                </a:pPr>
                <a:endParaRPr lang="en-US" dirty="0"/>
              </a:p>
              <a:p>
                <a:pPr marL="0" indent="0">
                  <a:buNone/>
                </a:pPr>
                <a:endParaRPr lang="en-US" b="1" dirty="0" smtClean="0"/>
              </a:p>
              <a:p>
                <a:pPr marL="0" indent="0">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46909"/>
                <a:ext cx="10515600" cy="4930054"/>
              </a:xfrm>
              <a:blipFill>
                <a:blip r:embed="rId2"/>
                <a:stretch>
                  <a:fillRect l="-1043" t="-2599" r="-1333"/>
                </a:stretch>
              </a:blipFill>
            </p:spPr>
            <p:txBody>
              <a:bodyPr/>
              <a:lstStyle/>
              <a:p>
                <a:r>
                  <a:rPr lang="en-US">
                    <a:noFill/>
                  </a:rPr>
                  <a:t> </a:t>
                </a:r>
              </a:p>
            </p:txBody>
          </p:sp>
        </mc:Fallback>
      </mc:AlternateContent>
    </p:spTree>
    <p:extLst>
      <p:ext uri="{BB962C8B-B14F-4D97-AF65-F5344CB8AC3E}">
        <p14:creationId xmlns:p14="http://schemas.microsoft.com/office/powerpoint/2010/main" val="81572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b="1" dirty="0"/>
              <a:t>Exercise </a:t>
            </a:r>
            <a:r>
              <a:rPr lang="en-US" b="1" dirty="0" smtClean="0"/>
              <a:t>03</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94510"/>
                <a:ext cx="10515600" cy="5082453"/>
              </a:xfrm>
            </p:spPr>
            <p:txBody>
              <a:bodyPr/>
              <a:lstStyle/>
              <a:p>
                <a:pPr marL="0" indent="0">
                  <a:buNone/>
                </a:pPr>
                <a:r>
                  <a:rPr lang="en-US" altLang="en-US" dirty="0" smtClean="0"/>
                  <a:t>The antenna current of an AM transmitter is 8A when only carrier is transmitted, but  increases to 8.93A when carrier is modulated by a single sine wave. Find the percentage modulation. Determine the antenna current when the depth of modulation changes to </a:t>
                </a:r>
                <a:r>
                  <a:rPr lang="en-US" altLang="en-US" dirty="0" smtClean="0"/>
                  <a:t>0.8</a:t>
                </a:r>
                <a:endParaRPr lang="en-US" altLang="en-US" dirty="0" smtClean="0"/>
              </a:p>
              <a:p>
                <a:pPr marL="0" indent="0">
                  <a:buNone/>
                </a:pPr>
                <a:r>
                  <a:rPr lang="en-US" b="1" dirty="0" smtClean="0"/>
                  <a:t>Solution:</a:t>
                </a:r>
              </a:p>
              <a:p>
                <a:pPr marL="0" indent="0">
                  <a:buNone/>
                </a:pPr>
                <a14:m>
                  <m:oMath xmlns:m="http://schemas.openxmlformats.org/officeDocument/2006/math">
                    <m:r>
                      <m:rPr>
                        <m:sty m:val="p"/>
                      </m:rPr>
                      <a:rPr lang="en-US" altLang="en-US" dirty="0">
                        <a:latin typeface="Cambria Math" panose="02040503050406030204" pitchFamily="18" charset="0"/>
                      </a:rPr>
                      <m:t>I</m:t>
                    </m:r>
                    <m:r>
                      <m:rPr>
                        <m:sty m:val="p"/>
                      </m:rPr>
                      <a:rPr lang="en-US" altLang="en-US" baseline="-25000" dirty="0">
                        <a:latin typeface="Cambria Math" panose="02040503050406030204" pitchFamily="18" charset="0"/>
                      </a:rPr>
                      <m:t>Total</m:t>
                    </m:r>
                  </m:oMath>
                </a14:m>
                <a:r>
                  <a:rPr lang="en-US" dirty="0"/>
                  <a:t>  = </a:t>
                </a: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panose="02040503050406030204" pitchFamily="18" charset="0"/>
                          </a:rPr>
                          <m:t>I</m:t>
                        </m:r>
                      </m:e>
                      <m:sub>
                        <m:r>
                          <m:rPr>
                            <m:sty m:val="p"/>
                          </m:rPr>
                          <a:rPr lang="en-US" altLang="en-US" dirty="0">
                            <a:latin typeface="Cambria Math"/>
                          </a:rPr>
                          <m:t>C</m:t>
                        </m:r>
                        <m:r>
                          <m:rPr>
                            <m:sty m:val="p"/>
                          </m:rPr>
                          <a:rPr lang="en-US" altLang="en-US" dirty="0">
                            <a:latin typeface="Cambria Math" panose="02040503050406030204" pitchFamily="18" charset="0"/>
                          </a:rPr>
                          <m:t>arrier</m:t>
                        </m:r>
                      </m:sub>
                    </m:sSub>
                    <m:r>
                      <a:rPr lang="en-US" altLang="en-US" dirty="0">
                        <a:latin typeface="Cambria Math"/>
                      </a:rPr>
                      <m:t> </m:t>
                    </m:r>
                    <m:r>
                      <a:rPr lang="en-US" altLang="en-US" dirty="0">
                        <a:latin typeface="Cambria Math" panose="02040503050406030204" pitchFamily="18" charset="0"/>
                      </a:rPr>
                      <m:t>∗</m:t>
                    </m:r>
                  </m:oMath>
                </a14:m>
                <a:r>
                  <a:rPr lang="en-US" dirty="0"/>
                  <a:t> </a:t>
                </a:r>
                <a14:m>
                  <m:oMath xmlns:m="http://schemas.openxmlformats.org/officeDocument/2006/math">
                    <m:rad>
                      <m:radPr>
                        <m:degHide m:val="on"/>
                        <m:ctrlPr>
                          <a:rPr lang="en-US" i="1" dirty="0">
                            <a:latin typeface="Cambria Math" panose="02040503050406030204" pitchFamily="18" charset="0"/>
                          </a:rPr>
                        </m:ctrlPr>
                      </m:radPr>
                      <m:deg/>
                      <m:e>
                        <m:d>
                          <m:dPr>
                            <m:begChr m:val="["/>
                            <m:endChr m:val="]"/>
                            <m:ctrlPr>
                              <a:rPr lang="en-US" i="1" dirty="0">
                                <a:latin typeface="Cambria Math" panose="02040503050406030204" pitchFamily="18" charset="0"/>
                              </a:rPr>
                            </m:ctrlPr>
                          </m:dPr>
                          <m:e>
                            <m:r>
                              <m:rPr>
                                <m:nor/>
                              </m:rPr>
                              <a:rPr lang="en-US" dirty="0"/>
                              <m:t>1+</m:t>
                            </m:r>
                            <m:r>
                              <a:rPr lang="en-US" dirty="0">
                                <a:latin typeface="Cambria Math" panose="02040503050406030204" pitchFamily="18" charset="0"/>
                              </a:rPr>
                              <m:t> </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2</m:t>
                                    </m:r>
                                  </m:sup>
                                </m:sSup>
                              </m:num>
                              <m:den>
                                <m:r>
                                  <a:rPr lang="en-US" i="1" dirty="0">
                                    <a:latin typeface="Cambria Math" panose="02040503050406030204" pitchFamily="18" charset="0"/>
                                  </a:rPr>
                                  <m:t>2</m:t>
                                </m:r>
                              </m:den>
                            </m:f>
                            <m:r>
                              <m:rPr>
                                <m:nor/>
                              </m:rPr>
                              <a:rPr lang="en-US" dirty="0"/>
                              <m:t> </m:t>
                            </m:r>
                          </m:e>
                        </m:d>
                      </m:e>
                    </m:rad>
                  </m:oMath>
                </a14:m>
                <a:r>
                  <a:rPr lang="en-US" dirty="0" smtClean="0"/>
                  <a:t> </a:t>
                </a:r>
                <a:r>
                  <a:rPr lang="en-US" b="1" dirty="0" smtClean="0"/>
                  <a:t>→ </a:t>
                </a:r>
                <a:r>
                  <a:rPr lang="en-US" i="1" dirty="0" smtClean="0"/>
                  <a:t>m= 70.1% </a:t>
                </a:r>
              </a:p>
              <a:p>
                <a:pPr marL="0" indent="0">
                  <a:buNone/>
                </a:pPr>
                <a:r>
                  <a:rPr lang="en-US" dirty="0" smtClean="0"/>
                  <a:t>When </a:t>
                </a:r>
                <a:r>
                  <a:rPr lang="en-US" i="1" dirty="0" smtClean="0"/>
                  <a:t>m</a:t>
                </a:r>
                <a:r>
                  <a:rPr lang="en-US" dirty="0" smtClean="0"/>
                  <a:t>=0.8,</a:t>
                </a:r>
              </a:p>
              <a:p>
                <a:pPr marL="0" indent="0">
                  <a:buNone/>
                </a:pPr>
                <a14:m>
                  <m:oMath xmlns:m="http://schemas.openxmlformats.org/officeDocument/2006/math">
                    <m:r>
                      <m:rPr>
                        <m:sty m:val="p"/>
                      </m:rPr>
                      <a:rPr lang="en-US" altLang="en-US" dirty="0">
                        <a:latin typeface="Cambria Math" panose="02040503050406030204" pitchFamily="18" charset="0"/>
                      </a:rPr>
                      <m:t>I</m:t>
                    </m:r>
                    <m:r>
                      <m:rPr>
                        <m:sty m:val="p"/>
                      </m:rPr>
                      <a:rPr lang="en-US" altLang="en-US" baseline="-25000" dirty="0">
                        <a:latin typeface="Cambria Math" panose="02040503050406030204" pitchFamily="18" charset="0"/>
                      </a:rPr>
                      <m:t>Total</m:t>
                    </m:r>
                  </m:oMath>
                </a14:m>
                <a:r>
                  <a:rPr lang="en-US" dirty="0"/>
                  <a:t>  = </a:t>
                </a:r>
                <a:r>
                  <a:rPr lang="en-US" dirty="0" smtClean="0"/>
                  <a:t>8 </a:t>
                </a:r>
                <a14:m>
                  <m:oMath xmlns:m="http://schemas.openxmlformats.org/officeDocument/2006/math">
                    <m:r>
                      <a:rPr lang="en-US" altLang="en-US" dirty="0">
                        <a:latin typeface="Cambria Math" panose="02040503050406030204" pitchFamily="18" charset="0"/>
                      </a:rPr>
                      <m:t>∗</m:t>
                    </m:r>
                  </m:oMath>
                </a14:m>
                <a:r>
                  <a:rPr lang="en-US" dirty="0"/>
                  <a:t> </a:t>
                </a:r>
                <a14:m>
                  <m:oMath xmlns:m="http://schemas.openxmlformats.org/officeDocument/2006/math">
                    <m:rad>
                      <m:radPr>
                        <m:degHide m:val="on"/>
                        <m:ctrlPr>
                          <a:rPr lang="en-US" i="1" dirty="0">
                            <a:latin typeface="Cambria Math" panose="02040503050406030204" pitchFamily="18" charset="0"/>
                          </a:rPr>
                        </m:ctrlPr>
                      </m:radPr>
                      <m:deg/>
                      <m:e>
                        <m:d>
                          <m:dPr>
                            <m:begChr m:val="["/>
                            <m:endChr m:val="]"/>
                            <m:ctrlPr>
                              <a:rPr lang="en-US" i="1" dirty="0">
                                <a:latin typeface="Cambria Math" panose="02040503050406030204" pitchFamily="18" charset="0"/>
                              </a:rPr>
                            </m:ctrlPr>
                          </m:dPr>
                          <m:e>
                            <m:r>
                              <m:rPr>
                                <m:nor/>
                              </m:rPr>
                              <a:rPr lang="en-US" dirty="0"/>
                              <m:t>1+</m:t>
                            </m:r>
                            <m:r>
                              <a:rPr lang="en-US" dirty="0">
                                <a:latin typeface="Cambria Math" panose="02040503050406030204" pitchFamily="18" charset="0"/>
                              </a:rPr>
                              <m:t> </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b="0" i="1" dirty="0" smtClean="0">
                                        <a:latin typeface="Cambria Math" panose="02040503050406030204" pitchFamily="18" charset="0"/>
                                      </a:rPr>
                                      <m:t>0.8</m:t>
                                    </m:r>
                                  </m:e>
                                  <m:sup>
                                    <m:r>
                                      <a:rPr lang="en-US" i="1" dirty="0">
                                        <a:latin typeface="Cambria Math" panose="02040503050406030204" pitchFamily="18" charset="0"/>
                                      </a:rPr>
                                      <m:t>2</m:t>
                                    </m:r>
                                  </m:sup>
                                </m:sSup>
                              </m:num>
                              <m:den>
                                <m:r>
                                  <a:rPr lang="en-US" i="1" dirty="0">
                                    <a:latin typeface="Cambria Math" panose="02040503050406030204" pitchFamily="18" charset="0"/>
                                  </a:rPr>
                                  <m:t>2</m:t>
                                </m:r>
                              </m:den>
                            </m:f>
                            <m:r>
                              <m:rPr>
                                <m:nor/>
                              </m:rPr>
                              <a:rPr lang="en-US" dirty="0"/>
                              <m:t> </m:t>
                            </m:r>
                          </m:e>
                        </m:d>
                      </m:e>
                    </m:rad>
                  </m:oMath>
                </a14:m>
                <a:r>
                  <a:rPr lang="en-US" dirty="0" smtClean="0"/>
                  <a:t> = 9.19 amp</a:t>
                </a:r>
              </a:p>
              <a:p>
                <a:pPr marL="0" indent="0">
                  <a:buNone/>
                </a:pPr>
                <a:endParaRPr lang="en-US" dirty="0" smtClean="0"/>
              </a:p>
              <a:p>
                <a:pPr marL="0" indent="0">
                  <a:buNone/>
                </a:pPr>
                <a:endParaRPr lang="en-US" dirty="0"/>
              </a:p>
              <a:p>
                <a:pPr marL="0" indent="0">
                  <a:buNone/>
                </a:pPr>
                <a:endParaRPr lang="en-US" b="1" dirty="0" smtClean="0"/>
              </a:p>
              <a:p>
                <a:pPr marL="0" indent="0">
                  <a:buNone/>
                </a:pPr>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94510"/>
                <a:ext cx="10515600" cy="5082453"/>
              </a:xfrm>
              <a:blipFill>
                <a:blip r:embed="rId2"/>
                <a:stretch>
                  <a:fillRect l="-1217" t="-2041"/>
                </a:stretch>
              </a:blipFill>
            </p:spPr>
            <p:txBody>
              <a:bodyPr/>
              <a:lstStyle/>
              <a:p>
                <a:r>
                  <a:rPr lang="en-IN">
                    <a:noFill/>
                  </a:rPr>
                  <a:t> </a:t>
                </a:r>
              </a:p>
            </p:txBody>
          </p:sp>
        </mc:Fallback>
      </mc:AlternateContent>
    </p:spTree>
    <p:extLst>
      <p:ext uri="{BB962C8B-B14F-4D97-AF65-F5344CB8AC3E}">
        <p14:creationId xmlns:p14="http://schemas.microsoft.com/office/powerpoint/2010/main" val="247704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b="1" dirty="0"/>
              <a:t>Exercise </a:t>
            </a:r>
            <a:r>
              <a:rPr lang="en-US" b="1" dirty="0" smtClean="0"/>
              <a:t>04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66800"/>
                <a:ext cx="10515600" cy="5791200"/>
              </a:xfrm>
            </p:spPr>
            <p:txBody>
              <a:bodyPr/>
              <a:lstStyle/>
              <a:p>
                <a:pPr marL="0" lvl="0" indent="0">
                  <a:buNone/>
                </a:pPr>
                <a:r>
                  <a:rPr lang="en-US" dirty="0" smtClean="0"/>
                  <a:t>When the modulation percentage is 75, an AM transmitter produces 10kW.How much of this is the carrier power? What would be the percentage power saving if the carrier and one of the sidebands were suppressed before transmission took place?</a:t>
                </a:r>
              </a:p>
              <a:p>
                <a:pPr marL="0" indent="0">
                  <a:buNone/>
                </a:pPr>
                <a:r>
                  <a:rPr lang="en-US" b="1" dirty="0" smtClean="0"/>
                  <a:t>Solution:</a:t>
                </a:r>
              </a:p>
              <a:p>
                <a:pPr marL="0" lvl="1" indent="0">
                  <a:spcBef>
                    <a:spcPts val="1000"/>
                  </a:spcBef>
                  <a:buNone/>
                </a:pPr>
                <a14:m>
                  <m:oMathPara xmlns:m="http://schemas.openxmlformats.org/officeDocument/2006/math">
                    <m:oMathParaPr>
                      <m:jc m:val="left"/>
                    </m:oMathParaPr>
                    <m:oMath xmlns:m="http://schemas.openxmlformats.org/officeDocument/2006/math">
                      <m:r>
                        <m:rPr>
                          <m:sty m:val="p"/>
                        </m:rPr>
                        <a:rPr lang="en-US" altLang="en-US" sz="2800" dirty="0">
                          <a:latin typeface="Cambria Math"/>
                        </a:rPr>
                        <m:t>P</m:t>
                      </m:r>
                      <m:r>
                        <m:rPr>
                          <m:sty m:val="p"/>
                        </m:rPr>
                        <a:rPr lang="en-US" altLang="en-US" sz="2800" baseline="-25000" dirty="0">
                          <a:latin typeface="Cambria Math"/>
                        </a:rPr>
                        <m:t>T</m:t>
                      </m:r>
                      <m:r>
                        <m:rPr>
                          <m:sty m:val="p"/>
                        </m:rPr>
                        <a:rPr lang="en-US" altLang="en-US" sz="2800" baseline="-25000" dirty="0">
                          <a:latin typeface="Cambria Math" panose="02040503050406030204" pitchFamily="18" charset="0"/>
                        </a:rPr>
                        <m:t>otal</m:t>
                      </m:r>
                      <m:r>
                        <a:rPr lang="en-US" altLang="en-US" sz="2800" dirty="0">
                          <a:latin typeface="Cambria Math"/>
                        </a:rPr>
                        <m:t> = </m:t>
                      </m:r>
                      <m:sSub>
                        <m:sSubPr>
                          <m:ctrlPr>
                            <a:rPr lang="ar-AE" altLang="en-US" sz="2800" i="1" dirty="0">
                              <a:latin typeface="Cambria Math" panose="02040503050406030204" pitchFamily="18" charset="0"/>
                            </a:rPr>
                          </m:ctrlPr>
                        </m:sSubPr>
                        <m:e>
                          <m:r>
                            <m:rPr>
                              <m:sty m:val="p"/>
                            </m:rPr>
                            <a:rPr lang="en-US" altLang="en-US" sz="2800" dirty="0">
                              <a:latin typeface="Cambria Math"/>
                            </a:rPr>
                            <m:t>P</m:t>
                          </m:r>
                        </m:e>
                        <m:sub>
                          <m:r>
                            <m:rPr>
                              <m:sty m:val="p"/>
                            </m:rPr>
                            <a:rPr lang="en-US" altLang="en-US" sz="2800" dirty="0">
                              <a:latin typeface="Cambria Math"/>
                            </a:rPr>
                            <m:t>C</m:t>
                          </m:r>
                          <m:r>
                            <m:rPr>
                              <m:sty m:val="p"/>
                            </m:rPr>
                            <a:rPr lang="en-US" altLang="en-US" sz="2800" dirty="0">
                              <a:latin typeface="Cambria Math" panose="02040503050406030204" pitchFamily="18" charset="0"/>
                            </a:rPr>
                            <m:t>arrier</m:t>
                          </m:r>
                        </m:sub>
                      </m:sSub>
                      <m:r>
                        <a:rPr lang="ar-AE" altLang="en-US" sz="2800" dirty="0">
                          <a:latin typeface="Cambria Math"/>
                        </a:rPr>
                        <m:t> +</m:t>
                      </m:r>
                      <m:sSub>
                        <m:sSubPr>
                          <m:ctrlPr>
                            <a:rPr lang="ar-AE" altLang="en-US" sz="2800" i="1" dirty="0">
                              <a:latin typeface="Cambria Math" panose="02040503050406030204" pitchFamily="18" charset="0"/>
                            </a:rPr>
                          </m:ctrlPr>
                        </m:sSubPr>
                        <m:e>
                          <m:r>
                            <m:rPr>
                              <m:sty m:val="p"/>
                            </m:rPr>
                            <a:rPr lang="en-US" altLang="en-US" sz="2800" dirty="0">
                              <a:latin typeface="Cambria Math"/>
                            </a:rPr>
                            <m:t>P</m:t>
                          </m:r>
                        </m:e>
                        <m:sub>
                          <m:r>
                            <m:rPr>
                              <m:sty m:val="p"/>
                            </m:rPr>
                            <a:rPr lang="en-US" altLang="en-US" sz="2800" dirty="0">
                              <a:latin typeface="Cambria Math" panose="02040503050406030204" pitchFamily="18" charset="0"/>
                            </a:rPr>
                            <m:t>U</m:t>
                          </m:r>
                          <m:r>
                            <m:rPr>
                              <m:sty m:val="p"/>
                            </m:rPr>
                            <a:rPr lang="en-US" altLang="en-US" sz="2800" dirty="0">
                              <a:latin typeface="Cambria Math"/>
                            </a:rPr>
                            <m:t>SB</m:t>
                          </m:r>
                        </m:sub>
                      </m:sSub>
                      <m:r>
                        <a:rPr lang="ar-AE" altLang="en-US" sz="2800" dirty="0">
                          <a:latin typeface="Cambria Math" panose="02040503050406030204" pitchFamily="18" charset="0"/>
                        </a:rPr>
                        <m:t>+</m:t>
                      </m:r>
                      <m:sSub>
                        <m:sSubPr>
                          <m:ctrlPr>
                            <a:rPr lang="ar-AE" altLang="en-US" sz="2800" i="1" dirty="0">
                              <a:latin typeface="Cambria Math" panose="02040503050406030204" pitchFamily="18" charset="0"/>
                            </a:rPr>
                          </m:ctrlPr>
                        </m:sSubPr>
                        <m:e>
                          <m:r>
                            <m:rPr>
                              <m:sty m:val="p"/>
                            </m:rPr>
                            <a:rPr lang="en-US" altLang="en-US" sz="2800" dirty="0">
                              <a:latin typeface="Cambria Math"/>
                            </a:rPr>
                            <m:t>P</m:t>
                          </m:r>
                        </m:e>
                        <m:sub>
                          <m:r>
                            <m:rPr>
                              <m:sty m:val="p"/>
                            </m:rPr>
                            <a:rPr lang="en-US" altLang="en-US" sz="2800" dirty="0">
                              <a:latin typeface="Cambria Math" panose="02040503050406030204" pitchFamily="18" charset="0"/>
                            </a:rPr>
                            <m:t>L</m:t>
                          </m:r>
                          <m:r>
                            <m:rPr>
                              <m:sty m:val="p"/>
                            </m:rPr>
                            <a:rPr lang="en-US" altLang="en-US" sz="2800" dirty="0">
                              <a:latin typeface="Cambria Math"/>
                            </a:rPr>
                            <m:t>SB</m:t>
                          </m:r>
                        </m:sub>
                      </m:sSub>
                    </m:oMath>
                  </m:oMathPara>
                </a14:m>
                <a:endParaRPr lang="en-US" altLang="en-US" sz="2800" dirty="0" smtClean="0"/>
              </a:p>
              <a:p>
                <a:pPr marL="0" lvl="1" indent="0">
                  <a:spcBef>
                    <a:spcPts val="1000"/>
                  </a:spcBef>
                  <a:buNone/>
                </a:pPr>
                <a:endParaRPr lang="en-US" altLang="en-US" i="1" dirty="0" smtClean="0">
                  <a:latin typeface="Cambria Math" panose="02040503050406030204" pitchFamily="18" charset="0"/>
                </a:endParaRPr>
              </a:p>
              <a:p>
                <a:pPr marL="0" lvl="1" indent="0">
                  <a:spcBef>
                    <a:spcPts val="1000"/>
                  </a:spcBef>
                  <a:buNone/>
                </a:pP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a:rPr>
                          <m:t>P</m:t>
                        </m:r>
                        <m:r>
                          <m:rPr>
                            <m:sty m:val="p"/>
                          </m:rPr>
                          <a:rPr lang="en-US" altLang="en-US" baseline="-25000" dirty="0">
                            <a:latin typeface="Cambria Math" panose="02040503050406030204" pitchFamily="18" charset="0"/>
                          </a:rPr>
                          <m:t>T</m:t>
                        </m:r>
                        <m:r>
                          <m:rPr>
                            <m:nor/>
                          </m:rPr>
                          <a:rPr lang="en-US" dirty="0"/>
                          <m:t>  =</m:t>
                        </m:r>
                        <m:r>
                          <a:rPr lang="en-US" dirty="0">
                            <a:latin typeface="Cambria Math" panose="02040503050406030204" pitchFamily="18" charset="0"/>
                          </a:rPr>
                          <m:t> </m:t>
                        </m:r>
                        <m:r>
                          <m:rPr>
                            <m:sty m:val="p"/>
                          </m:rPr>
                          <a:rPr lang="en-US" altLang="en-US" dirty="0">
                            <a:latin typeface="Cambria Math"/>
                          </a:rPr>
                          <m:t>P</m:t>
                        </m:r>
                      </m:e>
                      <m:sub>
                        <m:r>
                          <m:rPr>
                            <m:sty m:val="p"/>
                          </m:rPr>
                          <a:rPr lang="en-US" altLang="en-US" dirty="0">
                            <a:latin typeface="Cambria Math"/>
                          </a:rPr>
                          <m:t>C</m:t>
                        </m:r>
                      </m:sub>
                    </m:sSub>
                    <m:r>
                      <a:rPr lang="en-US" altLang="en-US" dirty="0">
                        <a:latin typeface="Cambria Math"/>
                      </a:rPr>
                      <m:t> </m:t>
                    </m:r>
                    <m:r>
                      <a:rPr lang="en-US" altLang="en-US" dirty="0">
                        <a:latin typeface="Cambria Math" panose="02040503050406030204" pitchFamily="18" charset="0"/>
                      </a:rPr>
                      <m:t>∗</m:t>
                    </m:r>
                    <m:d>
                      <m:dPr>
                        <m:begChr m:val="["/>
                        <m:endChr m:val="]"/>
                        <m:ctrlPr>
                          <a:rPr lang="en-US" i="1" dirty="0">
                            <a:latin typeface="Cambria Math" panose="02040503050406030204" pitchFamily="18" charset="0"/>
                          </a:rPr>
                        </m:ctrlPr>
                      </m:dPr>
                      <m:e>
                        <m:r>
                          <m:rPr>
                            <m:nor/>
                          </m:rPr>
                          <a:rPr lang="en-US" dirty="0"/>
                          <m:t>1</m:t>
                        </m:r>
                        <m:r>
                          <m:rPr>
                            <m:nor/>
                          </m:rPr>
                          <a:rPr lang="en-US" dirty="0"/>
                          <m:t>+</m:t>
                        </m:r>
                        <m:r>
                          <a:rPr lang="en-US" dirty="0">
                            <a:latin typeface="Cambria Math" panose="02040503050406030204" pitchFamily="18" charset="0"/>
                          </a:rPr>
                          <m:t> </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m:t>
                                    </m:r>
                                  </m:sub>
                                </m:sSub>
                              </m:e>
                              <m:sup>
                                <m:r>
                                  <a:rPr lang="en-US" i="1" dirty="0">
                                    <a:latin typeface="Cambria Math" panose="02040503050406030204" pitchFamily="18" charset="0"/>
                                  </a:rPr>
                                  <m:t>2</m:t>
                                </m:r>
                              </m:sup>
                            </m:sSup>
                          </m:num>
                          <m:den>
                            <m:r>
                              <a:rPr lang="en-US" i="1" dirty="0">
                                <a:latin typeface="Cambria Math" panose="02040503050406030204" pitchFamily="18" charset="0"/>
                              </a:rPr>
                              <m:t>2</m:t>
                            </m:r>
                          </m:den>
                        </m:f>
                        <m:r>
                          <m:rPr>
                            <m:nor/>
                          </m:rPr>
                          <a:rPr lang="en-US" dirty="0"/>
                          <m:t> </m:t>
                        </m:r>
                      </m:e>
                    </m:d>
                  </m:oMath>
                </a14:m>
                <a:r>
                  <a:rPr lang="en-US" b="1" dirty="0"/>
                  <a:t> </a:t>
                </a:r>
                <a:r>
                  <a:rPr lang="en-US" b="1" dirty="0" smtClean="0"/>
                  <a:t>→</a:t>
                </a:r>
                <a14:m>
                  <m:oMath xmlns:m="http://schemas.openxmlformats.org/officeDocument/2006/math">
                    <m:r>
                      <a:rPr lang="en-US" altLang="en-US" b="1" i="0" dirty="0" smtClean="0">
                        <a:latin typeface="Cambria Math" panose="02040503050406030204" pitchFamily="18" charset="0"/>
                      </a:rPr>
                      <m:t> </m:t>
                    </m:r>
                    <m:sSub>
                      <m:sSubPr>
                        <m:ctrlPr>
                          <a:rPr lang="ar-AE" altLang="en-US" i="1" dirty="0">
                            <a:latin typeface="Cambria Math" panose="02040503050406030204" pitchFamily="18" charset="0"/>
                          </a:rPr>
                        </m:ctrlPr>
                      </m:sSubPr>
                      <m:e>
                        <m:r>
                          <m:rPr>
                            <m:sty m:val="p"/>
                          </m:rPr>
                          <a:rPr lang="en-US" altLang="en-US" dirty="0">
                            <a:latin typeface="Cambria Math"/>
                          </a:rPr>
                          <m:t>P</m:t>
                        </m:r>
                      </m:e>
                      <m:sub>
                        <m:r>
                          <m:rPr>
                            <m:sty m:val="p"/>
                          </m:rPr>
                          <a:rPr lang="en-US" altLang="en-US" dirty="0">
                            <a:latin typeface="Cambria Math"/>
                          </a:rPr>
                          <m:t>C</m:t>
                        </m:r>
                      </m:sub>
                    </m:sSub>
                  </m:oMath>
                </a14:m>
                <a:r>
                  <a:rPr lang="en-US" b="1" dirty="0" smtClean="0"/>
                  <a:t>= 7804 watts</a:t>
                </a:r>
              </a:p>
              <a:p>
                <a:pPr marL="0" lvl="1" indent="0">
                  <a:spcBef>
                    <a:spcPts val="1000"/>
                  </a:spcBef>
                  <a:buNone/>
                </a:pPr>
                <a:endParaRPr lang="en-US" altLang="en-US" i="1" dirty="0" smtClean="0">
                  <a:latin typeface="Cambria Math" panose="02040503050406030204" pitchFamily="18" charset="0"/>
                </a:endParaRPr>
              </a:p>
              <a:p>
                <a:pPr marL="0" lvl="1" indent="0">
                  <a:spcBef>
                    <a:spcPts val="1000"/>
                  </a:spcBef>
                  <a:buNone/>
                </a:pPr>
                <a14:m>
                  <m:oMath xmlns:m="http://schemas.openxmlformats.org/officeDocument/2006/math">
                    <m:sSub>
                      <m:sSubPr>
                        <m:ctrlPr>
                          <a:rPr lang="ar-AE" altLang="en-US" i="1" dirty="0">
                            <a:latin typeface="Cambria Math" panose="02040503050406030204" pitchFamily="18" charset="0"/>
                          </a:rPr>
                        </m:ctrlPr>
                      </m:sSubPr>
                      <m:e>
                        <m:r>
                          <m:rPr>
                            <m:sty m:val="p"/>
                          </m:rPr>
                          <a:rPr lang="en-US" altLang="en-US" dirty="0">
                            <a:latin typeface="Cambria Math"/>
                          </a:rPr>
                          <m:t>P</m:t>
                        </m:r>
                      </m:e>
                      <m:sub>
                        <m:r>
                          <m:rPr>
                            <m:sty m:val="p"/>
                          </m:rPr>
                          <a:rPr lang="en-US" altLang="en-US" dirty="0">
                            <a:latin typeface="Cambria Math" panose="02040503050406030204" pitchFamily="18" charset="0"/>
                          </a:rPr>
                          <m:t>U</m:t>
                        </m:r>
                        <m:r>
                          <m:rPr>
                            <m:sty m:val="p"/>
                          </m:rPr>
                          <a:rPr lang="en-US" altLang="en-US" dirty="0">
                            <a:latin typeface="Cambria Math"/>
                          </a:rPr>
                          <m:t>SB</m:t>
                        </m:r>
                      </m:sub>
                    </m:sSub>
                    <m:r>
                      <a:rPr lang="en-US" altLang="en-US" b="0" i="0" dirty="0" smtClean="0">
                        <a:latin typeface="Cambria Math" panose="02040503050406030204" pitchFamily="18" charset="0"/>
                      </a:rPr>
                      <m:t>=</m:t>
                    </m:r>
                    <m:sSub>
                      <m:sSubPr>
                        <m:ctrlPr>
                          <a:rPr lang="ar-AE" altLang="en-US" i="1" dirty="0">
                            <a:latin typeface="Cambria Math" panose="02040503050406030204" pitchFamily="18" charset="0"/>
                          </a:rPr>
                        </m:ctrlPr>
                      </m:sSubPr>
                      <m:e>
                        <m:r>
                          <m:rPr>
                            <m:sty m:val="p"/>
                          </m:rPr>
                          <a:rPr lang="en-US" altLang="en-US" dirty="0">
                            <a:latin typeface="Cambria Math"/>
                          </a:rPr>
                          <m:t>P</m:t>
                        </m:r>
                      </m:e>
                      <m:sub>
                        <m:r>
                          <m:rPr>
                            <m:sty m:val="p"/>
                          </m:rPr>
                          <a:rPr lang="en-US" altLang="en-US" dirty="0">
                            <a:latin typeface="Cambria Math" panose="02040503050406030204" pitchFamily="18" charset="0"/>
                          </a:rPr>
                          <m:t>L</m:t>
                        </m:r>
                        <m:r>
                          <m:rPr>
                            <m:sty m:val="p"/>
                          </m:rPr>
                          <a:rPr lang="en-US" altLang="en-US" dirty="0">
                            <a:latin typeface="Cambria Math"/>
                          </a:rPr>
                          <m:t>SB</m:t>
                        </m:r>
                      </m:sub>
                    </m:sSub>
                  </m:oMath>
                </a14:m>
                <a:r>
                  <a:rPr lang="en-US" b="1" dirty="0" smtClean="0"/>
                  <a:t>= </a:t>
                </a: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a:rPr>
                          <m:t>P</m:t>
                        </m:r>
                        <m:r>
                          <m:rPr>
                            <m:sty m:val="p"/>
                          </m:rPr>
                          <a:rPr lang="en-US" altLang="en-US" baseline="-25000" dirty="0">
                            <a:latin typeface="Cambria Math" panose="02040503050406030204" pitchFamily="18" charset="0"/>
                          </a:rPr>
                          <m:t>T</m:t>
                        </m:r>
                        <m:r>
                          <m:rPr>
                            <m:nor/>
                          </m:rPr>
                          <a:rPr lang="en-US" dirty="0"/>
                          <m:t> </m:t>
                        </m:r>
                        <m:r>
                          <a:rPr lang="en-US" b="0" i="0" dirty="0" smtClean="0">
                            <a:latin typeface="Cambria Math" panose="02040503050406030204" pitchFamily="18" charset="0"/>
                          </a:rPr>
                          <m:t>−</m:t>
                        </m:r>
                        <m:r>
                          <a:rPr lang="en-US" dirty="0">
                            <a:latin typeface="Cambria Math" panose="02040503050406030204" pitchFamily="18" charset="0"/>
                          </a:rPr>
                          <m:t> </m:t>
                        </m:r>
                        <m:r>
                          <m:rPr>
                            <m:sty m:val="p"/>
                          </m:rPr>
                          <a:rPr lang="en-US" altLang="en-US" dirty="0">
                            <a:latin typeface="Cambria Math"/>
                          </a:rPr>
                          <m:t>P</m:t>
                        </m:r>
                      </m:e>
                      <m:sub>
                        <m:r>
                          <m:rPr>
                            <m:sty m:val="p"/>
                          </m:rPr>
                          <a:rPr lang="en-US" altLang="en-US" dirty="0">
                            <a:latin typeface="Cambria Math"/>
                          </a:rPr>
                          <m:t>C</m:t>
                        </m:r>
                      </m:sub>
                    </m:sSub>
                  </m:oMath>
                </a14:m>
                <a:r>
                  <a:rPr lang="en-US" b="1" dirty="0" smtClean="0"/>
                  <a:t> = (10000-7804) / 2  = 1098watts</a:t>
                </a:r>
              </a:p>
              <a:p>
                <a:pPr marL="0" lvl="1" indent="0">
                  <a:spcBef>
                    <a:spcPts val="1000"/>
                  </a:spcBef>
                  <a:buNone/>
                </a:pPr>
                <a:r>
                  <a:rPr lang="en-US" dirty="0" smtClean="0"/>
                  <a:t>If carrier </a:t>
                </a:r>
                <a:r>
                  <a:rPr lang="en-US" dirty="0"/>
                  <a:t>and one of the sidebands were </a:t>
                </a:r>
                <a:r>
                  <a:rPr lang="en-US" dirty="0" smtClean="0"/>
                  <a:t>suppressed, saving in power= (7804+1098)/10k= </a:t>
                </a:r>
                <a:r>
                  <a:rPr lang="en-US" b="1" dirty="0" smtClean="0"/>
                  <a:t>89.02%</a:t>
                </a:r>
                <a:endParaRPr lang="en-US" b="1" dirty="0"/>
              </a:p>
              <a:p>
                <a:pPr marL="0" lvl="1" indent="0">
                  <a:spcBef>
                    <a:spcPts val="1000"/>
                  </a:spcBef>
                  <a:buNone/>
                </a:pPr>
                <a:endParaRPr lang="en-US" dirty="0" smtClean="0"/>
              </a:p>
              <a:p>
                <a:pPr marL="0" lvl="1" indent="0">
                  <a:spcBef>
                    <a:spcPts val="1000"/>
                  </a:spcBef>
                  <a:buNone/>
                </a:pPr>
                <a:endParaRPr lang="en-US" b="1" dirty="0"/>
              </a:p>
              <a:p>
                <a:pPr marL="0" lvl="1" indent="0">
                  <a:spcBef>
                    <a:spcPts val="1000"/>
                  </a:spcBef>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66800"/>
                <a:ext cx="10515600" cy="5791200"/>
              </a:xfrm>
              <a:blipFill>
                <a:blip r:embed="rId2"/>
                <a:stretch>
                  <a:fillRect l="-1217" t="-1684"/>
                </a:stretch>
              </a:blipFill>
            </p:spPr>
            <p:txBody>
              <a:bodyPr/>
              <a:lstStyle/>
              <a:p>
                <a:r>
                  <a:rPr lang="en-US">
                    <a:noFill/>
                  </a:rPr>
                  <a:t> </a:t>
                </a:r>
              </a:p>
            </p:txBody>
          </p:sp>
        </mc:Fallback>
      </mc:AlternateContent>
    </p:spTree>
    <p:extLst>
      <p:ext uri="{BB962C8B-B14F-4D97-AF65-F5344CB8AC3E}">
        <p14:creationId xmlns:p14="http://schemas.microsoft.com/office/powerpoint/2010/main" val="346993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US" b="1" dirty="0"/>
              <a:t>Exercise </a:t>
            </a:r>
            <a:r>
              <a:rPr lang="en-US" b="1" dirty="0" smtClean="0"/>
              <a:t>05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22218"/>
                <a:ext cx="10515600" cy="5054745"/>
              </a:xfrm>
            </p:spPr>
            <p:txBody>
              <a:bodyPr>
                <a:normAutofit fontScale="85000" lnSpcReduction="10000"/>
              </a:bodyPr>
              <a:lstStyle/>
              <a:p>
                <a:pPr marL="0" indent="0" algn="just">
                  <a:buNone/>
                </a:pPr>
                <a:r>
                  <a:rPr lang="en-US" dirty="0"/>
                  <a:t>When a broadcast AM transmitter is 50 percent modulated, its antenna current is 12A. What will the current be when the modulation depth is increased to 0.9</a:t>
                </a:r>
                <a:r>
                  <a:rPr lang="en-US" dirty="0" smtClean="0"/>
                  <a:t>?</a:t>
                </a:r>
              </a:p>
              <a:p>
                <a:pPr marL="0" indent="0" algn="just">
                  <a:buNone/>
                </a:pPr>
                <a:r>
                  <a:rPr lang="en-US" b="1" dirty="0" smtClean="0"/>
                  <a:t>Solution:</a:t>
                </a:r>
              </a:p>
              <a:p>
                <a:pPr marL="0" indent="0" algn="just">
                  <a:buNone/>
                </a:pPr>
                <a:endParaRPr lang="en-US" b="1" dirty="0" smtClean="0"/>
              </a:p>
              <a:p>
                <a:pPr marL="0" indent="0" algn="just">
                  <a:buNone/>
                </a:pPr>
                <a14:m>
                  <m:oMath xmlns:m="http://schemas.openxmlformats.org/officeDocument/2006/math">
                    <m:r>
                      <m:rPr>
                        <m:sty m:val="p"/>
                      </m:rPr>
                      <a:rPr lang="en-US" altLang="en-US" dirty="0">
                        <a:latin typeface="Cambria Math" panose="02040503050406030204" pitchFamily="18" charset="0"/>
                      </a:rPr>
                      <m:t>I</m:t>
                    </m:r>
                    <m:r>
                      <m:rPr>
                        <m:sty m:val="p"/>
                      </m:rPr>
                      <a:rPr lang="en-US" altLang="en-US" baseline="-25000" dirty="0">
                        <a:latin typeface="Cambria Math" panose="02040503050406030204" pitchFamily="18" charset="0"/>
                      </a:rPr>
                      <m:t>T</m:t>
                    </m:r>
                  </m:oMath>
                </a14:m>
                <a:r>
                  <a:rPr lang="en-US" dirty="0"/>
                  <a:t>  = </a:t>
                </a: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panose="02040503050406030204" pitchFamily="18" charset="0"/>
                          </a:rPr>
                          <m:t>I</m:t>
                        </m:r>
                      </m:e>
                      <m:sub>
                        <m:r>
                          <m:rPr>
                            <m:sty m:val="p"/>
                          </m:rPr>
                          <a:rPr lang="en-US" altLang="en-US" dirty="0">
                            <a:latin typeface="Cambria Math"/>
                          </a:rPr>
                          <m:t>C</m:t>
                        </m:r>
                      </m:sub>
                    </m:sSub>
                    <m:r>
                      <a:rPr lang="en-US" altLang="en-US" dirty="0">
                        <a:latin typeface="Cambria Math"/>
                      </a:rPr>
                      <m:t> </m:t>
                    </m:r>
                    <m:r>
                      <a:rPr lang="en-US" altLang="en-US" dirty="0">
                        <a:latin typeface="Cambria Math" panose="02040503050406030204" pitchFamily="18" charset="0"/>
                      </a:rPr>
                      <m:t>∗</m:t>
                    </m:r>
                  </m:oMath>
                </a14:m>
                <a:r>
                  <a:rPr lang="en-US" dirty="0"/>
                  <a:t> </a:t>
                </a:r>
                <a14:m>
                  <m:oMath xmlns:m="http://schemas.openxmlformats.org/officeDocument/2006/math">
                    <m:rad>
                      <m:radPr>
                        <m:degHide m:val="on"/>
                        <m:ctrlPr>
                          <a:rPr lang="en-US" i="1" dirty="0">
                            <a:latin typeface="Cambria Math" panose="02040503050406030204" pitchFamily="18" charset="0"/>
                          </a:rPr>
                        </m:ctrlPr>
                      </m:radPr>
                      <m:deg/>
                      <m:e>
                        <m:d>
                          <m:dPr>
                            <m:begChr m:val="["/>
                            <m:endChr m:val="]"/>
                            <m:ctrlPr>
                              <a:rPr lang="en-US" i="1" dirty="0">
                                <a:latin typeface="Cambria Math" panose="02040503050406030204" pitchFamily="18" charset="0"/>
                              </a:rPr>
                            </m:ctrlPr>
                          </m:dPr>
                          <m:e>
                            <m:r>
                              <m:rPr>
                                <m:nor/>
                              </m:rPr>
                              <a:rPr lang="en-US" dirty="0"/>
                              <m:t>1</m:t>
                            </m:r>
                            <m:r>
                              <m:rPr>
                                <m:nor/>
                              </m:rPr>
                              <a:rPr lang="en-US" dirty="0"/>
                              <m:t>+</m:t>
                            </m:r>
                            <m:r>
                              <a:rPr lang="en-US" dirty="0">
                                <a:latin typeface="Cambria Math" panose="02040503050406030204" pitchFamily="18" charset="0"/>
                              </a:rPr>
                              <m:t> </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2</m:t>
                                    </m:r>
                                  </m:sup>
                                </m:sSup>
                              </m:num>
                              <m:den>
                                <m:r>
                                  <a:rPr lang="en-US" i="1" dirty="0">
                                    <a:latin typeface="Cambria Math" panose="02040503050406030204" pitchFamily="18" charset="0"/>
                                  </a:rPr>
                                  <m:t>2</m:t>
                                </m:r>
                              </m:den>
                            </m:f>
                            <m:r>
                              <m:rPr>
                                <m:nor/>
                              </m:rPr>
                              <a:rPr lang="en-US" dirty="0"/>
                              <m:t> </m:t>
                            </m:r>
                          </m:e>
                        </m:d>
                      </m:e>
                    </m:rad>
                  </m:oMath>
                </a14:m>
                <a:r>
                  <a:rPr lang="en-US" b="1" dirty="0" smtClean="0"/>
                  <a:t> → </a:t>
                </a:r>
                <a14:m>
                  <m:oMath xmlns:m="http://schemas.openxmlformats.org/officeDocument/2006/math">
                    <m:sSub>
                      <m:sSubPr>
                        <m:ctrlPr>
                          <a:rPr lang="en-US" altLang="en-US" i="1" dirty="0">
                            <a:latin typeface="Cambria Math" panose="02040503050406030204" pitchFamily="18" charset="0"/>
                          </a:rPr>
                        </m:ctrlPr>
                      </m:sSubPr>
                      <m:e>
                        <m:r>
                          <m:rPr>
                            <m:sty m:val="p"/>
                          </m:rPr>
                          <a:rPr lang="en-US" altLang="en-US" dirty="0">
                            <a:latin typeface="Cambria Math" panose="02040503050406030204" pitchFamily="18" charset="0"/>
                          </a:rPr>
                          <m:t>I</m:t>
                        </m:r>
                      </m:e>
                      <m:sub>
                        <m:r>
                          <m:rPr>
                            <m:sty m:val="p"/>
                          </m:rPr>
                          <a:rPr lang="en-US" altLang="en-US" dirty="0">
                            <a:latin typeface="Cambria Math"/>
                          </a:rPr>
                          <m:t>C</m:t>
                        </m:r>
                      </m:sub>
                    </m:sSub>
                  </m:oMath>
                </a14:m>
                <a:r>
                  <a:rPr lang="en-US" dirty="0" smtClean="0"/>
                  <a:t>= </a:t>
                </a:r>
                <a:r>
                  <a:rPr lang="en-US" b="1" dirty="0" smtClean="0"/>
                  <a:t>11.31A</a:t>
                </a:r>
              </a:p>
              <a:p>
                <a:pPr marL="0" indent="0" algn="just">
                  <a:buNone/>
                </a:pPr>
                <a:endParaRPr lang="en-US" dirty="0"/>
              </a:p>
              <a:p>
                <a:pPr marL="0" indent="0" algn="just">
                  <a:buNone/>
                </a:pPr>
                <a:r>
                  <a:rPr lang="en-US" dirty="0" smtClean="0"/>
                  <a:t>When </a:t>
                </a:r>
                <a:r>
                  <a:rPr lang="en-US" i="1" dirty="0" smtClean="0"/>
                  <a:t>m</a:t>
                </a:r>
                <a:r>
                  <a:rPr lang="en-US" dirty="0" smtClean="0"/>
                  <a:t>=0.9,</a:t>
                </a:r>
              </a:p>
              <a:p>
                <a:pPr marL="0" indent="0" algn="just">
                  <a:buNone/>
                </a:pPr>
                <a:endParaRPr lang="en-US" dirty="0" smtClean="0"/>
              </a:p>
              <a:p>
                <a:pPr marL="0" indent="0" algn="just">
                  <a:buNone/>
                </a:pPr>
                <a14:m>
                  <m:oMath xmlns:m="http://schemas.openxmlformats.org/officeDocument/2006/math">
                    <m:r>
                      <m:rPr>
                        <m:sty m:val="p"/>
                      </m:rPr>
                      <a:rPr lang="en-US" altLang="en-US" dirty="0">
                        <a:latin typeface="Cambria Math" panose="02040503050406030204" pitchFamily="18" charset="0"/>
                      </a:rPr>
                      <m:t>I</m:t>
                    </m:r>
                    <m:r>
                      <m:rPr>
                        <m:sty m:val="p"/>
                      </m:rPr>
                      <a:rPr lang="en-US" altLang="en-US" baseline="-25000" dirty="0">
                        <a:latin typeface="Cambria Math" panose="02040503050406030204" pitchFamily="18" charset="0"/>
                      </a:rPr>
                      <m:t>T</m:t>
                    </m:r>
                  </m:oMath>
                </a14:m>
                <a:r>
                  <a:rPr lang="en-US" dirty="0" smtClean="0"/>
                  <a:t> =  </a:t>
                </a:r>
                <a:r>
                  <a:rPr lang="en-US" b="1" dirty="0" smtClean="0"/>
                  <a:t>13.4A</a:t>
                </a:r>
              </a:p>
              <a:p>
                <a:pPr marL="0" indent="0" algn="just">
                  <a:buNone/>
                </a:pPr>
                <a:endParaRPr lang="en-US" dirty="0" smtClean="0"/>
              </a:p>
              <a:p>
                <a:pPr marL="0" indent="0" algn="just">
                  <a:buNone/>
                </a:pPr>
                <a:endParaRPr lang="en-US" b="1" dirty="0"/>
              </a:p>
              <a:p>
                <a:pPr marL="800100" lvl="2" indent="0" algn="just">
                  <a:buNone/>
                </a:pPr>
                <a:r>
                  <a:rPr lang="en-US" altLang="en-US" sz="1600" dirty="0">
                    <a:solidFill>
                      <a:srgbClr val="C00000"/>
                    </a:solidFill>
                  </a:rPr>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22218"/>
                <a:ext cx="10515600" cy="5054745"/>
              </a:xfrm>
              <a:blipFill>
                <a:blip r:embed="rId2"/>
                <a:stretch>
                  <a:fillRect l="-928" t="-2292" r="-870"/>
                </a:stretch>
              </a:blipFill>
            </p:spPr>
            <p:txBody>
              <a:bodyPr/>
              <a:lstStyle/>
              <a:p>
                <a:r>
                  <a:rPr lang="en-US">
                    <a:noFill/>
                  </a:rPr>
                  <a:t> </a:t>
                </a:r>
              </a:p>
            </p:txBody>
          </p:sp>
        </mc:Fallback>
      </mc:AlternateContent>
    </p:spTree>
    <p:extLst>
      <p:ext uri="{BB962C8B-B14F-4D97-AF65-F5344CB8AC3E}">
        <p14:creationId xmlns:p14="http://schemas.microsoft.com/office/powerpoint/2010/main" val="226594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2511"/>
          </a:xfrm>
        </p:spPr>
        <p:txBody>
          <a:bodyPr/>
          <a:lstStyle/>
          <a:p>
            <a:r>
              <a:rPr lang="en-US" b="1" dirty="0"/>
              <a:t>Exercise </a:t>
            </a:r>
            <a:r>
              <a:rPr lang="en-US" b="1" dirty="0" smtClean="0"/>
              <a:t>06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77636"/>
                <a:ext cx="10515600" cy="4999327"/>
              </a:xfrm>
            </p:spPr>
            <p:txBody>
              <a:bodyPr/>
              <a:lstStyle/>
              <a:p>
                <a:pPr marL="0" indent="0">
                  <a:buNone/>
                </a:pPr>
                <a:r>
                  <a:rPr lang="en-US" dirty="0" smtClean="0"/>
                  <a:t>Sketch the AM wave</a:t>
                </a:r>
              </a:p>
              <a:p>
                <a:pPr marL="0" indent="0">
                  <a:buNone/>
                </a:pPr>
                <a14:m>
                  <m:oMath xmlns:m="http://schemas.openxmlformats.org/officeDocument/2006/math">
                    <m:r>
                      <m:rPr>
                        <m:nor/>
                      </m:rPr>
                      <a:rPr lang="en-US"/>
                      <m:t>V</m:t>
                    </m:r>
                    <m:r>
                      <m:rPr>
                        <m:nor/>
                      </m:rPr>
                      <a:rPr lang="en-US" baseline="-25000"/>
                      <m:t>AM</m:t>
                    </m:r>
                  </m:oMath>
                </a14:m>
                <a:r>
                  <a:rPr lang="en-US" dirty="0"/>
                  <a:t>(t</a:t>
                </a:r>
                <a:r>
                  <a:rPr lang="en-US" dirty="0" smtClean="0"/>
                  <a:t>)= 10 </a:t>
                </a:r>
                <a:r>
                  <a:rPr lang="en-US" dirty="0"/>
                  <a:t>Cos </a:t>
                </a:r>
                <a:r>
                  <a:rPr lang="en-US" dirty="0" smtClean="0"/>
                  <a:t>(12560t</a:t>
                </a:r>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r>
                          <m:rPr>
                            <m:nor/>
                          </m:rPr>
                          <a:rPr lang="en-US" i="1">
                            <a:latin typeface="Cambria Math" panose="02040503050406030204" pitchFamily="18" charset="0"/>
                          </a:rPr>
                          <m:t>0.25 </m:t>
                        </m:r>
                        <m:r>
                          <m:rPr>
                            <m:nor/>
                          </m:rPr>
                          <a:rPr lang="en-US" dirty="0"/>
                          <m:t>Cos</m:t>
                        </m:r>
                        <m:r>
                          <m:rPr>
                            <m:nor/>
                          </m:rPr>
                          <a:rPr lang="en-US" dirty="0"/>
                          <m:t> (6280</m:t>
                        </m:r>
                        <m:r>
                          <m:rPr>
                            <m:nor/>
                          </m:rPr>
                          <a:rPr lang="en-US" dirty="0"/>
                          <m:t>t</m:t>
                        </m:r>
                        <m:r>
                          <m:rPr>
                            <m:nor/>
                          </m:rPr>
                          <a:rPr lang="en-US" dirty="0"/>
                          <m:t>)</m:t>
                        </m:r>
                      </m:e>
                    </m:d>
                  </m:oMath>
                </a14:m>
                <a:endParaRPr lang="en-US" dirty="0" smtClean="0"/>
              </a:p>
              <a:p>
                <a:pPr marL="0" indent="0">
                  <a:buNone/>
                </a:pPr>
                <a:r>
                  <a:rPr lang="en-US" b="1" dirty="0" smtClean="0"/>
                  <a:t>Solution:</a:t>
                </a:r>
              </a:p>
              <a:p>
                <a:pPr marL="0" indent="0">
                  <a:buNone/>
                </a:pPr>
                <a:r>
                  <a:rPr lang="en-US" dirty="0" smtClean="0"/>
                  <a:t>Comparing with standard form of AM equation,</a:t>
                </a:r>
              </a:p>
              <a:p>
                <a:pPr marL="0" indent="0">
                  <a:buNone/>
                </a:pPr>
                <a:r>
                  <a:rPr lang="en-US" dirty="0" smtClean="0"/>
                  <a:t>A</a:t>
                </a:r>
                <a:r>
                  <a:rPr lang="en-US" baseline="-25000" dirty="0" smtClean="0"/>
                  <a:t>c</a:t>
                </a:r>
                <a:r>
                  <a:rPr lang="en-US" dirty="0" smtClean="0"/>
                  <a:t>=10 ; </a:t>
                </a:r>
                <a:r>
                  <a:rPr lang="en-US" i="1" dirty="0" smtClean="0"/>
                  <a:t>m=0.25 ; </a:t>
                </a:r>
                <a:r>
                  <a:rPr lang="en-US" dirty="0" smtClean="0"/>
                  <a:t>A</a:t>
                </a:r>
                <a:r>
                  <a:rPr lang="en-US" baseline="-25000" dirty="0" smtClean="0"/>
                  <a:t>m</a:t>
                </a:r>
                <a:r>
                  <a:rPr lang="en-US" dirty="0" smtClean="0"/>
                  <a:t>=2.5 ; f</a:t>
                </a:r>
                <a:r>
                  <a:rPr lang="en-US" baseline="-25000" dirty="0" smtClean="0"/>
                  <a:t>c</a:t>
                </a:r>
                <a:r>
                  <a:rPr lang="en-US" dirty="0" smtClean="0"/>
                  <a:t>=2kHz ; </a:t>
                </a:r>
                <a:r>
                  <a:rPr lang="en-US" dirty="0" err="1" smtClean="0"/>
                  <a:t>f</a:t>
                </a:r>
                <a:r>
                  <a:rPr lang="en-US" baseline="-25000" dirty="0" err="1" smtClean="0"/>
                  <a:t>m</a:t>
                </a:r>
                <a:r>
                  <a:rPr lang="en-US" dirty="0" smtClean="0"/>
                  <a:t>=1kHz</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77636"/>
                <a:ext cx="10515600" cy="4999327"/>
              </a:xfrm>
              <a:blipFill>
                <a:blip r:embed="rId2"/>
                <a:stretch>
                  <a:fillRect l="-1217" t="-1951"/>
                </a:stretch>
              </a:blipFill>
            </p:spPr>
            <p:txBody>
              <a:bodyPr/>
              <a:lstStyle/>
              <a:p>
                <a:r>
                  <a:rPr lang="en-US">
                    <a:noFill/>
                  </a:rPr>
                  <a:t> </a:t>
                </a:r>
              </a:p>
            </p:txBody>
          </p:sp>
        </mc:Fallback>
      </mc:AlternateContent>
    </p:spTree>
    <p:extLst>
      <p:ext uri="{BB962C8B-B14F-4D97-AF65-F5344CB8AC3E}">
        <p14:creationId xmlns:p14="http://schemas.microsoft.com/office/powerpoint/2010/main" val="18769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2945" y="360507"/>
            <a:ext cx="9933710" cy="5761038"/>
          </a:xfr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99680" y="1786320"/>
              <a:ext cx="3927240" cy="4197240"/>
            </p14:xfrm>
          </p:contentPart>
        </mc:Choice>
        <mc:Fallback xmlns="">
          <p:pic>
            <p:nvPicPr>
              <p:cNvPr id="2" name="Ink 1"/>
              <p:cNvPicPr/>
              <p:nvPr/>
            </p:nvPicPr>
            <p:blipFill>
              <a:blip r:embed="rId4"/>
              <a:stretch>
                <a:fillRect/>
              </a:stretch>
            </p:blipFill>
            <p:spPr>
              <a:xfrm>
                <a:off x="1383840" y="1770840"/>
                <a:ext cx="3958560" cy="4228200"/>
              </a:xfrm>
              <a:prstGeom prst="rect">
                <a:avLst/>
              </a:prstGeom>
            </p:spPr>
          </p:pic>
        </mc:Fallback>
      </mc:AlternateContent>
    </p:spTree>
    <p:extLst>
      <p:ext uri="{BB962C8B-B14F-4D97-AF65-F5344CB8AC3E}">
        <p14:creationId xmlns:p14="http://schemas.microsoft.com/office/powerpoint/2010/main" val="68934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Frequency Modulation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P</a:t>
            </a:r>
            <a:r>
              <a:rPr lang="en-US" dirty="0" smtClean="0"/>
              <a:t>rocess </a:t>
            </a:r>
            <a:r>
              <a:rPr lang="en-US" dirty="0"/>
              <a:t>of altering the frequency of the carrier signal with respect to the instantaneous amplitude of the modulating signal</a:t>
            </a:r>
            <a:r>
              <a:rPr lang="en-US" dirty="0" smtClean="0"/>
              <a:t>.</a:t>
            </a:r>
          </a:p>
          <a:p>
            <a:pPr marL="0" indent="0">
              <a:buNone/>
            </a:pPr>
            <a:endParaRPr lang="en-US" dirty="0"/>
          </a:p>
          <a:p>
            <a:pPr marL="0" indent="0">
              <a:buNone/>
            </a:pPr>
            <a:r>
              <a:rPr lang="en-US" dirty="0"/>
              <a:t>Both Carrier and Message are analog </a:t>
            </a:r>
          </a:p>
          <a:p>
            <a:pPr marL="0" indent="0">
              <a:buNone/>
            </a:pPr>
            <a:endParaRPr lang="en-US" dirty="0"/>
          </a:p>
          <a:p>
            <a:pPr marL="0" indent="0">
              <a:buNone/>
            </a:pPr>
            <a:r>
              <a:rPr lang="en-US" dirty="0"/>
              <a:t>Modulating Signal(Message) + Carrier Signal = </a:t>
            </a:r>
            <a:r>
              <a:rPr lang="en-US" dirty="0" smtClean="0"/>
              <a:t>Frequency </a:t>
            </a:r>
            <a:r>
              <a:rPr lang="en-US" dirty="0"/>
              <a:t>Modulated Signal</a:t>
            </a:r>
          </a:p>
          <a:p>
            <a:pPr marL="0" indent="0">
              <a:buNone/>
            </a:pPr>
            <a:endParaRPr lang="en-US" dirty="0" smtClean="0"/>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106837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FM Waveform</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825625"/>
            <a:ext cx="10515601" cy="4538296"/>
          </a:xfrm>
          <a:prstGeom prst="rect">
            <a:avLst/>
          </a:prstGeom>
        </p:spPr>
      </p:pic>
    </p:spTree>
    <p:extLst>
      <p:ext uri="{BB962C8B-B14F-4D97-AF65-F5344CB8AC3E}">
        <p14:creationId xmlns:p14="http://schemas.microsoft.com/office/powerpoint/2010/main" val="285927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b="1" dirty="0" smtClean="0"/>
              <a:t>Representation of FM Wave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91492"/>
                <a:ext cx="10515600" cy="5040889"/>
              </a:xfrm>
            </p:spPr>
            <p:txBody>
              <a:bodyPr>
                <a:normAutofit fontScale="92500" lnSpcReduction="10000"/>
              </a:bodyPr>
              <a:lstStyle/>
              <a:p>
                <a:pPr marL="860425" indent="0">
                  <a:buNone/>
                </a:pPr>
                <a:r>
                  <a:rPr lang="en-US" i="1" dirty="0" smtClean="0">
                    <a:solidFill>
                      <a:schemeClr val="tx1"/>
                    </a:solidFill>
                  </a:rPr>
                  <a:t>f </a:t>
                </a:r>
                <a:r>
                  <a:rPr lang="en-US" i="1" baseline="-25000" dirty="0">
                    <a:solidFill>
                      <a:schemeClr val="tx1"/>
                    </a:solidFill>
                  </a:rPr>
                  <a:t>FM</a:t>
                </a:r>
                <a:r>
                  <a:rPr lang="en-US" i="1" dirty="0">
                    <a:solidFill>
                      <a:schemeClr val="tx1"/>
                    </a:solidFill>
                  </a:rPr>
                  <a:t> = f</a:t>
                </a:r>
                <a:r>
                  <a:rPr lang="en-US" i="1" baseline="-25000" dirty="0">
                    <a:solidFill>
                      <a:schemeClr val="tx1"/>
                    </a:solidFill>
                  </a:rPr>
                  <a:t>C</a:t>
                </a:r>
                <a:r>
                  <a:rPr lang="en-US" i="1" dirty="0">
                    <a:solidFill>
                      <a:schemeClr val="tx1"/>
                    </a:solidFill>
                  </a:rPr>
                  <a:t> + K</a:t>
                </a:r>
                <a:r>
                  <a:rPr lang="en-US" i="1" baseline="-25000" dirty="0">
                    <a:solidFill>
                      <a:schemeClr val="tx1"/>
                    </a:solidFill>
                  </a:rPr>
                  <a:t>f </a:t>
                </a:r>
                <a:r>
                  <a:rPr lang="en-US" i="1" dirty="0">
                    <a:solidFill>
                      <a:schemeClr val="tx1"/>
                    </a:solidFill>
                  </a:rPr>
                  <a:t>m(t) </a:t>
                </a:r>
              </a:p>
              <a:p>
                <a:pPr marL="860425" indent="0">
                  <a:buNone/>
                </a:pPr>
                <a:r>
                  <a:rPr lang="en-US" dirty="0">
                    <a:solidFill>
                      <a:schemeClr val="tx1"/>
                    </a:solidFill>
                  </a:rPr>
                  <a:t>	</a:t>
                </a:r>
                <a:r>
                  <a:rPr lang="en-US" i="1" dirty="0">
                    <a:solidFill>
                      <a:schemeClr val="tx1"/>
                    </a:solidFill>
                  </a:rPr>
                  <a:t>K</a:t>
                </a:r>
                <a:r>
                  <a:rPr lang="en-US" i="1" baseline="-25000" dirty="0">
                    <a:solidFill>
                      <a:schemeClr val="tx1"/>
                    </a:solidFill>
                  </a:rPr>
                  <a:t>f</a:t>
                </a:r>
                <a:r>
                  <a:rPr lang="en-US" baseline="-25000" dirty="0">
                    <a:solidFill>
                      <a:schemeClr val="tx1"/>
                    </a:solidFill>
                  </a:rPr>
                  <a:t>  </a:t>
                </a:r>
                <a:r>
                  <a:rPr lang="en-US" dirty="0">
                    <a:solidFill>
                      <a:schemeClr val="tx1"/>
                    </a:solidFill>
                  </a:rPr>
                  <a:t>is the frequency sensitivity, </a:t>
                </a:r>
                <a:r>
                  <a:rPr lang="en-US" i="1" dirty="0">
                    <a:solidFill>
                      <a:schemeClr val="tx1"/>
                    </a:solidFill>
                  </a:rPr>
                  <a:t>f</a:t>
                </a:r>
                <a:r>
                  <a:rPr lang="en-US" i="1" baseline="-25000" dirty="0">
                    <a:solidFill>
                      <a:schemeClr val="tx1"/>
                    </a:solidFill>
                  </a:rPr>
                  <a:t>C</a:t>
                </a:r>
                <a:r>
                  <a:rPr lang="en-US" baseline="-25000" dirty="0">
                    <a:solidFill>
                      <a:schemeClr val="tx1"/>
                    </a:solidFill>
                  </a:rPr>
                  <a:t> </a:t>
                </a:r>
                <a:r>
                  <a:rPr lang="en-US" dirty="0">
                    <a:solidFill>
                      <a:schemeClr val="tx1"/>
                    </a:solidFill>
                  </a:rPr>
                  <a:t>is the </a:t>
                </a:r>
                <a:r>
                  <a:rPr lang="en-US" dirty="0" smtClean="0">
                    <a:solidFill>
                      <a:schemeClr val="tx1"/>
                    </a:solidFill>
                  </a:rPr>
                  <a:t>carrier frequency </a:t>
                </a:r>
                <a:endParaRPr lang="en-US" dirty="0">
                  <a:solidFill>
                    <a:schemeClr val="tx1"/>
                  </a:solidFill>
                </a:endParaRPr>
              </a:p>
              <a:p>
                <a:pPr marL="860425" indent="0">
                  <a:buNone/>
                </a:pPr>
                <a:r>
                  <a:rPr lang="en-US" dirty="0">
                    <a:solidFill>
                      <a:schemeClr val="tx1"/>
                    </a:solidFill>
                  </a:rPr>
                  <a:t>	</a:t>
                </a:r>
                <a:r>
                  <a:rPr lang="en-US" i="1" dirty="0">
                    <a:solidFill>
                      <a:schemeClr val="tx1"/>
                    </a:solidFill>
                  </a:rPr>
                  <a:t>m(t)</a:t>
                </a:r>
                <a:r>
                  <a:rPr lang="en-US" dirty="0">
                    <a:solidFill>
                      <a:schemeClr val="tx1"/>
                    </a:solidFill>
                  </a:rPr>
                  <a:t> is the modulating signal </a:t>
                </a:r>
              </a:p>
              <a:p>
                <a:pPr marL="860425" indent="0" defTabSz="1768475">
                  <a:buNone/>
                </a:pPr>
                <a14:m>
                  <m:oMath xmlns:m="http://schemas.openxmlformats.org/officeDocument/2006/math">
                    <m:r>
                      <a:rPr lang="en-US" i="1">
                        <a:solidFill>
                          <a:schemeClr val="tx1"/>
                        </a:solidFill>
                        <a:latin typeface="Cambria Math"/>
                      </a:rPr>
                      <m:t>𝑚</m:t>
                    </m:r>
                    <m:d>
                      <m:dPr>
                        <m:ctrlPr>
                          <a:rPr lang="en-US" i="1">
                            <a:solidFill>
                              <a:schemeClr val="tx1"/>
                            </a:solidFill>
                            <a:latin typeface="Cambria Math" panose="02040503050406030204" pitchFamily="18" charset="0"/>
                          </a:rPr>
                        </m:ctrlPr>
                      </m:dPr>
                      <m:e>
                        <m:r>
                          <a:rPr lang="en-US" i="1">
                            <a:solidFill>
                              <a:schemeClr val="tx1"/>
                            </a:solidFill>
                            <a:latin typeface="Cambria Math"/>
                          </a:rPr>
                          <m:t>𝑡</m:t>
                        </m:r>
                      </m:e>
                    </m:d>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𝐴</m:t>
                        </m:r>
                      </m:e>
                      <m:sub>
                        <m:r>
                          <a:rPr lang="en-US" i="1">
                            <a:solidFill>
                              <a:schemeClr val="tx1"/>
                            </a:solidFill>
                            <a:latin typeface="Cambria Math"/>
                          </a:rPr>
                          <m:t>𝑚</m:t>
                        </m:r>
                      </m:sub>
                    </m:sSub>
                    <m:func>
                      <m:funcPr>
                        <m:ctrlPr>
                          <a:rPr lang="en-US" i="1">
                            <a:solidFill>
                              <a:schemeClr val="tx1"/>
                            </a:solidFill>
                            <a:latin typeface="Cambria Math" panose="02040503050406030204" pitchFamily="18" charset="0"/>
                          </a:rPr>
                        </m:ctrlPr>
                      </m:funcPr>
                      <m:fName>
                        <m:r>
                          <a:rPr lang="en-US" i="1">
                            <a:solidFill>
                              <a:schemeClr val="tx1"/>
                            </a:solidFill>
                            <a:latin typeface="Cambria Math"/>
                          </a:rPr>
                          <m:t>𝑐𝑜𝑠</m:t>
                        </m:r>
                      </m:fName>
                      <m:e>
                        <m:d>
                          <m:dPr>
                            <m:ctrlPr>
                              <a:rPr lang="en-US" i="1">
                                <a:solidFill>
                                  <a:schemeClr val="tx1"/>
                                </a:solidFill>
                                <a:latin typeface="Cambria Math" panose="02040503050406030204" pitchFamily="18" charset="0"/>
                              </a:rPr>
                            </m:ctrlPr>
                          </m:dPr>
                          <m:e>
                            <m:r>
                              <a:rPr lang="en-US" i="1">
                                <a:solidFill>
                                  <a:schemeClr val="tx1"/>
                                </a:solidFill>
                                <a:latin typeface="Cambria Math"/>
                              </a:rPr>
                              <m:t>2</m:t>
                            </m:r>
                            <m:r>
                              <a:rPr lang="en-US" i="1">
                                <a:solidFill>
                                  <a:schemeClr val="tx1"/>
                                </a:solidFill>
                                <a:latin typeface="Cambria Math"/>
                              </a:rPr>
                              <m:t>𝜋</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𝑓</m:t>
                                </m:r>
                              </m:e>
                              <m:sub>
                                <m:r>
                                  <a:rPr lang="en-US" i="1">
                                    <a:solidFill>
                                      <a:schemeClr val="tx1"/>
                                    </a:solidFill>
                                    <a:latin typeface="Cambria Math"/>
                                  </a:rPr>
                                  <m:t>𝑚</m:t>
                                </m:r>
                              </m:sub>
                            </m:sSub>
                            <m:r>
                              <a:rPr lang="en-US" i="1">
                                <a:solidFill>
                                  <a:schemeClr val="tx1"/>
                                </a:solidFill>
                                <a:latin typeface="Cambria Math"/>
                              </a:rPr>
                              <m:t>𝑡</m:t>
                            </m:r>
                          </m:e>
                        </m:d>
                      </m:e>
                    </m:func>
                  </m:oMath>
                </a14:m>
                <a:r>
                  <a:rPr lang="en-US" dirty="0">
                    <a:solidFill>
                      <a:schemeClr val="tx1"/>
                    </a:solidFill>
                  </a:rPr>
                  <a:t> </a:t>
                </a:r>
                <a:endParaRPr lang="en-US" dirty="0" smtClean="0">
                  <a:solidFill>
                    <a:schemeClr val="tx1"/>
                  </a:solidFill>
                </a:endParaRPr>
              </a:p>
              <a:p>
                <a:pPr marL="860425" indent="0" defTabSz="1768475">
                  <a:buNone/>
                </a:pPr>
                <a:endParaRPr lang="en-US" dirty="0">
                  <a:solidFill>
                    <a:schemeClr val="tx1"/>
                  </a:solidFill>
                </a:endParaRPr>
              </a:p>
              <a:p>
                <a:pPr marL="860425" lvl="3" indent="0" defTabSz="569913">
                  <a:buNone/>
                  <a:tabLst>
                    <a:tab pos="569913" algn="l"/>
                  </a:tabLst>
                </a:pPr>
                <a:r>
                  <a:rPr lang="en-US" sz="2800" dirty="0" smtClean="0">
                    <a:solidFill>
                      <a:schemeClr val="tx1"/>
                    </a:solidFill>
                  </a:rPr>
                  <a:t>           </a:t>
                </a:r>
                <a:r>
                  <a:rPr lang="en-US" sz="2800" b="1" dirty="0" smtClean="0">
                    <a:solidFill>
                      <a:schemeClr val="tx1"/>
                    </a:solidFill>
                  </a:rPr>
                  <a:t>V</a:t>
                </a:r>
                <a:r>
                  <a:rPr lang="en-US" sz="2800" b="1" baseline="-25000" dirty="0">
                    <a:solidFill>
                      <a:schemeClr val="tx1"/>
                    </a:solidFill>
                  </a:rPr>
                  <a:t>FM</a:t>
                </a:r>
                <a:r>
                  <a:rPr lang="en-US" sz="2800" b="1" dirty="0">
                    <a:solidFill>
                      <a:schemeClr val="tx1"/>
                    </a:solidFill>
                  </a:rPr>
                  <a:t> (t) = A</a:t>
                </a:r>
                <a:r>
                  <a:rPr lang="en-US" sz="2800" b="1" baseline="-25000" dirty="0">
                    <a:solidFill>
                      <a:schemeClr val="tx1"/>
                    </a:solidFill>
                  </a:rPr>
                  <a:t>C </a:t>
                </a:r>
                <a:r>
                  <a:rPr lang="en-US" sz="2800" b="1" dirty="0">
                    <a:solidFill>
                      <a:schemeClr val="tx1"/>
                    </a:solidFill>
                  </a:rPr>
                  <a:t>cos[2</a:t>
                </a:r>
                <a14:m>
                  <m:oMath xmlns:m="http://schemas.openxmlformats.org/officeDocument/2006/math">
                    <m:r>
                      <a:rPr lang="en-US" sz="2800" b="1" i="1">
                        <a:solidFill>
                          <a:schemeClr val="tx1"/>
                        </a:solidFill>
                        <a:latin typeface="Cambria Math"/>
                        <a:ea typeface="Cambria Math"/>
                      </a:rPr>
                      <m:t>𝛑</m:t>
                    </m:r>
                  </m:oMath>
                </a14:m>
                <a:r>
                  <a:rPr lang="en-US" sz="2800" b="1" dirty="0" err="1">
                    <a:solidFill>
                      <a:schemeClr val="tx1"/>
                    </a:solidFill>
                  </a:rPr>
                  <a:t>f</a:t>
                </a:r>
                <a:r>
                  <a:rPr lang="en-US" sz="2800" b="1" baseline="-25000" dirty="0" smtClean="0">
                    <a:solidFill>
                      <a:schemeClr val="tx1"/>
                    </a:solidFill>
                  </a:rPr>
                  <a:t>c</a:t>
                </a:r>
                <a:r>
                  <a:rPr lang="en-US" sz="2800" b="1" dirty="0">
                    <a:solidFill>
                      <a:schemeClr val="tx1"/>
                    </a:solidFill>
                  </a:rPr>
                  <a:t>t + </a:t>
                </a:r>
                <a:r>
                  <a:rPr lang="el-GR" sz="2800" b="1" dirty="0">
                    <a:solidFill>
                      <a:schemeClr val="tx1"/>
                    </a:solidFill>
                  </a:rPr>
                  <a:t>β</a:t>
                </a:r>
                <a:r>
                  <a:rPr lang="en-US" sz="2800" b="1" dirty="0">
                    <a:solidFill>
                      <a:schemeClr val="tx1"/>
                    </a:solidFill>
                  </a:rPr>
                  <a:t>sin (2</a:t>
                </a:r>
                <a14:m>
                  <m:oMath xmlns:m="http://schemas.openxmlformats.org/officeDocument/2006/math">
                    <m:r>
                      <a:rPr lang="en-US" sz="2800" b="1" i="0">
                        <a:solidFill>
                          <a:schemeClr val="tx1"/>
                        </a:solidFill>
                        <a:latin typeface="Cambria Math"/>
                        <a:ea typeface="Cambria Math"/>
                      </a:rPr>
                      <m:t>𝛑</m:t>
                    </m:r>
                  </m:oMath>
                </a14:m>
                <a:r>
                  <a:rPr lang="en-US" sz="2800" b="1" dirty="0" err="1">
                    <a:solidFill>
                      <a:schemeClr val="tx1"/>
                    </a:solidFill>
                  </a:rPr>
                  <a:t>f</a:t>
                </a:r>
                <a:r>
                  <a:rPr lang="en-US" sz="2800" b="1" baseline="-25000" dirty="0" err="1">
                    <a:solidFill>
                      <a:schemeClr val="tx1"/>
                    </a:solidFill>
                  </a:rPr>
                  <a:t>m</a:t>
                </a:r>
                <a:r>
                  <a:rPr lang="en-US" sz="2800" b="1" dirty="0" err="1">
                    <a:solidFill>
                      <a:schemeClr val="tx1"/>
                    </a:solidFill>
                  </a:rPr>
                  <a:t>t</a:t>
                </a:r>
                <a:r>
                  <a:rPr lang="en-US" sz="2800" b="1" dirty="0">
                    <a:solidFill>
                      <a:schemeClr val="tx1"/>
                    </a:solidFill>
                  </a:rPr>
                  <a:t>)] ,</a:t>
                </a:r>
                <a:r>
                  <a:rPr lang="en-US" sz="2800" dirty="0">
                    <a:solidFill>
                      <a:schemeClr val="tx1"/>
                    </a:solidFill>
                  </a:rPr>
                  <a:t> </a:t>
                </a:r>
              </a:p>
              <a:p>
                <a:pPr marL="860425" indent="0" defTabSz="569913">
                  <a:buNone/>
                  <a:tabLst>
                    <a:tab pos="569913" algn="l"/>
                  </a:tabLst>
                </a:pPr>
                <a:endParaRPr lang="en-US" i="1" dirty="0" smtClean="0">
                  <a:solidFill>
                    <a:schemeClr val="tx1"/>
                  </a:solidFill>
                </a:endParaRPr>
              </a:p>
              <a:p>
                <a:pPr marL="860425" indent="0" defTabSz="569913">
                  <a:buNone/>
                  <a:tabLst>
                    <a:tab pos="569913" algn="l"/>
                  </a:tabLst>
                </a:pPr>
                <a:r>
                  <a:rPr lang="en-US" i="1" dirty="0">
                    <a:solidFill>
                      <a:schemeClr val="tx1"/>
                    </a:solidFill>
                  </a:rPr>
                  <a:t>		  where  the modulation index </a:t>
                </a:r>
                <a14:m>
                  <m:oMath xmlns:m="http://schemas.openxmlformats.org/officeDocument/2006/math">
                    <m:r>
                      <a:rPr lang="en-US" i="1">
                        <a:solidFill>
                          <a:schemeClr val="tx1"/>
                        </a:solidFill>
                        <a:latin typeface="Cambria Math"/>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𝑚</m:t>
                        </m:r>
                      </m:e>
                      <m:sub>
                        <m:r>
                          <a:rPr lang="en-US" i="1">
                            <a:solidFill>
                              <a:schemeClr val="tx1"/>
                            </a:solidFill>
                            <a:latin typeface="Cambria Math"/>
                          </a:rPr>
                          <m:t>𝑓</m:t>
                        </m:r>
                      </m:sub>
                    </m:sSub>
                    <m:r>
                      <a:rPr lang="en-US" i="1">
                        <a:solidFill>
                          <a:schemeClr val="tx1"/>
                        </a:solidFill>
                        <a:latin typeface="Cambria Math"/>
                      </a:rPr>
                      <m:t>=</m:t>
                    </m:r>
                    <m:r>
                      <a:rPr lang="en-US" i="1">
                        <a:solidFill>
                          <a:schemeClr val="tx1"/>
                        </a:solidFill>
                        <a:latin typeface="Cambria Math"/>
                      </a:rPr>
                      <m:t>𝛽</m:t>
                    </m:r>
                    <m:r>
                      <a:rPr lang="en-US" i="1">
                        <a:solidFill>
                          <a:schemeClr val="tx1"/>
                        </a:solidFill>
                        <a:latin typeface="Cambria Math"/>
                      </a:rPr>
                      <m:t>=</m:t>
                    </m:r>
                    <m:f>
                      <m:fPr>
                        <m:ctrlPr>
                          <a:rPr lang="en-US" i="1">
                            <a:solidFill>
                              <a:schemeClr val="tx1"/>
                            </a:solidFill>
                            <a:latin typeface="Cambria Math" panose="02040503050406030204" pitchFamily="18" charset="0"/>
                          </a:rPr>
                        </m:ctrlPr>
                      </m:fPr>
                      <m:num>
                        <m:r>
                          <a:rPr lang="en-US" i="1">
                            <a:solidFill>
                              <a:schemeClr val="tx1"/>
                            </a:solidFill>
                            <a:latin typeface="Cambria Math"/>
                          </a:rPr>
                          <m:t>∆</m:t>
                        </m:r>
                        <m:r>
                          <a:rPr lang="en-US" i="1">
                            <a:solidFill>
                              <a:schemeClr val="tx1"/>
                            </a:solidFill>
                            <a:latin typeface="Cambria Math"/>
                          </a:rPr>
                          <m:t>𝑓</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𝑓</m:t>
                            </m:r>
                          </m:e>
                          <m:sub>
                            <m:r>
                              <a:rPr lang="en-US" i="1">
                                <a:solidFill>
                                  <a:schemeClr val="tx1"/>
                                </a:solidFill>
                                <a:latin typeface="Cambria Math"/>
                              </a:rPr>
                              <m:t>𝑚</m:t>
                            </m:r>
                          </m:sub>
                        </m:sSub>
                      </m:den>
                    </m:f>
                    <m:r>
                      <a:rPr lang="en-US" i="1">
                        <a:solidFill>
                          <a:schemeClr val="tx1"/>
                        </a:solidFill>
                        <a:latin typeface="Cambria Math"/>
                      </a:rPr>
                      <m:t> </m:t>
                    </m:r>
                  </m:oMath>
                </a14:m>
                <a:r>
                  <a:rPr lang="en-US" i="1" dirty="0">
                    <a:solidFill>
                      <a:schemeClr val="tx1"/>
                    </a:solidFill>
                  </a:rPr>
                  <a:t> </a:t>
                </a:r>
                <a:r>
                  <a:rPr lang="en-US" dirty="0">
                    <a:solidFill>
                      <a:schemeClr val="tx1"/>
                    </a:solidFill>
                  </a:rPr>
                  <a:t>  </a:t>
                </a:r>
                <a:endParaRPr lang="en-US" dirty="0" smtClean="0">
                  <a:solidFill>
                    <a:schemeClr val="tx1"/>
                  </a:solidFill>
                </a:endParaRPr>
              </a:p>
              <a:p>
                <a:pPr marL="860425" indent="0" defTabSz="569913">
                  <a:buNone/>
                  <a:tabLst>
                    <a:tab pos="569913" algn="l"/>
                  </a:tabLst>
                </a:pPr>
                <a:r>
                  <a:rPr lang="en-US" i="1" dirty="0" smtClean="0">
                    <a:solidFill>
                      <a:schemeClr val="tx1"/>
                    </a:solidFill>
                  </a:rPr>
                  <a:t>By </a:t>
                </a:r>
                <a:r>
                  <a:rPr lang="en-US" i="1" dirty="0">
                    <a:solidFill>
                      <a:schemeClr val="tx1"/>
                    </a:solidFill>
                  </a:rPr>
                  <a:t>Carson’s rule</a:t>
                </a:r>
                <a:r>
                  <a:rPr lang="en-US" dirty="0">
                    <a:solidFill>
                      <a:schemeClr val="tx1"/>
                    </a:solidFill>
                  </a:rPr>
                  <a:t>,</a:t>
                </a:r>
                <a14:m>
                  <m:oMath xmlns:m="http://schemas.openxmlformats.org/officeDocument/2006/math">
                    <m:r>
                      <a:rPr lang="en-US" i="1">
                        <a:solidFill>
                          <a:schemeClr val="tx1"/>
                        </a:solidFill>
                        <a:latin typeface="Cambria Math"/>
                      </a:rPr>
                      <m:t>𝐵𝑎𝑛𝑑𝑤𝑖𝑑𝑡h</m:t>
                    </m:r>
                    <m:r>
                      <a:rPr lang="en-US" i="1">
                        <a:solidFill>
                          <a:schemeClr val="tx1"/>
                        </a:solidFill>
                        <a:latin typeface="Cambria Math"/>
                      </a:rPr>
                      <m:t>≈2</m:t>
                    </m:r>
                    <m:d>
                      <m:dPr>
                        <m:ctrlPr>
                          <a:rPr lang="en-US" i="1">
                            <a:solidFill>
                              <a:schemeClr val="tx1"/>
                            </a:solidFill>
                            <a:latin typeface="Cambria Math" panose="02040503050406030204" pitchFamily="18" charset="0"/>
                          </a:rPr>
                        </m:ctrlPr>
                      </m:dPr>
                      <m:e>
                        <m:r>
                          <a:rPr lang="en-US" i="1">
                            <a:solidFill>
                              <a:schemeClr val="tx1"/>
                            </a:solidFill>
                            <a:latin typeface="Cambria Math"/>
                          </a:rPr>
                          <m:t>∆</m:t>
                        </m:r>
                        <m:r>
                          <a:rPr lang="en-US" i="1">
                            <a:solidFill>
                              <a:schemeClr val="tx1"/>
                            </a:solidFill>
                            <a:latin typeface="Cambria Math"/>
                          </a:rPr>
                          <m:t>𝑓</m:t>
                        </m:r>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𝑓</m:t>
                            </m:r>
                          </m:e>
                          <m:sub>
                            <m:r>
                              <a:rPr lang="en-US" i="1">
                                <a:solidFill>
                                  <a:schemeClr val="tx1"/>
                                </a:solidFill>
                                <a:latin typeface="Cambria Math"/>
                              </a:rPr>
                              <m:t>𝑚</m:t>
                            </m:r>
                          </m:sub>
                        </m:sSub>
                      </m:e>
                    </m:d>
                    <m:r>
                      <a:rPr lang="en-US" b="1" i="1">
                        <a:solidFill>
                          <a:schemeClr val="tx1"/>
                        </a:solidFill>
                        <a:latin typeface="Cambria Math"/>
                      </a:rPr>
                      <m:t> </m:t>
                    </m:r>
                  </m:oMath>
                </a14:m>
                <a:endParaRPr lang="en-US" dirty="0" smtClean="0">
                  <a:solidFill>
                    <a:schemeClr val="tx1"/>
                  </a:solidFill>
                </a:endParaRPr>
              </a:p>
              <a:p>
                <a:pPr marL="860425" indent="0" defTabSz="569913">
                  <a:buNone/>
                  <a:tabLst>
                    <a:tab pos="569913" algn="l"/>
                  </a:tabLst>
                </a:pPr>
                <a14:m>
                  <m:oMath xmlns:m="http://schemas.openxmlformats.org/officeDocument/2006/math">
                    <m:r>
                      <a:rPr lang="en-US" i="1">
                        <a:solidFill>
                          <a:schemeClr val="tx1"/>
                        </a:solidFill>
                        <a:latin typeface="Cambria Math"/>
                      </a:rPr>
                      <m:t>∆</m:t>
                    </m:r>
                    <m:r>
                      <a:rPr lang="en-US" i="1">
                        <a:solidFill>
                          <a:schemeClr val="tx1"/>
                        </a:solidFill>
                        <a:latin typeface="Cambria Math"/>
                      </a:rPr>
                      <m:t>𝑓</m:t>
                    </m:r>
                  </m:oMath>
                </a14:m>
                <a:r>
                  <a:rPr lang="en-US" dirty="0" smtClean="0">
                    <a:solidFill>
                      <a:schemeClr val="tx1"/>
                    </a:solidFill>
                  </a:rPr>
                  <a:t> is the frequency deviation</a:t>
                </a:r>
                <a:endParaRPr lang="en-US" dirty="0">
                  <a:solidFill>
                    <a:schemeClr val="tx1"/>
                  </a:solidFill>
                </a:endParaRPr>
              </a:p>
              <a:p>
                <a:pPr marL="860425" indent="0" defTabSz="569913">
                  <a:buNone/>
                  <a:tabLst>
                    <a:tab pos="569913" algn="l"/>
                  </a:tabLst>
                </a:pPr>
                <a:r>
                  <a:rPr lang="en-US" dirty="0" smtClean="0">
                    <a:solidFill>
                      <a:srgbClr val="003399"/>
                    </a:solidFill>
                  </a:rPr>
                  <a:t> </a:t>
                </a:r>
              </a:p>
              <a:p>
                <a:pPr marL="860425" indent="0" defTabSz="569913">
                  <a:buNone/>
                  <a:tabLst>
                    <a:tab pos="569913" algn="l"/>
                  </a:tabLst>
                </a:pPr>
                <a:endParaRPr lang="en-US" dirty="0">
                  <a:solidFill>
                    <a:srgbClr val="003399"/>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91492"/>
                <a:ext cx="10515600" cy="5040889"/>
              </a:xfrm>
              <a:blipFill>
                <a:blip r:embed="rId2"/>
                <a:stretch>
                  <a:fillRect t="-2418"/>
                </a:stretch>
              </a:blipFill>
            </p:spPr>
            <p:txBody>
              <a:bodyPr/>
              <a:lstStyle/>
              <a:p>
                <a:r>
                  <a:rPr lang="en-US">
                    <a:noFill/>
                  </a:rPr>
                  <a:t> </a:t>
                </a:r>
              </a:p>
            </p:txBody>
          </p:sp>
        </mc:Fallback>
      </mc:AlternateContent>
    </p:spTree>
    <p:extLst>
      <p:ext uri="{BB962C8B-B14F-4D97-AF65-F5344CB8AC3E}">
        <p14:creationId xmlns:p14="http://schemas.microsoft.com/office/powerpoint/2010/main" val="3121983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a:t>
            </a:r>
            <a:r>
              <a:rPr lang="en-US" b="1" dirty="0" smtClean="0"/>
              <a:t>01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7" y="1690687"/>
            <a:ext cx="10785809" cy="3269239"/>
          </a:xfrm>
        </p:spPr>
      </p:pic>
    </p:spTree>
    <p:extLst>
      <p:ext uri="{BB962C8B-B14F-4D97-AF65-F5344CB8AC3E}">
        <p14:creationId xmlns:p14="http://schemas.microsoft.com/office/powerpoint/2010/main" val="90349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Communication System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825625"/>
            <a:ext cx="10653125" cy="3730048"/>
          </a:xfrm>
          <a:prstGeom prst="rect">
            <a:avLst/>
          </a:prstGeom>
        </p:spPr>
      </p:pic>
    </p:spTree>
    <p:extLst>
      <p:ext uri="{BB962C8B-B14F-4D97-AF65-F5344CB8AC3E}">
        <p14:creationId xmlns:p14="http://schemas.microsoft.com/office/powerpoint/2010/main" val="1012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a:t>
            </a:r>
            <a:r>
              <a:rPr lang="en-US" b="1" dirty="0" smtClean="0"/>
              <a:t>02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271" y="1396134"/>
            <a:ext cx="7643544" cy="5092570"/>
          </a:xfrm>
        </p:spPr>
      </p:pic>
    </p:spTree>
    <p:extLst>
      <p:ext uri="{BB962C8B-B14F-4D97-AF65-F5344CB8AC3E}">
        <p14:creationId xmlns:p14="http://schemas.microsoft.com/office/powerpoint/2010/main" val="37267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cs typeface="Arial" panose="020B0604020202020204" pitchFamily="34" charset="0"/>
              </a:rPr>
              <a:t>PULSE MODULATION TECHNIQUES</a:t>
            </a:r>
            <a:endParaRPr lang="en-US" b="1" dirty="0"/>
          </a:p>
        </p:txBody>
      </p:sp>
    </p:spTree>
    <p:extLst>
      <p:ext uri="{BB962C8B-B14F-4D97-AF65-F5344CB8AC3E}">
        <p14:creationId xmlns:p14="http://schemas.microsoft.com/office/powerpoint/2010/main" val="77319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p:spPr>
        <p:txBody>
          <a:bodyPr>
            <a:normAutofit fontScale="90000"/>
          </a:bodyPr>
          <a:lstStyle/>
          <a:p>
            <a:r>
              <a:rPr lang="en-US" b="1" dirty="0"/>
              <a:t>Digital Transmission of Analog Data</a:t>
            </a:r>
            <a:br>
              <a:rPr lang="en-US" b="1" dirty="0"/>
            </a:br>
            <a:r>
              <a:rPr lang="en-US" b="1" dirty="0"/>
              <a:t> </a:t>
            </a:r>
          </a:p>
        </p:txBody>
      </p:sp>
      <p:sp>
        <p:nvSpPr>
          <p:cNvPr id="3" name="Content Placeholder 2"/>
          <p:cNvSpPr>
            <a:spLocks noGrp="1"/>
          </p:cNvSpPr>
          <p:nvPr>
            <p:ph idx="1"/>
          </p:nvPr>
        </p:nvSpPr>
        <p:spPr/>
        <p:txBody>
          <a:bodyPr/>
          <a:lstStyle/>
          <a:p>
            <a:pPr marL="0" indent="0">
              <a:buNone/>
            </a:pPr>
            <a:r>
              <a:rPr lang="en-US" dirty="0" smtClean="0"/>
              <a:t>Message Signal </a:t>
            </a:r>
            <a:r>
              <a:rPr lang="en-US" b="1" dirty="0" smtClean="0"/>
              <a:t>→</a:t>
            </a:r>
            <a:r>
              <a:rPr lang="en-US" dirty="0" smtClean="0"/>
              <a:t> Analog</a:t>
            </a:r>
          </a:p>
          <a:p>
            <a:pPr marL="0" indent="0">
              <a:buNone/>
            </a:pPr>
            <a:r>
              <a:rPr lang="en-US" dirty="0" smtClean="0"/>
              <a:t>Carrier Signal </a:t>
            </a:r>
            <a:r>
              <a:rPr lang="en-US" b="1" dirty="0" smtClean="0"/>
              <a:t>→ </a:t>
            </a:r>
            <a:r>
              <a:rPr lang="en-US" dirty="0" smtClean="0"/>
              <a:t>Digital</a:t>
            </a:r>
          </a:p>
          <a:p>
            <a:pPr marL="0" indent="0">
              <a:buNone/>
            </a:pPr>
            <a:endParaRPr lang="en-US" dirty="0" smtClean="0">
              <a:solidFill>
                <a:srgbClr val="003399"/>
              </a:solidFill>
            </a:endParaRPr>
          </a:p>
          <a:p>
            <a:pPr marL="0" indent="0">
              <a:buNone/>
            </a:pPr>
            <a:r>
              <a:rPr lang="en-US" b="1" dirty="0" smtClean="0"/>
              <a:t>Types</a:t>
            </a:r>
          </a:p>
          <a:p>
            <a:pPr marL="0" indent="0">
              <a:buNone/>
            </a:pPr>
            <a:r>
              <a:rPr lang="en-US" dirty="0" smtClean="0"/>
              <a:t>Pulse </a:t>
            </a:r>
            <a:r>
              <a:rPr lang="en-US" dirty="0"/>
              <a:t>Amplitude Modulation (</a:t>
            </a:r>
            <a:r>
              <a:rPr lang="en-US" dirty="0" smtClean="0"/>
              <a:t>PAM)</a:t>
            </a:r>
          </a:p>
          <a:p>
            <a:pPr marL="0" indent="0">
              <a:buNone/>
            </a:pPr>
            <a:r>
              <a:rPr lang="en-US" dirty="0" smtClean="0"/>
              <a:t>Pulse </a:t>
            </a:r>
            <a:r>
              <a:rPr lang="en-US" dirty="0"/>
              <a:t>Width Modulation        (</a:t>
            </a:r>
            <a:r>
              <a:rPr lang="en-US" dirty="0" smtClean="0"/>
              <a:t>PWM)</a:t>
            </a:r>
          </a:p>
          <a:p>
            <a:pPr marL="0" indent="0">
              <a:buNone/>
            </a:pPr>
            <a:r>
              <a:rPr lang="en-US" dirty="0" smtClean="0"/>
              <a:t>Pulse </a:t>
            </a:r>
            <a:r>
              <a:rPr lang="en-US" dirty="0"/>
              <a:t>Position Modulation     (PPM)</a:t>
            </a:r>
          </a:p>
        </p:txBody>
      </p:sp>
    </p:spTree>
    <p:extLst>
      <p:ext uri="{BB962C8B-B14F-4D97-AF65-F5344CB8AC3E}">
        <p14:creationId xmlns:p14="http://schemas.microsoft.com/office/powerpoint/2010/main" val="122564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b="1" dirty="0" smtClean="0"/>
              <a:t>Pulse Amplitude Modulation(PAM)</a:t>
            </a:r>
            <a:endParaRPr lang="en-US" b="1" dirty="0"/>
          </a:p>
        </p:txBody>
      </p:sp>
      <p:sp>
        <p:nvSpPr>
          <p:cNvPr id="3" name="Content Placeholder 2"/>
          <p:cNvSpPr>
            <a:spLocks noGrp="1"/>
          </p:cNvSpPr>
          <p:nvPr>
            <p:ph idx="1"/>
          </p:nvPr>
        </p:nvSpPr>
        <p:spPr>
          <a:xfrm>
            <a:off x="838200" y="1205345"/>
            <a:ext cx="10515600" cy="4971618"/>
          </a:xfrm>
        </p:spPr>
        <p:txBody>
          <a:bodyPr/>
          <a:lstStyle/>
          <a:p>
            <a:pPr marL="0" indent="0">
              <a:buNone/>
            </a:pPr>
            <a:r>
              <a:rPr lang="en-US" dirty="0"/>
              <a:t>Here the signal is sampled at regular intervals and each sample is made proportional to the amplitude of the message signal at the instant of sampling. </a:t>
            </a:r>
          </a:p>
        </p:txBody>
      </p:sp>
    </p:spTree>
    <p:extLst>
      <p:ext uri="{BB962C8B-B14F-4D97-AF65-F5344CB8AC3E}">
        <p14:creationId xmlns:p14="http://schemas.microsoft.com/office/powerpoint/2010/main" val="25675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PAM Waveform</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291" y="1825625"/>
            <a:ext cx="11201400" cy="515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62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b="1" dirty="0" smtClean="0"/>
              <a:t>Pulse Width Modulation(PWM)</a:t>
            </a:r>
            <a:endParaRPr lang="en-US" b="1" dirty="0"/>
          </a:p>
        </p:txBody>
      </p:sp>
      <p:sp>
        <p:nvSpPr>
          <p:cNvPr id="3" name="Content Placeholder 2"/>
          <p:cNvSpPr>
            <a:spLocks noGrp="1"/>
          </p:cNvSpPr>
          <p:nvPr>
            <p:ph idx="1"/>
          </p:nvPr>
        </p:nvSpPr>
        <p:spPr>
          <a:xfrm>
            <a:off x="838200" y="1205345"/>
            <a:ext cx="10515600" cy="4971618"/>
          </a:xfrm>
        </p:spPr>
        <p:txBody>
          <a:bodyPr/>
          <a:lstStyle/>
          <a:p>
            <a:pPr marL="0" indent="0">
              <a:buNone/>
            </a:pPr>
            <a:r>
              <a:rPr lang="en-US" dirty="0"/>
              <a:t>Here the amplitude and starting time of each pulse is fixed but the width of each pulse is made proportional to the amplitude of the modulating analog signal at that instant </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3397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PWM Waveform</a:t>
            </a:r>
            <a:endParaRPr lang="en-US" b="1" dirty="0"/>
          </a:p>
        </p:txBody>
      </p:sp>
      <p:sp>
        <p:nvSpPr>
          <p:cNvPr id="3" name="Content Placeholder 2"/>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78000"/>
                    </a14:imgEffect>
                    <a14:imgEffect>
                      <a14:brightnessContrast bright="-14000" contrast="22000"/>
                    </a14:imgEffect>
                  </a14:imgLayer>
                </a14:imgProps>
              </a:ext>
              <a:ext uri="{28A0092B-C50C-407E-A947-70E740481C1C}">
                <a14:useLocalDpi xmlns:a14="http://schemas.microsoft.com/office/drawing/2010/main" val="0"/>
              </a:ext>
            </a:extLst>
          </a:blip>
          <a:srcRect/>
          <a:stretch>
            <a:fillRect/>
          </a:stretch>
        </p:blipFill>
        <p:spPr bwMode="auto">
          <a:xfrm>
            <a:off x="838200" y="1825625"/>
            <a:ext cx="10515600" cy="441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96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b="1" dirty="0" smtClean="0"/>
              <a:t>Pulse Position Modulation(PPM)</a:t>
            </a:r>
            <a:endParaRPr lang="en-US" b="1" dirty="0"/>
          </a:p>
        </p:txBody>
      </p:sp>
      <p:sp>
        <p:nvSpPr>
          <p:cNvPr id="3" name="Content Placeholder 2"/>
          <p:cNvSpPr>
            <a:spLocks noGrp="1"/>
          </p:cNvSpPr>
          <p:nvPr>
            <p:ph idx="1"/>
          </p:nvPr>
        </p:nvSpPr>
        <p:spPr>
          <a:xfrm>
            <a:off x="838200" y="1205345"/>
            <a:ext cx="10515600" cy="4971618"/>
          </a:xfrm>
        </p:spPr>
        <p:txBody>
          <a:bodyPr/>
          <a:lstStyle/>
          <a:p>
            <a:pPr marL="0" indent="0" algn="just">
              <a:buNone/>
            </a:pPr>
            <a:r>
              <a:rPr lang="en-US" dirty="0"/>
              <a:t>B</a:t>
            </a:r>
            <a:r>
              <a:rPr lang="en-US" dirty="0" smtClean="0"/>
              <a:t>oth </a:t>
            </a:r>
            <a:r>
              <a:rPr lang="en-US" dirty="0"/>
              <a:t>the amplitude and the duration are kept constant while the position of each pulse in relation to the position of a recurrent reference pulse is varied by each instantaneous sampled value of the modulating signal </a:t>
            </a:r>
          </a:p>
          <a:p>
            <a:pPr marL="0" indent="0" algn="just">
              <a:buNone/>
            </a:pPr>
            <a:endParaRPr lang="en-US" dirty="0"/>
          </a:p>
          <a:p>
            <a:pPr marL="0" indent="0" algn="just">
              <a:buNone/>
            </a:pPr>
            <a:r>
              <a:rPr lang="en-US" dirty="0" smtClean="0"/>
              <a:t>Note: Fixed amplitude &amp; Fixed width pulse at every falling edge of PWM wave  </a:t>
            </a:r>
            <a:endParaRPr lang="en-US" dirty="0"/>
          </a:p>
        </p:txBody>
      </p:sp>
    </p:spTree>
    <p:extLst>
      <p:ext uri="{BB962C8B-B14F-4D97-AF65-F5344CB8AC3E}">
        <p14:creationId xmlns:p14="http://schemas.microsoft.com/office/powerpoint/2010/main" val="109656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PPM Waveform</a:t>
            </a:r>
            <a:endParaRPr lang="en-US" b="1" dirty="0"/>
          </a:p>
        </p:txBody>
      </p:sp>
      <p:sp>
        <p:nvSpPr>
          <p:cNvPr id="3" name="Content Placeholder 2"/>
          <p:cNvSpPr>
            <a:spLocks noGrp="1"/>
          </p:cNvSpPr>
          <p:nvPr>
            <p:ph idx="1"/>
          </p:nvPr>
        </p:nvSpPr>
        <p:spPr/>
        <p:txBody>
          <a:bodyPr/>
          <a:lstStyle/>
          <a:p>
            <a:endParaRPr lang="en-US"/>
          </a:p>
        </p:txBody>
      </p:sp>
      <p:pic>
        <p:nvPicPr>
          <p:cNvPr id="5" name="Picture 2"/>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100000"/>
                    </a14:imgEffect>
                    <a14:imgEffect>
                      <a14:brightnessContrast bright="-21000" contrast="9000"/>
                    </a14:imgEffect>
                  </a14:imgLayer>
                </a14:imgProps>
              </a:ext>
              <a:ext uri="{28A0092B-C50C-407E-A947-70E740481C1C}">
                <a14:useLocalDpi xmlns:a14="http://schemas.microsoft.com/office/drawing/2010/main" val="0"/>
              </a:ext>
            </a:extLst>
          </a:blip>
          <a:srcRect/>
          <a:stretch>
            <a:fillRect/>
          </a:stretch>
        </p:blipFill>
        <p:spPr bwMode="auto">
          <a:xfrm>
            <a:off x="838200" y="1825625"/>
            <a:ext cx="10515600" cy="4351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49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Digital Modulation Techniques</a:t>
            </a:r>
            <a:endParaRPr lang="en-US" b="1" dirty="0"/>
          </a:p>
        </p:txBody>
      </p:sp>
      <p:sp>
        <p:nvSpPr>
          <p:cNvPr id="3" name="Content Placeholder 2"/>
          <p:cNvSpPr>
            <a:spLocks noGrp="1"/>
          </p:cNvSpPr>
          <p:nvPr>
            <p:ph idx="1"/>
          </p:nvPr>
        </p:nvSpPr>
        <p:spPr/>
        <p:txBody>
          <a:bodyPr/>
          <a:lstStyle/>
          <a:p>
            <a:pPr lvl="0" indent="0">
              <a:buNone/>
            </a:pPr>
            <a:r>
              <a:rPr lang="en-US" dirty="0" smtClean="0"/>
              <a:t>Message Signal </a:t>
            </a:r>
            <a:r>
              <a:rPr lang="en-US" b="1" dirty="0" smtClean="0"/>
              <a:t>→</a:t>
            </a:r>
            <a:r>
              <a:rPr lang="en-US" dirty="0" smtClean="0"/>
              <a:t> Digital</a:t>
            </a:r>
          </a:p>
          <a:p>
            <a:pPr lvl="0" indent="0">
              <a:buNone/>
            </a:pPr>
            <a:r>
              <a:rPr lang="en-US" dirty="0" smtClean="0"/>
              <a:t>Carrier Signal </a:t>
            </a:r>
            <a:r>
              <a:rPr lang="en-US" b="1" dirty="0" smtClean="0"/>
              <a:t>→ </a:t>
            </a:r>
            <a:r>
              <a:rPr lang="en-US" dirty="0" smtClean="0"/>
              <a:t>Analog</a:t>
            </a:r>
          </a:p>
          <a:p>
            <a:pPr lvl="0" indent="0">
              <a:buNone/>
            </a:pPr>
            <a:endParaRPr lang="en-US" dirty="0" smtClean="0"/>
          </a:p>
          <a:p>
            <a:pPr lvl="0" indent="0">
              <a:buNone/>
            </a:pPr>
            <a:r>
              <a:rPr lang="en-US" b="1" dirty="0" smtClean="0"/>
              <a:t>Types</a:t>
            </a:r>
            <a:endParaRPr lang="en-US" b="1" dirty="0"/>
          </a:p>
          <a:p>
            <a:pPr lvl="0" indent="0">
              <a:buNone/>
            </a:pPr>
            <a:r>
              <a:rPr lang="en-US" dirty="0" smtClean="0"/>
              <a:t>Amplitude </a:t>
            </a:r>
            <a:r>
              <a:rPr lang="en-US" dirty="0"/>
              <a:t>Shift Keying (ASK)</a:t>
            </a:r>
            <a:endParaRPr lang="en-US" sz="2400" dirty="0"/>
          </a:p>
          <a:p>
            <a:pPr lvl="0" indent="0">
              <a:buNone/>
            </a:pPr>
            <a:r>
              <a:rPr lang="en-US" dirty="0"/>
              <a:t>Frequency Shift Keying (FSK)</a:t>
            </a:r>
            <a:endParaRPr lang="en-US" sz="2400" dirty="0"/>
          </a:p>
          <a:p>
            <a:pPr lvl="0" indent="0">
              <a:buNone/>
            </a:pPr>
            <a:r>
              <a:rPr lang="en-US" dirty="0"/>
              <a:t>Phase Shift Keying (PSK) </a:t>
            </a:r>
            <a:endParaRPr lang="en-US" sz="2400" dirty="0"/>
          </a:p>
        </p:txBody>
      </p:sp>
    </p:spTree>
    <p:extLst>
      <p:ext uri="{BB962C8B-B14F-4D97-AF65-F5344CB8AC3E}">
        <p14:creationId xmlns:p14="http://schemas.microsoft.com/office/powerpoint/2010/main" val="12190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normAutofit fontScale="85000" lnSpcReduction="20000"/>
          </a:bodyPr>
          <a:lstStyle/>
          <a:p>
            <a:pPr marL="0" indent="0">
              <a:buNone/>
            </a:pPr>
            <a:r>
              <a:rPr lang="en-US" dirty="0" smtClean="0"/>
              <a:t>→Info Source</a:t>
            </a:r>
          </a:p>
          <a:p>
            <a:pPr marL="0" indent="0">
              <a:buNone/>
            </a:pPr>
            <a:endParaRPr lang="en-US" dirty="0" smtClean="0"/>
          </a:p>
          <a:p>
            <a:pPr marL="0" indent="0">
              <a:buNone/>
            </a:pPr>
            <a:r>
              <a:rPr lang="en-US" dirty="0" smtClean="0"/>
              <a:t>→Input Transducer</a:t>
            </a:r>
          </a:p>
          <a:p>
            <a:pPr marL="0" indent="0">
              <a:buNone/>
            </a:pPr>
            <a:endParaRPr lang="en-US" dirty="0" smtClean="0"/>
          </a:p>
          <a:p>
            <a:pPr marL="0" indent="0">
              <a:buNone/>
            </a:pPr>
            <a:r>
              <a:rPr lang="en-US" dirty="0" smtClean="0"/>
              <a:t>→Transmitter</a:t>
            </a:r>
          </a:p>
          <a:p>
            <a:pPr marL="0" indent="0">
              <a:buNone/>
            </a:pPr>
            <a:endParaRPr lang="en-US" dirty="0" smtClean="0"/>
          </a:p>
          <a:p>
            <a:pPr marL="0" indent="0">
              <a:buNone/>
            </a:pPr>
            <a:r>
              <a:rPr lang="en-US" dirty="0" smtClean="0"/>
              <a:t>→Channel/ Medium</a:t>
            </a:r>
          </a:p>
          <a:p>
            <a:pPr marL="0" indent="0">
              <a:buNone/>
            </a:pPr>
            <a:endParaRPr lang="en-US" dirty="0" smtClean="0"/>
          </a:p>
          <a:p>
            <a:pPr marL="0" indent="0">
              <a:buNone/>
            </a:pPr>
            <a:r>
              <a:rPr lang="en-US" dirty="0" smtClean="0"/>
              <a:t>→Noise</a:t>
            </a:r>
          </a:p>
          <a:p>
            <a:pPr marL="0" indent="0">
              <a:buNone/>
            </a:pPr>
            <a:endParaRPr lang="en-US" dirty="0" smtClean="0"/>
          </a:p>
          <a:p>
            <a:pPr marL="0" indent="0">
              <a:buNone/>
            </a:pPr>
            <a:r>
              <a:rPr lang="en-US" dirty="0" smtClean="0"/>
              <a:t>→Receiver</a:t>
            </a:r>
          </a:p>
          <a:p>
            <a:pPr marL="0" indent="0">
              <a:buNone/>
            </a:pPr>
            <a:endParaRPr lang="en-US" dirty="0" smtClean="0"/>
          </a:p>
          <a:p>
            <a:pPr marL="0" indent="0">
              <a:buNone/>
            </a:pPr>
            <a:r>
              <a:rPr lang="en-US" dirty="0" smtClean="0"/>
              <a:t>→Output Transducer</a:t>
            </a:r>
          </a:p>
          <a:p>
            <a:pPr marL="0" indent="0">
              <a:buNone/>
            </a:pPr>
            <a:endParaRPr lang="en-US" dirty="0" smtClean="0"/>
          </a:p>
          <a:p>
            <a:pPr marL="0" indent="0">
              <a:buNone/>
            </a:pPr>
            <a:r>
              <a:rPr lang="en-US" dirty="0" smtClean="0"/>
              <a:t>→Destination</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1627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Amplitude Shift Keying (ASK)</a:t>
            </a:r>
            <a:endParaRPr lang="en-US" b="1" dirty="0"/>
          </a:p>
        </p:txBody>
      </p:sp>
      <p:sp>
        <p:nvSpPr>
          <p:cNvPr id="3" name="Content Placeholder 2"/>
          <p:cNvSpPr>
            <a:spLocks noGrp="1"/>
          </p:cNvSpPr>
          <p:nvPr>
            <p:ph idx="1"/>
          </p:nvPr>
        </p:nvSpPr>
        <p:spPr/>
        <p:txBody>
          <a:bodyPr/>
          <a:lstStyle/>
          <a:p>
            <a:pPr marL="0" indent="0">
              <a:buNone/>
            </a:pPr>
            <a:r>
              <a:rPr lang="en-US" dirty="0"/>
              <a:t>A</a:t>
            </a:r>
            <a:r>
              <a:rPr lang="en-US" dirty="0" smtClean="0"/>
              <a:t>mplitude </a:t>
            </a:r>
            <a:r>
              <a:rPr lang="en-US" dirty="0"/>
              <a:t>of the carrier is changed in accordance with the binary information to be transmitted </a:t>
            </a:r>
            <a:endParaRPr lang="en-US" dirty="0" smtClean="0"/>
          </a:p>
          <a:p>
            <a:pPr marL="0" indent="0">
              <a:buNone/>
            </a:pPr>
            <a:endParaRPr lang="en-US" dirty="0" smtClean="0"/>
          </a:p>
          <a:p>
            <a:pPr marL="0" indent="0">
              <a:buNone/>
            </a:pPr>
            <a:r>
              <a:rPr lang="en-US" dirty="0" smtClean="0"/>
              <a:t>Frequency </a:t>
            </a:r>
            <a:r>
              <a:rPr lang="en-US" dirty="0"/>
              <a:t>and phase of the carrier are kept fixed. </a:t>
            </a:r>
            <a:endParaRPr lang="en-US" dirty="0" smtClean="0"/>
          </a:p>
          <a:p>
            <a:pPr marL="0" indent="0">
              <a:buNone/>
            </a:pPr>
            <a:endParaRPr lang="en-US" dirty="0"/>
          </a:p>
          <a:p>
            <a:pPr marL="0" indent="0">
              <a:buNone/>
            </a:pPr>
            <a:r>
              <a:rPr lang="en-US" dirty="0" smtClean="0"/>
              <a:t>Bit </a:t>
            </a:r>
            <a:r>
              <a:rPr lang="en-US" dirty="0"/>
              <a:t>1 is transmitted by a carrier of one particular amplitude. Bit 0 is transmitted by changing the amplitude to 0 Volt or no signal in this </a:t>
            </a:r>
            <a:r>
              <a:rPr lang="en-US" dirty="0" smtClean="0"/>
              <a:t>case.</a:t>
            </a:r>
            <a:endParaRPr lang="en-US" dirty="0"/>
          </a:p>
        </p:txBody>
      </p:sp>
    </p:spTree>
    <p:extLst>
      <p:ext uri="{BB962C8B-B14F-4D97-AF65-F5344CB8AC3E}">
        <p14:creationId xmlns:p14="http://schemas.microsoft.com/office/powerpoint/2010/main" val="34248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Waveform</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7"/>
            <a:ext cx="10515600" cy="4486275"/>
          </a:xfrm>
          <a:prstGeom prst="rect">
            <a:avLst/>
          </a:prstGeom>
        </p:spPr>
      </p:pic>
    </p:spTree>
    <p:extLst>
      <p:ext uri="{BB962C8B-B14F-4D97-AF65-F5344CB8AC3E}">
        <p14:creationId xmlns:p14="http://schemas.microsoft.com/office/powerpoint/2010/main" val="33415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Frequency Shift Keying (</a:t>
            </a:r>
            <a:r>
              <a:rPr lang="en-US" b="1" dirty="0"/>
              <a:t>F</a:t>
            </a:r>
            <a:r>
              <a:rPr lang="en-US" b="1" dirty="0" smtClean="0"/>
              <a:t>SK)</a:t>
            </a:r>
            <a:endParaRPr lang="en-US" b="1" dirty="0"/>
          </a:p>
        </p:txBody>
      </p:sp>
      <p:sp>
        <p:nvSpPr>
          <p:cNvPr id="3" name="Content Placeholder 2"/>
          <p:cNvSpPr>
            <a:spLocks noGrp="1"/>
          </p:cNvSpPr>
          <p:nvPr>
            <p:ph idx="1"/>
          </p:nvPr>
        </p:nvSpPr>
        <p:spPr>
          <a:xfrm>
            <a:off x="831273" y="1884218"/>
            <a:ext cx="10529454" cy="4234152"/>
          </a:xfrm>
        </p:spPr>
        <p:txBody>
          <a:bodyPr/>
          <a:lstStyle/>
          <a:p>
            <a:pPr marL="0" indent="0">
              <a:buNone/>
            </a:pPr>
            <a:r>
              <a:rPr lang="en-US" dirty="0"/>
              <a:t>F</a:t>
            </a:r>
            <a:r>
              <a:rPr lang="en-US" dirty="0" smtClean="0"/>
              <a:t>requency </a:t>
            </a:r>
            <a:r>
              <a:rPr lang="en-US" dirty="0"/>
              <a:t>of the carrier is changed in accordance with the binary information. </a:t>
            </a:r>
          </a:p>
          <a:p>
            <a:pPr marL="0" indent="0">
              <a:buNone/>
            </a:pPr>
            <a:endParaRPr lang="en-US" dirty="0" smtClean="0"/>
          </a:p>
          <a:p>
            <a:pPr marL="0" indent="0">
              <a:buNone/>
            </a:pPr>
            <a:r>
              <a:rPr lang="en-US" dirty="0"/>
              <a:t>O</a:t>
            </a:r>
            <a:r>
              <a:rPr lang="en-US" dirty="0" smtClean="0"/>
              <a:t>ne </a:t>
            </a:r>
            <a:r>
              <a:rPr lang="en-US" dirty="0"/>
              <a:t>frequency for bit 1 and another frequency for bit 0. </a:t>
            </a:r>
          </a:p>
        </p:txBody>
      </p:sp>
    </p:spTree>
    <p:extLst>
      <p:ext uri="{BB962C8B-B14F-4D97-AF65-F5344CB8AC3E}">
        <p14:creationId xmlns:p14="http://schemas.microsoft.com/office/powerpoint/2010/main" val="326719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Waveform</a:t>
            </a:r>
            <a:endParaRPr lang="en-US" b="1" dirty="0"/>
          </a:p>
        </p:txBody>
      </p:sp>
      <p:sp>
        <p:nvSpPr>
          <p:cNvPr id="3" name="Content Placeholder 2"/>
          <p:cNvSpPr>
            <a:spLocks noGrp="1"/>
          </p:cNvSpPr>
          <p:nvPr>
            <p:ph idx="1"/>
          </p:nvPr>
        </p:nvSpPr>
        <p:spPr/>
        <p:txBody>
          <a:bodyPr/>
          <a:lstStyle/>
          <a:p>
            <a:pPr marL="0" indent="0">
              <a:buNone/>
            </a:pPr>
            <a:r>
              <a:rPr lang="en-US" dirty="0" smtClean="0"/>
              <a:t>.</a:t>
            </a:r>
            <a:endParaRPr lang="en-US" dirty="0"/>
          </a:p>
        </p:txBody>
      </p:sp>
      <p:pic>
        <p:nvPicPr>
          <p:cNvPr id="4" name="Picture 3"/>
          <p:cNvPicPr>
            <a:picLocks noChangeAspect="1"/>
          </p:cNvPicPr>
          <p:nvPr/>
        </p:nvPicPr>
        <p:blipFill>
          <a:blip r:embed="rId2"/>
          <a:stretch>
            <a:fillRect/>
          </a:stretch>
        </p:blipFill>
        <p:spPr>
          <a:xfrm>
            <a:off x="2126675" y="1825625"/>
            <a:ext cx="8305800" cy="4340416"/>
          </a:xfrm>
          <a:prstGeom prst="rect">
            <a:avLst/>
          </a:prstGeom>
        </p:spPr>
      </p:pic>
    </p:spTree>
    <p:extLst>
      <p:ext uri="{BB962C8B-B14F-4D97-AF65-F5344CB8AC3E}">
        <p14:creationId xmlns:p14="http://schemas.microsoft.com/office/powerpoint/2010/main" val="207235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 Shift Keying (PSK)</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P</a:t>
            </a:r>
            <a:r>
              <a:rPr lang="en-US" dirty="0" smtClean="0"/>
              <a:t>hase </a:t>
            </a:r>
            <a:r>
              <a:rPr lang="en-US" dirty="0"/>
              <a:t>of the sinusoidal carrier is changed in accordance with the binary information. </a:t>
            </a:r>
            <a:endParaRPr lang="en-US" dirty="0" smtClean="0"/>
          </a:p>
          <a:p>
            <a:pPr marL="0" indent="0">
              <a:buNone/>
            </a:pPr>
            <a:endParaRPr lang="en-US" dirty="0" smtClean="0"/>
          </a:p>
          <a:p>
            <a:pPr marL="0" indent="0">
              <a:buNone/>
            </a:pPr>
            <a:r>
              <a:rPr lang="en-US" dirty="0" smtClean="0"/>
              <a:t>Phase </a:t>
            </a:r>
            <a:r>
              <a:rPr lang="en-US" dirty="0"/>
              <a:t>in this context is the starting angle at which the sinusoid starts. </a:t>
            </a:r>
            <a:endParaRPr lang="en-US" dirty="0" smtClean="0"/>
          </a:p>
          <a:p>
            <a:pPr marL="0" indent="0">
              <a:buNone/>
            </a:pPr>
            <a:endParaRPr lang="en-US" dirty="0"/>
          </a:p>
          <a:p>
            <a:pPr marL="0" indent="0">
              <a:buNone/>
            </a:pPr>
            <a:r>
              <a:rPr lang="en-US" dirty="0" smtClean="0"/>
              <a:t>To </a:t>
            </a:r>
            <a:r>
              <a:rPr lang="en-US" dirty="0"/>
              <a:t>transmit bit 0, the phase of the sinusoid is shifted by 180o whereas to transmit bit 1, the phase of the sinusoidal carrier is shifted by another 180o. </a:t>
            </a:r>
            <a:endParaRPr lang="en-US" dirty="0" smtClean="0"/>
          </a:p>
          <a:p>
            <a:pPr marL="0" indent="0">
              <a:buNone/>
            </a:pPr>
            <a:endParaRPr lang="en-US" dirty="0"/>
          </a:p>
          <a:p>
            <a:pPr marL="0" indent="0">
              <a:buNone/>
            </a:pPr>
            <a:r>
              <a:rPr lang="en-US" dirty="0" smtClean="0"/>
              <a:t>Thus </a:t>
            </a:r>
            <a:r>
              <a:rPr lang="en-US" dirty="0"/>
              <a:t>the carrier phase shift represents the change in the state of the information. </a:t>
            </a:r>
          </a:p>
        </p:txBody>
      </p:sp>
    </p:spTree>
    <p:extLst>
      <p:ext uri="{BB962C8B-B14F-4D97-AF65-F5344CB8AC3E}">
        <p14:creationId xmlns:p14="http://schemas.microsoft.com/office/powerpoint/2010/main" val="86670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Waveform</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617755"/>
            <a:ext cx="10661073" cy="4698767"/>
          </a:xfrm>
          <a:prstGeom prst="rect">
            <a:avLst/>
          </a:prstGeom>
        </p:spPr>
      </p:pic>
    </p:spTree>
    <p:extLst>
      <p:ext uri="{BB962C8B-B14F-4D97-AF65-F5344CB8AC3E}">
        <p14:creationId xmlns:p14="http://schemas.microsoft.com/office/powerpoint/2010/main" val="34479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19763"/>
          </a:xfrm>
        </p:spPr>
        <p:txBody>
          <a:bodyPr>
            <a:normAutofit fontScale="85000" lnSpcReduction="20000"/>
          </a:bodyPr>
          <a:lstStyle/>
          <a:p>
            <a:pPr marL="0" indent="0">
              <a:buNone/>
            </a:pPr>
            <a:r>
              <a:rPr lang="en-US" b="1" dirty="0" smtClean="0">
                <a:solidFill>
                  <a:srgbClr val="FF0000"/>
                </a:solidFill>
              </a:rPr>
              <a:t>Modulation:</a:t>
            </a:r>
            <a:r>
              <a:rPr lang="en-US" dirty="0" smtClean="0"/>
              <a:t> </a:t>
            </a:r>
          </a:p>
          <a:p>
            <a:pPr marL="0" indent="0">
              <a:buNone/>
            </a:pPr>
            <a:r>
              <a:rPr lang="en-US" dirty="0" smtClean="0"/>
              <a:t>Process </a:t>
            </a:r>
            <a:r>
              <a:rPr lang="en-US" dirty="0"/>
              <a:t>of varying one or more properties of a periodic </a:t>
            </a:r>
            <a:r>
              <a:rPr lang="en-US" dirty="0" smtClean="0"/>
              <a:t>waveform, </a:t>
            </a:r>
            <a:r>
              <a:rPr lang="en-US" dirty="0"/>
              <a:t>called the </a:t>
            </a:r>
            <a:r>
              <a:rPr lang="en-US" i="1" dirty="0">
                <a:hlinkClick r:id="rId2" tooltip="Carrier signal"/>
              </a:rPr>
              <a:t>carrier signal</a:t>
            </a:r>
            <a:r>
              <a:rPr lang="en-US" dirty="0"/>
              <a:t>, with a modulating signal that typically contains information to be </a:t>
            </a:r>
            <a:r>
              <a:rPr lang="en-US" dirty="0" smtClean="0"/>
              <a:t>transmitted.</a:t>
            </a:r>
          </a:p>
          <a:p>
            <a:pPr marL="0" indent="0">
              <a:buNone/>
            </a:pPr>
            <a:endParaRPr lang="en-US" dirty="0"/>
          </a:p>
          <a:p>
            <a:pPr marL="0" indent="0">
              <a:buNone/>
            </a:pPr>
            <a:r>
              <a:rPr lang="en-US" b="1" dirty="0" smtClean="0">
                <a:solidFill>
                  <a:srgbClr val="FF0000"/>
                </a:solidFill>
              </a:rPr>
              <a:t>Need for Modulation:</a:t>
            </a:r>
          </a:p>
          <a:p>
            <a:pPr marL="457200" lvl="1" indent="0">
              <a:buNone/>
            </a:pPr>
            <a:r>
              <a:rPr lang="en-US" sz="2800" dirty="0" smtClean="0"/>
              <a:t>1.To </a:t>
            </a:r>
            <a:r>
              <a:rPr lang="en-US" sz="2800" dirty="0"/>
              <a:t>enable long distance </a:t>
            </a:r>
            <a:r>
              <a:rPr lang="en-US" sz="2800" dirty="0" smtClean="0"/>
              <a:t>communication</a:t>
            </a:r>
          </a:p>
          <a:p>
            <a:pPr marL="457200" lvl="1" indent="0">
              <a:buNone/>
            </a:pPr>
            <a:r>
              <a:rPr lang="en-US" sz="2800" dirty="0" smtClean="0"/>
              <a:t>Low frequency message; High frequency carrier</a:t>
            </a:r>
          </a:p>
          <a:p>
            <a:pPr marL="457200" lvl="1" indent="0">
              <a:buNone/>
            </a:pPr>
            <a:endParaRPr lang="en-IN" sz="2800" dirty="0"/>
          </a:p>
          <a:p>
            <a:pPr marL="457200" lvl="1" indent="0">
              <a:buNone/>
            </a:pPr>
            <a:r>
              <a:rPr lang="en-US" sz="2800" dirty="0" smtClean="0"/>
              <a:t>2.To </a:t>
            </a:r>
            <a:r>
              <a:rPr lang="en-US" sz="2800" dirty="0"/>
              <a:t>reduce the height of the </a:t>
            </a:r>
            <a:r>
              <a:rPr lang="en-US" sz="2800" dirty="0" smtClean="0"/>
              <a:t>antenna</a:t>
            </a:r>
          </a:p>
          <a:p>
            <a:pPr marL="457200" lvl="1" indent="0">
              <a:buNone/>
            </a:pPr>
            <a:r>
              <a:rPr lang="en-US" sz="2800" dirty="0" smtClean="0"/>
              <a:t>Antenna height is a function of wavelength </a:t>
            </a:r>
            <a:r>
              <a:rPr lang="el-GR" sz="2800" b="1" dirty="0" smtClean="0">
                <a:solidFill>
                  <a:srgbClr val="FF0000"/>
                </a:solidFill>
              </a:rPr>
              <a:t>λ</a:t>
            </a:r>
            <a:endParaRPr lang="en-US" sz="2800" b="1" dirty="0" smtClean="0">
              <a:solidFill>
                <a:srgbClr val="FF0000"/>
              </a:solidFill>
            </a:endParaRPr>
          </a:p>
          <a:p>
            <a:pPr marL="457200" lvl="1" indent="0">
              <a:buNone/>
            </a:pPr>
            <a:r>
              <a:rPr lang="el-GR" sz="2800" b="1" dirty="0">
                <a:solidFill>
                  <a:srgbClr val="FF0000"/>
                </a:solidFill>
              </a:rPr>
              <a:t>λ</a:t>
            </a:r>
            <a:r>
              <a:rPr lang="en-US" sz="2800" dirty="0" smtClean="0">
                <a:solidFill>
                  <a:srgbClr val="FF0000"/>
                </a:solidFill>
              </a:rPr>
              <a:t> </a:t>
            </a:r>
            <a:r>
              <a:rPr lang="en-US" sz="2800" dirty="0" smtClean="0"/>
              <a:t>inversely proportional to frequency; Lower frequency signal requires antenna of much height which is not practical</a:t>
            </a:r>
            <a:endParaRPr lang="en-US" sz="2800" dirty="0" smtClean="0">
              <a:solidFill>
                <a:srgbClr val="FF0000"/>
              </a:solidFill>
            </a:endParaRPr>
          </a:p>
          <a:p>
            <a:pPr marL="457200" lvl="1" indent="0">
              <a:buNone/>
            </a:pPr>
            <a:endParaRPr lang="en-US" sz="2800" dirty="0" smtClean="0"/>
          </a:p>
          <a:p>
            <a:pPr marL="457200" lvl="1" indent="0">
              <a:buNone/>
            </a:pPr>
            <a:r>
              <a:rPr lang="en-US" sz="2800" dirty="0" smtClean="0"/>
              <a:t>3.For </a:t>
            </a:r>
            <a:r>
              <a:rPr lang="en-US" sz="2800" dirty="0"/>
              <a:t>multiplexing </a:t>
            </a:r>
            <a:endParaRPr lang="en-US" sz="2800" dirty="0" smtClean="0"/>
          </a:p>
          <a:p>
            <a:pPr marL="457200" lvl="1" indent="0">
              <a:buNone/>
            </a:pPr>
            <a:r>
              <a:rPr lang="en-US" sz="2800" dirty="0"/>
              <a:t>A</a:t>
            </a:r>
            <a:r>
              <a:rPr lang="en-US" sz="2800" dirty="0" smtClean="0"/>
              <a:t> </a:t>
            </a:r>
            <a:r>
              <a:rPr lang="en-US" sz="2800" dirty="0"/>
              <a:t>method by which multiple analog or digital signals are </a:t>
            </a:r>
            <a:r>
              <a:rPr lang="en-US" sz="2800" dirty="0" smtClean="0"/>
              <a:t>sent </a:t>
            </a:r>
            <a:r>
              <a:rPr lang="en-US" sz="2800" dirty="0"/>
              <a:t>over a shared medium</a:t>
            </a:r>
          </a:p>
          <a:p>
            <a:pPr marL="0" indent="0">
              <a:buNone/>
            </a:pPr>
            <a:endParaRPr lang="en-US" dirty="0" smtClean="0"/>
          </a:p>
        </p:txBody>
      </p:sp>
    </p:spTree>
    <p:extLst>
      <p:ext uri="{BB962C8B-B14F-4D97-AF65-F5344CB8AC3E}">
        <p14:creationId xmlns:p14="http://schemas.microsoft.com/office/powerpoint/2010/main" val="115709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of Modulation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021" y="1690687"/>
            <a:ext cx="8733873" cy="4488439"/>
          </a:xfrm>
        </p:spPr>
      </p:pic>
    </p:spTree>
    <p:extLst>
      <p:ext uri="{BB962C8B-B14F-4D97-AF65-F5344CB8AC3E}">
        <p14:creationId xmlns:p14="http://schemas.microsoft.com/office/powerpoint/2010/main" val="339505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819"/>
            <a:ext cx="10515600" cy="1482870"/>
          </a:xfrm>
        </p:spPr>
        <p:txBody>
          <a:bodyPr/>
          <a:lstStyle/>
          <a:p>
            <a:r>
              <a:rPr lang="en-US" b="1" dirty="0" smtClean="0"/>
              <a:t>Amplitude Modulation</a:t>
            </a:r>
            <a:endParaRPr lang="en-US" b="1" dirty="0"/>
          </a:p>
        </p:txBody>
      </p:sp>
      <p:sp>
        <p:nvSpPr>
          <p:cNvPr id="3" name="Content Placeholder 2"/>
          <p:cNvSpPr>
            <a:spLocks noGrp="1"/>
          </p:cNvSpPr>
          <p:nvPr>
            <p:ph idx="1"/>
          </p:nvPr>
        </p:nvSpPr>
        <p:spPr>
          <a:xfrm>
            <a:off x="838200" y="1399309"/>
            <a:ext cx="10515600" cy="4777654"/>
          </a:xfrm>
        </p:spPr>
        <p:txBody>
          <a:bodyPr/>
          <a:lstStyle/>
          <a:p>
            <a:pPr marL="0" indent="0">
              <a:buNone/>
            </a:pPr>
            <a:r>
              <a:rPr lang="en-US" dirty="0"/>
              <a:t>P</a:t>
            </a:r>
            <a:r>
              <a:rPr lang="en-US" dirty="0" smtClean="0"/>
              <a:t>rocess </a:t>
            </a:r>
            <a:r>
              <a:rPr lang="en-US" dirty="0"/>
              <a:t>of varying the amplitude of the carrier wave proportional to the instantaneous amplitude of </a:t>
            </a:r>
            <a:r>
              <a:rPr lang="en-US" dirty="0" smtClean="0"/>
              <a:t>modulating signal(message signal)</a:t>
            </a:r>
          </a:p>
          <a:p>
            <a:pPr marL="0" indent="0">
              <a:buNone/>
            </a:pPr>
            <a:endParaRPr lang="en-US" dirty="0"/>
          </a:p>
          <a:p>
            <a:pPr marL="0" indent="0">
              <a:buNone/>
            </a:pPr>
            <a:r>
              <a:rPr lang="en-US" dirty="0" smtClean="0"/>
              <a:t>Both Carrier and Message are analog </a:t>
            </a:r>
          </a:p>
          <a:p>
            <a:pPr marL="0" indent="0">
              <a:buNone/>
            </a:pPr>
            <a:endParaRPr lang="en-US" dirty="0"/>
          </a:p>
          <a:p>
            <a:pPr marL="0" indent="0">
              <a:buNone/>
            </a:pPr>
            <a:r>
              <a:rPr lang="en-US" dirty="0" smtClean="0"/>
              <a:t>Modulating Signal(Message) + Carrier Signal = Amplitude Modulated Signal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6043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4475"/>
          </a:xfrm>
        </p:spPr>
        <p:txBody>
          <a:bodyPr>
            <a:normAutofit fontScale="90000"/>
          </a:bodyPr>
          <a:lstStyle/>
          <a:p>
            <a:r>
              <a:rPr lang="en-US" b="1" dirty="0" smtClean="0"/>
              <a:t>Waveforms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345" y="817419"/>
            <a:ext cx="9060873" cy="6123710"/>
          </a:xfrm>
        </p:spPr>
      </p:pic>
    </p:spTree>
    <p:extLst>
      <p:ext uri="{BB962C8B-B14F-4D97-AF65-F5344CB8AC3E}">
        <p14:creationId xmlns:p14="http://schemas.microsoft.com/office/powerpoint/2010/main" val="123493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AM Signal in detail</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13164"/>
                <a:ext cx="10515600" cy="4763799"/>
              </a:xfrm>
            </p:spPr>
            <p:txBody>
              <a:bodyPr/>
              <a:lstStyle/>
              <a:p>
                <a:pPr marL="0" indent="0">
                  <a:buNone/>
                </a:pPr>
                <a:r>
                  <a:rPr lang="en-US" dirty="0" smtClean="0"/>
                  <a:t>Message signal: </a:t>
                </a:r>
                <a:r>
                  <a:rPr lang="en-US" b="1" dirty="0" smtClean="0"/>
                  <a:t>m(t)= </a:t>
                </a:r>
                <a14:m>
                  <m:oMath xmlns:m="http://schemas.openxmlformats.org/officeDocument/2006/math">
                    <m:r>
                      <a:rPr lang="en-US" b="1" i="0" dirty="0" smtClean="0">
                        <a:latin typeface="Cambria Math" panose="02040503050406030204" pitchFamily="18" charset="0"/>
                      </a:rPr>
                      <m:t>𝐀</m:t>
                    </m:r>
                    <m:r>
                      <a:rPr lang="en-US" b="1" i="0" baseline="-25000" dirty="0">
                        <a:latin typeface="Cambria Math" panose="02040503050406030204" pitchFamily="18" charset="0"/>
                      </a:rPr>
                      <m:t>𝐦</m:t>
                    </m:r>
                  </m:oMath>
                </a14:m>
                <a:r>
                  <a:rPr lang="en-US" b="1" baseline="-25000" dirty="0"/>
                  <a:t> </a:t>
                </a:r>
                <a:r>
                  <a:rPr lang="en-US" b="1" dirty="0"/>
                  <a:t>Cos </a:t>
                </a:r>
                <a:r>
                  <a:rPr lang="en-US" b="1" dirty="0" smtClean="0"/>
                  <a:t>(2π</a:t>
                </a:r>
                <a:r>
                  <a:rPr lang="en-US" b="1" dirty="0" err="1" smtClean="0"/>
                  <a:t>f</a:t>
                </a:r>
                <a:r>
                  <a:rPr lang="en-US" b="1" baseline="-25000" dirty="0" err="1" smtClean="0"/>
                  <a:t>m</a:t>
                </a:r>
                <a:r>
                  <a:rPr lang="en-US" b="1" dirty="0" err="1" smtClean="0"/>
                  <a:t>t</a:t>
                </a:r>
                <a:r>
                  <a:rPr lang="en-US" b="1" dirty="0" smtClean="0"/>
                  <a:t>)</a:t>
                </a:r>
                <a:r>
                  <a:rPr lang="en-US" dirty="0" smtClean="0"/>
                  <a:t>  Carrier </a:t>
                </a:r>
                <a:r>
                  <a:rPr lang="en-US" dirty="0"/>
                  <a:t>signal: </a:t>
                </a:r>
                <a:r>
                  <a:rPr lang="en-US" b="1" dirty="0" smtClean="0"/>
                  <a:t>c(t</a:t>
                </a:r>
                <a:r>
                  <a:rPr lang="en-US" b="1" dirty="0"/>
                  <a:t>)= </a:t>
                </a:r>
                <a:r>
                  <a:rPr lang="en-US" b="1" dirty="0" smtClean="0"/>
                  <a:t>A</a:t>
                </a:r>
                <a:r>
                  <a:rPr lang="en-US" b="1" baseline="-25000" dirty="0" smtClean="0"/>
                  <a:t>c </a:t>
                </a:r>
                <a:r>
                  <a:rPr lang="en-US" b="1" dirty="0"/>
                  <a:t>Cos (</a:t>
                </a:r>
                <a:r>
                  <a:rPr lang="en-US" b="1" dirty="0" smtClean="0"/>
                  <a:t>2π</a:t>
                </a:r>
                <a:r>
                  <a:rPr lang="en-US" b="1" dirty="0" err="1" smtClean="0"/>
                  <a:t>f</a:t>
                </a:r>
                <a:r>
                  <a:rPr lang="en-US" b="1" baseline="-25000" dirty="0" err="1" smtClean="0"/>
                  <a:t>c</a:t>
                </a:r>
                <a:r>
                  <a:rPr lang="en-US" b="1" dirty="0" err="1" smtClean="0"/>
                  <a:t>t</a:t>
                </a:r>
                <a:r>
                  <a:rPr lang="en-US" b="1" dirty="0" smtClean="0"/>
                  <a:t>)</a:t>
                </a:r>
              </a:p>
              <a:p>
                <a:pPr marL="0" indent="0">
                  <a:buNone/>
                </a:pPr>
                <a:r>
                  <a:rPr lang="en-US" dirty="0" smtClean="0"/>
                  <a:t>AM signal </a:t>
                </a:r>
                <a:r>
                  <a:rPr lang="en-US" b="1" dirty="0"/>
                  <a:t>s(t) = </a:t>
                </a:r>
                <a14:m>
                  <m:oMath xmlns:m="http://schemas.openxmlformats.org/officeDocument/2006/math">
                    <m:d>
                      <m:dPr>
                        <m:begChr m:val="{"/>
                        <m:endChr m:val="}"/>
                        <m:ctrlPr>
                          <a:rPr lang="en-US" b="1" i="1">
                            <a:latin typeface="Cambria Math" panose="02040503050406030204" pitchFamily="18" charset="0"/>
                          </a:rPr>
                        </m:ctrlPr>
                      </m:dPr>
                      <m:e>
                        <m:r>
                          <m:rPr>
                            <m:nor/>
                          </m:rPr>
                          <a:rPr lang="en-US" b="1"/>
                          <m:t>A</m:t>
                        </m:r>
                        <m:r>
                          <m:rPr>
                            <m:nor/>
                          </m:rPr>
                          <a:rPr lang="en-US" b="1" baseline="-25000"/>
                          <m:t>c</m:t>
                        </m:r>
                        <m:r>
                          <m:rPr>
                            <m:nor/>
                          </m:rPr>
                          <a:rPr lang="en-US" b="1"/>
                          <m:t>+</m:t>
                        </m:r>
                        <m:r>
                          <a:rPr lang="en-US" b="1" i="1">
                            <a:latin typeface="Cambria Math" panose="02040503050406030204" pitchFamily="18" charset="0"/>
                          </a:rPr>
                          <m:t>𝐀</m:t>
                        </m:r>
                        <m:r>
                          <a:rPr lang="en-US" b="1" i="1" baseline="-25000">
                            <a:latin typeface="Cambria Math" panose="02040503050406030204" pitchFamily="18" charset="0"/>
                          </a:rPr>
                          <m:t>𝐦</m:t>
                        </m:r>
                        <m:r>
                          <m:rPr>
                            <m:nor/>
                          </m:rPr>
                          <a:rPr lang="en-US" b="1"/>
                          <m:t>Cos</m:t>
                        </m:r>
                        <m:r>
                          <m:rPr>
                            <m:nor/>
                          </m:rPr>
                          <a:rPr lang="en-US" b="1" i="1"/>
                          <m:t> </m:t>
                        </m:r>
                        <m:r>
                          <m:rPr>
                            <m:nor/>
                          </m:rPr>
                          <a:rPr lang="en-US" b="1"/>
                          <m:t>(2</m:t>
                        </m:r>
                        <m:r>
                          <m:rPr>
                            <m:nor/>
                          </m:rPr>
                          <a:rPr lang="en-US" b="1"/>
                          <m:t>πfmt</m:t>
                        </m:r>
                        <m:r>
                          <m:rPr>
                            <m:nor/>
                          </m:rPr>
                          <a:rPr lang="en-US" b="1"/>
                          <m:t>)</m:t>
                        </m:r>
                      </m:e>
                    </m:d>
                  </m:oMath>
                </a14:m>
                <a:r>
                  <a:rPr lang="en-US" b="1" dirty="0"/>
                  <a:t> Cos (2π</a:t>
                </a:r>
                <a:r>
                  <a:rPr lang="en-US" b="1" dirty="0" err="1"/>
                  <a:t>f</a:t>
                </a:r>
                <a:r>
                  <a:rPr lang="en-US" b="1" baseline="-25000" dirty="0" err="1"/>
                  <a:t>c</a:t>
                </a:r>
                <a:r>
                  <a:rPr lang="en-US" b="1" dirty="0" err="1"/>
                  <a:t>t</a:t>
                </a:r>
                <a:r>
                  <a:rPr lang="en-US" b="1" dirty="0" smtClean="0"/>
                  <a:t>)</a:t>
                </a:r>
                <a:endParaRPr lang="en-US" b="1" dirty="0"/>
              </a:p>
              <a:p>
                <a:pPr marL="0" indent="0">
                  <a:buNone/>
                </a:pPr>
                <a:r>
                  <a:rPr lang="en-US" dirty="0" smtClean="0"/>
                  <a:t>Where, </a:t>
                </a:r>
                <a14:m>
                  <m:oMath xmlns:m="http://schemas.openxmlformats.org/officeDocument/2006/math">
                    <m:r>
                      <m:rPr>
                        <m:sty m:val="p"/>
                      </m:rPr>
                      <a:rPr lang="en-US" i="0" dirty="0">
                        <a:latin typeface="Cambria Math" panose="02040503050406030204" pitchFamily="18" charset="0"/>
                      </a:rPr>
                      <m:t>A</m:t>
                    </m:r>
                    <m:r>
                      <m:rPr>
                        <m:sty m:val="p"/>
                      </m:rPr>
                      <a:rPr lang="en-US" i="0" baseline="-25000" dirty="0">
                        <a:latin typeface="Cambria Math" panose="02040503050406030204" pitchFamily="18" charset="0"/>
                      </a:rPr>
                      <m:t>m</m:t>
                    </m:r>
                  </m:oMath>
                </a14:m>
                <a:r>
                  <a:rPr lang="en-US" dirty="0" smtClean="0"/>
                  <a:t> ,</a:t>
                </a:r>
                <a:r>
                  <a:rPr lang="en-US" dirty="0"/>
                  <a:t> </a:t>
                </a:r>
                <a:r>
                  <a:rPr lang="en-US" dirty="0" smtClean="0"/>
                  <a:t>A</a:t>
                </a:r>
                <a:r>
                  <a:rPr lang="en-US" baseline="-25000" dirty="0" smtClean="0"/>
                  <a:t>c </a:t>
                </a:r>
                <a14:m>
                  <m:oMath xmlns:m="http://schemas.openxmlformats.org/officeDocument/2006/math">
                    <m:r>
                      <m:rPr>
                        <m:nor/>
                      </m:rPr>
                      <a:rPr lang="en-US" b="0" i="0" dirty="0" smtClean="0"/>
                      <m:t>are</m:t>
                    </m:r>
                    <m:r>
                      <m:rPr>
                        <m:nor/>
                      </m:rPr>
                      <a:rPr lang="en-US" b="0" i="0" dirty="0" smtClean="0"/>
                      <m:t> </m:t>
                    </m:r>
                  </m:oMath>
                </a14:m>
                <a:r>
                  <a:rPr lang="en-US" dirty="0" smtClean="0"/>
                  <a:t>the amplitude of message signal &amp; carrier</a:t>
                </a:r>
              </a:p>
              <a:p>
                <a:pPr marL="0" indent="0">
                  <a:buNone/>
                </a:pPr>
                <a:r>
                  <a:rPr lang="en-US" dirty="0" err="1" smtClean="0"/>
                  <a:t>f</a:t>
                </a:r>
                <a:r>
                  <a:rPr lang="en-US" baseline="-25000" dirty="0" err="1" smtClean="0"/>
                  <a:t>m</a:t>
                </a:r>
                <a:r>
                  <a:rPr lang="en-US" baseline="-25000" dirty="0" smtClean="0"/>
                  <a:t> </a:t>
                </a:r>
                <a14:m>
                  <m:oMath xmlns:m="http://schemas.openxmlformats.org/officeDocument/2006/math">
                    <m:r>
                      <m:rPr>
                        <m:nor/>
                      </m:rPr>
                      <a:rPr lang="en-US" b="0" i="0" dirty="0" smtClean="0"/>
                      <m:t>,</m:t>
                    </m:r>
                  </m:oMath>
                </a14:m>
                <a:r>
                  <a:rPr lang="en-US" dirty="0"/>
                  <a:t> </a:t>
                </a:r>
                <a:r>
                  <a:rPr lang="en-US" dirty="0" smtClean="0"/>
                  <a:t>f</a:t>
                </a:r>
                <a:r>
                  <a:rPr lang="en-US" baseline="-25000" dirty="0" smtClean="0"/>
                  <a:t>c </a:t>
                </a:r>
                <a14:m>
                  <m:oMath xmlns:m="http://schemas.openxmlformats.org/officeDocument/2006/math">
                    <m:r>
                      <m:rPr>
                        <m:nor/>
                      </m:rPr>
                      <a:rPr lang="en-US" b="0" i="0" dirty="0" smtClean="0"/>
                      <m:t>are</m:t>
                    </m:r>
                    <m:r>
                      <m:rPr>
                        <m:nor/>
                      </m:rPr>
                      <a:rPr lang="en-US" b="0" i="0" dirty="0" smtClean="0"/>
                      <m:t> </m:t>
                    </m:r>
                  </m:oMath>
                </a14:m>
                <a:r>
                  <a:rPr lang="en-US" dirty="0" smtClean="0"/>
                  <a:t>the frequencies of </a:t>
                </a:r>
                <a:r>
                  <a:rPr lang="en-US" dirty="0"/>
                  <a:t>message signal &amp; carrier</a:t>
                </a: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13164"/>
                <a:ext cx="10515600" cy="4763799"/>
              </a:xfrm>
              <a:blipFill>
                <a:blip r:embed="rId2"/>
                <a:stretch>
                  <a:fillRect l="-1217" t="-2177" r="-638"/>
                </a:stretch>
              </a:blipFill>
            </p:spPr>
            <p:txBody>
              <a:bodyPr/>
              <a:lstStyle/>
              <a:p>
                <a:r>
                  <a:rPr lang="en-US">
                    <a:noFill/>
                  </a:rPr>
                  <a:t> </a:t>
                </a:r>
              </a:p>
            </p:txBody>
          </p:sp>
        </mc:Fallback>
      </mc:AlternateContent>
      <p:pic>
        <p:nvPicPr>
          <p:cNvPr id="4" name="Picture 3" descr="Description: Description: C:\Users\Admin\Desktop\AMWave.PNG"/>
          <p:cNvPicPr/>
          <p:nvPr/>
        </p:nvPicPr>
        <p:blipFill>
          <a:blip r:embed="rId3">
            <a:extLst>
              <a:ext uri="{28A0092B-C50C-407E-A947-70E740481C1C}">
                <a14:useLocalDpi xmlns:a14="http://schemas.microsoft.com/office/drawing/2010/main" val="0"/>
              </a:ext>
            </a:extLst>
          </a:blip>
          <a:srcRect/>
          <a:stretch>
            <a:fillRect/>
          </a:stretch>
        </p:blipFill>
        <p:spPr bwMode="auto">
          <a:xfrm>
            <a:off x="1246909" y="3546764"/>
            <a:ext cx="9656618" cy="3408218"/>
          </a:xfrm>
          <a:prstGeom prst="rect">
            <a:avLst/>
          </a:prstGeom>
          <a:noFill/>
          <a:ln>
            <a:noFill/>
          </a:ln>
        </p:spPr>
      </p:pic>
    </p:spTree>
    <p:extLst>
      <p:ext uri="{BB962C8B-B14F-4D97-AF65-F5344CB8AC3E}">
        <p14:creationId xmlns:p14="http://schemas.microsoft.com/office/powerpoint/2010/main" val="89459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89A58E-E619-4EDA-8D4A-0ECB41785AE1}"/>
</file>

<file path=customXml/itemProps2.xml><?xml version="1.0" encoding="utf-8"?>
<ds:datastoreItem xmlns:ds="http://schemas.openxmlformats.org/officeDocument/2006/customXml" ds:itemID="{1275D771-8302-4970-A7F4-157D1242A20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9C1CB54-F394-466A-9F9F-33557C50C0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586</TotalTime>
  <Words>2139</Words>
  <Application>Microsoft Office PowerPoint</Application>
  <PresentationFormat>Widescreen</PresentationFormat>
  <Paragraphs>250</Paragraphs>
  <Slides>45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Cambria Math</vt:lpstr>
      <vt:lpstr>Office Theme</vt:lpstr>
      <vt:lpstr>FUNDAMENTALS OF           ANALOG COMMUNICATION </vt:lpstr>
      <vt:lpstr>PowerPoint Presentation</vt:lpstr>
      <vt:lpstr>Basic Communication System</vt:lpstr>
      <vt:lpstr>PowerPoint Presentation</vt:lpstr>
      <vt:lpstr>PowerPoint Presentation</vt:lpstr>
      <vt:lpstr>Classification of Modulation</vt:lpstr>
      <vt:lpstr>Amplitude Modulation</vt:lpstr>
      <vt:lpstr>Waveforms</vt:lpstr>
      <vt:lpstr>AM Signal in detail </vt:lpstr>
      <vt:lpstr>PowerPoint Presentation</vt:lpstr>
      <vt:lpstr>Modulation Index</vt:lpstr>
      <vt:lpstr>Effect of modulation index on AM wave</vt:lpstr>
      <vt:lpstr>Spectrum of an AM signal</vt:lpstr>
      <vt:lpstr>Power in an AM Wave</vt:lpstr>
      <vt:lpstr>Modulation by several Sine waves</vt:lpstr>
      <vt:lpstr>Current Equation</vt:lpstr>
      <vt:lpstr>AM Detection</vt:lpstr>
      <vt:lpstr>Exercise 01</vt:lpstr>
      <vt:lpstr>PowerPoint Presentation</vt:lpstr>
      <vt:lpstr>Exercise 02</vt:lpstr>
      <vt:lpstr>Exercise 03</vt:lpstr>
      <vt:lpstr>Exercise 04</vt:lpstr>
      <vt:lpstr>Exercise 05</vt:lpstr>
      <vt:lpstr>Exercise 06</vt:lpstr>
      <vt:lpstr>PowerPoint Presentation</vt:lpstr>
      <vt:lpstr>Frequency Modulation</vt:lpstr>
      <vt:lpstr>FM Waveform</vt:lpstr>
      <vt:lpstr>Representation of FM Wave</vt:lpstr>
      <vt:lpstr>Exercise 01</vt:lpstr>
      <vt:lpstr>Exercise 02</vt:lpstr>
      <vt:lpstr>PULSE MODULATION TECHNIQUES</vt:lpstr>
      <vt:lpstr>Digital Transmission of Analog Data  </vt:lpstr>
      <vt:lpstr>Pulse Amplitude Modulation(PAM)</vt:lpstr>
      <vt:lpstr>PAM Waveform</vt:lpstr>
      <vt:lpstr>Pulse Width Modulation(PWM)</vt:lpstr>
      <vt:lpstr>PWM Waveform</vt:lpstr>
      <vt:lpstr>Pulse Position Modulation(PPM)</vt:lpstr>
      <vt:lpstr>PPM Waveform</vt:lpstr>
      <vt:lpstr>Digital Modulation Techniques</vt:lpstr>
      <vt:lpstr>Amplitude Shift Keying (ASK)</vt:lpstr>
      <vt:lpstr>Waveform</vt:lpstr>
      <vt:lpstr>Frequency Shift Keying (FSK)</vt:lpstr>
      <vt:lpstr>Waveform</vt:lpstr>
      <vt:lpstr>Phase Shift Keying (PSK)</vt:lpstr>
      <vt:lpstr>Waveform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Suhas K [MAHE-MIT]</cp:lastModifiedBy>
  <cp:revision>151</cp:revision>
  <dcterms:created xsi:type="dcterms:W3CDTF">2020-05-12T04:45:21Z</dcterms:created>
  <dcterms:modified xsi:type="dcterms:W3CDTF">2021-02-09T10:11:03Z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0x010100A82D9C3AB1FCE54FB530FD6FD79EF86F</vt:lpwstr>
  </property>
</Properties>
</file>