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68" r:id="rId3"/>
    <p:sldId id="258" r:id="rId4"/>
    <p:sldId id="266" r:id="rId5"/>
    <p:sldId id="267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308" r:id="rId14"/>
    <p:sldId id="277" r:id="rId15"/>
    <p:sldId id="278" r:id="rId16"/>
    <p:sldId id="279" r:id="rId17"/>
    <p:sldId id="281" r:id="rId18"/>
    <p:sldId id="280" r:id="rId19"/>
    <p:sldId id="282" r:id="rId20"/>
    <p:sldId id="283" r:id="rId21"/>
    <p:sldId id="284" r:id="rId22"/>
    <p:sldId id="285" r:id="rId23"/>
    <p:sldId id="286" r:id="rId24"/>
    <p:sldId id="290" r:id="rId25"/>
    <p:sldId id="291" r:id="rId26"/>
    <p:sldId id="292" r:id="rId27"/>
    <p:sldId id="294" r:id="rId28"/>
    <p:sldId id="295" r:id="rId29"/>
    <p:sldId id="296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6" r:id="rId38"/>
    <p:sldId id="30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2701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9T05:21:50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17681 16480 1583 0,'0'0'144'15,"0"0"-129"-15,0 0 29 16,91 60-25-16,-56-36-1 16,3-1 1-16,2 2-5 15,-1-1-1-15,4-1-2 16,-2 1-3-16,-3 2-4 16,1-2 3-16,-5 0-3 15,-1-2-3-15,-5-3 1 16,-4-4 0-16,-7-3-1 0,-2-2-1 15,-6-4 0-15,-3-3 1 16,-3-2-1-16,-3 1 0 16,0-2-8-16,0 0-8 15,0 0-21-15,0 0-23 16,-9 0-231-16</inkml:trace>
  <inkml:trace contextRef="#ctx0" brushRef="#br0" timeOffset="352.7532">18118 16419 1776 0,'0'0'72'0,"0"0"-66"15,0 0-3-15,0 0 4 16,-38 75 11-16,21-29-8 16,-4 7-2-16,-3 3-4 15,-3 4-1-15,0-3-1 0,2-4 0 16,3-6-1-16,5-10-1 15,2-10 1-15,6-6-2 16,5-8-1-16,2-7-10 16,2-3-19-16,0-3-63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1F6A9-17E3-4950-983B-C56C1E315FA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9B378-15CC-4E39-8A13-3D7B05E3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B378-15CC-4E39-8A13-3D7B05E347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4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B378-15CC-4E39-8A13-3D7B05E347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B378-15CC-4E39-8A13-3D7B05E347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2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B378-15CC-4E39-8A13-3D7B05E347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B378-15CC-4E39-8A13-3D7B05E347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5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B378-15CC-4E39-8A13-3D7B05E347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8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B378-15CC-4E39-8A13-3D7B05E347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2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543-9EDC-4DB7-8B19-BC4B9E974C3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0A51-8D49-45E4-A8E9-B9760D23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9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543-9EDC-4DB7-8B19-BC4B9E974C3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0A51-8D49-45E4-A8E9-B9760D23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5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543-9EDC-4DB7-8B19-BC4B9E974C3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0A51-8D49-45E4-A8E9-B9760D23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543-9EDC-4DB7-8B19-BC4B9E974C3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0A51-8D49-45E4-A8E9-B9760D23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1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543-9EDC-4DB7-8B19-BC4B9E974C3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0A51-8D49-45E4-A8E9-B9760D23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7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543-9EDC-4DB7-8B19-BC4B9E974C3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0A51-8D49-45E4-A8E9-B9760D23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543-9EDC-4DB7-8B19-BC4B9E974C3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0A51-8D49-45E4-A8E9-B9760D23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543-9EDC-4DB7-8B19-BC4B9E974C3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0A51-8D49-45E4-A8E9-B9760D23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543-9EDC-4DB7-8B19-BC4B9E974C3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0A51-8D49-45E4-A8E9-B9760D23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543-9EDC-4DB7-8B19-BC4B9E974C3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0A51-8D49-45E4-A8E9-B9760D23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543-9EDC-4DB7-8B19-BC4B9E974C3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0A51-8D49-45E4-A8E9-B9760D23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7543-9EDC-4DB7-8B19-BC4B9E974C3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0A51-8D49-45E4-A8E9-B9760D23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8603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Types of Logical Circuits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2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83" y="1854269"/>
            <a:ext cx="6675289" cy="4022940"/>
          </a:xfrm>
        </p:spPr>
      </p:pic>
    </p:spTree>
    <p:extLst>
      <p:ext uri="{BB962C8B-B14F-4D97-AF65-F5344CB8AC3E}">
        <p14:creationId xmlns:p14="http://schemas.microsoft.com/office/powerpoint/2010/main" val="13105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Full adder using 2 HA and an additional gate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8" y="1884219"/>
            <a:ext cx="10907215" cy="3990108"/>
          </a:xfrm>
        </p:spPr>
      </p:pic>
    </p:spTree>
    <p:extLst>
      <p:ext uri="{BB962C8B-B14F-4D97-AF65-F5344CB8AC3E}">
        <p14:creationId xmlns:p14="http://schemas.microsoft.com/office/powerpoint/2010/main" val="23376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6473"/>
                <a:ext cx="10515600" cy="56504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SUM=  </a:t>
                </a: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B</m:t>
                    </m:r>
                    <m:r>
                      <m:rPr>
                        <m:nor/>
                      </m:rPr>
                      <a:rPr lang="en-US"/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b="0" i="1">
                            <a:latin typeface="Cambria Math" panose="02040503050406030204" pitchFamily="18" charset="0"/>
                          </a:rPr>
                          <m:t>UT</m:t>
                        </m:r>
                      </m:sub>
                    </m:sSub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 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B</m:t>
                        </m:r>
                      </m:e>
                    </m:d>
                  </m:oMath>
                </a14:m>
                <a:r>
                  <a:rPr lang="en-US" dirty="0" smtClean="0"/>
                  <a:t> + AB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  <m:r>
                          <m:rPr>
                            <m:nor/>
                          </m:rPr>
                          <a:rPr lang="en-US" dirty="0"/>
                          <m:t> + </m:t>
                        </m:r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+ AB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B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00B0F0"/>
                        </a:solidFill>
                      </a:rPr>
                      <m:t>A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 + AB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B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A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B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A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nor/>
                      </m:rPr>
                      <a:rPr lang="en-US" dirty="0">
                        <a:solidFill>
                          <a:srgbClr val="00B0F0"/>
                        </a:solidFill>
                      </a:rPr>
                      <m:t>B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B0F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F0"/>
                        </a:solidFill>
                      </a:rPr>
                      <m:t>B</m:t>
                    </m:r>
                  </m:oMath>
                </a14:m>
                <a:r>
                  <a:rPr lang="en-US" dirty="0" smtClean="0"/>
                  <a:t> +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= B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+ </a:t>
                </a:r>
                <a:r>
                  <a:rPr lang="en-US" dirty="0"/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 smtClean="0"/>
                  <a:t>  = </a:t>
                </a:r>
                <a:r>
                  <a:rPr lang="en-US" dirty="0"/>
                  <a:t>B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= AB </a:t>
                </a:r>
                <a:r>
                  <a:rPr lang="en-US" dirty="0"/>
                  <a:t>+ 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+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6473"/>
                <a:ext cx="10515600" cy="5650490"/>
              </a:xfrm>
              <a:blipFill>
                <a:blip r:embed="rId2"/>
                <a:stretch>
                  <a:fillRect l="-1217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79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1.Implement a logical circuit to realize HALF SUBTRACTOR</a:t>
            </a:r>
          </a:p>
          <a:p>
            <a:pPr marL="0" indent="0">
              <a:buNone/>
            </a:pPr>
            <a:r>
              <a:rPr lang="en-US" dirty="0" smtClean="0"/>
              <a:t>Hint: Similar to HALF ADDER, Borrow is not considered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2.Implement </a:t>
            </a:r>
            <a:r>
              <a:rPr lang="en-US" dirty="0"/>
              <a:t>a logical circuit to </a:t>
            </a:r>
            <a:r>
              <a:rPr lang="en-US" dirty="0" smtClean="0"/>
              <a:t>real FULL SUBTRACTOR</a:t>
            </a:r>
          </a:p>
          <a:p>
            <a:pPr marL="0" indent="0">
              <a:buNone/>
            </a:pPr>
            <a:r>
              <a:rPr lang="en-US" dirty="0"/>
              <a:t>Hint: Similar to </a:t>
            </a:r>
            <a:r>
              <a:rPr lang="en-US" dirty="0" smtClean="0"/>
              <a:t>FULL </a:t>
            </a:r>
            <a:r>
              <a:rPr lang="en-US" dirty="0"/>
              <a:t>ADDER, </a:t>
            </a:r>
            <a:r>
              <a:rPr lang="en-US" dirty="0" smtClean="0"/>
              <a:t>Borrow-in </a:t>
            </a:r>
            <a:r>
              <a:rPr lang="en-US" dirty="0"/>
              <a:t>is </a:t>
            </a:r>
            <a:r>
              <a:rPr lang="en-US" dirty="0" smtClean="0"/>
              <a:t>considered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3.Implement FULL ADDER using basic 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FlipFlops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→ </a:t>
                </a:r>
                <a:r>
                  <a:rPr lang="en-US" dirty="0" smtClean="0"/>
                  <a:t>Sequential circuit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/>
                  <a:t>→ </a:t>
                </a:r>
                <a:r>
                  <a:rPr lang="en-US" dirty="0" smtClean="0"/>
                  <a:t>Basic 1 bit memory element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/>
                  <a:t>→ </a:t>
                </a:r>
                <a:r>
                  <a:rPr lang="en-US" dirty="0" smtClean="0"/>
                  <a:t>Has 2 stable output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 which are complementary to each other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/>
                  <a:t>→ </a:t>
                </a:r>
                <a:r>
                  <a:rPr lang="en-US" dirty="0" smtClean="0"/>
                  <a:t>Works upon the application of a Clock (CLK) signal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01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b="1" dirty="0" smtClean="0"/>
              <a:t>Clock Signal (CLK)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49993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CLK acts as a master control for flip flop working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Clock is usually a square </a:t>
            </a:r>
            <a:r>
              <a:rPr lang="en-GB" dirty="0" smtClean="0"/>
              <a:t>wave/ repetitive train of pulses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   </a:t>
            </a:r>
            <a:r>
              <a:rPr lang="en-GB" dirty="0" smtClean="0"/>
              <a:t>One clock pulse                                  Edges </a:t>
            </a:r>
            <a:r>
              <a:rPr lang="en-GB" dirty="0"/>
              <a:t>and levels of </a:t>
            </a:r>
            <a:r>
              <a:rPr lang="en-GB" dirty="0" smtClean="0"/>
              <a:t>clock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12" y="2580708"/>
            <a:ext cx="5233610" cy="81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4793975" y="4363847"/>
            <a:ext cx="5926899" cy="2136123"/>
            <a:chOff x="1440" y="2640"/>
            <a:chExt cx="2880" cy="1076"/>
          </a:xfrm>
        </p:grpSpPr>
        <p:sp>
          <p:nvSpPr>
            <p:cNvPr id="6" name="Line 17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9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600" b="0"/>
                <a:t>Positive edges</a:t>
              </a:r>
              <a:endParaRPr lang="en-GB" sz="1800" b="0"/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600" b="0"/>
                <a:t>Negative edges</a:t>
              </a:r>
              <a:endParaRPr lang="en-GB" sz="1800" b="0"/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600" b="0"/>
                <a:t>Positive pulses</a:t>
              </a:r>
              <a:endParaRPr lang="en-GB" sz="1800" b="0"/>
            </a:p>
          </p:txBody>
        </p:sp>
        <p:sp>
          <p:nvSpPr>
            <p:cNvPr id="36" name="Line 52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3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4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5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3" name="Straight Arrow Connector 42"/>
          <p:cNvCxnSpPr>
            <a:stCxn id="8" idx="1"/>
            <a:endCxn id="8" idx="0"/>
          </p:cNvCxnSpPr>
          <p:nvPr/>
        </p:nvCxnSpPr>
        <p:spPr>
          <a:xfrm flipV="1">
            <a:off x="5287883" y="5126181"/>
            <a:ext cx="1" cy="4764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277070" y="5126179"/>
            <a:ext cx="1" cy="4764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767123" y="5118240"/>
            <a:ext cx="1" cy="4764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718008" y="5126180"/>
            <a:ext cx="1" cy="4764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46" y="4323006"/>
            <a:ext cx="3200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2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>
              <a:buSzPct val="120000"/>
            </a:pPr>
            <a:r>
              <a:rPr lang="en-GB" sz="2400" dirty="0"/>
              <a:t>Two types of triggering/activation: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dirty="0"/>
              <a:t>pulse-triggered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dirty="0" smtClean="0"/>
              <a:t>edge-triggered</a:t>
            </a:r>
          </a:p>
          <a:p>
            <a:pPr marL="457200" lvl="1" indent="0">
              <a:buSzPct val="90000"/>
              <a:buNone/>
            </a:pPr>
            <a:endParaRPr lang="en-GB" dirty="0"/>
          </a:p>
          <a:p>
            <a:pPr>
              <a:spcBef>
                <a:spcPct val="40000"/>
              </a:spcBef>
              <a:buSzPct val="120000"/>
            </a:pPr>
            <a:r>
              <a:rPr lang="en-GB" sz="2400" dirty="0" smtClean="0"/>
              <a:t>Pulse-triggered (Level Triggered)</a:t>
            </a:r>
            <a:endParaRPr lang="en-GB" sz="2400" dirty="0"/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dirty="0"/>
              <a:t>latches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dirty="0"/>
              <a:t>ON = 1, OFF = </a:t>
            </a:r>
            <a:r>
              <a:rPr lang="en-GB" dirty="0" smtClean="0"/>
              <a:t>0</a:t>
            </a:r>
          </a:p>
          <a:p>
            <a:pPr marL="457200" lvl="1" indent="0">
              <a:buSzPct val="90000"/>
              <a:buNone/>
            </a:pPr>
            <a:endParaRPr lang="en-GB" dirty="0"/>
          </a:p>
          <a:p>
            <a:pPr>
              <a:spcBef>
                <a:spcPct val="40000"/>
              </a:spcBef>
              <a:buSzPct val="120000"/>
            </a:pPr>
            <a:r>
              <a:rPr lang="en-GB" sz="2400" dirty="0"/>
              <a:t>Edge-triggered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dirty="0"/>
              <a:t>flip-flops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dirty="0"/>
              <a:t>positive edge-triggered (ON = from 0 to 1; OFF = other time)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dirty="0"/>
              <a:t>negative edge-triggered (ON = from 1 to 0; OFF = other time)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5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SR </a:t>
            </a:r>
            <a:r>
              <a:rPr lang="en-US" dirty="0" err="1" smtClean="0"/>
              <a:t>Flipflop</a:t>
            </a:r>
            <a:r>
              <a:rPr lang="en-US" dirty="0" smtClean="0"/>
              <a:t> (Set-Reset </a:t>
            </a:r>
            <a:r>
              <a:rPr lang="en-US" dirty="0" err="1"/>
              <a:t>Flipflop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 </a:t>
            </a:r>
            <a:r>
              <a:rPr lang="en-US" dirty="0" err="1" smtClean="0"/>
              <a:t>Flipflop</a:t>
            </a:r>
            <a:r>
              <a:rPr lang="en-US" dirty="0" smtClean="0"/>
              <a:t> (</a:t>
            </a:r>
            <a:r>
              <a:rPr lang="en-US" dirty="0" err="1" smtClean="0"/>
              <a:t>DataLatch</a:t>
            </a:r>
            <a:r>
              <a:rPr lang="en-US" dirty="0" smtClean="0"/>
              <a:t> </a:t>
            </a:r>
            <a:r>
              <a:rPr lang="en-US" dirty="0" err="1"/>
              <a:t>Flipflop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JK </a:t>
            </a:r>
            <a:r>
              <a:rPr lang="en-US" dirty="0" err="1" smtClean="0"/>
              <a:t>Flipflop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 </a:t>
            </a:r>
            <a:r>
              <a:rPr lang="en-US" dirty="0" err="1" smtClean="0"/>
              <a:t>Flipflop</a:t>
            </a:r>
            <a:r>
              <a:rPr lang="en-US" dirty="0" smtClean="0"/>
              <a:t> (Toggle </a:t>
            </a:r>
            <a:r>
              <a:rPr lang="en-US" dirty="0" err="1" smtClean="0"/>
              <a:t>Flipflop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1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</a:rPr>
              <a:t>Symbolic Representation of  Edge-Triggered 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Symbol" pitchFamily="18" charset="2"/>
              </a:rPr>
              <a:t>S-R, D and J-K edge-triggered flip-flops. </a:t>
            </a:r>
            <a:r>
              <a:rPr lang="en-US" dirty="0"/>
              <a:t>Note the “&gt;” symbol at the clock input.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95" y="2358302"/>
            <a:ext cx="70866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757093"/>
          </a:xfrm>
        </p:spPr>
        <p:txBody>
          <a:bodyPr/>
          <a:lstStyle/>
          <a:p>
            <a:r>
              <a:rPr lang="en-US" dirty="0" smtClean="0"/>
              <a:t>SR </a:t>
            </a:r>
            <a:r>
              <a:rPr lang="en-US" dirty="0" err="1" smtClean="0"/>
              <a:t>Flipflop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99866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Clock input act as a control button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S,R are the 2 inputs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the outputs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 smtClean="0"/>
                  <a:t> should always be complementary to each other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99866"/>
              </a:xfrm>
              <a:blipFill>
                <a:blip r:embed="rId2"/>
                <a:stretch>
                  <a:fillRect l="-1217" b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56" y="1422688"/>
            <a:ext cx="6120245" cy="31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5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491"/>
            <a:ext cx="10515600" cy="57474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Combinational </a:t>
            </a:r>
            <a:r>
              <a:rPr lang="en-US" b="1" dirty="0"/>
              <a:t>Circuits</a:t>
            </a:r>
          </a:p>
          <a:p>
            <a:pPr marL="0" indent="0">
              <a:buNone/>
            </a:pPr>
            <a:r>
              <a:rPr lang="en-US" b="1" dirty="0"/>
              <a:t>→ </a:t>
            </a:r>
            <a:r>
              <a:rPr lang="en-US" dirty="0" smtClean="0"/>
              <a:t>Circuits </a:t>
            </a:r>
            <a:r>
              <a:rPr lang="en-US" dirty="0"/>
              <a:t>whose present output depends on Present Input only</a:t>
            </a:r>
          </a:p>
          <a:p>
            <a:pPr marL="0" indent="0">
              <a:buNone/>
            </a:pPr>
            <a:r>
              <a:rPr lang="en-US" b="1" dirty="0"/>
              <a:t>→ </a:t>
            </a:r>
            <a:r>
              <a:rPr lang="en-US" dirty="0" smtClean="0"/>
              <a:t>No </a:t>
            </a:r>
            <a:r>
              <a:rPr lang="en-US" dirty="0"/>
              <a:t>feedback present</a:t>
            </a:r>
          </a:p>
          <a:p>
            <a:pPr marL="0" indent="0">
              <a:buNone/>
            </a:pPr>
            <a:r>
              <a:rPr lang="en-US" b="1" dirty="0"/>
              <a:t>→ </a:t>
            </a:r>
            <a:r>
              <a:rPr lang="en-US" dirty="0" smtClean="0"/>
              <a:t>Examples</a:t>
            </a:r>
            <a:r>
              <a:rPr lang="en-US" dirty="0"/>
              <a:t>: Adder circuits, </a:t>
            </a:r>
            <a:r>
              <a:rPr lang="en-US" dirty="0" err="1"/>
              <a:t>subtractor</a:t>
            </a:r>
            <a:r>
              <a:rPr lang="en-US" dirty="0"/>
              <a:t> circuits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34" y="3415580"/>
            <a:ext cx="7702125" cy="25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4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SR </a:t>
            </a:r>
            <a:r>
              <a:rPr lang="en-US" dirty="0" err="1" smtClean="0"/>
              <a:t>Flipflop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Keeping S=1, R=0 , if CLK is applied(CLK=1),results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 smtClean="0"/>
                  <a:t>=0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say </a:t>
                </a:r>
                <a:r>
                  <a:rPr lang="en-US" dirty="0" err="1" smtClean="0"/>
                  <a:t>Flipflop</a:t>
                </a:r>
                <a:r>
                  <a:rPr lang="en-US" dirty="0" smtClean="0"/>
                  <a:t> is SET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I</a:t>
                </a:r>
                <a:r>
                  <a:rPr lang="en-US" dirty="0" smtClean="0"/>
                  <a:t>f we make inputs S=0, R=0 and apply CLK, outputs will maintain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/>
                  <a:t>=1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0    NO CHANGE STATE.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This property is called MEMORY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Circuit hold the output value even after the input is altered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Keeping </a:t>
                </a:r>
                <a:r>
                  <a:rPr lang="en-US" dirty="0" smtClean="0"/>
                  <a:t>S=0, R=1 </a:t>
                </a:r>
                <a:r>
                  <a:rPr lang="en-US" dirty="0"/>
                  <a:t>, if CLK is applied(CLK=1),results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 smtClean="0"/>
                  <a:t>=0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 smtClean="0"/>
                  <a:t>=1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say </a:t>
                </a:r>
                <a:r>
                  <a:rPr lang="en-US" dirty="0" err="1"/>
                  <a:t>Flipflop</a:t>
                </a:r>
                <a:r>
                  <a:rPr lang="en-US" dirty="0"/>
                  <a:t> is </a:t>
                </a:r>
                <a:r>
                  <a:rPr lang="en-US" dirty="0" smtClean="0"/>
                  <a:t>RE-SET 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</a:t>
                </a:r>
                <a:r>
                  <a:rPr lang="en-US" dirty="0" smtClean="0"/>
                  <a:t>f </a:t>
                </a:r>
                <a:r>
                  <a:rPr lang="en-US" dirty="0"/>
                  <a:t>we make inputs S=0, R=0 and apply CLK, outputs will maintain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 smtClean="0"/>
                  <a:t>=0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 smtClean="0"/>
                  <a:t>=1 </a:t>
                </a:r>
                <a:r>
                  <a:rPr lang="en-US" dirty="0"/>
                  <a:t>NO CHANGE STATE.</a:t>
                </a:r>
              </a:p>
              <a:p>
                <a:pPr marL="0" indent="0">
                  <a:buNone/>
                </a:pPr>
                <a:r>
                  <a:rPr lang="en-US" dirty="0"/>
                  <a:t>This property is called MEMORY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Circuit hold the output value even after the input is altered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6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1.Load the input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2.Apply CLK pulse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3.Record the Output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→ If CLK is absent(CLK=0), circuit is inactive. Varying S,R would not affect the outputs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 smtClean="0"/>
                  <a:t> 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 smtClean="0"/>
                  <a:t> . Device holds on the previous outputs</a:t>
                </a:r>
              </a:p>
              <a:p>
                <a:pPr marL="0" indent="0">
                  <a:buNone/>
                </a:pPr>
                <a:r>
                  <a:rPr lang="en-US" dirty="0"/>
                  <a:t>→ </a:t>
                </a:r>
                <a:r>
                  <a:rPr lang="en-US" dirty="0" smtClean="0"/>
                  <a:t>Input S=1; R=1 should be avoided.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  <a:blipFill>
                <a:blip r:embed="rId2"/>
                <a:stretch>
                  <a:fillRect l="-1217"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365160" y="5910840"/>
              <a:ext cx="206640" cy="199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0400" y="5895360"/>
                <a:ext cx="237240" cy="2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976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279806"/>
              </p:ext>
            </p:extLst>
          </p:nvPr>
        </p:nvGraphicFramePr>
        <p:xfrm>
          <a:off x="838199" y="3474711"/>
          <a:ext cx="10529453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294">
                  <a:extLst>
                    <a:ext uri="{9D8B030D-6E8A-4147-A177-3AD203B41FA5}">
                      <a16:colId xmlns:a16="http://schemas.microsoft.com/office/drawing/2014/main" val="3523875492"/>
                    </a:ext>
                  </a:extLst>
                </a:gridCol>
                <a:gridCol w="797353">
                  <a:extLst>
                    <a:ext uri="{9D8B030D-6E8A-4147-A177-3AD203B41FA5}">
                      <a16:colId xmlns:a16="http://schemas.microsoft.com/office/drawing/2014/main" val="2221521710"/>
                    </a:ext>
                  </a:extLst>
                </a:gridCol>
                <a:gridCol w="772820">
                  <a:extLst>
                    <a:ext uri="{9D8B030D-6E8A-4147-A177-3AD203B41FA5}">
                      <a16:colId xmlns:a16="http://schemas.microsoft.com/office/drawing/2014/main" val="980909592"/>
                    </a:ext>
                  </a:extLst>
                </a:gridCol>
                <a:gridCol w="1237518">
                  <a:extLst>
                    <a:ext uri="{9D8B030D-6E8A-4147-A177-3AD203B41FA5}">
                      <a16:colId xmlns:a16="http://schemas.microsoft.com/office/drawing/2014/main" val="2767133009"/>
                    </a:ext>
                  </a:extLst>
                </a:gridCol>
                <a:gridCol w="1199124">
                  <a:extLst>
                    <a:ext uri="{9D8B030D-6E8A-4147-A177-3AD203B41FA5}">
                      <a16:colId xmlns:a16="http://schemas.microsoft.com/office/drawing/2014/main" val="2560695201"/>
                    </a:ext>
                  </a:extLst>
                </a:gridCol>
                <a:gridCol w="1268637">
                  <a:extLst>
                    <a:ext uri="{9D8B030D-6E8A-4147-A177-3AD203B41FA5}">
                      <a16:colId xmlns:a16="http://schemas.microsoft.com/office/drawing/2014/main" val="348181763"/>
                    </a:ext>
                  </a:extLst>
                </a:gridCol>
                <a:gridCol w="1355530">
                  <a:extLst>
                    <a:ext uri="{9D8B030D-6E8A-4147-A177-3AD203B41FA5}">
                      <a16:colId xmlns:a16="http://schemas.microsoft.com/office/drawing/2014/main" val="3554421062"/>
                    </a:ext>
                  </a:extLst>
                </a:gridCol>
                <a:gridCol w="2874177">
                  <a:extLst>
                    <a:ext uri="{9D8B030D-6E8A-4147-A177-3AD203B41FA5}">
                      <a16:colId xmlns:a16="http://schemas.microsoft.com/office/drawing/2014/main" val="1906618386"/>
                    </a:ext>
                  </a:extLst>
                </a:gridCol>
              </a:tblGrid>
              <a:tr h="358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96892"/>
                  </a:ext>
                </a:extLst>
              </a:tr>
              <a:tr h="358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629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3631937"/>
                  </p:ext>
                </p:extLst>
              </p:nvPr>
            </p:nvGraphicFramePr>
            <p:xfrm>
              <a:off x="838198" y="734292"/>
              <a:ext cx="10515603" cy="105317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16881">
                      <a:extLst>
                        <a:ext uri="{9D8B030D-6E8A-4147-A177-3AD203B41FA5}">
                          <a16:colId xmlns:a16="http://schemas.microsoft.com/office/drawing/2014/main" val="928036809"/>
                        </a:ext>
                      </a:extLst>
                    </a:gridCol>
                    <a:gridCol w="791583">
                      <a:extLst>
                        <a:ext uri="{9D8B030D-6E8A-4147-A177-3AD203B41FA5}">
                          <a16:colId xmlns:a16="http://schemas.microsoft.com/office/drawing/2014/main" val="1648423823"/>
                        </a:ext>
                      </a:extLst>
                    </a:gridCol>
                    <a:gridCol w="767228">
                      <a:extLst>
                        <a:ext uri="{9D8B030D-6E8A-4147-A177-3AD203B41FA5}">
                          <a16:colId xmlns:a16="http://schemas.microsoft.com/office/drawing/2014/main" val="1764535661"/>
                        </a:ext>
                      </a:extLst>
                    </a:gridCol>
                    <a:gridCol w="1228562">
                      <a:extLst>
                        <a:ext uri="{9D8B030D-6E8A-4147-A177-3AD203B41FA5}">
                          <a16:colId xmlns:a16="http://schemas.microsoft.com/office/drawing/2014/main" val="444930385"/>
                        </a:ext>
                      </a:extLst>
                    </a:gridCol>
                    <a:gridCol w="1190446">
                      <a:extLst>
                        <a:ext uri="{9D8B030D-6E8A-4147-A177-3AD203B41FA5}">
                          <a16:colId xmlns:a16="http://schemas.microsoft.com/office/drawing/2014/main" val="3627287478"/>
                        </a:ext>
                      </a:extLst>
                    </a:gridCol>
                    <a:gridCol w="1259457">
                      <a:extLst>
                        <a:ext uri="{9D8B030D-6E8A-4147-A177-3AD203B41FA5}">
                          <a16:colId xmlns:a16="http://schemas.microsoft.com/office/drawing/2014/main" val="393542064"/>
                        </a:ext>
                      </a:extLst>
                    </a:gridCol>
                    <a:gridCol w="1345720">
                      <a:extLst>
                        <a:ext uri="{9D8B030D-6E8A-4147-A177-3AD203B41FA5}">
                          <a16:colId xmlns:a16="http://schemas.microsoft.com/office/drawing/2014/main" val="3689476767"/>
                        </a:ext>
                      </a:extLst>
                    </a:gridCol>
                    <a:gridCol w="2915726">
                      <a:extLst>
                        <a:ext uri="{9D8B030D-6E8A-4147-A177-3AD203B41FA5}">
                          <a16:colId xmlns:a16="http://schemas.microsoft.com/office/drawing/2014/main" val="2544855749"/>
                        </a:ext>
                      </a:extLst>
                    </a:gridCol>
                  </a:tblGrid>
                  <a:tr h="596777">
                    <a:tc rowSpan="2">
                      <a:txBody>
                        <a:bodyPr/>
                        <a:lstStyle/>
                        <a:p>
                          <a:pPr algn="ctr"/>
                          <a:endParaRPr lang="en-US" b="1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CLK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INPUTS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Previous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Present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707911"/>
                      </a:ext>
                    </a:extLst>
                  </a:tr>
                  <a:tr h="456393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𝐧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𝐐</m:t>
                                        </m:r>
                                      </m:e>
                                      <m:sub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𝐧</m:t>
                                        </m:r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𝐐</m:t>
                                        </m:r>
                                      </m:e>
                                      <m:sub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314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3631937"/>
                  </p:ext>
                </p:extLst>
              </p:nvPr>
            </p:nvGraphicFramePr>
            <p:xfrm>
              <a:off x="838198" y="734292"/>
              <a:ext cx="10515603" cy="105317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16881">
                      <a:extLst>
                        <a:ext uri="{9D8B030D-6E8A-4147-A177-3AD203B41FA5}">
                          <a16:colId xmlns:a16="http://schemas.microsoft.com/office/drawing/2014/main" val="928036809"/>
                        </a:ext>
                      </a:extLst>
                    </a:gridCol>
                    <a:gridCol w="791583">
                      <a:extLst>
                        <a:ext uri="{9D8B030D-6E8A-4147-A177-3AD203B41FA5}">
                          <a16:colId xmlns:a16="http://schemas.microsoft.com/office/drawing/2014/main" val="1648423823"/>
                        </a:ext>
                      </a:extLst>
                    </a:gridCol>
                    <a:gridCol w="767228">
                      <a:extLst>
                        <a:ext uri="{9D8B030D-6E8A-4147-A177-3AD203B41FA5}">
                          <a16:colId xmlns:a16="http://schemas.microsoft.com/office/drawing/2014/main" val="1764535661"/>
                        </a:ext>
                      </a:extLst>
                    </a:gridCol>
                    <a:gridCol w="1228562">
                      <a:extLst>
                        <a:ext uri="{9D8B030D-6E8A-4147-A177-3AD203B41FA5}">
                          <a16:colId xmlns:a16="http://schemas.microsoft.com/office/drawing/2014/main" val="444930385"/>
                        </a:ext>
                      </a:extLst>
                    </a:gridCol>
                    <a:gridCol w="1190446">
                      <a:extLst>
                        <a:ext uri="{9D8B030D-6E8A-4147-A177-3AD203B41FA5}">
                          <a16:colId xmlns:a16="http://schemas.microsoft.com/office/drawing/2014/main" val="3627287478"/>
                        </a:ext>
                      </a:extLst>
                    </a:gridCol>
                    <a:gridCol w="1259457">
                      <a:extLst>
                        <a:ext uri="{9D8B030D-6E8A-4147-A177-3AD203B41FA5}">
                          <a16:colId xmlns:a16="http://schemas.microsoft.com/office/drawing/2014/main" val="393542064"/>
                        </a:ext>
                      </a:extLst>
                    </a:gridCol>
                    <a:gridCol w="1345720">
                      <a:extLst>
                        <a:ext uri="{9D8B030D-6E8A-4147-A177-3AD203B41FA5}">
                          <a16:colId xmlns:a16="http://schemas.microsoft.com/office/drawing/2014/main" val="3689476767"/>
                        </a:ext>
                      </a:extLst>
                    </a:gridCol>
                    <a:gridCol w="2915726">
                      <a:extLst>
                        <a:ext uri="{9D8B030D-6E8A-4147-A177-3AD203B41FA5}">
                          <a16:colId xmlns:a16="http://schemas.microsoft.com/office/drawing/2014/main" val="2544855749"/>
                        </a:ext>
                      </a:extLst>
                    </a:gridCol>
                  </a:tblGrid>
                  <a:tr h="596777">
                    <a:tc rowSpan="2">
                      <a:txBody>
                        <a:bodyPr/>
                        <a:lstStyle/>
                        <a:p>
                          <a:pPr algn="ctr"/>
                          <a:endParaRPr lang="en-US" b="1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CLK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INPUTS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Previous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Present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707911"/>
                      </a:ext>
                    </a:extLst>
                  </a:tr>
                  <a:tr h="456393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0945" t="-133333" r="-549254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8878" t="-133333" r="-463265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6618" t="-133333" r="-338647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7273" t="-133333" r="-218636" b="-10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3140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466191"/>
              </p:ext>
            </p:extLst>
          </p:nvPr>
        </p:nvGraphicFramePr>
        <p:xfrm>
          <a:off x="838199" y="1787461"/>
          <a:ext cx="10529454" cy="80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8220">
                  <a:extLst>
                    <a:ext uri="{9D8B030D-6E8A-4147-A177-3AD203B41FA5}">
                      <a16:colId xmlns:a16="http://schemas.microsoft.com/office/drawing/2014/main" val="3523875492"/>
                    </a:ext>
                  </a:extLst>
                </a:gridCol>
                <a:gridCol w="792625">
                  <a:extLst>
                    <a:ext uri="{9D8B030D-6E8A-4147-A177-3AD203B41FA5}">
                      <a16:colId xmlns:a16="http://schemas.microsoft.com/office/drawing/2014/main" val="2221521710"/>
                    </a:ext>
                  </a:extLst>
                </a:gridCol>
                <a:gridCol w="768239">
                  <a:extLst>
                    <a:ext uri="{9D8B030D-6E8A-4147-A177-3AD203B41FA5}">
                      <a16:colId xmlns:a16="http://schemas.microsoft.com/office/drawing/2014/main" val="980909592"/>
                    </a:ext>
                  </a:extLst>
                </a:gridCol>
                <a:gridCol w="1230180">
                  <a:extLst>
                    <a:ext uri="{9D8B030D-6E8A-4147-A177-3AD203B41FA5}">
                      <a16:colId xmlns:a16="http://schemas.microsoft.com/office/drawing/2014/main" val="2767133009"/>
                    </a:ext>
                  </a:extLst>
                </a:gridCol>
                <a:gridCol w="1192014">
                  <a:extLst>
                    <a:ext uri="{9D8B030D-6E8A-4147-A177-3AD203B41FA5}">
                      <a16:colId xmlns:a16="http://schemas.microsoft.com/office/drawing/2014/main" val="2560695201"/>
                    </a:ext>
                  </a:extLst>
                </a:gridCol>
                <a:gridCol w="1261116">
                  <a:extLst>
                    <a:ext uri="{9D8B030D-6E8A-4147-A177-3AD203B41FA5}">
                      <a16:colId xmlns:a16="http://schemas.microsoft.com/office/drawing/2014/main" val="348181763"/>
                    </a:ext>
                  </a:extLst>
                </a:gridCol>
                <a:gridCol w="1347493">
                  <a:extLst>
                    <a:ext uri="{9D8B030D-6E8A-4147-A177-3AD203B41FA5}">
                      <a16:colId xmlns:a16="http://schemas.microsoft.com/office/drawing/2014/main" val="3554421062"/>
                    </a:ext>
                  </a:extLst>
                </a:gridCol>
                <a:gridCol w="2919567">
                  <a:extLst>
                    <a:ext uri="{9D8B030D-6E8A-4147-A177-3AD203B41FA5}">
                      <a16:colId xmlns:a16="http://schemas.microsoft.com/office/drawing/2014/main" val="1906618386"/>
                    </a:ext>
                  </a:extLst>
                </a:gridCol>
              </a:tblGrid>
              <a:tr h="400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change / MEMORY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96892"/>
                  </a:ext>
                </a:extLst>
              </a:tr>
              <a:tr h="400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62941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2593" y="2083715"/>
            <a:ext cx="568036" cy="2770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686607"/>
              </p:ext>
            </p:extLst>
          </p:nvPr>
        </p:nvGraphicFramePr>
        <p:xfrm>
          <a:off x="838199" y="2665606"/>
          <a:ext cx="1051560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6880">
                  <a:extLst>
                    <a:ext uri="{9D8B030D-6E8A-4147-A177-3AD203B41FA5}">
                      <a16:colId xmlns:a16="http://schemas.microsoft.com/office/drawing/2014/main" val="3523875492"/>
                    </a:ext>
                  </a:extLst>
                </a:gridCol>
                <a:gridCol w="791583">
                  <a:extLst>
                    <a:ext uri="{9D8B030D-6E8A-4147-A177-3AD203B41FA5}">
                      <a16:colId xmlns:a16="http://schemas.microsoft.com/office/drawing/2014/main" val="2221521710"/>
                    </a:ext>
                  </a:extLst>
                </a:gridCol>
                <a:gridCol w="767228">
                  <a:extLst>
                    <a:ext uri="{9D8B030D-6E8A-4147-A177-3AD203B41FA5}">
                      <a16:colId xmlns:a16="http://schemas.microsoft.com/office/drawing/2014/main" val="980909592"/>
                    </a:ext>
                  </a:extLst>
                </a:gridCol>
                <a:gridCol w="1228561">
                  <a:extLst>
                    <a:ext uri="{9D8B030D-6E8A-4147-A177-3AD203B41FA5}">
                      <a16:colId xmlns:a16="http://schemas.microsoft.com/office/drawing/2014/main" val="2767133009"/>
                    </a:ext>
                  </a:extLst>
                </a:gridCol>
                <a:gridCol w="1204167">
                  <a:extLst>
                    <a:ext uri="{9D8B030D-6E8A-4147-A177-3AD203B41FA5}">
                      <a16:colId xmlns:a16="http://schemas.microsoft.com/office/drawing/2014/main" val="2560695201"/>
                    </a:ext>
                  </a:extLst>
                </a:gridCol>
                <a:gridCol w="1245735">
                  <a:extLst>
                    <a:ext uri="{9D8B030D-6E8A-4147-A177-3AD203B41FA5}">
                      <a16:colId xmlns:a16="http://schemas.microsoft.com/office/drawing/2014/main" val="348181763"/>
                    </a:ext>
                  </a:extLst>
                </a:gridCol>
                <a:gridCol w="1345720">
                  <a:extLst>
                    <a:ext uri="{9D8B030D-6E8A-4147-A177-3AD203B41FA5}">
                      <a16:colId xmlns:a16="http://schemas.microsoft.com/office/drawing/2014/main" val="3554421062"/>
                    </a:ext>
                  </a:extLst>
                </a:gridCol>
                <a:gridCol w="2915726">
                  <a:extLst>
                    <a:ext uri="{9D8B030D-6E8A-4147-A177-3AD203B41FA5}">
                      <a16:colId xmlns:a16="http://schemas.microsoft.com/office/drawing/2014/main" val="1906618386"/>
                    </a:ext>
                  </a:extLst>
                </a:gridCol>
              </a:tblGrid>
              <a:tr h="349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96892"/>
                  </a:ext>
                </a:extLst>
              </a:tr>
              <a:tr h="349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6294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747484"/>
              </p:ext>
            </p:extLst>
          </p:nvPr>
        </p:nvGraphicFramePr>
        <p:xfrm>
          <a:off x="838200" y="4278280"/>
          <a:ext cx="10543303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5641">
                  <a:extLst>
                    <a:ext uri="{9D8B030D-6E8A-4147-A177-3AD203B41FA5}">
                      <a16:colId xmlns:a16="http://schemas.microsoft.com/office/drawing/2014/main" val="3523875492"/>
                    </a:ext>
                  </a:extLst>
                </a:gridCol>
                <a:gridCol w="798402">
                  <a:extLst>
                    <a:ext uri="{9D8B030D-6E8A-4147-A177-3AD203B41FA5}">
                      <a16:colId xmlns:a16="http://schemas.microsoft.com/office/drawing/2014/main" val="2221521710"/>
                    </a:ext>
                  </a:extLst>
                </a:gridCol>
                <a:gridCol w="773837">
                  <a:extLst>
                    <a:ext uri="{9D8B030D-6E8A-4147-A177-3AD203B41FA5}">
                      <a16:colId xmlns:a16="http://schemas.microsoft.com/office/drawing/2014/main" val="980909592"/>
                    </a:ext>
                  </a:extLst>
                </a:gridCol>
                <a:gridCol w="1239145">
                  <a:extLst>
                    <a:ext uri="{9D8B030D-6E8A-4147-A177-3AD203B41FA5}">
                      <a16:colId xmlns:a16="http://schemas.microsoft.com/office/drawing/2014/main" val="2767133009"/>
                    </a:ext>
                  </a:extLst>
                </a:gridCol>
                <a:gridCol w="1200701">
                  <a:extLst>
                    <a:ext uri="{9D8B030D-6E8A-4147-A177-3AD203B41FA5}">
                      <a16:colId xmlns:a16="http://schemas.microsoft.com/office/drawing/2014/main" val="2560695201"/>
                    </a:ext>
                  </a:extLst>
                </a:gridCol>
                <a:gridCol w="1270306">
                  <a:extLst>
                    <a:ext uri="{9D8B030D-6E8A-4147-A177-3AD203B41FA5}">
                      <a16:colId xmlns:a16="http://schemas.microsoft.com/office/drawing/2014/main" val="348181763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3554421062"/>
                    </a:ext>
                  </a:extLst>
                </a:gridCol>
                <a:gridCol w="2877958">
                  <a:extLst>
                    <a:ext uri="{9D8B030D-6E8A-4147-A177-3AD203B41FA5}">
                      <a16:colId xmlns:a16="http://schemas.microsoft.com/office/drawing/2014/main" val="1906618386"/>
                    </a:ext>
                  </a:extLst>
                </a:gridCol>
              </a:tblGrid>
              <a:tr h="358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Race around/Invalid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96892"/>
                  </a:ext>
                </a:extLst>
              </a:tr>
              <a:tr h="358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6294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119893"/>
              </p:ext>
            </p:extLst>
          </p:nvPr>
        </p:nvGraphicFramePr>
        <p:xfrm>
          <a:off x="838201" y="5084836"/>
          <a:ext cx="10543302" cy="80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6991">
                  <a:extLst>
                    <a:ext uri="{9D8B030D-6E8A-4147-A177-3AD203B41FA5}">
                      <a16:colId xmlns:a16="http://schemas.microsoft.com/office/drawing/2014/main" val="3523875492"/>
                    </a:ext>
                  </a:extLst>
                </a:gridCol>
                <a:gridCol w="799452">
                  <a:extLst>
                    <a:ext uri="{9D8B030D-6E8A-4147-A177-3AD203B41FA5}">
                      <a16:colId xmlns:a16="http://schemas.microsoft.com/office/drawing/2014/main" val="2221521710"/>
                    </a:ext>
                  </a:extLst>
                </a:gridCol>
                <a:gridCol w="774856">
                  <a:extLst>
                    <a:ext uri="{9D8B030D-6E8A-4147-A177-3AD203B41FA5}">
                      <a16:colId xmlns:a16="http://schemas.microsoft.com/office/drawing/2014/main" val="980909592"/>
                    </a:ext>
                  </a:extLst>
                </a:gridCol>
                <a:gridCol w="1240777">
                  <a:extLst>
                    <a:ext uri="{9D8B030D-6E8A-4147-A177-3AD203B41FA5}">
                      <a16:colId xmlns:a16="http://schemas.microsoft.com/office/drawing/2014/main" val="2767133009"/>
                    </a:ext>
                  </a:extLst>
                </a:gridCol>
                <a:gridCol w="1202282">
                  <a:extLst>
                    <a:ext uri="{9D8B030D-6E8A-4147-A177-3AD203B41FA5}">
                      <a16:colId xmlns:a16="http://schemas.microsoft.com/office/drawing/2014/main" val="2560695201"/>
                    </a:ext>
                  </a:extLst>
                </a:gridCol>
                <a:gridCol w="1271979">
                  <a:extLst>
                    <a:ext uri="{9D8B030D-6E8A-4147-A177-3AD203B41FA5}">
                      <a16:colId xmlns:a16="http://schemas.microsoft.com/office/drawing/2014/main" val="348181763"/>
                    </a:ext>
                  </a:extLst>
                </a:gridCol>
                <a:gridCol w="1359100">
                  <a:extLst>
                    <a:ext uri="{9D8B030D-6E8A-4147-A177-3AD203B41FA5}">
                      <a16:colId xmlns:a16="http://schemas.microsoft.com/office/drawing/2014/main" val="3554421062"/>
                    </a:ext>
                  </a:extLst>
                </a:gridCol>
                <a:gridCol w="2867865">
                  <a:extLst>
                    <a:ext uri="{9D8B030D-6E8A-4147-A177-3AD203B41FA5}">
                      <a16:colId xmlns:a16="http://schemas.microsoft.com/office/drawing/2014/main" val="1906618386"/>
                    </a:ext>
                  </a:extLst>
                </a:gridCol>
              </a:tblGrid>
              <a:tr h="400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change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96892"/>
                  </a:ext>
                </a:extLst>
              </a:tr>
              <a:tr h="400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62941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5562593" y="5339535"/>
            <a:ext cx="568036" cy="2770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4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61" y="1851741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58635"/>
            <a:ext cx="10581408" cy="5522752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991133"/>
              </p:ext>
            </p:extLst>
          </p:nvPr>
        </p:nvGraphicFramePr>
        <p:xfrm>
          <a:off x="1690255" y="102528"/>
          <a:ext cx="789709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9709">
                  <a:extLst>
                    <a:ext uri="{9D8B030D-6E8A-4147-A177-3AD203B41FA5}">
                      <a16:colId xmlns:a16="http://schemas.microsoft.com/office/drawing/2014/main" val="3405400046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30672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52482"/>
              </p:ext>
            </p:extLst>
          </p:nvPr>
        </p:nvGraphicFramePr>
        <p:xfrm>
          <a:off x="1690254" y="5024505"/>
          <a:ext cx="789709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9709">
                  <a:extLst>
                    <a:ext uri="{9D8B030D-6E8A-4147-A177-3AD203B41FA5}">
                      <a16:colId xmlns:a16="http://schemas.microsoft.com/office/drawing/2014/main" val="3405400046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30672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14133"/>
              </p:ext>
            </p:extLst>
          </p:nvPr>
        </p:nvGraphicFramePr>
        <p:xfrm>
          <a:off x="50052" y="2471655"/>
          <a:ext cx="789709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9709">
                  <a:extLst>
                    <a:ext uri="{9D8B030D-6E8A-4147-A177-3AD203B41FA5}">
                      <a16:colId xmlns:a16="http://schemas.microsoft.com/office/drawing/2014/main" val="3405400046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30672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58289"/>
              </p:ext>
            </p:extLst>
          </p:nvPr>
        </p:nvGraphicFramePr>
        <p:xfrm>
          <a:off x="4488872" y="323997"/>
          <a:ext cx="789709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9709">
                  <a:extLst>
                    <a:ext uri="{9D8B030D-6E8A-4147-A177-3AD203B41FA5}">
                      <a16:colId xmlns:a16="http://schemas.microsoft.com/office/drawing/2014/main" val="3405400046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30672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6655"/>
              </p:ext>
            </p:extLst>
          </p:nvPr>
        </p:nvGraphicFramePr>
        <p:xfrm>
          <a:off x="4488872" y="4732299"/>
          <a:ext cx="789709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9709">
                  <a:extLst>
                    <a:ext uri="{9D8B030D-6E8A-4147-A177-3AD203B41FA5}">
                      <a16:colId xmlns:a16="http://schemas.microsoft.com/office/drawing/2014/main" val="3405400046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30672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76500"/>
              </p:ext>
            </p:extLst>
          </p:nvPr>
        </p:nvGraphicFramePr>
        <p:xfrm>
          <a:off x="5997286" y="1533419"/>
          <a:ext cx="789709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9709">
                  <a:extLst>
                    <a:ext uri="{9D8B030D-6E8A-4147-A177-3AD203B41FA5}">
                      <a16:colId xmlns:a16="http://schemas.microsoft.com/office/drawing/2014/main" val="3405400046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306729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08190"/>
              </p:ext>
            </p:extLst>
          </p:nvPr>
        </p:nvGraphicFramePr>
        <p:xfrm>
          <a:off x="5997286" y="3416883"/>
          <a:ext cx="789709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9709">
                  <a:extLst>
                    <a:ext uri="{9D8B030D-6E8A-4147-A177-3AD203B41FA5}">
                      <a16:colId xmlns:a16="http://schemas.microsoft.com/office/drawing/2014/main" val="3405400046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306729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085330"/>
              </p:ext>
            </p:extLst>
          </p:nvPr>
        </p:nvGraphicFramePr>
        <p:xfrm>
          <a:off x="10893135" y="1387317"/>
          <a:ext cx="789709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9709">
                  <a:extLst>
                    <a:ext uri="{9D8B030D-6E8A-4147-A177-3AD203B41FA5}">
                      <a16:colId xmlns:a16="http://schemas.microsoft.com/office/drawing/2014/main" val="3405400046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306729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99598"/>
              </p:ext>
            </p:extLst>
          </p:nvPr>
        </p:nvGraphicFramePr>
        <p:xfrm>
          <a:off x="10893135" y="3830509"/>
          <a:ext cx="789709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9709">
                  <a:extLst>
                    <a:ext uri="{9D8B030D-6E8A-4147-A177-3AD203B41FA5}">
                      <a16:colId xmlns:a16="http://schemas.microsoft.com/office/drawing/2014/main" val="3405400046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306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6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757093"/>
          </a:xfrm>
        </p:spPr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 </a:t>
            </a:r>
            <a:r>
              <a:rPr lang="en-US" b="1" dirty="0" err="1" smtClean="0"/>
              <a:t>Flipflop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2688"/>
                <a:ext cx="10515600" cy="5241348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Avoids the Race-around condition in SR </a:t>
                </a:r>
                <a:r>
                  <a:rPr lang="en-US" dirty="0" err="1" smtClean="0"/>
                  <a:t>Flipflop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D is the data latch input ; </a:t>
                </a:r>
                <a:r>
                  <a:rPr lang="en-US" dirty="0"/>
                  <a:t>Clock input act as a control </a:t>
                </a:r>
                <a:r>
                  <a:rPr lang="en-US" dirty="0" smtClean="0"/>
                  <a:t>button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the outputs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 smtClean="0"/>
                  <a:t> should always be complementary to each other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2688"/>
                <a:ext cx="10515600" cy="5241348"/>
              </a:xfrm>
              <a:blipFill>
                <a:blip r:embed="rId2"/>
                <a:stretch>
                  <a:fillRect l="-1217" b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35" y="1307522"/>
            <a:ext cx="63150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6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of D </a:t>
            </a:r>
            <a:r>
              <a:rPr lang="en-US" b="1" dirty="0" err="1" smtClean="0"/>
              <a:t>Flipflop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Keeping D=1, if CLK is applied(CLK=1),results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 smtClean="0"/>
                  <a:t>=0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say </a:t>
                </a:r>
                <a:r>
                  <a:rPr lang="en-US" dirty="0" err="1" smtClean="0"/>
                  <a:t>Flipflop</a:t>
                </a:r>
                <a:r>
                  <a:rPr lang="en-US" dirty="0" smtClean="0"/>
                  <a:t> is SET   or </a:t>
                </a:r>
                <a:r>
                  <a:rPr lang="en-US" dirty="0"/>
                  <a:t>d</a:t>
                </a:r>
                <a:r>
                  <a:rPr lang="en-US" dirty="0" smtClean="0"/>
                  <a:t>ata is latched onto the device.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Keeping D=0, </a:t>
                </a:r>
                <a:r>
                  <a:rPr lang="en-US" dirty="0"/>
                  <a:t>if CLK is applied(CLK=1),results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 smtClean="0"/>
                  <a:t>=0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 smtClean="0"/>
                  <a:t>=1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say </a:t>
                </a:r>
                <a:r>
                  <a:rPr lang="en-US" dirty="0" err="1"/>
                  <a:t>Flipflop</a:t>
                </a:r>
                <a:r>
                  <a:rPr lang="en-US" dirty="0"/>
                  <a:t> is </a:t>
                </a:r>
                <a:r>
                  <a:rPr lang="en-US" dirty="0" smtClean="0"/>
                  <a:t>RE-SET   </a:t>
                </a:r>
                <a:r>
                  <a:rPr lang="en-US" dirty="0"/>
                  <a:t>or data is latched onto the device.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After loading the data, i</a:t>
                </a:r>
                <a:r>
                  <a:rPr lang="en-US" dirty="0"/>
                  <a:t>f</a:t>
                </a:r>
                <a:r>
                  <a:rPr lang="en-US" dirty="0" smtClean="0"/>
                  <a:t> </a:t>
                </a:r>
                <a:r>
                  <a:rPr lang="en-US" dirty="0"/>
                  <a:t>CLK is </a:t>
                </a:r>
                <a:r>
                  <a:rPr lang="en-US" dirty="0" smtClean="0"/>
                  <a:t>removed(CLK=0</a:t>
                </a:r>
                <a:r>
                  <a:rPr lang="en-US" dirty="0"/>
                  <a:t>), </a:t>
                </a:r>
                <a:r>
                  <a:rPr lang="en-US" dirty="0" smtClean="0"/>
                  <a:t>changes in D </a:t>
                </a:r>
                <a:r>
                  <a:rPr lang="en-US" dirty="0"/>
                  <a:t>would not affect the outputs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/>
                  <a:t> . Device holds on the previous outputs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45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1.Load the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2.Apply CLK pulse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3.Record the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→ There is no Race-around condition.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8214264"/>
                  </p:ext>
                </p:extLst>
              </p:nvPr>
            </p:nvGraphicFramePr>
            <p:xfrm>
              <a:off x="838198" y="734292"/>
              <a:ext cx="9853038" cy="105317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16881">
                      <a:extLst>
                        <a:ext uri="{9D8B030D-6E8A-4147-A177-3AD203B41FA5}">
                          <a16:colId xmlns:a16="http://schemas.microsoft.com/office/drawing/2014/main" val="928036809"/>
                        </a:ext>
                      </a:extLst>
                    </a:gridCol>
                    <a:gridCol w="896246">
                      <a:extLst>
                        <a:ext uri="{9D8B030D-6E8A-4147-A177-3AD203B41FA5}">
                          <a16:colId xmlns:a16="http://schemas.microsoft.com/office/drawing/2014/main" val="1648423823"/>
                        </a:ext>
                      </a:extLst>
                    </a:gridCol>
                    <a:gridCol w="1228562">
                      <a:extLst>
                        <a:ext uri="{9D8B030D-6E8A-4147-A177-3AD203B41FA5}">
                          <a16:colId xmlns:a16="http://schemas.microsoft.com/office/drawing/2014/main" val="444930385"/>
                        </a:ext>
                      </a:extLst>
                    </a:gridCol>
                    <a:gridCol w="1190446">
                      <a:extLst>
                        <a:ext uri="{9D8B030D-6E8A-4147-A177-3AD203B41FA5}">
                          <a16:colId xmlns:a16="http://schemas.microsoft.com/office/drawing/2014/main" val="3627287478"/>
                        </a:ext>
                      </a:extLst>
                    </a:gridCol>
                    <a:gridCol w="1259457">
                      <a:extLst>
                        <a:ext uri="{9D8B030D-6E8A-4147-A177-3AD203B41FA5}">
                          <a16:colId xmlns:a16="http://schemas.microsoft.com/office/drawing/2014/main" val="393542064"/>
                        </a:ext>
                      </a:extLst>
                    </a:gridCol>
                    <a:gridCol w="1345720">
                      <a:extLst>
                        <a:ext uri="{9D8B030D-6E8A-4147-A177-3AD203B41FA5}">
                          <a16:colId xmlns:a16="http://schemas.microsoft.com/office/drawing/2014/main" val="3689476767"/>
                        </a:ext>
                      </a:extLst>
                    </a:gridCol>
                    <a:gridCol w="2915726">
                      <a:extLst>
                        <a:ext uri="{9D8B030D-6E8A-4147-A177-3AD203B41FA5}">
                          <a16:colId xmlns:a16="http://schemas.microsoft.com/office/drawing/2014/main" val="2544855749"/>
                        </a:ext>
                      </a:extLst>
                    </a:gridCol>
                  </a:tblGrid>
                  <a:tr h="596777">
                    <a:tc rowSpan="2">
                      <a:txBody>
                        <a:bodyPr/>
                        <a:lstStyle/>
                        <a:p>
                          <a:pPr algn="ctr"/>
                          <a:endParaRPr lang="en-US" b="1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CLK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INPUT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Previous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Present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707911"/>
                      </a:ext>
                    </a:extLst>
                  </a:tr>
                  <a:tr h="456393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𝐧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𝐐</m:t>
                                        </m:r>
                                      </m:e>
                                      <m:sub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𝐧</m:t>
                                        </m:r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𝐐</m:t>
                                        </m:r>
                                      </m:e>
                                      <m:sub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314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8214264"/>
                  </p:ext>
                </p:extLst>
              </p:nvPr>
            </p:nvGraphicFramePr>
            <p:xfrm>
              <a:off x="838198" y="734292"/>
              <a:ext cx="9853038" cy="105317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16881">
                      <a:extLst>
                        <a:ext uri="{9D8B030D-6E8A-4147-A177-3AD203B41FA5}">
                          <a16:colId xmlns:a16="http://schemas.microsoft.com/office/drawing/2014/main" val="928036809"/>
                        </a:ext>
                      </a:extLst>
                    </a:gridCol>
                    <a:gridCol w="896246">
                      <a:extLst>
                        <a:ext uri="{9D8B030D-6E8A-4147-A177-3AD203B41FA5}">
                          <a16:colId xmlns:a16="http://schemas.microsoft.com/office/drawing/2014/main" val="1648423823"/>
                        </a:ext>
                      </a:extLst>
                    </a:gridCol>
                    <a:gridCol w="1228562">
                      <a:extLst>
                        <a:ext uri="{9D8B030D-6E8A-4147-A177-3AD203B41FA5}">
                          <a16:colId xmlns:a16="http://schemas.microsoft.com/office/drawing/2014/main" val="444930385"/>
                        </a:ext>
                      </a:extLst>
                    </a:gridCol>
                    <a:gridCol w="1190446">
                      <a:extLst>
                        <a:ext uri="{9D8B030D-6E8A-4147-A177-3AD203B41FA5}">
                          <a16:colId xmlns:a16="http://schemas.microsoft.com/office/drawing/2014/main" val="3627287478"/>
                        </a:ext>
                      </a:extLst>
                    </a:gridCol>
                    <a:gridCol w="1259457">
                      <a:extLst>
                        <a:ext uri="{9D8B030D-6E8A-4147-A177-3AD203B41FA5}">
                          <a16:colId xmlns:a16="http://schemas.microsoft.com/office/drawing/2014/main" val="393542064"/>
                        </a:ext>
                      </a:extLst>
                    </a:gridCol>
                    <a:gridCol w="1345720">
                      <a:extLst>
                        <a:ext uri="{9D8B030D-6E8A-4147-A177-3AD203B41FA5}">
                          <a16:colId xmlns:a16="http://schemas.microsoft.com/office/drawing/2014/main" val="3689476767"/>
                        </a:ext>
                      </a:extLst>
                    </a:gridCol>
                    <a:gridCol w="2915726">
                      <a:extLst>
                        <a:ext uri="{9D8B030D-6E8A-4147-A177-3AD203B41FA5}">
                          <a16:colId xmlns:a16="http://schemas.microsoft.com/office/drawing/2014/main" val="2544855749"/>
                        </a:ext>
                      </a:extLst>
                    </a:gridCol>
                  </a:tblGrid>
                  <a:tr h="596777">
                    <a:tc rowSpan="2">
                      <a:txBody>
                        <a:bodyPr/>
                        <a:lstStyle/>
                        <a:p>
                          <a:pPr algn="ctr"/>
                          <a:endParaRPr lang="en-US" b="1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CLK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INPUT</a:t>
                          </a:r>
                          <a:endParaRPr lang="en-US" b="1" i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Previous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Present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707911"/>
                      </a:ext>
                    </a:extLst>
                  </a:tr>
                  <a:tr h="456393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b="1" i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5941" t="-133333" r="-546040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5128" t="-133333" r="-465641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3961" t="-133333" r="-338647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7727" t="-133333" r="-218636" b="-10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3140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49256"/>
              </p:ext>
            </p:extLst>
          </p:nvPr>
        </p:nvGraphicFramePr>
        <p:xfrm>
          <a:off x="838198" y="1925011"/>
          <a:ext cx="9853039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4457">
                  <a:extLst>
                    <a:ext uri="{9D8B030D-6E8A-4147-A177-3AD203B41FA5}">
                      <a16:colId xmlns:a16="http://schemas.microsoft.com/office/drawing/2014/main" val="227428096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522766274"/>
                    </a:ext>
                  </a:extLst>
                </a:gridCol>
                <a:gridCol w="1233055">
                  <a:extLst>
                    <a:ext uri="{9D8B030D-6E8A-4147-A177-3AD203B41FA5}">
                      <a16:colId xmlns:a16="http://schemas.microsoft.com/office/drawing/2014/main" val="4275117820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0651882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535914564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val="4170077148"/>
                    </a:ext>
                  </a:extLst>
                </a:gridCol>
                <a:gridCol w="2904982">
                  <a:extLst>
                    <a:ext uri="{9D8B030D-6E8A-4147-A177-3AD203B41FA5}">
                      <a16:colId xmlns:a16="http://schemas.microsoft.com/office/drawing/2014/main" val="2939563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59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2829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68194"/>
              </p:ext>
            </p:extLst>
          </p:nvPr>
        </p:nvGraphicFramePr>
        <p:xfrm>
          <a:off x="852048" y="2797850"/>
          <a:ext cx="9853039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4457">
                  <a:extLst>
                    <a:ext uri="{9D8B030D-6E8A-4147-A177-3AD203B41FA5}">
                      <a16:colId xmlns:a16="http://schemas.microsoft.com/office/drawing/2014/main" val="1175335337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872178148"/>
                    </a:ext>
                  </a:extLst>
                </a:gridCol>
                <a:gridCol w="1233055">
                  <a:extLst>
                    <a:ext uri="{9D8B030D-6E8A-4147-A177-3AD203B41FA5}">
                      <a16:colId xmlns:a16="http://schemas.microsoft.com/office/drawing/2014/main" val="2497877902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597619461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804796764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val="1490612426"/>
                    </a:ext>
                  </a:extLst>
                </a:gridCol>
                <a:gridCol w="2904982">
                  <a:extLst>
                    <a:ext uri="{9D8B030D-6E8A-4147-A177-3AD203B41FA5}">
                      <a16:colId xmlns:a16="http://schemas.microsoft.com/office/drawing/2014/main" val="56171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23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97967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18940"/>
              </p:ext>
            </p:extLst>
          </p:nvPr>
        </p:nvGraphicFramePr>
        <p:xfrm>
          <a:off x="852048" y="3642209"/>
          <a:ext cx="9853039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4457">
                  <a:extLst>
                    <a:ext uri="{9D8B030D-6E8A-4147-A177-3AD203B41FA5}">
                      <a16:colId xmlns:a16="http://schemas.microsoft.com/office/drawing/2014/main" val="1175335337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872178148"/>
                    </a:ext>
                  </a:extLst>
                </a:gridCol>
                <a:gridCol w="1233055">
                  <a:extLst>
                    <a:ext uri="{9D8B030D-6E8A-4147-A177-3AD203B41FA5}">
                      <a16:colId xmlns:a16="http://schemas.microsoft.com/office/drawing/2014/main" val="2497877902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597619461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804796764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val="1490612426"/>
                    </a:ext>
                  </a:extLst>
                </a:gridCol>
                <a:gridCol w="2904982">
                  <a:extLst>
                    <a:ext uri="{9D8B030D-6E8A-4147-A177-3AD203B41FA5}">
                      <a16:colId xmlns:a16="http://schemas.microsoft.com/office/drawing/2014/main" val="56171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23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979671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4897575" y="3874503"/>
            <a:ext cx="568036" cy="2770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6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61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24" y="1133518"/>
            <a:ext cx="8523247" cy="385667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55376"/>
              </p:ext>
            </p:extLst>
          </p:nvPr>
        </p:nvGraphicFramePr>
        <p:xfrm>
          <a:off x="660400" y="1343120"/>
          <a:ext cx="808182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620569421"/>
                    </a:ext>
                  </a:extLst>
                </a:gridCol>
              </a:tblGrid>
              <a:tr h="58266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07971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05194"/>
              </p:ext>
            </p:extLst>
          </p:nvPr>
        </p:nvGraphicFramePr>
        <p:xfrm>
          <a:off x="2697018" y="760459"/>
          <a:ext cx="808182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620569421"/>
                    </a:ext>
                  </a:extLst>
                </a:gridCol>
              </a:tblGrid>
              <a:tr h="58266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07971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46856"/>
              </p:ext>
            </p:extLst>
          </p:nvPr>
        </p:nvGraphicFramePr>
        <p:xfrm>
          <a:off x="2697018" y="4750762"/>
          <a:ext cx="808182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620569421"/>
                    </a:ext>
                  </a:extLst>
                </a:gridCol>
              </a:tblGrid>
              <a:tr h="58266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07971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35832"/>
              </p:ext>
            </p:extLst>
          </p:nvPr>
        </p:nvGraphicFramePr>
        <p:xfrm>
          <a:off x="2697018" y="3033759"/>
          <a:ext cx="808182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620569421"/>
                    </a:ext>
                  </a:extLst>
                </a:gridCol>
              </a:tblGrid>
              <a:tr h="58266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07971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57669"/>
              </p:ext>
            </p:extLst>
          </p:nvPr>
        </p:nvGraphicFramePr>
        <p:xfrm>
          <a:off x="5289379" y="1133518"/>
          <a:ext cx="808182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620569421"/>
                    </a:ext>
                  </a:extLst>
                </a:gridCol>
              </a:tblGrid>
              <a:tr h="58266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07971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11049"/>
              </p:ext>
            </p:extLst>
          </p:nvPr>
        </p:nvGraphicFramePr>
        <p:xfrm>
          <a:off x="5329382" y="4472899"/>
          <a:ext cx="808182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620569421"/>
                    </a:ext>
                  </a:extLst>
                </a:gridCol>
              </a:tblGrid>
              <a:tr h="58266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079714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31969"/>
              </p:ext>
            </p:extLst>
          </p:nvPr>
        </p:nvGraphicFramePr>
        <p:xfrm>
          <a:off x="5994400" y="2350003"/>
          <a:ext cx="808182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620569421"/>
                    </a:ext>
                  </a:extLst>
                </a:gridCol>
              </a:tblGrid>
              <a:tr h="58266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079714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86181"/>
              </p:ext>
            </p:extLst>
          </p:nvPr>
        </p:nvGraphicFramePr>
        <p:xfrm>
          <a:off x="5981520" y="3270921"/>
          <a:ext cx="808182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620569421"/>
                    </a:ext>
                  </a:extLst>
                </a:gridCol>
              </a:tblGrid>
              <a:tr h="58266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07971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73104"/>
              </p:ext>
            </p:extLst>
          </p:nvPr>
        </p:nvGraphicFramePr>
        <p:xfrm>
          <a:off x="9901022" y="1853644"/>
          <a:ext cx="808182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620569421"/>
                    </a:ext>
                  </a:extLst>
                </a:gridCol>
              </a:tblGrid>
              <a:tr h="58266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079714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09614"/>
              </p:ext>
            </p:extLst>
          </p:nvPr>
        </p:nvGraphicFramePr>
        <p:xfrm>
          <a:off x="9923741" y="3781445"/>
          <a:ext cx="808182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620569421"/>
                    </a:ext>
                  </a:extLst>
                </a:gridCol>
              </a:tblGrid>
              <a:tr h="58266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07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1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2618"/>
            <a:ext cx="10515600" cy="5664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Sequential Circuits</a:t>
            </a:r>
          </a:p>
          <a:p>
            <a:pPr marL="0" indent="0">
              <a:buNone/>
            </a:pPr>
            <a:r>
              <a:rPr lang="en-US" b="1" dirty="0"/>
              <a:t>→</a:t>
            </a:r>
            <a:r>
              <a:rPr lang="en-US" dirty="0" smtClean="0"/>
              <a:t> Circuits whose present output depends on Present Input + Past output</a:t>
            </a:r>
          </a:p>
          <a:p>
            <a:pPr marL="0" indent="0">
              <a:buNone/>
            </a:pPr>
            <a:r>
              <a:rPr lang="en-US" b="1" dirty="0"/>
              <a:t>→</a:t>
            </a:r>
            <a:r>
              <a:rPr lang="en-US" dirty="0"/>
              <a:t> There </a:t>
            </a:r>
            <a:r>
              <a:rPr lang="en-US" dirty="0" smtClean="0"/>
              <a:t>exist feedback</a:t>
            </a:r>
          </a:p>
          <a:p>
            <a:pPr marL="0" indent="0">
              <a:buNone/>
            </a:pPr>
            <a:r>
              <a:rPr lang="en-US" b="1" dirty="0"/>
              <a:t>→</a:t>
            </a:r>
            <a:r>
              <a:rPr lang="en-US" dirty="0"/>
              <a:t> Possess </a:t>
            </a:r>
            <a:r>
              <a:rPr lang="en-US" dirty="0" smtClean="0"/>
              <a:t>memory</a:t>
            </a:r>
          </a:p>
          <a:p>
            <a:pPr marL="0" indent="0">
              <a:buNone/>
            </a:pPr>
            <a:r>
              <a:rPr lang="en-US" b="1" dirty="0"/>
              <a:t>→ </a:t>
            </a:r>
            <a:r>
              <a:rPr lang="en-US" dirty="0"/>
              <a:t>Examples</a:t>
            </a:r>
            <a:r>
              <a:rPr lang="en-US" dirty="0" smtClean="0"/>
              <a:t>: </a:t>
            </a:r>
            <a:r>
              <a:rPr lang="en-US" dirty="0" err="1" smtClean="0"/>
              <a:t>Flipflops</a:t>
            </a:r>
            <a:r>
              <a:rPr lang="en-US" dirty="0" smtClean="0"/>
              <a:t>, counters, shift registers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525110"/>
            <a:ext cx="5715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3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757093"/>
          </a:xfrm>
        </p:spPr>
        <p:txBody>
          <a:bodyPr/>
          <a:lstStyle/>
          <a:p>
            <a:r>
              <a:rPr lang="en-US" dirty="0" smtClean="0"/>
              <a:t>JK </a:t>
            </a:r>
            <a:r>
              <a:rPr lang="en-US" dirty="0" err="1" smtClean="0"/>
              <a:t>Flipflop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86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Clock input act as a control button</a:t>
            </a:r>
          </a:p>
          <a:p>
            <a:pPr marL="0" indent="0">
              <a:buNone/>
            </a:pPr>
            <a:r>
              <a:rPr lang="en-US" dirty="0"/>
              <a:t>J</a:t>
            </a:r>
            <a:r>
              <a:rPr lang="en-US" dirty="0" smtClean="0"/>
              <a:t>,K are the 2 inputs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</a:rPr>
              <a:t>Working is same as that of SR except when J=1, K=1; output toggles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1" y="1066800"/>
            <a:ext cx="7384473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JK </a:t>
            </a:r>
            <a:r>
              <a:rPr lang="en-US" dirty="0" err="1" smtClean="0"/>
              <a:t>Flipflop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Keeping J=1, K=0 , if CLK is applied(CLK=1),results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 smtClean="0"/>
                  <a:t>=0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say </a:t>
                </a:r>
                <a:r>
                  <a:rPr lang="en-US" dirty="0" err="1" smtClean="0"/>
                  <a:t>Flipflop</a:t>
                </a:r>
                <a:r>
                  <a:rPr lang="en-US" dirty="0" smtClean="0"/>
                  <a:t> is SET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we make inputs </a:t>
                </a:r>
                <a:r>
                  <a:rPr lang="en-US" dirty="0"/>
                  <a:t>J</a:t>
                </a:r>
                <a:r>
                  <a:rPr lang="en-US" dirty="0" smtClean="0"/>
                  <a:t>=0, K=0 and apply CLK, outputs will maintain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/>
                  <a:t>=1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0    NO CHANGE STATE.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This property is called MEMORY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Circuit hold the output value even after the input is altered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6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Keeping </a:t>
                </a:r>
                <a:r>
                  <a:rPr lang="en-US" dirty="0" smtClean="0"/>
                  <a:t>J=0, K=1 </a:t>
                </a:r>
                <a:r>
                  <a:rPr lang="en-US" dirty="0"/>
                  <a:t>, if CLK is applied(CLK=1),results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 smtClean="0"/>
                  <a:t>=0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 smtClean="0"/>
                  <a:t>=1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say </a:t>
                </a:r>
                <a:r>
                  <a:rPr lang="en-US" dirty="0" err="1"/>
                  <a:t>Flipflop</a:t>
                </a:r>
                <a:r>
                  <a:rPr lang="en-US" dirty="0"/>
                  <a:t> is </a:t>
                </a:r>
                <a:r>
                  <a:rPr lang="en-US" dirty="0" smtClean="0"/>
                  <a:t>RE-SET 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</a:t>
                </a:r>
                <a:r>
                  <a:rPr lang="en-US" dirty="0" smtClean="0"/>
                  <a:t>f </a:t>
                </a:r>
                <a:r>
                  <a:rPr lang="en-US" dirty="0"/>
                  <a:t>we make inputs J</a:t>
                </a:r>
                <a:r>
                  <a:rPr lang="en-US" dirty="0" smtClean="0"/>
                  <a:t>=0</a:t>
                </a:r>
                <a:r>
                  <a:rPr lang="en-US" dirty="0"/>
                  <a:t>, </a:t>
                </a:r>
                <a:r>
                  <a:rPr lang="en-US" dirty="0" smtClean="0"/>
                  <a:t>K=0 </a:t>
                </a:r>
                <a:r>
                  <a:rPr lang="en-US" dirty="0"/>
                  <a:t>and apply CLK, outputs will maintain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 smtClean="0"/>
                  <a:t>=0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 smtClean="0"/>
                  <a:t>=1     NO </a:t>
                </a:r>
                <a:r>
                  <a:rPr lang="en-US" dirty="0"/>
                  <a:t>CHANGE STATE.</a:t>
                </a:r>
              </a:p>
              <a:p>
                <a:pPr marL="0" indent="0">
                  <a:buNone/>
                </a:pPr>
                <a:r>
                  <a:rPr lang="en-US" dirty="0"/>
                  <a:t>This property is called MEMORY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Circuit hold the output value even after the input is altered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80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Working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1.Load the input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2.Apply CLK pulse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3.Record the Output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→ If CLK is absent(CLK=0), circuit is inactive. Varying J,K would not affect the outputs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 smtClean="0"/>
                  <a:t> 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 smtClean="0"/>
                  <a:t> . Device holds on the previous outputs</a:t>
                </a:r>
              </a:p>
              <a:p>
                <a:pPr marL="0" indent="0">
                  <a:buNone/>
                </a:pPr>
                <a:r>
                  <a:rPr lang="en-US" dirty="0"/>
                  <a:t>→ </a:t>
                </a:r>
                <a:r>
                  <a:rPr lang="en-US" dirty="0" smtClean="0"/>
                  <a:t>When input </a:t>
                </a:r>
                <a:r>
                  <a:rPr lang="en-US" dirty="0"/>
                  <a:t>J</a:t>
                </a:r>
                <a:r>
                  <a:rPr lang="en-US" dirty="0" smtClean="0"/>
                  <a:t>=1; K=1 output TOGGLES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  <a:blipFill>
                <a:blip r:embed="rId2"/>
                <a:stretch>
                  <a:fillRect l="-1217"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8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199" y="3474711"/>
          <a:ext cx="10529453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294">
                  <a:extLst>
                    <a:ext uri="{9D8B030D-6E8A-4147-A177-3AD203B41FA5}">
                      <a16:colId xmlns:a16="http://schemas.microsoft.com/office/drawing/2014/main" val="3523875492"/>
                    </a:ext>
                  </a:extLst>
                </a:gridCol>
                <a:gridCol w="797353">
                  <a:extLst>
                    <a:ext uri="{9D8B030D-6E8A-4147-A177-3AD203B41FA5}">
                      <a16:colId xmlns:a16="http://schemas.microsoft.com/office/drawing/2014/main" val="2221521710"/>
                    </a:ext>
                  </a:extLst>
                </a:gridCol>
                <a:gridCol w="772820">
                  <a:extLst>
                    <a:ext uri="{9D8B030D-6E8A-4147-A177-3AD203B41FA5}">
                      <a16:colId xmlns:a16="http://schemas.microsoft.com/office/drawing/2014/main" val="980909592"/>
                    </a:ext>
                  </a:extLst>
                </a:gridCol>
                <a:gridCol w="1237518">
                  <a:extLst>
                    <a:ext uri="{9D8B030D-6E8A-4147-A177-3AD203B41FA5}">
                      <a16:colId xmlns:a16="http://schemas.microsoft.com/office/drawing/2014/main" val="2767133009"/>
                    </a:ext>
                  </a:extLst>
                </a:gridCol>
                <a:gridCol w="1199124">
                  <a:extLst>
                    <a:ext uri="{9D8B030D-6E8A-4147-A177-3AD203B41FA5}">
                      <a16:colId xmlns:a16="http://schemas.microsoft.com/office/drawing/2014/main" val="2560695201"/>
                    </a:ext>
                  </a:extLst>
                </a:gridCol>
                <a:gridCol w="1268637">
                  <a:extLst>
                    <a:ext uri="{9D8B030D-6E8A-4147-A177-3AD203B41FA5}">
                      <a16:colId xmlns:a16="http://schemas.microsoft.com/office/drawing/2014/main" val="348181763"/>
                    </a:ext>
                  </a:extLst>
                </a:gridCol>
                <a:gridCol w="1355530">
                  <a:extLst>
                    <a:ext uri="{9D8B030D-6E8A-4147-A177-3AD203B41FA5}">
                      <a16:colId xmlns:a16="http://schemas.microsoft.com/office/drawing/2014/main" val="3554421062"/>
                    </a:ext>
                  </a:extLst>
                </a:gridCol>
                <a:gridCol w="2874177">
                  <a:extLst>
                    <a:ext uri="{9D8B030D-6E8A-4147-A177-3AD203B41FA5}">
                      <a16:colId xmlns:a16="http://schemas.microsoft.com/office/drawing/2014/main" val="1906618386"/>
                    </a:ext>
                  </a:extLst>
                </a:gridCol>
              </a:tblGrid>
              <a:tr h="358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96892"/>
                  </a:ext>
                </a:extLst>
              </a:tr>
              <a:tr h="358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629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0032529"/>
                  </p:ext>
                </p:extLst>
              </p:nvPr>
            </p:nvGraphicFramePr>
            <p:xfrm>
              <a:off x="838198" y="734292"/>
              <a:ext cx="10515603" cy="105317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16881">
                      <a:extLst>
                        <a:ext uri="{9D8B030D-6E8A-4147-A177-3AD203B41FA5}">
                          <a16:colId xmlns:a16="http://schemas.microsoft.com/office/drawing/2014/main" val="928036809"/>
                        </a:ext>
                      </a:extLst>
                    </a:gridCol>
                    <a:gridCol w="791583">
                      <a:extLst>
                        <a:ext uri="{9D8B030D-6E8A-4147-A177-3AD203B41FA5}">
                          <a16:colId xmlns:a16="http://schemas.microsoft.com/office/drawing/2014/main" val="1648423823"/>
                        </a:ext>
                      </a:extLst>
                    </a:gridCol>
                    <a:gridCol w="767228">
                      <a:extLst>
                        <a:ext uri="{9D8B030D-6E8A-4147-A177-3AD203B41FA5}">
                          <a16:colId xmlns:a16="http://schemas.microsoft.com/office/drawing/2014/main" val="1764535661"/>
                        </a:ext>
                      </a:extLst>
                    </a:gridCol>
                    <a:gridCol w="1228562">
                      <a:extLst>
                        <a:ext uri="{9D8B030D-6E8A-4147-A177-3AD203B41FA5}">
                          <a16:colId xmlns:a16="http://schemas.microsoft.com/office/drawing/2014/main" val="444930385"/>
                        </a:ext>
                      </a:extLst>
                    </a:gridCol>
                    <a:gridCol w="1190446">
                      <a:extLst>
                        <a:ext uri="{9D8B030D-6E8A-4147-A177-3AD203B41FA5}">
                          <a16:colId xmlns:a16="http://schemas.microsoft.com/office/drawing/2014/main" val="3627287478"/>
                        </a:ext>
                      </a:extLst>
                    </a:gridCol>
                    <a:gridCol w="1259457">
                      <a:extLst>
                        <a:ext uri="{9D8B030D-6E8A-4147-A177-3AD203B41FA5}">
                          <a16:colId xmlns:a16="http://schemas.microsoft.com/office/drawing/2014/main" val="393542064"/>
                        </a:ext>
                      </a:extLst>
                    </a:gridCol>
                    <a:gridCol w="1345720">
                      <a:extLst>
                        <a:ext uri="{9D8B030D-6E8A-4147-A177-3AD203B41FA5}">
                          <a16:colId xmlns:a16="http://schemas.microsoft.com/office/drawing/2014/main" val="3689476767"/>
                        </a:ext>
                      </a:extLst>
                    </a:gridCol>
                    <a:gridCol w="2915726">
                      <a:extLst>
                        <a:ext uri="{9D8B030D-6E8A-4147-A177-3AD203B41FA5}">
                          <a16:colId xmlns:a16="http://schemas.microsoft.com/office/drawing/2014/main" val="2544855749"/>
                        </a:ext>
                      </a:extLst>
                    </a:gridCol>
                  </a:tblGrid>
                  <a:tr h="596777">
                    <a:tc rowSpan="2">
                      <a:txBody>
                        <a:bodyPr/>
                        <a:lstStyle/>
                        <a:p>
                          <a:pPr algn="ctr"/>
                          <a:endParaRPr lang="en-US" b="1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CLK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INPUTS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Previous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Present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707911"/>
                      </a:ext>
                    </a:extLst>
                  </a:tr>
                  <a:tr h="456393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J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𝐧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𝐐</m:t>
                                        </m:r>
                                      </m:e>
                                      <m:sub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𝐧</m:t>
                                        </m:r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𝐐</m:t>
                                        </m:r>
                                      </m:e>
                                      <m:sub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314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0032529"/>
                  </p:ext>
                </p:extLst>
              </p:nvPr>
            </p:nvGraphicFramePr>
            <p:xfrm>
              <a:off x="838198" y="734292"/>
              <a:ext cx="10515603" cy="105317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16881">
                      <a:extLst>
                        <a:ext uri="{9D8B030D-6E8A-4147-A177-3AD203B41FA5}">
                          <a16:colId xmlns:a16="http://schemas.microsoft.com/office/drawing/2014/main" val="928036809"/>
                        </a:ext>
                      </a:extLst>
                    </a:gridCol>
                    <a:gridCol w="791583">
                      <a:extLst>
                        <a:ext uri="{9D8B030D-6E8A-4147-A177-3AD203B41FA5}">
                          <a16:colId xmlns:a16="http://schemas.microsoft.com/office/drawing/2014/main" val="1648423823"/>
                        </a:ext>
                      </a:extLst>
                    </a:gridCol>
                    <a:gridCol w="767228">
                      <a:extLst>
                        <a:ext uri="{9D8B030D-6E8A-4147-A177-3AD203B41FA5}">
                          <a16:colId xmlns:a16="http://schemas.microsoft.com/office/drawing/2014/main" val="1764535661"/>
                        </a:ext>
                      </a:extLst>
                    </a:gridCol>
                    <a:gridCol w="1228562">
                      <a:extLst>
                        <a:ext uri="{9D8B030D-6E8A-4147-A177-3AD203B41FA5}">
                          <a16:colId xmlns:a16="http://schemas.microsoft.com/office/drawing/2014/main" val="444930385"/>
                        </a:ext>
                      </a:extLst>
                    </a:gridCol>
                    <a:gridCol w="1190446">
                      <a:extLst>
                        <a:ext uri="{9D8B030D-6E8A-4147-A177-3AD203B41FA5}">
                          <a16:colId xmlns:a16="http://schemas.microsoft.com/office/drawing/2014/main" val="3627287478"/>
                        </a:ext>
                      </a:extLst>
                    </a:gridCol>
                    <a:gridCol w="1259457">
                      <a:extLst>
                        <a:ext uri="{9D8B030D-6E8A-4147-A177-3AD203B41FA5}">
                          <a16:colId xmlns:a16="http://schemas.microsoft.com/office/drawing/2014/main" val="393542064"/>
                        </a:ext>
                      </a:extLst>
                    </a:gridCol>
                    <a:gridCol w="1345720">
                      <a:extLst>
                        <a:ext uri="{9D8B030D-6E8A-4147-A177-3AD203B41FA5}">
                          <a16:colId xmlns:a16="http://schemas.microsoft.com/office/drawing/2014/main" val="3689476767"/>
                        </a:ext>
                      </a:extLst>
                    </a:gridCol>
                    <a:gridCol w="2915726">
                      <a:extLst>
                        <a:ext uri="{9D8B030D-6E8A-4147-A177-3AD203B41FA5}">
                          <a16:colId xmlns:a16="http://schemas.microsoft.com/office/drawing/2014/main" val="2544855749"/>
                        </a:ext>
                      </a:extLst>
                    </a:gridCol>
                  </a:tblGrid>
                  <a:tr h="596777">
                    <a:tc rowSpan="2">
                      <a:txBody>
                        <a:bodyPr/>
                        <a:lstStyle/>
                        <a:p>
                          <a:pPr algn="ctr"/>
                          <a:endParaRPr lang="en-US" b="1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CLK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INPUTS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Previous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Present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707911"/>
                      </a:ext>
                    </a:extLst>
                  </a:tr>
                  <a:tr h="456393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J</a:t>
                          </a:r>
                          <a:endParaRPr lang="en-US" b="1" i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0945" t="-133333" r="-549254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8878" t="-133333" r="-463265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6618" t="-133333" r="-338647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7273" t="-133333" r="-218636" b="-10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3140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838199" y="1787461"/>
          <a:ext cx="10529454" cy="80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8220">
                  <a:extLst>
                    <a:ext uri="{9D8B030D-6E8A-4147-A177-3AD203B41FA5}">
                      <a16:colId xmlns:a16="http://schemas.microsoft.com/office/drawing/2014/main" val="3523875492"/>
                    </a:ext>
                  </a:extLst>
                </a:gridCol>
                <a:gridCol w="792625">
                  <a:extLst>
                    <a:ext uri="{9D8B030D-6E8A-4147-A177-3AD203B41FA5}">
                      <a16:colId xmlns:a16="http://schemas.microsoft.com/office/drawing/2014/main" val="2221521710"/>
                    </a:ext>
                  </a:extLst>
                </a:gridCol>
                <a:gridCol w="768239">
                  <a:extLst>
                    <a:ext uri="{9D8B030D-6E8A-4147-A177-3AD203B41FA5}">
                      <a16:colId xmlns:a16="http://schemas.microsoft.com/office/drawing/2014/main" val="980909592"/>
                    </a:ext>
                  </a:extLst>
                </a:gridCol>
                <a:gridCol w="1230180">
                  <a:extLst>
                    <a:ext uri="{9D8B030D-6E8A-4147-A177-3AD203B41FA5}">
                      <a16:colId xmlns:a16="http://schemas.microsoft.com/office/drawing/2014/main" val="2767133009"/>
                    </a:ext>
                  </a:extLst>
                </a:gridCol>
                <a:gridCol w="1192014">
                  <a:extLst>
                    <a:ext uri="{9D8B030D-6E8A-4147-A177-3AD203B41FA5}">
                      <a16:colId xmlns:a16="http://schemas.microsoft.com/office/drawing/2014/main" val="2560695201"/>
                    </a:ext>
                  </a:extLst>
                </a:gridCol>
                <a:gridCol w="1261116">
                  <a:extLst>
                    <a:ext uri="{9D8B030D-6E8A-4147-A177-3AD203B41FA5}">
                      <a16:colId xmlns:a16="http://schemas.microsoft.com/office/drawing/2014/main" val="348181763"/>
                    </a:ext>
                  </a:extLst>
                </a:gridCol>
                <a:gridCol w="1347493">
                  <a:extLst>
                    <a:ext uri="{9D8B030D-6E8A-4147-A177-3AD203B41FA5}">
                      <a16:colId xmlns:a16="http://schemas.microsoft.com/office/drawing/2014/main" val="3554421062"/>
                    </a:ext>
                  </a:extLst>
                </a:gridCol>
                <a:gridCol w="2919567">
                  <a:extLst>
                    <a:ext uri="{9D8B030D-6E8A-4147-A177-3AD203B41FA5}">
                      <a16:colId xmlns:a16="http://schemas.microsoft.com/office/drawing/2014/main" val="1906618386"/>
                    </a:ext>
                  </a:extLst>
                </a:gridCol>
              </a:tblGrid>
              <a:tr h="400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change / MEMORY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96892"/>
                  </a:ext>
                </a:extLst>
              </a:tr>
              <a:tr h="400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62941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2593" y="2083715"/>
            <a:ext cx="568036" cy="2770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/>
          </p:nvPr>
        </p:nvGraphicFramePr>
        <p:xfrm>
          <a:off x="838199" y="2665606"/>
          <a:ext cx="1051560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6880">
                  <a:extLst>
                    <a:ext uri="{9D8B030D-6E8A-4147-A177-3AD203B41FA5}">
                      <a16:colId xmlns:a16="http://schemas.microsoft.com/office/drawing/2014/main" val="3523875492"/>
                    </a:ext>
                  </a:extLst>
                </a:gridCol>
                <a:gridCol w="791583">
                  <a:extLst>
                    <a:ext uri="{9D8B030D-6E8A-4147-A177-3AD203B41FA5}">
                      <a16:colId xmlns:a16="http://schemas.microsoft.com/office/drawing/2014/main" val="2221521710"/>
                    </a:ext>
                  </a:extLst>
                </a:gridCol>
                <a:gridCol w="767228">
                  <a:extLst>
                    <a:ext uri="{9D8B030D-6E8A-4147-A177-3AD203B41FA5}">
                      <a16:colId xmlns:a16="http://schemas.microsoft.com/office/drawing/2014/main" val="980909592"/>
                    </a:ext>
                  </a:extLst>
                </a:gridCol>
                <a:gridCol w="1228561">
                  <a:extLst>
                    <a:ext uri="{9D8B030D-6E8A-4147-A177-3AD203B41FA5}">
                      <a16:colId xmlns:a16="http://schemas.microsoft.com/office/drawing/2014/main" val="2767133009"/>
                    </a:ext>
                  </a:extLst>
                </a:gridCol>
                <a:gridCol w="1204167">
                  <a:extLst>
                    <a:ext uri="{9D8B030D-6E8A-4147-A177-3AD203B41FA5}">
                      <a16:colId xmlns:a16="http://schemas.microsoft.com/office/drawing/2014/main" val="2560695201"/>
                    </a:ext>
                  </a:extLst>
                </a:gridCol>
                <a:gridCol w="1245735">
                  <a:extLst>
                    <a:ext uri="{9D8B030D-6E8A-4147-A177-3AD203B41FA5}">
                      <a16:colId xmlns:a16="http://schemas.microsoft.com/office/drawing/2014/main" val="348181763"/>
                    </a:ext>
                  </a:extLst>
                </a:gridCol>
                <a:gridCol w="1345720">
                  <a:extLst>
                    <a:ext uri="{9D8B030D-6E8A-4147-A177-3AD203B41FA5}">
                      <a16:colId xmlns:a16="http://schemas.microsoft.com/office/drawing/2014/main" val="3554421062"/>
                    </a:ext>
                  </a:extLst>
                </a:gridCol>
                <a:gridCol w="2915726">
                  <a:extLst>
                    <a:ext uri="{9D8B030D-6E8A-4147-A177-3AD203B41FA5}">
                      <a16:colId xmlns:a16="http://schemas.microsoft.com/office/drawing/2014/main" val="1906618386"/>
                    </a:ext>
                  </a:extLst>
                </a:gridCol>
              </a:tblGrid>
              <a:tr h="349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96892"/>
                  </a:ext>
                </a:extLst>
              </a:tr>
              <a:tr h="349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6294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502785"/>
              </p:ext>
            </p:extLst>
          </p:nvPr>
        </p:nvGraphicFramePr>
        <p:xfrm>
          <a:off x="838200" y="4278280"/>
          <a:ext cx="10543303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5641">
                  <a:extLst>
                    <a:ext uri="{9D8B030D-6E8A-4147-A177-3AD203B41FA5}">
                      <a16:colId xmlns:a16="http://schemas.microsoft.com/office/drawing/2014/main" val="3523875492"/>
                    </a:ext>
                  </a:extLst>
                </a:gridCol>
                <a:gridCol w="798402">
                  <a:extLst>
                    <a:ext uri="{9D8B030D-6E8A-4147-A177-3AD203B41FA5}">
                      <a16:colId xmlns:a16="http://schemas.microsoft.com/office/drawing/2014/main" val="2221521710"/>
                    </a:ext>
                  </a:extLst>
                </a:gridCol>
                <a:gridCol w="773837">
                  <a:extLst>
                    <a:ext uri="{9D8B030D-6E8A-4147-A177-3AD203B41FA5}">
                      <a16:colId xmlns:a16="http://schemas.microsoft.com/office/drawing/2014/main" val="980909592"/>
                    </a:ext>
                  </a:extLst>
                </a:gridCol>
                <a:gridCol w="1239145">
                  <a:extLst>
                    <a:ext uri="{9D8B030D-6E8A-4147-A177-3AD203B41FA5}">
                      <a16:colId xmlns:a16="http://schemas.microsoft.com/office/drawing/2014/main" val="2767133009"/>
                    </a:ext>
                  </a:extLst>
                </a:gridCol>
                <a:gridCol w="1200701">
                  <a:extLst>
                    <a:ext uri="{9D8B030D-6E8A-4147-A177-3AD203B41FA5}">
                      <a16:colId xmlns:a16="http://schemas.microsoft.com/office/drawing/2014/main" val="2560695201"/>
                    </a:ext>
                  </a:extLst>
                </a:gridCol>
                <a:gridCol w="1270306">
                  <a:extLst>
                    <a:ext uri="{9D8B030D-6E8A-4147-A177-3AD203B41FA5}">
                      <a16:colId xmlns:a16="http://schemas.microsoft.com/office/drawing/2014/main" val="348181763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3554421062"/>
                    </a:ext>
                  </a:extLst>
                </a:gridCol>
                <a:gridCol w="2877958">
                  <a:extLst>
                    <a:ext uri="{9D8B030D-6E8A-4147-A177-3AD203B41FA5}">
                      <a16:colId xmlns:a16="http://schemas.microsoft.com/office/drawing/2014/main" val="1906618386"/>
                    </a:ext>
                  </a:extLst>
                </a:gridCol>
              </a:tblGrid>
              <a:tr h="358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Toggle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96892"/>
                  </a:ext>
                </a:extLst>
              </a:tr>
              <a:tr h="358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6294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/>
          </p:nvPr>
        </p:nvGraphicFramePr>
        <p:xfrm>
          <a:off x="838201" y="5084836"/>
          <a:ext cx="10543302" cy="80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6991">
                  <a:extLst>
                    <a:ext uri="{9D8B030D-6E8A-4147-A177-3AD203B41FA5}">
                      <a16:colId xmlns:a16="http://schemas.microsoft.com/office/drawing/2014/main" val="3523875492"/>
                    </a:ext>
                  </a:extLst>
                </a:gridCol>
                <a:gridCol w="799452">
                  <a:extLst>
                    <a:ext uri="{9D8B030D-6E8A-4147-A177-3AD203B41FA5}">
                      <a16:colId xmlns:a16="http://schemas.microsoft.com/office/drawing/2014/main" val="2221521710"/>
                    </a:ext>
                  </a:extLst>
                </a:gridCol>
                <a:gridCol w="774856">
                  <a:extLst>
                    <a:ext uri="{9D8B030D-6E8A-4147-A177-3AD203B41FA5}">
                      <a16:colId xmlns:a16="http://schemas.microsoft.com/office/drawing/2014/main" val="980909592"/>
                    </a:ext>
                  </a:extLst>
                </a:gridCol>
                <a:gridCol w="1240777">
                  <a:extLst>
                    <a:ext uri="{9D8B030D-6E8A-4147-A177-3AD203B41FA5}">
                      <a16:colId xmlns:a16="http://schemas.microsoft.com/office/drawing/2014/main" val="2767133009"/>
                    </a:ext>
                  </a:extLst>
                </a:gridCol>
                <a:gridCol w="1202282">
                  <a:extLst>
                    <a:ext uri="{9D8B030D-6E8A-4147-A177-3AD203B41FA5}">
                      <a16:colId xmlns:a16="http://schemas.microsoft.com/office/drawing/2014/main" val="2560695201"/>
                    </a:ext>
                  </a:extLst>
                </a:gridCol>
                <a:gridCol w="1271979">
                  <a:extLst>
                    <a:ext uri="{9D8B030D-6E8A-4147-A177-3AD203B41FA5}">
                      <a16:colId xmlns:a16="http://schemas.microsoft.com/office/drawing/2014/main" val="348181763"/>
                    </a:ext>
                  </a:extLst>
                </a:gridCol>
                <a:gridCol w="1359100">
                  <a:extLst>
                    <a:ext uri="{9D8B030D-6E8A-4147-A177-3AD203B41FA5}">
                      <a16:colId xmlns:a16="http://schemas.microsoft.com/office/drawing/2014/main" val="3554421062"/>
                    </a:ext>
                  </a:extLst>
                </a:gridCol>
                <a:gridCol w="2867865">
                  <a:extLst>
                    <a:ext uri="{9D8B030D-6E8A-4147-A177-3AD203B41FA5}">
                      <a16:colId xmlns:a16="http://schemas.microsoft.com/office/drawing/2014/main" val="1906618386"/>
                    </a:ext>
                  </a:extLst>
                </a:gridCol>
              </a:tblGrid>
              <a:tr h="400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change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96892"/>
                  </a:ext>
                </a:extLst>
              </a:tr>
              <a:tr h="400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62941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5562593" y="5339535"/>
            <a:ext cx="568036" cy="2770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5597232" y="4460930"/>
            <a:ext cx="526477" cy="277091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4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69" y="874134"/>
            <a:ext cx="10129839" cy="542718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46826"/>
              </p:ext>
            </p:extLst>
          </p:nvPr>
        </p:nvGraphicFramePr>
        <p:xfrm>
          <a:off x="371906" y="1690254"/>
          <a:ext cx="665018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4126661874"/>
                    </a:ext>
                  </a:extLst>
                </a:gridCol>
              </a:tblGrid>
              <a:tr h="639310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6476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79771"/>
              </p:ext>
            </p:extLst>
          </p:nvPr>
        </p:nvGraphicFramePr>
        <p:xfrm>
          <a:off x="371906" y="3146454"/>
          <a:ext cx="665018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4126661874"/>
                    </a:ext>
                  </a:extLst>
                </a:gridCol>
              </a:tblGrid>
              <a:tr h="639310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6476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55224"/>
              </p:ext>
            </p:extLst>
          </p:nvPr>
        </p:nvGraphicFramePr>
        <p:xfrm>
          <a:off x="371906" y="4645603"/>
          <a:ext cx="665018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4126661874"/>
                    </a:ext>
                  </a:extLst>
                </a:gridCol>
              </a:tblGrid>
              <a:tr h="639310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6476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36430"/>
              </p:ext>
            </p:extLst>
          </p:nvPr>
        </p:nvGraphicFramePr>
        <p:xfrm>
          <a:off x="4558144" y="1454725"/>
          <a:ext cx="648997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48997">
                  <a:extLst>
                    <a:ext uri="{9D8B030D-6E8A-4147-A177-3AD203B41FA5}">
                      <a16:colId xmlns:a16="http://schemas.microsoft.com/office/drawing/2014/main" val="4126661874"/>
                    </a:ext>
                  </a:extLst>
                </a:gridCol>
              </a:tblGrid>
              <a:tr h="628996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64765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07374"/>
              </p:ext>
            </p:extLst>
          </p:nvPr>
        </p:nvGraphicFramePr>
        <p:xfrm>
          <a:off x="4544290" y="5015347"/>
          <a:ext cx="662851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2851">
                  <a:extLst>
                    <a:ext uri="{9D8B030D-6E8A-4147-A177-3AD203B41FA5}">
                      <a16:colId xmlns:a16="http://schemas.microsoft.com/office/drawing/2014/main" val="4126661874"/>
                    </a:ext>
                  </a:extLst>
                </a:gridCol>
              </a:tblGrid>
              <a:tr h="617999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64765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29470"/>
              </p:ext>
            </p:extLst>
          </p:nvPr>
        </p:nvGraphicFramePr>
        <p:xfrm>
          <a:off x="11039888" y="2216733"/>
          <a:ext cx="665018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4126661874"/>
                    </a:ext>
                  </a:extLst>
                </a:gridCol>
              </a:tblGrid>
              <a:tr h="639310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64765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68939"/>
              </p:ext>
            </p:extLst>
          </p:nvPr>
        </p:nvGraphicFramePr>
        <p:xfrm>
          <a:off x="11081449" y="4239494"/>
          <a:ext cx="665018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4126661874"/>
                    </a:ext>
                  </a:extLst>
                </a:gridCol>
              </a:tblGrid>
              <a:tr h="639310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64765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92835"/>
              </p:ext>
            </p:extLst>
          </p:nvPr>
        </p:nvGraphicFramePr>
        <p:xfrm>
          <a:off x="6384774" y="2424548"/>
          <a:ext cx="665018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4126661874"/>
                    </a:ext>
                  </a:extLst>
                </a:gridCol>
              </a:tblGrid>
              <a:tr h="639310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64765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29091"/>
              </p:ext>
            </p:extLst>
          </p:nvPr>
        </p:nvGraphicFramePr>
        <p:xfrm>
          <a:off x="6384774" y="4042892"/>
          <a:ext cx="665018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4126661874"/>
                    </a:ext>
                  </a:extLst>
                </a:gridCol>
              </a:tblGrid>
              <a:tr h="639310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64765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827156"/>
              </p:ext>
            </p:extLst>
          </p:nvPr>
        </p:nvGraphicFramePr>
        <p:xfrm>
          <a:off x="1743499" y="568038"/>
          <a:ext cx="665018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4126661874"/>
                    </a:ext>
                  </a:extLst>
                </a:gridCol>
              </a:tblGrid>
              <a:tr h="639310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64765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16042"/>
              </p:ext>
            </p:extLst>
          </p:nvPr>
        </p:nvGraphicFramePr>
        <p:xfrm>
          <a:off x="1646531" y="5860473"/>
          <a:ext cx="665018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4126661874"/>
                    </a:ext>
                  </a:extLst>
                </a:gridCol>
              </a:tblGrid>
              <a:tr h="639310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6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2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 </a:t>
            </a:r>
            <a:r>
              <a:rPr lang="en-US" b="1" dirty="0" err="1" smtClean="0"/>
              <a:t>Flipflop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825625"/>
            <a:ext cx="10938164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Modification to JK </a:t>
            </a:r>
            <a:r>
              <a:rPr lang="en-US" dirty="0" err="1" smtClean="0"/>
              <a:t>flipflop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When T=1 , output TOGGLES upon application of CLK pulse.</a:t>
            </a:r>
          </a:p>
          <a:p>
            <a:pPr marL="0" indent="0">
              <a:buNone/>
            </a:pPr>
            <a:r>
              <a:rPr lang="en-US" dirty="0" smtClean="0"/>
              <a:t>When T=0 , Previous state is maintained.</a:t>
            </a:r>
          </a:p>
          <a:p>
            <a:pPr marL="0" indent="0">
              <a:buNone/>
            </a:pPr>
            <a:r>
              <a:rPr lang="en-US" dirty="0" smtClean="0"/>
              <a:t>This is useful in designing counters.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21" y="1144298"/>
            <a:ext cx="64198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6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26478945"/>
                  </p:ext>
                </p:extLst>
              </p:nvPr>
            </p:nvGraphicFramePr>
            <p:xfrm>
              <a:off x="838198" y="734292"/>
              <a:ext cx="9853038" cy="105317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16881">
                      <a:extLst>
                        <a:ext uri="{9D8B030D-6E8A-4147-A177-3AD203B41FA5}">
                          <a16:colId xmlns:a16="http://schemas.microsoft.com/office/drawing/2014/main" val="928036809"/>
                        </a:ext>
                      </a:extLst>
                    </a:gridCol>
                    <a:gridCol w="896246">
                      <a:extLst>
                        <a:ext uri="{9D8B030D-6E8A-4147-A177-3AD203B41FA5}">
                          <a16:colId xmlns:a16="http://schemas.microsoft.com/office/drawing/2014/main" val="1648423823"/>
                        </a:ext>
                      </a:extLst>
                    </a:gridCol>
                    <a:gridCol w="1228562">
                      <a:extLst>
                        <a:ext uri="{9D8B030D-6E8A-4147-A177-3AD203B41FA5}">
                          <a16:colId xmlns:a16="http://schemas.microsoft.com/office/drawing/2014/main" val="444930385"/>
                        </a:ext>
                      </a:extLst>
                    </a:gridCol>
                    <a:gridCol w="1190446">
                      <a:extLst>
                        <a:ext uri="{9D8B030D-6E8A-4147-A177-3AD203B41FA5}">
                          <a16:colId xmlns:a16="http://schemas.microsoft.com/office/drawing/2014/main" val="3627287478"/>
                        </a:ext>
                      </a:extLst>
                    </a:gridCol>
                    <a:gridCol w="1259457">
                      <a:extLst>
                        <a:ext uri="{9D8B030D-6E8A-4147-A177-3AD203B41FA5}">
                          <a16:colId xmlns:a16="http://schemas.microsoft.com/office/drawing/2014/main" val="393542064"/>
                        </a:ext>
                      </a:extLst>
                    </a:gridCol>
                    <a:gridCol w="1345720">
                      <a:extLst>
                        <a:ext uri="{9D8B030D-6E8A-4147-A177-3AD203B41FA5}">
                          <a16:colId xmlns:a16="http://schemas.microsoft.com/office/drawing/2014/main" val="3689476767"/>
                        </a:ext>
                      </a:extLst>
                    </a:gridCol>
                    <a:gridCol w="2915726">
                      <a:extLst>
                        <a:ext uri="{9D8B030D-6E8A-4147-A177-3AD203B41FA5}">
                          <a16:colId xmlns:a16="http://schemas.microsoft.com/office/drawing/2014/main" val="2544855749"/>
                        </a:ext>
                      </a:extLst>
                    </a:gridCol>
                  </a:tblGrid>
                  <a:tr h="596777">
                    <a:tc rowSpan="2">
                      <a:txBody>
                        <a:bodyPr/>
                        <a:lstStyle/>
                        <a:p>
                          <a:pPr algn="ctr"/>
                          <a:endParaRPr lang="en-US" b="1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CLK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INPUT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Previous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Present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707911"/>
                      </a:ext>
                    </a:extLst>
                  </a:tr>
                  <a:tr h="456393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𝐧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𝐐</m:t>
                                        </m:r>
                                      </m:e>
                                      <m:sub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𝐧</m:t>
                                        </m:r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𝐐</m:t>
                                        </m:r>
                                      </m:e>
                                      <m:sub>
                                        <m:r>
                                          <a:rPr lang="en-US" sz="1800" b="1" i="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314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26478945"/>
                  </p:ext>
                </p:extLst>
              </p:nvPr>
            </p:nvGraphicFramePr>
            <p:xfrm>
              <a:off x="838198" y="734292"/>
              <a:ext cx="9853038" cy="105317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16881">
                      <a:extLst>
                        <a:ext uri="{9D8B030D-6E8A-4147-A177-3AD203B41FA5}">
                          <a16:colId xmlns:a16="http://schemas.microsoft.com/office/drawing/2014/main" val="928036809"/>
                        </a:ext>
                      </a:extLst>
                    </a:gridCol>
                    <a:gridCol w="896246">
                      <a:extLst>
                        <a:ext uri="{9D8B030D-6E8A-4147-A177-3AD203B41FA5}">
                          <a16:colId xmlns:a16="http://schemas.microsoft.com/office/drawing/2014/main" val="1648423823"/>
                        </a:ext>
                      </a:extLst>
                    </a:gridCol>
                    <a:gridCol w="1228562">
                      <a:extLst>
                        <a:ext uri="{9D8B030D-6E8A-4147-A177-3AD203B41FA5}">
                          <a16:colId xmlns:a16="http://schemas.microsoft.com/office/drawing/2014/main" val="444930385"/>
                        </a:ext>
                      </a:extLst>
                    </a:gridCol>
                    <a:gridCol w="1190446">
                      <a:extLst>
                        <a:ext uri="{9D8B030D-6E8A-4147-A177-3AD203B41FA5}">
                          <a16:colId xmlns:a16="http://schemas.microsoft.com/office/drawing/2014/main" val="3627287478"/>
                        </a:ext>
                      </a:extLst>
                    </a:gridCol>
                    <a:gridCol w="1259457">
                      <a:extLst>
                        <a:ext uri="{9D8B030D-6E8A-4147-A177-3AD203B41FA5}">
                          <a16:colId xmlns:a16="http://schemas.microsoft.com/office/drawing/2014/main" val="393542064"/>
                        </a:ext>
                      </a:extLst>
                    </a:gridCol>
                    <a:gridCol w="1345720">
                      <a:extLst>
                        <a:ext uri="{9D8B030D-6E8A-4147-A177-3AD203B41FA5}">
                          <a16:colId xmlns:a16="http://schemas.microsoft.com/office/drawing/2014/main" val="3689476767"/>
                        </a:ext>
                      </a:extLst>
                    </a:gridCol>
                    <a:gridCol w="2915726">
                      <a:extLst>
                        <a:ext uri="{9D8B030D-6E8A-4147-A177-3AD203B41FA5}">
                          <a16:colId xmlns:a16="http://schemas.microsoft.com/office/drawing/2014/main" val="2544855749"/>
                        </a:ext>
                      </a:extLst>
                    </a:gridCol>
                  </a:tblGrid>
                  <a:tr h="596777">
                    <a:tc rowSpan="2">
                      <a:txBody>
                        <a:bodyPr/>
                        <a:lstStyle/>
                        <a:p>
                          <a:pPr algn="ctr"/>
                          <a:endParaRPr lang="en-US" b="1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CLK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INPUT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Previous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Present</a:t>
                          </a:r>
                          <a:r>
                            <a:rPr lang="en-US" b="1" i="0" baseline="0" dirty="0" smtClean="0">
                              <a:solidFill>
                                <a:schemeClr val="bg1"/>
                              </a:solidFill>
                            </a:rPr>
                            <a:t> Outputs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  <a:endParaRPr lang="en-US" b="1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707911"/>
                      </a:ext>
                    </a:extLst>
                  </a:tr>
                  <a:tr h="456393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b="1" i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5941" t="-133333" r="-546040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5128" t="-133333" r="-465641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3961" t="-133333" r="-338647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7727" t="-133333" r="-218636" b="-10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3140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96172"/>
              </p:ext>
            </p:extLst>
          </p:nvPr>
        </p:nvGraphicFramePr>
        <p:xfrm>
          <a:off x="838198" y="1925011"/>
          <a:ext cx="9853039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4457">
                  <a:extLst>
                    <a:ext uri="{9D8B030D-6E8A-4147-A177-3AD203B41FA5}">
                      <a16:colId xmlns:a16="http://schemas.microsoft.com/office/drawing/2014/main" val="227428096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522766274"/>
                    </a:ext>
                  </a:extLst>
                </a:gridCol>
                <a:gridCol w="1233055">
                  <a:extLst>
                    <a:ext uri="{9D8B030D-6E8A-4147-A177-3AD203B41FA5}">
                      <a16:colId xmlns:a16="http://schemas.microsoft.com/office/drawing/2014/main" val="4275117820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0651882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535914564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val="4170077148"/>
                    </a:ext>
                  </a:extLst>
                </a:gridCol>
                <a:gridCol w="2904982">
                  <a:extLst>
                    <a:ext uri="{9D8B030D-6E8A-4147-A177-3AD203B41FA5}">
                      <a16:colId xmlns:a16="http://schemas.microsoft.com/office/drawing/2014/main" val="2939563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TOGGLE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59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2829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44028"/>
              </p:ext>
            </p:extLst>
          </p:nvPr>
        </p:nvGraphicFramePr>
        <p:xfrm>
          <a:off x="852048" y="2797850"/>
          <a:ext cx="9853039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4457">
                  <a:extLst>
                    <a:ext uri="{9D8B030D-6E8A-4147-A177-3AD203B41FA5}">
                      <a16:colId xmlns:a16="http://schemas.microsoft.com/office/drawing/2014/main" val="1175335337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872178148"/>
                    </a:ext>
                  </a:extLst>
                </a:gridCol>
                <a:gridCol w="1233055">
                  <a:extLst>
                    <a:ext uri="{9D8B030D-6E8A-4147-A177-3AD203B41FA5}">
                      <a16:colId xmlns:a16="http://schemas.microsoft.com/office/drawing/2014/main" val="2497877902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597619461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804796764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val="1490612426"/>
                    </a:ext>
                  </a:extLst>
                </a:gridCol>
                <a:gridCol w="2904982">
                  <a:extLst>
                    <a:ext uri="{9D8B030D-6E8A-4147-A177-3AD203B41FA5}">
                      <a16:colId xmlns:a16="http://schemas.microsoft.com/office/drawing/2014/main" val="56171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change / MEMORY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23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97967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52767"/>
              </p:ext>
            </p:extLst>
          </p:nvPr>
        </p:nvGraphicFramePr>
        <p:xfrm>
          <a:off x="852048" y="3642209"/>
          <a:ext cx="9853039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4457">
                  <a:extLst>
                    <a:ext uri="{9D8B030D-6E8A-4147-A177-3AD203B41FA5}">
                      <a16:colId xmlns:a16="http://schemas.microsoft.com/office/drawing/2014/main" val="1175335337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872178148"/>
                    </a:ext>
                  </a:extLst>
                </a:gridCol>
                <a:gridCol w="1233055">
                  <a:extLst>
                    <a:ext uri="{9D8B030D-6E8A-4147-A177-3AD203B41FA5}">
                      <a16:colId xmlns:a16="http://schemas.microsoft.com/office/drawing/2014/main" val="2497877902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597619461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804796764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val="1490612426"/>
                    </a:ext>
                  </a:extLst>
                </a:gridCol>
                <a:gridCol w="2904982">
                  <a:extLst>
                    <a:ext uri="{9D8B030D-6E8A-4147-A177-3AD203B41FA5}">
                      <a16:colId xmlns:a16="http://schemas.microsoft.com/office/drawing/2014/main" val="56171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23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979671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4897575" y="3874503"/>
            <a:ext cx="568036" cy="2770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897575" y="3015904"/>
            <a:ext cx="568036" cy="2770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4897575" y="2136675"/>
            <a:ext cx="526477" cy="277091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83" y="1385383"/>
            <a:ext cx="7684943" cy="4364253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57879"/>
              </p:ext>
            </p:extLst>
          </p:nvPr>
        </p:nvGraphicFramePr>
        <p:xfrm>
          <a:off x="1560946" y="2091265"/>
          <a:ext cx="586509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6509">
                  <a:extLst>
                    <a:ext uri="{9D8B030D-6E8A-4147-A177-3AD203B41FA5}">
                      <a16:colId xmlns:a16="http://schemas.microsoft.com/office/drawing/2014/main" val="3356132897"/>
                    </a:ext>
                  </a:extLst>
                </a:gridCol>
              </a:tblGrid>
              <a:tr h="44411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093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53168"/>
              </p:ext>
            </p:extLst>
          </p:nvPr>
        </p:nvGraphicFramePr>
        <p:xfrm>
          <a:off x="2835565" y="3615229"/>
          <a:ext cx="586509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6509">
                  <a:extLst>
                    <a:ext uri="{9D8B030D-6E8A-4147-A177-3AD203B41FA5}">
                      <a16:colId xmlns:a16="http://schemas.microsoft.com/office/drawing/2014/main" val="3356132897"/>
                    </a:ext>
                  </a:extLst>
                </a:gridCol>
              </a:tblGrid>
              <a:tr h="44411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093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14088"/>
              </p:ext>
            </p:extLst>
          </p:nvPr>
        </p:nvGraphicFramePr>
        <p:xfrm>
          <a:off x="3128819" y="928183"/>
          <a:ext cx="586509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6509">
                  <a:extLst>
                    <a:ext uri="{9D8B030D-6E8A-4147-A177-3AD203B41FA5}">
                      <a16:colId xmlns:a16="http://schemas.microsoft.com/office/drawing/2014/main" val="3356132897"/>
                    </a:ext>
                  </a:extLst>
                </a:gridCol>
              </a:tblGrid>
              <a:tr h="44411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093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35431"/>
              </p:ext>
            </p:extLst>
          </p:nvPr>
        </p:nvGraphicFramePr>
        <p:xfrm>
          <a:off x="3128818" y="5651883"/>
          <a:ext cx="586509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6509">
                  <a:extLst>
                    <a:ext uri="{9D8B030D-6E8A-4147-A177-3AD203B41FA5}">
                      <a16:colId xmlns:a16="http://schemas.microsoft.com/office/drawing/2014/main" val="3356132897"/>
                    </a:ext>
                  </a:extLst>
                </a:gridCol>
              </a:tblGrid>
              <a:tr h="44411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093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57719"/>
              </p:ext>
            </p:extLst>
          </p:nvPr>
        </p:nvGraphicFramePr>
        <p:xfrm>
          <a:off x="5146963" y="1862665"/>
          <a:ext cx="586509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6509">
                  <a:extLst>
                    <a:ext uri="{9D8B030D-6E8A-4147-A177-3AD203B41FA5}">
                      <a16:colId xmlns:a16="http://schemas.microsoft.com/office/drawing/2014/main" val="3356132897"/>
                    </a:ext>
                  </a:extLst>
                </a:gridCol>
              </a:tblGrid>
              <a:tr h="44411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0931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42342"/>
              </p:ext>
            </p:extLst>
          </p:nvPr>
        </p:nvGraphicFramePr>
        <p:xfrm>
          <a:off x="5146963" y="4834465"/>
          <a:ext cx="586509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6509">
                  <a:extLst>
                    <a:ext uri="{9D8B030D-6E8A-4147-A177-3AD203B41FA5}">
                      <a16:colId xmlns:a16="http://schemas.microsoft.com/office/drawing/2014/main" val="3356132897"/>
                    </a:ext>
                  </a:extLst>
                </a:gridCol>
              </a:tblGrid>
              <a:tr h="44411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0931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30526"/>
              </p:ext>
            </p:extLst>
          </p:nvPr>
        </p:nvGraphicFramePr>
        <p:xfrm>
          <a:off x="6049819" y="2714719"/>
          <a:ext cx="586509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6509">
                  <a:extLst>
                    <a:ext uri="{9D8B030D-6E8A-4147-A177-3AD203B41FA5}">
                      <a16:colId xmlns:a16="http://schemas.microsoft.com/office/drawing/2014/main" val="3356132897"/>
                    </a:ext>
                  </a:extLst>
                </a:gridCol>
              </a:tblGrid>
              <a:tr h="44411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0931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62650"/>
              </p:ext>
            </p:extLst>
          </p:nvPr>
        </p:nvGraphicFramePr>
        <p:xfrm>
          <a:off x="6047510" y="3774977"/>
          <a:ext cx="586509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6509">
                  <a:extLst>
                    <a:ext uri="{9D8B030D-6E8A-4147-A177-3AD203B41FA5}">
                      <a16:colId xmlns:a16="http://schemas.microsoft.com/office/drawing/2014/main" val="3356132897"/>
                    </a:ext>
                  </a:extLst>
                </a:gridCol>
              </a:tblGrid>
              <a:tr h="44411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0931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175"/>
              </p:ext>
            </p:extLst>
          </p:nvPr>
        </p:nvGraphicFramePr>
        <p:xfrm>
          <a:off x="9684326" y="2486119"/>
          <a:ext cx="586509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6509">
                  <a:extLst>
                    <a:ext uri="{9D8B030D-6E8A-4147-A177-3AD203B41FA5}">
                      <a16:colId xmlns:a16="http://schemas.microsoft.com/office/drawing/2014/main" val="3356132897"/>
                    </a:ext>
                  </a:extLst>
                </a:gridCol>
              </a:tblGrid>
              <a:tr h="44411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0931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61963"/>
              </p:ext>
            </p:extLst>
          </p:nvPr>
        </p:nvGraphicFramePr>
        <p:xfrm>
          <a:off x="9684326" y="4252187"/>
          <a:ext cx="586509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6509">
                  <a:extLst>
                    <a:ext uri="{9D8B030D-6E8A-4147-A177-3AD203B41FA5}">
                      <a16:colId xmlns:a16="http://schemas.microsoft.com/office/drawing/2014/main" val="3356132897"/>
                    </a:ext>
                  </a:extLst>
                </a:gridCol>
              </a:tblGrid>
              <a:tr h="44411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09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Half Adder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→</a:t>
                </a:r>
                <a:r>
                  <a:rPr lang="en-US" dirty="0" smtClean="0"/>
                  <a:t> A Combinational circuit that performs arithmetic addition of two bits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→</a:t>
                </a:r>
                <a:r>
                  <a:rPr lang="en-US" dirty="0" smtClean="0"/>
                  <a:t> Two inputs are A&amp;B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→</a:t>
                </a:r>
                <a:r>
                  <a:rPr lang="en-US" dirty="0" smtClean="0"/>
                  <a:t> Outputs are Sum(S) and Carry(C)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</a:t>
                </a:r>
                <a:r>
                  <a:rPr lang="en-US" b="1" dirty="0" smtClean="0"/>
                  <a:t>→</a:t>
                </a:r>
                <a:r>
                  <a:rPr lang="en-US" dirty="0" smtClean="0"/>
                  <a:t>  While adding two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,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      it would not consider carry from        						</a:t>
                </a:r>
                <a:r>
                  <a:rPr lang="en-US" dirty="0"/>
                  <a:t> </a:t>
                </a:r>
                <a:r>
                  <a:rPr lang="en-US" dirty="0" smtClean="0"/>
                  <a:t> previous addition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14950631"/>
                  </p:ext>
                </p:extLst>
              </p:nvPr>
            </p:nvGraphicFramePr>
            <p:xfrm>
              <a:off x="872831" y="4211782"/>
              <a:ext cx="4016435" cy="7599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287">
                      <a:extLst>
                        <a:ext uri="{9D8B030D-6E8A-4147-A177-3AD203B41FA5}">
                          <a16:colId xmlns:a16="http://schemas.microsoft.com/office/drawing/2014/main" val="3864954503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2766575294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3017996954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4159039364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3130435741"/>
                        </a:ext>
                      </a:extLst>
                    </a:gridCol>
                  </a:tblGrid>
                  <a:tr h="3799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/>
                            <a:t>A</a:t>
                          </a:r>
                          <a:endParaRPr 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010801"/>
                      </a:ext>
                    </a:extLst>
                  </a:tr>
                  <a:tr h="37997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640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14950631"/>
                  </p:ext>
                </p:extLst>
              </p:nvPr>
            </p:nvGraphicFramePr>
            <p:xfrm>
              <a:off x="872831" y="4211782"/>
              <a:ext cx="4016435" cy="7599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287">
                      <a:extLst>
                        <a:ext uri="{9D8B030D-6E8A-4147-A177-3AD203B41FA5}">
                          <a16:colId xmlns:a16="http://schemas.microsoft.com/office/drawing/2014/main" val="3864954503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2766575294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3017996954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4159039364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3130435741"/>
                        </a:ext>
                      </a:extLst>
                    </a:gridCol>
                  </a:tblGrid>
                  <a:tr h="3799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/>
                            <a:t>A</a:t>
                          </a:r>
                          <a:endParaRPr 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58" t="-1587" r="-303030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58" t="-1587" r="-203030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758" t="-1587" r="-103030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758" t="-1587" r="-3030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010801"/>
                      </a:ext>
                    </a:extLst>
                  </a:tr>
                  <a:tr h="37997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6409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06114910"/>
                  </p:ext>
                </p:extLst>
              </p:nvPr>
            </p:nvGraphicFramePr>
            <p:xfrm>
              <a:off x="858981" y="5624957"/>
              <a:ext cx="3974865" cy="7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4973">
                      <a:extLst>
                        <a:ext uri="{9D8B030D-6E8A-4147-A177-3AD203B41FA5}">
                          <a16:colId xmlns:a16="http://schemas.microsoft.com/office/drawing/2014/main" val="1286247391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2766575294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3017996954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4159039364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3130435741"/>
                        </a:ext>
                      </a:extLst>
                    </a:gridCol>
                  </a:tblGrid>
                  <a:tr h="36612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sz="1800" b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sz="1800" b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800" b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800" b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010801"/>
                      </a:ext>
                    </a:extLst>
                  </a:tr>
                  <a:tr h="36612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640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06114910"/>
                  </p:ext>
                </p:extLst>
              </p:nvPr>
            </p:nvGraphicFramePr>
            <p:xfrm>
              <a:off x="858981" y="5624957"/>
              <a:ext cx="3974865" cy="7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4973">
                      <a:extLst>
                        <a:ext uri="{9D8B030D-6E8A-4147-A177-3AD203B41FA5}">
                          <a16:colId xmlns:a16="http://schemas.microsoft.com/office/drawing/2014/main" val="1286247391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2766575294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3017996954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4159039364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3130435741"/>
                        </a:ext>
                      </a:extLst>
                    </a:gridCol>
                  </a:tblGrid>
                  <a:tr h="36612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538" t="-1639" r="-30538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39" r="-2030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308" t="-1639" r="-1046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237" t="-1639" r="-381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010801"/>
                      </a:ext>
                    </a:extLst>
                  </a:tr>
                  <a:tr h="36612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6409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3352800" y="3920836"/>
            <a:ext cx="623455" cy="26462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2618" y="429491"/>
                <a:ext cx="10841182" cy="569205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         SUM=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 </a:t>
                </a:r>
                <a:r>
                  <a:rPr lang="en-US" dirty="0" smtClean="0"/>
                  <a:t>+</a:t>
                </a:r>
                <a:r>
                  <a:rPr lang="en-US" dirty="0"/>
                  <a:t>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 smtClean="0"/>
                  <a:t> = A</a:t>
                </a:r>
                <a:r>
                  <a:rPr lang="en-US" dirty="0"/>
                  <a:t>⊕</a:t>
                </a:r>
                <a:r>
                  <a:rPr lang="en-US" dirty="0" smtClean="0"/>
                  <a:t>B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         CARRY= AB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18" y="429491"/>
                <a:ext cx="10841182" cy="5692054"/>
              </a:xfrm>
              <a:blipFill>
                <a:blip r:embed="rId3"/>
                <a:stretch>
                  <a:fillRect l="-1012" b="-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928605"/>
              </p:ext>
            </p:extLst>
          </p:nvPr>
        </p:nvGraphicFramePr>
        <p:xfrm>
          <a:off x="3616036" y="484909"/>
          <a:ext cx="44196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SmartDraw" r:id="rId4" imgW="2340864" imgH="932688" progId="SmartDraw.2">
                  <p:embed/>
                </p:oleObj>
              </mc:Choice>
              <mc:Fallback>
                <p:oleObj name="SmartDraw" r:id="rId4" imgW="2340864" imgH="932688" progId="SmartDraw.2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036" y="484909"/>
                        <a:ext cx="4419600" cy="1760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45623"/>
              </p:ext>
            </p:extLst>
          </p:nvPr>
        </p:nvGraphicFramePr>
        <p:xfrm>
          <a:off x="591128" y="2409920"/>
          <a:ext cx="4950692" cy="37075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7673">
                  <a:extLst>
                    <a:ext uri="{9D8B030D-6E8A-4147-A177-3AD203B41FA5}">
                      <a16:colId xmlns:a16="http://schemas.microsoft.com/office/drawing/2014/main" val="2668827711"/>
                    </a:ext>
                  </a:extLst>
                </a:gridCol>
                <a:gridCol w="1237673">
                  <a:extLst>
                    <a:ext uri="{9D8B030D-6E8A-4147-A177-3AD203B41FA5}">
                      <a16:colId xmlns:a16="http://schemas.microsoft.com/office/drawing/2014/main" val="3352304098"/>
                    </a:ext>
                  </a:extLst>
                </a:gridCol>
                <a:gridCol w="1237673">
                  <a:extLst>
                    <a:ext uri="{9D8B030D-6E8A-4147-A177-3AD203B41FA5}">
                      <a16:colId xmlns:a16="http://schemas.microsoft.com/office/drawing/2014/main" val="3997940123"/>
                    </a:ext>
                  </a:extLst>
                </a:gridCol>
                <a:gridCol w="1237673">
                  <a:extLst>
                    <a:ext uri="{9D8B030D-6E8A-4147-A177-3AD203B41FA5}">
                      <a16:colId xmlns:a16="http://schemas.microsoft.com/office/drawing/2014/main" val="3293526820"/>
                    </a:ext>
                  </a:extLst>
                </a:gridCol>
              </a:tblGrid>
              <a:tr h="693498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INPUTS 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60632"/>
                  </a:ext>
                </a:extLst>
              </a:tr>
              <a:tr h="60280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SUM(S)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CARRY(C)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2686"/>
                  </a:ext>
                </a:extLst>
              </a:tr>
              <a:tr h="602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299847"/>
                  </a:ext>
                </a:extLst>
              </a:tr>
              <a:tr h="602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641432"/>
                  </a:ext>
                </a:extLst>
              </a:tr>
              <a:tr h="602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26074"/>
                  </a:ext>
                </a:extLst>
              </a:tr>
              <a:tr h="602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57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2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812511"/>
          </a:xfrm>
        </p:spPr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1881043"/>
            <a:ext cx="10924309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Basic Gates                                              Using XOR gate                                       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049975"/>
            <a:ext cx="6143625" cy="2905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94" y="2345576"/>
            <a:ext cx="4647619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1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Full Adder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→</a:t>
                </a:r>
                <a:r>
                  <a:rPr lang="en-US" dirty="0" smtClean="0"/>
                  <a:t> A Combinational circuit that performs arithmetic addition of two bits </a:t>
                </a:r>
              </a:p>
              <a:p>
                <a:pPr marL="0" indent="0">
                  <a:buNone/>
                </a:pPr>
                <a:r>
                  <a:rPr lang="en-US" dirty="0" smtClean="0"/>
                  <a:t>along with carry from previous addition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→</a:t>
                </a:r>
                <a:r>
                  <a:rPr lang="en-US" dirty="0" smtClean="0"/>
                  <a:t> Three inputs are A,B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→</a:t>
                </a:r>
                <a:r>
                  <a:rPr lang="en-US" dirty="0" smtClean="0"/>
                  <a:t> Outputs are Sum(S) and Carry out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</a:t>
                </a:r>
                <a:r>
                  <a:rPr lang="en-US" b="1" dirty="0" smtClean="0"/>
                  <a:t>→</a:t>
                </a:r>
                <a:r>
                  <a:rPr lang="en-US" dirty="0" smtClean="0"/>
                  <a:t>  While adding two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 smtClean="0"/>
                  <a:t>=1 is also considered (carry from     					         addition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     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872831" y="4211782"/>
              <a:ext cx="4016435" cy="7599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287">
                      <a:extLst>
                        <a:ext uri="{9D8B030D-6E8A-4147-A177-3AD203B41FA5}">
                          <a16:colId xmlns:a16="http://schemas.microsoft.com/office/drawing/2014/main" val="3864954503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2766575294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3017996954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4159039364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3130435741"/>
                        </a:ext>
                      </a:extLst>
                    </a:gridCol>
                  </a:tblGrid>
                  <a:tr h="3799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/>
                            <a:t>A</a:t>
                          </a:r>
                          <a:endParaRPr 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010801"/>
                      </a:ext>
                    </a:extLst>
                  </a:tr>
                  <a:tr h="37997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640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872831" y="4211782"/>
              <a:ext cx="4016435" cy="7599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287">
                      <a:extLst>
                        <a:ext uri="{9D8B030D-6E8A-4147-A177-3AD203B41FA5}">
                          <a16:colId xmlns:a16="http://schemas.microsoft.com/office/drawing/2014/main" val="3864954503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2766575294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3017996954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4159039364"/>
                        </a:ext>
                      </a:extLst>
                    </a:gridCol>
                    <a:gridCol w="803287">
                      <a:extLst>
                        <a:ext uri="{9D8B030D-6E8A-4147-A177-3AD203B41FA5}">
                          <a16:colId xmlns:a16="http://schemas.microsoft.com/office/drawing/2014/main" val="3130435741"/>
                        </a:ext>
                      </a:extLst>
                    </a:gridCol>
                  </a:tblGrid>
                  <a:tr h="3799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/>
                            <a:t>A</a:t>
                          </a:r>
                          <a:endParaRPr 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58" t="-1587" r="-303030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58" t="-1587" r="-203030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758" t="-1587" r="-103030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758" t="-1587" r="-3030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010801"/>
                      </a:ext>
                    </a:extLst>
                  </a:tr>
                  <a:tr h="37997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6409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858981" y="5624957"/>
              <a:ext cx="3974865" cy="7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4973">
                      <a:extLst>
                        <a:ext uri="{9D8B030D-6E8A-4147-A177-3AD203B41FA5}">
                          <a16:colId xmlns:a16="http://schemas.microsoft.com/office/drawing/2014/main" val="1286247391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2766575294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3017996954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4159039364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3130435741"/>
                        </a:ext>
                      </a:extLst>
                    </a:gridCol>
                  </a:tblGrid>
                  <a:tr h="36612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sz="1800" b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sz="1800" b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800" b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800" b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010801"/>
                      </a:ext>
                    </a:extLst>
                  </a:tr>
                  <a:tr h="36612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640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858981" y="5624957"/>
              <a:ext cx="3974865" cy="7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4973">
                      <a:extLst>
                        <a:ext uri="{9D8B030D-6E8A-4147-A177-3AD203B41FA5}">
                          <a16:colId xmlns:a16="http://schemas.microsoft.com/office/drawing/2014/main" val="1286247391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2766575294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3017996954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4159039364"/>
                        </a:ext>
                      </a:extLst>
                    </a:gridCol>
                    <a:gridCol w="794973">
                      <a:extLst>
                        <a:ext uri="{9D8B030D-6E8A-4147-A177-3AD203B41FA5}">
                          <a16:colId xmlns:a16="http://schemas.microsoft.com/office/drawing/2014/main" val="3130435741"/>
                        </a:ext>
                      </a:extLst>
                    </a:gridCol>
                  </a:tblGrid>
                  <a:tr h="36612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538" t="-1639" r="-30538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39" r="-2030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308" t="-1639" r="-1046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237" t="-1639" r="-381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010801"/>
                      </a:ext>
                    </a:extLst>
                  </a:tr>
                  <a:tr h="36612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6409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3352800" y="3920836"/>
            <a:ext cx="623455" cy="26462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429491"/>
            <a:ext cx="10841182" cy="56920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9340406"/>
                  </p:ext>
                </p:extLst>
              </p:nvPr>
            </p:nvGraphicFramePr>
            <p:xfrm>
              <a:off x="591126" y="429493"/>
              <a:ext cx="5740400" cy="604057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48080">
                      <a:extLst>
                        <a:ext uri="{9D8B030D-6E8A-4147-A177-3AD203B41FA5}">
                          <a16:colId xmlns:a16="http://schemas.microsoft.com/office/drawing/2014/main" val="2668827711"/>
                        </a:ext>
                      </a:extLst>
                    </a:gridCol>
                    <a:gridCol w="1148080">
                      <a:extLst>
                        <a:ext uri="{9D8B030D-6E8A-4147-A177-3AD203B41FA5}">
                          <a16:colId xmlns:a16="http://schemas.microsoft.com/office/drawing/2014/main" val="3352304098"/>
                        </a:ext>
                      </a:extLst>
                    </a:gridCol>
                    <a:gridCol w="1148080">
                      <a:extLst>
                        <a:ext uri="{9D8B030D-6E8A-4147-A177-3AD203B41FA5}">
                          <a16:colId xmlns:a16="http://schemas.microsoft.com/office/drawing/2014/main" val="2088908244"/>
                        </a:ext>
                      </a:extLst>
                    </a:gridCol>
                    <a:gridCol w="1148080">
                      <a:extLst>
                        <a:ext uri="{9D8B030D-6E8A-4147-A177-3AD203B41FA5}">
                          <a16:colId xmlns:a16="http://schemas.microsoft.com/office/drawing/2014/main" val="3997940123"/>
                        </a:ext>
                      </a:extLst>
                    </a:gridCol>
                    <a:gridCol w="1148080">
                      <a:extLst>
                        <a:ext uri="{9D8B030D-6E8A-4147-A177-3AD203B41FA5}">
                          <a16:colId xmlns:a16="http://schemas.microsoft.com/office/drawing/2014/main" val="3293526820"/>
                        </a:ext>
                      </a:extLst>
                    </a:gridCol>
                  </a:tblGrid>
                  <a:tr h="68049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INPUTS 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OUTPUTS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7960632"/>
                      </a:ext>
                    </a:extLst>
                  </a:tr>
                  <a:tr h="6280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A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B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  <m:sub>
                                    <m:r>
                                      <a:rPr lang="en-US" sz="18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𝐈𝐍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SUM(S)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  <m:sub>
                                    <m:r>
                                      <a:rPr lang="en-US" sz="1800" b="1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  <m:r>
                                      <a:rPr lang="en-US" sz="18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𝐔𝐓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392686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7299847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3641432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0426074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1576237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2042074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9639221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6129779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7610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9340406"/>
                  </p:ext>
                </p:extLst>
              </p:nvPr>
            </p:nvGraphicFramePr>
            <p:xfrm>
              <a:off x="591126" y="429493"/>
              <a:ext cx="5740400" cy="604057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48080">
                      <a:extLst>
                        <a:ext uri="{9D8B030D-6E8A-4147-A177-3AD203B41FA5}">
                          <a16:colId xmlns:a16="http://schemas.microsoft.com/office/drawing/2014/main" val="2668827711"/>
                        </a:ext>
                      </a:extLst>
                    </a:gridCol>
                    <a:gridCol w="1148080">
                      <a:extLst>
                        <a:ext uri="{9D8B030D-6E8A-4147-A177-3AD203B41FA5}">
                          <a16:colId xmlns:a16="http://schemas.microsoft.com/office/drawing/2014/main" val="3352304098"/>
                        </a:ext>
                      </a:extLst>
                    </a:gridCol>
                    <a:gridCol w="1148080">
                      <a:extLst>
                        <a:ext uri="{9D8B030D-6E8A-4147-A177-3AD203B41FA5}">
                          <a16:colId xmlns:a16="http://schemas.microsoft.com/office/drawing/2014/main" val="2088908244"/>
                        </a:ext>
                      </a:extLst>
                    </a:gridCol>
                    <a:gridCol w="1148080">
                      <a:extLst>
                        <a:ext uri="{9D8B030D-6E8A-4147-A177-3AD203B41FA5}">
                          <a16:colId xmlns:a16="http://schemas.microsoft.com/office/drawing/2014/main" val="3997940123"/>
                        </a:ext>
                      </a:extLst>
                    </a:gridCol>
                    <a:gridCol w="1148080">
                      <a:extLst>
                        <a:ext uri="{9D8B030D-6E8A-4147-A177-3AD203B41FA5}">
                          <a16:colId xmlns:a16="http://schemas.microsoft.com/office/drawing/2014/main" val="3293526820"/>
                        </a:ext>
                      </a:extLst>
                    </a:gridCol>
                  </a:tblGrid>
                  <a:tr h="68049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INPUTS 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OUTPUTS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7960632"/>
                      </a:ext>
                    </a:extLst>
                  </a:tr>
                  <a:tr h="6280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A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B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9709" r="-200529" b="-756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SUM(S)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471" t="-109709" r="-1058" b="-756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392686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7299847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3641432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0426074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1576237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2042074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9639221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6129779"/>
                      </a:ext>
                    </a:extLst>
                  </a:tr>
                  <a:tr h="59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761034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258" y="2092047"/>
            <a:ext cx="49720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9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4182"/>
                <a:ext cx="10515600" cy="56227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SUM</a:t>
                </a:r>
                <a:r>
                  <a:rPr lang="en-US" dirty="0"/>
                  <a:t>= 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 +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B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 + 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 + AB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=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+</m:t>
                        </m:r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=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/>
                          <m:t>B</m:t>
                        </m:r>
                        <m:r>
                          <m:rPr>
                            <m:nor/>
                          </m:rPr>
                          <a:rPr lang="en-US"/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        </a:t>
                </a:r>
                <a:r>
                  <a:rPr lang="en-US" dirty="0"/>
                  <a:t>=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B</m:t>
                    </m:r>
                    <m:r>
                      <m:rPr>
                        <m:nor/>
                      </m:rPr>
                      <a:rPr lang="en-US"/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 smtClean="0"/>
                  <a:t>    </a:t>
                </a:r>
                <a:endParaRPr lang="en-US" i="1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+ 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+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 + AB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+ 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 smtClean="0"/>
                  <a:t> + AB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 +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=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+ 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+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AB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+  </a:t>
                </a:r>
                <a:r>
                  <a:rPr lang="en-US" dirty="0" smtClean="0"/>
                  <a:t>A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+  A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</m:e>
                    </m:d>
                  </m:oMath>
                </a14:m>
                <a:r>
                  <a:rPr lang="en-US" dirty="0" smtClean="0"/>
                  <a:t>  =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 smtClean="0"/>
                  <a:t>+ </a:t>
                </a:r>
                <a:r>
                  <a:rPr lang="en-US" dirty="0"/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AB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= B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 smtClean="0"/>
                  <a:t> +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 smtClean="0"/>
                  <a:t>   = </a:t>
                </a:r>
                <a:r>
                  <a:rPr lang="en-US" dirty="0"/>
                  <a:t>B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+A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= AB + 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 smtClean="0"/>
                  <a:t> +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4182"/>
                <a:ext cx="10515600" cy="5622781"/>
              </a:xfrm>
              <a:blipFill>
                <a:blip r:embed="rId2"/>
                <a:stretch>
                  <a:fillRect l="-1217" t="-2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25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B91EFA86-B797-4AEE-9E00-86C9459522D8}"/>
</file>

<file path=customXml/itemProps2.xml><?xml version="1.0" encoding="utf-8"?>
<ds:datastoreItem xmlns:ds="http://schemas.openxmlformats.org/officeDocument/2006/customXml" ds:itemID="{9CE3AF74-FB32-438B-AB3B-3DB4700A2F85}"/>
</file>

<file path=customXml/itemProps3.xml><?xml version="1.0" encoding="utf-8"?>
<ds:datastoreItem xmlns:ds="http://schemas.openxmlformats.org/officeDocument/2006/customXml" ds:itemID="{B01262C6-2FC2-42F6-8015-EB53FE705729}"/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2363</Words>
  <Application>Microsoft Office PowerPoint</Application>
  <PresentationFormat>Widescreen</PresentationFormat>
  <Paragraphs>652</Paragraphs>
  <Slides>38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Black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SmartDraw</vt:lpstr>
      <vt:lpstr>Types of Logical Circuits</vt:lpstr>
      <vt:lpstr>PowerPoint Presentation</vt:lpstr>
      <vt:lpstr>PowerPoint Presentation</vt:lpstr>
      <vt:lpstr>Half Adder</vt:lpstr>
      <vt:lpstr>PowerPoint Presentation</vt:lpstr>
      <vt:lpstr>Implementation</vt:lpstr>
      <vt:lpstr>Full Adder</vt:lpstr>
      <vt:lpstr>PowerPoint Presentation</vt:lpstr>
      <vt:lpstr>PowerPoint Presentation</vt:lpstr>
      <vt:lpstr>Implementation</vt:lpstr>
      <vt:lpstr>Full adder using 2 HA and an additional gate</vt:lpstr>
      <vt:lpstr>PowerPoint Presentation</vt:lpstr>
      <vt:lpstr>Exercise</vt:lpstr>
      <vt:lpstr>FlipFlops</vt:lpstr>
      <vt:lpstr>Clock Signal (CLK)</vt:lpstr>
      <vt:lpstr>PowerPoint Presentation</vt:lpstr>
      <vt:lpstr>PowerPoint Presentation</vt:lpstr>
      <vt:lpstr>Symbolic Representation of  Edge-Triggered Flip-flops</vt:lpstr>
      <vt:lpstr>SR Flipflop</vt:lpstr>
      <vt:lpstr>Working of SR Flipflop</vt:lpstr>
      <vt:lpstr>CONTD..</vt:lpstr>
      <vt:lpstr>Summary</vt:lpstr>
      <vt:lpstr>PowerPoint Presentation</vt:lpstr>
      <vt:lpstr>PowerPoint Presentation</vt:lpstr>
      <vt:lpstr>D Flipflop</vt:lpstr>
      <vt:lpstr>Working of D Flipflop</vt:lpstr>
      <vt:lpstr>Summary</vt:lpstr>
      <vt:lpstr>PowerPoint Presentation</vt:lpstr>
      <vt:lpstr>PowerPoint Presentation</vt:lpstr>
      <vt:lpstr>JK Flipflop</vt:lpstr>
      <vt:lpstr>Working of JK Flipflop</vt:lpstr>
      <vt:lpstr>CONTD..</vt:lpstr>
      <vt:lpstr>Overall Working</vt:lpstr>
      <vt:lpstr>PowerPoint Presentation</vt:lpstr>
      <vt:lpstr>PowerPoint Presentation</vt:lpstr>
      <vt:lpstr>T Flipflop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Logical Circuits</dc:title>
  <dc:creator>MAHE</dc:creator>
  <cp:lastModifiedBy>MAHE</cp:lastModifiedBy>
  <cp:revision>168</cp:revision>
  <dcterms:created xsi:type="dcterms:W3CDTF">2020-05-06T03:58:21Z</dcterms:created>
  <dcterms:modified xsi:type="dcterms:W3CDTF">2022-06-15T05:21:42Z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0x010100A82D9C3AB1FCE54FB530FD6FD79EF86F</vt:lpwstr>
  </property>
</Properties>
</file>