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8" r:id="rId2"/>
    <p:sldId id="289" r:id="rId3"/>
    <p:sldId id="286" r:id="rId4"/>
    <p:sldId id="279" r:id="rId5"/>
    <p:sldId id="297" r:id="rId6"/>
    <p:sldId id="258" r:id="rId7"/>
    <p:sldId id="259" r:id="rId8"/>
    <p:sldId id="260" r:id="rId9"/>
    <p:sldId id="296" r:id="rId10"/>
    <p:sldId id="266" r:id="rId11"/>
    <p:sldId id="282" r:id="rId12"/>
    <p:sldId id="291" r:id="rId13"/>
    <p:sldId id="29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000"/>
    <a:srgbClr val="CD641E"/>
    <a:srgbClr val="CD6400"/>
    <a:srgbClr val="003399"/>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39" autoAdjust="0"/>
  </p:normalViewPr>
  <p:slideViewPr>
    <p:cSldViewPr>
      <p:cViewPr>
        <p:scale>
          <a:sx n="76" d="100"/>
          <a:sy n="76" d="100"/>
        </p:scale>
        <p:origin x="-1122" y="7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7/31/2014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k:@MSITStore:C:\Users\Admin\AppData\Local\Temp\Rar$DI00.432\Principles%20of%20Digital%20Communication%20Systems%20and%20Computer%20Networks.chm::/7282/DDU0243.html#149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191000"/>
            <a:ext cx="5638800" cy="4267200"/>
          </a:xfrm>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a:t>
            </a:fld>
            <a:endParaRPr lang="en-US"/>
          </a:p>
        </p:txBody>
      </p:sp>
    </p:spTree>
    <p:extLst>
      <p:ext uri="{BB962C8B-B14F-4D97-AF65-F5344CB8AC3E}">
        <p14:creationId xmlns:p14="http://schemas.microsoft.com/office/powerpoint/2010/main" val="27371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Multiplexer</a:t>
            </a:r>
            <a:r>
              <a:rPr lang="en-US" sz="1200" kern="1200" dirty="0" smtClean="0">
                <a:solidFill>
                  <a:schemeClr val="tx1"/>
                </a:solidFill>
                <a:effectLst/>
                <a:latin typeface="+mn-lt"/>
                <a:ea typeface="+mn-ea"/>
                <a:cs typeface="+mn-cs"/>
              </a:rPr>
              <a:t>: Combines the signals from different sources to transmit on the channel. At the receiving end, a </a:t>
            </a:r>
            <a:r>
              <a:rPr lang="en-US" sz="1200" kern="1200" dirty="0" err="1" smtClean="0">
                <a:solidFill>
                  <a:schemeClr val="tx1"/>
                </a:solidFill>
                <a:effectLst/>
                <a:latin typeface="+mn-lt"/>
                <a:ea typeface="+mn-ea"/>
                <a:cs typeface="+mn-cs"/>
              </a:rPr>
              <a:t>demultiplexer</a:t>
            </a:r>
            <a:r>
              <a:rPr lang="en-US" sz="1200" kern="1200" dirty="0" smtClean="0">
                <a:solidFill>
                  <a:schemeClr val="tx1"/>
                </a:solidFill>
                <a:effectLst/>
                <a:latin typeface="+mn-lt"/>
                <a:ea typeface="+mn-ea"/>
                <a:cs typeface="+mn-cs"/>
              </a:rPr>
              <a:t> is used to separate the signals.</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Multiple access</a:t>
            </a:r>
            <a:r>
              <a:rPr lang="en-US" sz="1200" kern="1200" dirty="0" smtClean="0">
                <a:solidFill>
                  <a:schemeClr val="tx1"/>
                </a:solidFill>
                <a:effectLst/>
                <a:latin typeface="+mn-lt"/>
                <a:ea typeface="+mn-ea"/>
                <a:cs typeface="+mn-cs"/>
              </a:rPr>
              <a:t>: When two or more users share the same channel, each user has to transmit his signal only at a specified time or using a specific frequency band.</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Source coding</a:t>
            </a:r>
            <a:r>
              <a:rPr lang="en-US" sz="1200" kern="1200" dirty="0" smtClean="0">
                <a:solidFill>
                  <a:schemeClr val="tx1"/>
                </a:solidFill>
                <a:effectLst/>
                <a:latin typeface="+mn-lt"/>
                <a:ea typeface="+mn-ea"/>
                <a:cs typeface="+mn-cs"/>
              </a:rPr>
              <a:t>: If the channel has a lower bandwidth than the input signal bandwidth, the input signal has to be processed to reduce its bandwidth so that it can be accommodated on the channel.</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Error detection and correction</a:t>
            </a:r>
            <a:r>
              <a:rPr lang="en-US" sz="1200" kern="1200" dirty="0" smtClean="0">
                <a:solidFill>
                  <a:schemeClr val="tx1"/>
                </a:solidFill>
                <a:effectLst/>
                <a:latin typeface="+mn-lt"/>
                <a:ea typeface="+mn-ea"/>
                <a:cs typeface="+mn-cs"/>
              </a:rPr>
              <a:t>: If the channel is noisy, the received data will have errors. Detection, and if possible correction, of the errors has to be done at the receiving end. This is done through a mechanism called </a:t>
            </a:r>
            <a:r>
              <a:rPr lang="en-US" sz="1200" u="none" strike="noStrike" kern="1200" dirty="0" smtClean="0">
                <a:solidFill>
                  <a:schemeClr val="tx1"/>
                </a:solidFill>
                <a:effectLst/>
                <a:latin typeface="+mn-lt"/>
                <a:ea typeface="+mn-ea"/>
                <a:cs typeface="+mn-cs"/>
                <a:hlinkClick r:id="rId3" action="ppaction://hlinkfile"/>
              </a:rPr>
              <a:t>channel coding</a:t>
            </a:r>
            <a:r>
              <a:rPr lang="en-US"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Switching</a:t>
            </a:r>
            <a:r>
              <a:rPr lang="en-US" sz="1200" kern="1200" dirty="0" smtClean="0">
                <a:solidFill>
                  <a:schemeClr val="tx1"/>
                </a:solidFill>
                <a:effectLst/>
                <a:latin typeface="+mn-lt"/>
                <a:ea typeface="+mn-ea"/>
                <a:cs typeface="+mn-cs"/>
              </a:rPr>
              <a:t>: If a large number of users has to be provided with communication facilities, as in a telephone network, the users are to be connected based on the numbers dialed. This is done through a mechanism called switching.</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Signaling:</a:t>
            </a:r>
            <a:r>
              <a:rPr lang="en-US" sz="1200" kern="1200" dirty="0" smtClean="0">
                <a:solidFill>
                  <a:schemeClr val="tx1"/>
                </a:solidFill>
                <a:effectLst/>
                <a:latin typeface="+mn-lt"/>
                <a:ea typeface="+mn-ea"/>
                <a:cs typeface="+mn-cs"/>
              </a:rPr>
              <a:t> In a telephone network, when you dial a particular telephone number, you are telling the network whom you want to call. This is called signaling information. The telephone switch (or exchange) will process the signaling information to carry out the necessary operations for connecting to the called party.</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a:p>
        </p:txBody>
      </p:sp>
    </p:spTree>
    <p:extLst>
      <p:ext uri="{BB962C8B-B14F-4D97-AF65-F5344CB8AC3E}">
        <p14:creationId xmlns:p14="http://schemas.microsoft.com/office/powerpoint/2010/main" val="39867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191000"/>
            <a:ext cx="5638800" cy="4267200"/>
          </a:xfrm>
        </p:spPr>
        <p:txBody>
          <a:bodyPr/>
          <a:lstStyle/>
          <a:p>
            <a:r>
              <a:rPr lang="en-US" sz="1200" b="1" kern="1200" dirty="0" smtClean="0">
                <a:solidFill>
                  <a:schemeClr val="tx1"/>
                </a:solidFill>
                <a:effectLst/>
                <a:latin typeface="+mn-lt"/>
                <a:ea typeface="+mn-ea"/>
                <a:cs typeface="+mn-cs"/>
              </a:rPr>
              <a:t>Point-to-point communication</a:t>
            </a:r>
            <a:r>
              <a:rPr lang="en-US" sz="1200" kern="1200" dirty="0" smtClean="0">
                <a:solidFill>
                  <a:schemeClr val="tx1"/>
                </a:solidFill>
                <a:effectLst/>
                <a:latin typeface="+mn-lt"/>
                <a:ea typeface="+mn-ea"/>
                <a:cs typeface="+mn-cs"/>
              </a:rPr>
              <a:t>: In this type, communication takes place between two end points. For instance, in the case of voice communication using telephones, there is one calling party and one called party. Hence the communication is point-to-point.</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Point-to-multipoint communication</a:t>
            </a:r>
            <a:r>
              <a:rPr lang="en-US" sz="1200" kern="1200" dirty="0" smtClean="0">
                <a:solidFill>
                  <a:schemeClr val="tx1"/>
                </a:solidFill>
                <a:effectLst/>
                <a:latin typeface="+mn-lt"/>
                <a:ea typeface="+mn-ea"/>
                <a:cs typeface="+mn-cs"/>
              </a:rPr>
              <a:t>: In this type of communication, there is one sender and multiple recipients. For example, in voice conferencing, one person will be talking but many others can listen. The message from the sender has to be multicast to many others.</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Broadcasting</a:t>
            </a:r>
            <a:r>
              <a:rPr lang="en-US" sz="1200" kern="1200" dirty="0" smtClean="0">
                <a:solidFill>
                  <a:schemeClr val="tx1"/>
                </a:solidFill>
                <a:effectLst/>
                <a:latin typeface="+mn-lt"/>
                <a:ea typeface="+mn-ea"/>
                <a:cs typeface="+mn-cs"/>
              </a:rPr>
              <a:t>: In a broadcasting system, there is a central location from which information is sent to many recipients, as in the case of audio or video broadcasting. In a broadcasting system, the listeners are passive, and there is no reverse communication path.</a:t>
            </a: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27371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a. Circuit switching: </a:t>
            </a:r>
            <a:r>
              <a:rPr lang="en-IN" sz="1200" kern="1200" dirty="0" smtClean="0">
                <a:solidFill>
                  <a:schemeClr val="tx1"/>
                </a:solidFill>
                <a:effectLst/>
                <a:latin typeface="+mn-lt"/>
                <a:ea typeface="+mn-ea"/>
                <a:cs typeface="+mn-cs"/>
              </a:rPr>
              <a:t>In circuit switching, to transfer the data circuit must be established so that the data transfer can take place. Applications which use circuit switching may have to go through three phases:</a:t>
            </a:r>
          </a:p>
          <a:p>
            <a:pPr lvl="0"/>
            <a:r>
              <a:rPr lang="en-IN" sz="1200" kern="1200" dirty="0" smtClean="0">
                <a:solidFill>
                  <a:schemeClr val="tx1"/>
                </a:solidFill>
                <a:effectLst/>
                <a:latin typeface="+mn-lt"/>
                <a:ea typeface="+mn-ea"/>
                <a:cs typeface="+mn-cs"/>
              </a:rPr>
              <a:t>Establish a circuit</a:t>
            </a:r>
          </a:p>
          <a:p>
            <a:pPr lvl="0"/>
            <a:r>
              <a:rPr lang="en-IN" sz="1200" kern="1200" dirty="0" smtClean="0">
                <a:solidFill>
                  <a:schemeClr val="tx1"/>
                </a:solidFill>
                <a:effectLst/>
                <a:latin typeface="+mn-lt"/>
                <a:ea typeface="+mn-ea"/>
                <a:cs typeface="+mn-cs"/>
              </a:rPr>
              <a:t>Transfer of data</a:t>
            </a:r>
          </a:p>
          <a:p>
            <a:pPr lvl="0"/>
            <a:r>
              <a:rPr lang="en-IN" sz="1200" kern="1200" dirty="0" smtClean="0">
                <a:solidFill>
                  <a:schemeClr val="tx1"/>
                </a:solidFill>
                <a:effectLst/>
                <a:latin typeface="+mn-lt"/>
                <a:ea typeface="+mn-ea"/>
                <a:cs typeface="+mn-cs"/>
              </a:rPr>
              <a:t>Disconnect the circuit</a:t>
            </a:r>
          </a:p>
          <a:p>
            <a:r>
              <a:rPr lang="en-IN" sz="1200" kern="1200" dirty="0" smtClean="0">
                <a:solidFill>
                  <a:schemeClr val="tx1"/>
                </a:solidFill>
                <a:effectLst/>
                <a:latin typeface="+mn-lt"/>
                <a:ea typeface="+mn-ea"/>
                <a:cs typeface="+mn-cs"/>
              </a:rPr>
              <a:t>Example : Telephone networks</a:t>
            </a:r>
          </a:p>
          <a:p>
            <a:r>
              <a:rPr lang="en-IN" sz="1200" b="1" kern="1200" dirty="0" smtClean="0">
                <a:solidFill>
                  <a:schemeClr val="tx1"/>
                </a:solidFill>
                <a:effectLst/>
                <a:latin typeface="+mn-lt"/>
                <a:ea typeface="+mn-ea"/>
                <a:cs typeface="+mn-cs"/>
              </a:rPr>
              <a:t>b. Message switching: </a:t>
            </a:r>
            <a:r>
              <a:rPr lang="en-IN" sz="1200" kern="1200" dirty="0" smtClean="0">
                <a:solidFill>
                  <a:schemeClr val="tx1"/>
                </a:solidFill>
                <a:effectLst/>
                <a:latin typeface="+mn-lt"/>
                <a:ea typeface="+mn-ea"/>
                <a:cs typeface="+mn-cs"/>
              </a:rPr>
              <a:t>In message switching data is routed in its entirety from source to the destination, one hop at a time.</a:t>
            </a:r>
          </a:p>
          <a:p>
            <a:r>
              <a:rPr lang="en-IN" sz="1200" kern="1200" dirty="0" smtClean="0">
                <a:solidFill>
                  <a:schemeClr val="tx1"/>
                </a:solidFill>
                <a:effectLst/>
                <a:latin typeface="+mn-lt"/>
                <a:ea typeface="+mn-ea"/>
                <a:cs typeface="+mn-cs"/>
              </a:rPr>
              <a:t>Example: Telegraph, Military applications</a:t>
            </a:r>
          </a:p>
          <a:p>
            <a:r>
              <a:rPr lang="en-IN" sz="1200" b="1" kern="1200" dirty="0" smtClean="0">
                <a:solidFill>
                  <a:schemeClr val="tx1"/>
                </a:solidFill>
                <a:effectLst/>
                <a:latin typeface="+mn-lt"/>
                <a:ea typeface="+mn-ea"/>
                <a:cs typeface="+mn-cs"/>
              </a:rPr>
              <a:t>c.  Packet switching:</a:t>
            </a:r>
            <a:r>
              <a:rPr lang="en-IN" sz="1200" kern="1200" dirty="0" smtClean="0">
                <a:solidFill>
                  <a:schemeClr val="tx1"/>
                </a:solidFill>
                <a:effectLst/>
                <a:latin typeface="+mn-lt"/>
                <a:ea typeface="+mn-ea"/>
                <a:cs typeface="+mn-cs"/>
              </a:rPr>
              <a:t> In packet switching the entire message is broken down into smaller chunks called packets. The switching information is added in the header of each packet and transmitted independently. </a:t>
            </a:r>
            <a:r>
              <a:rPr lang="en-US" sz="1200" kern="1200" dirty="0" smtClean="0">
                <a:solidFill>
                  <a:schemeClr val="tx1"/>
                </a:solidFill>
                <a:effectLst/>
                <a:latin typeface="+mn-lt"/>
                <a:ea typeface="+mn-ea"/>
                <a:cs typeface="+mn-cs"/>
              </a:rPr>
              <a:t>The main advantage of packet switching is that each packet can take a different route to reach the destination, and it is not necessary that all packets follow the same route. If one communication link fails, packets can take a different route; if one communication link has too much traffic, the packets can take a route with less traffic.</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Example: Internet</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5</a:t>
            </a:fld>
            <a:endParaRPr lang="en-US"/>
          </a:p>
        </p:txBody>
      </p:sp>
    </p:spTree>
    <p:extLst>
      <p:ext uri="{BB962C8B-B14F-4D97-AF65-F5344CB8AC3E}">
        <p14:creationId xmlns:p14="http://schemas.microsoft.com/office/powerpoint/2010/main" val="197631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0" y="4191000"/>
            <a:ext cx="5562600" cy="4267200"/>
          </a:xfrm>
        </p:spPr>
        <p:txBody>
          <a:bodyPr/>
          <a:lstStyle/>
          <a:p>
            <a:pPr lvl="0"/>
            <a:r>
              <a:rPr lang="en-US" sz="1200" b="1" kern="1200" dirty="0" smtClean="0">
                <a:solidFill>
                  <a:schemeClr val="tx1"/>
                </a:solidFill>
                <a:effectLst/>
                <a:latin typeface="+mn-lt"/>
                <a:ea typeface="+mn-ea"/>
                <a:cs typeface="+mn-cs"/>
              </a:rPr>
              <a:t>Local Area Network(LAN)</a:t>
            </a:r>
            <a:endParaRPr lang="en-IN"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local area network is a network of computers in a localized area, such as in an office or a school. All the computers are connected to each other through the LAN via a hub or a switch. </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Wide Area Network(WAN)</a:t>
            </a:r>
            <a:endParaRPr lang="en-IN"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wide-area network covers a large geographical area and usually consists of multiple computer networks. The Internet is a WAN which relies on a large global network of service providers who use routers, switches, modems and servers to provide connectivity to people and organizations around the world.</a:t>
            </a:r>
          </a:p>
          <a:p>
            <a:pPr lvl="0"/>
            <a:r>
              <a:rPr lang="en-IN" sz="1200" b="1" kern="1200" dirty="0" smtClean="0">
                <a:solidFill>
                  <a:schemeClr val="tx1"/>
                </a:solidFill>
                <a:effectLst/>
                <a:latin typeface="+mn-lt"/>
                <a:ea typeface="+mn-ea"/>
                <a:cs typeface="+mn-cs"/>
              </a:rPr>
              <a:t>Metropolitan Area Network (MAN)</a:t>
            </a:r>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A metropolitan area network is a larger network that usually spans several buildings in the same city or town. It is larger than a LAN but smaller than a WAN. A MAN is typically owned and operated by a single entity such as a government body or large corporation.</a:t>
            </a:r>
          </a:p>
          <a:p>
            <a:pPr lvl="0"/>
            <a:r>
              <a:rPr lang="en-US" sz="1200" b="1" kern="1200" dirty="0" smtClean="0">
                <a:solidFill>
                  <a:schemeClr val="tx1"/>
                </a:solidFill>
                <a:effectLst/>
                <a:latin typeface="+mn-lt"/>
                <a:ea typeface="+mn-ea"/>
                <a:cs typeface="+mn-cs"/>
              </a:rPr>
              <a:t>Public Switched Network</a:t>
            </a:r>
            <a:endParaRPr lang="en-IN"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public switched network is essentially the telephones' version of the Internet. It is a network of public circuit-switched telephones. The network today is largely digital and includes services for both cellular and landline phones.</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Wireless Networks</a:t>
            </a:r>
            <a:endParaRPr lang="en-IN"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Wireless networks provided information transmission and network connectivity to devices without cables or wires. Wi-Fi is a wireless network for computers, which can access the network remotely. Bluetooth, which connects with a nearby mobile phone, is a shorter-range version of a wireless network, which supports transmission of voice and data but only at a distance of a few feet from the communication device with which it works.</a:t>
            </a:r>
            <a:endParaRPr lang="en-IN"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Satellite Networks</a:t>
            </a:r>
            <a:endParaRPr lang="en-IN"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Satellite networks come in a number of different varieties. Phone companies use satellites for data and voice transmission to mobile phones on the ground. Some satellite networks provide navigation information(e.g.: GPS-Global Positioning System), military surveillance or weather data. Still others provide television programming, radio broadcasts and even broadband Internet service.</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6</a:t>
            </a:fld>
            <a:endParaRPr lang="en-US"/>
          </a:p>
        </p:txBody>
      </p:sp>
    </p:spTree>
    <p:extLst>
      <p:ext uri="{BB962C8B-B14F-4D97-AF65-F5344CB8AC3E}">
        <p14:creationId xmlns:p14="http://schemas.microsoft.com/office/powerpoint/2010/main" val="47070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mn-lt"/>
                <a:ea typeface="+mn-ea"/>
                <a:cs typeface="+mn-cs"/>
              </a:rPr>
              <a:t>Network topology:</a:t>
            </a:r>
            <a:r>
              <a:rPr lang="en-IN" sz="1200" kern="1200" dirty="0" smtClean="0">
                <a:solidFill>
                  <a:schemeClr val="tx1"/>
                </a:solidFill>
                <a:effectLst/>
                <a:latin typeface="+mn-lt"/>
                <a:ea typeface="+mn-ea"/>
                <a:cs typeface="+mn-cs"/>
              </a:rPr>
              <a:t> In communication networks, a topology is a usually schematic description of the arrangement of a network, including its nodes and connecting lines. There are two ways of defining network geometry: the physical topology and the logical (or signal) topology.</a:t>
            </a:r>
          </a:p>
          <a:p>
            <a:r>
              <a:rPr lang="en-IN" sz="1200" kern="1200" dirty="0" smtClean="0">
                <a:solidFill>
                  <a:schemeClr val="tx1"/>
                </a:solidFill>
                <a:effectLst/>
                <a:latin typeface="+mn-lt"/>
                <a:ea typeface="+mn-ea"/>
                <a:cs typeface="+mn-cs"/>
              </a:rPr>
              <a:t>The physical topology of a network is the actual geometric layout of workstations. </a:t>
            </a:r>
          </a:p>
          <a:p>
            <a:r>
              <a:rPr lang="en-IN" sz="1200" kern="1200" dirty="0" smtClean="0">
                <a:solidFill>
                  <a:schemeClr val="tx1"/>
                </a:solidFill>
                <a:effectLst/>
                <a:latin typeface="+mn-lt"/>
                <a:ea typeface="+mn-ea"/>
                <a:cs typeface="+mn-cs"/>
              </a:rPr>
              <a:t>In the bus network topology, every workstation is connected to a main cable called the bus. Therefore, in effect, each workstation is directly connected to every other workstation in the network.</a:t>
            </a:r>
          </a:p>
          <a:p>
            <a:r>
              <a:rPr lang="en-IN" sz="1200" kern="1200" dirty="0" smtClean="0">
                <a:solidFill>
                  <a:schemeClr val="tx1"/>
                </a:solidFill>
                <a:effectLst/>
                <a:latin typeface="+mn-lt"/>
                <a:ea typeface="+mn-ea"/>
                <a:cs typeface="+mn-cs"/>
              </a:rPr>
              <a:t>In the star network topology, there is a central computer or server to which all the workstations are directly connected. Every workstation is indirectly connected to every other through the central computer.</a:t>
            </a:r>
          </a:p>
          <a:p>
            <a:r>
              <a:rPr lang="en-IN" sz="1200" kern="1200" dirty="0" smtClean="0">
                <a:solidFill>
                  <a:schemeClr val="tx1"/>
                </a:solidFill>
                <a:effectLst/>
                <a:latin typeface="+mn-lt"/>
                <a:ea typeface="+mn-ea"/>
                <a:cs typeface="+mn-cs"/>
              </a:rPr>
              <a:t>In the ring network topology, the workstations are connected in a closed loop configuration. Adjacent pairs of workstations are directly connected. Other pairs of workstations are indirectly connected, the data passing through one or more intermediate nodes.</a:t>
            </a:r>
          </a:p>
          <a:p>
            <a:r>
              <a:rPr lang="en-IN" sz="1200" kern="1200" dirty="0" smtClean="0">
                <a:solidFill>
                  <a:schemeClr val="tx1"/>
                </a:solidFill>
                <a:effectLst/>
                <a:latin typeface="+mn-lt"/>
                <a:ea typeface="+mn-ea"/>
                <a:cs typeface="+mn-cs"/>
              </a:rPr>
              <a:t>If a token ring protocol is used in a star or ring topology, the signal travels in only one direction, carried by a so-called token from node to node.</a:t>
            </a:r>
          </a:p>
          <a:p>
            <a:r>
              <a:rPr lang="en-IN" sz="1200" kern="1200" dirty="0" smtClean="0">
                <a:solidFill>
                  <a:schemeClr val="tx1"/>
                </a:solidFill>
                <a:effectLst/>
                <a:latin typeface="+mn-lt"/>
                <a:ea typeface="+mn-ea"/>
                <a:cs typeface="+mn-cs"/>
              </a:rPr>
              <a:t>The mesh network topology employs either of two schemes, called full mesh and partial mesh. In the full mesh topology, each workstation is connected directly to each of the others. In the partial mesh topology, some workstations are connected to all the others, and some are connected only to those other nodes with which they exchange the most data.</a:t>
            </a:r>
          </a:p>
          <a:p>
            <a:r>
              <a:rPr lang="en-IN" sz="1200" kern="1200" dirty="0" smtClean="0">
                <a:solidFill>
                  <a:schemeClr val="tx1"/>
                </a:solidFill>
                <a:effectLst/>
                <a:latin typeface="+mn-lt"/>
                <a:ea typeface="+mn-ea"/>
                <a:cs typeface="+mn-cs"/>
              </a:rPr>
              <a:t>The tree network topology uses two or more star networks connected together. The central computers of the star networks are connected to a main bus. Thus, a tree network is a bus network of star networks.</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7</a:t>
            </a:fld>
            <a:endParaRPr lang="en-US"/>
          </a:p>
        </p:txBody>
      </p:sp>
    </p:spTree>
    <p:extLst>
      <p:ext uri="{BB962C8B-B14F-4D97-AF65-F5344CB8AC3E}">
        <p14:creationId xmlns:p14="http://schemas.microsoft.com/office/powerpoint/2010/main" val="154616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smtClean="0">
                <a:solidFill>
                  <a:schemeClr val="tx1"/>
                </a:solidFill>
                <a:effectLst/>
                <a:latin typeface="+mn-lt"/>
                <a:ea typeface="+mn-ea"/>
                <a:cs typeface="+mn-cs"/>
              </a:rPr>
              <a:t>e.g</a:t>
            </a:r>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DNS –Domain Name System</a:t>
            </a:r>
          </a:p>
          <a:p>
            <a:r>
              <a:rPr lang="en-IN" sz="1200" kern="1200" dirty="0" smtClean="0">
                <a:solidFill>
                  <a:schemeClr val="tx1"/>
                </a:solidFill>
                <a:effectLst/>
                <a:latin typeface="+mn-lt"/>
                <a:ea typeface="+mn-ea"/>
                <a:cs typeface="+mn-cs"/>
              </a:rPr>
              <a:t>                FTP –File Transfer Protocol</a:t>
            </a:r>
          </a:p>
          <a:p>
            <a:r>
              <a:rPr lang="en-IN" sz="1200" kern="1200" dirty="0" smtClean="0">
                <a:solidFill>
                  <a:schemeClr val="tx1"/>
                </a:solidFill>
                <a:effectLst/>
                <a:latin typeface="+mn-lt"/>
                <a:ea typeface="+mn-ea"/>
                <a:cs typeface="+mn-cs"/>
              </a:rPr>
              <a:t>               HTTP- </a:t>
            </a:r>
            <a:r>
              <a:rPr lang="en-US" sz="1200" kern="1200" dirty="0" smtClean="0">
                <a:solidFill>
                  <a:schemeClr val="tx1"/>
                </a:solidFill>
                <a:effectLst/>
                <a:latin typeface="+mn-lt"/>
                <a:ea typeface="+mn-ea"/>
                <a:cs typeface="+mn-cs"/>
              </a:rPr>
              <a:t>Hypertext Transfer Protocol</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TCP and UDP- </a:t>
            </a:r>
            <a:r>
              <a:rPr lang="en-US" sz="1200" kern="1200" dirty="0" smtClean="0">
                <a:solidFill>
                  <a:schemeClr val="tx1"/>
                </a:solidFill>
                <a:effectLst/>
                <a:latin typeface="+mn-lt"/>
                <a:ea typeface="+mn-ea"/>
                <a:cs typeface="+mn-cs"/>
              </a:rPr>
              <a:t>Transmission Control Protocol and User Datagram Protocol </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SMTP- </a:t>
            </a:r>
            <a:r>
              <a:rPr lang="en-US" sz="1200" kern="1200" dirty="0" smtClean="0">
                <a:solidFill>
                  <a:schemeClr val="tx1"/>
                </a:solidFill>
                <a:effectLst/>
                <a:latin typeface="+mn-lt"/>
                <a:ea typeface="+mn-ea"/>
                <a:cs typeface="+mn-cs"/>
              </a:rPr>
              <a:t>Simple Mail Transfer Protocol</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IP and Ipv6- </a:t>
            </a:r>
            <a:r>
              <a:rPr lang="en-US" sz="1200" kern="1200" dirty="0" smtClean="0">
                <a:solidFill>
                  <a:schemeClr val="tx1"/>
                </a:solidFill>
                <a:effectLst/>
                <a:latin typeface="+mn-lt"/>
                <a:ea typeface="+mn-ea"/>
                <a:cs typeface="+mn-cs"/>
              </a:rPr>
              <a:t>Internet Protocol and Internet Protocol version 6</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8</a:t>
            </a:fld>
            <a:endParaRPr lang="en-US"/>
          </a:p>
        </p:txBody>
      </p:sp>
    </p:spTree>
    <p:extLst>
      <p:ext uri="{BB962C8B-B14F-4D97-AF65-F5344CB8AC3E}">
        <p14:creationId xmlns:p14="http://schemas.microsoft.com/office/powerpoint/2010/main" val="274542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A75D01-23B7-41E6-A0E8-AA1EABC519ED}" type="slidenum">
              <a:rPr lang="en-US" smtClean="0"/>
              <a:t>9</a:t>
            </a:fld>
            <a:endParaRPr lang="en-US"/>
          </a:p>
        </p:txBody>
      </p:sp>
    </p:spTree>
    <p:extLst>
      <p:ext uri="{BB962C8B-B14F-4D97-AF65-F5344CB8AC3E}">
        <p14:creationId xmlns:p14="http://schemas.microsoft.com/office/powerpoint/2010/main" val="5055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Each layer performs a specific set of functions. Each protocol layer adds a header and passes the packet to the layer below. Because the header is interpreted only by the corresponding layer in the receiving system, the communication is called peer-to-peer communication. Peer means a layer at the same level.</a:t>
            </a:r>
          </a:p>
          <a:p>
            <a:r>
              <a:rPr lang="en-US" sz="1200" b="1" kern="1200" dirty="0" smtClean="0">
                <a:solidFill>
                  <a:schemeClr val="tx1"/>
                </a:solidFill>
                <a:effectLst/>
                <a:latin typeface="+mn-lt"/>
                <a:ea typeface="+mn-ea"/>
                <a:cs typeface="+mn-cs"/>
              </a:rPr>
              <a:t>Physical layer: </a:t>
            </a:r>
            <a:r>
              <a:rPr lang="en-US" sz="1200" kern="1200" dirty="0" smtClean="0">
                <a:solidFill>
                  <a:schemeClr val="tx1"/>
                </a:solidFill>
                <a:effectLst/>
                <a:latin typeface="+mn-lt"/>
                <a:ea typeface="+mn-ea"/>
                <a:cs typeface="+mn-cs"/>
              </a:rPr>
              <a:t>The physical layer specifies the physical interface between devices. This layer describes the mechanical, electrical, functional, and procedural characteristics of the interface.</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An example of the physical layer is Electronic Industries Association (EIA) RS232, which specifies the serial communication interface. We connect a modem to the PC through the RS232 interface.</a:t>
            </a:r>
          </a:p>
          <a:p>
            <a:r>
              <a:rPr lang="en-US" sz="1200" b="1" kern="1200" dirty="0" smtClean="0">
                <a:solidFill>
                  <a:schemeClr val="tx1"/>
                </a:solidFill>
                <a:effectLst/>
                <a:latin typeface="+mn-lt"/>
                <a:ea typeface="+mn-ea"/>
                <a:cs typeface="+mn-cs"/>
              </a:rPr>
              <a:t>Data link layer:</a:t>
            </a:r>
            <a:r>
              <a:rPr lang="en-US" sz="1200" kern="1200" dirty="0" smtClean="0">
                <a:solidFill>
                  <a:schemeClr val="tx1"/>
                </a:solidFill>
                <a:effectLst/>
                <a:latin typeface="+mn-lt"/>
                <a:ea typeface="+mn-ea"/>
                <a:cs typeface="+mn-cs"/>
              </a:rPr>
              <a:t> The data link layer's job is to activate the link, maintain the link for data transfer and deactivate the link after the data transfer is complete. Error detection and control, and flow control are also done by the data link layer.</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Network Layer:</a:t>
            </a:r>
            <a:r>
              <a:rPr lang="en-US" sz="1200" kern="1200" dirty="0" smtClean="0">
                <a:solidFill>
                  <a:schemeClr val="tx1"/>
                </a:solidFill>
                <a:effectLst/>
                <a:latin typeface="+mn-lt"/>
                <a:ea typeface="+mn-ea"/>
                <a:cs typeface="+mn-cs"/>
              </a:rPr>
              <a:t> The important function of the network layer is to relieve the higher layers of the need to know anything about the underlying transmission and switching technologies. The functions of the network layer are:</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Switching and routing of packets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Management of multiple data links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Negotiating with the network for priority and destination address</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10</a:t>
            </a:fld>
            <a:endParaRPr lang="en-US"/>
          </a:p>
        </p:txBody>
      </p:sp>
    </p:spTree>
    <p:extLst>
      <p:ext uri="{BB962C8B-B14F-4D97-AF65-F5344CB8AC3E}">
        <p14:creationId xmlns:p14="http://schemas.microsoft.com/office/powerpoint/2010/main" val="136928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C261D-BA7D-4748-B938-47D53AAE1B38}"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E6B143-124E-4584-90B0-BA5EAAC86935}"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7A549-576F-4317-B1CF-7E1C293D5454}"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6D6F894-6EE5-4A1E-AC8D-1B3D14CB591E}"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p>
            <a:fld id="{7DB72B6B-351E-47F5-8A9F-408C781D2328}" type="slidenum">
              <a:rPr lang="en-US" smtClean="0"/>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2528989682"/>
              </p:ext>
            </p:extLst>
          </p:nvPr>
        </p:nvGraphicFramePr>
        <p:xfrm>
          <a:off x="8382000" y="76200"/>
          <a:ext cx="584200" cy="587375"/>
        </p:xfrm>
        <a:graphic>
          <a:graphicData uri="http://schemas.openxmlformats.org/presentationml/2006/ole">
            <mc:AlternateContent xmlns:mc="http://schemas.openxmlformats.org/markup-compatibility/2006">
              <mc:Choice xmlns:v="urn:schemas-microsoft-com:vml" Requires="v">
                <p:oleObj spid="_x0000_s1027"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76200"/>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C7DA72-3556-4D00-83C9-14D66DCCB804}"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23CA3-7F5F-4917-AB64-AF0411B72A90}"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C5B0BC-085E-4A5C-8D65-49E112A1BD40}" type="datetime1">
              <a:rPr lang="en-US" smtClean="0"/>
              <a:t>7/31/2014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24A92-BD39-429E-8BE7-CC72168AAC1C}" type="datetime1">
              <a:rPr lang="en-US" smtClean="0"/>
              <a:t>7/31/2014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8F6D0-2388-41C5-94A3-5FB1A87E525B}" type="datetime1">
              <a:rPr lang="en-US" smtClean="0"/>
              <a:t>7/31/2014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BFF88-CB4F-46EE-8790-344842F65996}"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462B4-BA21-412C-AAF8-852D0643479A}"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CE1E8-7467-404F-BBA7-3F4C90BAC261}" type="datetime1">
              <a:rPr lang="en-US" smtClean="0"/>
              <a:t>7/31/2014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1189037"/>
            <a:ext cx="8229600" cy="5211763"/>
          </a:xfrm>
        </p:spPr>
        <p:txBody>
          <a:bodyPr>
            <a:normAutofit/>
          </a:bodyPr>
          <a:lstStyle/>
          <a:p>
            <a:pPr marL="0" indent="0" algn="ctr">
              <a:buFont typeface="Wingdings" panose="05000000000000000000" pitchFamily="2" charset="2"/>
              <a:buNone/>
            </a:pPr>
            <a:endParaRPr lang="en-US" altLang="en-US" b="1" dirty="0" smtClean="0"/>
          </a:p>
          <a:p>
            <a:pPr marL="0" indent="0" algn="ctr">
              <a:buNone/>
            </a:pPr>
            <a:r>
              <a:rPr lang="en-US" sz="3200" b="1" dirty="0" smtClean="0"/>
              <a:t>Chapter- </a:t>
            </a:r>
            <a:r>
              <a:rPr lang="en-US" sz="3200" b="1" dirty="0"/>
              <a:t>9: Communication Networks</a:t>
            </a:r>
            <a:r>
              <a:rPr lang="en-US" altLang="en-US" sz="3200" b="1" dirty="0" smtClean="0">
                <a:solidFill>
                  <a:srgbClr val="003399"/>
                </a:solidFill>
                <a:latin typeface="Arial" charset="0"/>
                <a:cs typeface="Arial" charset="0"/>
              </a:rPr>
              <a:t> </a:t>
            </a: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a:t>
            </a:r>
          </a:p>
          <a:p>
            <a:pPr marL="0" lvl="0" indent="0">
              <a:buNone/>
            </a:pPr>
            <a:r>
              <a:rPr lang="en-IN" sz="2400" dirty="0">
                <a:latin typeface="Arial" panose="020B0604020202020204" pitchFamily="34" charset="0"/>
                <a:cs typeface="Arial" panose="020B0604020202020204" pitchFamily="34" charset="0"/>
              </a:rPr>
              <a:t>Garcia and </a:t>
            </a:r>
            <a:r>
              <a:rPr lang="en-IN" sz="2400" dirty="0" err="1">
                <a:latin typeface="Arial" panose="020B0604020202020204" pitchFamily="34" charset="0"/>
                <a:cs typeface="Arial" panose="020B0604020202020204" pitchFamily="34" charset="0"/>
              </a:rPr>
              <a:t>Widjaja</a:t>
            </a:r>
            <a:r>
              <a:rPr lang="en-IN" sz="2400" dirty="0">
                <a:latin typeface="Arial" panose="020B0604020202020204" pitchFamily="34" charset="0"/>
                <a:cs typeface="Arial" panose="020B0604020202020204" pitchFamily="34" charset="0"/>
              </a:rPr>
              <a:t>, “Communication </a:t>
            </a:r>
            <a:endParaRPr lang="en-IN" sz="2400" dirty="0" smtClean="0">
              <a:latin typeface="Arial" panose="020B0604020202020204" pitchFamily="34" charset="0"/>
              <a:cs typeface="Arial" panose="020B0604020202020204" pitchFamily="34" charset="0"/>
            </a:endParaRPr>
          </a:p>
          <a:p>
            <a:pPr marL="0" lvl="0" indent="0">
              <a:buNone/>
            </a:pPr>
            <a:r>
              <a:rPr lang="en-IN" sz="2400" dirty="0" smtClean="0">
                <a:latin typeface="Arial" panose="020B0604020202020204" pitchFamily="34" charset="0"/>
                <a:cs typeface="Arial" panose="020B0604020202020204" pitchFamily="34" charset="0"/>
              </a:rPr>
              <a:t>Networks</a:t>
            </a:r>
            <a:r>
              <a:rPr lang="en-IN" sz="2400" dirty="0">
                <a:latin typeface="Arial" panose="020B0604020202020204" pitchFamily="34" charset="0"/>
                <a:cs typeface="Arial" panose="020B0604020202020204" pitchFamily="34" charset="0"/>
              </a:rPr>
              <a:t>”, McGraw Hill, 2006</a:t>
            </a:r>
          </a:p>
          <a:p>
            <a:pPr marL="0" indent="0">
              <a:buFont typeface="Wingdings" panose="05000000000000000000" pitchFamily="2" charset="2"/>
              <a:buNone/>
            </a:pPr>
            <a:r>
              <a:rPr lang="en-US" altLang="en-US" sz="2400" b="1" dirty="0" smtClean="0">
                <a:latin typeface="Arial" charset="0"/>
                <a:cs typeface="Arial" charset="0"/>
              </a:rPr>
              <a:t> </a:t>
            </a: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sp>
        <p:nvSpPr>
          <p:cNvPr id="7" name="Title 1"/>
          <p:cNvSpPr>
            <a:spLocks noGrp="1"/>
          </p:cNvSpPr>
          <p:nvPr>
            <p:ph type="title"/>
          </p:nvPr>
        </p:nvSpPr>
        <p:spPr>
          <a:xfrm>
            <a:off x="457200" y="533400"/>
            <a:ext cx="8229600" cy="827087"/>
          </a:xfrm>
        </p:spPr>
        <p:txBody>
          <a:bodyPr>
            <a:noAutofit/>
          </a:bodyPr>
          <a:lstStyle/>
          <a:p>
            <a:pPr>
              <a:defRPr/>
            </a:pPr>
            <a:r>
              <a:rPr lang="en-US" altLang="en-US" dirty="0" smtClean="0">
                <a:latin typeface="Arial" charset="0"/>
                <a:cs typeface="Arial" charset="0"/>
              </a:rPr>
              <a:t> Part </a:t>
            </a:r>
            <a:r>
              <a:rPr lang="en-US" altLang="en-US" dirty="0">
                <a:latin typeface="Arial" charset="0"/>
                <a:cs typeface="Arial" charset="0"/>
              </a:rPr>
              <a:t>-</a:t>
            </a:r>
            <a:r>
              <a:rPr lang="en-US" altLang="en-US" dirty="0" smtClean="0">
                <a:latin typeface="Arial" charset="0"/>
                <a:cs typeface="Arial" charset="0"/>
              </a:rPr>
              <a:t> III </a:t>
            </a:r>
            <a:br>
              <a:rPr lang="en-US" altLang="en-US" dirty="0" smtClean="0">
                <a:latin typeface="Arial" charset="0"/>
                <a:cs typeface="Arial" charset="0"/>
              </a:rPr>
            </a:br>
            <a:r>
              <a:rPr lang="en-US" dirty="0" smtClean="0"/>
              <a:t>Principles </a:t>
            </a:r>
            <a:r>
              <a:rPr lang="en-US" dirty="0"/>
              <a:t>of Electronic Communication</a:t>
            </a:r>
            <a:br>
              <a:rPr lang="en-US" dirty="0"/>
            </a:br>
            <a:endParaRPr lang="en-US" altLang="en-US" dirty="0" smtClean="0">
              <a:latin typeface="Arial" charset="0"/>
              <a:cs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3733800"/>
            <a:ext cx="1828800" cy="2286000"/>
          </a:xfrm>
          <a:prstGeom prst="rect">
            <a:avLst/>
          </a:prstGeom>
        </p:spPr>
      </p:pic>
    </p:spTree>
    <p:extLst>
      <p:ext uri="{BB962C8B-B14F-4D97-AF65-F5344CB8AC3E}">
        <p14:creationId xmlns:p14="http://schemas.microsoft.com/office/powerpoint/2010/main" val="437139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0"/>
            <a:ext cx="8229600" cy="750887"/>
          </a:xfrm>
        </p:spPr>
        <p:txBody>
          <a:bodyPr/>
          <a:lstStyle/>
          <a:p>
            <a:r>
              <a:rPr lang="en-US" dirty="0"/>
              <a:t>Seven-layer architecture of ISO OSI</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10</a:t>
            </a:fld>
            <a:endParaRPr lang="en-US"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95400" y="1371600"/>
            <a:ext cx="6324600" cy="4953000"/>
          </a:xfrm>
          <a:prstGeom prst="rect">
            <a:avLst/>
          </a:prstGeom>
        </p:spPr>
      </p:pic>
    </p:spTree>
    <p:extLst>
      <p:ext uri="{BB962C8B-B14F-4D97-AF65-F5344CB8AC3E}">
        <p14:creationId xmlns:p14="http://schemas.microsoft.com/office/powerpoint/2010/main" val="3476696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Summary </a:t>
            </a:r>
            <a:r>
              <a:rPr lang="en-IN" dirty="0">
                <a:solidFill>
                  <a:srgbClr val="C00000"/>
                </a:solidFill>
              </a:rPr>
              <a:t/>
            </a:r>
            <a:br>
              <a:rPr lang="en-IN" dirty="0">
                <a:solidFill>
                  <a:srgbClr val="C00000"/>
                </a:solidFill>
              </a:rPr>
            </a:br>
            <a:endParaRPr lang="en-IN" dirty="0"/>
          </a:p>
        </p:txBody>
      </p:sp>
      <p:sp>
        <p:nvSpPr>
          <p:cNvPr id="3" name="Content Placeholder 2"/>
          <p:cNvSpPr>
            <a:spLocks noGrp="1"/>
          </p:cNvSpPr>
          <p:nvPr>
            <p:ph idx="1"/>
          </p:nvPr>
        </p:nvSpPr>
        <p:spPr>
          <a:xfrm>
            <a:off x="381000" y="914400"/>
            <a:ext cx="8229600" cy="5638800"/>
          </a:xfrm>
        </p:spPr>
        <p:txBody>
          <a:bodyPr>
            <a:normAutofit fontScale="77500" lnSpcReduction="20000"/>
          </a:bodyPr>
          <a:lstStyle/>
          <a:p>
            <a:pPr marL="0" indent="0">
              <a:lnSpc>
                <a:spcPct val="120000"/>
              </a:lnSpc>
              <a:spcBef>
                <a:spcPts val="0"/>
              </a:spcBef>
              <a:buNone/>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this module we have learnt</a:t>
            </a:r>
            <a:r>
              <a:rPr lang="en-US" dirty="0" smtClean="0">
                <a:latin typeface="Arial" panose="020B0604020202020204" pitchFamily="34" charset="0"/>
                <a:cs typeface="Arial" panose="020B0604020202020204" pitchFamily="34" charset="0"/>
              </a:rPr>
              <a:t>:</a:t>
            </a:r>
          </a:p>
          <a:p>
            <a:pPr marL="0" indent="0">
              <a:lnSpc>
                <a:spcPct val="120000"/>
              </a:lnSpc>
              <a:spcBef>
                <a:spcPts val="0"/>
              </a:spcBef>
              <a:buNone/>
            </a:pPr>
            <a:endParaRPr lang="en-IN" dirty="0">
              <a:latin typeface="Arial" panose="020B0604020202020204" pitchFamily="34" charset="0"/>
              <a:cs typeface="Arial" panose="020B0604020202020204" pitchFamily="34" charset="0"/>
            </a:endParaRPr>
          </a:p>
          <a:p>
            <a:pPr lvl="0" algn="just">
              <a:lnSpc>
                <a:spcPct val="120000"/>
              </a:lnSpc>
              <a:spcBef>
                <a:spcPts val="0"/>
              </a:spcBef>
            </a:pPr>
            <a:r>
              <a:rPr lang="en-US" dirty="0"/>
              <a:t>Key terms used in communication networks such as multiplexing, multiple access, source coding, error detection and correction, switching and signaling.</a:t>
            </a:r>
            <a:endParaRPr lang="en-IN" dirty="0"/>
          </a:p>
          <a:p>
            <a:pPr lvl="0" algn="just">
              <a:lnSpc>
                <a:spcPct val="120000"/>
              </a:lnSpc>
              <a:spcBef>
                <a:spcPts val="0"/>
              </a:spcBef>
            </a:pPr>
            <a:r>
              <a:rPr lang="en-US" dirty="0"/>
              <a:t>Concept of point-to-point communication, point-to-multipoint communication and broadcasting.</a:t>
            </a:r>
            <a:endParaRPr lang="en-IN" dirty="0"/>
          </a:p>
          <a:p>
            <a:pPr lvl="0" algn="just">
              <a:lnSpc>
                <a:spcPct val="120000"/>
              </a:lnSpc>
              <a:spcBef>
                <a:spcPts val="0"/>
              </a:spcBef>
            </a:pPr>
            <a:r>
              <a:rPr lang="en-US" dirty="0"/>
              <a:t>Different types of network switching techniques such as circuit switching, message switching and packet switching. </a:t>
            </a:r>
            <a:endParaRPr lang="en-IN" dirty="0"/>
          </a:p>
          <a:p>
            <a:pPr lvl="0" algn="just">
              <a:lnSpc>
                <a:spcPct val="120000"/>
              </a:lnSpc>
              <a:spcBef>
                <a:spcPts val="0"/>
              </a:spcBef>
            </a:pPr>
            <a:r>
              <a:rPr lang="en-US" dirty="0"/>
              <a:t>Different forms of networks such as local area network, wide area network, metropolitan network, public switch network, wireless networks, satellite networks </a:t>
            </a:r>
            <a:endParaRPr lang="en-IN" dirty="0"/>
          </a:p>
          <a:p>
            <a:pPr lvl="0" algn="just">
              <a:lnSpc>
                <a:spcPct val="120000"/>
              </a:lnSpc>
              <a:spcBef>
                <a:spcPts val="0"/>
              </a:spcBef>
            </a:pPr>
            <a:r>
              <a:rPr lang="en-US" dirty="0"/>
              <a:t>Network topology such as bus, star, ring, token ring, mesh and tree. </a:t>
            </a:r>
            <a:endParaRPr lang="en-IN" dirty="0"/>
          </a:p>
          <a:p>
            <a:pPr lvl="0" algn="just">
              <a:lnSpc>
                <a:spcPct val="120000"/>
              </a:lnSpc>
              <a:spcBef>
                <a:spcPts val="0"/>
              </a:spcBef>
            </a:pPr>
            <a:r>
              <a:rPr lang="en-US" dirty="0"/>
              <a:t>Network protocols and need for layered approach.</a:t>
            </a:r>
            <a:endParaRPr lang="en-IN" dirty="0"/>
          </a:p>
          <a:p>
            <a:pPr lvl="0" algn="just">
              <a:lnSpc>
                <a:spcPct val="120000"/>
              </a:lnSpc>
              <a:spcBef>
                <a:spcPts val="0"/>
              </a:spcBef>
            </a:pPr>
            <a:r>
              <a:rPr lang="en-US" dirty="0"/>
              <a:t>To draw the seven layer architecture of ISO OSI model and need for each layer. </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p:spTree>
    <p:extLst>
      <p:ext uri="{BB962C8B-B14F-4D97-AF65-F5344CB8AC3E}">
        <p14:creationId xmlns:p14="http://schemas.microsoft.com/office/powerpoint/2010/main" val="1150868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1"/>
            <a:ext cx="8229600" cy="609600"/>
          </a:xfrm>
        </p:spPr>
        <p:txBody>
          <a:bodyPr>
            <a:normAutofit fontScale="90000"/>
          </a:bodyPr>
          <a:lstStyle/>
          <a:p>
            <a:r>
              <a:rPr lang="en-US" dirty="0" smtClean="0">
                <a:solidFill>
                  <a:srgbClr val="C00000"/>
                </a:solidFill>
              </a:rPr>
              <a:t/>
            </a:r>
            <a:br>
              <a:rPr lang="en-US" dirty="0" smtClean="0">
                <a:solidFill>
                  <a:srgbClr val="C00000"/>
                </a:solidFill>
              </a:rPr>
            </a:br>
            <a:r>
              <a:rPr lang="en-US" sz="3600" dirty="0" smtClean="0">
                <a:solidFill>
                  <a:srgbClr val="C00000"/>
                </a:solidFill>
              </a:rPr>
              <a:t>Self Test</a:t>
            </a:r>
            <a:r>
              <a:rPr lang="en-IN" sz="3600" dirty="0">
                <a:solidFill>
                  <a:srgbClr val="C00000"/>
                </a:solidFill>
              </a:rPr>
              <a:t/>
            </a:r>
            <a:br>
              <a:rPr lang="en-IN" sz="3600" dirty="0">
                <a:solidFill>
                  <a:srgbClr val="C00000"/>
                </a:solidFill>
              </a:rPr>
            </a:br>
            <a:endParaRPr lang="en-IN" sz="3600" dirty="0"/>
          </a:p>
        </p:txBody>
      </p:sp>
      <p:sp>
        <p:nvSpPr>
          <p:cNvPr id="3" name="Content Placeholder 2"/>
          <p:cNvSpPr>
            <a:spLocks noGrp="1"/>
          </p:cNvSpPr>
          <p:nvPr>
            <p:ph idx="1"/>
          </p:nvPr>
        </p:nvSpPr>
        <p:spPr/>
        <p:txBody>
          <a:bodyPr/>
          <a:lstStyle/>
          <a:p>
            <a:pPr lvl="0"/>
            <a:r>
              <a:rPr lang="en-US" sz="2600" dirty="0">
                <a:latin typeface="Arial" panose="020B0604020202020204" pitchFamily="34" charset="0"/>
                <a:cs typeface="Arial" panose="020B0604020202020204" pitchFamily="34" charset="0"/>
              </a:rPr>
              <a:t>List the different networks used for communication.</a:t>
            </a:r>
            <a:endParaRPr lang="en-IN" sz="2600" dirty="0">
              <a:latin typeface="Arial" panose="020B0604020202020204" pitchFamily="34" charset="0"/>
              <a:cs typeface="Arial" panose="020B0604020202020204" pitchFamily="34" charset="0"/>
            </a:endParaRPr>
          </a:p>
          <a:p>
            <a:pPr lvl="0"/>
            <a:r>
              <a:rPr lang="en-US" sz="2600" dirty="0">
                <a:latin typeface="Arial" panose="020B0604020202020204" pitchFamily="34" charset="0"/>
                <a:cs typeface="Arial" panose="020B0604020202020204" pitchFamily="34" charset="0"/>
              </a:rPr>
              <a:t>Draw the various topology used in communication networks.</a:t>
            </a:r>
            <a:endParaRPr lang="en-IN" sz="2600" dirty="0">
              <a:latin typeface="Arial" panose="020B0604020202020204" pitchFamily="34" charset="0"/>
              <a:cs typeface="Arial" panose="020B0604020202020204" pitchFamily="34" charset="0"/>
            </a:endParaRPr>
          </a:p>
          <a:p>
            <a:pPr lvl="0"/>
            <a:r>
              <a:rPr lang="en-US" sz="2600" dirty="0">
                <a:latin typeface="Arial" panose="020B0604020202020204" pitchFamily="34" charset="0"/>
                <a:cs typeface="Arial" panose="020B0604020202020204" pitchFamily="34" charset="0"/>
              </a:rPr>
              <a:t>Define protocol and explain the need for network protocols. </a:t>
            </a:r>
            <a:endParaRPr lang="en-IN" sz="2600" dirty="0">
              <a:latin typeface="Arial" panose="020B0604020202020204" pitchFamily="34" charset="0"/>
              <a:cs typeface="Arial" panose="020B0604020202020204" pitchFamily="34" charset="0"/>
            </a:endParaRPr>
          </a:p>
          <a:p>
            <a:pPr lvl="0"/>
            <a:r>
              <a:rPr lang="en-US" sz="2600" dirty="0">
                <a:latin typeface="Arial" panose="020B0604020202020204" pitchFamily="34" charset="0"/>
                <a:cs typeface="Arial" panose="020B0604020202020204" pitchFamily="34" charset="0"/>
              </a:rPr>
              <a:t>For N devices in a network, what is the number of cable links necessary for mesh, ring, bus and star networks.</a:t>
            </a:r>
            <a:endParaRPr lang="en-IN" sz="26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12</a:t>
            </a:fld>
            <a:endParaRPr lang="en-US" dirty="0"/>
          </a:p>
        </p:txBody>
      </p:sp>
    </p:spTree>
    <p:extLst>
      <p:ext uri="{BB962C8B-B14F-4D97-AF65-F5344CB8AC3E}">
        <p14:creationId xmlns:p14="http://schemas.microsoft.com/office/powerpoint/2010/main" val="3583366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latin typeface="Times New Roman"/>
                <a:ea typeface="Times New Roman"/>
              </a:rPr>
              <a:t/>
            </a:r>
            <a:br>
              <a:rPr lang="en-US" dirty="0" smtClean="0">
                <a:solidFill>
                  <a:srgbClr val="C00000"/>
                </a:solidFill>
                <a:latin typeface="Times New Roman"/>
                <a:ea typeface="Times New Roman"/>
              </a:rPr>
            </a:br>
            <a:r>
              <a:rPr lang="en-US" sz="3600" dirty="0" smtClean="0">
                <a:solidFill>
                  <a:srgbClr val="C00000"/>
                </a:solidFill>
                <a:ea typeface="Times New Roman"/>
              </a:rPr>
              <a:t>Exercises</a:t>
            </a:r>
            <a:r>
              <a:rPr lang="en-US" dirty="0" smtClean="0">
                <a:solidFill>
                  <a:srgbClr val="C00000"/>
                </a:solidFill>
                <a:latin typeface="Times New Roman"/>
                <a:ea typeface="Times New Roman"/>
              </a:rPr>
              <a:t> </a:t>
            </a:r>
            <a:r>
              <a:rPr lang="en-IN" dirty="0">
                <a:solidFill>
                  <a:srgbClr val="C00000"/>
                </a:solidFill>
                <a:latin typeface="Times New Roman"/>
                <a:ea typeface="Times New Roman"/>
              </a:rPr>
              <a:t/>
            </a:r>
            <a:br>
              <a:rPr lang="en-IN" dirty="0">
                <a:solidFill>
                  <a:srgbClr val="C00000"/>
                </a:solidFill>
                <a:latin typeface="Times New Roman"/>
                <a:ea typeface="Times New Roman"/>
              </a:rPr>
            </a:br>
            <a:endParaRPr lang="en-IN" dirty="0"/>
          </a:p>
        </p:txBody>
      </p:sp>
      <p:sp>
        <p:nvSpPr>
          <p:cNvPr id="3" name="Content Placeholder 2"/>
          <p:cNvSpPr>
            <a:spLocks noGrp="1"/>
          </p:cNvSpPr>
          <p:nvPr>
            <p:ph idx="1"/>
          </p:nvPr>
        </p:nvSpPr>
        <p:spPr/>
        <p:txBody>
          <a:bodyPr/>
          <a:lstStyle/>
          <a:p>
            <a:pPr lvl="0"/>
            <a:r>
              <a:rPr lang="en-US" dirty="0"/>
              <a:t>Compare circuit switching and message switching with packet switching.</a:t>
            </a:r>
            <a:endParaRPr lang="en-IN" dirty="0"/>
          </a:p>
          <a:p>
            <a:pPr lvl="0"/>
            <a:r>
              <a:rPr lang="en-US" dirty="0"/>
              <a:t>Give an advantage for each type of network topology.</a:t>
            </a:r>
            <a:endParaRPr lang="en-IN" dirty="0"/>
          </a:p>
          <a:p>
            <a:pPr lvl="0"/>
            <a:r>
              <a:rPr lang="en-US" dirty="0"/>
              <a:t>What is LAN, WAN and MAN? </a:t>
            </a:r>
            <a:r>
              <a:rPr lang="en-US" dirty="0" smtClean="0"/>
              <a:t>Give </a:t>
            </a:r>
            <a:r>
              <a:rPr lang="en-US" dirty="0"/>
              <a:t>one example for each.</a:t>
            </a:r>
            <a:endParaRPr lang="en-IN" dirty="0"/>
          </a:p>
          <a:p>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spTree>
    <p:extLst>
      <p:ext uri="{BB962C8B-B14F-4D97-AF65-F5344CB8AC3E}">
        <p14:creationId xmlns:p14="http://schemas.microsoft.com/office/powerpoint/2010/main" val="375609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 name="Title 2"/>
          <p:cNvSpPr>
            <a:spLocks noGrp="1"/>
          </p:cNvSpPr>
          <p:nvPr>
            <p:ph type="title"/>
          </p:nvPr>
        </p:nvSpPr>
        <p:spPr>
          <a:xfrm>
            <a:off x="469900" y="381000"/>
            <a:ext cx="8229600" cy="642939"/>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Module I </a:t>
            </a:r>
            <a:br>
              <a:rPr lang="en-US" dirty="0" smtClean="0"/>
            </a:br>
            <a:r>
              <a:rPr lang="en-US" dirty="0" smtClean="0"/>
              <a:t>Introduction to Communication </a:t>
            </a:r>
            <a:r>
              <a:rPr lang="en-US" dirty="0"/>
              <a:t>Networks</a:t>
            </a:r>
            <a:br>
              <a:rPr lang="en-US" dirty="0"/>
            </a:br>
            <a:r>
              <a:rPr lang="en-US" dirty="0" smtClean="0"/>
              <a:t/>
            </a:r>
            <a:br>
              <a:rPr lang="en-US" dirty="0" smtClean="0"/>
            </a:br>
            <a:r>
              <a:rPr lang="en-IN" dirty="0" smtClean="0"/>
              <a:t/>
            </a:r>
            <a:br>
              <a:rPr lang="en-IN" dirty="0" smtClean="0"/>
            </a:br>
            <a:endParaRPr lang="en-US" dirty="0"/>
          </a:p>
        </p:txBody>
      </p:sp>
      <p:sp>
        <p:nvSpPr>
          <p:cNvPr id="4" name="Content Placeholder 3"/>
          <p:cNvSpPr>
            <a:spLocks noGrp="1"/>
          </p:cNvSpPr>
          <p:nvPr>
            <p:ph idx="1"/>
          </p:nvPr>
        </p:nvSpPr>
        <p:spPr>
          <a:xfrm>
            <a:off x="469900" y="1066800"/>
            <a:ext cx="8229600" cy="4525963"/>
          </a:xfrm>
        </p:spPr>
        <p:txBody>
          <a:bodyPr/>
          <a:lstStyle/>
          <a:p>
            <a:pPr marL="0" indent="0">
              <a:buNone/>
            </a:pPr>
            <a:endParaRPr lang="en-US" b="1" dirty="0" smtClean="0"/>
          </a:p>
          <a:p>
            <a:pPr marL="0" indent="0">
              <a:buNone/>
            </a:pPr>
            <a:r>
              <a:rPr lang="en-US" sz="2600" b="1" dirty="0" smtClean="0">
                <a:latin typeface="Arial" panose="020B0604020202020204" pitchFamily="34" charset="0"/>
                <a:cs typeface="Arial" panose="020B0604020202020204" pitchFamily="34" charset="0"/>
              </a:rPr>
              <a:t>Objectives:</a:t>
            </a:r>
          </a:p>
          <a:p>
            <a:pPr marL="0" indent="0">
              <a:buNone/>
            </a:pPr>
            <a:endParaRPr lang="en-US" sz="2600" b="1"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To describe the principles of communication     networks</a:t>
            </a:r>
          </a:p>
          <a:p>
            <a:r>
              <a:rPr lang="en-US" sz="2600" dirty="0" smtClean="0">
                <a:latin typeface="Arial" panose="020B0604020202020204" pitchFamily="34" charset="0"/>
                <a:cs typeface="Arial" panose="020B0604020202020204" pitchFamily="34" charset="0"/>
              </a:rPr>
              <a:t>List the different types of communication networks</a:t>
            </a:r>
          </a:p>
          <a:p>
            <a:r>
              <a:rPr lang="en-US" sz="2600" dirty="0" smtClean="0">
                <a:latin typeface="Arial" panose="020B0604020202020204" pitchFamily="34" charset="0"/>
                <a:cs typeface="Arial" panose="020B0604020202020204" pitchFamily="34" charset="0"/>
              </a:rPr>
              <a:t>To explain the ISO OSI architecture</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Tree>
    <p:extLst>
      <p:ext uri="{BB962C8B-B14F-4D97-AF65-F5344CB8AC3E}">
        <p14:creationId xmlns:p14="http://schemas.microsoft.com/office/powerpoint/2010/main" val="29206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19"/>
            <a:ext cx="8229600" cy="827087"/>
          </a:xfrm>
        </p:spPr>
        <p:txBody>
          <a:bodyPr/>
          <a:lstStyle/>
          <a:p>
            <a:r>
              <a:rPr lang="en-US" dirty="0" smtClean="0"/>
              <a:t>Communication Networks</a:t>
            </a:r>
            <a:endParaRPr lang="en-IN" dirty="0"/>
          </a:p>
        </p:txBody>
      </p:sp>
      <p:sp>
        <p:nvSpPr>
          <p:cNvPr id="3" name="Content Placeholder 2"/>
          <p:cNvSpPr>
            <a:spLocks noGrp="1"/>
          </p:cNvSpPr>
          <p:nvPr>
            <p:ph idx="1"/>
          </p:nvPr>
        </p:nvSpPr>
        <p:spPr>
          <a:xfrm>
            <a:off x="457200" y="1752600"/>
            <a:ext cx="8229600" cy="4525963"/>
          </a:xfrm>
        </p:spPr>
        <p:txBody>
          <a:bodyPr>
            <a:normAutofit/>
          </a:bodyPr>
          <a:lstStyle/>
          <a:p>
            <a:r>
              <a:rPr lang="en-US" sz="2600" dirty="0" smtClean="0">
                <a:latin typeface="Arial" panose="020B0604020202020204" pitchFamily="34" charset="0"/>
                <a:cs typeface="Arial" panose="020B0604020202020204" pitchFamily="34" charset="0"/>
              </a:rPr>
              <a:t>Multiplexer</a:t>
            </a:r>
          </a:p>
          <a:p>
            <a:r>
              <a:rPr lang="en-US" sz="2600" dirty="0">
                <a:latin typeface="Arial" panose="020B0604020202020204" pitchFamily="34" charset="0"/>
                <a:cs typeface="Arial" panose="020B0604020202020204" pitchFamily="34" charset="0"/>
              </a:rPr>
              <a:t>Multiple </a:t>
            </a:r>
            <a:r>
              <a:rPr lang="en-US" sz="2600" dirty="0" smtClean="0">
                <a:latin typeface="Arial" panose="020B0604020202020204" pitchFamily="34" charset="0"/>
                <a:cs typeface="Arial" panose="020B0604020202020204" pitchFamily="34" charset="0"/>
              </a:rPr>
              <a:t>access</a:t>
            </a:r>
            <a:endParaRPr lang="en-US" sz="2600" dirty="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Source coding</a:t>
            </a:r>
          </a:p>
          <a:p>
            <a:r>
              <a:rPr lang="en-US" sz="2600" dirty="0">
                <a:latin typeface="Arial" panose="020B0604020202020204" pitchFamily="34" charset="0"/>
                <a:cs typeface="Arial" panose="020B0604020202020204" pitchFamily="34" charset="0"/>
              </a:rPr>
              <a:t>Error detection and </a:t>
            </a:r>
            <a:r>
              <a:rPr lang="en-US" sz="2600" dirty="0" smtClean="0">
                <a:latin typeface="Arial" panose="020B0604020202020204" pitchFamily="34" charset="0"/>
                <a:cs typeface="Arial" panose="020B0604020202020204" pitchFamily="34" charset="0"/>
              </a:rPr>
              <a:t>correction</a:t>
            </a:r>
          </a:p>
          <a:p>
            <a:r>
              <a:rPr lang="en-US" sz="2600" dirty="0" smtClean="0">
                <a:latin typeface="Arial" panose="020B0604020202020204" pitchFamily="34" charset="0"/>
                <a:cs typeface="Arial" panose="020B0604020202020204" pitchFamily="34" charset="0"/>
              </a:rPr>
              <a:t>Switching</a:t>
            </a:r>
            <a:endParaRPr lang="en-US" sz="2600" dirty="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Signaling</a:t>
            </a:r>
            <a:endParaRPr lang="en-IN" sz="2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sp>
        <p:nvSpPr>
          <p:cNvPr id="5" name="TextBox 4"/>
          <p:cNvSpPr txBox="1"/>
          <p:nvPr/>
        </p:nvSpPr>
        <p:spPr>
          <a:xfrm>
            <a:off x="1219200" y="991644"/>
            <a:ext cx="6058069" cy="492443"/>
          </a:xfrm>
          <a:prstGeom prst="rect">
            <a:avLst/>
          </a:prstGeom>
          <a:noFill/>
        </p:spPr>
        <p:txBody>
          <a:bodyPr wrap="none" rtlCol="0">
            <a:spAutoFit/>
          </a:bodyPr>
          <a:lstStyle/>
          <a:p>
            <a:r>
              <a:rPr lang="en-US" sz="2600" b="1" dirty="0" smtClean="0">
                <a:latin typeface="Arial" panose="020B0604020202020204" pitchFamily="34" charset="0"/>
                <a:cs typeface="Arial" panose="020B0604020202020204" pitchFamily="34" charset="0"/>
              </a:rPr>
              <a:t>Introduction </a:t>
            </a:r>
            <a:r>
              <a:rPr lang="en-US" sz="2600" b="1" dirty="0">
                <a:latin typeface="Arial" panose="020B0604020202020204" pitchFamily="34" charset="0"/>
                <a:cs typeface="Arial" panose="020B0604020202020204" pitchFamily="34" charset="0"/>
              </a:rPr>
              <a:t>to </a:t>
            </a:r>
            <a:r>
              <a:rPr lang="en-US" sz="2600" b="1" dirty="0" smtClean="0">
                <a:latin typeface="Arial" panose="020B0604020202020204" pitchFamily="34" charset="0"/>
                <a:cs typeface="Arial" panose="020B0604020202020204" pitchFamily="34" charset="0"/>
              </a:rPr>
              <a:t>Data Communication </a:t>
            </a:r>
            <a:endParaRPr lang="en-US" sz="2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37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sz="3600" dirty="0" smtClean="0"/>
              <a:t>Communication Networks</a:t>
            </a:r>
            <a:r>
              <a:rPr lang="en-IN" dirty="0"/>
              <a:t/>
            </a:r>
            <a:br>
              <a:rPr lang="en-IN" dirty="0"/>
            </a:br>
            <a:endParaRPr lang="en-US" dirty="0"/>
          </a:p>
        </p:txBody>
      </p:sp>
      <p:sp>
        <p:nvSpPr>
          <p:cNvPr id="4" name="Content Placeholder 3"/>
          <p:cNvSpPr>
            <a:spLocks noGrp="1"/>
          </p:cNvSpPr>
          <p:nvPr>
            <p:ph idx="1"/>
          </p:nvPr>
        </p:nvSpPr>
        <p:spPr>
          <a:xfrm>
            <a:off x="457200" y="2057399"/>
            <a:ext cx="8229600" cy="4525963"/>
          </a:xfrm>
        </p:spPr>
        <p:txBody>
          <a:bodyPr>
            <a:normAutofit/>
          </a:bodyPr>
          <a:lstStyle/>
          <a:p>
            <a:r>
              <a:rPr lang="en-US" sz="2600" dirty="0">
                <a:latin typeface="Arial" panose="020B0604020202020204" pitchFamily="34" charset="0"/>
                <a:cs typeface="Arial" panose="020B0604020202020204" pitchFamily="34" charset="0"/>
              </a:rPr>
              <a:t>Point-to-point </a:t>
            </a:r>
            <a:r>
              <a:rPr lang="en-US" sz="2600" dirty="0" smtClean="0">
                <a:latin typeface="Arial" panose="020B0604020202020204" pitchFamily="34" charset="0"/>
                <a:cs typeface="Arial" panose="020B0604020202020204" pitchFamily="34" charset="0"/>
              </a:rPr>
              <a:t>communication</a:t>
            </a:r>
          </a:p>
          <a:p>
            <a:r>
              <a:rPr lang="en-US" sz="2600" dirty="0">
                <a:latin typeface="Arial" panose="020B0604020202020204" pitchFamily="34" charset="0"/>
                <a:cs typeface="Arial" panose="020B0604020202020204" pitchFamily="34" charset="0"/>
              </a:rPr>
              <a:t>Point-to-multipoint </a:t>
            </a:r>
            <a:r>
              <a:rPr lang="en-US" sz="2600" dirty="0" smtClean="0">
                <a:latin typeface="Arial" panose="020B0604020202020204" pitchFamily="34" charset="0"/>
                <a:cs typeface="Arial" panose="020B0604020202020204" pitchFamily="34" charset="0"/>
              </a:rPr>
              <a:t>communication</a:t>
            </a:r>
          </a:p>
          <a:p>
            <a:r>
              <a:rPr lang="en-US" sz="2600" dirty="0" smtClean="0">
                <a:latin typeface="Arial" panose="020B0604020202020204" pitchFamily="34" charset="0"/>
                <a:cs typeface="Arial" panose="020B0604020202020204" pitchFamily="34" charset="0"/>
              </a:rPr>
              <a:t>Broadcasting</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a:t>
            </a:fld>
            <a:endParaRPr lang="en-US" dirty="0"/>
          </a:p>
        </p:txBody>
      </p:sp>
      <p:sp>
        <p:nvSpPr>
          <p:cNvPr id="6" name="TextBox 5"/>
          <p:cNvSpPr txBox="1"/>
          <p:nvPr/>
        </p:nvSpPr>
        <p:spPr>
          <a:xfrm>
            <a:off x="762000" y="1118875"/>
            <a:ext cx="8279227" cy="492443"/>
          </a:xfrm>
          <a:prstGeom prst="rect">
            <a:avLst/>
          </a:prstGeom>
          <a:noFill/>
        </p:spPr>
        <p:txBody>
          <a:bodyPr wrap="square" rtlCol="0">
            <a:spAutoFit/>
          </a:bodyPr>
          <a:lstStyle/>
          <a:p>
            <a:r>
              <a:rPr lang="en-US" sz="2600" b="1" dirty="0">
                <a:latin typeface="Arial" panose="020B0604020202020204" pitchFamily="34" charset="0"/>
                <a:cs typeface="Arial" panose="020B0604020202020204" pitchFamily="34" charset="0"/>
              </a:rPr>
              <a:t>Introduction to Communication </a:t>
            </a:r>
            <a:r>
              <a:rPr lang="en-US" sz="2600" b="1" dirty="0" smtClean="0">
                <a:latin typeface="Arial" panose="020B0604020202020204" pitchFamily="34" charset="0"/>
                <a:cs typeface="Arial" panose="020B0604020202020204" pitchFamily="34" charset="0"/>
              </a:rPr>
              <a:t>Networks</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35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smtClean="0"/>
              <a:t>switching</a:t>
            </a:r>
            <a:endParaRPr lang="en-IN" dirty="0"/>
          </a:p>
        </p:txBody>
      </p:sp>
      <p:sp>
        <p:nvSpPr>
          <p:cNvPr id="3" name="Content Placeholder 2"/>
          <p:cNvSpPr>
            <a:spLocks noGrp="1"/>
          </p:cNvSpPr>
          <p:nvPr>
            <p:ph idx="1"/>
          </p:nvPr>
        </p:nvSpPr>
        <p:spPr/>
        <p:txBody>
          <a:bodyPr>
            <a:normAutofit/>
          </a:bodyPr>
          <a:lstStyle/>
          <a:p>
            <a:pPr marL="0" indent="0">
              <a:buNone/>
            </a:pPr>
            <a:r>
              <a:rPr lang="en-US" sz="2600" dirty="0" smtClean="0">
                <a:latin typeface="Arial" panose="020B0604020202020204" pitchFamily="34" charset="0"/>
                <a:cs typeface="Arial" panose="020B0604020202020204" pitchFamily="34" charset="0"/>
              </a:rPr>
              <a:t>Three types of switching techniques are</a:t>
            </a:r>
          </a:p>
          <a:p>
            <a:pPr marL="0" indent="0">
              <a:buNone/>
            </a:pPr>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Circuit switching</a:t>
            </a:r>
          </a:p>
          <a:p>
            <a:r>
              <a:rPr lang="en-US" sz="2600" dirty="0" smtClean="0">
                <a:latin typeface="Arial" panose="020B0604020202020204" pitchFamily="34" charset="0"/>
                <a:cs typeface="Arial" panose="020B0604020202020204" pitchFamily="34" charset="0"/>
              </a:rPr>
              <a:t>Message switching</a:t>
            </a:r>
          </a:p>
          <a:p>
            <a:r>
              <a:rPr lang="en-US" sz="2600" dirty="0" smtClean="0">
                <a:latin typeface="Arial" panose="020B0604020202020204" pitchFamily="34" charset="0"/>
                <a:cs typeface="Arial" panose="020B0604020202020204" pitchFamily="34" charset="0"/>
              </a:rPr>
              <a:t>Packet switching</a:t>
            </a:r>
            <a:endParaRPr lang="en-IN" sz="2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p:spTree>
    <p:extLst>
      <p:ext uri="{BB962C8B-B14F-4D97-AF65-F5344CB8AC3E}">
        <p14:creationId xmlns:p14="http://schemas.microsoft.com/office/powerpoint/2010/main" val="2564937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t>Communication Networks</a:t>
            </a:r>
            <a:r>
              <a:rPr lang="en-IN" dirty="0"/>
              <a:t/>
            </a:r>
            <a:br>
              <a:rPr lang="en-IN" dirty="0"/>
            </a:br>
            <a:endParaRPr lang="en-US" dirty="0"/>
          </a:p>
        </p:txBody>
      </p:sp>
      <p:sp>
        <p:nvSpPr>
          <p:cNvPr id="3" name="Content Placeholder 2"/>
          <p:cNvSpPr>
            <a:spLocks noGrp="1"/>
          </p:cNvSpPr>
          <p:nvPr>
            <p:ph idx="1"/>
          </p:nvPr>
        </p:nvSpPr>
        <p:spPr>
          <a:xfrm>
            <a:off x="381000" y="1905000"/>
            <a:ext cx="8229600" cy="4525963"/>
          </a:xfrm>
        </p:spPr>
        <p:txBody>
          <a:bodyPr/>
          <a:lstStyle/>
          <a:p>
            <a:pPr lvl="0"/>
            <a:r>
              <a:rPr lang="en-US" sz="2600" dirty="0" smtClean="0">
                <a:latin typeface="Arial" panose="020B0604020202020204" pitchFamily="34" charset="0"/>
                <a:cs typeface="Arial" panose="020B0604020202020204" pitchFamily="34" charset="0"/>
              </a:rPr>
              <a:t>Local Area Network(LAN)</a:t>
            </a:r>
            <a:endParaRPr lang="en-IN" sz="2600" dirty="0" smtClean="0">
              <a:latin typeface="Arial" panose="020B0604020202020204" pitchFamily="34" charset="0"/>
              <a:cs typeface="Arial" panose="020B0604020202020204" pitchFamily="34" charset="0"/>
            </a:endParaRPr>
          </a:p>
          <a:p>
            <a:pPr lvl="0"/>
            <a:r>
              <a:rPr lang="en-US" sz="2600" dirty="0" smtClean="0">
                <a:latin typeface="Arial" panose="020B0604020202020204" pitchFamily="34" charset="0"/>
                <a:cs typeface="Arial" panose="020B0604020202020204" pitchFamily="34" charset="0"/>
              </a:rPr>
              <a:t>Wide Area Network(WAN)</a:t>
            </a:r>
          </a:p>
          <a:p>
            <a:pPr lvl="0"/>
            <a:r>
              <a:rPr lang="en-IN" sz="2600" dirty="0">
                <a:latin typeface="Arial" panose="020B0604020202020204" pitchFamily="34" charset="0"/>
                <a:cs typeface="Arial" panose="020B0604020202020204" pitchFamily="34" charset="0"/>
              </a:rPr>
              <a:t>Metropolitan Area </a:t>
            </a:r>
            <a:r>
              <a:rPr lang="en-IN" sz="2600" dirty="0" smtClean="0">
                <a:latin typeface="Arial" panose="020B0604020202020204" pitchFamily="34" charset="0"/>
                <a:cs typeface="Arial" panose="020B0604020202020204" pitchFamily="34" charset="0"/>
              </a:rPr>
              <a:t>Network(MAN)</a:t>
            </a:r>
          </a:p>
          <a:p>
            <a:pPr lvl="0"/>
            <a:r>
              <a:rPr lang="en-US" sz="2600" dirty="0" smtClean="0">
                <a:latin typeface="Arial" panose="020B0604020202020204" pitchFamily="34" charset="0"/>
                <a:cs typeface="Arial" panose="020B0604020202020204" pitchFamily="34" charset="0"/>
              </a:rPr>
              <a:t>Public Switched Network</a:t>
            </a:r>
            <a:endParaRPr lang="en-IN" sz="2600" dirty="0" smtClean="0">
              <a:latin typeface="Arial" panose="020B0604020202020204" pitchFamily="34" charset="0"/>
              <a:cs typeface="Arial" panose="020B0604020202020204" pitchFamily="34" charset="0"/>
            </a:endParaRPr>
          </a:p>
          <a:p>
            <a:pPr lvl="0"/>
            <a:r>
              <a:rPr lang="en-US" sz="2600" dirty="0" smtClean="0">
                <a:latin typeface="Arial" panose="020B0604020202020204" pitchFamily="34" charset="0"/>
                <a:cs typeface="Arial" panose="020B0604020202020204" pitchFamily="34" charset="0"/>
              </a:rPr>
              <a:t>Wireless Network</a:t>
            </a:r>
            <a:endParaRPr lang="en-IN" sz="2600" dirty="0" smtClean="0">
              <a:latin typeface="Arial" panose="020B0604020202020204" pitchFamily="34" charset="0"/>
              <a:cs typeface="Arial" panose="020B0604020202020204" pitchFamily="34" charset="0"/>
            </a:endParaRPr>
          </a:p>
          <a:p>
            <a:pPr lvl="0"/>
            <a:r>
              <a:rPr lang="en-US" sz="2600" dirty="0" smtClean="0">
                <a:latin typeface="Arial" panose="020B0604020202020204" pitchFamily="34" charset="0"/>
                <a:cs typeface="Arial" panose="020B0604020202020204" pitchFamily="34" charset="0"/>
              </a:rPr>
              <a:t>Satellite Network</a:t>
            </a:r>
            <a:endParaRPr lang="en-IN" sz="26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sp>
        <p:nvSpPr>
          <p:cNvPr id="6" name="TextBox 5"/>
          <p:cNvSpPr txBox="1"/>
          <p:nvPr/>
        </p:nvSpPr>
        <p:spPr>
          <a:xfrm>
            <a:off x="304800" y="1033283"/>
            <a:ext cx="5648598" cy="492443"/>
          </a:xfrm>
          <a:prstGeom prst="rect">
            <a:avLst/>
          </a:prstGeom>
          <a:noFill/>
        </p:spPr>
        <p:txBody>
          <a:bodyPr wrap="none" rtlCol="0">
            <a:spAutoFit/>
          </a:bodyPr>
          <a:lstStyle/>
          <a:p>
            <a:r>
              <a:rPr lang="en-US" sz="2600" b="1" dirty="0">
                <a:latin typeface="Arial" panose="020B0604020202020204" pitchFamily="34" charset="0"/>
                <a:cs typeface="Arial" panose="020B0604020202020204" pitchFamily="34" charset="0"/>
              </a:rPr>
              <a:t>Types of communication networks</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42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topology</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pic>
        <p:nvPicPr>
          <p:cNvPr id="5" name="Content Placeholder 4" descr="topology"/>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4648200" cy="4800599"/>
          </a:xfrm>
          <a:prstGeom prst="rect">
            <a:avLst/>
          </a:prstGeom>
          <a:noFill/>
          <a:ln>
            <a:noFill/>
          </a:ln>
        </p:spPr>
      </p:pic>
    </p:spTree>
    <p:extLst>
      <p:ext uri="{BB962C8B-B14F-4D97-AF65-F5344CB8AC3E}">
        <p14:creationId xmlns:p14="http://schemas.microsoft.com/office/powerpoint/2010/main" val="293685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protocols</a:t>
            </a:r>
            <a:endParaRPr lang="en-US" dirty="0"/>
          </a:p>
        </p:txBody>
      </p:sp>
      <p:sp>
        <p:nvSpPr>
          <p:cNvPr id="3" name="Content Placeholder 2"/>
          <p:cNvSpPr>
            <a:spLocks noGrp="1"/>
          </p:cNvSpPr>
          <p:nvPr>
            <p:ph idx="1"/>
          </p:nvPr>
        </p:nvSpPr>
        <p:spPr/>
        <p:txBody>
          <a:bodyPr/>
          <a:lstStyle/>
          <a:p>
            <a:pPr marL="0" indent="0" algn="just">
              <a:buNone/>
            </a:pPr>
            <a:r>
              <a:rPr lang="en-IN" sz="3200" dirty="0">
                <a:latin typeface="Arial" panose="020B0604020202020204" pitchFamily="34" charset="0"/>
                <a:cs typeface="Arial" panose="020B0604020202020204" pitchFamily="34" charset="0"/>
              </a:rPr>
              <a:t>Network protocols </a:t>
            </a:r>
            <a:r>
              <a:rPr lang="en-IN" sz="3200" dirty="0" smtClean="0">
                <a:latin typeface="Arial" panose="020B0604020202020204" pitchFamily="34" charset="0"/>
                <a:cs typeface="Arial" panose="020B0604020202020204" pitchFamily="34" charset="0"/>
              </a:rPr>
              <a:t>define rules </a:t>
            </a:r>
            <a:r>
              <a:rPr lang="en-IN" sz="3200" dirty="0">
                <a:latin typeface="Arial" panose="020B0604020202020204" pitchFamily="34" charset="0"/>
                <a:cs typeface="Arial" panose="020B0604020202020204" pitchFamily="34" charset="0"/>
              </a:rPr>
              <a:t>and conventions for communication between network </a:t>
            </a:r>
            <a:r>
              <a:rPr lang="en-IN" sz="3200" dirty="0" smtClean="0">
                <a:latin typeface="Arial" panose="020B0604020202020204" pitchFamily="34" charset="0"/>
                <a:cs typeface="Arial" panose="020B0604020202020204" pitchFamily="34" charset="0"/>
              </a:rPr>
              <a:t>devices      </a:t>
            </a:r>
          </a:p>
          <a:p>
            <a:pPr marL="0" indent="0">
              <a:buNone/>
            </a:pPr>
            <a:endParaRPr lang="en-IN" dirty="0"/>
          </a:p>
          <a:p>
            <a:pPr marL="0" indent="0">
              <a:buNone/>
            </a:pPr>
            <a:endParaRPr lang="en-IN" dirty="0" smtClean="0"/>
          </a:p>
        </p:txBody>
      </p:sp>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spTree>
    <p:extLst>
      <p:ext uri="{BB962C8B-B14F-4D97-AF65-F5344CB8AC3E}">
        <p14:creationId xmlns:p14="http://schemas.microsoft.com/office/powerpoint/2010/main" val="3146839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layered approach</a:t>
            </a:r>
            <a:endParaRPr lang="en-IN" dirty="0"/>
          </a:p>
        </p:txBody>
      </p:sp>
      <p:sp>
        <p:nvSpPr>
          <p:cNvPr id="3" name="Content Placeholder 2"/>
          <p:cNvSpPr>
            <a:spLocks noGrp="1"/>
          </p:cNvSpPr>
          <p:nvPr>
            <p:ph idx="1"/>
          </p:nvPr>
        </p:nvSpPr>
        <p:spPr>
          <a:xfrm>
            <a:off x="381000" y="990600"/>
            <a:ext cx="8229600" cy="4525963"/>
          </a:xfrm>
        </p:spPr>
        <p:txBody>
          <a:bodyPr>
            <a:noAutofit/>
          </a:bodyPr>
          <a:lstStyle/>
          <a:p>
            <a:pPr lvl="0" algn="just"/>
            <a:r>
              <a:rPr lang="en-IN" sz="2600" dirty="0">
                <a:latin typeface="Arial" panose="020B0604020202020204" pitchFamily="34" charset="0"/>
                <a:cs typeface="Arial" panose="020B0604020202020204" pitchFamily="34" charset="0"/>
              </a:rPr>
              <a:t>Every layer will perform well-defined, specific </a:t>
            </a:r>
            <a:r>
              <a:rPr lang="en-IN" sz="2600" dirty="0" smtClean="0">
                <a:latin typeface="Arial" panose="020B0604020202020204" pitchFamily="34" charset="0"/>
                <a:cs typeface="Arial" panose="020B0604020202020204" pitchFamily="34" charset="0"/>
              </a:rPr>
              <a:t>functions</a:t>
            </a:r>
          </a:p>
          <a:p>
            <a:pPr lvl="0" algn="just"/>
            <a:endParaRPr lang="en-IN" sz="2600" dirty="0">
              <a:latin typeface="Arial" panose="020B0604020202020204" pitchFamily="34" charset="0"/>
              <a:cs typeface="Arial" panose="020B0604020202020204" pitchFamily="34" charset="0"/>
            </a:endParaRPr>
          </a:p>
          <a:p>
            <a:pPr lvl="0" algn="just"/>
            <a:r>
              <a:rPr lang="en-IN" sz="2600" dirty="0">
                <a:latin typeface="Arial" panose="020B0604020202020204" pitchFamily="34" charset="0"/>
                <a:cs typeface="Arial" panose="020B0604020202020204" pitchFamily="34" charset="0"/>
              </a:rPr>
              <a:t>M</a:t>
            </a:r>
            <a:r>
              <a:rPr lang="en-IN" sz="2600" dirty="0" smtClean="0">
                <a:latin typeface="Arial" panose="020B0604020202020204" pitchFamily="34" charset="0"/>
                <a:cs typeface="Arial" panose="020B0604020202020204" pitchFamily="34" charset="0"/>
              </a:rPr>
              <a:t>odifications </a:t>
            </a:r>
            <a:r>
              <a:rPr lang="en-IN" sz="2600" dirty="0">
                <a:latin typeface="Arial" panose="020B0604020202020204" pitchFamily="34" charset="0"/>
                <a:cs typeface="Arial" panose="020B0604020202020204" pitchFamily="34" charset="0"/>
              </a:rPr>
              <a:t>in one layer's functionality or </a:t>
            </a:r>
            <a:r>
              <a:rPr lang="en-IN" sz="2600" dirty="0" smtClean="0">
                <a:latin typeface="Arial" panose="020B0604020202020204" pitchFamily="34" charset="0"/>
                <a:cs typeface="Arial" panose="020B0604020202020204" pitchFamily="34" charset="0"/>
              </a:rPr>
              <a:t>implementation does not affect  </a:t>
            </a:r>
            <a:r>
              <a:rPr lang="en-IN" sz="2600" dirty="0">
                <a:latin typeface="Arial" panose="020B0604020202020204" pitchFamily="34" charset="0"/>
                <a:cs typeface="Arial" panose="020B0604020202020204" pitchFamily="34" charset="0"/>
              </a:rPr>
              <a:t>the other </a:t>
            </a:r>
            <a:r>
              <a:rPr lang="en-IN" sz="2600" dirty="0" smtClean="0">
                <a:latin typeface="Arial" panose="020B0604020202020204" pitchFamily="34" charset="0"/>
                <a:cs typeface="Arial" panose="020B0604020202020204" pitchFamily="34" charset="0"/>
              </a:rPr>
              <a:t>layer</a:t>
            </a:r>
          </a:p>
          <a:p>
            <a:pPr lvl="0" algn="just"/>
            <a:endParaRPr lang="en-IN" sz="2600" dirty="0" smtClean="0">
              <a:latin typeface="Arial" panose="020B0604020202020204" pitchFamily="34" charset="0"/>
              <a:cs typeface="Arial" panose="020B0604020202020204" pitchFamily="34" charset="0"/>
            </a:endParaRPr>
          </a:p>
          <a:p>
            <a:pPr lvl="0" algn="just"/>
            <a:r>
              <a:rPr lang="en-IN" sz="2600" dirty="0">
                <a:latin typeface="Arial" panose="020B0604020202020204" pitchFamily="34" charset="0"/>
                <a:cs typeface="Arial" panose="020B0604020202020204" pitchFamily="34" charset="0"/>
              </a:rPr>
              <a:t>A</a:t>
            </a:r>
            <a:r>
              <a:rPr lang="en-IN" sz="2600" dirty="0" smtClean="0">
                <a:latin typeface="Arial" panose="020B0604020202020204" pitchFamily="34" charset="0"/>
                <a:cs typeface="Arial" panose="020B0604020202020204" pitchFamily="34" charset="0"/>
              </a:rPr>
              <a:t> </a:t>
            </a:r>
            <a:r>
              <a:rPr lang="en-IN" sz="2600" dirty="0">
                <a:latin typeface="Arial" panose="020B0604020202020204" pitchFamily="34" charset="0"/>
                <a:cs typeface="Arial" panose="020B0604020202020204" pitchFamily="34" charset="0"/>
              </a:rPr>
              <a:t>layer can be divided into </a:t>
            </a:r>
            <a:r>
              <a:rPr lang="en-IN" sz="2600" dirty="0" smtClean="0">
                <a:latin typeface="Arial" panose="020B0604020202020204" pitchFamily="34" charset="0"/>
                <a:cs typeface="Arial" panose="020B0604020202020204" pitchFamily="34" charset="0"/>
              </a:rPr>
              <a:t>sub-layers</a:t>
            </a:r>
          </a:p>
          <a:p>
            <a:pPr lvl="0" algn="just"/>
            <a:endParaRPr lang="en-IN" sz="2600" dirty="0">
              <a:latin typeface="Arial" panose="020B0604020202020204" pitchFamily="34" charset="0"/>
              <a:cs typeface="Arial" panose="020B0604020202020204" pitchFamily="34" charset="0"/>
            </a:endParaRPr>
          </a:p>
          <a:p>
            <a:pPr lvl="0" algn="just"/>
            <a:r>
              <a:rPr lang="en-IN" sz="2600" dirty="0" smtClean="0">
                <a:latin typeface="Arial" panose="020B0604020202020204" pitchFamily="34" charset="0"/>
                <a:cs typeface="Arial" panose="020B0604020202020204" pitchFamily="34" charset="0"/>
              </a:rPr>
              <a:t>A </a:t>
            </a:r>
            <a:r>
              <a:rPr lang="en-IN" sz="2600" dirty="0">
                <a:latin typeface="Arial" panose="020B0604020202020204" pitchFamily="34" charset="0"/>
                <a:cs typeface="Arial" panose="020B0604020202020204" pitchFamily="34" charset="0"/>
              </a:rPr>
              <a:t>layer can be eliminated or </a:t>
            </a:r>
            <a:r>
              <a:rPr lang="en-IN" sz="2600" dirty="0" smtClean="0">
                <a:latin typeface="Arial" panose="020B0604020202020204" pitchFamily="34" charset="0"/>
                <a:cs typeface="Arial" panose="020B0604020202020204" pitchFamily="34" charset="0"/>
              </a:rPr>
              <a:t>by-passed</a:t>
            </a:r>
          </a:p>
          <a:p>
            <a:pPr marL="0" lvl="0" indent="0" algn="just">
              <a:buNone/>
            </a:pPr>
            <a:r>
              <a:rPr lang="en-IN" sz="2600" dirty="0" smtClean="0">
                <a:latin typeface="Arial" panose="020B0604020202020204" pitchFamily="34" charset="0"/>
                <a:cs typeface="Arial" panose="020B0604020202020204" pitchFamily="34" charset="0"/>
              </a:rPr>
              <a:t> </a:t>
            </a:r>
            <a:endParaRPr lang="en-IN" sz="2600" dirty="0">
              <a:latin typeface="Arial" panose="020B0604020202020204" pitchFamily="34" charset="0"/>
              <a:cs typeface="Arial" panose="020B0604020202020204" pitchFamily="34" charset="0"/>
            </a:endParaRPr>
          </a:p>
          <a:p>
            <a:pPr lvl="0" algn="just"/>
            <a:r>
              <a:rPr lang="en-IN" sz="2600" dirty="0" smtClean="0">
                <a:latin typeface="Arial" panose="020B0604020202020204" pitchFamily="34" charset="0"/>
                <a:cs typeface="Arial" panose="020B0604020202020204" pitchFamily="34" charset="0"/>
              </a:rPr>
              <a:t>This </a:t>
            </a:r>
            <a:r>
              <a:rPr lang="en-IN" sz="2600" dirty="0">
                <a:latin typeface="Arial" panose="020B0604020202020204" pitchFamily="34" charset="0"/>
                <a:cs typeface="Arial" panose="020B0604020202020204" pitchFamily="34" charset="0"/>
              </a:rPr>
              <a:t>multi-vendor approach </a:t>
            </a:r>
            <a:r>
              <a:rPr lang="en-IN" sz="2600" dirty="0" smtClean="0">
                <a:latin typeface="Arial" panose="020B0604020202020204" pitchFamily="34" charset="0"/>
                <a:cs typeface="Arial" panose="020B0604020202020204" pitchFamily="34" charset="0"/>
              </a:rPr>
              <a:t>benefits the end user</a:t>
            </a:r>
            <a:endParaRPr lang="en-IN" sz="2600" dirty="0">
              <a:latin typeface="Arial" panose="020B0604020202020204" pitchFamily="34" charset="0"/>
              <a:cs typeface="Arial" panose="020B0604020202020204" pitchFamily="34" charset="0"/>
            </a:endParaRPr>
          </a:p>
          <a:p>
            <a:endParaRPr lang="en-IN" sz="2000" dirty="0"/>
          </a:p>
        </p:txBody>
      </p:sp>
      <p:sp>
        <p:nvSpPr>
          <p:cNvPr id="4" name="Slide Number Placeholder 3"/>
          <p:cNvSpPr>
            <a:spLocks noGrp="1"/>
          </p:cNvSpPr>
          <p:nvPr>
            <p:ph type="sldNum" sz="quarter" idx="12"/>
          </p:nvPr>
        </p:nvSpPr>
        <p:spPr/>
        <p:txBody>
          <a:bodyPr/>
          <a:lstStyle/>
          <a:p>
            <a:fld id="{7DB72B6B-351E-47F5-8A9F-408C781D2328}" type="slidenum">
              <a:rPr lang="en-US" smtClean="0"/>
              <a:t>9</a:t>
            </a:fld>
            <a:endParaRPr lang="en-US" dirty="0"/>
          </a:p>
        </p:txBody>
      </p:sp>
    </p:spTree>
    <p:extLst>
      <p:ext uri="{BB962C8B-B14F-4D97-AF65-F5344CB8AC3E}">
        <p14:creationId xmlns:p14="http://schemas.microsoft.com/office/powerpoint/2010/main" val="193498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D027D156-A09F-429F-B4BC-F408DFB73A22}"/>
</file>

<file path=customXml/itemProps2.xml><?xml version="1.0" encoding="utf-8"?>
<ds:datastoreItem xmlns:ds="http://schemas.openxmlformats.org/officeDocument/2006/customXml" ds:itemID="{63457828-4282-4B82-AA72-B4DEA3902E46}"/>
</file>

<file path=customXml/itemProps3.xml><?xml version="1.0" encoding="utf-8"?>
<ds:datastoreItem xmlns:ds="http://schemas.openxmlformats.org/officeDocument/2006/customXml" ds:itemID="{0A7235BC-4B64-4B08-9895-573940E032D8}"/>
</file>

<file path=docProps/app.xml><?xml version="1.0" encoding="utf-8"?>
<Properties xmlns="http://schemas.openxmlformats.org/officeDocument/2006/extended-properties" xmlns:vt="http://schemas.openxmlformats.org/officeDocument/2006/docPropsVTypes">
  <TotalTime>548</TotalTime>
  <Words>1921</Words>
  <Application>Microsoft Office PowerPoint</Application>
  <PresentationFormat>On-screen Show (4:3)</PresentationFormat>
  <Paragraphs>155</Paragraphs>
  <Slides>13</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Microsoft Word Picture</vt:lpstr>
      <vt:lpstr> Part - III  Principles of Electronic Communication </vt:lpstr>
      <vt:lpstr>   Module I  Introduction to Communication Networks   </vt:lpstr>
      <vt:lpstr>Communication Networks</vt:lpstr>
      <vt:lpstr> Communication Networks </vt:lpstr>
      <vt:lpstr>Network switching</vt:lpstr>
      <vt:lpstr> Communication Networks </vt:lpstr>
      <vt:lpstr>Network topology</vt:lpstr>
      <vt:lpstr>Network protocols</vt:lpstr>
      <vt:lpstr>Need for layered approach</vt:lpstr>
      <vt:lpstr>Seven-layer architecture of ISO OSI</vt:lpstr>
      <vt:lpstr> Summary  </vt:lpstr>
      <vt:lpstr> Self Test </vt:lpstr>
      <vt:lpstr> Exercises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74</cp:revision>
  <dcterms:created xsi:type="dcterms:W3CDTF">2014-05-17T08:44:36Z</dcterms:created>
  <dcterms:modified xsi:type="dcterms:W3CDTF">2014-07-31T11:06:05Z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