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7.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8" r:id="rId2"/>
    <p:sldId id="281" r:id="rId3"/>
    <p:sldId id="267" r:id="rId4"/>
    <p:sldId id="269" r:id="rId5"/>
    <p:sldId id="272" r:id="rId6"/>
    <p:sldId id="278" r:id="rId7"/>
    <p:sldId id="287" r:id="rId8"/>
    <p:sldId id="274" r:id="rId9"/>
    <p:sldId id="275" r:id="rId10"/>
    <p:sldId id="276" r:id="rId11"/>
    <p:sldId id="277" r:id="rId12"/>
    <p:sldId id="284" r:id="rId13"/>
    <p:sldId id="294" r:id="rId14"/>
    <p:sldId id="29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000"/>
    <a:srgbClr val="CD641E"/>
    <a:srgbClr val="CD6400"/>
    <a:srgbClr val="003399"/>
    <a:srgbClr val="F6A91E"/>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139" autoAdjust="0"/>
  </p:normalViewPr>
  <p:slideViewPr>
    <p:cSldViewPr>
      <p:cViewPr>
        <p:scale>
          <a:sx n="76" d="100"/>
          <a:sy n="76" d="100"/>
        </p:scale>
        <p:origin x="-112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55C4C4-2B61-4277-BFC1-DBAE05718595}" type="datetimeFigureOut">
              <a:rPr lang="en-US" smtClean="0"/>
              <a:t>7/31/2014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A75D01-23B7-41E6-A0E8-AA1EABC519ED}" type="slidenum">
              <a:rPr lang="en-US" smtClean="0"/>
              <a:t>‹#›</a:t>
            </a:fld>
            <a:endParaRPr lang="en-US"/>
          </a:p>
        </p:txBody>
      </p:sp>
    </p:spTree>
    <p:extLst>
      <p:ext uri="{BB962C8B-B14F-4D97-AF65-F5344CB8AC3E}">
        <p14:creationId xmlns:p14="http://schemas.microsoft.com/office/powerpoint/2010/main" val="121972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8A75D01-23B7-41E6-A0E8-AA1EABC519ED}" type="slidenum">
              <a:rPr lang="en-US" smtClean="0"/>
              <a:t>3</a:t>
            </a:fld>
            <a:endParaRPr lang="en-US"/>
          </a:p>
        </p:txBody>
      </p:sp>
    </p:spTree>
    <p:extLst>
      <p:ext uri="{BB962C8B-B14F-4D97-AF65-F5344CB8AC3E}">
        <p14:creationId xmlns:p14="http://schemas.microsoft.com/office/powerpoint/2010/main" val="2549069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8A75D01-23B7-41E6-A0E8-AA1EABC519ED}" type="slidenum">
              <a:rPr lang="en-US" smtClean="0"/>
              <a:t>4</a:t>
            </a:fld>
            <a:endParaRPr lang="en-US"/>
          </a:p>
        </p:txBody>
      </p:sp>
    </p:spTree>
    <p:extLst>
      <p:ext uri="{BB962C8B-B14F-4D97-AF65-F5344CB8AC3E}">
        <p14:creationId xmlns:p14="http://schemas.microsoft.com/office/powerpoint/2010/main" val="1338137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8A75D01-23B7-41E6-A0E8-AA1EABC519ED}" type="slidenum">
              <a:rPr lang="en-US" smtClean="0"/>
              <a:t>5</a:t>
            </a:fld>
            <a:endParaRPr lang="en-US"/>
          </a:p>
        </p:txBody>
      </p:sp>
    </p:spTree>
    <p:extLst>
      <p:ext uri="{BB962C8B-B14F-4D97-AF65-F5344CB8AC3E}">
        <p14:creationId xmlns:p14="http://schemas.microsoft.com/office/powerpoint/2010/main" val="2061531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three basic multiple access methods in cellular systems are </a:t>
            </a:r>
          </a:p>
          <a:p>
            <a:r>
              <a:rPr lang="en-US" baseline="0" dirty="0" smtClean="0"/>
              <a:t>  Frequency division multiple access(FDMA)</a:t>
            </a:r>
          </a:p>
          <a:p>
            <a:r>
              <a:rPr lang="en-US" baseline="0" dirty="0" smtClean="0"/>
              <a:t>  Time division multiple access(TDMA)</a:t>
            </a:r>
          </a:p>
          <a:p>
            <a:r>
              <a:rPr lang="en-US" baseline="0" dirty="0" smtClean="0"/>
              <a:t>   Code division multiple access(CDMA)</a:t>
            </a:r>
          </a:p>
          <a:p>
            <a:endParaRPr lang="en-US" baseline="0" dirty="0" smtClean="0"/>
          </a:p>
          <a:p>
            <a:r>
              <a:rPr lang="en-US" baseline="0" dirty="0" smtClean="0"/>
              <a:t>In case of FDMA, users share the available spectrum in the frequency domain, and a user is allocated a part of the frequency band called the traffic channel.</a:t>
            </a:r>
          </a:p>
          <a:p>
            <a:r>
              <a:rPr lang="en-US" baseline="0" dirty="0" smtClean="0"/>
              <a:t>In TDMA techniques that are utilized in many digital cellular systems, the available spectrum is partitioned into narrow frequency bands ,which in turn are divided into  a number of time slots. An individual user is assigned a time slot that permits access to the frequency channel for the duration of the time slot.</a:t>
            </a:r>
          </a:p>
          <a:p>
            <a:r>
              <a:rPr lang="en-US" baseline="0" dirty="0" smtClean="0"/>
              <a:t>The CDMA systems utilizes the spread spectrum technique, whereby a spreading code(Pseudo –random noise code or PN code) is used to allow multiple users to share a block of frequency spectrum.</a:t>
            </a: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6</a:t>
            </a:fld>
            <a:endParaRPr lang="en-US"/>
          </a:p>
        </p:txBody>
      </p:sp>
    </p:spTree>
    <p:extLst>
      <p:ext uri="{BB962C8B-B14F-4D97-AF65-F5344CB8AC3E}">
        <p14:creationId xmlns:p14="http://schemas.microsoft.com/office/powerpoint/2010/main" val="2907824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8A75D01-23B7-41E6-A0E8-AA1EABC519ED}" type="slidenum">
              <a:rPr lang="en-US" smtClean="0"/>
              <a:t>8</a:t>
            </a:fld>
            <a:endParaRPr lang="en-US"/>
          </a:p>
        </p:txBody>
      </p:sp>
    </p:spTree>
    <p:extLst>
      <p:ext uri="{BB962C8B-B14F-4D97-AF65-F5344CB8AC3E}">
        <p14:creationId xmlns:p14="http://schemas.microsoft.com/office/powerpoint/2010/main" val="554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8A75D01-23B7-41E6-A0E8-AA1EABC519ED}" type="slidenum">
              <a:rPr lang="en-US" smtClean="0"/>
              <a:t>9</a:t>
            </a:fld>
            <a:endParaRPr lang="en-US"/>
          </a:p>
        </p:txBody>
      </p:sp>
    </p:spTree>
    <p:extLst>
      <p:ext uri="{BB962C8B-B14F-4D97-AF65-F5344CB8AC3E}">
        <p14:creationId xmlns:p14="http://schemas.microsoft.com/office/powerpoint/2010/main" val="354949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Mobile Station (MS) :</a:t>
            </a:r>
            <a:r>
              <a:rPr lang="en-US" sz="1200" kern="1200" dirty="0" smtClean="0">
                <a:solidFill>
                  <a:schemeClr val="tx1"/>
                </a:solidFill>
                <a:effectLst/>
                <a:latin typeface="+mn-lt"/>
                <a:ea typeface="+mn-ea"/>
                <a:cs typeface="+mn-cs"/>
              </a:rPr>
              <a:t>       </a:t>
            </a:r>
            <a:r>
              <a:rPr lang="en-IN" sz="1200" kern="1200" dirty="0" smtClean="0">
                <a:solidFill>
                  <a:schemeClr val="tx1"/>
                </a:solidFill>
                <a:effectLst/>
                <a:latin typeface="+mn-lt"/>
                <a:ea typeface="+mn-ea"/>
                <a:cs typeface="+mn-cs"/>
              </a:rPr>
              <a:t>The Mobile Station is made up of two entities:</a:t>
            </a:r>
          </a:p>
          <a:p>
            <a:pPr lvl="2"/>
            <a:r>
              <a:rPr lang="en-IN" sz="1200" kern="1200" dirty="0" smtClean="0">
                <a:solidFill>
                  <a:schemeClr val="tx1"/>
                </a:solidFill>
                <a:effectLst/>
                <a:latin typeface="+mn-lt"/>
                <a:ea typeface="+mn-ea"/>
                <a:cs typeface="+mn-cs"/>
              </a:rPr>
              <a:t>Mobile Equipment (ME) : </a:t>
            </a:r>
          </a:p>
          <a:p>
            <a:pPr lvl="3"/>
            <a:r>
              <a:rPr lang="en-IN" sz="1200" kern="1200" dirty="0" smtClean="0">
                <a:solidFill>
                  <a:schemeClr val="tx1"/>
                </a:solidFill>
                <a:effectLst/>
                <a:latin typeface="+mn-lt"/>
                <a:ea typeface="+mn-ea"/>
                <a:cs typeface="+mn-cs"/>
              </a:rPr>
              <a:t>The Mobile Equipment is the hardware used by the subscriber to access the                      </a:t>
            </a:r>
          </a:p>
          <a:p>
            <a:r>
              <a:rPr lang="en-IN" sz="1200" kern="1200" dirty="0" smtClean="0">
                <a:solidFill>
                  <a:schemeClr val="tx1"/>
                </a:solidFill>
                <a:effectLst/>
                <a:latin typeface="+mn-lt"/>
                <a:ea typeface="+mn-ea"/>
                <a:cs typeface="+mn-cs"/>
              </a:rPr>
              <a:t>              network .</a:t>
            </a:r>
          </a:p>
          <a:p>
            <a:pPr lvl="0"/>
            <a:r>
              <a:rPr lang="en-IN" sz="1200" kern="1200" dirty="0" smtClean="0">
                <a:solidFill>
                  <a:schemeClr val="tx1"/>
                </a:solidFill>
                <a:effectLst/>
                <a:latin typeface="+mn-lt"/>
                <a:ea typeface="+mn-ea"/>
                <a:cs typeface="+mn-cs"/>
              </a:rPr>
              <a:t>Uniquely identified by an IMEI (International Mobile Equipment Identity)</a:t>
            </a:r>
          </a:p>
          <a:p>
            <a:r>
              <a:rPr lang="en-IN" sz="1200" kern="1200" dirty="0" smtClean="0">
                <a:solidFill>
                  <a:schemeClr val="tx1"/>
                </a:solidFill>
                <a:effectLst/>
                <a:latin typeface="+mn-lt"/>
                <a:ea typeface="+mn-ea"/>
                <a:cs typeface="+mn-cs"/>
              </a:rPr>
              <a:t>2. Subscriber Identity Module (SIM) : </a:t>
            </a:r>
          </a:p>
          <a:p>
            <a:pPr lvl="0"/>
            <a:r>
              <a:rPr lang="en-IN" sz="1200" kern="1200" dirty="0" smtClean="0">
                <a:solidFill>
                  <a:schemeClr val="tx1"/>
                </a:solidFill>
                <a:effectLst/>
                <a:latin typeface="+mn-lt"/>
                <a:ea typeface="+mn-ea"/>
                <a:cs typeface="+mn-cs"/>
              </a:rPr>
              <a:t>Smart card containing the International Mobile Subscriber Identity (IMSI)</a:t>
            </a:r>
          </a:p>
          <a:p>
            <a:pPr lvl="0"/>
            <a:r>
              <a:rPr lang="en-IN" sz="1200" kern="1200" dirty="0" smtClean="0">
                <a:solidFill>
                  <a:schemeClr val="tx1"/>
                </a:solidFill>
                <a:effectLst/>
                <a:latin typeface="+mn-lt"/>
                <a:ea typeface="+mn-ea"/>
                <a:cs typeface="+mn-cs"/>
              </a:rPr>
              <a:t>Allows user to send and receive calls and receive other subscribed services</a:t>
            </a:r>
          </a:p>
          <a:p>
            <a:pPr lvl="1"/>
            <a:r>
              <a:rPr lang="en-IN" sz="1200" kern="1200" dirty="0" smtClean="0">
                <a:solidFill>
                  <a:schemeClr val="tx1"/>
                </a:solidFill>
                <a:effectLst/>
                <a:latin typeface="+mn-lt"/>
                <a:ea typeface="+mn-ea"/>
                <a:cs typeface="+mn-cs"/>
              </a:rPr>
              <a:t>          Protected by a password or PIN</a:t>
            </a:r>
          </a:p>
          <a:p>
            <a:r>
              <a:rPr lang="en-US" sz="1200" b="1" kern="1200" dirty="0" smtClean="0">
                <a:solidFill>
                  <a:schemeClr val="tx1"/>
                </a:solidFill>
                <a:effectLst/>
                <a:latin typeface="+mn-lt"/>
                <a:ea typeface="+mn-ea"/>
                <a:cs typeface="+mn-cs"/>
              </a:rPr>
              <a:t>Base Station Subsystem:</a:t>
            </a:r>
            <a:endParaRPr lang="en-IN"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Base Station Subsystem is composed of two parts :</a:t>
            </a:r>
            <a:endParaRPr lang="en-IN"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Base Transceiver Station (BTS)</a:t>
            </a:r>
          </a:p>
          <a:p>
            <a:pPr lvl="0"/>
            <a:r>
              <a:rPr lang="en-IN" sz="1200" kern="1200" dirty="0" smtClean="0">
                <a:solidFill>
                  <a:schemeClr val="tx1"/>
                </a:solidFill>
                <a:effectLst/>
                <a:latin typeface="+mn-lt"/>
                <a:ea typeface="+mn-ea"/>
                <a:cs typeface="+mn-cs"/>
              </a:rPr>
              <a:t>Base Station Controller (BSC)</a:t>
            </a:r>
          </a:p>
          <a:p>
            <a:r>
              <a:rPr lang="en-US" sz="1200" b="1" kern="1200" dirty="0" smtClean="0">
                <a:solidFill>
                  <a:schemeClr val="tx1"/>
                </a:solidFill>
                <a:effectLst/>
                <a:latin typeface="+mn-lt"/>
                <a:ea typeface="+mn-ea"/>
                <a:cs typeface="+mn-cs"/>
              </a:rPr>
              <a:t>Base Transceiver Station (BTS):  </a:t>
            </a:r>
            <a:r>
              <a:rPr lang="en-US" sz="1200" kern="1200" dirty="0" smtClean="0">
                <a:solidFill>
                  <a:schemeClr val="tx1"/>
                </a:solidFill>
                <a:effectLst/>
                <a:latin typeface="+mn-lt"/>
                <a:ea typeface="+mn-ea"/>
                <a:cs typeface="+mn-cs"/>
              </a:rPr>
              <a:t>Houses the radio transceivers that define a cell and handles radio-link protocols with the Mobile Station</a:t>
            </a:r>
            <a:endParaRPr lang="en-IN"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Base Station Controller(BSC): </a:t>
            </a:r>
            <a:r>
              <a:rPr lang="en-US" sz="1200" kern="1200" dirty="0" smtClean="0">
                <a:solidFill>
                  <a:schemeClr val="tx1"/>
                </a:solidFill>
                <a:effectLst/>
                <a:latin typeface="+mn-lt"/>
                <a:ea typeface="+mn-ea"/>
                <a:cs typeface="+mn-cs"/>
              </a:rPr>
              <a:t>The tasks performed by BSC are</a:t>
            </a:r>
            <a:endParaRPr lang="en-IN"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Manages Resources for BTS</a:t>
            </a:r>
          </a:p>
          <a:p>
            <a:pPr lvl="0"/>
            <a:r>
              <a:rPr lang="en-IN" sz="1200" kern="1200" dirty="0" smtClean="0">
                <a:solidFill>
                  <a:schemeClr val="tx1"/>
                </a:solidFill>
                <a:effectLst/>
                <a:latin typeface="+mn-lt"/>
                <a:ea typeface="+mn-ea"/>
                <a:cs typeface="+mn-cs"/>
              </a:rPr>
              <a:t>Handles call set up</a:t>
            </a:r>
          </a:p>
          <a:p>
            <a:pPr lvl="0"/>
            <a:r>
              <a:rPr lang="en-IN" sz="1200" kern="1200" dirty="0" smtClean="0">
                <a:solidFill>
                  <a:schemeClr val="tx1"/>
                </a:solidFill>
                <a:effectLst/>
                <a:latin typeface="+mn-lt"/>
                <a:ea typeface="+mn-ea"/>
                <a:cs typeface="+mn-cs"/>
              </a:rPr>
              <a:t>Location update</a:t>
            </a:r>
          </a:p>
          <a:p>
            <a:pPr lvl="0"/>
            <a:r>
              <a:rPr lang="en-IN" sz="1200" kern="1200" dirty="0" smtClean="0">
                <a:solidFill>
                  <a:schemeClr val="tx1"/>
                </a:solidFill>
                <a:effectLst/>
                <a:latin typeface="+mn-lt"/>
                <a:ea typeface="+mn-ea"/>
                <a:cs typeface="+mn-cs"/>
              </a:rPr>
              <a:t>Handover for each MS</a:t>
            </a:r>
          </a:p>
          <a:p>
            <a:r>
              <a:rPr lang="en-US" sz="1200" b="1" kern="1200" dirty="0" smtClean="0">
                <a:solidFill>
                  <a:schemeClr val="tx1"/>
                </a:solidFill>
                <a:effectLst/>
                <a:latin typeface="+mn-lt"/>
                <a:ea typeface="+mn-ea"/>
                <a:cs typeface="+mn-cs"/>
              </a:rPr>
              <a:t>Network subsystem(NSS):</a:t>
            </a:r>
            <a:r>
              <a:rPr lang="en-US" sz="1200" kern="1200" dirty="0" smtClean="0">
                <a:solidFill>
                  <a:schemeClr val="tx1"/>
                </a:solidFill>
                <a:effectLst/>
                <a:latin typeface="+mn-lt"/>
                <a:ea typeface="+mn-ea"/>
                <a:cs typeface="+mn-cs"/>
              </a:rPr>
              <a:t> The NSS provides the link between the cellular network and the public switched telephone network (PSTN). The NSS controls handoffs between cells in different BSSs, authenticates users and validates their accounts, and includes functions for enabling worldwide roaming of mobile users.</a:t>
            </a:r>
            <a:endParaRPr lang="en-I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A75D01-23B7-41E6-A0E8-AA1EABC519ED}" type="slidenum">
              <a:rPr lang="en-US" smtClean="0"/>
              <a:t>10</a:t>
            </a:fld>
            <a:endParaRPr lang="en-US"/>
          </a:p>
        </p:txBody>
      </p:sp>
    </p:spTree>
    <p:extLst>
      <p:ext uri="{BB962C8B-B14F-4D97-AF65-F5344CB8AC3E}">
        <p14:creationId xmlns:p14="http://schemas.microsoft.com/office/powerpoint/2010/main" val="2442195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smtClean="0">
                <a:solidFill>
                  <a:schemeClr val="tx1"/>
                </a:solidFill>
                <a:effectLst/>
                <a:latin typeface="+mn-lt"/>
                <a:ea typeface="+mn-ea"/>
                <a:cs typeface="+mn-cs"/>
              </a:rPr>
              <a:t>Mobile Switching Center(MSC): </a:t>
            </a:r>
            <a:endParaRPr lang="en-IN" sz="1200" kern="1200" dirty="0" smtClean="0">
              <a:solidFill>
                <a:schemeClr val="tx1"/>
              </a:solidFill>
              <a:effectLst/>
              <a:latin typeface="+mn-lt"/>
              <a:ea typeface="+mn-ea"/>
              <a:cs typeface="+mn-cs"/>
            </a:endParaRPr>
          </a:p>
          <a:p>
            <a:pPr lvl="0"/>
            <a:r>
              <a:rPr lang="en-IN" sz="1200" kern="1200" dirty="0" smtClean="0">
                <a:solidFill>
                  <a:schemeClr val="tx1"/>
                </a:solidFill>
                <a:effectLst/>
                <a:latin typeface="+mn-lt"/>
                <a:ea typeface="+mn-ea"/>
                <a:cs typeface="+mn-cs"/>
              </a:rPr>
              <a:t>The central component of the Network   Subsystem</a:t>
            </a:r>
          </a:p>
          <a:p>
            <a:pPr lvl="0"/>
            <a:r>
              <a:rPr lang="en-IN" sz="1200" kern="1200" dirty="0" smtClean="0">
                <a:solidFill>
                  <a:schemeClr val="tx1"/>
                </a:solidFill>
                <a:effectLst/>
                <a:latin typeface="+mn-lt"/>
                <a:ea typeface="+mn-ea"/>
                <a:cs typeface="+mn-cs"/>
              </a:rPr>
              <a:t>Handles billing activities</a:t>
            </a:r>
          </a:p>
          <a:p>
            <a:pPr lvl="0"/>
            <a:r>
              <a:rPr lang="en-IN" sz="1200" kern="1200" dirty="0" smtClean="0">
                <a:solidFill>
                  <a:schemeClr val="tx1"/>
                </a:solidFill>
                <a:effectLst/>
                <a:latin typeface="+mn-lt"/>
                <a:ea typeface="+mn-ea"/>
                <a:cs typeface="+mn-cs"/>
              </a:rPr>
              <a:t>Handover management</a:t>
            </a:r>
          </a:p>
          <a:p>
            <a:pPr lvl="0"/>
            <a:r>
              <a:rPr lang="en-US" sz="1200" kern="1200" dirty="0" smtClean="0">
                <a:solidFill>
                  <a:schemeClr val="tx1"/>
                </a:solidFill>
                <a:effectLst/>
                <a:latin typeface="+mn-lt"/>
                <a:ea typeface="+mn-ea"/>
                <a:cs typeface="+mn-cs"/>
              </a:rPr>
              <a:t>Communication with HLR,VLR,MSC’S</a:t>
            </a:r>
            <a:endParaRPr lang="en-IN"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Controlling of </a:t>
            </a:r>
            <a:r>
              <a:rPr lang="en-US" sz="1200" kern="1200" smtClean="0">
                <a:solidFill>
                  <a:schemeClr val="tx1"/>
                </a:solidFill>
                <a:effectLst/>
                <a:latin typeface="+mn-lt"/>
                <a:ea typeface="+mn-ea"/>
                <a:cs typeface="+mn-cs"/>
              </a:rPr>
              <a:t>connected BSC’S</a:t>
            </a:r>
          </a:p>
          <a:p>
            <a:pPr lvl="0"/>
            <a:endParaRPr lang="en-US" sz="1200" b="1" i="1"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Home Location Registers (HLR): </a:t>
            </a:r>
            <a:r>
              <a:rPr lang="en-US" sz="1200" kern="1200" dirty="0" smtClean="0">
                <a:solidFill>
                  <a:schemeClr val="tx1"/>
                </a:solidFill>
                <a:effectLst/>
                <a:latin typeface="+mn-lt"/>
                <a:ea typeface="+mn-ea"/>
                <a:cs typeface="+mn-cs"/>
              </a:rPr>
              <a:t>The HLR stores information, both permanent and temporary, about each of the subscribers that “belongs” to it. It is the most important database</a:t>
            </a:r>
            <a:endParaRPr lang="en-IN" sz="12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Visitor Location Registers (VLR): </a:t>
            </a:r>
            <a:r>
              <a:rPr lang="en-US" sz="1200" kern="1200" dirty="0" smtClean="0">
                <a:solidFill>
                  <a:schemeClr val="tx1"/>
                </a:solidFill>
                <a:effectLst/>
                <a:latin typeface="+mn-lt"/>
                <a:ea typeface="+mn-ea"/>
                <a:cs typeface="+mn-cs"/>
              </a:rPr>
              <a:t>The VLR maintains information about subscribers that are currently physically in the region covered by the switching center. </a:t>
            </a:r>
            <a:endParaRPr lang="en-IN" sz="12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Authentication Center (</a:t>
            </a:r>
            <a:r>
              <a:rPr lang="en-US" sz="1200" b="1" i="1" kern="1200" dirty="0" err="1" smtClean="0">
                <a:solidFill>
                  <a:schemeClr val="tx1"/>
                </a:solidFill>
                <a:effectLst/>
                <a:latin typeface="+mn-lt"/>
                <a:ea typeface="+mn-ea"/>
                <a:cs typeface="+mn-cs"/>
              </a:rPr>
              <a:t>AuC</a:t>
            </a:r>
            <a:r>
              <a:rPr lang="en-US" sz="1200" b="1" i="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This database is used for authentication activities of the system; for example, it holds the authentication and encryption keys for all the subscribers in both the home and visitor location registers.</a:t>
            </a:r>
            <a:endParaRPr lang="en-IN" sz="1200" kern="1200" dirty="0" smtClean="0">
              <a:solidFill>
                <a:schemeClr val="tx1"/>
              </a:solidFill>
              <a:effectLst/>
              <a:latin typeface="+mn-lt"/>
              <a:ea typeface="+mn-ea"/>
              <a:cs typeface="+mn-cs"/>
            </a:endParaRPr>
          </a:p>
          <a:p>
            <a:r>
              <a:rPr lang="en-US" sz="1200" b="1" i="1" kern="1200" dirty="0" smtClean="0">
                <a:solidFill>
                  <a:schemeClr val="tx1"/>
                </a:solidFill>
                <a:effectLst/>
                <a:latin typeface="+mn-lt"/>
                <a:ea typeface="+mn-ea"/>
                <a:cs typeface="+mn-cs"/>
              </a:rPr>
              <a:t>Equipment Identity Register (EIR):</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EIR keeps track of the type of equipment that exits at the mobile station. It also plays a role in security e.g., blocking calls from stolen mobile stations and preventing use of the network by stations that have not been approved.</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68A75D01-23B7-41E6-A0E8-AA1EABC519ED}" type="slidenum">
              <a:rPr lang="en-US" smtClean="0"/>
              <a:t>11</a:t>
            </a:fld>
            <a:endParaRPr lang="en-US"/>
          </a:p>
        </p:txBody>
      </p:sp>
    </p:spTree>
    <p:extLst>
      <p:ext uri="{BB962C8B-B14F-4D97-AF65-F5344CB8AC3E}">
        <p14:creationId xmlns:p14="http://schemas.microsoft.com/office/powerpoint/2010/main" val="269857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CC261D-BA7D-4748-B938-47D53AAE1B38}"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84184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E6B143-124E-4584-90B0-BA5EAAC86935}"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67694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47A549-576F-4317-B1CF-7E1C293D5454}"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34078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ext Box 10"/>
          <p:cNvSpPr txBox="1">
            <a:spLocks noChangeArrowheads="1"/>
          </p:cNvSpPr>
          <p:nvPr userDrawn="1"/>
        </p:nvSpPr>
        <p:spPr bwMode="auto">
          <a:xfrm>
            <a:off x="0" y="6583363"/>
            <a:ext cx="9144000" cy="274637"/>
          </a:xfrm>
          <a:prstGeom prst="rect">
            <a:avLst/>
          </a:prstGeom>
          <a:solidFill>
            <a:srgbClr val="A85000">
              <a:alpha val="85097"/>
            </a:srgbClr>
          </a:solid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dirty="0" smtClean="0"/>
          </a:p>
        </p:txBody>
      </p:sp>
      <p:sp>
        <p:nvSpPr>
          <p:cNvPr id="2" name="Title 1"/>
          <p:cNvSpPr>
            <a:spLocks noGrp="1"/>
          </p:cNvSpPr>
          <p:nvPr>
            <p:ph type="title"/>
          </p:nvPr>
        </p:nvSpPr>
        <p:spPr>
          <a:xfrm>
            <a:off x="469900" y="-76200"/>
            <a:ext cx="8229600" cy="827087"/>
          </a:xfrm>
        </p:spPr>
        <p:txBody>
          <a:bodyPr>
            <a:normAutofit/>
          </a:bodyPr>
          <a:lstStyle>
            <a:lvl1pPr>
              <a:defRPr sz="3200" b="1" i="1">
                <a:solidFill>
                  <a:srgbClr val="A85000"/>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
              <a:defRPr sz="2800">
                <a:solidFill>
                  <a:schemeClr val="tx1"/>
                </a:solidFill>
              </a:defRPr>
            </a:lvl1pPr>
            <a:lvl2pPr marL="742950" indent="-285750">
              <a:buFont typeface="Arial" panose="020B0604020202020204" pitchFamily="34" charset="0"/>
              <a:buChar char="•"/>
              <a:defRPr sz="2600">
                <a:solidFill>
                  <a:srgbClr val="003399"/>
                </a:solidFill>
              </a:defRPr>
            </a:lvl2pPr>
            <a:lvl3pPr marL="1143000" indent="-228600">
              <a:buFont typeface="Wingdings" panose="05000000000000000000" pitchFamily="2" charset="2"/>
              <a:buChar char="Ø"/>
              <a:defRPr>
                <a:solidFill>
                  <a:schemeClr val="tx1">
                    <a:lumMod val="75000"/>
                    <a:lumOff val="25000"/>
                  </a:schemeClr>
                </a:solidFill>
              </a:defRPr>
            </a:lvl3pPr>
            <a:lvl4pPr>
              <a:defRPr sz="2200">
                <a:solidFill>
                  <a:srgbClr val="A85000"/>
                </a:solidFill>
              </a:defRPr>
            </a:lvl4pPr>
            <a:lvl5pPr>
              <a:defRPr sz="2000">
                <a:solidFill>
                  <a:schemeClr val="tx1">
                    <a:lumMod val="85000"/>
                    <a:lumOff val="1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6D6F894-6EE5-4A1E-AC8D-1B3D14CB591E}"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934200" y="6553200"/>
            <a:ext cx="2133600" cy="365125"/>
          </a:xfrm>
        </p:spPr>
        <p:txBody>
          <a:bodyPr/>
          <a:lstStyle/>
          <a:p>
            <a:fld id="{7DB72B6B-351E-47F5-8A9F-408C781D2328}" type="slidenum">
              <a:rPr lang="en-US" smtClean="0"/>
              <a:t>‹#›</a:t>
            </a:fld>
            <a:endParaRPr lang="en-US" dirty="0"/>
          </a:p>
        </p:txBody>
      </p:sp>
      <p:sp>
        <p:nvSpPr>
          <p:cNvPr id="7" name="Text Box 3"/>
          <p:cNvSpPr txBox="1">
            <a:spLocks noChangeArrowheads="1"/>
          </p:cNvSpPr>
          <p:nvPr userDrawn="1"/>
        </p:nvSpPr>
        <p:spPr bwMode="auto">
          <a:xfrm>
            <a:off x="0" y="6583363"/>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20000"/>
              </a:spcBef>
            </a:pPr>
            <a:r>
              <a:rPr lang="en-US" altLang="en-US" sz="1200" b="1" dirty="0">
                <a:solidFill>
                  <a:schemeClr val="bg1"/>
                </a:solidFill>
              </a:rPr>
              <a:t>Department of Electronics and Communication Engineering, MIT, </a:t>
            </a:r>
            <a:r>
              <a:rPr lang="en-US" altLang="en-US" sz="1200" b="1" dirty="0" err="1">
                <a:solidFill>
                  <a:schemeClr val="bg1"/>
                </a:solidFill>
              </a:rPr>
              <a:t>Manipal</a:t>
            </a:r>
            <a:endParaRPr lang="en-US" altLang="en-US" sz="1200" b="1" dirty="0">
              <a:solidFill>
                <a:schemeClr val="bg1"/>
              </a:solidFill>
            </a:endParaRPr>
          </a:p>
        </p:txBody>
      </p:sp>
      <p:pic>
        <p:nvPicPr>
          <p:cNvPr id="8" name="Picture 7" descr="Mahe-Logo-emb"/>
          <p:cNvPicPr>
            <a:picLocks noChangeAspect="1" noChangeArrowheads="1"/>
          </p:cNvPicPr>
          <p:nvPr userDrawn="1"/>
        </p:nvPicPr>
        <p:blipFill>
          <a:blip r:embed="rId3">
            <a:extLst>
              <a:ext uri="{28A0092B-C50C-407E-A947-70E740481C1C}">
                <a14:useLocalDpi xmlns:a14="http://schemas.microsoft.com/office/drawing/2010/main" val="0"/>
              </a:ext>
            </a:extLst>
          </a:blip>
          <a:srcRect t="-551"/>
          <a:stretch>
            <a:fillRect/>
          </a:stretch>
        </p:blipFill>
        <p:spPr bwMode="auto">
          <a:xfrm>
            <a:off x="241300" y="15875"/>
            <a:ext cx="36512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8"/>
          <p:cNvSpPr>
            <a:spLocks noChangeShapeType="1"/>
          </p:cNvSpPr>
          <p:nvPr userDrawn="1"/>
        </p:nvSpPr>
        <p:spPr bwMode="auto">
          <a:xfrm>
            <a:off x="0" y="723900"/>
            <a:ext cx="9169400" cy="0"/>
          </a:xfrm>
          <a:prstGeom prst="line">
            <a:avLst/>
          </a:prstGeom>
          <a:noFill/>
          <a:ln w="57150" cmpd="thinThick">
            <a:solidFill>
              <a:srgbClr val="CC6600"/>
            </a:solidFill>
            <a:round/>
            <a:headEnd/>
            <a:tailEnd/>
          </a:ln>
        </p:spPr>
        <p:txBody>
          <a:bodyPr/>
          <a:lstStyle/>
          <a:p>
            <a:pPr>
              <a:defRPr/>
            </a:pPr>
            <a:endParaRPr lang="en-US"/>
          </a:p>
        </p:txBody>
      </p:sp>
      <p:graphicFrame>
        <p:nvGraphicFramePr>
          <p:cNvPr id="11" name="Object 10"/>
          <p:cNvGraphicFramePr>
            <a:graphicFrameLocks noChangeAspect="1"/>
          </p:cNvGraphicFramePr>
          <p:nvPr userDrawn="1">
            <p:extLst>
              <p:ext uri="{D42A27DB-BD31-4B8C-83A1-F6EECF244321}">
                <p14:modId xmlns:p14="http://schemas.microsoft.com/office/powerpoint/2010/main" val="2621016063"/>
              </p:ext>
            </p:extLst>
          </p:nvPr>
        </p:nvGraphicFramePr>
        <p:xfrm>
          <a:off x="8305800" y="71438"/>
          <a:ext cx="584200" cy="587375"/>
        </p:xfrm>
        <a:graphic>
          <a:graphicData uri="http://schemas.openxmlformats.org/presentationml/2006/ole">
            <mc:AlternateContent xmlns:mc="http://schemas.openxmlformats.org/markup-compatibility/2006">
              <mc:Choice xmlns:v="urn:schemas-microsoft-com:vml" Requires="v">
                <p:oleObj spid="_x0000_s2051" name="Picture" r:id="rId4" imgW="777240" imgH="687240" progId="Word.Picture.8">
                  <p:embed/>
                </p:oleObj>
              </mc:Choice>
              <mc:Fallback>
                <p:oleObj name="Picture" r:id="rId4" imgW="777240" imgH="68724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71438"/>
                        <a:ext cx="584200"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28350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C7DA72-3556-4D00-83C9-14D66DCCB804}" type="datetime1">
              <a:rPr lang="en-US" smtClean="0"/>
              <a:t>7/31/2014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55018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23CA3-7F5F-4917-AB64-AF0411B72A90}"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789672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C5B0BC-085E-4A5C-8D65-49E112A1BD40}" type="datetime1">
              <a:rPr lang="en-US" smtClean="0"/>
              <a:t>7/31/2014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239350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624A92-BD39-429E-8BE7-CC72168AAC1C}" type="datetime1">
              <a:rPr lang="en-US" smtClean="0"/>
              <a:t>7/31/2014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026660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8F6D0-2388-41C5-94A3-5FB1A87E525B}" type="datetime1">
              <a:rPr lang="en-US" smtClean="0"/>
              <a:t>7/31/2014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1952785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DBFF88-CB4F-46EE-8790-344842F65996}"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02607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462B4-BA21-412C-AAF8-852D0643479A}" type="datetime1">
              <a:rPr lang="en-US" smtClean="0"/>
              <a:t>7/31/2014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B72B6B-351E-47F5-8A9F-408C781D2328}" type="slidenum">
              <a:rPr lang="en-US" smtClean="0"/>
              <a:t>‹#›</a:t>
            </a:fld>
            <a:endParaRPr lang="en-US"/>
          </a:p>
        </p:txBody>
      </p:sp>
    </p:spTree>
    <p:extLst>
      <p:ext uri="{BB962C8B-B14F-4D97-AF65-F5344CB8AC3E}">
        <p14:creationId xmlns:p14="http://schemas.microsoft.com/office/powerpoint/2010/main" val="35300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CE1E8-7467-404F-BBA7-3F4C90BAC261}" type="datetime1">
              <a:rPr lang="en-US" smtClean="0"/>
              <a:t>7/31/2014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B72B6B-351E-47F5-8A9F-408C781D2328}" type="slidenum">
              <a:rPr lang="en-US" smtClean="0"/>
              <a:t>‹#›</a:t>
            </a:fld>
            <a:endParaRPr lang="en-US"/>
          </a:p>
        </p:txBody>
      </p:sp>
    </p:spTree>
    <p:extLst>
      <p:ext uri="{BB962C8B-B14F-4D97-AF65-F5344CB8AC3E}">
        <p14:creationId xmlns:p14="http://schemas.microsoft.com/office/powerpoint/2010/main" val="378548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9.png"/><Relationship Id="rId4" Type="http://schemas.openxmlformats.org/officeDocument/2006/relationships/image" Target="../media/image10.wmf"/><Relationship Id="rId9"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r>
              <a:rPr lang="en-US"/>
              <a:t>1</a:t>
            </a:r>
          </a:p>
        </p:txBody>
      </p:sp>
      <p:sp>
        <p:nvSpPr>
          <p:cNvPr id="4100" name="Content Placeholder 1"/>
          <p:cNvSpPr>
            <a:spLocks noGrp="1"/>
          </p:cNvSpPr>
          <p:nvPr>
            <p:ph idx="1"/>
          </p:nvPr>
        </p:nvSpPr>
        <p:spPr>
          <a:xfrm>
            <a:off x="457200" y="1189037"/>
            <a:ext cx="8229600" cy="5211763"/>
          </a:xfrm>
        </p:spPr>
        <p:txBody>
          <a:bodyPr>
            <a:normAutofit fontScale="92500" lnSpcReduction="20000"/>
          </a:bodyPr>
          <a:lstStyle/>
          <a:p>
            <a:pPr marL="0" indent="0" algn="ctr">
              <a:buNone/>
            </a:pPr>
            <a:endParaRPr lang="en-US" b="1" dirty="0"/>
          </a:p>
          <a:p>
            <a:pPr marL="0" indent="0" algn="ctr">
              <a:buNone/>
            </a:pPr>
            <a:r>
              <a:rPr lang="en-US" b="1" dirty="0" smtClean="0"/>
              <a:t>Chapter- 10</a:t>
            </a:r>
          </a:p>
          <a:p>
            <a:pPr marL="0" indent="0" algn="ctr">
              <a:buNone/>
            </a:pPr>
            <a:r>
              <a:rPr lang="en-US" b="1" dirty="0" smtClean="0">
                <a:latin typeface="Arial" panose="020B0604020202020204" pitchFamily="34" charset="0"/>
                <a:cs typeface="Arial" panose="020B0604020202020204" pitchFamily="34" charset="0"/>
              </a:rPr>
              <a:t>Introduction </a:t>
            </a:r>
            <a:r>
              <a:rPr lang="en-US" b="1" dirty="0">
                <a:latin typeface="Arial" panose="020B0604020202020204" pitchFamily="34" charset="0"/>
                <a:cs typeface="Arial" panose="020B0604020202020204" pitchFamily="34" charset="0"/>
              </a:rPr>
              <a:t>to Mobile Communication</a:t>
            </a:r>
          </a:p>
          <a:p>
            <a:pPr marL="0" indent="0" algn="ctr">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b="1" dirty="0">
              <a:latin typeface="Arial" charset="0"/>
              <a:cs typeface="Arial" charset="0"/>
            </a:endParaRPr>
          </a:p>
          <a:p>
            <a:pPr marL="0" indent="0">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r>
              <a:rPr lang="en-US" altLang="en-US" sz="2400" b="1" dirty="0" smtClean="0">
                <a:latin typeface="Arial" charset="0"/>
                <a:cs typeface="Arial" charset="0"/>
              </a:rPr>
              <a:t>Reference:</a:t>
            </a:r>
          </a:p>
          <a:p>
            <a:pPr marL="0" indent="0">
              <a:buNone/>
            </a:pPr>
            <a:r>
              <a:rPr lang="en-US" sz="2400" dirty="0">
                <a:latin typeface="Arial" panose="020B0604020202020204" pitchFamily="34" charset="0"/>
                <a:cs typeface="Arial" panose="020B0604020202020204" pitchFamily="34" charset="0"/>
              </a:rPr>
              <a:t>Raj Pandya, “Mobile And Personal </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Communication </a:t>
            </a:r>
            <a:r>
              <a:rPr lang="en-US" sz="2400" dirty="0">
                <a:latin typeface="Arial" panose="020B0604020202020204" pitchFamily="34" charset="0"/>
                <a:cs typeface="Arial" panose="020B0604020202020204" pitchFamily="34" charset="0"/>
              </a:rPr>
              <a:t>Services And Systems”, </a:t>
            </a:r>
            <a:endParaRPr lang="en-US" sz="2400" dirty="0" smtClean="0">
              <a:latin typeface="Arial" panose="020B0604020202020204" pitchFamily="34" charset="0"/>
              <a:cs typeface="Arial" panose="020B0604020202020204" pitchFamily="34" charset="0"/>
            </a:endParaRPr>
          </a:p>
          <a:p>
            <a:pPr marL="0" indent="0">
              <a:buNone/>
            </a:pPr>
            <a:r>
              <a:rPr lang="en-US" sz="2400" dirty="0" smtClean="0">
                <a:latin typeface="Arial" panose="020B0604020202020204" pitchFamily="34" charset="0"/>
                <a:cs typeface="Arial" panose="020B0604020202020204" pitchFamily="34" charset="0"/>
              </a:rPr>
              <a:t>Wiley-IEEE </a:t>
            </a:r>
            <a:r>
              <a:rPr lang="en-US" sz="2400" dirty="0">
                <a:latin typeface="Arial" panose="020B0604020202020204" pitchFamily="34" charset="0"/>
                <a:cs typeface="Arial" panose="020B0604020202020204" pitchFamily="34" charset="0"/>
              </a:rPr>
              <a:t>Press,1999</a:t>
            </a:r>
            <a:endParaRPr lang="en-US" sz="2400" b="1" dirty="0">
              <a:latin typeface="Arial" panose="020B0604020202020204" pitchFamily="34" charset="0"/>
              <a:cs typeface="Arial" panose="020B0604020202020204" pitchFamily="34" charset="0"/>
            </a:endParaRPr>
          </a:p>
          <a:p>
            <a:pPr marL="0" lvl="0" indent="0">
              <a:buNone/>
            </a:pPr>
            <a:endParaRPr lang="en-IN" sz="2400" dirty="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altLang="en-US" sz="2400" b="1" dirty="0" smtClean="0">
                <a:latin typeface="Arial" charset="0"/>
                <a:cs typeface="Arial" charset="0"/>
              </a:rPr>
              <a:t> </a:t>
            </a:r>
          </a:p>
          <a:p>
            <a:pPr marL="0" indent="0" algn="ctr">
              <a:buFont typeface="Wingdings" panose="05000000000000000000" pitchFamily="2" charset="2"/>
              <a:buNone/>
            </a:pPr>
            <a:endParaRPr lang="en-US" altLang="en-US" sz="2400" b="1" dirty="0" smtClean="0">
              <a:latin typeface="Arial" charset="0"/>
              <a:cs typeface="Arial" charset="0"/>
            </a:endParaRPr>
          </a:p>
          <a:p>
            <a:pPr marL="0" indent="0">
              <a:buFont typeface="Wingdings" panose="05000000000000000000" pitchFamily="2" charset="2"/>
              <a:buNone/>
            </a:pPr>
            <a:endParaRPr lang="en-US" altLang="en-US" sz="2400" dirty="0" smtClean="0"/>
          </a:p>
          <a:p>
            <a:pPr marL="0" indent="0">
              <a:buFont typeface="Wingdings" panose="05000000000000000000" pitchFamily="2" charset="2"/>
              <a:buNone/>
            </a:pPr>
            <a:endParaRPr lang="en-US" altLang="en-US" dirty="0" smtClean="0"/>
          </a:p>
        </p:txBody>
      </p:sp>
      <p:sp>
        <p:nvSpPr>
          <p:cNvPr id="7" name="Title 1"/>
          <p:cNvSpPr>
            <a:spLocks noGrp="1"/>
          </p:cNvSpPr>
          <p:nvPr>
            <p:ph type="title"/>
          </p:nvPr>
        </p:nvSpPr>
        <p:spPr>
          <a:xfrm>
            <a:off x="457200" y="533400"/>
            <a:ext cx="8229600" cy="827087"/>
          </a:xfrm>
        </p:spPr>
        <p:txBody>
          <a:bodyPr>
            <a:noAutofit/>
          </a:bodyPr>
          <a:lstStyle/>
          <a:p>
            <a:pPr>
              <a:defRPr/>
            </a:pPr>
            <a:r>
              <a:rPr lang="en-US" altLang="en-US" dirty="0" smtClean="0">
                <a:latin typeface="Arial" charset="0"/>
                <a:cs typeface="Arial" charset="0"/>
              </a:rPr>
              <a:t> Part </a:t>
            </a:r>
            <a:r>
              <a:rPr lang="en-US" altLang="en-US" dirty="0">
                <a:latin typeface="Arial" charset="0"/>
                <a:cs typeface="Arial" charset="0"/>
              </a:rPr>
              <a:t>-</a:t>
            </a:r>
            <a:r>
              <a:rPr lang="en-US" altLang="en-US" dirty="0" smtClean="0">
                <a:latin typeface="Arial" charset="0"/>
                <a:cs typeface="Arial" charset="0"/>
              </a:rPr>
              <a:t> III </a:t>
            </a:r>
            <a:br>
              <a:rPr lang="en-US" altLang="en-US" dirty="0" smtClean="0">
                <a:latin typeface="Arial" charset="0"/>
                <a:cs typeface="Arial" charset="0"/>
              </a:rPr>
            </a:br>
            <a:r>
              <a:rPr lang="en-US" dirty="0" smtClean="0"/>
              <a:t>Principles </a:t>
            </a:r>
            <a:r>
              <a:rPr lang="en-US" dirty="0"/>
              <a:t>of Electronic Communication</a:t>
            </a:r>
            <a:br>
              <a:rPr lang="en-US" dirty="0"/>
            </a:br>
            <a:endParaRPr lang="en-US" altLang="en-US" dirty="0" smtClean="0">
              <a:latin typeface="Arial" charset="0"/>
              <a:cs typeface="Arial"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3810000"/>
            <a:ext cx="1600200" cy="2394966"/>
          </a:xfrm>
          <a:prstGeom prst="rect">
            <a:avLst/>
          </a:prstGeom>
        </p:spPr>
      </p:pic>
    </p:spTree>
    <p:extLst>
      <p:ext uri="{BB962C8B-B14F-4D97-AF65-F5344CB8AC3E}">
        <p14:creationId xmlns:p14="http://schemas.microsoft.com/office/powerpoint/2010/main" val="437139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GSM Architecture</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10</a:t>
            </a:fld>
            <a:endParaRPr lang="en-US" dirty="0"/>
          </a:p>
        </p:txBody>
      </p:sp>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5678" y="1600678"/>
            <a:ext cx="8192644" cy="4525007"/>
          </a:xfrm>
        </p:spPr>
      </p:pic>
    </p:spTree>
    <p:extLst>
      <p:ext uri="{BB962C8B-B14F-4D97-AF65-F5344CB8AC3E}">
        <p14:creationId xmlns:p14="http://schemas.microsoft.com/office/powerpoint/2010/main" val="2282710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GSM Architecture</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11</a:t>
            </a:fld>
            <a:endParaRPr lang="en-US" dirty="0"/>
          </a:p>
        </p:txBody>
      </p:sp>
      <p:sp>
        <p:nvSpPr>
          <p:cNvPr id="5" name="Text Box 5"/>
          <p:cNvSpPr txBox="1">
            <a:spLocks noGrp="1" noChangeArrowheads="1"/>
          </p:cNvSpPr>
          <p:nvPr>
            <p:ph idx="1"/>
          </p:nvPr>
        </p:nvSpPr>
        <p:spPr bwMode="auto">
          <a:xfrm>
            <a:off x="159706" y="1676400"/>
            <a:ext cx="3497894"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857250" indent="-28575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571500" lvl="2" indent="0" eaLnBrk="1" hangingPunct="1">
              <a:lnSpc>
                <a:spcPct val="95000"/>
              </a:lnSpc>
              <a:buClr>
                <a:srgbClr val="000000"/>
              </a:buClr>
              <a:buSzPct val="100000"/>
              <a:buNone/>
            </a:pPr>
            <a:r>
              <a:rPr lang="en-US" altLang="en-US" b="1" u="sng" dirty="0" smtClean="0">
                <a:solidFill>
                  <a:srgbClr val="C00000"/>
                </a:solidFill>
                <a:latin typeface="Arial" panose="020B0604020202020204" pitchFamily="34" charset="0"/>
                <a:cs typeface="Arial" panose="020B0604020202020204" pitchFamily="34" charset="0"/>
              </a:rPr>
              <a:t>Mobile Station(MS): </a:t>
            </a:r>
            <a:endParaRPr lang="en-US" altLang="en-US" b="1" u="sng" dirty="0">
              <a:solidFill>
                <a:srgbClr val="C00000"/>
              </a:solidFill>
              <a:latin typeface="Arial" panose="020B0604020202020204" pitchFamily="34" charset="0"/>
              <a:cs typeface="Arial" panose="020B0604020202020204" pitchFamily="34" charset="0"/>
            </a:endParaRPr>
          </a:p>
        </p:txBody>
      </p:sp>
      <p:sp>
        <p:nvSpPr>
          <p:cNvPr id="6" name="TextBox 5"/>
          <p:cNvSpPr txBox="1"/>
          <p:nvPr/>
        </p:nvSpPr>
        <p:spPr>
          <a:xfrm>
            <a:off x="3810000" y="1524000"/>
            <a:ext cx="5178021" cy="954107"/>
          </a:xfrm>
          <a:prstGeom prst="rect">
            <a:avLst/>
          </a:prstGeom>
          <a:noFill/>
        </p:spPr>
        <p:txBody>
          <a:bodyPr wrap="none" rtlCol="0">
            <a:spAutoFit/>
          </a:bodyPr>
          <a:lstStyle/>
          <a:p>
            <a:pPr marL="1257300" lvl="2" indent="-342900">
              <a:lnSpc>
                <a:spcPct val="95000"/>
              </a:lnSpc>
              <a:buClr>
                <a:srgbClr val="000000"/>
              </a:buClr>
              <a:buSzPct val="100000"/>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Mobile Equipment (ME)</a:t>
            </a:r>
            <a:endParaRPr lang="en-US" altLang="en-US" sz="2000" dirty="0">
              <a:latin typeface="Arial" panose="020B0604020202020204" pitchFamily="34" charset="0"/>
              <a:cs typeface="Arial" panose="020B0604020202020204" pitchFamily="34" charset="0"/>
            </a:endParaRPr>
          </a:p>
          <a:p>
            <a:pPr marL="1257300" lvl="2" indent="-342900">
              <a:lnSpc>
                <a:spcPct val="95000"/>
              </a:lnSpc>
              <a:buClr>
                <a:srgbClr val="000000"/>
              </a:buClr>
              <a:buSzPct val="100000"/>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Subscriber Identity Module (SIM</a:t>
            </a:r>
            <a:r>
              <a:rPr lang="en-US" altLang="en-US" sz="2000" dirty="0">
                <a:solidFill>
                  <a:srgbClr val="000000"/>
                </a:solidFill>
              </a:rPr>
              <a:t>)</a:t>
            </a:r>
          </a:p>
          <a:p>
            <a:endParaRPr lang="en-IN" dirty="0"/>
          </a:p>
        </p:txBody>
      </p:sp>
      <p:sp>
        <p:nvSpPr>
          <p:cNvPr id="7" name="TextBox 6"/>
          <p:cNvSpPr txBox="1"/>
          <p:nvPr/>
        </p:nvSpPr>
        <p:spPr>
          <a:xfrm>
            <a:off x="152400" y="3171173"/>
            <a:ext cx="4802918" cy="738664"/>
          </a:xfrm>
          <a:prstGeom prst="rect">
            <a:avLst/>
          </a:prstGeom>
          <a:noFill/>
        </p:spPr>
        <p:txBody>
          <a:bodyPr wrap="none" rtlCol="0">
            <a:spAutoFit/>
          </a:bodyPr>
          <a:lstStyle/>
          <a:p>
            <a:r>
              <a:rPr lang="en-US" altLang="en-US" sz="2400" b="1" u="sng" dirty="0">
                <a:solidFill>
                  <a:srgbClr val="C00000"/>
                </a:solidFill>
                <a:latin typeface="Arial" panose="020B0604020202020204" pitchFamily="34" charset="0"/>
                <a:cs typeface="Arial" panose="020B0604020202020204" pitchFamily="34" charset="0"/>
              </a:rPr>
              <a:t>Base Station Subsystem (BSS):</a:t>
            </a:r>
            <a:endParaRPr lang="en-US" altLang="en-US" sz="2400" b="1" dirty="0">
              <a:solidFill>
                <a:srgbClr val="C00000"/>
              </a:solidFill>
              <a:latin typeface="Arial" panose="020B0604020202020204" pitchFamily="34" charset="0"/>
              <a:cs typeface="Arial" panose="020B0604020202020204" pitchFamily="34" charset="0"/>
            </a:endParaRPr>
          </a:p>
          <a:p>
            <a:endParaRPr lang="en-IN" dirty="0"/>
          </a:p>
        </p:txBody>
      </p:sp>
      <p:sp>
        <p:nvSpPr>
          <p:cNvPr id="8" name="TextBox 7"/>
          <p:cNvSpPr txBox="1"/>
          <p:nvPr/>
        </p:nvSpPr>
        <p:spPr>
          <a:xfrm>
            <a:off x="3814175" y="3042373"/>
            <a:ext cx="5045292" cy="677108"/>
          </a:xfrm>
          <a:prstGeom prst="rect">
            <a:avLst/>
          </a:prstGeom>
          <a:noFill/>
        </p:spPr>
        <p:txBody>
          <a:bodyPr wrap="none" rtlCol="0">
            <a:spAutoFit/>
          </a:bodyPr>
          <a:lstStyle/>
          <a:p>
            <a:pPr marL="1257300" lvl="2" indent="-342900">
              <a:lnSpc>
                <a:spcPct val="95000"/>
              </a:lnSpc>
              <a:buClr>
                <a:srgbClr val="000000"/>
              </a:buClr>
              <a:buSzPct val="100000"/>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Base Transceiver Station (BTS)</a:t>
            </a:r>
            <a:endParaRPr lang="en-US" altLang="en-US" sz="2000" dirty="0">
              <a:latin typeface="Arial" panose="020B0604020202020204" pitchFamily="34" charset="0"/>
              <a:cs typeface="Arial" panose="020B0604020202020204" pitchFamily="34" charset="0"/>
            </a:endParaRPr>
          </a:p>
          <a:p>
            <a:pPr marL="1257300" lvl="2" indent="-342900">
              <a:lnSpc>
                <a:spcPct val="95000"/>
              </a:lnSpc>
              <a:buClr>
                <a:srgbClr val="000000"/>
              </a:buClr>
              <a:buSzPct val="100000"/>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Base Station Controller (</a:t>
            </a:r>
            <a:r>
              <a:rPr lang="en-US" altLang="en-US" sz="2000" dirty="0" smtClean="0">
                <a:solidFill>
                  <a:srgbClr val="000000"/>
                </a:solidFill>
                <a:latin typeface="Arial" panose="020B0604020202020204" pitchFamily="34" charset="0"/>
                <a:cs typeface="Arial" panose="020B0604020202020204" pitchFamily="34" charset="0"/>
              </a:rPr>
              <a:t>BSC</a:t>
            </a:r>
            <a:r>
              <a:rPr lang="en-US" altLang="en-US" sz="2000" dirty="0" smtClean="0">
                <a:solidFill>
                  <a:srgbClr val="000000"/>
                </a:solidFill>
              </a:rPr>
              <a:t>)</a:t>
            </a:r>
            <a:endParaRPr lang="en-IN" sz="2000" dirty="0"/>
          </a:p>
        </p:txBody>
      </p:sp>
      <p:sp>
        <p:nvSpPr>
          <p:cNvPr id="9" name="Rectangle 8"/>
          <p:cNvSpPr/>
          <p:nvPr/>
        </p:nvSpPr>
        <p:spPr>
          <a:xfrm>
            <a:off x="159707" y="4572000"/>
            <a:ext cx="4068743" cy="443198"/>
          </a:xfrm>
          <a:prstGeom prst="rect">
            <a:avLst/>
          </a:prstGeom>
        </p:spPr>
        <p:txBody>
          <a:bodyPr wrap="none">
            <a:spAutoFit/>
          </a:bodyPr>
          <a:lstStyle/>
          <a:p>
            <a:pPr>
              <a:lnSpc>
                <a:spcPct val="95000"/>
              </a:lnSpc>
            </a:pPr>
            <a:r>
              <a:rPr lang="en-US" altLang="en-US" sz="2400" b="1" u="sng" dirty="0">
                <a:solidFill>
                  <a:srgbClr val="C00000"/>
                </a:solidFill>
                <a:latin typeface="Arial" panose="020B0604020202020204" pitchFamily="34" charset="0"/>
                <a:cs typeface="Arial" panose="020B0604020202020204" pitchFamily="34" charset="0"/>
              </a:rPr>
              <a:t>Network </a:t>
            </a:r>
            <a:r>
              <a:rPr lang="en-US" altLang="en-US" sz="2400" b="1" u="sng" dirty="0" smtClean="0">
                <a:solidFill>
                  <a:srgbClr val="C00000"/>
                </a:solidFill>
                <a:latin typeface="Arial" panose="020B0604020202020204" pitchFamily="34" charset="0"/>
                <a:cs typeface="Arial" panose="020B0604020202020204" pitchFamily="34" charset="0"/>
              </a:rPr>
              <a:t>Subsystem(NSS):</a:t>
            </a:r>
            <a:endParaRPr lang="en-US" altLang="en-US" sz="2400" b="1" u="sng" dirty="0">
              <a:solidFill>
                <a:srgbClr val="C00000"/>
              </a:solidFill>
              <a:latin typeface="Arial" panose="020B0604020202020204" pitchFamily="34" charset="0"/>
              <a:cs typeface="Arial" panose="020B0604020202020204" pitchFamily="34" charset="0"/>
            </a:endParaRPr>
          </a:p>
        </p:txBody>
      </p:sp>
      <p:sp>
        <p:nvSpPr>
          <p:cNvPr id="10" name="Rectangle 9"/>
          <p:cNvSpPr/>
          <p:nvPr/>
        </p:nvSpPr>
        <p:spPr>
          <a:xfrm>
            <a:off x="3799562" y="4043819"/>
            <a:ext cx="5178021" cy="2168286"/>
          </a:xfrm>
          <a:prstGeom prst="rect">
            <a:avLst/>
          </a:prstGeom>
        </p:spPr>
        <p:txBody>
          <a:bodyPr wrap="square">
            <a:spAutoFit/>
          </a:bodyPr>
          <a:lstStyle/>
          <a:p>
            <a:pPr marL="1257300" lvl="2" indent="-342900">
              <a:lnSpc>
                <a:spcPct val="95000"/>
              </a:lnSpc>
              <a:buClr>
                <a:srgbClr val="000000"/>
              </a:buClr>
              <a:buSzPct val="100000"/>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Mobile Switching Center (MSC)</a:t>
            </a:r>
            <a:endParaRPr lang="en-US" altLang="en-US" sz="2000" dirty="0">
              <a:latin typeface="Arial" panose="020B0604020202020204" pitchFamily="34" charset="0"/>
              <a:cs typeface="Arial" panose="020B0604020202020204" pitchFamily="34" charset="0"/>
            </a:endParaRPr>
          </a:p>
          <a:p>
            <a:pPr marL="1257300" lvl="2" indent="-342900">
              <a:lnSpc>
                <a:spcPct val="95000"/>
              </a:lnSpc>
              <a:buClr>
                <a:srgbClr val="000000"/>
              </a:buClr>
              <a:buSzPct val="100000"/>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Home Location Register (HLR)</a:t>
            </a:r>
            <a:endParaRPr lang="en-US" altLang="en-US" sz="2000" dirty="0">
              <a:latin typeface="Arial" panose="020B0604020202020204" pitchFamily="34" charset="0"/>
              <a:cs typeface="Arial" panose="020B0604020202020204" pitchFamily="34" charset="0"/>
            </a:endParaRPr>
          </a:p>
          <a:p>
            <a:pPr marL="1257300" lvl="2" indent="-342900">
              <a:lnSpc>
                <a:spcPct val="95000"/>
              </a:lnSpc>
              <a:buClr>
                <a:srgbClr val="000000"/>
              </a:buClr>
              <a:buSzPct val="100000"/>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Visitor Location Register (VLR)</a:t>
            </a:r>
            <a:endParaRPr lang="en-US" altLang="en-US" sz="2000" dirty="0">
              <a:latin typeface="Arial" panose="020B0604020202020204" pitchFamily="34" charset="0"/>
              <a:cs typeface="Arial" panose="020B0604020202020204" pitchFamily="34" charset="0"/>
            </a:endParaRPr>
          </a:p>
          <a:p>
            <a:pPr marL="1257300" lvl="2" indent="-342900">
              <a:lnSpc>
                <a:spcPct val="95000"/>
              </a:lnSpc>
              <a:buClr>
                <a:srgbClr val="000000"/>
              </a:buClr>
              <a:buSzPct val="100000"/>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Authentication Center (AUC)</a:t>
            </a:r>
            <a:endParaRPr lang="en-US" altLang="en-US" sz="2000" dirty="0">
              <a:latin typeface="Arial" panose="020B0604020202020204" pitchFamily="34" charset="0"/>
              <a:cs typeface="Arial" panose="020B0604020202020204" pitchFamily="34" charset="0"/>
            </a:endParaRPr>
          </a:p>
          <a:p>
            <a:pPr marL="1257300" lvl="2" indent="-342900">
              <a:lnSpc>
                <a:spcPct val="95000"/>
              </a:lnSpc>
              <a:buClr>
                <a:srgbClr val="000000"/>
              </a:buClr>
              <a:buSzPct val="100000"/>
              <a:buFont typeface="Wingdings" panose="05000000000000000000" pitchFamily="2" charset="2"/>
              <a:buChar char="Ø"/>
            </a:pPr>
            <a:r>
              <a:rPr lang="en-US" altLang="en-US" sz="2000" dirty="0">
                <a:solidFill>
                  <a:srgbClr val="000000"/>
                </a:solidFill>
                <a:latin typeface="Arial" panose="020B0604020202020204" pitchFamily="34" charset="0"/>
                <a:cs typeface="Arial" panose="020B0604020202020204" pitchFamily="34" charset="0"/>
              </a:rPr>
              <a:t>Equipment Identity Register (EIR)</a:t>
            </a:r>
            <a:endParaRPr lang="en-US" altLang="en-US" sz="2000" dirty="0">
              <a:latin typeface="Arial" panose="020B0604020202020204" pitchFamily="34" charset="0"/>
              <a:cs typeface="Arial" panose="020B0604020202020204" pitchFamily="34" charset="0"/>
            </a:endParaRPr>
          </a:p>
          <a:p>
            <a:pPr>
              <a:lnSpc>
                <a:spcPct val="95000"/>
              </a:lnSpc>
              <a:buClr>
                <a:srgbClr val="000000"/>
              </a:buClr>
              <a:buSzPct val="100000"/>
            </a:pPr>
            <a:endParaRPr lang="en-US" altLang="en-US" sz="2200" dirty="0">
              <a:solidFill>
                <a:srgbClr val="000000"/>
              </a:solidFill>
              <a:latin typeface="Arial" charset="0"/>
            </a:endParaRPr>
          </a:p>
        </p:txBody>
      </p:sp>
    </p:spTree>
    <p:extLst>
      <p:ext uri="{BB962C8B-B14F-4D97-AF65-F5344CB8AC3E}">
        <p14:creationId xmlns:p14="http://schemas.microsoft.com/office/powerpoint/2010/main" val="87931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IN"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marL="0" indent="0" algn="just">
              <a:buNone/>
            </a:pPr>
            <a:r>
              <a:rPr lang="en-US" sz="3000" dirty="0">
                <a:latin typeface="Arial" panose="020B0604020202020204" pitchFamily="34" charset="0"/>
                <a:cs typeface="Arial" panose="020B0604020202020204" pitchFamily="34" charset="0"/>
              </a:rPr>
              <a:t>In this module we have learnt:</a:t>
            </a:r>
            <a:endParaRPr lang="en-IN" sz="3000" dirty="0">
              <a:latin typeface="Arial" panose="020B0604020202020204" pitchFamily="34" charset="0"/>
              <a:cs typeface="Arial" panose="020B0604020202020204" pitchFamily="34" charset="0"/>
            </a:endParaRPr>
          </a:p>
          <a:p>
            <a:pPr lvl="0" algn="just">
              <a:lnSpc>
                <a:spcPct val="120000"/>
              </a:lnSpc>
              <a:spcBef>
                <a:spcPts val="600"/>
              </a:spcBef>
            </a:pPr>
            <a:r>
              <a:rPr lang="en-IN" sz="3000" dirty="0">
                <a:latin typeface="Arial" panose="020B0604020202020204" pitchFamily="34" charset="0"/>
                <a:cs typeface="Arial" panose="020B0604020202020204" pitchFamily="34" charset="0"/>
              </a:rPr>
              <a:t>Basic concept of cellular mobile </a:t>
            </a:r>
            <a:r>
              <a:rPr lang="en-IN" sz="3000" dirty="0" smtClean="0">
                <a:latin typeface="Arial" panose="020B0604020202020204" pitchFamily="34" charset="0"/>
                <a:cs typeface="Arial" panose="020B0604020202020204" pitchFamily="34" charset="0"/>
              </a:rPr>
              <a:t>communication</a:t>
            </a:r>
            <a:r>
              <a:rPr lang="en-IN" sz="3000" dirty="0">
                <a:latin typeface="Arial" panose="020B0604020202020204" pitchFamily="34" charset="0"/>
                <a:cs typeface="Arial" panose="020B0604020202020204" pitchFamily="34" charset="0"/>
              </a:rPr>
              <a:t>	</a:t>
            </a:r>
            <a:endParaRPr lang="en-IN" sz="3000" dirty="0" smtClean="0">
              <a:latin typeface="Arial" panose="020B0604020202020204" pitchFamily="34" charset="0"/>
              <a:cs typeface="Arial" panose="020B0604020202020204" pitchFamily="34" charset="0"/>
            </a:endParaRPr>
          </a:p>
          <a:p>
            <a:pPr lvl="0" algn="just">
              <a:lnSpc>
                <a:spcPct val="120000"/>
              </a:lnSpc>
              <a:spcBef>
                <a:spcPts val="600"/>
              </a:spcBef>
            </a:pPr>
            <a:r>
              <a:rPr lang="en-IN" sz="3000" dirty="0" smtClean="0">
                <a:latin typeface="Arial" panose="020B0604020202020204" pitchFamily="34" charset="0"/>
                <a:cs typeface="Arial" panose="020B0604020202020204" pitchFamily="34" charset="0"/>
              </a:rPr>
              <a:t>Commonly used multiple access techniques in cellular systems such as frequency division multiple access, time division multiple access and code division multiple access </a:t>
            </a:r>
          </a:p>
          <a:p>
            <a:pPr lvl="0" algn="just">
              <a:lnSpc>
                <a:spcPct val="120000"/>
              </a:lnSpc>
              <a:spcBef>
                <a:spcPts val="600"/>
              </a:spcBef>
            </a:pPr>
            <a:r>
              <a:rPr lang="en-IN" sz="3000" dirty="0" smtClean="0">
                <a:latin typeface="Arial" panose="020B0604020202020204" pitchFamily="34" charset="0"/>
                <a:cs typeface="Arial" panose="020B0604020202020204" pitchFamily="34" charset="0"/>
              </a:rPr>
              <a:t>Architecture </a:t>
            </a:r>
            <a:r>
              <a:rPr lang="en-IN" sz="3000" dirty="0">
                <a:latin typeface="Arial" panose="020B0604020202020204" pitchFamily="34" charset="0"/>
                <a:cs typeface="Arial" panose="020B0604020202020204" pitchFamily="34" charset="0"/>
              </a:rPr>
              <a:t>of GSM </a:t>
            </a:r>
            <a:r>
              <a:rPr lang="en-IN" sz="3000" dirty="0" smtClean="0">
                <a:latin typeface="Arial" panose="020B0604020202020204" pitchFamily="34" charset="0"/>
                <a:cs typeface="Arial" panose="020B0604020202020204" pitchFamily="34" charset="0"/>
              </a:rPr>
              <a:t>system</a:t>
            </a:r>
            <a:endParaRPr lang="en-IN" sz="3000" dirty="0">
              <a:latin typeface="Arial" panose="020B0604020202020204" pitchFamily="34" charset="0"/>
              <a:cs typeface="Arial" panose="020B0604020202020204" pitchFamily="34" charset="0"/>
            </a:endParaRPr>
          </a:p>
          <a:p>
            <a:pPr lvl="0" algn="just">
              <a:lnSpc>
                <a:spcPct val="120000"/>
              </a:lnSpc>
              <a:spcBef>
                <a:spcPts val="600"/>
              </a:spcBef>
            </a:pPr>
            <a:r>
              <a:rPr lang="en-IN" sz="3000" dirty="0">
                <a:latin typeface="Arial" panose="020B0604020202020204" pitchFamily="34" charset="0"/>
                <a:cs typeface="Arial" panose="020B0604020202020204" pitchFamily="34" charset="0"/>
              </a:rPr>
              <a:t>Importance of base station subsystem and network </a:t>
            </a:r>
            <a:r>
              <a:rPr lang="en-IN" sz="3000" dirty="0" smtClean="0">
                <a:latin typeface="Arial" panose="020B0604020202020204" pitchFamily="34" charset="0"/>
                <a:cs typeface="Arial" panose="020B0604020202020204" pitchFamily="34" charset="0"/>
              </a:rPr>
              <a:t>subsystem </a:t>
            </a:r>
            <a:endParaRPr lang="en-IN" sz="3000" dirty="0">
              <a:latin typeface="Arial" panose="020B0604020202020204" pitchFamily="34" charset="0"/>
              <a:cs typeface="Arial" panose="020B0604020202020204" pitchFamily="34" charset="0"/>
            </a:endParaRPr>
          </a:p>
          <a:p>
            <a:pPr lvl="0" algn="just">
              <a:lnSpc>
                <a:spcPct val="120000"/>
              </a:lnSpc>
              <a:spcBef>
                <a:spcPts val="600"/>
              </a:spcBef>
            </a:pPr>
            <a:r>
              <a:rPr lang="en-IN" sz="3000" dirty="0">
                <a:latin typeface="Arial" panose="020B0604020202020204" pitchFamily="34" charset="0"/>
                <a:cs typeface="Arial" panose="020B0604020202020204" pitchFamily="34" charset="0"/>
              </a:rPr>
              <a:t>The components of network subsystem such as HLR, VLR, </a:t>
            </a:r>
            <a:r>
              <a:rPr lang="en-IN" sz="3000" dirty="0" err="1">
                <a:latin typeface="Arial" panose="020B0604020202020204" pitchFamily="34" charset="0"/>
                <a:cs typeface="Arial" panose="020B0604020202020204" pitchFamily="34" charset="0"/>
              </a:rPr>
              <a:t>AuC</a:t>
            </a:r>
            <a:r>
              <a:rPr lang="en-IN" sz="3000" dirty="0">
                <a:latin typeface="Arial" panose="020B0604020202020204" pitchFamily="34" charset="0"/>
                <a:cs typeface="Arial" panose="020B0604020202020204" pitchFamily="34" charset="0"/>
              </a:rPr>
              <a:t> and EIR </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12</a:t>
            </a:fld>
            <a:endParaRPr lang="en-US" dirty="0"/>
          </a:p>
        </p:txBody>
      </p:sp>
    </p:spTree>
    <p:extLst>
      <p:ext uri="{BB962C8B-B14F-4D97-AF65-F5344CB8AC3E}">
        <p14:creationId xmlns:p14="http://schemas.microsoft.com/office/powerpoint/2010/main" val="42002154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C00000"/>
                </a:solidFill>
              </a:rPr>
              <a:t/>
            </a:r>
            <a:br>
              <a:rPr lang="en-US" dirty="0" smtClean="0">
                <a:solidFill>
                  <a:srgbClr val="C00000"/>
                </a:solidFill>
              </a:rPr>
            </a:br>
            <a:r>
              <a:rPr lang="en-US" sz="3600" dirty="0" smtClean="0">
                <a:solidFill>
                  <a:srgbClr val="C00000"/>
                </a:solidFill>
              </a:rPr>
              <a:t>Self test</a:t>
            </a:r>
            <a:r>
              <a:rPr lang="en-IN" dirty="0">
                <a:solidFill>
                  <a:srgbClr val="C00000"/>
                </a:solidFill>
              </a:rPr>
              <a:t/>
            </a:r>
            <a:br>
              <a:rPr lang="en-IN" dirty="0">
                <a:solidFill>
                  <a:srgbClr val="C00000"/>
                </a:solidFill>
              </a:rPr>
            </a:br>
            <a:endParaRPr lang="en-IN" dirty="0"/>
          </a:p>
        </p:txBody>
      </p:sp>
      <p:sp>
        <p:nvSpPr>
          <p:cNvPr id="3" name="Content Placeholder 2"/>
          <p:cNvSpPr>
            <a:spLocks noGrp="1"/>
          </p:cNvSpPr>
          <p:nvPr>
            <p:ph idx="1"/>
          </p:nvPr>
        </p:nvSpPr>
        <p:spPr/>
        <p:txBody>
          <a:bodyPr/>
          <a:lstStyle/>
          <a:p>
            <a:pPr lvl="0"/>
            <a:r>
              <a:rPr lang="en-US" sz="2600" dirty="0">
                <a:latin typeface="Arial" panose="020B0604020202020204" pitchFamily="34" charset="0"/>
                <a:cs typeface="Arial" panose="020B0604020202020204" pitchFamily="34" charset="0"/>
              </a:rPr>
              <a:t>How call set up takes place between two mobile subscribers?</a:t>
            </a:r>
            <a:endParaRPr lang="en-IN" sz="2600" dirty="0">
              <a:latin typeface="Arial" panose="020B0604020202020204" pitchFamily="34" charset="0"/>
              <a:cs typeface="Arial" panose="020B0604020202020204" pitchFamily="34" charset="0"/>
            </a:endParaRPr>
          </a:p>
          <a:p>
            <a:pPr lvl="0"/>
            <a:r>
              <a:rPr lang="en-US" sz="2600" dirty="0">
                <a:latin typeface="Arial" panose="020B0604020202020204" pitchFamily="34" charset="0"/>
                <a:cs typeface="Arial" panose="020B0604020202020204" pitchFamily="34" charset="0"/>
              </a:rPr>
              <a:t>Explain the need for cellular concept in mobile communication.</a:t>
            </a:r>
            <a:endParaRPr lang="en-IN" sz="2600" dirty="0">
              <a:latin typeface="Arial" panose="020B0604020202020204" pitchFamily="34" charset="0"/>
              <a:cs typeface="Arial" panose="020B0604020202020204" pitchFamily="34" charset="0"/>
            </a:endParaRPr>
          </a:p>
          <a:p>
            <a:pPr lvl="0"/>
            <a:r>
              <a:rPr lang="en-US" sz="2600" dirty="0">
                <a:latin typeface="Arial" panose="020B0604020202020204" pitchFamily="34" charset="0"/>
                <a:cs typeface="Arial" panose="020B0604020202020204" pitchFamily="34" charset="0"/>
              </a:rPr>
              <a:t>Explain frequency reuse concept in cellular systems.</a:t>
            </a:r>
            <a:endParaRPr lang="en-IN" sz="2600"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13</a:t>
            </a:fld>
            <a:endParaRPr lang="en-US" dirty="0"/>
          </a:p>
        </p:txBody>
      </p:sp>
    </p:spTree>
    <p:extLst>
      <p:ext uri="{BB962C8B-B14F-4D97-AF65-F5344CB8AC3E}">
        <p14:creationId xmlns:p14="http://schemas.microsoft.com/office/powerpoint/2010/main" val="4107463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0000"/>
                </a:solidFill>
                <a:latin typeface="Times New Roman"/>
                <a:ea typeface="Times New Roman"/>
              </a:rPr>
              <a:t/>
            </a:r>
            <a:br>
              <a:rPr lang="en-US" dirty="0" smtClean="0">
                <a:solidFill>
                  <a:srgbClr val="000000"/>
                </a:solidFill>
                <a:latin typeface="Times New Roman"/>
                <a:ea typeface="Times New Roman"/>
              </a:rPr>
            </a:br>
            <a:r>
              <a:rPr lang="en-US" sz="3600" dirty="0" smtClean="0">
                <a:ea typeface="Times New Roman"/>
              </a:rPr>
              <a:t>Exercises</a:t>
            </a:r>
            <a:r>
              <a:rPr lang="en-IN" dirty="0">
                <a:latin typeface="Times New Roman"/>
                <a:ea typeface="Times New Roman"/>
              </a:rPr>
              <a:t/>
            </a:r>
            <a:br>
              <a:rPr lang="en-IN" dirty="0">
                <a:latin typeface="Times New Roman"/>
                <a:ea typeface="Times New Roman"/>
              </a:rPr>
            </a:br>
            <a:endParaRPr lang="en-IN" dirty="0"/>
          </a:p>
        </p:txBody>
      </p:sp>
      <p:sp>
        <p:nvSpPr>
          <p:cNvPr id="3" name="Content Placeholder 2"/>
          <p:cNvSpPr>
            <a:spLocks noGrp="1"/>
          </p:cNvSpPr>
          <p:nvPr>
            <p:ph idx="1"/>
          </p:nvPr>
        </p:nvSpPr>
        <p:spPr/>
        <p:txBody>
          <a:bodyPr/>
          <a:lstStyle/>
          <a:p>
            <a:pPr lvl="0"/>
            <a:r>
              <a:rPr lang="en-US" sz="2600" dirty="0">
                <a:latin typeface="Arial" panose="020B0604020202020204" pitchFamily="34" charset="0"/>
                <a:cs typeface="Arial" panose="020B0604020202020204" pitchFamily="34" charset="0"/>
              </a:rPr>
              <a:t>Compare different generations of cellular mobile communication in terms of underlying modulation schemes, data rate, and applications offered etc.</a:t>
            </a:r>
            <a:endParaRPr lang="en-IN" sz="2600" dirty="0">
              <a:latin typeface="Arial" panose="020B0604020202020204" pitchFamily="34" charset="0"/>
              <a:cs typeface="Arial" panose="020B0604020202020204" pitchFamily="34" charset="0"/>
            </a:endParaRPr>
          </a:p>
          <a:p>
            <a:pPr lvl="0"/>
            <a:r>
              <a:rPr lang="en-US" sz="2600" dirty="0">
                <a:latin typeface="Arial" panose="020B0604020202020204" pitchFamily="34" charset="0"/>
                <a:cs typeface="Arial" panose="020B0604020202020204" pitchFamily="34" charset="0"/>
              </a:rPr>
              <a:t>Compare CDMA with that of GSM system.</a:t>
            </a:r>
            <a:endParaRPr lang="en-IN" sz="2600" dirty="0">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14</a:t>
            </a:fld>
            <a:endParaRPr lang="en-US" dirty="0"/>
          </a:p>
        </p:txBody>
      </p:sp>
    </p:spTree>
    <p:extLst>
      <p:ext uri="{BB962C8B-B14F-4D97-AF65-F5344CB8AC3E}">
        <p14:creationId xmlns:p14="http://schemas.microsoft.com/office/powerpoint/2010/main" val="1869797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15913"/>
            <a:ext cx="8915400" cy="827087"/>
          </a:xfrm>
        </p:spPr>
        <p:txBody>
          <a:bodyPr>
            <a:normAutofit fontScale="90000"/>
          </a:bodyPr>
          <a:lstStyle/>
          <a:p>
            <a:pPr>
              <a:lnSpc>
                <a:spcPct val="150000"/>
              </a:lnSpc>
            </a:pPr>
            <a:r>
              <a:rPr lang="en-US" sz="2700" dirty="0" smtClean="0"/>
              <a:t/>
            </a:r>
            <a:br>
              <a:rPr lang="en-US" sz="2700" dirty="0" smtClean="0"/>
            </a:br>
            <a:r>
              <a:rPr lang="en-US" sz="2700" dirty="0" smtClean="0"/>
              <a:t/>
            </a:r>
            <a:br>
              <a:rPr lang="en-US" sz="2700" dirty="0" smtClean="0"/>
            </a:br>
            <a:r>
              <a:rPr lang="en-US" sz="3100" dirty="0" smtClean="0"/>
              <a:t>Module-1</a:t>
            </a:r>
            <a:r>
              <a:rPr lang="en-US" sz="3100" dirty="0"/>
              <a:t>: </a:t>
            </a:r>
            <a:r>
              <a:rPr lang="en-US" sz="3100" dirty="0"/>
              <a:t/>
            </a:r>
            <a:br>
              <a:rPr lang="en-US" sz="3100" dirty="0"/>
            </a:br>
            <a:r>
              <a:rPr lang="en-US" sz="3100" dirty="0" smtClean="0"/>
              <a:t>Introduction </a:t>
            </a:r>
            <a:r>
              <a:rPr lang="en-US" sz="3100" dirty="0"/>
              <a:t>to Mobile </a:t>
            </a:r>
            <a:r>
              <a:rPr lang="en-US" sz="3100" dirty="0" smtClean="0"/>
              <a:t>Communication</a:t>
            </a:r>
            <a:r>
              <a:rPr lang="en-US" sz="3100" dirty="0"/>
              <a:t/>
            </a:r>
            <a:br>
              <a:rPr lang="en-US" sz="3100" dirty="0"/>
            </a:br>
            <a:r>
              <a:rPr lang="en-US" sz="2700" dirty="0" smtClean="0"/>
              <a:t>  </a:t>
            </a:r>
            <a:r>
              <a:rPr lang="en-IN" dirty="0"/>
              <a:t/>
            </a:r>
            <a:br>
              <a:rPr lang="en-IN" dirty="0"/>
            </a:br>
            <a:endParaRPr lang="en-IN" dirty="0"/>
          </a:p>
        </p:txBody>
      </p:sp>
      <p:sp>
        <p:nvSpPr>
          <p:cNvPr id="3" name="Content Placeholder 2"/>
          <p:cNvSpPr>
            <a:spLocks noGrp="1"/>
          </p:cNvSpPr>
          <p:nvPr>
            <p:ph idx="1"/>
          </p:nvPr>
        </p:nvSpPr>
        <p:spPr>
          <a:xfrm>
            <a:off x="228600" y="1493837"/>
            <a:ext cx="8763000" cy="4525963"/>
          </a:xfrm>
        </p:spPr>
        <p:txBody>
          <a:bodyPr>
            <a:normAutofit/>
          </a:bodyPr>
          <a:lstStyle/>
          <a:p>
            <a:pPr marL="0" indent="0">
              <a:buNone/>
            </a:pPr>
            <a:endParaRPr lang="en-US" sz="1600" b="1" dirty="0" smtClean="0">
              <a:latin typeface="Arial" panose="020B0604020202020204" pitchFamily="34" charset="0"/>
              <a:cs typeface="Arial" panose="020B0604020202020204" pitchFamily="34" charset="0"/>
            </a:endParaRPr>
          </a:p>
          <a:p>
            <a:pPr marL="0" indent="0">
              <a:buNone/>
            </a:pPr>
            <a:r>
              <a:rPr lang="en-US" sz="3200" b="1" dirty="0" smtClean="0">
                <a:latin typeface="Arial" panose="020B0604020202020204" pitchFamily="34" charset="0"/>
                <a:cs typeface="Arial" panose="020B0604020202020204" pitchFamily="34" charset="0"/>
              </a:rPr>
              <a:t>Objectives:</a:t>
            </a:r>
          </a:p>
          <a:p>
            <a:pPr>
              <a:lnSpc>
                <a:spcPct val="150000"/>
              </a:lnSpc>
            </a:pPr>
            <a:r>
              <a:rPr lang="en-US" dirty="0" smtClean="0">
                <a:latin typeface="Arial" panose="020B0604020202020204" pitchFamily="34" charset="0"/>
                <a:cs typeface="Arial" panose="020B0604020202020204" pitchFamily="34" charset="0"/>
              </a:rPr>
              <a:t>To describe principle </a:t>
            </a:r>
            <a:r>
              <a:rPr lang="en-US" dirty="0">
                <a:latin typeface="Arial" panose="020B0604020202020204" pitchFamily="34" charset="0"/>
                <a:cs typeface="Arial" panose="020B0604020202020204" pitchFamily="34" charset="0"/>
              </a:rPr>
              <a:t>behind cellular mobile </a:t>
            </a:r>
            <a:r>
              <a:rPr lang="en-US" dirty="0" smtClean="0">
                <a:latin typeface="Arial" panose="020B0604020202020204" pitchFamily="34" charset="0"/>
                <a:cs typeface="Arial" panose="020B0604020202020204" pitchFamily="34" charset="0"/>
              </a:rPr>
              <a:t>communication</a:t>
            </a:r>
          </a:p>
          <a:p>
            <a:pPr>
              <a:lnSpc>
                <a:spcPct val="150000"/>
              </a:lnSpc>
            </a:pPr>
            <a:r>
              <a:rPr lang="en-US" dirty="0" smtClean="0">
                <a:latin typeface="Arial" panose="020B0604020202020204" pitchFamily="34" charset="0"/>
                <a:cs typeface="Arial" panose="020B0604020202020204" pitchFamily="34" charset="0"/>
              </a:rPr>
              <a:t>To Explain the various multiple access techniques used in cellular systems</a:t>
            </a:r>
            <a:endParaRPr lang="en-US" dirty="0">
              <a:latin typeface="Arial" panose="020B0604020202020204" pitchFamily="34" charset="0"/>
              <a:cs typeface="Arial" panose="020B0604020202020204" pitchFamily="34" charset="0"/>
            </a:endParaRPr>
          </a:p>
          <a:p>
            <a:pPr>
              <a:lnSpc>
                <a:spcPct val="150000"/>
              </a:lnSpc>
            </a:pPr>
            <a:r>
              <a:rPr lang="en-US" dirty="0" smtClean="0">
                <a:latin typeface="Arial" panose="020B0604020202020204" pitchFamily="34" charset="0"/>
                <a:cs typeface="Arial" panose="020B0604020202020204" pitchFamily="34" charset="0"/>
              </a:rPr>
              <a:t>To discuss the GSM </a:t>
            </a:r>
            <a:r>
              <a:rPr lang="en-US" dirty="0">
                <a:latin typeface="Arial" panose="020B0604020202020204" pitchFamily="34" charset="0"/>
                <a:cs typeface="Arial" panose="020B0604020202020204" pitchFamily="34" charset="0"/>
              </a:rPr>
              <a:t>Architecture</a:t>
            </a:r>
          </a:p>
          <a:p>
            <a:pPr marL="0" indent="0">
              <a:buNone/>
            </a:pPr>
            <a:endParaRPr lang="en-US" sz="3200" dirty="0" smtClean="0">
              <a:latin typeface="Arial" panose="020B0604020202020204" pitchFamily="34" charset="0"/>
              <a:cs typeface="Arial" panose="020B0604020202020204" pitchFamily="34" charset="0"/>
            </a:endParaRPr>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2</a:t>
            </a:fld>
            <a:endParaRPr lang="en-US" dirty="0"/>
          </a:p>
        </p:txBody>
      </p:sp>
    </p:spTree>
    <p:extLst>
      <p:ext uri="{BB962C8B-B14F-4D97-AF65-F5344CB8AC3E}">
        <p14:creationId xmlns:p14="http://schemas.microsoft.com/office/powerpoint/2010/main" val="29419379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Introduction to Mobile Communication</a:t>
            </a:r>
            <a:endParaRPr lang="en-IN" dirty="0"/>
          </a:p>
        </p:txBody>
      </p:sp>
      <p:sp>
        <p:nvSpPr>
          <p:cNvPr id="3" name="Content Placeholder 2"/>
          <p:cNvSpPr>
            <a:spLocks noGrp="1"/>
          </p:cNvSpPr>
          <p:nvPr>
            <p:ph idx="1"/>
          </p:nvPr>
        </p:nvSpPr>
        <p:spPr>
          <a:xfrm>
            <a:off x="457200" y="1295400"/>
            <a:ext cx="8229600" cy="4525963"/>
          </a:xfrm>
        </p:spPr>
        <p:txBody>
          <a:bodyPr/>
          <a:lstStyle/>
          <a:p>
            <a:pPr algn="just"/>
            <a:r>
              <a:rPr lang="en-US" altLang="en-US" sz="3200" dirty="0" smtClean="0">
                <a:latin typeface="Arial" panose="020B0604020202020204" pitchFamily="34" charset="0"/>
                <a:cs typeface="Arial" panose="020B0604020202020204" pitchFamily="34" charset="0"/>
              </a:rPr>
              <a:t>Adds mobility</a:t>
            </a:r>
          </a:p>
          <a:p>
            <a:pPr algn="just"/>
            <a:r>
              <a:rPr lang="en-US" altLang="en-US" sz="3200" dirty="0" smtClean="0">
                <a:latin typeface="Arial" panose="020B0604020202020204" pitchFamily="34" charset="0"/>
                <a:cs typeface="Arial" panose="020B0604020202020204" pitchFamily="34" charset="0"/>
              </a:rPr>
              <a:t>Frequency reuse </a:t>
            </a:r>
            <a:endParaRPr lang="en-US" altLang="en-US" sz="3200" dirty="0">
              <a:latin typeface="Arial" panose="020B0604020202020204" pitchFamily="34" charset="0"/>
              <a:cs typeface="Arial" panose="020B0604020202020204" pitchFamily="34" charset="0"/>
            </a:endParaRPr>
          </a:p>
          <a:p>
            <a:endParaRPr lang="en-IN" dirty="0">
              <a:solidFill>
                <a:srgbClr val="FF0000"/>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3</a:t>
            </a:fld>
            <a:endParaRPr lang="en-US" dirty="0"/>
          </a:p>
        </p:txBody>
      </p:sp>
      <p:pic>
        <p:nvPicPr>
          <p:cNvPr id="5" name="Content Placeholder 5" descr="http://wireless.arcada.fi/MOBWI/images/drawings/cell1.jpg"/>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2291219" y="2590800"/>
            <a:ext cx="4186237" cy="2853531"/>
          </a:xfrm>
          <a:prstGeom prst="rect">
            <a:avLst/>
          </a:prstGeom>
          <a:noFill/>
          <a:ln>
            <a:noFill/>
          </a:ln>
        </p:spPr>
      </p:pic>
      <p:sp>
        <p:nvSpPr>
          <p:cNvPr id="6" name="TextBox 5"/>
          <p:cNvSpPr txBox="1"/>
          <p:nvPr/>
        </p:nvSpPr>
        <p:spPr>
          <a:xfrm>
            <a:off x="3352800" y="5682734"/>
            <a:ext cx="2579552"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Basic cellular system</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9296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Introduction to Mobile Communication</a:t>
            </a:r>
            <a:endParaRPr lang="en-IN" dirty="0"/>
          </a:p>
        </p:txBody>
      </p:sp>
      <p:sp>
        <p:nvSpPr>
          <p:cNvPr id="3" name="Content Placeholder 2"/>
          <p:cNvSpPr>
            <a:spLocks noGrp="1"/>
          </p:cNvSpPr>
          <p:nvPr>
            <p:ph idx="1"/>
          </p:nvPr>
        </p:nvSpPr>
        <p:spPr>
          <a:xfrm>
            <a:off x="457200" y="1066801"/>
            <a:ext cx="8229600" cy="3124198"/>
          </a:xfrm>
        </p:spPr>
        <p:txBody>
          <a:bodyPr>
            <a:normAutofit/>
          </a:bodyPr>
          <a:lstStyle/>
          <a:p>
            <a:pPr algn="just">
              <a:buFont typeface="Arial" charset="0"/>
              <a:buChar char="•"/>
            </a:pPr>
            <a:r>
              <a:rPr lang="en-IN" altLang="en-US" sz="2600" dirty="0">
                <a:latin typeface="Arial" panose="020B0604020202020204" pitchFamily="34" charset="0"/>
                <a:cs typeface="Arial" panose="020B0604020202020204" pitchFamily="34" charset="0"/>
              </a:rPr>
              <a:t>Mobile phone networks are divided into thousands of overlapping, individual geographic areas or cells each with a Base station</a:t>
            </a:r>
          </a:p>
          <a:p>
            <a:pPr algn="just">
              <a:buFont typeface="Arial" charset="0"/>
              <a:buChar char="•"/>
            </a:pPr>
            <a:r>
              <a:rPr lang="en-IN" altLang="en-US" sz="2600" dirty="0">
                <a:latin typeface="Arial" panose="020B0604020202020204" pitchFamily="34" charset="0"/>
                <a:cs typeface="Arial" panose="020B0604020202020204" pitchFamily="34" charset="0"/>
              </a:rPr>
              <a:t>Each mobile communicates via radio with one or more base stations</a:t>
            </a:r>
          </a:p>
          <a:p>
            <a:pPr algn="just">
              <a:buFont typeface="Arial" charset="0"/>
              <a:buChar char="•"/>
            </a:pPr>
            <a:r>
              <a:rPr lang="en-IN" altLang="en-US" sz="2600" dirty="0">
                <a:latin typeface="Arial" panose="020B0604020202020204" pitchFamily="34" charset="0"/>
                <a:cs typeface="Arial" panose="020B0604020202020204" pitchFamily="34" charset="0"/>
              </a:rPr>
              <a:t>Each mobile contains a transceiver (transmitter and receiver), an antenna, and control </a:t>
            </a:r>
            <a:r>
              <a:rPr lang="en-IN" altLang="en-US" sz="2600" dirty="0" smtClean="0">
                <a:latin typeface="Arial" panose="020B0604020202020204" pitchFamily="34" charset="0"/>
                <a:cs typeface="Arial" panose="020B0604020202020204" pitchFamily="34" charset="0"/>
              </a:rPr>
              <a:t>circuitry</a:t>
            </a:r>
            <a:endParaRPr lang="en-US" altLang="en-US" sz="3200" dirty="0">
              <a:solidFill>
                <a:srgbClr val="FFFF00"/>
              </a:solidFill>
              <a:latin typeface="Arial" panose="020B0604020202020204" pitchFamily="34" charset="0"/>
              <a:cs typeface="Arial" panose="020B0604020202020204" pitchFamily="34" charset="0"/>
            </a:endParaRPr>
          </a:p>
          <a:p>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4</a:t>
            </a:fld>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190999"/>
            <a:ext cx="4257675" cy="2257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73475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Introduction to Mobile Communication</a:t>
            </a:r>
            <a:endParaRPr lang="en-IN" dirty="0"/>
          </a:p>
        </p:txBody>
      </p:sp>
      <p:sp>
        <p:nvSpPr>
          <p:cNvPr id="3" name="Content Placeholder 2"/>
          <p:cNvSpPr>
            <a:spLocks noGrp="1"/>
          </p:cNvSpPr>
          <p:nvPr>
            <p:ph idx="1"/>
          </p:nvPr>
        </p:nvSpPr>
        <p:spPr>
          <a:xfrm>
            <a:off x="457200" y="1371600"/>
            <a:ext cx="8229600" cy="4525963"/>
          </a:xfrm>
        </p:spPr>
        <p:txBody>
          <a:bodyPr>
            <a:normAutofit/>
          </a:bodyPr>
          <a:lstStyle/>
          <a:p>
            <a:pPr algn="just"/>
            <a:r>
              <a:rPr lang="en-IN" altLang="en-US" sz="2600" dirty="0" smtClean="0">
                <a:latin typeface="Arial" panose="020B0604020202020204" pitchFamily="34" charset="0"/>
                <a:cs typeface="Arial" panose="020B0604020202020204" pitchFamily="34" charset="0"/>
              </a:rPr>
              <a:t>Uplink channel</a:t>
            </a:r>
            <a:endParaRPr lang="en-IN" altLang="en-US" sz="2600" dirty="0">
              <a:latin typeface="Arial" panose="020B0604020202020204" pitchFamily="34" charset="0"/>
              <a:cs typeface="Arial" panose="020B0604020202020204" pitchFamily="34" charset="0"/>
            </a:endParaRPr>
          </a:p>
          <a:p>
            <a:pPr algn="just"/>
            <a:r>
              <a:rPr lang="en-IN" altLang="en-US" sz="2600" dirty="0" smtClean="0">
                <a:latin typeface="Arial" panose="020B0604020202020204" pitchFamily="34" charset="0"/>
                <a:cs typeface="Arial" panose="020B0604020202020204" pitchFamily="34" charset="0"/>
              </a:rPr>
              <a:t>Downlink channel</a:t>
            </a:r>
            <a:endParaRPr lang="en-IN" altLang="en-US" sz="2600" dirty="0">
              <a:latin typeface="Arial" panose="020B0604020202020204" pitchFamily="34" charset="0"/>
              <a:cs typeface="Arial" panose="020B0604020202020204" pitchFamily="34" charset="0"/>
            </a:endParaRPr>
          </a:p>
          <a:p>
            <a:pPr algn="just"/>
            <a:r>
              <a:rPr lang="en-IN" altLang="en-US" sz="2600" dirty="0" smtClean="0">
                <a:latin typeface="Arial" panose="020B0604020202020204" pitchFamily="34" charset="0"/>
                <a:cs typeface="Arial" panose="020B0604020202020204" pitchFamily="34" charset="0"/>
              </a:rPr>
              <a:t>Forward and reverse control channel</a:t>
            </a:r>
          </a:p>
          <a:p>
            <a:pPr algn="just"/>
            <a:r>
              <a:rPr lang="en-US" altLang="en-US" sz="2600" dirty="0" smtClean="0">
                <a:solidFill>
                  <a:schemeClr val="tx1"/>
                </a:solidFill>
                <a:latin typeface="Arial" panose="020B0604020202020204" pitchFamily="34" charset="0"/>
                <a:cs typeface="Arial" panose="020B0604020202020204" pitchFamily="34" charset="0"/>
              </a:rPr>
              <a:t>Hand off</a:t>
            </a:r>
          </a:p>
          <a:p>
            <a:pPr algn="just"/>
            <a:r>
              <a:rPr lang="en-US" altLang="en-US" sz="2600" dirty="0" smtClean="0">
                <a:latin typeface="Arial" panose="020B0604020202020204" pitchFamily="34" charset="0"/>
                <a:cs typeface="Arial" panose="020B0604020202020204" pitchFamily="34" charset="0"/>
              </a:rPr>
              <a:t>Roaming</a:t>
            </a:r>
            <a:endParaRPr lang="en-IN" altLang="en-US" sz="2600" dirty="0">
              <a:solidFill>
                <a:schemeClr val="tx1"/>
              </a:solidFill>
              <a:latin typeface="Arial" panose="020B0604020202020204" pitchFamily="34" charset="0"/>
              <a:cs typeface="Arial" panose="020B0604020202020204" pitchFamily="34" charset="0"/>
            </a:endParaRPr>
          </a:p>
          <a:p>
            <a:endParaRPr lang="en-IN" altLang="en-US" sz="3500" dirty="0"/>
          </a:p>
          <a:p>
            <a:endParaRPr lang="en-IN" dirty="0"/>
          </a:p>
        </p:txBody>
      </p:sp>
      <p:sp>
        <p:nvSpPr>
          <p:cNvPr id="4" name="Slide Number Placeholder 3"/>
          <p:cNvSpPr>
            <a:spLocks noGrp="1"/>
          </p:cNvSpPr>
          <p:nvPr>
            <p:ph type="sldNum" sz="quarter" idx="12"/>
          </p:nvPr>
        </p:nvSpPr>
        <p:spPr>
          <a:xfrm>
            <a:off x="6934200" y="6569075"/>
            <a:ext cx="2133600" cy="365125"/>
          </a:xfrm>
        </p:spPr>
        <p:txBody>
          <a:bodyPr/>
          <a:lstStyle/>
          <a:p>
            <a:fld id="{7DB72B6B-351E-47F5-8A9F-408C781D2328}" type="slidenum">
              <a:rPr lang="en-US" smtClean="0"/>
              <a:t>5</a:t>
            </a:fld>
            <a:endParaRPr lang="en-US" dirty="0"/>
          </a:p>
        </p:txBody>
      </p:sp>
    </p:spTree>
    <p:extLst>
      <p:ext uri="{BB962C8B-B14F-4D97-AF65-F5344CB8AC3E}">
        <p14:creationId xmlns:p14="http://schemas.microsoft.com/office/powerpoint/2010/main" val="3350487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064" y="36535"/>
            <a:ext cx="8229600" cy="725466"/>
          </a:xfrm>
        </p:spPr>
        <p:txBody>
          <a:bodyPr>
            <a:noAutofit/>
          </a:bodyPr>
          <a:lstStyle/>
          <a:p>
            <a:r>
              <a:rPr lang="en-US" dirty="0"/>
              <a:t>M</a:t>
            </a:r>
            <a:r>
              <a:rPr lang="en-US" dirty="0" smtClean="0"/>
              <a:t>ultiple access techniques</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6</a:t>
            </a:fld>
            <a:endParaRPr lang="en-US" dirty="0"/>
          </a:p>
        </p:txBody>
      </p:sp>
      <p:pic>
        <p:nvPicPr>
          <p:cNvPr id="7" name="Content Placeholder 6"/>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7800" y="1447800"/>
            <a:ext cx="5918407" cy="4525963"/>
          </a:xfrm>
          <a:prstGeom prst="rect">
            <a:avLst/>
          </a:prstGeom>
          <a:noFill/>
          <a:ln>
            <a:noFill/>
          </a:ln>
        </p:spPr>
      </p:pic>
    </p:spTree>
    <p:extLst>
      <p:ext uri="{BB962C8B-B14F-4D97-AF65-F5344CB8AC3E}">
        <p14:creationId xmlns:p14="http://schemas.microsoft.com/office/powerpoint/2010/main" val="4122526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229600" cy="674687"/>
          </a:xfrm>
        </p:spPr>
        <p:txBody>
          <a:bodyPr>
            <a:normAutofit/>
          </a:bodyPr>
          <a:lstStyle/>
          <a:p>
            <a:r>
              <a:rPr lang="en-US" dirty="0"/>
              <a:t>Multiple access techniques</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7DB72B6B-351E-47F5-8A9F-408C781D2328}" type="slidenum">
              <a:rPr lang="en-US" smtClean="0"/>
              <a:t>7</a:t>
            </a:fld>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751" y="1600200"/>
            <a:ext cx="7726497" cy="4525963"/>
          </a:xfrm>
          <a:prstGeom prst="rect">
            <a:avLst/>
          </a:prstGeom>
          <a:noFill/>
          <a:ln>
            <a:noFill/>
          </a:ln>
        </p:spPr>
      </p:pic>
      <p:sp>
        <p:nvSpPr>
          <p:cNvPr id="6" name="TextBox 5"/>
          <p:cNvSpPr txBox="1"/>
          <p:nvPr/>
        </p:nvSpPr>
        <p:spPr>
          <a:xfrm>
            <a:off x="685800" y="6222790"/>
            <a:ext cx="7730129" cy="369332"/>
          </a:xfrm>
          <a:prstGeom prst="rect">
            <a:avLst/>
          </a:prstGeom>
          <a:noFill/>
        </p:spPr>
        <p:txBody>
          <a:bodyPr wrap="none" rtlCol="0">
            <a:spAutoFit/>
          </a:bodyPr>
          <a:lstStyle/>
          <a:p>
            <a:r>
              <a:rPr lang="en-US" dirty="0" smtClean="0"/>
              <a:t>Source: Mobile and Personal communication systems and services by Raj Pandya</a:t>
            </a:r>
            <a:endParaRPr lang="en-IN" dirty="0"/>
          </a:p>
        </p:txBody>
      </p:sp>
    </p:spTree>
    <p:extLst>
      <p:ext uri="{BB962C8B-B14F-4D97-AF65-F5344CB8AC3E}">
        <p14:creationId xmlns:p14="http://schemas.microsoft.com/office/powerpoint/2010/main" val="1143664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Mobile Devices</a:t>
            </a:r>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8</a:t>
            </a:fld>
            <a:endParaRPr lang="en-US" dirty="0"/>
          </a:p>
        </p:txBody>
      </p:sp>
      <p:grpSp>
        <p:nvGrpSpPr>
          <p:cNvPr id="8" name="Group 4"/>
          <p:cNvGrpSpPr>
            <a:grpSpLocks/>
          </p:cNvGrpSpPr>
          <p:nvPr/>
        </p:nvGrpSpPr>
        <p:grpSpPr bwMode="auto">
          <a:xfrm>
            <a:off x="152400" y="1481817"/>
            <a:ext cx="8867775" cy="4386263"/>
            <a:chOff x="152400" y="914400"/>
            <a:chExt cx="9098782" cy="4091202"/>
          </a:xfrm>
        </p:grpSpPr>
        <p:pic>
          <p:nvPicPr>
            <p:cNvPr id="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9400" y="1981200"/>
              <a:ext cx="4889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7200" y="2286000"/>
              <a:ext cx="8350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1200" y="22098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0"/>
            <p:cNvGraphicFramePr>
              <a:graphicFrameLocks noChangeAspect="1"/>
            </p:cNvGraphicFramePr>
            <p:nvPr/>
          </p:nvGraphicFramePr>
          <p:xfrm>
            <a:off x="7315200" y="2133600"/>
            <a:ext cx="1524000" cy="1439863"/>
          </p:xfrm>
          <a:graphic>
            <a:graphicData uri="http://schemas.openxmlformats.org/presentationml/2006/ole">
              <mc:AlternateContent xmlns:mc="http://schemas.openxmlformats.org/markup-compatibility/2006">
                <mc:Choice xmlns:v="urn:schemas-microsoft-com:vml" Requires="v">
                  <p:oleObj spid="_x0000_s1142" name="Clip" r:id="rId7" imgW="3833640" imgH="3619080" progId="MS_ClipArt_Gallery.2">
                    <p:embed/>
                  </p:oleObj>
                </mc:Choice>
                <mc:Fallback>
                  <p:oleObj name="Clip" r:id="rId7" imgW="3833640" imgH="3619080"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2133600"/>
                          <a:ext cx="1524000"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
            <p:cNvGraphicFramePr>
              <a:graphicFrameLocks noChangeAspect="1"/>
            </p:cNvGraphicFramePr>
            <p:nvPr/>
          </p:nvGraphicFramePr>
          <p:xfrm>
            <a:off x="1447800" y="2667000"/>
            <a:ext cx="762000" cy="433388"/>
          </p:xfrm>
          <a:graphic>
            <a:graphicData uri="http://schemas.openxmlformats.org/presentationml/2006/ole">
              <mc:AlternateContent xmlns:mc="http://schemas.openxmlformats.org/markup-compatibility/2006">
                <mc:Choice xmlns:v="urn:schemas-microsoft-com:vml" Requires="v">
                  <p:oleObj spid="_x0000_s1143" name="Clip" r:id="rId9" imgW="761744" imgH="434194" progId="MS_ClipArt_Gallery.2">
                    <p:embed/>
                  </p:oleObj>
                </mc:Choice>
                <mc:Fallback>
                  <p:oleObj name="Clip" r:id="rId9" imgW="761744" imgH="434194" progId="MS_ClipArt_Gallery.2">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2667000"/>
                          <a:ext cx="7620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0"/>
            <p:cNvSpPr txBox="1">
              <a:spLocks noChangeArrowheads="1"/>
            </p:cNvSpPr>
            <p:nvPr/>
          </p:nvSpPr>
          <p:spPr bwMode="auto">
            <a:xfrm>
              <a:off x="1143000" y="914400"/>
              <a:ext cx="1534946" cy="137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effectLst/>
                  <a:uLnTx/>
                  <a:uFillTx/>
                  <a:latin typeface="Times New Roman" pitchFamily="18" charset="0"/>
                  <a:cs typeface="Times New Roman" pitchFamily="18" charset="0"/>
                </a:rPr>
                <a:t>Pager</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dirty="0" smtClean="0">
                  <a:ln>
                    <a:noFill/>
                  </a:ln>
                  <a:effectLst/>
                  <a:uLnTx/>
                  <a:uFillTx/>
                  <a:latin typeface="Times New Roman" pitchFamily="18" charset="0"/>
                  <a:cs typeface="Times New Roman" pitchFamily="18" charset="0"/>
                </a:rPr>
                <a:t> receive only</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dirty="0" smtClean="0">
                  <a:ln>
                    <a:noFill/>
                  </a:ln>
                  <a:effectLst/>
                  <a:uLnTx/>
                  <a:uFillTx/>
                  <a:latin typeface="Times New Roman" pitchFamily="18" charset="0"/>
                  <a:cs typeface="Times New Roman" pitchFamily="18" charset="0"/>
                </a:rPr>
                <a:t> tiny displays</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dirty="0" smtClean="0">
                  <a:ln>
                    <a:noFill/>
                  </a:ln>
                  <a:effectLst/>
                  <a:uLnTx/>
                  <a:uFillTx/>
                  <a:latin typeface="Times New Roman" pitchFamily="18" charset="0"/>
                  <a:cs typeface="Times New Roman" pitchFamily="18" charset="0"/>
                </a:rPr>
                <a:t> simple text </a:t>
              </a:r>
              <a:br>
                <a:rPr kumimoji="0" lang="en-US" altLang="en-US" sz="1800" b="0" i="0" u="none" strike="noStrike" kern="0" cap="none" spc="0" normalizeH="0" baseline="0" noProof="0" dirty="0" smtClean="0">
                  <a:ln>
                    <a:noFill/>
                  </a:ln>
                  <a:effectLst/>
                  <a:uLnTx/>
                  <a:uFillTx/>
                  <a:latin typeface="Times New Roman" pitchFamily="18" charset="0"/>
                  <a:cs typeface="Times New Roman" pitchFamily="18" charset="0"/>
                </a:rPr>
              </a:br>
              <a:r>
                <a:rPr kumimoji="0" lang="en-US" altLang="en-US" sz="1800" b="0" i="0" u="none" strike="noStrike" kern="0" cap="none" spc="0" normalizeH="0" baseline="0" noProof="0" dirty="0" smtClean="0">
                  <a:ln>
                    <a:noFill/>
                  </a:ln>
                  <a:effectLst/>
                  <a:uLnTx/>
                  <a:uFillTx/>
                  <a:latin typeface="Times New Roman" pitchFamily="18" charset="0"/>
                  <a:cs typeface="Times New Roman" pitchFamily="18" charset="0"/>
                </a:rPr>
                <a:t>  messages</a:t>
              </a:r>
            </a:p>
          </p:txBody>
        </p:sp>
        <p:sp>
          <p:nvSpPr>
            <p:cNvPr id="15" name="Text Box 11"/>
            <p:cNvSpPr txBox="1">
              <a:spLocks noChangeArrowheads="1"/>
            </p:cNvSpPr>
            <p:nvPr/>
          </p:nvSpPr>
          <p:spPr bwMode="auto">
            <a:xfrm>
              <a:off x="2133601" y="3962400"/>
              <a:ext cx="2212613" cy="86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Mobile phones</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 voice, data</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 simple text displays</a:t>
              </a:r>
            </a:p>
          </p:txBody>
        </p:sp>
        <p:sp>
          <p:nvSpPr>
            <p:cNvPr id="16" name="Text Box 12"/>
            <p:cNvSpPr txBox="1">
              <a:spLocks noChangeArrowheads="1"/>
            </p:cNvSpPr>
            <p:nvPr/>
          </p:nvSpPr>
          <p:spPr bwMode="auto">
            <a:xfrm>
              <a:off x="3657600" y="914400"/>
              <a:ext cx="2738954" cy="111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smtClean="0">
                  <a:ln>
                    <a:noFill/>
                  </a:ln>
                  <a:effectLst/>
                  <a:uLnTx/>
                  <a:uFillTx/>
                  <a:latin typeface="Times New Roman" pitchFamily="18" charset="0"/>
                  <a:cs typeface="Times New Roman" pitchFamily="18" charset="0"/>
                </a:rPr>
                <a:t>PDA</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dirty="0" smtClean="0">
                  <a:ln>
                    <a:noFill/>
                  </a:ln>
                  <a:effectLst/>
                  <a:uLnTx/>
                  <a:uFillTx/>
                  <a:latin typeface="Times New Roman" pitchFamily="18" charset="0"/>
                  <a:cs typeface="Times New Roman" pitchFamily="18" charset="0"/>
                </a:rPr>
                <a:t> simple graphical displays</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dirty="0" smtClean="0">
                  <a:ln>
                    <a:noFill/>
                  </a:ln>
                  <a:effectLst/>
                  <a:uLnTx/>
                  <a:uFillTx/>
                  <a:latin typeface="Times New Roman" pitchFamily="18" charset="0"/>
                  <a:cs typeface="Times New Roman" pitchFamily="18" charset="0"/>
                </a:rPr>
                <a:t> character recognition</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dirty="0" smtClean="0">
                  <a:ln>
                    <a:noFill/>
                  </a:ln>
                  <a:effectLst/>
                  <a:uLnTx/>
                  <a:uFillTx/>
                  <a:latin typeface="Times New Roman" pitchFamily="18" charset="0"/>
                  <a:cs typeface="Times New Roman" pitchFamily="18" charset="0"/>
                </a:rPr>
                <a:t> simplified WWW</a:t>
              </a:r>
            </a:p>
          </p:txBody>
        </p:sp>
        <p:sp>
          <p:nvSpPr>
            <p:cNvPr id="17" name="Text Box 13"/>
            <p:cNvSpPr txBox="1">
              <a:spLocks noChangeArrowheads="1"/>
            </p:cNvSpPr>
            <p:nvPr/>
          </p:nvSpPr>
          <p:spPr bwMode="auto">
            <a:xfrm>
              <a:off x="5257800" y="3886200"/>
              <a:ext cx="2571183" cy="111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Palmtop</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 tiny keyboard</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 simple versions </a:t>
              </a:r>
              <a:b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b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  of standard applications</a:t>
              </a:r>
            </a:p>
          </p:txBody>
        </p:sp>
        <p:sp>
          <p:nvSpPr>
            <p:cNvPr id="18" name="Text Box 14"/>
            <p:cNvSpPr txBox="1">
              <a:spLocks noChangeArrowheads="1"/>
            </p:cNvSpPr>
            <p:nvPr/>
          </p:nvSpPr>
          <p:spPr bwMode="auto">
            <a:xfrm>
              <a:off x="6913563" y="914400"/>
              <a:ext cx="2337619" cy="86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Laptop</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 fully functional</a:t>
              </a:r>
            </a:p>
            <a:p>
              <a:pPr marL="0" marR="0" lvl="0" indent="0" defTabSz="914400" eaLnBrk="1" fontAlgn="base" latinLnBrk="0" hangingPunct="1">
                <a:lnSpc>
                  <a:spcPct val="100000"/>
                </a:lnSpc>
                <a:spcBef>
                  <a:spcPct val="0"/>
                </a:spcBef>
                <a:spcAft>
                  <a:spcPct val="0"/>
                </a:spcAft>
                <a:buClrTx/>
                <a:buSzTx/>
                <a:buFontTx/>
                <a:buChar char="•"/>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 standard applications</a:t>
              </a:r>
            </a:p>
          </p:txBody>
        </p:sp>
        <p:sp>
          <p:nvSpPr>
            <p:cNvPr id="19" name="Text Box 16"/>
            <p:cNvSpPr txBox="1">
              <a:spLocks noChangeArrowheads="1"/>
            </p:cNvSpPr>
            <p:nvPr/>
          </p:nvSpPr>
          <p:spPr bwMode="auto">
            <a:xfrm>
              <a:off x="152400" y="2590800"/>
              <a:ext cx="1202650" cy="861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Sensors,</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embedded</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effectLst/>
                  <a:uLnTx/>
                  <a:uFillTx/>
                  <a:latin typeface="Times New Roman" pitchFamily="18" charset="0"/>
                  <a:cs typeface="Times New Roman" pitchFamily="18" charset="0"/>
                </a:rPr>
                <a:t>controllers</a:t>
              </a:r>
            </a:p>
          </p:txBody>
        </p:sp>
      </p:grpSp>
    </p:spTree>
    <p:extLst>
      <p:ext uri="{BB962C8B-B14F-4D97-AF65-F5344CB8AC3E}">
        <p14:creationId xmlns:p14="http://schemas.microsoft.com/office/powerpoint/2010/main" val="2744016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00" y="-76200"/>
            <a:ext cx="8597900" cy="827087"/>
          </a:xfrm>
        </p:spPr>
        <p:txBody>
          <a:bodyPr>
            <a:normAutofit fontScale="90000"/>
          </a:bodyPr>
          <a:lstStyle/>
          <a:p>
            <a:r>
              <a:rPr lang="en-US" dirty="0" smtClean="0"/>
              <a:t/>
            </a:r>
            <a:br>
              <a:rPr lang="en-US" dirty="0" smtClean="0"/>
            </a:br>
            <a:r>
              <a:rPr lang="en-US" sz="3600" dirty="0" smtClean="0"/>
              <a:t>Global </a:t>
            </a:r>
            <a:r>
              <a:rPr lang="en-US" sz="3600" dirty="0"/>
              <a:t>System for Mobile </a:t>
            </a:r>
            <a:r>
              <a:rPr lang="en-US" sz="3600" dirty="0" smtClean="0"/>
              <a:t>Communications</a:t>
            </a:r>
            <a:r>
              <a:rPr lang="en-IN" dirty="0"/>
              <a:t/>
            </a:r>
            <a:br>
              <a:rPr lang="en-IN" dirty="0"/>
            </a:br>
            <a:endParaRPr lang="en-IN" dirty="0"/>
          </a:p>
        </p:txBody>
      </p:sp>
      <p:sp>
        <p:nvSpPr>
          <p:cNvPr id="3" name="Content Placeholder 2"/>
          <p:cNvSpPr>
            <a:spLocks noGrp="1"/>
          </p:cNvSpPr>
          <p:nvPr>
            <p:ph idx="1"/>
          </p:nvPr>
        </p:nvSpPr>
        <p:spPr>
          <a:xfrm>
            <a:off x="457200" y="1295400"/>
            <a:ext cx="8229600" cy="4525963"/>
          </a:xfrm>
        </p:spPr>
        <p:txBody>
          <a:bodyPr/>
          <a:lstStyle/>
          <a:p>
            <a:pPr marL="0" indent="0" algn="just">
              <a:buNone/>
            </a:pPr>
            <a:r>
              <a:rPr lang="en-US" sz="3200" b="1" dirty="0">
                <a:latin typeface="Arial" panose="020B0604020202020204" pitchFamily="34" charset="0"/>
                <a:cs typeface="Arial" panose="020B0604020202020204" pitchFamily="34" charset="0"/>
              </a:rPr>
              <a:t>Features: </a:t>
            </a:r>
            <a:endParaRPr lang="en-IN" sz="3200" dirty="0">
              <a:latin typeface="Arial" panose="020B0604020202020204" pitchFamily="34" charset="0"/>
              <a:cs typeface="Arial" panose="020B0604020202020204" pitchFamily="34" charset="0"/>
            </a:endParaRPr>
          </a:p>
          <a:p>
            <a:pPr lvl="0" algn="just"/>
            <a:r>
              <a:rPr lang="en-IN" sz="3200" dirty="0">
                <a:latin typeface="Arial" panose="020B0604020202020204" pitchFamily="34" charset="0"/>
                <a:cs typeface="Arial" panose="020B0604020202020204" pitchFamily="34" charset="0"/>
              </a:rPr>
              <a:t>Higher digital voice </a:t>
            </a:r>
            <a:r>
              <a:rPr lang="en-IN" sz="3200" dirty="0" smtClean="0">
                <a:latin typeface="Arial" panose="020B0604020202020204" pitchFamily="34" charset="0"/>
                <a:cs typeface="Arial" panose="020B0604020202020204" pitchFamily="34" charset="0"/>
              </a:rPr>
              <a:t>quality </a:t>
            </a:r>
            <a:endParaRPr lang="en-IN" sz="3200" dirty="0">
              <a:latin typeface="Arial" panose="020B0604020202020204" pitchFamily="34" charset="0"/>
              <a:cs typeface="Arial" panose="020B0604020202020204" pitchFamily="34" charset="0"/>
            </a:endParaRPr>
          </a:p>
          <a:p>
            <a:pPr lvl="0" algn="just"/>
            <a:r>
              <a:rPr lang="en-IN" sz="3200" dirty="0">
                <a:latin typeface="Arial" panose="020B0604020202020204" pitchFamily="34" charset="0"/>
                <a:cs typeface="Arial" panose="020B0604020202020204" pitchFamily="34" charset="0"/>
              </a:rPr>
              <a:t>Low cost alternatives to making calls such as SMS</a:t>
            </a:r>
          </a:p>
          <a:p>
            <a:pPr lvl="0" algn="just"/>
            <a:r>
              <a:rPr lang="en-IN" sz="3200" dirty="0">
                <a:latin typeface="Arial" panose="020B0604020202020204" pitchFamily="34" charset="0"/>
                <a:cs typeface="Arial" panose="020B0604020202020204" pitchFamily="34" charset="0"/>
              </a:rPr>
              <a:t>Ability to deploy equipment from different vendors</a:t>
            </a:r>
          </a:p>
          <a:p>
            <a:pPr lvl="0" algn="just"/>
            <a:r>
              <a:rPr lang="en-IN" sz="3200" dirty="0">
                <a:latin typeface="Arial" panose="020B0604020202020204" pitchFamily="34" charset="0"/>
                <a:cs typeface="Arial" panose="020B0604020202020204" pitchFamily="34" charset="0"/>
              </a:rPr>
              <a:t>GSM allows network operators to offer roaming services</a:t>
            </a:r>
          </a:p>
          <a:p>
            <a:endParaRPr lang="en-IN" dirty="0"/>
          </a:p>
        </p:txBody>
      </p:sp>
      <p:sp>
        <p:nvSpPr>
          <p:cNvPr id="4" name="Slide Number Placeholder 3"/>
          <p:cNvSpPr>
            <a:spLocks noGrp="1"/>
          </p:cNvSpPr>
          <p:nvPr>
            <p:ph type="sldNum" sz="quarter" idx="12"/>
          </p:nvPr>
        </p:nvSpPr>
        <p:spPr/>
        <p:txBody>
          <a:bodyPr/>
          <a:lstStyle/>
          <a:p>
            <a:fld id="{7DB72B6B-351E-47F5-8A9F-408C781D2328}" type="slidenum">
              <a:rPr lang="en-US" smtClean="0"/>
              <a:t>9</a:t>
            </a:fld>
            <a:endParaRPr lang="en-US" dirty="0"/>
          </a:p>
        </p:txBody>
      </p:sp>
    </p:spTree>
    <p:extLst>
      <p:ext uri="{BB962C8B-B14F-4D97-AF65-F5344CB8AC3E}">
        <p14:creationId xmlns:p14="http://schemas.microsoft.com/office/powerpoint/2010/main" val="3935896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3ACEB14D7C914C9A66454C530220F9" ma:contentTypeVersion="2" ma:contentTypeDescription="Create a new document." ma:contentTypeScope="" ma:versionID="4792a2f8350c40a05f8a3e010b3cd735">
  <xsd:schema xmlns:xsd="http://www.w3.org/2001/XMLSchema" xmlns:xs="http://www.w3.org/2001/XMLSchema" xmlns:p="http://schemas.microsoft.com/office/2006/metadata/properties" xmlns:ns2="803c8e6e-8136-4d7d-af1c-024f8e6687c9" targetNamespace="http://schemas.microsoft.com/office/2006/metadata/properties" ma:root="true" ma:fieldsID="cffad4b4c05d2d1b46167cc4a153f529" ns2:_="">
    <xsd:import namespace="803c8e6e-8136-4d7d-af1c-024f8e6687c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3c8e6e-8136-4d7d-af1c-024f8e6687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AC8FAC-CF32-4288-A4DC-A60C00D03481}"/>
</file>

<file path=customXml/itemProps2.xml><?xml version="1.0" encoding="utf-8"?>
<ds:datastoreItem xmlns:ds="http://schemas.openxmlformats.org/officeDocument/2006/customXml" ds:itemID="{D3A8BCEA-3A9E-43BC-A114-9294733DAB92}"/>
</file>

<file path=customXml/itemProps3.xml><?xml version="1.0" encoding="utf-8"?>
<ds:datastoreItem xmlns:ds="http://schemas.openxmlformats.org/officeDocument/2006/customXml" ds:itemID="{7BD74032-D5AB-4E7E-90F2-1973482A36B9}"/>
</file>

<file path=docProps/app.xml><?xml version="1.0" encoding="utf-8"?>
<Properties xmlns="http://schemas.openxmlformats.org/officeDocument/2006/extended-properties" xmlns:vt="http://schemas.openxmlformats.org/officeDocument/2006/docPropsVTypes">
  <TotalTime>551</TotalTime>
  <Words>923</Words>
  <Application>Microsoft Office PowerPoint</Application>
  <PresentationFormat>On-screen Show (4:3)</PresentationFormat>
  <Paragraphs>156</Paragraphs>
  <Slides>14</Slides>
  <Notes>8</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14</vt:i4>
      </vt:variant>
    </vt:vector>
  </HeadingPairs>
  <TitlesOfParts>
    <vt:vector size="17" baseType="lpstr">
      <vt:lpstr>Office Theme</vt:lpstr>
      <vt:lpstr>Clip</vt:lpstr>
      <vt:lpstr>Microsoft Word Picture</vt:lpstr>
      <vt:lpstr> Part - III  Principles of Electronic Communication </vt:lpstr>
      <vt:lpstr>  Module-1:  Introduction to Mobile Communication    </vt:lpstr>
      <vt:lpstr>Introduction to Mobile Communication</vt:lpstr>
      <vt:lpstr>Introduction to Mobile Communication</vt:lpstr>
      <vt:lpstr>Introduction to Mobile Communication</vt:lpstr>
      <vt:lpstr>Multiple access techniques</vt:lpstr>
      <vt:lpstr>Multiple access techniques</vt:lpstr>
      <vt:lpstr>Mobile Devices</vt:lpstr>
      <vt:lpstr> Global System for Mobile Communications </vt:lpstr>
      <vt:lpstr>GSM Architecture</vt:lpstr>
      <vt:lpstr>GSM Architecture</vt:lpstr>
      <vt:lpstr>Summary</vt:lpstr>
      <vt:lpstr> Self test </vt:lpstr>
      <vt:lpstr> Exercises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Faculty</cp:lastModifiedBy>
  <cp:revision>74</cp:revision>
  <dcterms:created xsi:type="dcterms:W3CDTF">2014-05-17T08:44:36Z</dcterms:created>
  <dcterms:modified xsi:type="dcterms:W3CDTF">2014-07-31T11:04:54Z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0x010100C93ACEB14D7C914C9A66454C530220F9</vt:lpwstr>
  </property>
</Properties>
</file>